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3" r:id="rId6"/>
    <p:sldId id="262" r:id="rId7"/>
    <p:sldId id="261" r:id="rId8"/>
    <p:sldId id="259" r:id="rId9"/>
    <p:sldId id="260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png"/><Relationship Id="rId8" Type="http://schemas.openxmlformats.org/officeDocument/2006/relationships/image" Target="../media/image9.png"/><Relationship Id="rId7" Type="http://schemas.openxmlformats.org/officeDocument/2006/relationships/image" Target="../media/image8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11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1739265" y="226060"/>
            <a:ext cx="9171305" cy="1938020"/>
          </a:xfrm>
          <a:prstGeom prst="rect">
            <a:avLst/>
          </a:prstGeom>
          <a:solidFill>
            <a:srgbClr val="FFFF00">
              <a:alpha val="32000"/>
            </a:srgbClr>
          </a:solidFill>
        </p:spPr>
        <p:txBody>
          <a:bodyPr wrap="square" rtlCol="0">
            <a:spAutoFit/>
          </a:bodyPr>
          <a:p>
            <a:r>
              <a:rPr lang="en-US" altLang="zh-CN" sz="6600" b="1" dirty="0">
                <a:latin typeface="Arial" panose="020B0604020202020204" pitchFamily="34" charset="0"/>
                <a:cs typeface="Arial" panose="020B0604020202020204" pitchFamily="34" charset="0"/>
              </a:rPr>
              <a:t>Unit 1 Making friends </a:t>
            </a:r>
            <a:endParaRPr lang="en-US" altLang="zh-CN" sz="6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4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---</a:t>
            </a:r>
            <a:r>
              <a:rPr lang="en-US" altLang="zh-CN" sz="5400" b="1" dirty="0">
                <a:latin typeface="Arial" panose="020B0604020202020204" pitchFamily="34" charset="0"/>
                <a:cs typeface="Arial" panose="020B0604020202020204" pitchFamily="34" charset="0"/>
              </a:rPr>
              <a:t>Reading</a:t>
            </a:r>
            <a:endParaRPr lang="en-US" altLang="zh-CN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24600" y="3020060"/>
            <a:ext cx="4585970" cy="1106805"/>
          </a:xfrm>
          <a:prstGeom prst="rect">
            <a:avLst/>
          </a:prstGeom>
          <a:solidFill>
            <a:srgbClr val="00B0F0">
              <a:alpha val="23000"/>
            </a:srgbClr>
          </a:solidFill>
        </p:spPr>
        <p:txBody>
          <a:bodyPr wrap="square" rtlCol="0">
            <a:spAutoFit/>
          </a:bodyPr>
          <a:p>
            <a:r>
              <a:rPr lang="en-US" altLang="zh-CN" sz="6600" b="1"/>
              <a:t>Anna's blog</a:t>
            </a:r>
            <a:endParaRPr lang="en-US" altLang="zh-CN" sz="6600" b="1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3285" y="1463675"/>
            <a:ext cx="5345430" cy="4881245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8852535" y="2741295"/>
            <a:ext cx="2189480" cy="1663700"/>
          </a:xfrm>
          <a:prstGeom prst="ellipse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419215" y="4963160"/>
            <a:ext cx="5490210" cy="922020"/>
          </a:xfrm>
          <a:prstGeom prst="rect">
            <a:avLst/>
          </a:prstGeom>
          <a:solidFill>
            <a:srgbClr val="FF0000">
              <a:alpha val="17000"/>
            </a:srgbClr>
          </a:solidFill>
        </p:spPr>
        <p:txBody>
          <a:bodyPr wrap="square" rtlCol="0">
            <a:spAutoFit/>
          </a:bodyPr>
          <a:p>
            <a:r>
              <a:rPr lang="en-US" altLang="zh-CN" sz="5400" b="1"/>
              <a:t>Social contact app</a:t>
            </a:r>
            <a:endParaRPr lang="en-US" altLang="zh-CN" sz="5400" b="1"/>
          </a:p>
        </p:txBody>
      </p:sp>
      <p:sp>
        <p:nvSpPr>
          <p:cNvPr id="10" name="下箭头 9"/>
          <p:cNvSpPr/>
          <p:nvPr/>
        </p:nvSpPr>
        <p:spPr>
          <a:xfrm>
            <a:off x="9775825" y="4437380"/>
            <a:ext cx="342900" cy="52578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155690" y="3112135"/>
            <a:ext cx="2189480" cy="1122680"/>
          </a:xfrm>
          <a:prstGeom prst="ellipse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791960" y="2190115"/>
            <a:ext cx="129603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solidFill>
                  <a:srgbClr val="FF0000"/>
                </a:solidFill>
              </a:rPr>
              <a:t>She</a:t>
            </a:r>
            <a:endParaRPr lang="en-US" altLang="zh-CN" sz="5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8" grpId="0" animBg="1"/>
      <p:bldP spid="10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椭圆 2"/>
          <p:cNvSpPr/>
          <p:nvPr/>
        </p:nvSpPr>
        <p:spPr>
          <a:xfrm>
            <a:off x="3045460" y="1883410"/>
            <a:ext cx="5551170" cy="2518410"/>
          </a:xfrm>
          <a:prstGeom prst="ellipse">
            <a:avLst/>
          </a:prstGeom>
          <a:solidFill>
            <a:srgbClr val="FFFF00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326130" y="2262505"/>
            <a:ext cx="527050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6000" b="1">
                <a:sym typeface="+mn-ea"/>
              </a:rPr>
              <a:t>Social contact apps</a:t>
            </a:r>
            <a:endParaRPr lang="en-US" altLang="zh-CN" sz="6000" b="1"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b="10694"/>
          <a:stretch>
            <a:fillRect/>
          </a:stretch>
        </p:blipFill>
        <p:spPr>
          <a:xfrm>
            <a:off x="8511540" y="220980"/>
            <a:ext cx="2286000" cy="20415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225" y="353060"/>
            <a:ext cx="2054860" cy="205486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025" y="4719320"/>
            <a:ext cx="1943735" cy="194373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rcRect t="12334"/>
          <a:stretch>
            <a:fillRect/>
          </a:stretch>
        </p:blipFill>
        <p:spPr>
          <a:xfrm>
            <a:off x="6017260" y="4401820"/>
            <a:ext cx="2579370" cy="226123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5330" y="2407920"/>
            <a:ext cx="1857375" cy="185737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11540" y="4079240"/>
            <a:ext cx="2286000" cy="20193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47165" y="4719320"/>
            <a:ext cx="1797685" cy="181546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68090" y="121920"/>
            <a:ext cx="1622425" cy="158496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9"/>
          <a:srcRect b="13128"/>
          <a:stretch>
            <a:fillRect/>
          </a:stretch>
        </p:blipFill>
        <p:spPr>
          <a:xfrm>
            <a:off x="6390640" y="76200"/>
            <a:ext cx="1325880" cy="163068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3450" y="2628265"/>
            <a:ext cx="1773555" cy="17735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Text Box 6"/>
          <p:cNvSpPr txBox="1"/>
          <p:nvPr/>
        </p:nvSpPr>
        <p:spPr>
          <a:xfrm>
            <a:off x="640080" y="1783715"/>
            <a:ext cx="11402695" cy="26377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her country                	□ 	5 her favourite subjects □ </a:t>
            </a:r>
            <a:endParaRPr lang="en-US" altLang="zh-CN" sz="3600" b="1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her age                       	□ 	6 her English teacher    □</a:t>
            </a:r>
            <a:endParaRPr lang="en-US" altLang="zh-CN" sz="3600" b="1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her parents' names    	□ 	7 her dream                   	□ </a:t>
            </a:r>
            <a:endParaRPr lang="en-US" altLang="zh-CN" sz="3600" b="1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 her brother and sister □ 	8 her hobbies           </a:t>
            </a:r>
            <a:r>
              <a:rPr lang="en-US" altLang="zh-CN" sz="36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	□</a:t>
            </a:r>
            <a:r>
              <a:rPr lang="en-US" altLang="zh-CN" sz="28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5905" y="309880"/>
            <a:ext cx="11786870" cy="1198880"/>
          </a:xfrm>
          <a:prstGeom prst="rect">
            <a:avLst/>
          </a:prstGeom>
          <a:solidFill>
            <a:srgbClr val="FFFF00">
              <a:alpha val="26000"/>
            </a:srgbClr>
          </a:solidFill>
        </p:spPr>
        <p:txBody>
          <a:bodyPr wrap="square" rtlCol="0">
            <a:spAutoFit/>
          </a:bodyPr>
          <a:p>
            <a:r>
              <a:rPr lang="en-US" altLang="zh-CN" sz="3600" b="1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Look at the </a:t>
            </a:r>
            <a:r>
              <a:rPr lang="en-US" altLang="zh-CN" sz="3600" b="1" u="sng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pictures</a:t>
            </a:r>
            <a:r>
              <a:rPr lang="en-US" altLang="zh-CN" sz="3600" b="1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, the </a:t>
            </a:r>
            <a:r>
              <a:rPr lang="en-US" altLang="zh-CN" sz="3600" b="1" u="sng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title </a:t>
            </a:r>
            <a:r>
              <a:rPr lang="en-US" altLang="zh-CN" sz="3600" b="1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and the s</a:t>
            </a:r>
            <a:r>
              <a:rPr lang="en-US" altLang="zh-CN" sz="3600" b="1" u="sng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ub-headings</a:t>
            </a:r>
            <a:r>
              <a:rPr lang="en-US" altLang="zh-CN" sz="3600" b="1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on P3.</a:t>
            </a:r>
            <a:endParaRPr lang="en-US" altLang="zh-CN" sz="3600" b="1" noProof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pic>
        <p:nvPicPr>
          <p:cNvPr id="16" name="图片 15" descr="smil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73040" y="1864995"/>
            <a:ext cx="476250" cy="515620"/>
          </a:xfrm>
          <a:prstGeom prst="rect">
            <a:avLst/>
          </a:prstGeom>
        </p:spPr>
      </p:pic>
      <p:pic>
        <p:nvPicPr>
          <p:cNvPr id="3" name="图片 2" descr="smil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46700" y="2501265"/>
            <a:ext cx="476250" cy="515620"/>
          </a:xfrm>
          <a:prstGeom prst="rect">
            <a:avLst/>
          </a:prstGeom>
        </p:spPr>
      </p:pic>
      <p:pic>
        <p:nvPicPr>
          <p:cNvPr id="4" name="图片 3" descr="smil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3855" y="3905885"/>
            <a:ext cx="476250" cy="515620"/>
          </a:xfrm>
          <a:prstGeom prst="rect">
            <a:avLst/>
          </a:prstGeom>
        </p:spPr>
      </p:pic>
      <p:pic>
        <p:nvPicPr>
          <p:cNvPr id="5" name="图片 4" descr="smil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23270" y="1864995"/>
            <a:ext cx="476250" cy="515620"/>
          </a:xfrm>
          <a:prstGeom prst="rect">
            <a:avLst/>
          </a:prstGeom>
        </p:spPr>
      </p:pic>
      <p:pic>
        <p:nvPicPr>
          <p:cNvPr id="6" name="图片 5" descr="smil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64520" y="3905885"/>
            <a:ext cx="476250" cy="515620"/>
          </a:xfrm>
          <a:prstGeom prst="rect">
            <a:avLst/>
          </a:prstGeom>
        </p:spPr>
      </p:pic>
      <p:pic>
        <p:nvPicPr>
          <p:cNvPr id="7" name="图片 6" descr="smil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50245" y="3171190"/>
            <a:ext cx="476250" cy="5156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标题 57345"/>
          <p:cNvSpPr>
            <a:spLocks noGrp="1"/>
          </p:cNvSpPr>
          <p:nvPr/>
        </p:nvSpPr>
        <p:spPr>
          <a:xfrm>
            <a:off x="176530" y="172085"/>
            <a:ext cx="11674475" cy="647700"/>
          </a:xfrm>
          <a:prstGeom prst="rect">
            <a:avLst/>
          </a:prstGeom>
          <a:solidFill>
            <a:srgbClr val="FFFF00">
              <a:alpha val="38000"/>
            </a:srgbClr>
          </a:solidFill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</a:lstStyle>
          <a:p>
            <a:pPr algn="l"/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reading</a:t>
            </a:r>
            <a:r>
              <a:rPr lang="en-US" altLang="zh-CN" sz="2800" b="1" dirty="0">
                <a:solidFill>
                  <a:schemeClr val="tx1"/>
                </a:solidFill>
              </a:rPr>
              <a:t>: 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 the blog carefully and try to answer the questions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291" name="文本框 57348"/>
          <p:cNvSpPr txBox="1"/>
          <p:nvPr/>
        </p:nvSpPr>
        <p:spPr>
          <a:xfrm>
            <a:off x="176530" y="1122680"/>
            <a:ext cx="11908155" cy="5692775"/>
          </a:xfrm>
          <a:prstGeom prst="rect">
            <a:avLst/>
          </a:prstGeom>
          <a:solidFill>
            <a:srgbClr val="92D050">
              <a:alpha val="22000"/>
            </a:srgb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Where is she from?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How old is she?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What does she look like?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 Where does she live?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 What does her father do?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 Why does she like her school?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 What is her dream?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 What are her favourite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subjects?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62692" y="1241425"/>
            <a:ext cx="22320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Germany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36278" y="1864235"/>
            <a:ext cx="23764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11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60570" y="2459038"/>
            <a:ext cx="20161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Tall and thin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04640" y="3088640"/>
            <a:ext cx="67062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In a house close to some mountains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94238" y="3740468"/>
            <a:ext cx="23034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 doctor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42255" y="4371975"/>
            <a:ext cx="69786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Because her teachers are all very friendly.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696970" y="5050155"/>
            <a:ext cx="37433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To be an engineer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7357" name="文本框 57356"/>
          <p:cNvSpPr txBox="1"/>
          <p:nvPr/>
        </p:nvSpPr>
        <p:spPr>
          <a:xfrm>
            <a:off x="5612765" y="5694680"/>
            <a:ext cx="44672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Maths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Art and Science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573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7"/>
          <p:cNvSpPr/>
          <p:nvPr/>
        </p:nvSpPr>
        <p:spPr>
          <a:xfrm>
            <a:off x="294005" y="-111125"/>
            <a:ext cx="11897360" cy="68008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endParaRPr lang="en-US" altLang="zh-CN" sz="2000" b="1" dirty="0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en-US" altLang="zh-CN" sz="3200" b="1">
                <a:solidFill>
                  <a:srgbClr val="231F20"/>
                </a:solidFill>
                <a:latin typeface="Calibri" panose="020F0502020204030204" charset="0"/>
                <a:ea typeface="宋体" panose="02010600030101010101" pitchFamily="2" charset="-122"/>
              </a:rPr>
              <a:t>Name:  Anna </a:t>
            </a:r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3200" b="1">
                <a:solidFill>
                  <a:srgbClr val="231F20"/>
                </a:solidFill>
                <a:latin typeface="Calibri" panose="020F0502020204030204" charset="0"/>
                <a:ea typeface="宋体" panose="02010600030101010101" pitchFamily="2" charset="-122"/>
              </a:rPr>
              <a:t>Country:  Germany        Age: (1)_____________</a:t>
            </a:r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3200" b="1">
                <a:solidFill>
                  <a:srgbClr val="231F20"/>
                </a:solidFill>
                <a:latin typeface="Calibri" panose="020F0502020204030204" charset="0"/>
                <a:ea typeface="宋体" panose="02010600030101010101" pitchFamily="2" charset="-122"/>
              </a:rPr>
              <a:t>What she looks like: (2)_____________ and thin; long hair</a:t>
            </a:r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3200" b="1">
                <a:solidFill>
                  <a:srgbClr val="231F20"/>
                </a:solidFill>
                <a:latin typeface="Calibri" panose="020F0502020204030204" charset="0"/>
                <a:ea typeface="宋体" panose="02010600030101010101" pitchFamily="2" charset="-122"/>
              </a:rPr>
              <a:t>Family members: father, (3)_________, (4)_____________  and (5)_______________</a:t>
            </a:r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3200" b="1" dirty="0" err="1">
                <a:solidFill>
                  <a:srgbClr val="231F20"/>
                </a:solidFill>
                <a:latin typeface="Calibri" panose="020F0502020204030204" charset="0"/>
                <a:ea typeface="宋体" panose="02010600030101010101" pitchFamily="2" charset="-122"/>
              </a:rPr>
              <a:t>Favourite</a:t>
            </a:r>
            <a:r>
              <a:rPr lang="en-US" altLang="zh-CN" sz="3200" b="1">
                <a:solidFill>
                  <a:srgbClr val="231F20"/>
                </a:solidFill>
                <a:latin typeface="Calibri" panose="020F0502020204030204" charset="0"/>
                <a:ea typeface="宋体" panose="02010600030101010101" pitchFamily="2" charset="-122"/>
              </a:rPr>
              <a:t> subjects: (6)__________ , (7)_________ and Science</a:t>
            </a:r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3200" b="1">
                <a:solidFill>
                  <a:srgbClr val="231F20"/>
                </a:solidFill>
                <a:latin typeface="Calibri" panose="020F0502020204030204" charset="0"/>
                <a:ea typeface="宋体" panose="02010600030101010101" pitchFamily="2" charset="-122"/>
              </a:rPr>
              <a:t>Hobbies:   (8) __________ and playing (9)____________</a:t>
            </a:r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3200" b="1">
                <a:solidFill>
                  <a:srgbClr val="231F20"/>
                </a:solidFill>
                <a:latin typeface="Calibri" panose="020F0502020204030204" charset="0"/>
                <a:ea typeface="宋体" panose="02010600030101010101" pitchFamily="2" charset="-122"/>
              </a:rPr>
              <a:t>Dream:   to be an (10)____________</a:t>
            </a:r>
            <a:endParaRPr lang="en-US" altLang="zh-CN" sz="3200" b="1">
              <a:solidFill>
                <a:srgbClr val="231F2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7" name="TextBox 10"/>
          <p:cNvSpPr txBox="1"/>
          <p:nvPr/>
        </p:nvSpPr>
        <p:spPr>
          <a:xfrm>
            <a:off x="6077903" y="513715"/>
            <a:ext cx="18573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11</a:t>
            </a:r>
            <a:endParaRPr lang="en-US" altLang="zh-CN" sz="4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4915535" y="1504315"/>
            <a:ext cx="18573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>
              <a:buClrTx/>
              <a:buSzTx/>
              <a:buFontTx/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tall</a:t>
            </a:r>
            <a:endParaRPr lang="en-US" altLang="zh-CN" sz="4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5321300" y="2541270"/>
            <a:ext cx="18573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mother</a:t>
            </a:r>
            <a:endParaRPr lang="en-US" altLang="zh-CN" sz="4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7423150" y="2400300"/>
            <a:ext cx="35128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an elder sister</a:t>
            </a:r>
            <a:endParaRPr lang="en-US" altLang="zh-CN" sz="4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1" name="TextBox 14"/>
          <p:cNvSpPr txBox="1"/>
          <p:nvPr/>
        </p:nvSpPr>
        <p:spPr>
          <a:xfrm>
            <a:off x="445135" y="3075305"/>
            <a:ext cx="45751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an elder brother</a:t>
            </a:r>
            <a:endParaRPr lang="en-US" altLang="zh-CN" sz="4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2" name="TextBox 15"/>
          <p:cNvSpPr txBox="1"/>
          <p:nvPr/>
        </p:nvSpPr>
        <p:spPr>
          <a:xfrm>
            <a:off x="4220845" y="3942715"/>
            <a:ext cx="18573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>
              <a:buClrTx/>
              <a:buSzTx/>
              <a:buFontTx/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Maths</a:t>
            </a:r>
            <a:endParaRPr lang="en-US" altLang="zh-CN" sz="4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3" name="TextBox 16"/>
          <p:cNvSpPr txBox="1"/>
          <p:nvPr/>
        </p:nvSpPr>
        <p:spPr>
          <a:xfrm>
            <a:off x="7178675" y="3942715"/>
            <a:ext cx="18573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>
              <a:buClrTx/>
              <a:buSzTx/>
              <a:buFontTx/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Art</a:t>
            </a:r>
            <a:endParaRPr lang="en-US" altLang="zh-CN" sz="4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4" name="TextBox 17"/>
          <p:cNvSpPr txBox="1"/>
          <p:nvPr/>
        </p:nvSpPr>
        <p:spPr>
          <a:xfrm>
            <a:off x="2142490" y="4940300"/>
            <a:ext cx="32639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swimming</a:t>
            </a:r>
            <a:endParaRPr lang="en-US" altLang="zh-CN" sz="4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5" name="TextBox 18"/>
          <p:cNvSpPr txBox="1"/>
          <p:nvPr/>
        </p:nvSpPr>
        <p:spPr>
          <a:xfrm>
            <a:off x="7572375" y="4940300"/>
            <a:ext cx="28600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basketball</a:t>
            </a:r>
            <a:endParaRPr lang="en-US" altLang="zh-CN" sz="4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6" name="TextBox 19"/>
          <p:cNvSpPr txBox="1"/>
          <p:nvPr/>
        </p:nvSpPr>
        <p:spPr>
          <a:xfrm>
            <a:off x="3644900" y="5853430"/>
            <a:ext cx="33978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engineer</a:t>
            </a:r>
            <a:endParaRPr lang="en-US" altLang="zh-CN" sz="40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7"/>
          <p:cNvSpPr/>
          <p:nvPr/>
        </p:nvSpPr>
        <p:spPr>
          <a:xfrm>
            <a:off x="130175" y="1007110"/>
            <a:ext cx="11711305" cy="5018405"/>
          </a:xfrm>
          <a:prstGeom prst="rect">
            <a:avLst/>
          </a:prstGeom>
          <a:noFill/>
          <a:ln w="25400" cap="flat" cmpd="sng">
            <a:solidFill>
              <a:srgbClr val="009999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lIns="90170" tIns="46990" rIns="90170" bIns="4699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lvl="0" indent="0" fontAlgn="base"/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Name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:  _____________</a:t>
            </a:r>
            <a:endParaRPr lang="en-US" altLang="x-none" sz="3200" b="1" strike="noStrike" noProof="1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lvl="0" indent="0" eaLnBrk="0" fontAlgn="base" hangingPunct="0"/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Country:   _____________   </a:t>
            </a:r>
            <a:endParaRPr lang="en-US" altLang="x-none" sz="3200" b="1" strike="noStrike" noProof="1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lvl="0" indent="0" eaLnBrk="0" fontAlgn="base" hangingPunct="0"/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Age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: _____________</a:t>
            </a:r>
            <a:endParaRPr lang="en-US" altLang="x-none" sz="3200" b="1" strike="noStrike" noProof="1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lvl="0" indent="0" eaLnBrk="0" fontAlgn="base" hangingPunct="0"/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What </a:t>
            </a:r>
            <a:r>
              <a:rPr lang="zh-CN" altLang="en-US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you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 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look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 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like</a:t>
            </a:r>
            <a:r>
              <a:rPr lang="zh-CN" altLang="en-US" sz="3200" b="1" strike="noStrike" noProof="1">
                <a:solidFill>
                  <a:srgbClr val="000000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（外貌）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: __________ and ;</a:t>
            </a:r>
            <a:r>
              <a:rPr lang="zh-CN" altLang="en-US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______ ____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 hair</a:t>
            </a:r>
            <a:endParaRPr lang="en-US" altLang="x-none" sz="3200" b="1" strike="noStrike" noProof="1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lvl="0" indent="0" eaLnBrk="0" fontAlgn="base" hangingPunct="0"/>
            <a:endParaRPr lang="en-US" altLang="x-none" sz="3200" b="1" strike="noStrike" noProof="1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lvl="0" indent="0" eaLnBrk="0" fontAlgn="base" hangingPunct="0"/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Family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 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members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: _________________________________</a:t>
            </a:r>
            <a:endParaRPr lang="en-US" altLang="x-none" sz="3200" b="1" strike="noStrike" noProof="1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lvl="0" indent="0" eaLnBrk="0" fontAlgn="base" hangingPunct="0"/>
            <a:r>
              <a:rPr lang="zh-CN" altLang="en-US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（家庭成员）</a:t>
            </a:r>
            <a:endParaRPr lang="zh-CN" altLang="en-US" sz="3200" b="1" strike="noStrike" noProof="1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lvl="0" indent="0" eaLnBrk="0" fontAlgn="base" hangingPunct="0"/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Favourite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 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subjects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: _________ and__________</a:t>
            </a:r>
            <a:endParaRPr lang="en-US" altLang="x-none" sz="3200" b="1" strike="noStrike" noProof="1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lvl="0" indent="0" eaLnBrk="0" fontAlgn="base" hangingPunct="0"/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Hobbies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: __________ and____________</a:t>
            </a:r>
            <a:endParaRPr lang="en-US" altLang="x-none" sz="3200" b="1" strike="noStrike" noProof="1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lvl="0" indent="0" eaLnBrk="0" fontAlgn="base" hangingPunct="0"/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  <a:sym typeface="Arial" panose="020B0604020202020204" pitchFamily="34" charset="0"/>
              </a:rPr>
              <a:t>Dream</a:t>
            </a:r>
            <a:r>
              <a:rPr lang="en-US" altLang="x-none" sz="3200" b="1" strike="noStrike" noProof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>:   to be a/an____________</a:t>
            </a:r>
            <a:endParaRPr lang="en-US" altLang="x-none" sz="3200" b="1" strike="noStrike" noProof="1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0175" y="1007110"/>
            <a:ext cx="5888355" cy="55079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Tips: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1. What is your name?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2. Where are you from?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3. How old are you?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4. What is your hobby?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5. What is your favorite subject?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6. What does your father do?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7. What does your mother do?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8. How many people are there in your family?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9.What is your dream to be?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29655" y="1007110"/>
            <a:ext cx="5711825" cy="52622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Dialogue(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对话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):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A: Hi! I'm Rachel.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B: I'm Phoebe.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A: Nice  to meet you！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B: Nice to meet you , too.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A: where are you from?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B: I'm from America. What about you?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A: I'm from...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B: What is your hobby?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A: My hobby is playing football.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B:......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8455" y="109855"/>
            <a:ext cx="9986010" cy="706755"/>
          </a:xfrm>
          <a:prstGeom prst="rect">
            <a:avLst/>
          </a:prstGeom>
          <a:solidFill>
            <a:srgbClr val="FFFF00">
              <a:alpha val="38000"/>
            </a:srgbClr>
          </a:solidFill>
          <a:ln w="9525">
            <a:noFill/>
          </a:ln>
        </p:spPr>
        <p:txBody>
          <a:bodyPr wrap="square" rtlCol="0" anchor="ctr">
            <a:noAutofit/>
          </a:bodyPr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</a:lstStyle>
          <a:p>
            <a:pPr lvl="0" algn="l">
              <a:buClrTx/>
              <a:buSzTx/>
              <a:buFontTx/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Pair works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: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 know more about your friends!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6" grpId="0" bldLvl="0" animBg="1"/>
      <p:bldP spid="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9" name="文本框 41993"/>
          <p:cNvSpPr txBox="1"/>
          <p:nvPr/>
        </p:nvSpPr>
        <p:spPr>
          <a:xfrm>
            <a:off x="1218565" y="1671320"/>
            <a:ext cx="9754870" cy="4523105"/>
          </a:xfrm>
          <a:prstGeom prst="rect">
            <a:avLst/>
          </a:prstGeom>
          <a:solidFill>
            <a:srgbClr val="92D050">
              <a:alpha val="29000"/>
            </a:srgbClr>
          </a:solidFill>
          <a:ln w="9525">
            <a:noFill/>
          </a:ln>
        </p:spPr>
        <p:txBody>
          <a:bodyPr wrap="square" anchor="t">
            <a:spAutoFit/>
          </a:bodyPr>
          <a:p>
            <a:pPr lvl="0"/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1 Learn about Anna.</a:t>
            </a:r>
            <a:endParaRPr lang="en-US" altLang="zh-CN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0"/>
            <a:endParaRPr lang="en-US" altLang="zh-CN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0"/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2 How to know more about others.</a:t>
            </a:r>
            <a:endParaRPr lang="en-US" altLang="zh-CN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endParaRPr lang="en-US" altLang="zh-CN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3 How to make friends happily.</a:t>
            </a:r>
            <a:endParaRPr lang="en-US" altLang="zh-CN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endParaRPr lang="en-US" altLang="zh-CN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4 By using reading skills, get information from the passage and pictures.</a:t>
            </a:r>
            <a:endParaRPr lang="en-US" altLang="zh-CN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endParaRPr lang="en-US" altLang="zh-CN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6386" name="标题 41985"/>
          <p:cNvSpPr>
            <a:spLocks noGrp="1"/>
          </p:cNvSpPr>
          <p:nvPr/>
        </p:nvSpPr>
        <p:spPr>
          <a:xfrm>
            <a:off x="1769110" y="260350"/>
            <a:ext cx="8229600" cy="1143000"/>
          </a:xfrm>
          <a:prstGeom prst="rect">
            <a:avLst/>
          </a:prstGeom>
          <a:solidFill>
            <a:srgbClr val="FFFF00">
              <a:alpha val="13000"/>
            </a:srgbClr>
          </a:solidFill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</a:lstStyle>
          <a:p>
            <a:r>
              <a:rPr lang="en-US" altLang="zh-CN" sz="4800" b="1">
                <a:solidFill>
                  <a:schemeClr val="tx1"/>
                </a:solidFill>
                <a:cs typeface="Arial" panose="020B0604020202020204" pitchFamily="34" charset="0"/>
              </a:rPr>
              <a:t>Sum up</a:t>
            </a:r>
            <a:endParaRPr lang="en-US" altLang="zh-CN" sz="4800" b="1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文本框 44036"/>
          <p:cNvSpPr txBox="1"/>
          <p:nvPr/>
        </p:nvSpPr>
        <p:spPr>
          <a:xfrm>
            <a:off x="317500" y="1682750"/>
            <a:ext cx="11207115" cy="1691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endParaRPr lang="en-US" altLang="zh-CN" sz="4000" b="1" dirty="0">
              <a:solidFill>
                <a:srgbClr val="660066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1. Write down the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dialogue(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对话）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you and your partner make.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500" y="635000"/>
            <a:ext cx="3924935" cy="922020"/>
          </a:xfrm>
          <a:prstGeom prst="rect">
            <a:avLst/>
          </a:prstGeom>
          <a:solidFill>
            <a:srgbClr val="FFFF00">
              <a:alpha val="20000"/>
            </a:srgbClr>
          </a:solidFill>
        </p:spPr>
        <p:txBody>
          <a:bodyPr wrap="square" rtlCol="0">
            <a:spAutoFit/>
          </a:bodyPr>
          <a:p>
            <a:r>
              <a:rPr lang="en-US" altLang="zh-CN" sz="5400" b="1">
                <a:latin typeface="Arial" panose="020B0604020202020204" pitchFamily="34" charset="0"/>
                <a:cs typeface="Arial" panose="020B0604020202020204" pitchFamily="34" charset="0"/>
              </a:rPr>
              <a:t>Homework</a:t>
            </a:r>
            <a:endParaRPr lang="en-US" altLang="zh-CN" sz="5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2278</Words>
  <Application>WPS 演示</Application>
  <PresentationFormat>宽屏</PresentationFormat>
  <Paragraphs>130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8" baseType="lpstr">
      <vt:lpstr>Arial</vt:lpstr>
      <vt:lpstr>宋体</vt:lpstr>
      <vt:lpstr>Wingdings</vt:lpstr>
      <vt:lpstr>Arial Unicode MS</vt:lpstr>
      <vt:lpstr>Calibri</vt:lpstr>
      <vt:lpstr>微软雅黑</vt:lpstr>
      <vt:lpstr>Times New Roman</vt:lpstr>
      <vt:lpstr>Comic Sans MS</vt:lpstr>
      <vt:lpstr>楷体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miss bear</dc:creator>
  <cp:lastModifiedBy>熊佩</cp:lastModifiedBy>
  <cp:revision>4</cp:revision>
  <dcterms:created xsi:type="dcterms:W3CDTF">2021-09-01T07:59:00Z</dcterms:created>
  <dcterms:modified xsi:type="dcterms:W3CDTF">2021-09-01T09:40:06Z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