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52" r:id="rId4"/>
    <p:sldMasterId id="2147483654" r:id="rId5"/>
  </p:sldMasterIdLst>
  <p:notesMasterIdLst>
    <p:notesMasterId r:id="rId14"/>
  </p:notesMasterIdLst>
  <p:sldIdLst>
    <p:sldId id="257" r:id="rId6"/>
    <p:sldId id="357" r:id="rId7"/>
    <p:sldId id="256" r:id="rId8"/>
    <p:sldId id="315" r:id="rId9"/>
    <p:sldId id="269" r:id="rId10"/>
    <p:sldId id="358" r:id="rId11"/>
    <p:sldId id="317" r:id="rId12"/>
    <p:sldId id="394" r:id="rId13"/>
    <p:sldId id="390" r:id="rId15"/>
    <p:sldId id="391" r:id="rId16"/>
    <p:sldId id="392" r:id="rId17"/>
    <p:sldId id="393" r:id="rId18"/>
    <p:sldId id="395" r:id="rId19"/>
    <p:sldId id="396" r:id="rId20"/>
    <p:sldId id="397" r:id="rId21"/>
    <p:sldId id="398" r:id="rId22"/>
    <p:sldId id="399" r:id="rId23"/>
    <p:sldId id="400" r:id="rId24"/>
  </p:sldIdLst>
  <p:sldSz cx="9144000" cy="51435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showPr>
  <p:clrMru>
    <a:srgbClr val="FFFFFF"/>
    <a:srgbClr val="0000FF"/>
    <a:srgbClr val="FF00FF"/>
    <a:srgbClr val="6600FF"/>
    <a:srgbClr val="99FFCC"/>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26"/>
    <p:restoredTop sz="96278"/>
  </p:normalViewPr>
  <p:slideViewPr>
    <p:cSldViewPr snapToGrid="0" showGuides="1">
      <p:cViewPr varScale="1">
        <p:scale>
          <a:sx n="152" d="100"/>
          <a:sy n="152" d="100"/>
        </p:scale>
        <p:origin x="312" y="150"/>
      </p:cViewPr>
      <p:guideLst>
        <p:guide orient="horz" pos="1704"/>
        <p:guide pos="2884"/>
      </p:guideLst>
    </p:cSldViewPr>
  </p:slideViewPr>
  <p:outlineViewPr>
    <p:cViewPr>
      <p:scale>
        <a:sx n="100" d="100"/>
        <a:sy n="100" d="100"/>
      </p:scale>
      <p:origin x="0" y="0"/>
    </p:cViewPr>
  </p:outlineViewPr>
  <p:notesTextViewPr>
    <p:cViewPr>
      <p:scale>
        <a:sx n="1" d="1"/>
        <a:sy n="1" d="1"/>
      </p:scale>
      <p:origin x="0" y="0"/>
    </p:cViewPr>
  </p:notesText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notesMaster" Target="notesMasters/notesMaster1.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5CE37CA6-4A07-4511-AB03-C3CD2E3241A2}"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0F1A33B2-9DF0-4E18-9A99-FF2D098B991F}"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幻灯片图像占位符 1"/>
          <p:cNvSpPr>
            <a:spLocks noGrp="1" noRot="1" noChangeAspect="1" noTextEdit="1"/>
          </p:cNvSpPr>
          <p:nvPr>
            <p:ph type="sldImg"/>
          </p:nvPr>
        </p:nvSpPr>
        <p:spPr>
          <a:ln>
            <a:solidFill>
              <a:srgbClr val="000000">
                <a:alpha val="100000"/>
              </a:srgbClr>
            </a:solidFill>
            <a:miter lim="800000"/>
          </a:ln>
        </p:spPr>
      </p:sp>
      <p:sp>
        <p:nvSpPr>
          <p:cNvPr id="4099" name="备注占位符 2"/>
          <p:cNvSpPr>
            <a:spLocks noGrp="1"/>
          </p:cNvSpPr>
          <p:nvPr>
            <p:ph type="body" idx="1"/>
          </p:nvPr>
        </p:nvSpPr>
        <p:spPr>
          <a:noFill/>
          <a:ln>
            <a:noFill/>
          </a:ln>
        </p:spPr>
        <p:txBody>
          <a:bodyPr wrap="square" lIns="91440" tIns="45720" rIns="91440" bIns="45720" anchor="t"/>
          <a:p>
            <a:pPr lvl="0"/>
            <a:endParaRPr lang="zh-CN" altLang="en-US" dirty="0"/>
          </a:p>
        </p:txBody>
      </p:sp>
      <p:sp>
        <p:nvSpPr>
          <p:cNvPr id="410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
        <p:nvSpPr>
          <p:cNvPr id="4101" name="页脚占位符 4"/>
          <p:cNvSpPr txBox="1">
            <a:spLocks noGrp="1"/>
          </p:cNvSpPr>
          <p:nvPr>
            <p:ph type="ftr" sz="quarter"/>
          </p:nvPr>
        </p:nvSpPr>
        <p:spPr>
          <a:xfrm>
            <a:off x="0" y="8685213"/>
            <a:ext cx="2971800" cy="457200"/>
          </a:xfrm>
          <a:prstGeom prst="rect">
            <a:avLst/>
          </a:prstGeom>
          <a:noFill/>
          <a:ln w="9525">
            <a:noFill/>
          </a:ln>
        </p:spPr>
        <p:txBody>
          <a:bodyPr anchor="b"/>
          <a:p>
            <a:pPr lvl="0" eaLnBrk="1" hangingPunct="1"/>
            <a:r>
              <a:rPr lang="zh-CN" altLang="en-US" sz="1200" dirty="0"/>
              <a:t>状元成才路</a:t>
            </a:r>
            <a:endParaRPr lang="zh-CN" altLang="en-US" sz="1200" dirty="0"/>
          </a:p>
        </p:txBody>
      </p:sp>
      <p:sp>
        <p:nvSpPr>
          <p:cNvPr id="4102" name="页眉占位符 5"/>
          <p:cNvSpPr txBox="1">
            <a:spLocks noGrp="1"/>
          </p:cNvSpPr>
          <p:nvPr>
            <p:ph type="hdr" sz="quarter"/>
          </p:nvPr>
        </p:nvSpPr>
        <p:spPr>
          <a:xfrm>
            <a:off x="0" y="0"/>
            <a:ext cx="2971800" cy="457200"/>
          </a:xfrm>
          <a:prstGeom prst="rect">
            <a:avLst/>
          </a:prstGeom>
          <a:noFill/>
          <a:ln w="9525">
            <a:noFill/>
          </a:ln>
        </p:spPr>
        <p:txBody>
          <a:bodyPr/>
          <a:p>
            <a:pPr lvl="0" eaLnBrk="1" hangingPunct="1"/>
            <a:r>
              <a:rPr lang="zh-CN" altLang="en-US" sz="1200" dirty="0"/>
              <a:t>状元成才路</a:t>
            </a:r>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幻灯片图像占位符 1"/>
          <p:cNvSpPr>
            <a:spLocks noGrp="1" noRot="1" noChangeAspect="1" noTextEdit="1"/>
          </p:cNvSpPr>
          <p:nvPr>
            <p:ph type="sldImg"/>
          </p:nvPr>
        </p:nvSpPr>
        <p:spPr>
          <a:ln>
            <a:solidFill>
              <a:srgbClr val="000000">
                <a:alpha val="100000"/>
              </a:srgbClr>
            </a:solidFill>
            <a:miter lim="800000"/>
          </a:ln>
        </p:spPr>
      </p:sp>
      <p:sp>
        <p:nvSpPr>
          <p:cNvPr id="11267" name="备注占位符 2"/>
          <p:cNvSpPr>
            <a:spLocks noGrp="1"/>
          </p:cNvSpPr>
          <p:nvPr>
            <p:ph type="body" idx="1"/>
          </p:nvPr>
        </p:nvSpPr>
        <p:spPr>
          <a:noFill/>
          <a:ln>
            <a:noFill/>
          </a:ln>
        </p:spPr>
        <p:txBody>
          <a:bodyPr wrap="square" lIns="91440" tIns="45720" rIns="91440" bIns="45720" anchor="t"/>
          <a:p>
            <a:pPr lvl="0"/>
            <a:endParaRPr lang="zh-CN" altLang="en-US" dirty="0"/>
          </a:p>
        </p:txBody>
      </p:sp>
      <p:sp>
        <p:nvSpPr>
          <p:cNvPr id="11268" name="页眉占位符 3"/>
          <p:cNvSpPr txBox="1">
            <a:spLocks noGrp="1"/>
          </p:cNvSpPr>
          <p:nvPr>
            <p:ph type="hdr" sz="quarter"/>
          </p:nvPr>
        </p:nvSpPr>
        <p:spPr>
          <a:xfrm>
            <a:off x="0" y="0"/>
            <a:ext cx="2971800" cy="457200"/>
          </a:xfrm>
          <a:prstGeom prst="rect">
            <a:avLst/>
          </a:prstGeom>
          <a:noFill/>
          <a:ln w="9525">
            <a:noFill/>
          </a:ln>
        </p:spPr>
        <p:txBody>
          <a:bodyPr/>
          <a:p>
            <a:pPr lvl="0" eaLnBrk="1" hangingPunct="1"/>
            <a:r>
              <a:rPr lang="zh-CN" altLang="en-US" sz="1200" dirty="0"/>
              <a:t>状元成才路</a:t>
            </a:r>
            <a:endParaRPr lang="zh-CN" altLang="en-US" sz="1200" dirty="0"/>
          </a:p>
        </p:txBody>
      </p:sp>
      <p:sp>
        <p:nvSpPr>
          <p:cNvPr id="11269" name="页脚占位符 4"/>
          <p:cNvSpPr txBox="1">
            <a:spLocks noGrp="1"/>
          </p:cNvSpPr>
          <p:nvPr>
            <p:ph type="ftr" sz="quarter"/>
          </p:nvPr>
        </p:nvSpPr>
        <p:spPr>
          <a:xfrm>
            <a:off x="0" y="8685213"/>
            <a:ext cx="2971800" cy="457200"/>
          </a:xfrm>
          <a:prstGeom prst="rect">
            <a:avLst/>
          </a:prstGeom>
          <a:noFill/>
          <a:ln w="9525">
            <a:noFill/>
          </a:ln>
        </p:spPr>
        <p:txBody>
          <a:bodyPr anchor="b"/>
          <a:p>
            <a:pPr lvl="0" eaLnBrk="1" hangingPunct="1"/>
            <a:r>
              <a:rPr lang="zh-CN" altLang="en-US" sz="1200" dirty="0"/>
              <a:t>状元成才路</a:t>
            </a:r>
            <a:endParaRPr lang="zh-CN" altLang="en-US" sz="1200" dirty="0"/>
          </a:p>
        </p:txBody>
      </p:sp>
      <p:sp>
        <p:nvSpPr>
          <p:cNvPr id="11270" name="灯片编号占位符 5"/>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jpeg"/><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image" Target="../media/image2.jpeg"/><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image" Target="../media/image3.jpeg"/><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image" Target="../media/image3.jpeg"/><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lnSpc>
          <a:spcPct val="120000"/>
        </a:lnSpc>
        <a:spcBef>
          <a:spcPct val="0"/>
        </a:spcBef>
        <a:spcAft>
          <a:spcPct val="0"/>
        </a:spcAft>
        <a:defRPr sz="2400" b="1" kern="1200">
          <a:solidFill>
            <a:schemeClr val="tx1"/>
          </a:solidFill>
          <a:latin typeface="+mj-lt"/>
          <a:ea typeface="+mn-ea"/>
          <a:cs typeface="+mn-cs"/>
        </a:defRPr>
      </a:lvl1pPr>
      <a:lvl2pPr marL="457200" algn="l" rtl="0" eaLnBrk="0" fontAlgn="base" hangingPunct="0">
        <a:spcBef>
          <a:spcPct val="20000"/>
        </a:spcBef>
        <a:spcAft>
          <a:spcPct val="0"/>
        </a:spcAft>
        <a:defRPr sz="2000" kern="1200">
          <a:solidFill>
            <a:schemeClr val="tx1"/>
          </a:solidFill>
          <a:latin typeface="+mn-lt"/>
          <a:ea typeface="+mn-ea"/>
          <a:cs typeface="+mn-cs"/>
        </a:defRPr>
      </a:lvl2pPr>
      <a:lvl3pPr marL="914400" algn="l" rtl="0" eaLnBrk="0" fontAlgn="base" hangingPunct="0">
        <a:spcBef>
          <a:spcPct val="20000"/>
        </a:spcBef>
        <a:spcAft>
          <a:spcPct val="0"/>
        </a:spcAft>
        <a:defRPr kern="1200">
          <a:solidFill>
            <a:schemeClr val="tx1"/>
          </a:solidFill>
          <a:latin typeface="+mn-lt"/>
          <a:ea typeface="+mn-ea"/>
          <a:cs typeface="+mn-cs"/>
        </a:defRPr>
      </a:lvl3pPr>
      <a:lvl4pPr marL="1371600" algn="l" rtl="0" eaLnBrk="0" fontAlgn="base" hangingPunct="0">
        <a:spcBef>
          <a:spcPct val="20000"/>
        </a:spcBef>
        <a:spcAft>
          <a:spcPct val="0"/>
        </a:spcAft>
        <a:defRPr sz="1600" kern="1200">
          <a:solidFill>
            <a:schemeClr val="tx1"/>
          </a:solidFill>
          <a:latin typeface="+mn-lt"/>
          <a:ea typeface="+mn-ea"/>
          <a:cs typeface="+mn-cs"/>
        </a:defRPr>
      </a:lvl4pPr>
      <a:lvl5pPr marL="1828800" algn="l" rtl="0" eaLnBrk="0" fontAlgn="base" hangingPunct="0">
        <a:spcBef>
          <a:spcPct val="20000"/>
        </a:spcBef>
        <a:spcAft>
          <a:spcPct val="0"/>
        </a:spcAf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lnSpc>
          <a:spcPct val="120000"/>
        </a:lnSpc>
        <a:spcBef>
          <a:spcPct val="0"/>
        </a:spcBef>
        <a:spcAft>
          <a:spcPct val="0"/>
        </a:spcAft>
        <a:defRPr sz="2400" b="1" kern="1200">
          <a:solidFill>
            <a:schemeClr val="tx1"/>
          </a:solidFill>
          <a:latin typeface="+mj-lt"/>
          <a:ea typeface="+mn-ea"/>
          <a:cs typeface="+mn-cs"/>
        </a:defRPr>
      </a:lvl1pPr>
      <a:lvl2pPr marL="457200" algn="l" rtl="0" eaLnBrk="0" fontAlgn="base" hangingPunct="0">
        <a:spcBef>
          <a:spcPct val="20000"/>
        </a:spcBef>
        <a:spcAft>
          <a:spcPct val="0"/>
        </a:spcAft>
        <a:defRPr sz="2000" kern="1200">
          <a:solidFill>
            <a:schemeClr val="tx1"/>
          </a:solidFill>
          <a:latin typeface="+mn-lt"/>
          <a:ea typeface="+mn-ea"/>
          <a:cs typeface="+mn-cs"/>
        </a:defRPr>
      </a:lvl2pPr>
      <a:lvl3pPr marL="914400" algn="l" rtl="0" eaLnBrk="0" fontAlgn="base" hangingPunct="0">
        <a:spcBef>
          <a:spcPct val="20000"/>
        </a:spcBef>
        <a:spcAft>
          <a:spcPct val="0"/>
        </a:spcAft>
        <a:defRPr kern="1200">
          <a:solidFill>
            <a:schemeClr val="tx1"/>
          </a:solidFill>
          <a:latin typeface="+mn-lt"/>
          <a:ea typeface="+mn-ea"/>
          <a:cs typeface="+mn-cs"/>
        </a:defRPr>
      </a:lvl3pPr>
      <a:lvl4pPr marL="1371600" algn="l" rtl="0" eaLnBrk="0" fontAlgn="base" hangingPunct="0">
        <a:spcBef>
          <a:spcPct val="20000"/>
        </a:spcBef>
        <a:spcAft>
          <a:spcPct val="0"/>
        </a:spcAft>
        <a:defRPr sz="1600" kern="1200">
          <a:solidFill>
            <a:schemeClr val="tx1"/>
          </a:solidFill>
          <a:latin typeface="+mn-lt"/>
          <a:ea typeface="+mn-ea"/>
          <a:cs typeface="+mn-cs"/>
        </a:defRPr>
      </a:lvl4pPr>
      <a:lvl5pPr marL="1828800" algn="l" rtl="0" eaLnBrk="0" fontAlgn="base" hangingPunct="0">
        <a:spcBef>
          <a:spcPct val="20000"/>
        </a:spcBef>
        <a:spcAft>
          <a:spcPct val="0"/>
        </a:spcAf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53" r:id="rId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lnSpc>
          <a:spcPct val="120000"/>
        </a:lnSpc>
        <a:spcBef>
          <a:spcPct val="0"/>
        </a:spcBef>
        <a:spcAft>
          <a:spcPct val="0"/>
        </a:spcAft>
        <a:defRPr sz="2400" b="1" kern="1200">
          <a:solidFill>
            <a:schemeClr val="tx1"/>
          </a:solidFill>
          <a:latin typeface="+mj-lt"/>
          <a:ea typeface="+mn-ea"/>
          <a:cs typeface="+mn-cs"/>
        </a:defRPr>
      </a:lvl1pPr>
      <a:lvl2pPr marL="457200" algn="l" rtl="0" eaLnBrk="0" fontAlgn="base" hangingPunct="0">
        <a:spcBef>
          <a:spcPct val="20000"/>
        </a:spcBef>
        <a:spcAft>
          <a:spcPct val="0"/>
        </a:spcAft>
        <a:defRPr sz="2000" kern="1200">
          <a:solidFill>
            <a:schemeClr val="tx1"/>
          </a:solidFill>
          <a:latin typeface="+mn-lt"/>
          <a:ea typeface="+mn-ea"/>
          <a:cs typeface="+mn-cs"/>
        </a:defRPr>
      </a:lvl2pPr>
      <a:lvl3pPr marL="914400" algn="l" rtl="0" eaLnBrk="0" fontAlgn="base" hangingPunct="0">
        <a:spcBef>
          <a:spcPct val="20000"/>
        </a:spcBef>
        <a:spcAft>
          <a:spcPct val="0"/>
        </a:spcAft>
        <a:defRPr kern="1200">
          <a:solidFill>
            <a:schemeClr val="tx1"/>
          </a:solidFill>
          <a:latin typeface="+mn-lt"/>
          <a:ea typeface="+mn-ea"/>
          <a:cs typeface="+mn-cs"/>
        </a:defRPr>
      </a:lvl3pPr>
      <a:lvl4pPr marL="1371600" algn="l" rtl="0" eaLnBrk="0" fontAlgn="base" hangingPunct="0">
        <a:spcBef>
          <a:spcPct val="20000"/>
        </a:spcBef>
        <a:spcAft>
          <a:spcPct val="0"/>
        </a:spcAft>
        <a:defRPr sz="1600" kern="1200">
          <a:solidFill>
            <a:schemeClr val="tx1"/>
          </a:solidFill>
          <a:latin typeface="+mn-lt"/>
          <a:ea typeface="+mn-ea"/>
          <a:cs typeface="+mn-cs"/>
        </a:defRPr>
      </a:lvl4pPr>
      <a:lvl5pPr marL="1828800" algn="l" rtl="0" eaLnBrk="0" fontAlgn="base" hangingPunct="0">
        <a:spcBef>
          <a:spcPct val="20000"/>
        </a:spcBef>
        <a:spcAft>
          <a:spcPct val="0"/>
        </a:spcAf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55" r:id="rId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lnSpc>
          <a:spcPct val="120000"/>
        </a:lnSpc>
        <a:spcBef>
          <a:spcPct val="0"/>
        </a:spcBef>
        <a:spcAft>
          <a:spcPct val="0"/>
        </a:spcAft>
        <a:defRPr sz="2400" b="1" kern="1200">
          <a:solidFill>
            <a:schemeClr val="tx1"/>
          </a:solidFill>
          <a:latin typeface="+mj-lt"/>
          <a:ea typeface="+mn-ea"/>
          <a:cs typeface="+mn-cs"/>
        </a:defRPr>
      </a:lvl1pPr>
      <a:lvl2pPr marL="457200" algn="l" rtl="0" eaLnBrk="0" fontAlgn="base" hangingPunct="0">
        <a:spcBef>
          <a:spcPct val="20000"/>
        </a:spcBef>
        <a:spcAft>
          <a:spcPct val="0"/>
        </a:spcAft>
        <a:defRPr sz="2000" kern="1200">
          <a:solidFill>
            <a:schemeClr val="tx1"/>
          </a:solidFill>
          <a:latin typeface="+mn-lt"/>
          <a:ea typeface="+mn-ea"/>
          <a:cs typeface="+mn-cs"/>
        </a:defRPr>
      </a:lvl2pPr>
      <a:lvl3pPr marL="914400" algn="l" rtl="0" eaLnBrk="0" fontAlgn="base" hangingPunct="0">
        <a:spcBef>
          <a:spcPct val="20000"/>
        </a:spcBef>
        <a:spcAft>
          <a:spcPct val="0"/>
        </a:spcAft>
        <a:defRPr kern="1200">
          <a:solidFill>
            <a:schemeClr val="tx1"/>
          </a:solidFill>
          <a:latin typeface="+mn-lt"/>
          <a:ea typeface="+mn-ea"/>
          <a:cs typeface="+mn-cs"/>
        </a:defRPr>
      </a:lvl3pPr>
      <a:lvl4pPr marL="1371600" algn="l" rtl="0" eaLnBrk="0" fontAlgn="base" hangingPunct="0">
        <a:spcBef>
          <a:spcPct val="20000"/>
        </a:spcBef>
        <a:spcAft>
          <a:spcPct val="0"/>
        </a:spcAft>
        <a:defRPr sz="1600" kern="1200">
          <a:solidFill>
            <a:schemeClr val="tx1"/>
          </a:solidFill>
          <a:latin typeface="+mn-lt"/>
          <a:ea typeface="+mn-ea"/>
          <a:cs typeface="+mn-cs"/>
        </a:defRPr>
      </a:lvl4pPr>
      <a:lvl5pPr marL="1828800" algn="l" rtl="0" eaLnBrk="0" fontAlgn="base" hangingPunct="0">
        <a:spcBef>
          <a:spcPct val="20000"/>
        </a:spcBef>
        <a:spcAft>
          <a:spcPct val="0"/>
        </a:spcAf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png"/><Relationship Id="rId1"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2.emf"/><Relationship Id="rId1"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0" name="Picture 10" descr="https://timgsa.baidu.com/timg?image&amp;quality=80&amp;size=b9999_10000&amp;sec=1523947184685&amp;di=682cc3dde6b9aafb029d85ccb5bcdb2c&amp;imgtype=0&amp;src=http%3A%2F%2Fwww.daixie.com%2Fuploadfile%2F2016%2F0418%2F20160418041943355.jpg"/>
          <p:cNvPicPr>
            <a:picLocks noChangeAspect="1"/>
          </p:cNvPicPr>
          <p:nvPr/>
        </p:nvPicPr>
        <p:blipFill>
          <a:blip r:embed="rId1"/>
          <a:srcRect t="16322"/>
          <a:stretch>
            <a:fillRect/>
          </a:stretch>
        </p:blipFill>
        <p:spPr>
          <a:xfrm>
            <a:off x="0" y="-3175"/>
            <a:ext cx="9144000" cy="5143500"/>
          </a:xfrm>
          <a:prstGeom prst="rect">
            <a:avLst/>
          </a:prstGeom>
          <a:noFill/>
          <a:ln w="9525">
            <a:noFill/>
          </a:ln>
        </p:spPr>
      </p:pic>
      <p:sp>
        <p:nvSpPr>
          <p:cNvPr id="2" name="矩形: 圆角 1"/>
          <p:cNvSpPr/>
          <p:nvPr/>
        </p:nvSpPr>
        <p:spPr>
          <a:xfrm>
            <a:off x="779463" y="1571625"/>
            <a:ext cx="7620000" cy="3238500"/>
          </a:xfrm>
          <a:prstGeom prst="round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52" name="TextBox 9"/>
          <p:cNvSpPr txBox="1"/>
          <p:nvPr/>
        </p:nvSpPr>
        <p:spPr>
          <a:xfrm>
            <a:off x="839788" y="1398588"/>
            <a:ext cx="7718425" cy="3286125"/>
          </a:xfrm>
          <a:prstGeom prst="rect">
            <a:avLst/>
          </a:prstGeom>
          <a:noFill/>
          <a:ln w="9525">
            <a:noFill/>
          </a:ln>
        </p:spPr>
        <p:txBody>
          <a:bodyPr>
            <a:spAutoFit/>
          </a:bodyPr>
          <a:p>
            <a:pPr algn="ctr" eaLnBrk="1" hangingPunct="1">
              <a:lnSpc>
                <a:spcPct val="150000"/>
              </a:lnSpc>
            </a:pPr>
            <a:r>
              <a:rPr lang="zh-CN" altLang="en-US" sz="3600" b="1" dirty="0">
                <a:solidFill>
                  <a:srgbClr val="0000FF"/>
                </a:solidFill>
                <a:latin typeface="楷体" panose="02010609060101010101" pitchFamily="49" charset="-122"/>
                <a:ea typeface="楷体" panose="02010609060101010101" pitchFamily="49" charset="-122"/>
              </a:rPr>
              <a:t>冬夜读书示子聿</a:t>
            </a:r>
            <a:endParaRPr lang="en-US" altLang="zh-CN" sz="3600" b="1" dirty="0">
              <a:solidFill>
                <a:srgbClr val="0000FF"/>
              </a:solidFill>
              <a:latin typeface="楷体" panose="02010609060101010101" pitchFamily="49" charset="-122"/>
              <a:ea typeface="楷体" panose="02010609060101010101" pitchFamily="49" charset="-122"/>
            </a:endParaRPr>
          </a:p>
          <a:p>
            <a:pPr algn="ctr" eaLnBrk="1" hangingPunct="1">
              <a:lnSpc>
                <a:spcPct val="150000"/>
              </a:lnSpc>
            </a:pPr>
            <a:r>
              <a:rPr lang="en-US" altLang="zh-CN" sz="3600" b="1" dirty="0">
                <a:solidFill>
                  <a:srgbClr val="0000FF"/>
                </a:solidFill>
                <a:latin typeface="楷体" panose="02010609060101010101" pitchFamily="49" charset="-122"/>
                <a:ea typeface="楷体" panose="02010609060101010101" pitchFamily="49" charset="-122"/>
              </a:rPr>
              <a:t>[</a:t>
            </a:r>
            <a:r>
              <a:rPr lang="zh-CN" altLang="en-US" sz="3600" b="1" dirty="0">
                <a:solidFill>
                  <a:srgbClr val="0000FF"/>
                </a:solidFill>
                <a:latin typeface="楷体" panose="02010609060101010101" pitchFamily="49" charset="-122"/>
                <a:ea typeface="楷体" panose="02010609060101010101" pitchFamily="49" charset="-122"/>
              </a:rPr>
              <a:t>宋</a:t>
            </a:r>
            <a:r>
              <a:rPr lang="en-US" altLang="zh-CN" sz="3600" b="1" dirty="0">
                <a:solidFill>
                  <a:srgbClr val="0000FF"/>
                </a:solidFill>
                <a:latin typeface="楷体" panose="02010609060101010101" pitchFamily="49" charset="-122"/>
                <a:ea typeface="楷体" panose="02010609060101010101" pitchFamily="49" charset="-122"/>
              </a:rPr>
              <a:t>]</a:t>
            </a:r>
            <a:r>
              <a:rPr lang="zh-CN" altLang="en-US" sz="3600" b="1" dirty="0">
                <a:solidFill>
                  <a:srgbClr val="0000FF"/>
                </a:solidFill>
                <a:latin typeface="楷体" panose="02010609060101010101" pitchFamily="49" charset="-122"/>
                <a:ea typeface="楷体" panose="02010609060101010101" pitchFamily="49" charset="-122"/>
              </a:rPr>
              <a:t>陆游</a:t>
            </a:r>
            <a:endParaRPr lang="en-US" altLang="zh-CN" sz="3600" b="1" dirty="0">
              <a:solidFill>
                <a:srgbClr val="0000FF"/>
              </a:solidFill>
              <a:latin typeface="楷体" panose="02010609060101010101" pitchFamily="49" charset="-122"/>
              <a:ea typeface="楷体" panose="02010609060101010101" pitchFamily="49" charset="-122"/>
            </a:endParaRPr>
          </a:p>
          <a:p>
            <a:pPr algn="ctr" eaLnBrk="1" hangingPunct="1">
              <a:lnSpc>
                <a:spcPct val="150000"/>
              </a:lnSpc>
            </a:pPr>
            <a:r>
              <a:rPr lang="zh-CN" altLang="en-US" sz="3600" b="1" dirty="0">
                <a:solidFill>
                  <a:srgbClr val="0000FF"/>
                </a:solidFill>
                <a:latin typeface="楷体" panose="02010609060101010101" pitchFamily="49" charset="-122"/>
                <a:ea typeface="楷体" panose="02010609060101010101" pitchFamily="49" charset="-122"/>
              </a:rPr>
              <a:t>古人学问无遗力，少壮工夫老始成。</a:t>
            </a:r>
            <a:endParaRPr lang="en-US" altLang="zh-CN" sz="3600" b="1" dirty="0">
              <a:solidFill>
                <a:srgbClr val="0000FF"/>
              </a:solidFill>
              <a:latin typeface="楷体" panose="02010609060101010101" pitchFamily="49" charset="-122"/>
              <a:ea typeface="楷体" panose="02010609060101010101" pitchFamily="49" charset="-122"/>
            </a:endParaRPr>
          </a:p>
          <a:p>
            <a:pPr algn="ctr" eaLnBrk="1" hangingPunct="1">
              <a:lnSpc>
                <a:spcPct val="150000"/>
              </a:lnSpc>
            </a:pPr>
            <a:r>
              <a:rPr lang="zh-CN" altLang="en-US" sz="3600" b="1" dirty="0">
                <a:solidFill>
                  <a:srgbClr val="0000FF"/>
                </a:solidFill>
                <a:latin typeface="楷体" panose="02010609060101010101" pitchFamily="49" charset="-122"/>
                <a:ea typeface="楷体" panose="02010609060101010101" pitchFamily="49" charset="-122"/>
              </a:rPr>
              <a:t>纸上得来终觉浅，绝知此事要躬行。</a:t>
            </a:r>
            <a:endParaRPr lang="zh-CN" altLang="en-US" sz="36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75"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76"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77"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78"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79"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0"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1"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2"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3"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4"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5"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6"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7"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8"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89"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0"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1"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2"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3"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4"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5"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6"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7"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8"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099"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0"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1"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2"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3"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4" name="文本框 32"/>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5" name="文本框 34"/>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6" name="文本框 34"/>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7" name="文本框 35"/>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8"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09"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0"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1"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2"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3"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4"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5"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6"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7"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8"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19"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0"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1" name="文本框 49"/>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2" name="文本框 50"/>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3" name="文本框 51"/>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4"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5"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6"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7"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8"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29"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0"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1"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2"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3"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4"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5"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6"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7"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8"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39"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0"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1"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2"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3"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4"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5"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6"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7"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8"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49"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0"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1"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2"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3"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4"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5"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6"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7"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8"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59"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0"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1"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2"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3"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4"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5"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6"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7"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8"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69"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70"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71"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72"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73"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3174" name="矩形 1"/>
          <p:cNvSpPr/>
          <p:nvPr/>
        </p:nvSpPr>
        <p:spPr>
          <a:xfrm>
            <a:off x="704850" y="627063"/>
            <a:ext cx="7734300" cy="4160837"/>
          </a:xfrm>
          <a:prstGeom prst="rect">
            <a:avLst/>
          </a:prstGeom>
          <a:noFill/>
          <a:ln w="9525">
            <a:noFill/>
          </a:ln>
        </p:spPr>
        <p:txBody>
          <a:bodyPr>
            <a:spAutoFit/>
          </a:bodyPr>
          <a:p>
            <a:pPr eaLnBrk="1" hangingPunct="1">
              <a:lnSpc>
                <a:spcPct val="120000"/>
              </a:lnSpc>
            </a:pP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赏析</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这首诗一方面强调了做学问要坚持不懈，早下功夫；另一方面，特别强调了做学问的诀窍，那就是不能满足于字面上的意思，而要躬行实践，在实践中加深理解。在书本与实践的关系上，诗人强调了实践的重要性，这符合唯物主义认识论的观点。诗人寓理于教，旨在激励儿子不要仅仅满足于书本知识，而应在实践中验证所学知识从而获得真知。</a:t>
            </a:r>
            <a:endParaRPr lang="zh-CN" altLang="en-US" sz="2800" b="1" dirty="0">
              <a:latin typeface="楷体" panose="02010609060101010101" pitchFamily="49" charset="-122"/>
              <a:ea typeface="楷体" panose="02010609060101010101"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4098" name="标题 1"/>
          <p:cNvSpPr txBox="1"/>
          <p:nvPr/>
        </p:nvSpPr>
        <p:spPr>
          <a:xfrm>
            <a:off x="4492625" y="2182813"/>
            <a:ext cx="3836988" cy="777875"/>
          </a:xfrm>
          <a:prstGeom prst="rect">
            <a:avLst/>
          </a:prstGeom>
          <a:noFill/>
          <a:ln w="12700">
            <a:noFill/>
          </a:ln>
        </p:spPr>
        <p:txBody>
          <a:bodyPr/>
          <a:p>
            <a:pPr algn="ctr" eaLnBrk="1" hangingPunct="1"/>
            <a:r>
              <a:rPr lang="en-US" altLang="zh-CN" sz="4400" b="1" dirty="0">
                <a:latin typeface="楷体" panose="02010609060101010101" pitchFamily="49" charset="-122"/>
                <a:ea typeface="楷体" panose="02010609060101010101" pitchFamily="49" charset="-122"/>
              </a:rPr>
              <a:t>18 </a:t>
            </a:r>
            <a:r>
              <a:rPr lang="zh-CN" altLang="en-US" sz="4400" b="1" dirty="0">
                <a:latin typeface="楷体" panose="02010609060101010101" pitchFamily="49" charset="-122"/>
                <a:ea typeface="楷体" panose="02010609060101010101" pitchFamily="49" charset="-122"/>
              </a:rPr>
              <a:t>怀疑与学问</a:t>
            </a:r>
            <a:endParaRPr lang="zh-CN" altLang="en-US" sz="4400" b="1" dirty="0">
              <a:latin typeface="楷体" panose="02010609060101010101" pitchFamily="49" charset="-122"/>
              <a:ea typeface="楷体" panose="02010609060101010101" pitchFamily="49" charset="-122"/>
            </a:endParaRPr>
          </a:p>
        </p:txBody>
      </p:sp>
      <p:pic>
        <p:nvPicPr>
          <p:cNvPr id="4099" name="图片 2"/>
          <p:cNvPicPr>
            <a:picLocks noChangeAspect="1"/>
          </p:cNvPicPr>
          <p:nvPr/>
        </p:nvPicPr>
        <p:blipFill>
          <a:blip r:embed="rId2"/>
          <a:stretch>
            <a:fillRect/>
          </a:stretch>
        </p:blipFill>
        <p:spPr>
          <a:xfrm>
            <a:off x="5400675" y="6350"/>
            <a:ext cx="3743325" cy="647700"/>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47"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48"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49"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0"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1"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2"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3"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4"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5"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6"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7"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8"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59"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0"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1"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2"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3"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4"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5"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6"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7"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8"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69"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0"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1"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2"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3"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4"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5"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6" name="文本框 41"/>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7" name="文本框 34"/>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8" name="文本框 43"/>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79" name="文本框 44"/>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0"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1"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2"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3"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4"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5"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6"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7"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8"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89"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0"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1"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2"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3" name="文本框 58"/>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4" name="文本框 59"/>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5" name="文本框 60"/>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6"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7"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8"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199"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0"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1"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2"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3"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4"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5"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6"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7"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8"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09"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0"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1"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2"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3"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4"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5"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6"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7"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8"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19"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0"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1"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2"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3"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4"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5"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6"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7"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8"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29"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0"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1"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2"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3"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4"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5"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6"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7"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8"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39"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0"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1"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2"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3"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4"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245"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6" name="TextBox 4"/>
          <p:cNvSpPr txBox="1"/>
          <p:nvPr/>
        </p:nvSpPr>
        <p:spPr>
          <a:xfrm>
            <a:off x="563563" y="1176338"/>
            <a:ext cx="8016875" cy="2790825"/>
          </a:xfrm>
          <a:prstGeom prst="rect">
            <a:avLst/>
          </a:prstGeom>
          <a:noFill/>
          <a:ln w="9525">
            <a:noFill/>
          </a:ln>
        </p:spPr>
        <p:txBody>
          <a:bodyPr lIns="68580" tIns="34290" rIns="68580" bIns="34290">
            <a:spAutoFit/>
          </a:bodyPr>
          <a:p>
            <a:pPr eaLnBrk="1" hangingPunct="1">
              <a:lnSpc>
                <a:spcPct val="130000"/>
              </a:lnSpc>
            </a:pPr>
            <a:r>
              <a:rPr lang="zh-CN" altLang="en-US" sz="2800" b="1" dirty="0">
                <a:solidFill>
                  <a:srgbClr val="FF0000"/>
                </a:solidFill>
                <a:latin typeface="黑体" panose="02010609060101010101" pitchFamily="49" charset="-122"/>
                <a:ea typeface="黑体" panose="02010609060101010101" pitchFamily="49" charset="-122"/>
              </a:rPr>
              <a:t>    顾颉刚</a:t>
            </a:r>
            <a:r>
              <a:rPr lang="zh-CN" altLang="en-US" sz="2800" b="1" dirty="0">
                <a:latin typeface="黑体" panose="02010609060101010101" pitchFamily="49" charset="-122"/>
                <a:ea typeface="黑体" panose="02010609060101010101" pitchFamily="49" charset="-122"/>
              </a:rPr>
              <a:t>（</a:t>
            </a:r>
            <a:r>
              <a:rPr lang="en-US" altLang="zh-CN" sz="2800" b="1" dirty="0">
                <a:latin typeface="黑体" panose="02010609060101010101" pitchFamily="49" charset="-122"/>
                <a:ea typeface="黑体" panose="02010609060101010101" pitchFamily="49" charset="-122"/>
              </a:rPr>
              <a:t>1893—1980</a:t>
            </a:r>
            <a:r>
              <a:rPr lang="zh-CN" altLang="en-US" sz="2800" b="1" dirty="0">
                <a:latin typeface="黑体" panose="02010609060101010101" pitchFamily="49" charset="-122"/>
                <a:ea typeface="黑体" panose="02010609060101010101" pitchFamily="49" charset="-122"/>
              </a:rPr>
              <a:t>），字铭坚，江苏苏州人，历史学家。他是我国“古史辨”学派的创始人，提出了“层累地造成的中国古史”学说，也是我国历史地理学和民俗学的开创者。编有</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古史辨</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，著有</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汉代学术史略</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三皇考</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等。</a:t>
            </a:r>
            <a:endParaRPr lang="zh-CN" altLang="en-US" sz="2800" b="1" dirty="0">
              <a:latin typeface="黑体" panose="02010609060101010101" pitchFamily="49" charset="-122"/>
              <a:ea typeface="黑体" panose="02010609060101010101" pitchFamily="49" charset="-122"/>
            </a:endParaRPr>
          </a:p>
        </p:txBody>
      </p:sp>
      <p:grpSp>
        <p:nvGrpSpPr>
          <p:cNvPr id="6247" name="组合 27"/>
          <p:cNvGrpSpPr/>
          <p:nvPr/>
        </p:nvGrpSpPr>
        <p:grpSpPr>
          <a:xfrm>
            <a:off x="563563" y="147638"/>
            <a:ext cx="2568575" cy="685800"/>
            <a:chOff x="2747226" y="536188"/>
            <a:chExt cx="2458107" cy="604629"/>
          </a:xfrm>
        </p:grpSpPr>
        <p:sp>
          <p:nvSpPr>
            <p:cNvPr id="8" name="矩形: 圆角 28"/>
            <p:cNvSpPr/>
            <p:nvPr/>
          </p:nvSpPr>
          <p:spPr bwMode="auto">
            <a:xfrm rot="20527566">
              <a:off x="2747226" y="608967"/>
              <a:ext cx="565152" cy="471666"/>
            </a:xfrm>
            <a:prstGeom prst="roundRect">
              <a:avLst/>
            </a:prstGeom>
            <a:solidFill>
              <a:srgbClr val="FFCCCC"/>
            </a:solidFill>
            <a:ln>
              <a:solidFill>
                <a:srgbClr val="FF9999">
                  <a:alpha val="30196"/>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作</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9" name="矩形: 圆角 29"/>
            <p:cNvSpPr/>
            <p:nvPr/>
          </p:nvSpPr>
          <p:spPr bwMode="auto">
            <a:xfrm rot="294411">
              <a:off x="3382262" y="632760"/>
              <a:ext cx="565152" cy="471667"/>
            </a:xfrm>
            <a:prstGeom prst="roundRect">
              <a:avLst/>
            </a:prstGeom>
            <a:solidFill>
              <a:srgbClr val="CCFFCC"/>
            </a:solidFill>
            <a:ln>
              <a:solidFill>
                <a:srgbClr val="99FF99">
                  <a:alpha val="20000"/>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者</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10" name="矩形: 圆角 30"/>
            <p:cNvSpPr/>
            <p:nvPr/>
          </p:nvSpPr>
          <p:spPr bwMode="auto">
            <a:xfrm rot="1137149">
              <a:off x="4006664" y="536188"/>
              <a:ext cx="566672" cy="471666"/>
            </a:xfrm>
            <a:prstGeom prst="roundRect">
              <a:avLst/>
            </a:prstGeom>
            <a:solidFill>
              <a:srgbClr val="FFCC99"/>
            </a:solidFill>
            <a:ln>
              <a:solidFill>
                <a:srgbClr val="FFCC66"/>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简</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11" name="矩形: 圆角 31"/>
            <p:cNvSpPr/>
            <p:nvPr/>
          </p:nvSpPr>
          <p:spPr bwMode="auto">
            <a:xfrm rot="20889647">
              <a:off x="4640181" y="669150"/>
              <a:ext cx="565152" cy="471667"/>
            </a:xfrm>
            <a:prstGeom prst="roundRect">
              <a:avLst/>
            </a:prstGeom>
            <a:solidFill>
              <a:srgbClr val="CCFFFF"/>
            </a:solidFill>
            <a:ln>
              <a:solidFill>
                <a:srgbClr val="66CCFF">
                  <a:alpha val="18824"/>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介</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 name="矩形 47"/>
          <p:cNvSpPr/>
          <p:nvPr/>
        </p:nvSpPr>
        <p:spPr>
          <a:xfrm>
            <a:off x="488950" y="1590675"/>
            <a:ext cx="8166100" cy="2160588"/>
          </a:xfrm>
          <a:prstGeom prst="rect">
            <a:avLst/>
          </a:prstGeom>
          <a:noFill/>
          <a:ln w="9525">
            <a:noFill/>
          </a:ln>
        </p:spPr>
        <p:txBody>
          <a:bodyPr>
            <a:spAutoFit/>
          </a:bodyPr>
          <a:p>
            <a:pPr eaLnBrk="1" hangingPunct="1">
              <a:lnSpc>
                <a:spcPct val="160000"/>
              </a:lnSpc>
            </a:pPr>
            <a:r>
              <a:rPr lang="zh-CN" altLang="en-US" sz="2800" b="1" dirty="0">
                <a:latin typeface="楷体" panose="02010609060101010101" pitchFamily="49" charset="-122"/>
                <a:ea typeface="楷体" panose="02010609060101010101" pitchFamily="49" charset="-122"/>
              </a:rPr>
              <a:t>虚</a:t>
            </a:r>
            <a:r>
              <a:rPr lang="zh-CN" altLang="en-US" sz="2800" b="1" dirty="0">
                <a:solidFill>
                  <a:srgbClr val="0000FF"/>
                </a:solidFill>
                <a:latin typeface="楷体" panose="02010609060101010101" pitchFamily="49" charset="-122"/>
                <a:ea typeface="楷体" panose="02010609060101010101" pitchFamily="49" charset="-122"/>
              </a:rPr>
              <a:t>妄</a:t>
            </a:r>
            <a:r>
              <a:rPr lang="zh-CN" altLang="en-US" sz="2800" b="1" dirty="0">
                <a:latin typeface="楷体" panose="02010609060101010101" pitchFamily="49" charset="-122"/>
                <a:ea typeface="楷体" panose="02010609060101010101" pitchFamily="49" charset="-122"/>
              </a:rPr>
              <a:t>（     ）  </a:t>
            </a:r>
            <a:r>
              <a:rPr lang="zh-CN" altLang="en-US" sz="2800" b="1" dirty="0">
                <a:solidFill>
                  <a:srgbClr val="0000FF"/>
                </a:solidFill>
                <a:latin typeface="楷体" panose="02010609060101010101" pitchFamily="49" charset="-122"/>
                <a:ea typeface="楷体" panose="02010609060101010101" pitchFamily="49" charset="-122"/>
              </a:rPr>
              <a:t>墨</a:t>
            </a:r>
            <a:r>
              <a:rPr lang="zh-CN" altLang="en-US" sz="2800" b="1" dirty="0">
                <a:latin typeface="楷体" panose="02010609060101010101" pitchFamily="49" charset="-122"/>
                <a:ea typeface="楷体" panose="02010609060101010101" pitchFamily="49" charset="-122"/>
              </a:rPr>
              <a:t>守（     ）  </a:t>
            </a:r>
            <a:r>
              <a:rPr lang="zh-CN" altLang="en-US" sz="2800" b="1" dirty="0">
                <a:solidFill>
                  <a:srgbClr val="0000FF"/>
                </a:solidFill>
                <a:latin typeface="楷体" panose="02010609060101010101" pitchFamily="49" charset="-122"/>
                <a:ea typeface="楷体" panose="02010609060101010101" pitchFamily="49" charset="-122"/>
              </a:rPr>
              <a:t>折</a:t>
            </a:r>
            <a:r>
              <a:rPr lang="zh-CN" altLang="en-US" sz="2800" b="1" dirty="0">
                <a:latin typeface="楷体" panose="02010609060101010101" pitchFamily="49" charset="-122"/>
                <a:ea typeface="楷体" panose="02010609060101010101" pitchFamily="49" charset="-122"/>
              </a:rPr>
              <a:t>扣（     ）</a:t>
            </a:r>
            <a:endParaRPr lang="en-US" altLang="zh-CN" sz="2800" b="1" dirty="0">
              <a:latin typeface="楷体" panose="02010609060101010101" pitchFamily="49" charset="-122"/>
              <a:ea typeface="楷体" panose="02010609060101010101" pitchFamily="49" charset="-122"/>
            </a:endParaRPr>
          </a:p>
          <a:p>
            <a:pPr eaLnBrk="1" hangingPunct="1">
              <a:lnSpc>
                <a:spcPct val="160000"/>
              </a:lnSpc>
            </a:pPr>
            <a:r>
              <a:rPr lang="zh-CN" altLang="en-US" sz="2800" b="1" dirty="0">
                <a:latin typeface="楷体" panose="02010609060101010101" pitchFamily="49" charset="-122"/>
                <a:ea typeface="楷体" panose="02010609060101010101" pitchFamily="49" charset="-122"/>
              </a:rPr>
              <a:t>停</a:t>
            </a:r>
            <a:r>
              <a:rPr lang="zh-CN" altLang="en-US" sz="2800" b="1" dirty="0">
                <a:solidFill>
                  <a:srgbClr val="0000FF"/>
                </a:solidFill>
                <a:latin typeface="楷体" panose="02010609060101010101" pitchFamily="49" charset="-122"/>
                <a:ea typeface="楷体" panose="02010609060101010101" pitchFamily="49" charset="-122"/>
              </a:rPr>
              <a:t>滞</a:t>
            </a:r>
            <a:r>
              <a:rPr lang="zh-CN" altLang="en-US" sz="2800" b="1" dirty="0">
                <a:latin typeface="楷体" panose="02010609060101010101" pitchFamily="49" charset="-122"/>
                <a:ea typeface="楷体" panose="02010609060101010101" pitchFamily="49" charset="-122"/>
              </a:rPr>
              <a:t>（     ）  </a:t>
            </a:r>
            <a:r>
              <a:rPr lang="zh-CN" altLang="en-US" sz="2800" b="1" dirty="0">
                <a:solidFill>
                  <a:srgbClr val="0000FF"/>
                </a:solidFill>
                <a:latin typeface="楷体" panose="02010609060101010101" pitchFamily="49" charset="-122"/>
                <a:ea typeface="楷体" panose="02010609060101010101" pitchFamily="49" charset="-122"/>
              </a:rPr>
              <a:t>塾</a:t>
            </a:r>
            <a:r>
              <a:rPr lang="zh-CN" altLang="en-US" sz="2800" b="1" dirty="0">
                <a:latin typeface="楷体" panose="02010609060101010101" pitchFamily="49" charset="-122"/>
                <a:ea typeface="楷体" panose="02010609060101010101" pitchFamily="49" charset="-122"/>
              </a:rPr>
              <a:t>师（     ）  程</a:t>
            </a:r>
            <a:r>
              <a:rPr lang="zh-CN" altLang="en-US" sz="2800" b="1" dirty="0">
                <a:solidFill>
                  <a:srgbClr val="0000FF"/>
                </a:solidFill>
                <a:latin typeface="楷体" panose="02010609060101010101" pitchFamily="49" charset="-122"/>
                <a:ea typeface="楷体" panose="02010609060101010101" pitchFamily="49" charset="-122"/>
              </a:rPr>
              <a:t>颐</a:t>
            </a:r>
            <a:r>
              <a:rPr lang="zh-CN" altLang="en-US" sz="2800" b="1" dirty="0">
                <a:latin typeface="楷体" panose="02010609060101010101" pitchFamily="49" charset="-122"/>
                <a:ea typeface="楷体" panose="02010609060101010101" pitchFamily="49" charset="-122"/>
              </a:rPr>
              <a:t>（     ）</a:t>
            </a:r>
            <a:endParaRPr lang="en-US" altLang="zh-CN" sz="2800" b="1" dirty="0">
              <a:latin typeface="楷体" panose="02010609060101010101" pitchFamily="49" charset="-122"/>
              <a:ea typeface="楷体" panose="02010609060101010101" pitchFamily="49" charset="-122"/>
            </a:endParaRPr>
          </a:p>
          <a:p>
            <a:pPr eaLnBrk="1" hangingPunct="1">
              <a:lnSpc>
                <a:spcPct val="160000"/>
              </a:lnSpc>
            </a:pPr>
            <a:r>
              <a:rPr lang="zh-CN" altLang="en-US" sz="2800" b="1" dirty="0">
                <a:solidFill>
                  <a:srgbClr val="0000FF"/>
                </a:solidFill>
                <a:latin typeface="楷体" panose="02010609060101010101" pitchFamily="49" charset="-122"/>
                <a:ea typeface="楷体" panose="02010609060101010101" pitchFamily="49" charset="-122"/>
              </a:rPr>
              <a:t>譬</a:t>
            </a:r>
            <a:r>
              <a:rPr lang="zh-CN" altLang="en-US" sz="2800" b="1" dirty="0">
                <a:latin typeface="楷体" panose="02010609060101010101" pitchFamily="49" charset="-122"/>
                <a:ea typeface="楷体" panose="02010609060101010101" pitchFamily="49" charset="-122"/>
              </a:rPr>
              <a:t>如（     ）  顾</a:t>
            </a:r>
            <a:r>
              <a:rPr lang="zh-CN" altLang="en-US" sz="2800" b="1" dirty="0">
                <a:solidFill>
                  <a:srgbClr val="0000FF"/>
                </a:solidFill>
                <a:latin typeface="楷体" panose="02010609060101010101" pitchFamily="49" charset="-122"/>
                <a:ea typeface="楷体" panose="02010609060101010101" pitchFamily="49" charset="-122"/>
              </a:rPr>
              <a:t>颉</a:t>
            </a:r>
            <a:r>
              <a:rPr lang="zh-CN" altLang="en-US" sz="2800" b="1" dirty="0">
                <a:latin typeface="楷体" panose="02010609060101010101" pitchFamily="49" charset="-122"/>
                <a:ea typeface="楷体" panose="02010609060101010101" pitchFamily="49" charset="-122"/>
              </a:rPr>
              <a:t>刚（    ） 腐草为</a:t>
            </a:r>
            <a:r>
              <a:rPr lang="zh-CN" altLang="en-US" sz="2800" b="1" dirty="0">
                <a:solidFill>
                  <a:srgbClr val="0000FF"/>
                </a:solidFill>
                <a:latin typeface="楷体" panose="02010609060101010101" pitchFamily="49" charset="-122"/>
                <a:ea typeface="楷体" panose="02010609060101010101" pitchFamily="49" charset="-122"/>
              </a:rPr>
              <a:t>萤</a:t>
            </a:r>
            <a:r>
              <a:rPr lang="zh-CN" altLang="en-US"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p:txBody>
      </p:sp>
      <p:sp>
        <p:nvSpPr>
          <p:cNvPr id="49" name="矩形 48"/>
          <p:cNvSpPr/>
          <p:nvPr/>
        </p:nvSpPr>
        <p:spPr>
          <a:xfrm>
            <a:off x="1609725" y="1668463"/>
            <a:ext cx="1011238" cy="58420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wànɡ</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grpSp>
        <p:nvGrpSpPr>
          <p:cNvPr id="8196" name="组合 27"/>
          <p:cNvGrpSpPr/>
          <p:nvPr/>
        </p:nvGrpSpPr>
        <p:grpSpPr>
          <a:xfrm>
            <a:off x="530225" y="147638"/>
            <a:ext cx="2570163" cy="685800"/>
            <a:chOff x="2747226" y="536188"/>
            <a:chExt cx="2458107" cy="604629"/>
          </a:xfrm>
        </p:grpSpPr>
        <p:sp>
          <p:nvSpPr>
            <p:cNvPr id="22" name="矩形: 圆角 28"/>
            <p:cNvSpPr/>
            <p:nvPr/>
          </p:nvSpPr>
          <p:spPr bwMode="auto">
            <a:xfrm rot="20527566">
              <a:off x="2747226" y="608967"/>
              <a:ext cx="564803" cy="471666"/>
            </a:xfrm>
            <a:prstGeom prst="roundRect">
              <a:avLst/>
            </a:prstGeom>
            <a:solidFill>
              <a:srgbClr val="FFCCCC"/>
            </a:solidFill>
            <a:ln>
              <a:solidFill>
                <a:srgbClr val="FF9999">
                  <a:alpha val="30196"/>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字</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4" name="矩形: 圆角 29"/>
            <p:cNvSpPr/>
            <p:nvPr/>
          </p:nvSpPr>
          <p:spPr bwMode="auto">
            <a:xfrm rot="294411">
              <a:off x="3381870" y="632760"/>
              <a:ext cx="564803" cy="471667"/>
            </a:xfrm>
            <a:prstGeom prst="roundRect">
              <a:avLst/>
            </a:prstGeom>
            <a:solidFill>
              <a:srgbClr val="CCFFCC"/>
            </a:solidFill>
            <a:ln>
              <a:solidFill>
                <a:srgbClr val="99FF99">
                  <a:alpha val="20000"/>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词</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5" name="矩形: 圆角 30"/>
            <p:cNvSpPr/>
            <p:nvPr/>
          </p:nvSpPr>
          <p:spPr bwMode="auto">
            <a:xfrm rot="1137149">
              <a:off x="4007404" y="536188"/>
              <a:ext cx="566321" cy="471666"/>
            </a:xfrm>
            <a:prstGeom prst="roundRect">
              <a:avLst/>
            </a:prstGeom>
            <a:solidFill>
              <a:srgbClr val="FFCC99"/>
            </a:solidFill>
            <a:ln>
              <a:solidFill>
                <a:srgbClr val="FFCC66"/>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学</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6" name="矩形: 圆角 31"/>
            <p:cNvSpPr/>
            <p:nvPr/>
          </p:nvSpPr>
          <p:spPr bwMode="auto">
            <a:xfrm rot="20889647">
              <a:off x="4640530" y="669150"/>
              <a:ext cx="564803" cy="471667"/>
            </a:xfrm>
            <a:prstGeom prst="roundRect">
              <a:avLst/>
            </a:prstGeom>
            <a:solidFill>
              <a:srgbClr val="CCFFFF"/>
            </a:solidFill>
            <a:ln>
              <a:solidFill>
                <a:srgbClr val="66CCFF">
                  <a:alpha val="18824"/>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习</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grpSp>
      <p:sp>
        <p:nvSpPr>
          <p:cNvPr id="27" name="矩形 26"/>
          <p:cNvSpPr/>
          <p:nvPr/>
        </p:nvSpPr>
        <p:spPr>
          <a:xfrm>
            <a:off x="4484688" y="1662113"/>
            <a:ext cx="598488" cy="58420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mò</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28" name="矩形 27"/>
          <p:cNvSpPr/>
          <p:nvPr/>
        </p:nvSpPr>
        <p:spPr>
          <a:xfrm>
            <a:off x="7135813" y="1641475"/>
            <a:ext cx="804863" cy="58420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zhé</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29" name="矩形 28"/>
          <p:cNvSpPr/>
          <p:nvPr/>
        </p:nvSpPr>
        <p:spPr>
          <a:xfrm>
            <a:off x="1712913" y="2360613"/>
            <a:ext cx="804863" cy="5857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zhì</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0" name="矩形 29"/>
          <p:cNvSpPr/>
          <p:nvPr/>
        </p:nvSpPr>
        <p:spPr>
          <a:xfrm>
            <a:off x="4365625" y="2354263"/>
            <a:ext cx="804863" cy="5857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shú</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1" name="矩形 30"/>
          <p:cNvSpPr/>
          <p:nvPr/>
        </p:nvSpPr>
        <p:spPr>
          <a:xfrm>
            <a:off x="7258050" y="2333625"/>
            <a:ext cx="598488" cy="5857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yí</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2" name="矩形 31"/>
          <p:cNvSpPr/>
          <p:nvPr/>
        </p:nvSpPr>
        <p:spPr>
          <a:xfrm>
            <a:off x="1814513" y="3019425"/>
            <a:ext cx="598488" cy="5857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pì</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3" name="矩形 32"/>
          <p:cNvSpPr/>
          <p:nvPr/>
        </p:nvSpPr>
        <p:spPr>
          <a:xfrm>
            <a:off x="4613275" y="3051175"/>
            <a:ext cx="865188" cy="585788"/>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jié</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4" name="矩形 33"/>
          <p:cNvSpPr/>
          <p:nvPr/>
        </p:nvSpPr>
        <p:spPr>
          <a:xfrm>
            <a:off x="7586663" y="3005138"/>
            <a:ext cx="1011238" cy="5857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err="1">
                <a:ln>
                  <a:noFill/>
                </a:ln>
                <a:solidFill>
                  <a:srgbClr val="FF0000"/>
                </a:solidFill>
                <a:effectLst/>
                <a:uLnTx/>
                <a:uFillTx/>
                <a:latin typeface="+mn-ea"/>
                <a:ea typeface="+mn-ea"/>
                <a:cs typeface="+mn-cs"/>
              </a:rPr>
              <a:t>yínɡ</a:t>
            </a:r>
            <a:endParaRPr kumimoji="0" lang="zh-CN" altLang="en-US" sz="3200" b="0" i="0" u="none" strike="noStrike" kern="1200" cap="none" spc="0" normalizeH="0" baseline="0" noProof="0" dirty="0">
              <a:ln>
                <a:noFill/>
              </a:ln>
              <a:solidFill>
                <a:srgbClr val="FF0000"/>
              </a:solidFill>
              <a:effectLst/>
              <a:uLnTx/>
              <a:uFillTx/>
              <a:latin typeface="+mn-ea"/>
              <a:ea typeface="宋体" panose="02010600030101010101" pitchFamily="2" charset="-122"/>
              <a:cs typeface="+mn-cs"/>
            </a:endParaRPr>
          </a:p>
        </p:txBody>
      </p:sp>
      <p:sp>
        <p:nvSpPr>
          <p:cNvPr id="36" name="TextBox 4"/>
          <p:cNvSpPr txBox="1"/>
          <p:nvPr/>
        </p:nvSpPr>
        <p:spPr>
          <a:xfrm>
            <a:off x="488950" y="985838"/>
            <a:ext cx="1882775" cy="584200"/>
          </a:xfrm>
          <a:prstGeom prst="rect">
            <a:avLst/>
          </a:prstGeom>
          <a:noFill/>
        </p:spPr>
        <p:txBody>
          <a:bodyPr wrap="none">
            <a:spAutoFit/>
          </a:bodyPr>
          <a:lstStyle/>
          <a:p>
            <a:pPr marL="457200" marR="0" indent="-457200" defTabSz="914400" eaLnBrk="1" hangingPunct="1">
              <a:buClrTx/>
              <a:buSzTx/>
              <a:buFont typeface="Wingdings" panose="05000000000000000000" pitchFamily="2" charset="2"/>
              <a:buChar char="u"/>
              <a:defRPr/>
            </a:pPr>
            <a:r>
              <a:rPr kumimoji="0" lang="zh-CN" altLang="en-US" sz="3200" b="1" kern="1200" cap="none" spc="0" normalizeH="0" baseline="0" noProof="0" dirty="0">
                <a:solidFill>
                  <a:srgbClr val="FF0000"/>
                </a:solidFill>
                <a:latin typeface="+mj-ea"/>
                <a:ea typeface="+mj-ea"/>
                <a:cs typeface="+mn-cs"/>
              </a:rPr>
              <a:t>生难字</a:t>
            </a:r>
            <a:endParaRPr kumimoji="0" lang="zh-CN" altLang="en-US" sz="3200" b="1" kern="1200" cap="none" spc="0" normalizeH="0" baseline="0" noProof="0" dirty="0">
              <a:solidFill>
                <a:srgbClr val="FF0000"/>
              </a:solidFill>
              <a:latin typeface="+mj-ea"/>
              <a:ea typeface="+mj-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500"/>
                                        <p:tgtEl>
                                          <p:spTgt spid="4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27" grpId="0"/>
      <p:bldP spid="28" grpId="0"/>
      <p:bldP spid="29" grpId="0"/>
      <p:bldP spid="30" grpId="0"/>
      <p:bldP spid="31" grpId="0"/>
      <p:bldP spid="32" grpId="0"/>
      <p:bldP spid="33"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19"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0"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1"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2"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3"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4"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5"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6"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7"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8"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29"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0"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1"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2"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3"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4"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5"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6"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7"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8"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39"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0"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1"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2"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3"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4"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5"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6"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7"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8" name="文本框 42"/>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49" name="文本框 34"/>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0" name="文本框 44"/>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1" name="文本框 45"/>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2"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3"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4"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5"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6"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7"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8"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59"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0"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1"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2"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3"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4"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5" name="文本框 59"/>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6" name="文本框 60"/>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7" name="文本框 61"/>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8"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69"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0"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1"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2"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3"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4"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5"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6"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7"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8"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79"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0"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1"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2"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3"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4"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5"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6"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7"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8"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89"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0"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1"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2"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3"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4"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5"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6"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7"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8"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299"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0"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1"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2"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3"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4"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5"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6"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7"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8"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09"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0"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1"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2"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3"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4"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5"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6"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7"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FFFFF"/>
                </a:solidFill>
                <a:latin typeface="Arial" panose="020B0604020202020204" pitchFamily="34" charset="0"/>
              </a:rPr>
              <a:t>状元成才路</a:t>
            </a:r>
            <a:endParaRPr lang="zh-CN" altLang="zh-CN" sz="500" dirty="0">
              <a:solidFill>
                <a:srgbClr val="FFFFFF"/>
              </a:solidFill>
              <a:latin typeface="Arial" panose="020B0604020202020204" pitchFamily="34" charset="0"/>
            </a:endParaRPr>
          </a:p>
        </p:txBody>
      </p:sp>
      <p:sp>
        <p:nvSpPr>
          <p:cNvPr id="9318" name="矩形 2"/>
          <p:cNvSpPr/>
          <p:nvPr/>
        </p:nvSpPr>
        <p:spPr>
          <a:xfrm>
            <a:off x="571500" y="884238"/>
            <a:ext cx="7743825" cy="4229100"/>
          </a:xfrm>
          <a:prstGeom prst="rect">
            <a:avLst/>
          </a:prstGeom>
          <a:noFill/>
          <a:ln w="9525">
            <a:noFill/>
          </a:ln>
        </p:spPr>
        <p:txBody>
          <a:bodyPr>
            <a:spAutoFit/>
          </a:bodyPr>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腐草能化为萤火虫。</a:t>
            </a:r>
            <a:endParaRPr lang="zh-CN" altLang="en-US" sz="2800" b="1" dirty="0">
              <a:latin typeface="楷体" panose="02010609060101010101" pitchFamily="49" charset="-122"/>
              <a:ea typeface="楷体" panose="02010609060101010101" pitchFamily="49" charset="-122"/>
            </a:endParaRPr>
          </a:p>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没有事实根据的。</a:t>
            </a:r>
            <a:endParaRPr lang="zh-CN" altLang="en-US" sz="2800" b="1" dirty="0">
              <a:latin typeface="楷体" panose="02010609060101010101" pitchFamily="49" charset="-122"/>
              <a:ea typeface="楷体" panose="02010609060101010101" pitchFamily="49" charset="-122"/>
            </a:endParaRPr>
          </a:p>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不用攻击，自己就溃败了。多形容观点、情节等站不住脚，经不起反驳或责问。</a:t>
            </a:r>
            <a:endParaRPr lang="zh-CN" altLang="en-US" sz="2800" b="1" dirty="0">
              <a:latin typeface="楷体" panose="02010609060101010101" pitchFamily="49" charset="-122"/>
              <a:ea typeface="楷体" panose="02010609060101010101" pitchFamily="49" charset="-122"/>
            </a:endParaRPr>
          </a:p>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识别虚假的，去掉无事实根据的（多指理念或学说）。</a:t>
            </a:r>
            <a:endParaRPr lang="zh-CN" altLang="en-US" sz="2800" b="1" dirty="0">
              <a:latin typeface="楷体" panose="02010609060101010101" pitchFamily="49" charset="-122"/>
              <a:ea typeface="楷体" panose="02010609060101010101" pitchFamily="49" charset="-122"/>
            </a:endParaRPr>
          </a:p>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旧时指学问渊博的著名学者。</a:t>
            </a:r>
            <a:endParaRPr lang="zh-CN" altLang="en-US" sz="2800" b="1" dirty="0">
              <a:latin typeface="楷体" panose="02010609060101010101" pitchFamily="49" charset="-122"/>
              <a:ea typeface="楷体" panose="02010609060101010101" pitchFamily="49" charset="-122"/>
            </a:endParaRPr>
          </a:p>
          <a:p>
            <a:pPr marL="457200" indent="-457200">
              <a:lnSpc>
                <a:spcPct val="120000"/>
              </a:lnSpc>
              <a:buFont typeface="Wingdings" panose="05000000000000000000" pitchFamily="2" charset="2"/>
              <a:buChar char="u"/>
            </a:pPr>
            <a:r>
              <a:rPr lang="zh-CN" altLang="en-US" sz="2800" b="1" dirty="0">
                <a:latin typeface="楷体" panose="02010609060101010101" pitchFamily="49" charset="-122"/>
                <a:ea typeface="楷体" panose="02010609060101010101" pitchFamily="49" charset="-122"/>
              </a:rPr>
              <a:t>指社会上流行的风俗习惯</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含贬义</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a:t>
            </a:r>
            <a:endParaRPr lang="zh-CN" altLang="en-US" sz="2800" b="1" dirty="0">
              <a:latin typeface="楷体" panose="02010609060101010101" pitchFamily="49" charset="-122"/>
              <a:ea typeface="楷体" panose="02010609060101010101" pitchFamily="49" charset="-122"/>
            </a:endParaRPr>
          </a:p>
        </p:txBody>
      </p:sp>
      <p:sp>
        <p:nvSpPr>
          <p:cNvPr id="9319" name="矩形 5"/>
          <p:cNvSpPr/>
          <p:nvPr/>
        </p:nvSpPr>
        <p:spPr>
          <a:xfrm>
            <a:off x="482600" y="234950"/>
            <a:ext cx="5962650" cy="523875"/>
          </a:xfrm>
          <a:prstGeom prst="rect">
            <a:avLst/>
          </a:prstGeom>
          <a:noFill/>
          <a:ln w="9525">
            <a:noFill/>
          </a:ln>
        </p:spPr>
        <p:txBody>
          <a:bodyPr>
            <a:spAutoFit/>
          </a:bodyPr>
          <a:p>
            <a:r>
              <a:rPr lang="zh-CN" altLang="en-US" sz="2800" b="1" dirty="0">
                <a:solidFill>
                  <a:srgbClr val="0000FF"/>
                </a:solidFill>
                <a:latin typeface="楷体" panose="02010609060101010101" pitchFamily="49" charset="-122"/>
                <a:ea typeface="楷体" panose="02010609060101010101" pitchFamily="49" charset="-122"/>
              </a:rPr>
              <a:t>根据词语的意思写出课文中的词语。</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7" name="矩形 6"/>
          <p:cNvSpPr/>
          <p:nvPr/>
        </p:nvSpPr>
        <p:spPr>
          <a:xfrm>
            <a:off x="4083050" y="871538"/>
            <a:ext cx="2349500" cy="523875"/>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腐草为萤</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8" name="矩形 7"/>
          <p:cNvSpPr/>
          <p:nvPr/>
        </p:nvSpPr>
        <p:spPr>
          <a:xfrm>
            <a:off x="3332163" y="1406525"/>
            <a:ext cx="2411412" cy="523875"/>
          </a:xfrm>
          <a:prstGeom prst="rect">
            <a:avLst/>
          </a:prstGeom>
          <a:noFill/>
          <a:ln w="9525">
            <a:noFill/>
          </a:ln>
        </p:spPr>
        <p:txBody>
          <a:bodyPr>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虚妄</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9" name="矩形 8"/>
          <p:cNvSpPr/>
          <p:nvPr/>
        </p:nvSpPr>
        <p:spPr>
          <a:xfrm>
            <a:off x="6524625" y="2432050"/>
            <a:ext cx="2370138" cy="522288"/>
          </a:xfrm>
          <a:prstGeom prst="rect">
            <a:avLst/>
          </a:prstGeom>
          <a:noFill/>
          <a:ln w="9525">
            <a:noFill/>
          </a:ln>
        </p:spPr>
        <p:txBody>
          <a:bodyPr>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不攻自破</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0" name="矩形 9"/>
          <p:cNvSpPr/>
          <p:nvPr/>
        </p:nvSpPr>
        <p:spPr>
          <a:xfrm>
            <a:off x="2651125" y="3429000"/>
            <a:ext cx="2590800" cy="523875"/>
          </a:xfrm>
          <a:prstGeom prst="rect">
            <a:avLst/>
          </a:prstGeom>
          <a:noFill/>
          <a:ln w="9525">
            <a:noFill/>
          </a:ln>
        </p:spPr>
        <p:txBody>
          <a:bodyPr>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辨伪去妄</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1" name="矩形 10"/>
          <p:cNvSpPr/>
          <p:nvPr/>
        </p:nvSpPr>
        <p:spPr>
          <a:xfrm>
            <a:off x="5373688" y="3927475"/>
            <a:ext cx="1803400" cy="523875"/>
          </a:xfrm>
          <a:prstGeom prst="rect">
            <a:avLst/>
          </a:prstGeom>
          <a:noFill/>
          <a:ln w="9525">
            <a:noFill/>
          </a:ln>
        </p:spPr>
        <p:txBody>
          <a:bodyPr>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大儒</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2" name="矩形 11"/>
          <p:cNvSpPr/>
          <p:nvPr/>
        </p:nvSpPr>
        <p:spPr>
          <a:xfrm>
            <a:off x="6626225" y="4411663"/>
            <a:ext cx="1662113" cy="522287"/>
          </a:xfrm>
          <a:prstGeom prst="rect">
            <a:avLst/>
          </a:prstGeom>
          <a:solidFill>
            <a:srgbClr val="FFFFFF"/>
          </a:solidFill>
          <a:ln w="9525">
            <a:noFill/>
          </a:ln>
        </p:spPr>
        <p:txBody>
          <a:bodyPr>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流俗</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242" name="组合 27"/>
          <p:cNvGrpSpPr/>
          <p:nvPr/>
        </p:nvGrpSpPr>
        <p:grpSpPr>
          <a:xfrm>
            <a:off x="592138" y="147638"/>
            <a:ext cx="2570162" cy="685800"/>
            <a:chOff x="2747226" y="536189"/>
            <a:chExt cx="2458107" cy="604628"/>
          </a:xfrm>
        </p:grpSpPr>
        <p:sp>
          <p:nvSpPr>
            <p:cNvPr id="23" name="矩形: 圆角 28"/>
            <p:cNvSpPr/>
            <p:nvPr/>
          </p:nvSpPr>
          <p:spPr bwMode="auto">
            <a:xfrm rot="20527566">
              <a:off x="2747226" y="608968"/>
              <a:ext cx="564803" cy="471665"/>
            </a:xfrm>
            <a:prstGeom prst="roundRect">
              <a:avLst/>
            </a:prstGeom>
            <a:solidFill>
              <a:srgbClr val="FFCCCC"/>
            </a:solidFill>
            <a:ln>
              <a:solidFill>
                <a:srgbClr val="FF9999">
                  <a:alpha val="30196"/>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整</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4" name="矩形: 圆角 29"/>
            <p:cNvSpPr/>
            <p:nvPr/>
          </p:nvSpPr>
          <p:spPr bwMode="auto">
            <a:xfrm rot="294411">
              <a:off x="3381870" y="632761"/>
              <a:ext cx="564803" cy="471666"/>
            </a:xfrm>
            <a:prstGeom prst="roundRect">
              <a:avLst/>
            </a:prstGeom>
            <a:solidFill>
              <a:srgbClr val="CCFFCC"/>
            </a:solidFill>
            <a:ln>
              <a:solidFill>
                <a:srgbClr val="99FF99">
                  <a:alpha val="20000"/>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体</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5" name="矩形: 圆角 30"/>
            <p:cNvSpPr/>
            <p:nvPr/>
          </p:nvSpPr>
          <p:spPr bwMode="auto">
            <a:xfrm rot="1137149">
              <a:off x="4007405" y="536189"/>
              <a:ext cx="566321" cy="471665"/>
            </a:xfrm>
            <a:prstGeom prst="roundRect">
              <a:avLst/>
            </a:prstGeom>
            <a:solidFill>
              <a:srgbClr val="FFCC99"/>
            </a:solidFill>
            <a:ln>
              <a:solidFill>
                <a:srgbClr val="FFCC66"/>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感</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26" name="矩形: 圆角 31"/>
            <p:cNvSpPr/>
            <p:nvPr/>
          </p:nvSpPr>
          <p:spPr bwMode="auto">
            <a:xfrm rot="20889647">
              <a:off x="4640530" y="669151"/>
              <a:ext cx="564803" cy="471666"/>
            </a:xfrm>
            <a:prstGeom prst="roundRect">
              <a:avLst/>
            </a:prstGeom>
            <a:solidFill>
              <a:srgbClr val="CCFFFF"/>
            </a:solidFill>
            <a:ln>
              <a:solidFill>
                <a:srgbClr val="66CCFF">
                  <a:alpha val="18824"/>
                </a:srgbClr>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rPr>
                <a:t>知</a:t>
              </a:r>
              <a:endParaRPr kumimoji="0" lang="zh-CN" altLang="en-US" sz="2800" b="1"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grpSp>
      <p:sp>
        <p:nvSpPr>
          <p:cNvPr id="27" name="TextBox 4"/>
          <p:cNvSpPr txBox="1">
            <a:spLocks noChangeArrowheads="1"/>
          </p:cNvSpPr>
          <p:nvPr/>
        </p:nvSpPr>
        <p:spPr bwMode="auto">
          <a:xfrm>
            <a:off x="750888" y="836613"/>
            <a:ext cx="57991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FF0000"/>
                </a:solidFill>
                <a:effectLst/>
                <a:uLnTx/>
                <a:uFillTx/>
                <a:latin typeface="+mj-ea"/>
                <a:ea typeface="+mj-ea"/>
                <a:cs typeface="+mn-cs"/>
              </a:rPr>
              <a:t>自由朗读课文，理清文章层次结构。</a:t>
            </a:r>
            <a:endParaRPr kumimoji="0" lang="en-US" altLang="zh-CN" sz="2800" b="1" i="0" u="none" strike="noStrike" kern="1200" cap="none" spc="0" normalizeH="0" baseline="0" noProof="0" dirty="0">
              <a:ln>
                <a:noFill/>
              </a:ln>
              <a:solidFill>
                <a:srgbClr val="FF0000"/>
              </a:solidFill>
              <a:effectLst/>
              <a:uLnTx/>
              <a:uFillTx/>
              <a:latin typeface="+mj-ea"/>
              <a:ea typeface="+mj-ea"/>
              <a:cs typeface="+mn-cs"/>
            </a:endParaRPr>
          </a:p>
        </p:txBody>
      </p:sp>
      <p:grpSp>
        <p:nvGrpSpPr>
          <p:cNvPr id="3" name="组合 2"/>
          <p:cNvGrpSpPr/>
          <p:nvPr/>
        </p:nvGrpSpPr>
        <p:grpSpPr>
          <a:xfrm>
            <a:off x="817563" y="1439863"/>
            <a:ext cx="2363787" cy="542925"/>
            <a:chOff x="735013" y="1839248"/>
            <a:chExt cx="2363787" cy="542925"/>
          </a:xfrm>
        </p:grpSpPr>
        <p:sp>
          <p:nvSpPr>
            <p:cNvPr id="2" name="矩形: 圆角 1"/>
            <p:cNvSpPr/>
            <p:nvPr/>
          </p:nvSpPr>
          <p:spPr>
            <a:xfrm>
              <a:off x="735013" y="1839248"/>
              <a:ext cx="2344737" cy="542925"/>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FF"/>
                </a:solidFill>
                <a:effectLst/>
                <a:uLnTx/>
                <a:uFillTx/>
                <a:latin typeface="+mn-lt"/>
                <a:ea typeface="+mn-ea"/>
                <a:cs typeface="+mn-cs"/>
              </a:endParaRPr>
            </a:p>
          </p:txBody>
        </p:sp>
        <p:sp>
          <p:nvSpPr>
            <p:cNvPr id="10257" name="TextBox 4"/>
            <p:cNvSpPr txBox="1"/>
            <p:nvPr/>
          </p:nvSpPr>
          <p:spPr>
            <a:xfrm>
              <a:off x="754063" y="1839249"/>
              <a:ext cx="2344737" cy="523875"/>
            </a:xfrm>
            <a:prstGeom prst="rect">
              <a:avLst/>
            </a:prstGeom>
            <a:noFill/>
            <a:ln w="9525">
              <a:noFill/>
            </a:ln>
          </p:spPr>
          <p:txBody>
            <a:bodyPr>
              <a:spAutoFit/>
            </a:bodyPr>
            <a:p>
              <a:pPr eaLnBrk="1" hangingPunct="1"/>
              <a:r>
                <a:rPr lang="zh-CN" altLang="en-US" sz="2800" b="1" dirty="0">
                  <a:solidFill>
                    <a:srgbClr val="0000FF"/>
                  </a:solidFill>
                  <a:latin typeface="楷体" panose="02010609060101010101" pitchFamily="49" charset="-122"/>
                  <a:ea typeface="楷体" panose="02010609060101010101" pitchFamily="49" charset="-122"/>
                </a:rPr>
                <a:t>提出中心论点</a:t>
              </a:r>
              <a:endParaRPr lang="en-US" altLang="zh-CN" sz="2800" b="1" dirty="0">
                <a:solidFill>
                  <a:srgbClr val="0000FF"/>
                </a:solidFill>
                <a:latin typeface="楷体" panose="02010609060101010101" pitchFamily="49" charset="-122"/>
                <a:ea typeface="楷体" panose="02010609060101010101" pitchFamily="49" charset="-122"/>
              </a:endParaRPr>
            </a:p>
          </p:txBody>
        </p:sp>
      </p:grpSp>
      <p:sp>
        <p:nvSpPr>
          <p:cNvPr id="29" name="TextBox 4"/>
          <p:cNvSpPr txBox="1"/>
          <p:nvPr/>
        </p:nvSpPr>
        <p:spPr>
          <a:xfrm>
            <a:off x="3181350" y="1325563"/>
            <a:ext cx="5584825" cy="1058862"/>
          </a:xfrm>
          <a:prstGeom prst="rect">
            <a:avLst/>
          </a:prstGeom>
          <a:noFill/>
          <a:ln w="9525">
            <a:noFill/>
          </a:ln>
        </p:spPr>
        <p:txBody>
          <a:bodyPr>
            <a:spAutoFit/>
          </a:bodyPr>
          <a:p>
            <a:pPr eaLnBrk="1" hangingPunct="1">
              <a:lnSpc>
                <a:spcPct val="120000"/>
              </a:lnSpc>
            </a:pPr>
            <a:r>
              <a:rPr lang="zh-CN" altLang="en-US" sz="2800" b="1" dirty="0">
                <a:latin typeface="楷体" panose="02010609060101010101" pitchFamily="49" charset="-122"/>
                <a:ea typeface="楷体" panose="02010609060101010101" pitchFamily="49" charset="-122"/>
              </a:rPr>
              <a:t>第一部分（</a:t>
            </a:r>
            <a:r>
              <a:rPr lang="en-US" altLang="zh-CN" sz="2800" b="1" dirty="0">
                <a:latin typeface="楷体" panose="02010609060101010101" pitchFamily="49" charset="-122"/>
                <a:ea typeface="楷体" panose="02010609060101010101" pitchFamily="49" charset="-122"/>
              </a:rPr>
              <a:t>1</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2</a:t>
            </a:r>
            <a:r>
              <a:rPr lang="zh-CN" altLang="en-US" sz="2800" b="1" dirty="0">
                <a:latin typeface="楷体" panose="02010609060101010101" pitchFamily="49" charset="-122"/>
                <a:ea typeface="楷体" panose="02010609060101010101" pitchFamily="49" charset="-122"/>
              </a:rPr>
              <a:t>）：做学问要有怀疑精神。</a:t>
            </a:r>
            <a:endParaRPr lang="en-US" altLang="zh-CN" sz="2800" b="1" dirty="0">
              <a:latin typeface="楷体" panose="02010609060101010101" pitchFamily="49" charset="-122"/>
              <a:ea typeface="楷体" panose="02010609060101010101" pitchFamily="49" charset="-122"/>
            </a:endParaRPr>
          </a:p>
        </p:txBody>
      </p:sp>
      <p:sp>
        <p:nvSpPr>
          <p:cNvPr id="6" name="箭头: 下 5"/>
          <p:cNvSpPr/>
          <p:nvPr/>
        </p:nvSpPr>
        <p:spPr>
          <a:xfrm>
            <a:off x="1766888" y="2016125"/>
            <a:ext cx="484188" cy="542925"/>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grpSp>
        <p:nvGrpSpPr>
          <p:cNvPr id="30" name="组合 29"/>
          <p:cNvGrpSpPr/>
          <p:nvPr/>
        </p:nvGrpSpPr>
        <p:grpSpPr>
          <a:xfrm>
            <a:off x="458788" y="2603500"/>
            <a:ext cx="3100387" cy="542925"/>
            <a:chOff x="735013" y="1839248"/>
            <a:chExt cx="2363786" cy="542925"/>
          </a:xfrm>
        </p:grpSpPr>
        <p:sp>
          <p:nvSpPr>
            <p:cNvPr id="31" name="矩形: 圆角 30"/>
            <p:cNvSpPr/>
            <p:nvPr/>
          </p:nvSpPr>
          <p:spPr>
            <a:xfrm>
              <a:off x="735013" y="1839248"/>
              <a:ext cx="2344421" cy="542925"/>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FF"/>
                </a:solidFill>
                <a:effectLst/>
                <a:uLnTx/>
                <a:uFillTx/>
                <a:latin typeface="+mn-lt"/>
                <a:ea typeface="+mn-ea"/>
                <a:cs typeface="+mn-cs"/>
              </a:endParaRPr>
            </a:p>
          </p:txBody>
        </p:sp>
        <p:sp>
          <p:nvSpPr>
            <p:cNvPr id="10255" name="TextBox 4"/>
            <p:cNvSpPr txBox="1"/>
            <p:nvPr/>
          </p:nvSpPr>
          <p:spPr>
            <a:xfrm>
              <a:off x="754063" y="1839249"/>
              <a:ext cx="2344736" cy="523220"/>
            </a:xfrm>
            <a:prstGeom prst="rect">
              <a:avLst/>
            </a:prstGeom>
            <a:noFill/>
            <a:ln w="9525">
              <a:noFill/>
            </a:ln>
          </p:spPr>
          <p:txBody>
            <a:bodyPr>
              <a:spAutoFit/>
            </a:bodyPr>
            <a:p>
              <a:pPr eaLnBrk="1" hangingPunct="1"/>
              <a:r>
                <a:rPr lang="zh-CN" altLang="en-US" sz="2800" b="1" dirty="0">
                  <a:solidFill>
                    <a:srgbClr val="0000FF"/>
                  </a:solidFill>
                  <a:latin typeface="楷体" panose="02010609060101010101" pitchFamily="49" charset="-122"/>
                  <a:ea typeface="楷体" panose="02010609060101010101" pitchFamily="49" charset="-122"/>
                </a:rPr>
                <a:t>论证第一个分论点</a:t>
              </a:r>
              <a:endParaRPr lang="en-US" altLang="zh-CN" sz="2800" b="1" dirty="0">
                <a:solidFill>
                  <a:srgbClr val="0000FF"/>
                </a:solidFill>
                <a:latin typeface="楷体" panose="02010609060101010101" pitchFamily="49" charset="-122"/>
                <a:ea typeface="楷体" panose="02010609060101010101" pitchFamily="49" charset="-122"/>
              </a:endParaRPr>
            </a:p>
          </p:txBody>
        </p:sp>
      </p:grpSp>
      <p:sp>
        <p:nvSpPr>
          <p:cNvPr id="33" name="TextBox 4"/>
          <p:cNvSpPr txBox="1"/>
          <p:nvPr/>
        </p:nvSpPr>
        <p:spPr>
          <a:xfrm>
            <a:off x="3559175" y="2336800"/>
            <a:ext cx="5207000" cy="1058863"/>
          </a:xfrm>
          <a:prstGeom prst="rect">
            <a:avLst/>
          </a:prstGeom>
          <a:noFill/>
          <a:ln w="9525">
            <a:noFill/>
          </a:ln>
        </p:spPr>
        <p:txBody>
          <a:bodyPr>
            <a:spAutoFit/>
          </a:bodyPr>
          <a:p>
            <a:pPr eaLnBrk="1" hangingPunct="1">
              <a:lnSpc>
                <a:spcPct val="120000"/>
              </a:lnSpc>
            </a:pPr>
            <a:r>
              <a:rPr lang="zh-CN" altLang="en-US" sz="2800" b="1" dirty="0">
                <a:latin typeface="楷体" panose="02010609060101010101" pitchFamily="49" charset="-122"/>
                <a:ea typeface="楷体" panose="02010609060101010101" pitchFamily="49" charset="-122"/>
              </a:rPr>
              <a:t>第二部分（</a:t>
            </a:r>
            <a:r>
              <a:rPr lang="en-US" altLang="zh-CN" sz="2800" b="1" dirty="0">
                <a:latin typeface="楷体" panose="02010609060101010101" pitchFamily="49" charset="-122"/>
                <a:ea typeface="楷体" panose="02010609060101010101" pitchFamily="49" charset="-122"/>
              </a:rPr>
              <a:t>3</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5</a:t>
            </a:r>
            <a:r>
              <a:rPr lang="zh-CN" altLang="en-US" sz="2800" b="1" dirty="0">
                <a:latin typeface="楷体" panose="02010609060101010101" pitchFamily="49" charset="-122"/>
                <a:ea typeface="楷体" panose="02010609060101010101" pitchFamily="49" charset="-122"/>
              </a:rPr>
              <a:t>）：怀疑是从消极方面辨伪去妄的必要步骤。</a:t>
            </a:r>
            <a:endParaRPr lang="en-US" altLang="zh-CN" sz="2800" b="1" dirty="0">
              <a:latin typeface="楷体" panose="02010609060101010101" pitchFamily="49" charset="-122"/>
              <a:ea typeface="楷体" panose="02010609060101010101" pitchFamily="49" charset="-122"/>
            </a:endParaRPr>
          </a:p>
        </p:txBody>
      </p:sp>
      <p:sp>
        <p:nvSpPr>
          <p:cNvPr id="34" name="箭头: 下 33"/>
          <p:cNvSpPr/>
          <p:nvPr/>
        </p:nvSpPr>
        <p:spPr>
          <a:xfrm>
            <a:off x="1766888" y="3178175"/>
            <a:ext cx="484188" cy="542925"/>
          </a:xfrm>
          <a:prstGeom prst="downArrow">
            <a:avLst/>
          </a:prstGeom>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grpSp>
        <p:nvGrpSpPr>
          <p:cNvPr id="35" name="组合 34"/>
          <p:cNvGrpSpPr/>
          <p:nvPr/>
        </p:nvGrpSpPr>
        <p:grpSpPr>
          <a:xfrm>
            <a:off x="458788" y="3773488"/>
            <a:ext cx="3100387" cy="542925"/>
            <a:chOff x="735013" y="1839248"/>
            <a:chExt cx="2363786" cy="542925"/>
          </a:xfrm>
        </p:grpSpPr>
        <p:sp>
          <p:nvSpPr>
            <p:cNvPr id="36" name="矩形: 圆角 35"/>
            <p:cNvSpPr/>
            <p:nvPr/>
          </p:nvSpPr>
          <p:spPr>
            <a:xfrm>
              <a:off x="735013" y="1839248"/>
              <a:ext cx="2344421" cy="542925"/>
            </a:xfrm>
            <a:prstGeom prst="round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FF"/>
                </a:solidFill>
                <a:effectLst/>
                <a:uLnTx/>
                <a:uFillTx/>
                <a:latin typeface="+mn-lt"/>
                <a:ea typeface="+mn-ea"/>
                <a:cs typeface="+mn-cs"/>
              </a:endParaRPr>
            </a:p>
          </p:txBody>
        </p:sp>
        <p:sp>
          <p:nvSpPr>
            <p:cNvPr id="10253" name="TextBox 4"/>
            <p:cNvSpPr txBox="1"/>
            <p:nvPr/>
          </p:nvSpPr>
          <p:spPr>
            <a:xfrm>
              <a:off x="754063" y="1839249"/>
              <a:ext cx="2344736" cy="523220"/>
            </a:xfrm>
            <a:prstGeom prst="rect">
              <a:avLst/>
            </a:prstGeom>
            <a:noFill/>
            <a:ln w="9525">
              <a:noFill/>
            </a:ln>
          </p:spPr>
          <p:txBody>
            <a:bodyPr>
              <a:spAutoFit/>
            </a:bodyPr>
            <a:p>
              <a:pPr eaLnBrk="1" hangingPunct="1"/>
              <a:r>
                <a:rPr lang="zh-CN" altLang="en-US" sz="2800" b="1" dirty="0">
                  <a:solidFill>
                    <a:srgbClr val="0000FF"/>
                  </a:solidFill>
                  <a:latin typeface="楷体" panose="02010609060101010101" pitchFamily="49" charset="-122"/>
                  <a:ea typeface="楷体" panose="02010609060101010101" pitchFamily="49" charset="-122"/>
                </a:rPr>
                <a:t>论证第二个分论点</a:t>
              </a:r>
              <a:endParaRPr lang="en-US" altLang="zh-CN" sz="2800" b="1" dirty="0">
                <a:solidFill>
                  <a:srgbClr val="0000FF"/>
                </a:solidFill>
                <a:latin typeface="楷体" panose="02010609060101010101" pitchFamily="49" charset="-122"/>
                <a:ea typeface="楷体" panose="02010609060101010101" pitchFamily="49" charset="-122"/>
              </a:endParaRPr>
            </a:p>
          </p:txBody>
        </p:sp>
      </p:grpSp>
      <p:sp>
        <p:nvSpPr>
          <p:cNvPr id="38" name="TextBox 4"/>
          <p:cNvSpPr txBox="1"/>
          <p:nvPr/>
        </p:nvSpPr>
        <p:spPr>
          <a:xfrm>
            <a:off x="3559175" y="3389313"/>
            <a:ext cx="5407025" cy="1574800"/>
          </a:xfrm>
          <a:prstGeom prst="rect">
            <a:avLst/>
          </a:prstGeom>
          <a:noFill/>
          <a:ln w="9525">
            <a:noFill/>
          </a:ln>
        </p:spPr>
        <p:txBody>
          <a:bodyPr>
            <a:spAutoFit/>
          </a:bodyPr>
          <a:p>
            <a:pPr eaLnBrk="1" hangingPunct="1">
              <a:lnSpc>
                <a:spcPct val="120000"/>
              </a:lnSpc>
            </a:pPr>
            <a:r>
              <a:rPr lang="zh-CN" altLang="en-US" sz="2800" b="1" dirty="0">
                <a:latin typeface="楷体" panose="02010609060101010101" pitchFamily="49" charset="-122"/>
                <a:ea typeface="楷体" panose="02010609060101010101" pitchFamily="49" charset="-122"/>
              </a:rPr>
              <a:t>第三部分（</a:t>
            </a:r>
            <a:r>
              <a:rPr lang="en-US" altLang="zh-CN" sz="2800" b="1" dirty="0">
                <a:latin typeface="楷体" panose="02010609060101010101" pitchFamily="49" charset="-122"/>
                <a:ea typeface="楷体" panose="02010609060101010101" pitchFamily="49" charset="-122"/>
              </a:rPr>
              <a:t>6</a:t>
            </a:r>
            <a:r>
              <a:rPr lang="zh-CN" altLang="en-US" sz="2800" b="1" dirty="0">
                <a:latin typeface="楷体" panose="02010609060101010101" pitchFamily="49" charset="-122"/>
                <a:ea typeface="楷体" panose="02010609060101010101" pitchFamily="49" charset="-122"/>
              </a:rPr>
              <a:t>）：怀疑是从积极方面建设新学说、启迪新发明的基本条件。</a:t>
            </a:r>
            <a:endParaRPr lang="en-US" altLang="zh-CN" sz="28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randombar(horizontal)">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randombar(horizontal)">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randombar(horizontal)">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randombar(horizontal)">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randombar(horizontal)">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6" grpId="0" animBg="1"/>
      <p:bldP spid="33" grpId="0"/>
      <p:bldP spid="34" grpId="0" animBg="1"/>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3074" name="图片 1"/>
          <p:cNvPicPr>
            <a:picLocks noChangeAspect="1"/>
          </p:cNvPicPr>
          <p:nvPr/>
        </p:nvPicPr>
        <p:blipFill>
          <a:blip r:embed="rId2"/>
          <a:stretch>
            <a:fillRect/>
          </a:stretch>
        </p:blipFill>
        <p:spPr>
          <a:xfrm>
            <a:off x="-288925" y="87313"/>
            <a:ext cx="4394200" cy="652462"/>
          </a:xfrm>
          <a:prstGeom prst="rect">
            <a:avLst/>
          </a:prstGeom>
          <a:noFill/>
          <a:ln w="9525">
            <a:noFill/>
          </a:ln>
        </p:spPr>
      </p:pic>
      <p:sp>
        <p:nvSpPr>
          <p:cNvPr id="3" name="矩形 2"/>
          <p:cNvSpPr/>
          <p:nvPr/>
        </p:nvSpPr>
        <p:spPr>
          <a:xfrm>
            <a:off x="2339975" y="4033838"/>
            <a:ext cx="4430713" cy="76835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4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mj-cs"/>
              </a:rPr>
              <a:t>19 </a:t>
            </a:r>
            <a:r>
              <a:rPr kumimoji="0" lang="zh-CN" altLang="en-US" sz="4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mj-cs"/>
              </a:rPr>
              <a:t>谈创造性思维</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3"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4"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5"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6"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7"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8"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49"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0"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1"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2"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3"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4"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5"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6"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7"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8"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59"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0"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1"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2"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3"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4"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5"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6"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7"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8"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69"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0"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1"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2" name="文本框 46"/>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3" name="文本框 34"/>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4" name="文本框 53"/>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5" name="文本框 54"/>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6"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7"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8"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79"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0"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1"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2"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3"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4"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5"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6"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7"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8"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89" name="文本框 68"/>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0" name="文本框 69"/>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1" name="文本框 70"/>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2"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3"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4"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5"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6"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7"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8"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299"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0"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1"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2"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3"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4"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5"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6"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7"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8"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09"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0"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1"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2"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3"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4"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5"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6"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7"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8"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19"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0"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1"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2"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3"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4"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5"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6"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7"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8"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29"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0"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1"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2"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3"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4"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5"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6"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7"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8"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39"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40"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0341"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5" name="TextBox 4"/>
          <p:cNvSpPr txBox="1"/>
          <p:nvPr/>
        </p:nvSpPr>
        <p:spPr>
          <a:xfrm>
            <a:off x="333375" y="1203325"/>
            <a:ext cx="1728788" cy="523875"/>
          </a:xfrm>
          <a:prstGeom prst="rect">
            <a:avLst/>
          </a:prstGeom>
          <a:noFill/>
        </p:spPr>
        <p:txBody>
          <a:bodyPr wrap="none">
            <a:spAutoFit/>
          </a:bodyPr>
          <a:lstStyle/>
          <a:p>
            <a:pPr marL="457200" marR="0" indent="-457200" defTabSz="914400" eaLnBrk="1" hangingPunct="1">
              <a:buClrTx/>
              <a:buSzTx/>
              <a:buFont typeface="Wingdings" panose="05000000000000000000" pitchFamily="2" charset="2"/>
              <a:buChar char="u"/>
              <a:defRPr/>
            </a:pPr>
            <a:r>
              <a:rPr kumimoji="0" lang="zh-CN" altLang="en-US" sz="2800" b="1" kern="1200" cap="none" spc="0" normalizeH="0" baseline="0" noProof="0" dirty="0">
                <a:solidFill>
                  <a:srgbClr val="FF0000"/>
                </a:solidFill>
                <a:latin typeface="+mj-ea"/>
                <a:ea typeface="+mj-ea"/>
                <a:cs typeface="+mn-cs"/>
              </a:rPr>
              <a:t>生难字</a:t>
            </a:r>
            <a:endParaRPr kumimoji="0" lang="zh-CN" altLang="en-US" sz="2800" b="1" kern="1200" cap="none" spc="0" normalizeH="0" baseline="0" noProof="0" dirty="0">
              <a:solidFill>
                <a:srgbClr val="FF0000"/>
              </a:solidFill>
              <a:latin typeface="+mj-ea"/>
              <a:ea typeface="+mj-ea"/>
              <a:cs typeface="+mn-cs"/>
            </a:endParaRPr>
          </a:p>
        </p:txBody>
      </p:sp>
      <p:sp>
        <p:nvSpPr>
          <p:cNvPr id="10343" name="TextBox 5"/>
          <p:cNvSpPr txBox="1"/>
          <p:nvPr/>
        </p:nvSpPr>
        <p:spPr>
          <a:xfrm>
            <a:off x="749300" y="1766888"/>
            <a:ext cx="7207250" cy="2676525"/>
          </a:xfrm>
          <a:prstGeom prst="rect">
            <a:avLst/>
          </a:prstGeom>
          <a:noFill/>
          <a:ln w="9525">
            <a:noFill/>
          </a:ln>
        </p:spPr>
        <p:txBody>
          <a:bodyPr>
            <a:spAutoFit/>
          </a:bodyPr>
          <a:p>
            <a:pPr eaLnBrk="1" hangingPunct="1">
              <a:lnSpc>
                <a:spcPct val="150000"/>
              </a:lnSpc>
            </a:pPr>
            <a:r>
              <a:rPr lang="zh-CN" altLang="en-US" sz="2800" b="1" dirty="0">
                <a:latin typeface="楷体" panose="02010609060101010101" pitchFamily="49" charset="-122"/>
                <a:ea typeface="楷体" panose="02010609060101010101" pitchFamily="49" charset="-122"/>
              </a:rPr>
              <a:t>驾</a:t>
            </a:r>
            <a:r>
              <a:rPr lang="zh-CN" altLang="en-US" sz="2800" b="1" dirty="0">
                <a:solidFill>
                  <a:srgbClr val="FF0000"/>
                </a:solidFill>
                <a:latin typeface="楷体" panose="02010609060101010101" pitchFamily="49" charset="-122"/>
                <a:ea typeface="楷体" panose="02010609060101010101" pitchFamily="49" charset="-122"/>
              </a:rPr>
              <a:t>驭</a:t>
            </a:r>
            <a:r>
              <a:rPr lang="zh-CN" altLang="en-US"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压</a:t>
            </a:r>
            <a:r>
              <a:rPr lang="zh-CN" altLang="en-US" sz="2800" b="1" dirty="0">
                <a:solidFill>
                  <a:srgbClr val="FF0000"/>
                </a:solidFill>
                <a:latin typeface="楷体" panose="02010609060101010101" pitchFamily="49" charset="-122"/>
                <a:ea typeface="楷体" panose="02010609060101010101" pitchFamily="49" charset="-122"/>
              </a:rPr>
              <a:t>榨</a:t>
            </a:r>
            <a:r>
              <a:rPr lang="zh-CN" altLang="en-US" sz="2800" b="1" dirty="0">
                <a:latin typeface="楷体" panose="02010609060101010101" pitchFamily="49" charset="-122"/>
                <a:ea typeface="楷体" panose="02010609060101010101" pitchFamily="49" charset="-122"/>
              </a:rPr>
              <a:t>（   ）</a:t>
            </a:r>
            <a:endParaRPr lang="en-US" altLang="zh-CN" sz="2800" b="1" dirty="0">
              <a:latin typeface="楷体" panose="02010609060101010101" pitchFamily="49" charset="-122"/>
              <a:ea typeface="楷体" panose="02010609060101010101" pitchFamily="49" charset="-122"/>
            </a:endParaRPr>
          </a:p>
          <a:p>
            <a:pPr eaLnBrk="1" hangingPunct="1">
              <a:lnSpc>
                <a:spcPct val="150000"/>
              </a:lnSpc>
            </a:pPr>
            <a:r>
              <a:rPr lang="zh-CN" altLang="en-US" sz="2800" b="1" dirty="0">
                <a:solidFill>
                  <a:srgbClr val="FF0000"/>
                </a:solidFill>
                <a:latin typeface="楷体" panose="02010609060101010101" pitchFamily="49" charset="-122"/>
                <a:ea typeface="楷体" panose="02010609060101010101" pitchFamily="49" charset="-122"/>
              </a:rPr>
              <a:t>汲</a:t>
            </a:r>
            <a:r>
              <a:rPr lang="zh-CN" altLang="en-US" sz="2800" b="1" dirty="0">
                <a:latin typeface="楷体" panose="02010609060101010101" pitchFamily="49" charset="-122"/>
                <a:ea typeface="楷体" panose="02010609060101010101" pitchFamily="49" charset="-122"/>
              </a:rPr>
              <a:t>取（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罗</a:t>
            </a:r>
            <a:r>
              <a:rPr lang="zh-CN" altLang="en-US" sz="2800" b="1" dirty="0">
                <a:solidFill>
                  <a:srgbClr val="FF0000"/>
                </a:solidFill>
                <a:latin typeface="楷体" panose="02010609060101010101" pitchFamily="49" charset="-122"/>
                <a:ea typeface="楷体" panose="02010609060101010101" pitchFamily="49" charset="-122"/>
              </a:rPr>
              <a:t>迦</a:t>
            </a:r>
            <a:r>
              <a:rPr lang="zh-CN" altLang="en-US" sz="2800" b="1" dirty="0">
                <a:latin typeface="楷体" panose="02010609060101010101" pitchFamily="49" charset="-122"/>
                <a:ea typeface="楷体" panose="02010609060101010101" pitchFamily="49" charset="-122"/>
              </a:rPr>
              <a:t>（   ） </a:t>
            </a:r>
            <a:endParaRPr lang="en-US" altLang="zh-CN" sz="2800" b="1" dirty="0">
              <a:latin typeface="楷体" panose="02010609060101010101" pitchFamily="49" charset="-122"/>
              <a:ea typeface="楷体" panose="02010609060101010101" pitchFamily="49" charset="-122"/>
            </a:endParaRPr>
          </a:p>
          <a:p>
            <a:pPr eaLnBrk="1" hangingPunct="1">
              <a:lnSpc>
                <a:spcPct val="150000"/>
              </a:lnSpc>
            </a:pPr>
            <a:r>
              <a:rPr lang="zh-CN" altLang="en-US" sz="2800" b="1" dirty="0">
                <a:latin typeface="楷体" panose="02010609060101010101" pitchFamily="49" charset="-122"/>
                <a:ea typeface="楷体" panose="02010609060101010101" pitchFamily="49" charset="-122"/>
              </a:rPr>
              <a:t>根深</a:t>
            </a:r>
            <a:r>
              <a:rPr lang="zh-CN" altLang="en-US" sz="2800" b="1" dirty="0">
                <a:solidFill>
                  <a:srgbClr val="FF0000"/>
                </a:solidFill>
                <a:latin typeface="楷体" panose="02010609060101010101" pitchFamily="49" charset="-122"/>
                <a:ea typeface="楷体" panose="02010609060101010101" pitchFamily="49" charset="-122"/>
              </a:rPr>
              <a:t>蒂</a:t>
            </a:r>
            <a:r>
              <a:rPr lang="zh-CN" altLang="en-US" sz="2800" b="1" dirty="0">
                <a:latin typeface="楷体" panose="02010609060101010101" pitchFamily="49" charset="-122"/>
                <a:ea typeface="楷体" panose="02010609060101010101" pitchFamily="49" charset="-122"/>
              </a:rPr>
              <a:t>固（   ）</a:t>
            </a:r>
            <a:r>
              <a:rPr lang="en-US" altLang="zh-CN" sz="2800"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孜</a:t>
            </a:r>
            <a:r>
              <a:rPr lang="zh-CN" altLang="en-US" sz="2800" b="1" dirty="0">
                <a:latin typeface="楷体" panose="02010609060101010101" pitchFamily="49" charset="-122"/>
                <a:ea typeface="楷体" panose="02010609060101010101" pitchFamily="49" charset="-122"/>
              </a:rPr>
              <a:t>孜不倦（   ）</a:t>
            </a:r>
            <a:endParaRPr lang="en-US" altLang="zh-CN" sz="2800" b="1" dirty="0">
              <a:latin typeface="楷体" panose="02010609060101010101" pitchFamily="49" charset="-122"/>
              <a:ea typeface="楷体" panose="02010609060101010101" pitchFamily="49" charset="-122"/>
            </a:endParaRPr>
          </a:p>
          <a:p>
            <a:pPr eaLnBrk="1" hangingPunct="1">
              <a:lnSpc>
                <a:spcPct val="150000"/>
              </a:lnSpc>
            </a:pPr>
            <a:r>
              <a:rPr lang="zh-CN" altLang="en-US" sz="2800" b="1" dirty="0">
                <a:solidFill>
                  <a:srgbClr val="FF0000"/>
                </a:solidFill>
                <a:latin typeface="楷体" panose="02010609060101010101" pitchFamily="49" charset="-122"/>
                <a:ea typeface="楷体" panose="02010609060101010101" pitchFamily="49" charset="-122"/>
              </a:rPr>
              <a:t>锲</a:t>
            </a:r>
            <a:r>
              <a:rPr lang="zh-CN" altLang="en-US" sz="2800" b="1" dirty="0">
                <a:latin typeface="楷体" panose="02010609060101010101" pitchFamily="49" charset="-122"/>
                <a:ea typeface="楷体" panose="02010609060101010101" pitchFamily="49" charset="-122"/>
              </a:rPr>
              <a:t>而不舍（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不言而</a:t>
            </a:r>
            <a:r>
              <a:rPr lang="zh-CN" altLang="en-US" sz="2800" b="1" dirty="0">
                <a:solidFill>
                  <a:srgbClr val="FF0000"/>
                </a:solidFill>
                <a:latin typeface="楷体" panose="02010609060101010101" pitchFamily="49" charset="-122"/>
                <a:ea typeface="楷体" panose="02010609060101010101" pitchFamily="49" charset="-122"/>
              </a:rPr>
              <a:t>喻</a:t>
            </a:r>
            <a:r>
              <a:rPr lang="zh-CN" altLang="en-US"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p:txBody>
      </p:sp>
      <p:sp>
        <p:nvSpPr>
          <p:cNvPr id="12" name="TextBox 11"/>
          <p:cNvSpPr txBox="1"/>
          <p:nvPr/>
        </p:nvSpPr>
        <p:spPr>
          <a:xfrm>
            <a:off x="1866900" y="1854200"/>
            <a:ext cx="652463" cy="522288"/>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yù</a:t>
            </a:r>
            <a:endParaRPr kumimoji="0" lang="zh-CN" altLang="en-US" sz="2800" b="1" kern="1200" cap="none" spc="0" normalizeH="0" baseline="0" noProof="0" dirty="0">
              <a:solidFill>
                <a:srgbClr val="0000FF"/>
              </a:solidFill>
              <a:latin typeface="+mn-ea"/>
              <a:ea typeface="+mn-ea"/>
              <a:cs typeface="+mn-cs"/>
            </a:endParaRPr>
          </a:p>
        </p:txBody>
      </p:sp>
      <p:grpSp>
        <p:nvGrpSpPr>
          <p:cNvPr id="10345" name="组合 2"/>
          <p:cNvGrpSpPr/>
          <p:nvPr/>
        </p:nvGrpSpPr>
        <p:grpSpPr>
          <a:xfrm>
            <a:off x="161925" y="114300"/>
            <a:ext cx="2446338" cy="923925"/>
            <a:chOff x="0" y="0"/>
            <a:chExt cx="3038475" cy="1011238"/>
          </a:xfrm>
        </p:grpSpPr>
        <p:pic>
          <p:nvPicPr>
            <p:cNvPr id="10353" name="图片 1"/>
            <p:cNvPicPr>
              <a:picLocks noChangeAspect="1"/>
            </p:cNvPicPr>
            <p:nvPr/>
          </p:nvPicPr>
          <p:blipFill>
            <a:blip r:embed="rId1">
              <a:clrChange>
                <a:clrFrom>
                  <a:srgbClr val="FFFFFF"/>
                </a:clrFrom>
                <a:clrTo>
                  <a:srgbClr val="FFFFFF">
                    <a:alpha val="0"/>
                  </a:srgbClr>
                </a:clrTo>
              </a:clrChange>
            </a:blip>
            <a:stretch>
              <a:fillRect/>
            </a:stretch>
          </p:blipFill>
          <p:spPr>
            <a:xfrm>
              <a:off x="0" y="0"/>
              <a:ext cx="3038475" cy="1011238"/>
            </a:xfrm>
            <a:prstGeom prst="rect">
              <a:avLst/>
            </a:prstGeom>
            <a:noFill/>
            <a:ln w="9525">
              <a:noFill/>
            </a:ln>
          </p:spPr>
        </p:pic>
        <p:sp>
          <p:nvSpPr>
            <p:cNvPr id="10354" name="圆角矩形 2"/>
            <p:cNvSpPr/>
            <p:nvPr/>
          </p:nvSpPr>
          <p:spPr>
            <a:xfrm>
              <a:off x="330200" y="257175"/>
              <a:ext cx="2376488" cy="754063"/>
            </a:xfrm>
            <a:prstGeom prst="roundRect">
              <a:avLst>
                <a:gd name="adj" fmla="val 6394"/>
              </a:avLst>
            </a:prstGeom>
            <a:noFill/>
            <a:ln w="28575">
              <a:noFill/>
            </a:ln>
          </p:spPr>
          <p:txBody>
            <a:bodyPr lIns="91438" tIns="45719" rIns="91438" bIns="45719" anchor="ctr"/>
            <a:p>
              <a:pPr eaLnBrk="1" hangingPunct="1"/>
              <a:r>
                <a:rPr lang="zh-CN" altLang="en-US" sz="3200" b="1" dirty="0">
                  <a:solidFill>
                    <a:srgbClr val="3366FF"/>
                  </a:solidFill>
                  <a:latin typeface="Franklin Gothic Medium" panose="020B0603020102020204" pitchFamily="34" charset="0"/>
                  <a:ea typeface="黑体" panose="02010609060101010101" pitchFamily="49" charset="-122"/>
                </a:rPr>
                <a:t>预习测评</a:t>
              </a:r>
              <a:endParaRPr lang="zh-CN" altLang="en-US" sz="3200" b="1" dirty="0">
                <a:solidFill>
                  <a:srgbClr val="3366FF"/>
                </a:solidFill>
                <a:latin typeface="Franklin Gothic Medium" panose="020B0603020102020204" pitchFamily="34" charset="0"/>
                <a:ea typeface="黑体" panose="02010609060101010101" pitchFamily="49" charset="-122"/>
              </a:endParaRPr>
            </a:p>
          </p:txBody>
        </p:sp>
      </p:grpSp>
      <p:sp>
        <p:nvSpPr>
          <p:cNvPr id="38" name="TextBox 37"/>
          <p:cNvSpPr txBox="1"/>
          <p:nvPr/>
        </p:nvSpPr>
        <p:spPr>
          <a:xfrm>
            <a:off x="5940425" y="1852613"/>
            <a:ext cx="792163" cy="523875"/>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zhà</a:t>
            </a:r>
            <a:endParaRPr kumimoji="0" lang="zh-CN" altLang="en-US" sz="2800" b="1" kern="1200" cap="none" spc="0" normalizeH="0" baseline="0" noProof="0" dirty="0">
              <a:solidFill>
                <a:srgbClr val="0000FF"/>
              </a:solidFill>
              <a:latin typeface="+mn-ea"/>
              <a:ea typeface="+mn-ea"/>
              <a:cs typeface="+mn-cs"/>
            </a:endParaRPr>
          </a:p>
        </p:txBody>
      </p:sp>
      <p:sp>
        <p:nvSpPr>
          <p:cNvPr id="45" name="TextBox 44"/>
          <p:cNvSpPr txBox="1"/>
          <p:nvPr/>
        </p:nvSpPr>
        <p:spPr>
          <a:xfrm>
            <a:off x="1860550" y="2498725"/>
            <a:ext cx="900113" cy="522288"/>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jí</a:t>
            </a:r>
            <a:endParaRPr kumimoji="0" lang="zh-CN" altLang="en-US" sz="2800" b="1" kern="1200" cap="none" spc="0" normalizeH="0" baseline="0" noProof="0" dirty="0">
              <a:solidFill>
                <a:srgbClr val="0000FF"/>
              </a:solidFill>
              <a:latin typeface="+mn-ea"/>
              <a:ea typeface="+mn-ea"/>
              <a:cs typeface="+mn-cs"/>
            </a:endParaRPr>
          </a:p>
        </p:txBody>
      </p:sp>
      <p:sp>
        <p:nvSpPr>
          <p:cNvPr id="49" name="TextBox 48"/>
          <p:cNvSpPr txBox="1"/>
          <p:nvPr/>
        </p:nvSpPr>
        <p:spPr>
          <a:xfrm>
            <a:off x="5940425" y="2503488"/>
            <a:ext cx="1058863" cy="522288"/>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jiā</a:t>
            </a:r>
            <a:endParaRPr kumimoji="0" lang="zh-CN" altLang="en-US" sz="2800" b="1" kern="1200" cap="none" spc="0" normalizeH="0" baseline="0" noProof="0" dirty="0">
              <a:solidFill>
                <a:srgbClr val="0000FF"/>
              </a:solidFill>
              <a:latin typeface="+mn-ea"/>
              <a:ea typeface="+mn-ea"/>
              <a:cs typeface="+mn-cs"/>
            </a:endParaRPr>
          </a:p>
        </p:txBody>
      </p:sp>
      <p:sp>
        <p:nvSpPr>
          <p:cNvPr id="50" name="TextBox 49"/>
          <p:cNvSpPr txBox="1"/>
          <p:nvPr/>
        </p:nvSpPr>
        <p:spPr>
          <a:xfrm>
            <a:off x="2663825" y="3122613"/>
            <a:ext cx="1058863" cy="523875"/>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dì</a:t>
            </a:r>
            <a:endParaRPr kumimoji="0" lang="zh-CN" altLang="en-US" sz="2800" b="1" kern="1200" cap="none" spc="0" normalizeH="0" baseline="0" noProof="0" dirty="0">
              <a:solidFill>
                <a:srgbClr val="0000FF"/>
              </a:solidFill>
              <a:latin typeface="+mn-ea"/>
              <a:ea typeface="+mn-ea"/>
              <a:cs typeface="+mn-cs"/>
            </a:endParaRPr>
          </a:p>
        </p:txBody>
      </p:sp>
      <p:sp>
        <p:nvSpPr>
          <p:cNvPr id="51" name="TextBox 50"/>
          <p:cNvSpPr txBox="1"/>
          <p:nvPr/>
        </p:nvSpPr>
        <p:spPr>
          <a:xfrm>
            <a:off x="6732588" y="3122613"/>
            <a:ext cx="790575" cy="523875"/>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err="1">
                <a:solidFill>
                  <a:srgbClr val="0000FF"/>
                </a:solidFill>
                <a:latin typeface="+mn-ea"/>
                <a:ea typeface="+mn-ea"/>
                <a:cs typeface="+mn-cs"/>
              </a:rPr>
              <a:t>zī</a:t>
            </a:r>
            <a:endParaRPr kumimoji="0" lang="zh-CN" altLang="en-US" sz="2800" b="1" kern="1200" cap="none" spc="0" normalizeH="0" baseline="0" noProof="0" dirty="0">
              <a:solidFill>
                <a:srgbClr val="0000FF"/>
              </a:solidFill>
              <a:latin typeface="+mn-ea"/>
              <a:ea typeface="+mn-ea"/>
              <a:cs typeface="+mn-cs"/>
            </a:endParaRPr>
          </a:p>
        </p:txBody>
      </p:sp>
      <p:sp>
        <p:nvSpPr>
          <p:cNvPr id="52" name="TextBox 51"/>
          <p:cNvSpPr txBox="1"/>
          <p:nvPr/>
        </p:nvSpPr>
        <p:spPr>
          <a:xfrm>
            <a:off x="2519363" y="3775075"/>
            <a:ext cx="792163" cy="523875"/>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a:solidFill>
                  <a:srgbClr val="0000FF"/>
                </a:solidFill>
                <a:latin typeface="+mn-ea"/>
                <a:ea typeface="+mn-ea"/>
                <a:cs typeface="+mn-cs"/>
              </a:rPr>
              <a:t>qiè</a:t>
            </a:r>
            <a:endParaRPr kumimoji="0" lang="zh-CN" altLang="en-US" sz="2800" b="1" kern="1200" cap="none" spc="0" normalizeH="0" baseline="0" noProof="0" dirty="0">
              <a:solidFill>
                <a:srgbClr val="0000FF"/>
              </a:solidFill>
              <a:latin typeface="+mn-ea"/>
              <a:ea typeface="+mn-ea"/>
              <a:cs typeface="+mn-cs"/>
            </a:endParaRPr>
          </a:p>
        </p:txBody>
      </p:sp>
      <p:sp>
        <p:nvSpPr>
          <p:cNvPr id="53" name="TextBox 52"/>
          <p:cNvSpPr txBox="1"/>
          <p:nvPr/>
        </p:nvSpPr>
        <p:spPr>
          <a:xfrm>
            <a:off x="6737350" y="3779838"/>
            <a:ext cx="790575" cy="523875"/>
          </a:xfrm>
          <a:prstGeom prst="rect">
            <a:avLst/>
          </a:prstGeom>
          <a:noFill/>
        </p:spPr>
        <p:txBody>
          <a:bodyPr>
            <a:spAutoFit/>
          </a:bodyPr>
          <a:lstStyle/>
          <a:p>
            <a:pPr marR="0" defTabSz="914400" eaLnBrk="1" hangingPunct="1">
              <a:buClrTx/>
              <a:buSzTx/>
              <a:buFontTx/>
              <a:defRPr/>
            </a:pPr>
            <a:r>
              <a:rPr kumimoji="0" lang="en-US" altLang="zh-CN" sz="2800" b="1" kern="1200" cap="none" spc="0" normalizeH="0" baseline="0" noProof="0" dirty="0">
                <a:solidFill>
                  <a:srgbClr val="0000FF"/>
                </a:solidFill>
                <a:latin typeface="+mn-ea"/>
                <a:ea typeface="+mn-ea"/>
                <a:cs typeface="+mn-cs"/>
              </a:rPr>
              <a:t>yù</a:t>
            </a:r>
            <a:endParaRPr kumimoji="0" lang="zh-CN" altLang="en-US" sz="2800" b="1" kern="1200" cap="none" spc="0" normalizeH="0" baseline="0" noProof="0" dirty="0">
              <a:solidFill>
                <a:srgbClr val="0000FF"/>
              </a:solidFill>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arn(inVertical)">
                                      <p:cBhvr>
                                        <p:cTn id="12" dur="5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barn(inVertical)">
                                      <p:cBhvr>
                                        <p:cTn id="17" dur="500"/>
                                        <p:tgtEl>
                                          <p:spTgt spid="4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barn(inVertical)">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barn(inVertical)">
                                      <p:cBhvr>
                                        <p:cTn id="27" dur="500"/>
                                        <p:tgtEl>
                                          <p:spTgt spid="5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barn(inVertical)">
                                      <p:cBhvr>
                                        <p:cTn id="32" dur="500"/>
                                        <p:tgtEl>
                                          <p:spTgt spid="5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barn(inVertical)">
                                      <p:cBhvr>
                                        <p:cTn id="4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8" grpId="0"/>
      <p:bldP spid="45" grpId="0"/>
      <p:bldP spid="49" grpId="0"/>
      <p:bldP spid="50" grpId="0"/>
      <p:bldP spid="51" grpId="0"/>
      <p:bldP spid="52" grpId="0"/>
      <p:bldP spid="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 name="TextBox 37"/>
          <p:cNvSpPr txBox="1"/>
          <p:nvPr/>
        </p:nvSpPr>
        <p:spPr>
          <a:xfrm>
            <a:off x="333375" y="376238"/>
            <a:ext cx="2151063" cy="522288"/>
          </a:xfrm>
          <a:prstGeom prst="rect">
            <a:avLst/>
          </a:prstGeom>
          <a:noFill/>
        </p:spPr>
        <p:txBody>
          <a:bodyPr>
            <a:spAutoFit/>
          </a:bodyPr>
          <a:lstStyle/>
          <a:p>
            <a:pPr marL="457200" marR="0" indent="-457200" defTabSz="914400" eaLnBrk="1" hangingPunct="1">
              <a:buClrTx/>
              <a:buSzTx/>
              <a:buFont typeface="Wingdings" panose="05000000000000000000" pitchFamily="2" charset="2"/>
              <a:buChar char="u"/>
              <a:defRPr/>
            </a:pPr>
            <a:r>
              <a:rPr kumimoji="0" lang="zh-CN" altLang="en-US" sz="2800" b="1" kern="1200" cap="none" spc="0" normalizeH="0" baseline="0" noProof="0" dirty="0">
                <a:solidFill>
                  <a:srgbClr val="FF0000"/>
                </a:solidFill>
                <a:latin typeface="+mj-ea"/>
                <a:ea typeface="+mj-ea"/>
                <a:cs typeface="+mn-cs"/>
              </a:rPr>
              <a:t>形似字</a:t>
            </a:r>
            <a:endParaRPr kumimoji="0" lang="zh-CN" altLang="en-US" sz="2800" b="1" kern="1200" cap="none" spc="0" normalizeH="0" baseline="0" noProof="0" dirty="0">
              <a:solidFill>
                <a:srgbClr val="FF0000"/>
              </a:solidFill>
              <a:latin typeface="+mj-ea"/>
              <a:ea typeface="+mj-ea"/>
              <a:cs typeface="+mn-cs"/>
            </a:endParaRPr>
          </a:p>
        </p:txBody>
      </p:sp>
      <p:sp>
        <p:nvSpPr>
          <p:cNvPr id="9" name="左大括号 8"/>
          <p:cNvSpPr/>
          <p:nvPr/>
        </p:nvSpPr>
        <p:spPr>
          <a:xfrm>
            <a:off x="647700" y="1311275"/>
            <a:ext cx="312738" cy="1228725"/>
          </a:xfrm>
          <a:prstGeom prst="leftBrace">
            <a:avLst>
              <a:gd name="adj1" fmla="val 38352"/>
              <a:gd name="adj2" fmla="val 50000"/>
            </a:avLst>
          </a:prstGeom>
          <a:ln w="317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292" name="TextBox 10"/>
          <p:cNvSpPr txBox="1"/>
          <p:nvPr/>
        </p:nvSpPr>
        <p:spPr>
          <a:xfrm>
            <a:off x="1042988" y="1076325"/>
            <a:ext cx="2916237" cy="1773238"/>
          </a:xfrm>
          <a:prstGeom prst="rect">
            <a:avLst/>
          </a:prstGeom>
          <a:noFill/>
          <a:ln w="9525">
            <a:noFill/>
          </a:ln>
        </p:spPr>
        <p:txBody>
          <a:bodyPr>
            <a:spAutoFit/>
          </a:bodyPr>
          <a:p>
            <a:pPr>
              <a:lnSpc>
                <a:spcPct val="130000"/>
              </a:lnSpc>
            </a:pPr>
            <a:r>
              <a:rPr lang="zh-CN" altLang="en-US" sz="2800" b="1" dirty="0">
                <a:latin typeface="楷体" panose="02010609060101010101" pitchFamily="49" charset="-122"/>
                <a:ea typeface="楷体" panose="02010609060101010101" pitchFamily="49" charset="-122"/>
              </a:rPr>
              <a:t>择（    ）选择</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泽（    ）沼泽</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译（    ）翻译</a:t>
            </a:r>
            <a:endParaRPr lang="zh-CN" altLang="en-US" sz="2800" b="1" dirty="0">
              <a:latin typeface="楷体" panose="02010609060101010101" pitchFamily="49" charset="-122"/>
              <a:ea typeface="楷体" panose="02010609060101010101" pitchFamily="49" charset="-122"/>
            </a:endParaRPr>
          </a:p>
        </p:txBody>
      </p:sp>
      <p:sp>
        <p:nvSpPr>
          <p:cNvPr id="42" name="左大括号 41"/>
          <p:cNvSpPr/>
          <p:nvPr/>
        </p:nvSpPr>
        <p:spPr>
          <a:xfrm>
            <a:off x="4298950" y="1311275"/>
            <a:ext cx="336550" cy="1260475"/>
          </a:xfrm>
          <a:prstGeom prst="leftBrace">
            <a:avLst>
              <a:gd name="adj1" fmla="val 41750"/>
              <a:gd name="adj2" fmla="val 50000"/>
            </a:avLst>
          </a:prstGeom>
          <a:ln w="317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294" name="TextBox 42"/>
          <p:cNvSpPr txBox="1"/>
          <p:nvPr/>
        </p:nvSpPr>
        <p:spPr>
          <a:xfrm>
            <a:off x="4632325" y="1084263"/>
            <a:ext cx="3455988" cy="1693862"/>
          </a:xfrm>
          <a:prstGeom prst="rect">
            <a:avLst/>
          </a:prstGeom>
          <a:noFill/>
          <a:ln w="9525">
            <a:noFill/>
          </a:ln>
        </p:spPr>
        <p:txBody>
          <a:bodyPr>
            <a:spAutoFit/>
          </a:bodyPr>
          <a:p>
            <a:pPr>
              <a:lnSpc>
                <a:spcPct val="130000"/>
              </a:lnSpc>
            </a:pPr>
            <a:r>
              <a:rPr lang="zh-CN" altLang="en-US" sz="2800" b="1" dirty="0">
                <a:latin typeface="楷体" panose="02010609060101010101" pitchFamily="49" charset="-122"/>
                <a:ea typeface="楷体" panose="02010609060101010101" pitchFamily="49" charset="-122"/>
              </a:rPr>
              <a:t>蒂（    ）根深蒂固</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缔（    ）缔结</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谛（    ）谛听</a:t>
            </a:r>
            <a:endParaRPr lang="zh-CN" altLang="en-US" sz="2800" b="1" dirty="0">
              <a:latin typeface="楷体" panose="02010609060101010101" pitchFamily="49" charset="-122"/>
              <a:ea typeface="楷体" panose="02010609060101010101" pitchFamily="49" charset="-122"/>
            </a:endParaRPr>
          </a:p>
        </p:txBody>
      </p:sp>
      <p:sp>
        <p:nvSpPr>
          <p:cNvPr id="45" name="左大括号 44"/>
          <p:cNvSpPr/>
          <p:nvPr/>
        </p:nvSpPr>
        <p:spPr>
          <a:xfrm>
            <a:off x="644525" y="3089275"/>
            <a:ext cx="312738" cy="1314450"/>
          </a:xfrm>
          <a:prstGeom prst="leftBrace">
            <a:avLst>
              <a:gd name="adj1" fmla="val 38352"/>
              <a:gd name="adj2" fmla="val 50000"/>
            </a:avLst>
          </a:prstGeom>
          <a:ln w="317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296" name="TextBox 45"/>
          <p:cNvSpPr txBox="1"/>
          <p:nvPr/>
        </p:nvSpPr>
        <p:spPr>
          <a:xfrm>
            <a:off x="960438" y="2857500"/>
            <a:ext cx="2998787" cy="1693863"/>
          </a:xfrm>
          <a:prstGeom prst="rect">
            <a:avLst/>
          </a:prstGeom>
          <a:noFill/>
          <a:ln w="9525">
            <a:noFill/>
          </a:ln>
        </p:spPr>
        <p:txBody>
          <a:bodyPr>
            <a:spAutoFit/>
          </a:bodyPr>
          <a:p>
            <a:pPr>
              <a:lnSpc>
                <a:spcPct val="130000"/>
              </a:lnSpc>
            </a:pPr>
            <a:r>
              <a:rPr lang="zh-CN" altLang="en-US" sz="2800" b="1" dirty="0">
                <a:latin typeface="楷体" panose="02010609060101010101" pitchFamily="49" charset="-122"/>
                <a:ea typeface="楷体" panose="02010609060101010101" pitchFamily="49" charset="-122"/>
              </a:rPr>
              <a:t>恒（    ）恒心</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桓（    ）盘桓</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垣（    ）城垣</a:t>
            </a:r>
            <a:endParaRPr lang="zh-CN" altLang="en-US" sz="2800" b="1" dirty="0">
              <a:latin typeface="楷体" panose="02010609060101010101" pitchFamily="49" charset="-122"/>
              <a:ea typeface="楷体" panose="02010609060101010101" pitchFamily="49" charset="-122"/>
            </a:endParaRPr>
          </a:p>
        </p:txBody>
      </p:sp>
      <p:sp>
        <p:nvSpPr>
          <p:cNvPr id="48" name="左大括号 47"/>
          <p:cNvSpPr/>
          <p:nvPr/>
        </p:nvSpPr>
        <p:spPr>
          <a:xfrm>
            <a:off x="4298950" y="3089275"/>
            <a:ext cx="336550" cy="1314450"/>
          </a:xfrm>
          <a:prstGeom prst="leftBrace">
            <a:avLst>
              <a:gd name="adj1" fmla="val 39991"/>
              <a:gd name="adj2" fmla="val 50000"/>
            </a:avLst>
          </a:prstGeom>
          <a:ln w="317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298" name="TextBox 48"/>
          <p:cNvSpPr txBox="1"/>
          <p:nvPr/>
        </p:nvSpPr>
        <p:spPr>
          <a:xfrm>
            <a:off x="4608513" y="2851150"/>
            <a:ext cx="3455987" cy="1693863"/>
          </a:xfrm>
          <a:prstGeom prst="rect">
            <a:avLst/>
          </a:prstGeom>
          <a:noFill/>
          <a:ln w="9525">
            <a:noFill/>
          </a:ln>
        </p:spPr>
        <p:txBody>
          <a:bodyPr>
            <a:spAutoFit/>
          </a:bodyPr>
          <a:p>
            <a:pPr>
              <a:lnSpc>
                <a:spcPct val="130000"/>
              </a:lnSpc>
            </a:pPr>
            <a:r>
              <a:rPr lang="zh-CN" altLang="en-US" sz="2800" b="1" dirty="0">
                <a:latin typeface="楷体" panose="02010609060101010101" pitchFamily="49" charset="-122"/>
                <a:ea typeface="楷体" panose="02010609060101010101" pitchFamily="49" charset="-122"/>
              </a:rPr>
              <a:t>锲（    ）锲而不舍</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挈（    ）提纲挈领</a:t>
            </a:r>
            <a:endParaRPr lang="en-US" altLang="zh-CN" sz="2800" b="1" dirty="0">
              <a:latin typeface="楷体" panose="02010609060101010101" pitchFamily="49" charset="-122"/>
              <a:ea typeface="楷体" panose="02010609060101010101" pitchFamily="49" charset="-122"/>
            </a:endParaRPr>
          </a:p>
          <a:p>
            <a:pPr>
              <a:lnSpc>
                <a:spcPct val="130000"/>
              </a:lnSpc>
            </a:pPr>
            <a:r>
              <a:rPr lang="zh-CN" altLang="en-US" sz="2800" b="1" dirty="0">
                <a:latin typeface="楷体" panose="02010609060101010101" pitchFamily="49" charset="-122"/>
                <a:ea typeface="楷体" panose="02010609060101010101" pitchFamily="49" charset="-122"/>
              </a:rPr>
              <a:t>契（    ）地契</a:t>
            </a:r>
            <a:endParaRPr lang="zh-CN" altLang="en-US" sz="2800" b="1" dirty="0">
              <a:latin typeface="楷体" panose="02010609060101010101" pitchFamily="49" charset="-122"/>
              <a:ea typeface="楷体" panose="02010609060101010101" pitchFamily="49" charset="-122"/>
            </a:endParaRPr>
          </a:p>
        </p:txBody>
      </p:sp>
      <p:sp>
        <p:nvSpPr>
          <p:cNvPr id="16" name="矩形 15"/>
          <p:cNvSpPr/>
          <p:nvPr/>
        </p:nvSpPr>
        <p:spPr>
          <a:xfrm>
            <a:off x="1943100" y="1076325"/>
            <a:ext cx="547688"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zé</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51" name="矩形 50"/>
          <p:cNvSpPr/>
          <p:nvPr/>
        </p:nvSpPr>
        <p:spPr>
          <a:xfrm>
            <a:off x="1943100" y="1627188"/>
            <a:ext cx="547688" cy="522288"/>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zé</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1" name="矩形 20"/>
          <p:cNvSpPr/>
          <p:nvPr/>
        </p:nvSpPr>
        <p:spPr>
          <a:xfrm>
            <a:off x="1968500" y="2187575"/>
            <a:ext cx="546100" cy="522288"/>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yì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30" name="矩形 29"/>
          <p:cNvSpPr/>
          <p:nvPr/>
        </p:nvSpPr>
        <p:spPr>
          <a:xfrm>
            <a:off x="5543550" y="1095375"/>
            <a:ext cx="547688"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dì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54" name="矩形 53"/>
          <p:cNvSpPr/>
          <p:nvPr/>
        </p:nvSpPr>
        <p:spPr>
          <a:xfrm>
            <a:off x="5543550" y="1671638"/>
            <a:ext cx="547688"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dì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55" name="矩形 54"/>
          <p:cNvSpPr/>
          <p:nvPr/>
        </p:nvSpPr>
        <p:spPr>
          <a:xfrm>
            <a:off x="5543550" y="2211388"/>
            <a:ext cx="547688"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dì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0" name="矩形 12319"/>
          <p:cNvSpPr/>
          <p:nvPr/>
        </p:nvSpPr>
        <p:spPr>
          <a:xfrm>
            <a:off x="1673225" y="2894013"/>
            <a:ext cx="1098550" cy="522288"/>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hénɡ</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3" name="矩形 12322"/>
          <p:cNvSpPr/>
          <p:nvPr/>
        </p:nvSpPr>
        <p:spPr>
          <a:xfrm>
            <a:off x="1692275" y="3446463"/>
            <a:ext cx="908050"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huán</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4" name="矩形 12323"/>
          <p:cNvSpPr/>
          <p:nvPr/>
        </p:nvSpPr>
        <p:spPr>
          <a:xfrm>
            <a:off x="1692275" y="3976688"/>
            <a:ext cx="908050" cy="522288"/>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yuán</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5" name="矩形 12324"/>
          <p:cNvSpPr/>
          <p:nvPr/>
        </p:nvSpPr>
        <p:spPr>
          <a:xfrm>
            <a:off x="5392738" y="2859088"/>
            <a:ext cx="727075"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qiè</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6" name="矩形 12325"/>
          <p:cNvSpPr/>
          <p:nvPr/>
        </p:nvSpPr>
        <p:spPr>
          <a:xfrm>
            <a:off x="5400675" y="3400425"/>
            <a:ext cx="727075" cy="522288"/>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qiè</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12327" name="矩形 12326"/>
          <p:cNvSpPr/>
          <p:nvPr/>
        </p:nvSpPr>
        <p:spPr>
          <a:xfrm>
            <a:off x="5500688" y="3956050"/>
            <a:ext cx="547688" cy="5238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qì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500"/>
                                        <p:tgtEl>
                                          <p:spTgt spid="5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320"/>
                                        </p:tgtEl>
                                        <p:attrNameLst>
                                          <p:attrName>style.visibility</p:attrName>
                                        </p:attrNameLst>
                                      </p:cBhvr>
                                      <p:to>
                                        <p:strVal val="visible"/>
                                      </p:to>
                                    </p:set>
                                    <p:animEffect transition="in" filter="fade">
                                      <p:cBhvr>
                                        <p:cTn id="37" dur="500"/>
                                        <p:tgtEl>
                                          <p:spTgt spid="123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323"/>
                                        </p:tgtEl>
                                        <p:attrNameLst>
                                          <p:attrName>style.visibility</p:attrName>
                                        </p:attrNameLst>
                                      </p:cBhvr>
                                      <p:to>
                                        <p:strVal val="visible"/>
                                      </p:to>
                                    </p:set>
                                    <p:animEffect transition="in" filter="fade">
                                      <p:cBhvr>
                                        <p:cTn id="42" dur="500"/>
                                        <p:tgtEl>
                                          <p:spTgt spid="123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324"/>
                                        </p:tgtEl>
                                        <p:attrNameLst>
                                          <p:attrName>style.visibility</p:attrName>
                                        </p:attrNameLst>
                                      </p:cBhvr>
                                      <p:to>
                                        <p:strVal val="visible"/>
                                      </p:to>
                                    </p:set>
                                    <p:animEffect transition="in" filter="fade">
                                      <p:cBhvr>
                                        <p:cTn id="47" dur="500"/>
                                        <p:tgtEl>
                                          <p:spTgt spid="1232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325"/>
                                        </p:tgtEl>
                                        <p:attrNameLst>
                                          <p:attrName>style.visibility</p:attrName>
                                        </p:attrNameLst>
                                      </p:cBhvr>
                                      <p:to>
                                        <p:strVal val="visible"/>
                                      </p:to>
                                    </p:set>
                                    <p:animEffect transition="in" filter="fade">
                                      <p:cBhvr>
                                        <p:cTn id="52" dur="500"/>
                                        <p:tgtEl>
                                          <p:spTgt spid="1232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326"/>
                                        </p:tgtEl>
                                        <p:attrNameLst>
                                          <p:attrName>style.visibility</p:attrName>
                                        </p:attrNameLst>
                                      </p:cBhvr>
                                      <p:to>
                                        <p:strVal val="visible"/>
                                      </p:to>
                                    </p:set>
                                    <p:animEffect transition="in" filter="fade">
                                      <p:cBhvr>
                                        <p:cTn id="57" dur="500"/>
                                        <p:tgtEl>
                                          <p:spTgt spid="1232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327"/>
                                        </p:tgtEl>
                                        <p:attrNameLst>
                                          <p:attrName>style.visibility</p:attrName>
                                        </p:attrNameLst>
                                      </p:cBhvr>
                                      <p:to>
                                        <p:strVal val="visible"/>
                                      </p:to>
                                    </p:set>
                                    <p:animEffect transition="in" filter="fade">
                                      <p:cBhvr>
                                        <p:cTn id="62" dur="500"/>
                                        <p:tgtEl>
                                          <p:spTgt spid="12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51" grpId="0"/>
      <p:bldP spid="21" grpId="0"/>
      <p:bldP spid="30" grpId="0"/>
      <p:bldP spid="54" grpId="0"/>
      <p:bldP spid="55" grpId="0"/>
      <p:bldP spid="12320" grpId="0"/>
      <p:bldP spid="12323" grpId="0"/>
      <p:bldP spid="12324" grpId="0"/>
      <p:bldP spid="12325" grpId="0"/>
      <p:bldP spid="12326" grpId="0"/>
      <p:bldP spid="123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p:nvPr/>
        </p:nvSpPr>
        <p:spPr>
          <a:xfrm>
            <a:off x="700088" y="293688"/>
            <a:ext cx="1833563" cy="584200"/>
          </a:xfrm>
          <a:prstGeom prst="rect">
            <a:avLst/>
          </a:prstGeom>
          <a:noFill/>
        </p:spPr>
        <p:txBody>
          <a:bodyPr wrap="none">
            <a:spAutoFit/>
          </a:bodyPr>
          <a:lstStyle/>
          <a:p>
            <a:pPr marR="0" defTabSz="914400" eaLnBrk="1" hangingPunct="1">
              <a:buClrTx/>
              <a:buSzTx/>
              <a:buFontTx/>
              <a:defRPr/>
            </a:pPr>
            <a:r>
              <a:rPr kumimoji="0" lang="zh-CN" altLang="en-US" sz="3200" b="1" kern="1200" cap="none" spc="0" normalizeH="0" baseline="0" noProof="0" dirty="0">
                <a:solidFill>
                  <a:srgbClr val="FF0000"/>
                </a:solidFill>
                <a:latin typeface="+mj-ea"/>
                <a:ea typeface="+mj-ea"/>
                <a:cs typeface="+mn-cs"/>
              </a:rPr>
              <a:t>词语解释</a:t>
            </a:r>
            <a:endParaRPr kumimoji="0" lang="zh-CN" altLang="en-US" sz="3200" b="1" kern="1200" cap="none" spc="0" normalizeH="0" baseline="0" noProof="0" dirty="0">
              <a:solidFill>
                <a:srgbClr val="FF0000"/>
              </a:solidFill>
              <a:latin typeface="+mj-ea"/>
              <a:ea typeface="+mj-ea"/>
              <a:cs typeface="+mn-cs"/>
            </a:endParaRPr>
          </a:p>
        </p:txBody>
      </p:sp>
      <p:sp>
        <p:nvSpPr>
          <p:cNvPr id="3" name="矩形 2"/>
          <p:cNvSpPr/>
          <p:nvPr/>
        </p:nvSpPr>
        <p:spPr>
          <a:xfrm>
            <a:off x="720725" y="1058863"/>
            <a:ext cx="7734300" cy="3684587"/>
          </a:xfrm>
          <a:prstGeom prst="rect">
            <a:avLst/>
          </a:prstGeom>
          <a:noFill/>
          <a:ln w="9525">
            <a:noFill/>
          </a:ln>
        </p:spPr>
        <p:txBody>
          <a:bodyPr>
            <a:spAutoFit/>
          </a:bodyPr>
          <a:p>
            <a:pPr eaLnBrk="1" hangingPunct="1">
              <a:lnSpc>
                <a:spcPct val="130000"/>
              </a:lnSpc>
              <a:spcBef>
                <a:spcPts val="600"/>
              </a:spcBef>
            </a:pPr>
            <a:r>
              <a:rPr lang="zh-CN" altLang="en-US" sz="2800" b="1" dirty="0">
                <a:latin typeface="楷体" panose="02010609060101010101" pitchFamily="49" charset="-122"/>
                <a:ea typeface="楷体" panose="02010609060101010101" pitchFamily="49" charset="-122"/>
              </a:rPr>
              <a:t>根深蒂固：</a:t>
            </a:r>
            <a:r>
              <a:rPr lang="zh-CN" altLang="en-US" sz="2800" b="1" dirty="0">
                <a:solidFill>
                  <a:srgbClr val="0000FF"/>
                </a:solidFill>
                <a:latin typeface="楷体" panose="02010609060101010101" pitchFamily="49" charset="-122"/>
                <a:ea typeface="楷体" panose="02010609060101010101" pitchFamily="49" charset="-122"/>
              </a:rPr>
              <a:t>比喻根基深厚牢固，不可动摇。</a:t>
            </a:r>
            <a:endParaRPr lang="zh-CN" altLang="en-US" sz="2800" b="1" dirty="0">
              <a:solidFill>
                <a:srgbClr val="0000FF"/>
              </a:solidFill>
              <a:latin typeface="楷体" panose="02010609060101010101" pitchFamily="49" charset="-122"/>
              <a:ea typeface="楷体" panose="02010609060101010101" pitchFamily="49" charset="-122"/>
            </a:endParaRPr>
          </a:p>
          <a:p>
            <a:pPr eaLnBrk="1" hangingPunct="1">
              <a:lnSpc>
                <a:spcPct val="130000"/>
              </a:lnSpc>
              <a:spcBef>
                <a:spcPts val="600"/>
              </a:spcBef>
            </a:pPr>
            <a:r>
              <a:rPr lang="zh-CN" altLang="en-US" sz="2800" b="1" dirty="0">
                <a:latin typeface="楷体" panose="02010609060101010101" pitchFamily="49" charset="-122"/>
                <a:ea typeface="楷体" panose="02010609060101010101" pitchFamily="49" charset="-122"/>
              </a:rPr>
              <a:t>行之有效：</a:t>
            </a:r>
            <a:r>
              <a:rPr lang="zh-CN" altLang="en-US" sz="2800" b="1" dirty="0">
                <a:solidFill>
                  <a:srgbClr val="0000FF"/>
                </a:solidFill>
                <a:latin typeface="楷体" panose="02010609060101010101" pitchFamily="49" charset="-122"/>
                <a:ea typeface="楷体" panose="02010609060101010101" pitchFamily="49" charset="-122"/>
              </a:rPr>
              <a:t>实行起来有成效。指某种方法或措施已经实行过，证明很有效用。</a:t>
            </a:r>
            <a:endParaRPr lang="zh-CN" altLang="en-US" sz="2800" b="1" dirty="0">
              <a:solidFill>
                <a:srgbClr val="0000FF"/>
              </a:solidFill>
              <a:latin typeface="楷体" panose="02010609060101010101" pitchFamily="49" charset="-122"/>
              <a:ea typeface="楷体" panose="02010609060101010101" pitchFamily="49" charset="-122"/>
            </a:endParaRPr>
          </a:p>
          <a:p>
            <a:pPr>
              <a:lnSpc>
                <a:spcPct val="130000"/>
              </a:lnSpc>
              <a:spcBef>
                <a:spcPts val="600"/>
              </a:spcBef>
            </a:pPr>
            <a:r>
              <a:rPr lang="zh-CN" altLang="en-US" sz="2800" b="1" dirty="0">
                <a:latin typeface="楷体" panose="02010609060101010101" pitchFamily="49" charset="-122"/>
                <a:ea typeface="楷体" panose="02010609060101010101" pitchFamily="49" charset="-122"/>
              </a:rPr>
              <a:t>孜孜不倦：</a:t>
            </a:r>
            <a:r>
              <a:rPr lang="zh-CN" altLang="en-US" sz="2800" b="1" dirty="0">
                <a:solidFill>
                  <a:srgbClr val="0000FF"/>
                </a:solidFill>
                <a:latin typeface="楷体" panose="02010609060101010101" pitchFamily="49" charset="-122"/>
                <a:ea typeface="楷体" panose="02010609060101010101" pitchFamily="49" charset="-122"/>
              </a:rPr>
              <a:t>勤奋努力，不知疲倦。孜孜，勤勉、不懈怠。</a:t>
            </a:r>
            <a:endParaRPr lang="en-US" altLang="zh-CN" sz="2800" b="1" dirty="0">
              <a:solidFill>
                <a:srgbClr val="0000FF"/>
              </a:solidFill>
              <a:latin typeface="楷体" panose="02010609060101010101" pitchFamily="49" charset="-122"/>
              <a:ea typeface="楷体" panose="02010609060101010101" pitchFamily="49" charset="-122"/>
            </a:endParaRPr>
          </a:p>
          <a:p>
            <a:pPr>
              <a:lnSpc>
                <a:spcPct val="130000"/>
              </a:lnSpc>
              <a:spcBef>
                <a:spcPts val="600"/>
              </a:spcBef>
            </a:pPr>
            <a:r>
              <a:rPr lang="zh-CN" altLang="en-US" sz="2800" b="1" dirty="0">
                <a:latin typeface="楷体" panose="02010609060101010101" pitchFamily="49" charset="-122"/>
                <a:ea typeface="楷体" panose="02010609060101010101" pitchFamily="49" charset="-122"/>
              </a:rPr>
              <a:t>汲取：</a:t>
            </a:r>
            <a:r>
              <a:rPr lang="zh-CN" altLang="en-US" sz="2800" b="1" dirty="0">
                <a:solidFill>
                  <a:srgbClr val="0000FF"/>
                </a:solidFill>
                <a:latin typeface="楷体" panose="02010609060101010101" pitchFamily="49" charset="-122"/>
                <a:ea typeface="楷体" panose="02010609060101010101" pitchFamily="49" charset="-122"/>
              </a:rPr>
              <a:t>吸取。</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charRg st="0" end="20"/>
                                            </p:txEl>
                                          </p:spTgt>
                                        </p:tgtEl>
                                        <p:attrNameLst>
                                          <p:attrName>style.visibility</p:attrName>
                                        </p:attrNameLst>
                                      </p:cBhvr>
                                      <p:to>
                                        <p:strVal val="visible"/>
                                      </p:to>
                                    </p:set>
                                    <p:animEffect transition="in" filter="fade">
                                      <p:cBhvr>
                                        <p:cTn id="7" dur="500"/>
                                        <p:tgtEl>
                                          <p:spTgt spid="3">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charRg st="20" end="55"/>
                                            </p:txEl>
                                          </p:spTgt>
                                        </p:tgtEl>
                                        <p:attrNameLst>
                                          <p:attrName>style.visibility</p:attrName>
                                        </p:attrNameLst>
                                      </p:cBhvr>
                                      <p:to>
                                        <p:strVal val="visible"/>
                                      </p:to>
                                    </p:set>
                                    <p:animEffect transition="in" filter="fade">
                                      <p:cBhvr>
                                        <p:cTn id="12" dur="500"/>
                                        <p:tgtEl>
                                          <p:spTgt spid="3">
                                            <p:txEl>
                                              <p:charRg st="20" end="5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charRg st="55" end="81"/>
                                            </p:txEl>
                                          </p:spTgt>
                                        </p:tgtEl>
                                        <p:attrNameLst>
                                          <p:attrName>style.visibility</p:attrName>
                                        </p:attrNameLst>
                                      </p:cBhvr>
                                      <p:to>
                                        <p:strVal val="visible"/>
                                      </p:to>
                                    </p:set>
                                    <p:animEffect transition="in" filter="fade">
                                      <p:cBhvr>
                                        <p:cTn id="17" dur="500"/>
                                        <p:tgtEl>
                                          <p:spTgt spid="3">
                                            <p:txEl>
                                              <p:charRg st="55" end="8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charRg st="81" end="88"/>
                                            </p:txEl>
                                          </p:spTgt>
                                        </p:tgtEl>
                                        <p:attrNameLst>
                                          <p:attrName>style.visibility</p:attrName>
                                        </p:attrNameLst>
                                      </p:cBhvr>
                                      <p:to>
                                        <p:strVal val="visible"/>
                                      </p:to>
                                    </p:set>
                                    <p:animEffect transition="in" filter="fade">
                                      <p:cBhvr>
                                        <p:cTn id="22" dur="500"/>
                                        <p:tgtEl>
                                          <p:spTgt spid="3">
                                            <p:txEl>
                                              <p:charRg st="81" end="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39"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0"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1"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2"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3"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4"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5"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6"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7"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8"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49"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0"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1"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2"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3"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4"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5"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6"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7"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8"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59"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0"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1"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2"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3"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4"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5"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6"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7"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8" name="文本框 32"/>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69" name="文本框 34"/>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0" name="文本框 34"/>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1" name="文本框 35"/>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2"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3"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4"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5"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6"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7"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8"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79"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0"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1"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2"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3"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4"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5" name="文本框 49"/>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6" name="文本框 50"/>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7" name="文本框 51"/>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8"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89"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0"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1"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2"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3"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4"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5"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6"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7"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8"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399"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0"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1"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2"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3"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4"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5"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6"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7"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8"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09"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0"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1"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2"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3"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4"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5"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6"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7"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8"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19"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0"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1"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2"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3"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4"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5"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6"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7"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8"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29"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0"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1"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2"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3"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4"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5"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6"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14437"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2" name="矩形 1"/>
          <p:cNvSpPr/>
          <p:nvPr/>
        </p:nvSpPr>
        <p:spPr>
          <a:xfrm>
            <a:off x="574675" y="665163"/>
            <a:ext cx="8172450" cy="3760787"/>
          </a:xfrm>
          <a:prstGeom prst="rect">
            <a:avLst/>
          </a:prstGeom>
          <a:noFill/>
          <a:ln w="9525">
            <a:noFill/>
          </a:ln>
        </p:spPr>
        <p:txBody>
          <a:bodyPr>
            <a:spAutoFit/>
          </a:bodyPr>
          <a:p>
            <a:pPr eaLnBrk="1" hangingPunct="1">
              <a:lnSpc>
                <a:spcPct val="130000"/>
              </a:lnSpc>
              <a:spcBef>
                <a:spcPts val="600"/>
              </a:spcBef>
            </a:pPr>
            <a:r>
              <a:rPr lang="zh-CN" altLang="en-US" sz="2800" b="1" dirty="0">
                <a:latin typeface="楷体" panose="02010609060101010101" pitchFamily="49" charset="-122"/>
                <a:ea typeface="楷体" panose="02010609060101010101" pitchFamily="49" charset="-122"/>
              </a:rPr>
              <a:t>探求：</a:t>
            </a:r>
            <a:r>
              <a:rPr lang="zh-CN" altLang="en-US" sz="2800" b="1" dirty="0">
                <a:solidFill>
                  <a:srgbClr val="0000FF"/>
                </a:solidFill>
                <a:latin typeface="楷体" panose="02010609060101010101" pitchFamily="49" charset="-122"/>
                <a:ea typeface="楷体" panose="02010609060101010101" pitchFamily="49" charset="-122"/>
              </a:rPr>
              <a:t>探索追求。</a:t>
            </a:r>
            <a:endParaRPr lang="zh-CN" altLang="en-US" sz="2800" b="1" dirty="0">
              <a:solidFill>
                <a:srgbClr val="0000FF"/>
              </a:solidFill>
              <a:latin typeface="楷体" panose="02010609060101010101" pitchFamily="49" charset="-122"/>
              <a:ea typeface="楷体" panose="02010609060101010101" pitchFamily="49" charset="-122"/>
            </a:endParaRPr>
          </a:p>
          <a:p>
            <a:pPr>
              <a:lnSpc>
                <a:spcPct val="130000"/>
              </a:lnSpc>
              <a:spcBef>
                <a:spcPts val="600"/>
              </a:spcBef>
            </a:pPr>
            <a:r>
              <a:rPr lang="zh-CN" altLang="en-US" sz="2800" b="1" dirty="0">
                <a:latin typeface="楷体" panose="02010609060101010101" pitchFamily="49" charset="-122"/>
                <a:ea typeface="楷体" panose="02010609060101010101" pitchFamily="49" charset="-122"/>
              </a:rPr>
              <a:t>持之以恒：</a:t>
            </a:r>
            <a:r>
              <a:rPr lang="zh-CN" altLang="en-US" sz="2800" b="1" dirty="0">
                <a:solidFill>
                  <a:srgbClr val="0000FF"/>
                </a:solidFill>
                <a:latin typeface="楷体" panose="02010609060101010101" pitchFamily="49" charset="-122"/>
                <a:ea typeface="楷体" panose="02010609060101010101" pitchFamily="49" charset="-122"/>
              </a:rPr>
              <a:t>长久地坚持下去。恒，恒心。</a:t>
            </a:r>
            <a:endParaRPr lang="zh-CN" altLang="en-US" sz="2800" b="1" dirty="0">
              <a:solidFill>
                <a:srgbClr val="0000FF"/>
              </a:solidFill>
              <a:latin typeface="楷体" panose="02010609060101010101" pitchFamily="49" charset="-122"/>
              <a:ea typeface="楷体" panose="02010609060101010101" pitchFamily="49" charset="-122"/>
            </a:endParaRPr>
          </a:p>
          <a:p>
            <a:pPr eaLnBrk="1" hangingPunct="1">
              <a:lnSpc>
                <a:spcPct val="130000"/>
              </a:lnSpc>
              <a:spcBef>
                <a:spcPts val="600"/>
              </a:spcBef>
            </a:pPr>
            <a:r>
              <a:rPr lang="zh-CN" altLang="en-US" sz="2800" b="1" dirty="0">
                <a:latin typeface="楷体" panose="02010609060101010101" pitchFamily="49" charset="-122"/>
                <a:ea typeface="楷体" panose="02010609060101010101" pitchFamily="49" charset="-122"/>
              </a:rPr>
              <a:t>不言而喻：</a:t>
            </a:r>
            <a:r>
              <a:rPr lang="zh-CN" altLang="en-US" sz="2800" b="1" dirty="0">
                <a:solidFill>
                  <a:srgbClr val="0000FF"/>
                </a:solidFill>
                <a:latin typeface="楷体" panose="02010609060101010101" pitchFamily="49" charset="-122"/>
                <a:ea typeface="楷体" panose="02010609060101010101" pitchFamily="49" charset="-122"/>
              </a:rPr>
              <a:t>不用说就可以明白。喻，明白。</a:t>
            </a:r>
            <a:endParaRPr lang="zh-CN" altLang="en-US" sz="2800" b="1" dirty="0">
              <a:solidFill>
                <a:srgbClr val="0000FF"/>
              </a:solidFill>
              <a:latin typeface="楷体" panose="02010609060101010101" pitchFamily="49" charset="-122"/>
              <a:ea typeface="楷体" panose="02010609060101010101" pitchFamily="49" charset="-122"/>
            </a:endParaRPr>
          </a:p>
          <a:p>
            <a:pPr>
              <a:lnSpc>
                <a:spcPct val="130000"/>
              </a:lnSpc>
              <a:spcBef>
                <a:spcPts val="600"/>
              </a:spcBef>
            </a:pPr>
            <a:r>
              <a:rPr lang="zh-CN" altLang="en-US" sz="2800" b="1" dirty="0">
                <a:latin typeface="楷体" panose="02010609060101010101" pitchFamily="49" charset="-122"/>
                <a:ea typeface="楷体" panose="02010609060101010101" pitchFamily="49" charset="-122"/>
              </a:rPr>
              <a:t>轻而易举：</a:t>
            </a:r>
            <a:r>
              <a:rPr lang="zh-CN" altLang="en-US" sz="2800" b="1" dirty="0">
                <a:solidFill>
                  <a:srgbClr val="0000FF"/>
                </a:solidFill>
                <a:latin typeface="楷体" panose="02010609060101010101" pitchFamily="49" charset="-122"/>
                <a:ea typeface="楷体" panose="02010609060101010101" pitchFamily="49" charset="-122"/>
              </a:rPr>
              <a:t>形容事情容易做，不费力气。</a:t>
            </a:r>
            <a:endParaRPr lang="zh-CN" altLang="en-US" sz="2800" b="1" dirty="0">
              <a:solidFill>
                <a:srgbClr val="0000FF"/>
              </a:solidFill>
              <a:latin typeface="楷体" panose="02010609060101010101" pitchFamily="49" charset="-122"/>
              <a:ea typeface="楷体" panose="02010609060101010101" pitchFamily="49" charset="-122"/>
            </a:endParaRPr>
          </a:p>
          <a:p>
            <a:pPr eaLnBrk="1" hangingPunct="1">
              <a:lnSpc>
                <a:spcPct val="130000"/>
              </a:lnSpc>
              <a:spcBef>
                <a:spcPts val="600"/>
              </a:spcBef>
            </a:pPr>
            <a:r>
              <a:rPr lang="zh-CN" altLang="en-US" sz="2800" b="1" dirty="0">
                <a:latin typeface="楷体" panose="02010609060101010101" pitchFamily="49" charset="-122"/>
                <a:ea typeface="楷体" panose="02010609060101010101" pitchFamily="49" charset="-122"/>
              </a:rPr>
              <a:t>锲而不舍：</a:t>
            </a:r>
            <a:r>
              <a:rPr lang="zh-CN" altLang="en-US" sz="2800" b="1" dirty="0">
                <a:solidFill>
                  <a:srgbClr val="0000FF"/>
                </a:solidFill>
                <a:latin typeface="楷体" panose="02010609060101010101" pitchFamily="49" charset="-122"/>
                <a:ea typeface="楷体" panose="02010609060101010101" pitchFamily="49" charset="-122"/>
              </a:rPr>
              <a:t>雕刻一件东西，一直刻下去不放手。比喻有恒心，有毅力。锲，雕刻。</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charRg st="0" end="9"/>
                                            </p:txEl>
                                          </p:spTgt>
                                        </p:tgtEl>
                                        <p:attrNameLst>
                                          <p:attrName>style.visibility</p:attrName>
                                        </p:attrNameLst>
                                      </p:cBhvr>
                                      <p:to>
                                        <p:strVal val="visible"/>
                                      </p:to>
                                    </p:set>
                                    <p:animEffect transition="in" filter="fade">
                                      <p:cBhvr>
                                        <p:cTn id="7" dur="500"/>
                                        <p:tgtEl>
                                          <p:spTgt spid="2">
                                            <p:txEl>
                                              <p:charRg st="0"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charRg st="9" end="28"/>
                                            </p:txEl>
                                          </p:spTgt>
                                        </p:tgtEl>
                                        <p:attrNameLst>
                                          <p:attrName>style.visibility</p:attrName>
                                        </p:attrNameLst>
                                      </p:cBhvr>
                                      <p:to>
                                        <p:strVal val="visible"/>
                                      </p:to>
                                    </p:set>
                                    <p:animEffect transition="in" filter="fade">
                                      <p:cBhvr>
                                        <p:cTn id="12" dur="500"/>
                                        <p:tgtEl>
                                          <p:spTgt spid="2">
                                            <p:txEl>
                                              <p:charRg st="9" end="2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charRg st="28" end="48"/>
                                            </p:txEl>
                                          </p:spTgt>
                                        </p:tgtEl>
                                        <p:attrNameLst>
                                          <p:attrName>style.visibility</p:attrName>
                                        </p:attrNameLst>
                                      </p:cBhvr>
                                      <p:to>
                                        <p:strVal val="visible"/>
                                      </p:to>
                                    </p:set>
                                    <p:animEffect transition="in" filter="fade">
                                      <p:cBhvr>
                                        <p:cTn id="17" dur="500"/>
                                        <p:tgtEl>
                                          <p:spTgt spid="2">
                                            <p:txEl>
                                              <p:charRg st="28" end="4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charRg st="48" end="67"/>
                                            </p:txEl>
                                          </p:spTgt>
                                        </p:tgtEl>
                                        <p:attrNameLst>
                                          <p:attrName>style.visibility</p:attrName>
                                        </p:attrNameLst>
                                      </p:cBhvr>
                                      <p:to>
                                        <p:strVal val="visible"/>
                                      </p:to>
                                    </p:set>
                                    <p:animEffect transition="in" filter="fade">
                                      <p:cBhvr>
                                        <p:cTn id="22" dur="500"/>
                                        <p:tgtEl>
                                          <p:spTgt spid="2">
                                            <p:txEl>
                                              <p:charRg st="48" end="6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charRg st="67" end="104"/>
                                            </p:txEl>
                                          </p:spTgt>
                                        </p:tgtEl>
                                        <p:attrNameLst>
                                          <p:attrName>style.visibility</p:attrName>
                                        </p:attrNameLst>
                                      </p:cBhvr>
                                      <p:to>
                                        <p:strVal val="visible"/>
                                      </p:to>
                                    </p:set>
                                    <p:animEffect transition="in" filter="fade">
                                      <p:cBhvr>
                                        <p:cTn id="27" dur="500"/>
                                        <p:tgtEl>
                                          <p:spTgt spid="2">
                                            <p:txEl>
                                              <p:charRg st="67" end="10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0" name="图片 3"/>
          <p:cNvPicPr>
            <a:picLocks noChangeAspect="1"/>
          </p:cNvPicPr>
          <p:nvPr/>
        </p:nvPicPr>
        <p:blipFill>
          <a:blip r:embed="rId1"/>
          <a:stretch>
            <a:fillRect/>
          </a:stretch>
        </p:blipFill>
        <p:spPr>
          <a:xfrm>
            <a:off x="-1587" y="0"/>
            <a:ext cx="9145587" cy="5143500"/>
          </a:xfrm>
          <a:prstGeom prst="rect">
            <a:avLst/>
          </a:prstGeom>
          <a:noFill/>
          <a:ln w="9525">
            <a:noFill/>
          </a:ln>
        </p:spPr>
      </p:pic>
      <p:sp>
        <p:nvSpPr>
          <p:cNvPr id="2051" name="矩形 1"/>
          <p:cNvSpPr/>
          <p:nvPr/>
        </p:nvSpPr>
        <p:spPr>
          <a:xfrm>
            <a:off x="2124075" y="1611313"/>
            <a:ext cx="6624638" cy="1920875"/>
          </a:xfrm>
          <a:prstGeom prst="rect">
            <a:avLst/>
          </a:prstGeom>
          <a:noFill/>
          <a:ln w="9525">
            <a:noFill/>
          </a:ln>
        </p:spPr>
        <p:txBody>
          <a:bodyPr>
            <a:spAutoFit/>
          </a:bodyPr>
          <a:p>
            <a:pPr eaLnBrk="1" hangingPunct="1">
              <a:lnSpc>
                <a:spcPct val="130000"/>
              </a:lnSpc>
            </a:pPr>
            <a:r>
              <a:rPr lang="zh-CN" altLang="en-US" sz="3200" b="1" dirty="0">
                <a:latin typeface="楷体" panose="02010609060101010101" pitchFamily="49" charset="-122"/>
                <a:ea typeface="楷体" panose="02010609060101010101" pitchFamily="49" charset="-122"/>
              </a:rPr>
              <a:t>    汤之盘铭曰：</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苟日新，日日新，又日新。” </a:t>
            </a:r>
            <a:endParaRPr lang="en-US" altLang="zh-CN" sz="3200" b="1" dirty="0">
              <a:latin typeface="楷体" panose="02010609060101010101" pitchFamily="49" charset="-122"/>
              <a:ea typeface="楷体" panose="02010609060101010101" pitchFamily="49" charset="-122"/>
            </a:endParaRPr>
          </a:p>
          <a:p>
            <a:pPr algn="r" eaLnBrk="1" hangingPunct="1">
              <a:lnSpc>
                <a:spcPct val="130000"/>
              </a:lnSpc>
            </a:pP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礼记</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大学</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a:t>
            </a:r>
            <a:endParaRPr lang="zh-CN" altLang="en-US" sz="3200" b="1" dirty="0">
              <a:latin typeface="楷体" panose="02010609060101010101" pitchFamily="49" charset="-122"/>
              <a:ea typeface="楷体" panose="02010609060101010101"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75"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76"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77"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78"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79"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0"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1"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2"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3"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4"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5"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6"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7"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8"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89"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0"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1"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2"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3"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4"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5"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6"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7"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8"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099"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0"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1"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2"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3"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4" name="文本框 32"/>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5" name="文本框 33"/>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6" name="文本框 36"/>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7" name="文本框 37"/>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8"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09"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0"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1"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2"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3"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4"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5"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6"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7"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8"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19"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0"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1" name="文本框 49"/>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2" name="文本框 50"/>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3" name="文本框 51"/>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4"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5"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6"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7"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8"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29"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0"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1"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2"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3"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4"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5"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6"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7"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8"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39"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0"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1"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2"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3"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4"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5"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6"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7"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8"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49"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0"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1"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2"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3"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4"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5"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6"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7"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8"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59"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0"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1"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2"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3"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4"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5"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6"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7"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8"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69"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70"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71"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72"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73"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3174" name="矩形 1"/>
          <p:cNvSpPr/>
          <p:nvPr/>
        </p:nvSpPr>
        <p:spPr>
          <a:xfrm>
            <a:off x="611188" y="592138"/>
            <a:ext cx="7988300" cy="3895725"/>
          </a:xfrm>
          <a:prstGeom prst="rect">
            <a:avLst/>
          </a:prstGeom>
          <a:noFill/>
          <a:ln w="9525">
            <a:noFill/>
          </a:ln>
        </p:spPr>
        <p:txBody>
          <a:bodyPr>
            <a:spAutoFit/>
          </a:bodyPr>
          <a:p>
            <a:pPr eaLnBrk="1" hangingPunct="1">
              <a:lnSpc>
                <a:spcPct val="120000"/>
              </a:lnSpc>
            </a:pPr>
            <a:r>
              <a:rPr lang="en-US" altLang="zh-CN" sz="3000" b="1" dirty="0">
                <a:solidFill>
                  <a:srgbClr val="FF0000"/>
                </a:solidFill>
                <a:latin typeface="楷体" panose="02010609060101010101" pitchFamily="49" charset="-122"/>
                <a:ea typeface="楷体" panose="02010609060101010101" pitchFamily="49" charset="-122"/>
              </a:rPr>
              <a:t>    【</a:t>
            </a:r>
            <a:r>
              <a:rPr lang="zh-CN" altLang="en-US" sz="3000" b="1" dirty="0">
                <a:solidFill>
                  <a:srgbClr val="FF0000"/>
                </a:solidFill>
                <a:latin typeface="楷体" panose="02010609060101010101" pitchFamily="49" charset="-122"/>
                <a:ea typeface="楷体" panose="02010609060101010101" pitchFamily="49" charset="-122"/>
              </a:rPr>
              <a:t>赏析</a:t>
            </a:r>
            <a:r>
              <a:rPr lang="en-US" altLang="zh-CN" sz="3000" b="1" dirty="0">
                <a:solidFill>
                  <a:srgbClr val="FF0000"/>
                </a:solidFill>
                <a:latin typeface="楷体" panose="02010609060101010101" pitchFamily="49" charset="-122"/>
                <a:ea typeface="楷体" panose="02010609060101010101" pitchFamily="49" charset="-122"/>
              </a:rPr>
              <a:t>】</a:t>
            </a:r>
            <a:r>
              <a:rPr lang="zh-CN" altLang="en-US" sz="3000" b="1" dirty="0">
                <a:latin typeface="楷体" panose="02010609060101010101" pitchFamily="49" charset="-122"/>
                <a:ea typeface="楷体" panose="02010609060101010101" pitchFamily="49" charset="-122"/>
              </a:rPr>
              <a:t>商汤王刻在盥洗盆上的箴言说：“如果每天能洗干净自己身上的污垢，那就应当天天清洗，这样一天一天地保持下去。”</a:t>
            </a:r>
            <a:endParaRPr lang="zh-CN" altLang="en-US" sz="3000" b="1" dirty="0">
              <a:latin typeface="楷体" panose="02010609060101010101" pitchFamily="49" charset="-122"/>
              <a:ea typeface="楷体" panose="02010609060101010101" pitchFamily="49" charset="-122"/>
            </a:endParaRPr>
          </a:p>
          <a:p>
            <a:pPr eaLnBrk="1" hangingPunct="1">
              <a:lnSpc>
                <a:spcPct val="120000"/>
              </a:lnSpc>
            </a:pPr>
            <a:r>
              <a:rPr lang="zh-CN" altLang="en-US" sz="3000" b="1" dirty="0">
                <a:latin typeface="楷体" panose="02010609060101010101" pitchFamily="49" charset="-122"/>
                <a:ea typeface="楷体" panose="02010609060101010101" pitchFamily="49" charset="-122"/>
              </a:rPr>
              <a:t>这句话以沐浴自新比喻道德日进，从勤于省身和动态的角度强调了及时反省和不断革新以加强思想革命化的问题。它展示的是一种革新的姿态，驱动人们弃旧图新。</a:t>
            </a:r>
            <a:endParaRPr lang="zh-CN" altLang="en-US" sz="3000" b="1" dirty="0">
              <a:latin typeface="楷体" panose="02010609060101010101" pitchFamily="49" charset="-122"/>
              <a:ea typeface="楷体" panose="02010609060101010101"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4" name="矩形 3"/>
          <p:cNvSpPr/>
          <p:nvPr/>
        </p:nvSpPr>
        <p:spPr>
          <a:xfrm>
            <a:off x="0" y="2754313"/>
            <a:ext cx="9144000" cy="1443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099" name="标题 1"/>
          <p:cNvSpPr>
            <a:spLocks noGrp="1"/>
          </p:cNvSpPr>
          <p:nvPr>
            <p:ph type="ctrTitle" idx="4294967295"/>
          </p:nvPr>
        </p:nvSpPr>
        <p:spPr>
          <a:xfrm>
            <a:off x="3054350" y="3870325"/>
            <a:ext cx="4043363" cy="777875"/>
          </a:xfrm>
          <a:prstGeom prst="rect">
            <a:avLst/>
          </a:prstGeom>
          <a:noFill/>
          <a:ln w="12700">
            <a:noFill/>
          </a:ln>
        </p:spPr>
        <p:txBody>
          <a:bodyPr/>
          <a:lstStyle>
            <a:lvl1pPr lvl="0">
              <a:buClrTx/>
              <a:buSzTx/>
              <a:buFontTx/>
              <a:defRPr/>
            </a:lvl1pPr>
          </a:lstStyle>
          <a:p>
            <a:pPr lvl="0" eaLnBrk="1" hangingPunct="1"/>
            <a:r>
              <a:rPr lang="en-US" altLang="zh-CN" sz="4400" dirty="0">
                <a:latin typeface="楷体" panose="02010609060101010101" pitchFamily="49" charset="-122"/>
                <a:ea typeface="楷体" panose="02010609060101010101" pitchFamily="49" charset="-122"/>
              </a:rPr>
              <a:t>20 </a:t>
            </a:r>
            <a:r>
              <a:rPr lang="zh-CN" altLang="en-US" sz="4400" dirty="0">
                <a:latin typeface="楷体" panose="02010609060101010101" pitchFamily="49" charset="-122"/>
                <a:ea typeface="楷体" panose="02010609060101010101" pitchFamily="49" charset="-122"/>
              </a:rPr>
              <a:t>创造宣言</a:t>
            </a:r>
            <a:endParaRPr lang="zh-CN" altLang="en-US" sz="4400" dirty="0">
              <a:latin typeface="楷体" panose="02010609060101010101" pitchFamily="49" charset="-122"/>
              <a:ea typeface="楷体" panose="02010609060101010101" pitchFamily="49" charset="-122"/>
            </a:endParaRPr>
          </a:p>
        </p:txBody>
      </p:sp>
      <p:pic>
        <p:nvPicPr>
          <p:cNvPr id="4100" name="图片 4"/>
          <p:cNvPicPr>
            <a:picLocks noChangeAspect="1"/>
          </p:cNvPicPr>
          <p:nvPr/>
        </p:nvPicPr>
        <p:blipFill>
          <a:blip r:embed="rId2"/>
          <a:stretch>
            <a:fillRect/>
          </a:stretch>
        </p:blipFill>
        <p:spPr>
          <a:xfrm>
            <a:off x="5394325" y="9525"/>
            <a:ext cx="3743325" cy="646113"/>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6" name="组合 2"/>
          <p:cNvGrpSpPr/>
          <p:nvPr/>
        </p:nvGrpSpPr>
        <p:grpSpPr>
          <a:xfrm>
            <a:off x="161925" y="114300"/>
            <a:ext cx="2446338" cy="923925"/>
            <a:chOff x="0" y="0"/>
            <a:chExt cx="3038475" cy="1011238"/>
          </a:xfrm>
        </p:grpSpPr>
        <p:pic>
          <p:nvPicPr>
            <p:cNvPr id="6149" name="图片 1"/>
            <p:cNvPicPr>
              <a:picLocks noChangeAspect="1"/>
            </p:cNvPicPr>
            <p:nvPr/>
          </p:nvPicPr>
          <p:blipFill>
            <a:blip r:embed="rId1"/>
            <a:stretch>
              <a:fillRect/>
            </a:stretch>
          </p:blipFill>
          <p:spPr>
            <a:xfrm>
              <a:off x="0" y="0"/>
              <a:ext cx="3038475" cy="1011238"/>
            </a:xfrm>
            <a:prstGeom prst="rect">
              <a:avLst/>
            </a:prstGeom>
            <a:noFill/>
            <a:ln w="9525">
              <a:noFill/>
            </a:ln>
          </p:spPr>
        </p:pic>
        <p:sp>
          <p:nvSpPr>
            <p:cNvPr id="6150" name="圆角矩形 2"/>
            <p:cNvSpPr/>
            <p:nvPr/>
          </p:nvSpPr>
          <p:spPr>
            <a:xfrm>
              <a:off x="330200" y="257175"/>
              <a:ext cx="2376488" cy="754063"/>
            </a:xfrm>
            <a:prstGeom prst="roundRect">
              <a:avLst>
                <a:gd name="adj" fmla="val 6394"/>
              </a:avLst>
            </a:prstGeom>
            <a:noFill/>
            <a:ln w="28575">
              <a:noFill/>
            </a:ln>
          </p:spPr>
          <p:txBody>
            <a:bodyPr lIns="91438" tIns="45719" rIns="91438" bIns="45719" anchor="ctr"/>
            <a:p>
              <a:pPr eaLnBrk="1" hangingPunct="1"/>
              <a:r>
                <a:rPr lang="zh-CN" altLang="en-US" sz="3200" b="1" dirty="0">
                  <a:solidFill>
                    <a:srgbClr val="3366FF"/>
                  </a:solidFill>
                  <a:latin typeface="Franklin Gothic Medium" panose="020B0603020102020204" pitchFamily="34" charset="0"/>
                  <a:ea typeface="黑体" panose="02010609060101010101" pitchFamily="49" charset="-122"/>
                </a:rPr>
                <a:t>作者名片</a:t>
              </a:r>
              <a:endParaRPr lang="zh-CN" altLang="en-US" sz="3200" b="1" dirty="0">
                <a:solidFill>
                  <a:srgbClr val="3366FF"/>
                </a:solidFill>
                <a:latin typeface="Franklin Gothic Medium" panose="020B0603020102020204" pitchFamily="34" charset="0"/>
                <a:ea typeface="黑体" panose="02010609060101010101" pitchFamily="49" charset="-122"/>
              </a:endParaRPr>
            </a:p>
          </p:txBody>
        </p:sp>
      </p:grpSp>
      <p:sp>
        <p:nvSpPr>
          <p:cNvPr id="2" name="矩形 1"/>
          <p:cNvSpPr/>
          <p:nvPr/>
        </p:nvSpPr>
        <p:spPr>
          <a:xfrm>
            <a:off x="2347913" y="663575"/>
            <a:ext cx="6264275" cy="4229100"/>
          </a:xfrm>
          <a:prstGeom prst="rect">
            <a:avLst/>
          </a:prstGeom>
          <a:noFill/>
          <a:ln w="9525">
            <a:noFill/>
          </a:ln>
        </p:spPr>
        <p:txBody>
          <a:bodyPr>
            <a:spAutoFit/>
          </a:bodyPr>
          <a:p>
            <a:pPr eaLnBrk="1" hangingPunct="1">
              <a:lnSpc>
                <a:spcPct val="120000"/>
              </a:lnSpc>
            </a:pPr>
            <a:r>
              <a:rPr lang="zh-CN" altLang="en-US"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陶行知</a:t>
            </a:r>
            <a:r>
              <a:rPr lang="en-US" altLang="zh-CN" sz="2800" b="1" dirty="0">
                <a:latin typeface="楷体" panose="02010609060101010101" pitchFamily="49" charset="-122"/>
                <a:ea typeface="楷体" panose="02010609060101010101" pitchFamily="49" charset="-122"/>
              </a:rPr>
              <a:t>(1891—1946)</a:t>
            </a:r>
            <a:r>
              <a:rPr lang="zh-CN" altLang="en-US" sz="2800" b="1" dirty="0">
                <a:latin typeface="楷体" panose="02010609060101010101" pitchFamily="49" charset="-122"/>
                <a:ea typeface="楷体" panose="02010609060101010101" pitchFamily="49" charset="-122"/>
              </a:rPr>
              <a:t>，安徽歙县人，教育家。他终身致力于中国教育的改造，探索中国人民教育的新路。他在实践中创立了“生活即教育”“教学做合一”“社会即学校”为中心的教育理论，被誉为“人民教育家”。</a:t>
            </a:r>
            <a:endParaRPr lang="en-US" altLang="zh-CN" sz="2800" b="1" dirty="0">
              <a:latin typeface="楷体" panose="02010609060101010101" pitchFamily="49" charset="-122"/>
              <a:ea typeface="楷体" panose="02010609060101010101" pitchFamily="49" charset="-122"/>
            </a:endParaRPr>
          </a:p>
          <a:p>
            <a:pPr eaLnBrk="1" hangingPunct="1">
              <a:lnSpc>
                <a:spcPct val="120000"/>
              </a:lnSpc>
            </a:pPr>
            <a:r>
              <a:rPr lang="zh-CN" altLang="en-US"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主要作品</a:t>
            </a:r>
            <a:r>
              <a:rPr lang="zh-CN" altLang="en-US" sz="2800" b="1" dirty="0">
                <a:latin typeface="楷体" panose="02010609060101010101" pitchFamily="49" charset="-122"/>
                <a:ea typeface="楷体" panose="02010609060101010101" pitchFamily="49" charset="-122"/>
              </a:rPr>
              <a:t>有</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中国教育改造</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中国大众教育问题</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等。</a:t>
            </a:r>
            <a:endParaRPr lang="zh-CN" altLang="en-US" sz="2800" b="1" dirty="0">
              <a:latin typeface="楷体" panose="02010609060101010101" pitchFamily="49" charset="-122"/>
              <a:ea typeface="楷体" panose="02010609060101010101" pitchFamily="49" charset="-122"/>
            </a:endParaRPr>
          </a:p>
        </p:txBody>
      </p:sp>
      <p:pic>
        <p:nvPicPr>
          <p:cNvPr id="3" name="图片 2"/>
          <p:cNvPicPr>
            <a:picLocks noChangeAspect="1"/>
          </p:cNvPicPr>
          <p:nvPr/>
        </p:nvPicPr>
        <p:blipFill>
          <a:blip r:embed="rId2"/>
          <a:stretch>
            <a:fillRect/>
          </a:stretch>
        </p:blipFill>
        <p:spPr>
          <a:xfrm>
            <a:off x="359531" y="1635646"/>
            <a:ext cx="1909015" cy="2399480"/>
          </a:xfrm>
          <a:prstGeom prst="ellipse">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Box 4"/>
          <p:cNvSpPr txBox="1"/>
          <p:nvPr/>
        </p:nvSpPr>
        <p:spPr>
          <a:xfrm>
            <a:off x="323850" y="1184275"/>
            <a:ext cx="1728788" cy="523875"/>
          </a:xfrm>
          <a:prstGeom prst="rect">
            <a:avLst/>
          </a:prstGeom>
          <a:noFill/>
        </p:spPr>
        <p:txBody>
          <a:bodyPr wrap="none">
            <a:spAutoFit/>
          </a:bodyPr>
          <a:lstStyle/>
          <a:p>
            <a:pPr marL="457200" marR="0" indent="-457200" defTabSz="914400" eaLnBrk="1" hangingPunct="1">
              <a:buClrTx/>
              <a:buSzTx/>
              <a:buFont typeface="Wingdings" panose="05000000000000000000" pitchFamily="2" charset="2"/>
              <a:buChar char="u"/>
              <a:defRPr/>
            </a:pPr>
            <a:r>
              <a:rPr kumimoji="0" lang="zh-CN" altLang="en-US" sz="2800" b="1" kern="1200" cap="none" spc="0" normalizeH="0" baseline="0" noProof="0" dirty="0">
                <a:solidFill>
                  <a:srgbClr val="FF0000"/>
                </a:solidFill>
                <a:latin typeface="+mj-ea"/>
                <a:ea typeface="+mj-ea"/>
                <a:cs typeface="+mn-cs"/>
              </a:rPr>
              <a:t>生难字</a:t>
            </a:r>
            <a:endParaRPr kumimoji="0" lang="zh-CN" altLang="en-US" sz="2800" b="1" kern="1200" cap="none" spc="0" normalizeH="0" baseline="0" noProof="0" dirty="0">
              <a:solidFill>
                <a:srgbClr val="FF0000"/>
              </a:solidFill>
              <a:latin typeface="+mj-ea"/>
              <a:ea typeface="+mj-ea"/>
              <a:cs typeface="+mn-cs"/>
            </a:endParaRPr>
          </a:p>
        </p:txBody>
      </p:sp>
      <p:sp>
        <p:nvSpPr>
          <p:cNvPr id="8195" name="TextBox 5"/>
          <p:cNvSpPr txBox="1"/>
          <p:nvPr/>
        </p:nvSpPr>
        <p:spPr>
          <a:xfrm>
            <a:off x="323850" y="1573213"/>
            <a:ext cx="8420100" cy="2522537"/>
          </a:xfrm>
          <a:prstGeom prst="rect">
            <a:avLst/>
          </a:prstGeom>
          <a:noFill/>
          <a:ln w="9525">
            <a:noFill/>
          </a:ln>
        </p:spPr>
        <p:txBody>
          <a:bodyPr>
            <a:spAutoFit/>
          </a:bodyPr>
          <a:p>
            <a:pPr eaLnBrk="1" hangingPunct="1">
              <a:lnSpc>
                <a:spcPct val="200000"/>
              </a:lnSpc>
            </a:pPr>
            <a:r>
              <a:rPr lang="zh-CN" altLang="en-US" sz="2800" b="1" dirty="0">
                <a:solidFill>
                  <a:srgbClr val="FF00FF"/>
                </a:solidFill>
                <a:latin typeface="楷体" panose="02010609060101010101" pitchFamily="49" charset="-122"/>
                <a:ea typeface="楷体" panose="02010609060101010101" pitchFamily="49" charset="-122"/>
              </a:rPr>
              <a:t>中</a:t>
            </a:r>
            <a:r>
              <a:rPr lang="zh-CN" altLang="en-US" sz="2800" b="1" dirty="0">
                <a:latin typeface="楷体" panose="02010609060101010101" pitchFamily="49" charset="-122"/>
                <a:ea typeface="楷体" panose="02010609060101010101" pitchFamily="49" charset="-122"/>
              </a:rPr>
              <a:t>伤（      ）   懒</a:t>
            </a:r>
            <a:r>
              <a:rPr lang="zh-CN" altLang="en-US" sz="2800" b="1" dirty="0">
                <a:solidFill>
                  <a:srgbClr val="FF00FF"/>
                </a:solidFill>
                <a:latin typeface="楷体" panose="02010609060101010101" pitchFamily="49" charset="-122"/>
                <a:ea typeface="楷体" panose="02010609060101010101" pitchFamily="49" charset="-122"/>
              </a:rPr>
              <a:t>惰</a:t>
            </a:r>
            <a:r>
              <a:rPr lang="zh-CN" altLang="en-US" sz="2800" b="1" dirty="0">
                <a:latin typeface="楷体" panose="02010609060101010101" pitchFamily="49" charset="-122"/>
                <a:ea typeface="楷体" panose="02010609060101010101" pitchFamily="49" charset="-122"/>
              </a:rPr>
              <a:t>（    ）  </a:t>
            </a:r>
            <a:r>
              <a:rPr lang="zh-CN" altLang="en-US" sz="2800" b="1" dirty="0">
                <a:solidFill>
                  <a:srgbClr val="FF00FF"/>
                </a:solidFill>
                <a:latin typeface="楷体" panose="02010609060101010101" pitchFamily="49" charset="-122"/>
                <a:ea typeface="楷体" panose="02010609060101010101" pitchFamily="49" charset="-122"/>
              </a:rPr>
              <a:t>遁</a:t>
            </a:r>
            <a:r>
              <a:rPr lang="zh-CN" altLang="en-US" sz="2800" b="1" dirty="0">
                <a:latin typeface="楷体" panose="02010609060101010101" pitchFamily="49" charset="-122"/>
                <a:ea typeface="楷体" panose="02010609060101010101" pitchFamily="49" charset="-122"/>
              </a:rPr>
              <a:t>词（    ）</a:t>
            </a:r>
            <a:endParaRPr lang="en-US" altLang="zh-CN" sz="2800" b="1" dirty="0">
              <a:latin typeface="楷体" panose="02010609060101010101" pitchFamily="49" charset="-122"/>
              <a:ea typeface="楷体" panose="02010609060101010101" pitchFamily="49" charset="-122"/>
            </a:endParaRPr>
          </a:p>
          <a:p>
            <a:pPr eaLnBrk="1" hangingPunct="1">
              <a:lnSpc>
                <a:spcPct val="200000"/>
              </a:lnSpc>
            </a:pPr>
            <a:r>
              <a:rPr lang="zh-CN" altLang="en-US" sz="2800" b="1" dirty="0">
                <a:latin typeface="楷体" panose="02010609060101010101" pitchFamily="49" charset="-122"/>
                <a:ea typeface="楷体" panose="02010609060101010101" pitchFamily="49" charset="-122"/>
              </a:rPr>
              <a:t>鲁</a:t>
            </a:r>
            <a:r>
              <a:rPr lang="zh-CN" altLang="en-US" sz="2800" b="1" dirty="0">
                <a:solidFill>
                  <a:srgbClr val="FF00FF"/>
                </a:solidFill>
                <a:latin typeface="楷体" panose="02010609060101010101" pitchFamily="49" charset="-122"/>
                <a:ea typeface="楷体" panose="02010609060101010101" pitchFamily="49" charset="-122"/>
              </a:rPr>
              <a:t>钝</a:t>
            </a:r>
            <a:r>
              <a:rPr lang="zh-CN" altLang="en-US" sz="2800" b="1" dirty="0">
                <a:latin typeface="楷体" panose="02010609060101010101" pitchFamily="49" charset="-122"/>
                <a:ea typeface="楷体" panose="02010609060101010101" pitchFamily="49" charset="-122"/>
              </a:rPr>
              <a:t>（    ）     </a:t>
            </a:r>
            <a:r>
              <a:rPr lang="zh-CN" altLang="en-US" sz="2800" b="1" dirty="0">
                <a:solidFill>
                  <a:srgbClr val="FF00FF"/>
                </a:solidFill>
                <a:latin typeface="楷体" panose="02010609060101010101" pitchFamily="49" charset="-122"/>
                <a:ea typeface="楷体" panose="02010609060101010101" pitchFamily="49" charset="-122"/>
              </a:rPr>
              <a:t>懦</a:t>
            </a:r>
            <a:r>
              <a:rPr lang="zh-CN" altLang="en-US" sz="2800" b="1" dirty="0">
                <a:latin typeface="楷体" panose="02010609060101010101" pitchFamily="49" charset="-122"/>
                <a:ea typeface="楷体" panose="02010609060101010101" pitchFamily="49" charset="-122"/>
              </a:rPr>
              <a:t>夫（    ）  </a:t>
            </a:r>
            <a:r>
              <a:rPr lang="zh-CN" altLang="en-US" sz="2800" b="1" dirty="0">
                <a:solidFill>
                  <a:srgbClr val="FF00FF"/>
                </a:solidFill>
                <a:latin typeface="楷体" panose="02010609060101010101" pitchFamily="49" charset="-122"/>
                <a:ea typeface="楷体" panose="02010609060101010101" pitchFamily="49" charset="-122"/>
              </a:rPr>
              <a:t>豢</a:t>
            </a:r>
            <a:r>
              <a:rPr lang="zh-CN" altLang="en-US" sz="2800" b="1" dirty="0">
                <a:latin typeface="楷体" panose="02010609060101010101" pitchFamily="49" charset="-122"/>
                <a:ea typeface="楷体" panose="02010609060101010101" pitchFamily="49" charset="-122"/>
              </a:rPr>
              <a:t>养（     ）</a:t>
            </a:r>
            <a:endParaRPr lang="en-US" altLang="zh-CN" sz="2800" b="1" dirty="0">
              <a:latin typeface="楷体" panose="02010609060101010101" pitchFamily="49" charset="-122"/>
              <a:ea typeface="楷体" panose="02010609060101010101" pitchFamily="49" charset="-122"/>
            </a:endParaRPr>
          </a:p>
          <a:p>
            <a:pPr eaLnBrk="1" hangingPunct="1">
              <a:lnSpc>
                <a:spcPct val="200000"/>
              </a:lnSpc>
            </a:pPr>
            <a:r>
              <a:rPr lang="zh-CN" altLang="en-US" sz="2800" b="1" dirty="0">
                <a:solidFill>
                  <a:srgbClr val="FF00FF"/>
                </a:solidFill>
                <a:latin typeface="楷体" panose="02010609060101010101" pitchFamily="49" charset="-122"/>
                <a:ea typeface="楷体" panose="02010609060101010101" pitchFamily="49" charset="-122"/>
              </a:rPr>
              <a:t>灌溉</a:t>
            </a:r>
            <a:r>
              <a:rPr lang="zh-CN" altLang="en-US" sz="2800" b="1" dirty="0">
                <a:latin typeface="楷体" panose="02010609060101010101" pitchFamily="49" charset="-122"/>
                <a:ea typeface="楷体" panose="02010609060101010101" pitchFamily="49" charset="-122"/>
              </a:rPr>
              <a:t>（        ） 繁</a:t>
            </a:r>
            <a:r>
              <a:rPr lang="zh-CN" altLang="en-US" sz="2800" b="1" dirty="0">
                <a:solidFill>
                  <a:srgbClr val="FF00FF"/>
                </a:solidFill>
                <a:latin typeface="楷体" panose="02010609060101010101" pitchFamily="49" charset="-122"/>
                <a:ea typeface="楷体" panose="02010609060101010101" pitchFamily="49" charset="-122"/>
              </a:rPr>
              <a:t>殖</a:t>
            </a:r>
            <a:r>
              <a:rPr lang="zh-CN" altLang="en-US" sz="2800" b="1" dirty="0">
                <a:latin typeface="楷体" panose="02010609060101010101" pitchFamily="49" charset="-122"/>
                <a:ea typeface="楷体" panose="02010609060101010101" pitchFamily="49" charset="-122"/>
              </a:rPr>
              <a:t>（    ）  自</a:t>
            </a:r>
            <a:r>
              <a:rPr lang="zh-CN" altLang="en-US" sz="2800" b="1" dirty="0">
                <a:solidFill>
                  <a:srgbClr val="FF00FF"/>
                </a:solidFill>
                <a:latin typeface="楷体" panose="02010609060101010101" pitchFamily="49" charset="-122"/>
                <a:ea typeface="楷体" panose="02010609060101010101" pitchFamily="49" charset="-122"/>
              </a:rPr>
              <a:t>暴</a:t>
            </a:r>
            <a:r>
              <a:rPr lang="zh-CN" altLang="en-US" sz="2800" b="1" dirty="0">
                <a:latin typeface="楷体" panose="02010609060101010101" pitchFamily="49" charset="-122"/>
                <a:ea typeface="楷体" panose="02010609060101010101" pitchFamily="49" charset="-122"/>
              </a:rPr>
              <a:t>自弃（    ）</a:t>
            </a:r>
            <a:endParaRPr lang="zh-CN" altLang="en-US" sz="2800" b="1" dirty="0">
              <a:latin typeface="楷体" panose="02010609060101010101" pitchFamily="49" charset="-122"/>
              <a:ea typeface="楷体" panose="02010609060101010101" pitchFamily="49" charset="-122"/>
            </a:endParaRPr>
          </a:p>
        </p:txBody>
      </p:sp>
      <p:grpSp>
        <p:nvGrpSpPr>
          <p:cNvPr id="8196" name="组合 2"/>
          <p:cNvGrpSpPr/>
          <p:nvPr/>
        </p:nvGrpSpPr>
        <p:grpSpPr>
          <a:xfrm>
            <a:off x="71438" y="87313"/>
            <a:ext cx="2446337" cy="923925"/>
            <a:chOff x="0" y="0"/>
            <a:chExt cx="3038475" cy="1011238"/>
          </a:xfrm>
        </p:grpSpPr>
        <p:pic>
          <p:nvPicPr>
            <p:cNvPr id="8206" name="图片 1"/>
            <p:cNvPicPr>
              <a:picLocks noChangeAspect="1"/>
            </p:cNvPicPr>
            <p:nvPr/>
          </p:nvPicPr>
          <p:blipFill>
            <a:blip r:embed="rId1">
              <a:clrChange>
                <a:clrFrom>
                  <a:srgbClr val="FFFFFF"/>
                </a:clrFrom>
                <a:clrTo>
                  <a:srgbClr val="FFFFFF">
                    <a:alpha val="0"/>
                  </a:srgbClr>
                </a:clrTo>
              </a:clrChange>
            </a:blip>
            <a:stretch>
              <a:fillRect/>
            </a:stretch>
          </p:blipFill>
          <p:spPr>
            <a:xfrm>
              <a:off x="0" y="0"/>
              <a:ext cx="3038475" cy="1011238"/>
            </a:xfrm>
            <a:prstGeom prst="rect">
              <a:avLst/>
            </a:prstGeom>
            <a:noFill/>
            <a:ln w="9525">
              <a:noFill/>
            </a:ln>
          </p:spPr>
        </p:pic>
        <p:sp>
          <p:nvSpPr>
            <p:cNvPr id="8207" name="圆角矩形 2"/>
            <p:cNvSpPr/>
            <p:nvPr/>
          </p:nvSpPr>
          <p:spPr>
            <a:xfrm>
              <a:off x="330200" y="257175"/>
              <a:ext cx="2376488" cy="754063"/>
            </a:xfrm>
            <a:prstGeom prst="roundRect">
              <a:avLst>
                <a:gd name="adj" fmla="val 6394"/>
              </a:avLst>
            </a:prstGeom>
            <a:noFill/>
            <a:ln w="28575">
              <a:noFill/>
            </a:ln>
          </p:spPr>
          <p:txBody>
            <a:bodyPr lIns="91438" tIns="45719" rIns="91438" bIns="45719" anchor="ctr"/>
            <a:p>
              <a:pPr eaLnBrk="1" hangingPunct="1"/>
              <a:r>
                <a:rPr lang="zh-CN" altLang="en-US" sz="3200" b="1" dirty="0">
                  <a:solidFill>
                    <a:srgbClr val="3366FF"/>
                  </a:solidFill>
                  <a:latin typeface="Franklin Gothic Medium" panose="020B0603020102020204" pitchFamily="34" charset="0"/>
                  <a:ea typeface="黑体" panose="02010609060101010101" pitchFamily="49" charset="-122"/>
                </a:rPr>
                <a:t>预习测评</a:t>
              </a:r>
              <a:endParaRPr lang="zh-CN" altLang="en-US" sz="3200" b="1" dirty="0">
                <a:solidFill>
                  <a:srgbClr val="3366FF"/>
                </a:solidFill>
                <a:latin typeface="Franklin Gothic Medium" panose="020B0603020102020204" pitchFamily="34" charset="0"/>
                <a:ea typeface="黑体" panose="02010609060101010101" pitchFamily="49" charset="-122"/>
              </a:endParaRPr>
            </a:p>
          </p:txBody>
        </p:sp>
      </p:grpSp>
      <p:sp>
        <p:nvSpPr>
          <p:cNvPr id="2" name="矩形 1"/>
          <p:cNvSpPr/>
          <p:nvPr/>
        </p:nvSpPr>
        <p:spPr>
          <a:xfrm>
            <a:off x="1482725" y="1800225"/>
            <a:ext cx="115093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zhònɡ</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35" name="矩形 34"/>
          <p:cNvSpPr/>
          <p:nvPr/>
        </p:nvSpPr>
        <p:spPr>
          <a:xfrm>
            <a:off x="4514850" y="1800225"/>
            <a:ext cx="76358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duò</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36" name="矩形 35"/>
          <p:cNvSpPr/>
          <p:nvPr/>
        </p:nvSpPr>
        <p:spPr>
          <a:xfrm>
            <a:off x="7024688" y="1800225"/>
            <a:ext cx="76358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dùn</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37" name="矩形 36"/>
          <p:cNvSpPr/>
          <p:nvPr/>
        </p:nvSpPr>
        <p:spPr>
          <a:xfrm>
            <a:off x="1487488" y="2673350"/>
            <a:ext cx="74453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dùn</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38" name="矩形 37"/>
          <p:cNvSpPr/>
          <p:nvPr/>
        </p:nvSpPr>
        <p:spPr>
          <a:xfrm>
            <a:off x="4533900" y="2673350"/>
            <a:ext cx="74453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nuò</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39" name="矩形 38"/>
          <p:cNvSpPr/>
          <p:nvPr/>
        </p:nvSpPr>
        <p:spPr>
          <a:xfrm>
            <a:off x="7037388" y="2673350"/>
            <a:ext cx="946150"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huàn</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40" name="矩形 39"/>
          <p:cNvSpPr/>
          <p:nvPr/>
        </p:nvSpPr>
        <p:spPr>
          <a:xfrm>
            <a:off x="1406525" y="3503613"/>
            <a:ext cx="1682750" cy="522288"/>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ɡuàn</a:t>
            </a: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 </a:t>
            </a: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ɡài</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41" name="矩形 40"/>
          <p:cNvSpPr/>
          <p:nvPr/>
        </p:nvSpPr>
        <p:spPr>
          <a:xfrm>
            <a:off x="4533900" y="3532188"/>
            <a:ext cx="74453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zhí</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
        <p:nvSpPr>
          <p:cNvPr id="42" name="矩形 41"/>
          <p:cNvSpPr/>
          <p:nvPr/>
        </p:nvSpPr>
        <p:spPr>
          <a:xfrm>
            <a:off x="7753350" y="3532188"/>
            <a:ext cx="744538" cy="5238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bào</a:t>
            </a:r>
            <a:endParaRPr kumimoji="0" lang="zh-CN" altLang="en-US" sz="2800" b="0" i="0" u="none" strike="noStrike" kern="1200" cap="none" spc="0" normalizeH="0" baseline="0" noProof="0" dirty="0">
              <a:ln>
                <a:noFill/>
              </a:ln>
              <a:solidFill>
                <a:srgbClr val="0000FF"/>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32"/>
          <p:cNvSpPr txBox="1"/>
          <p:nvPr/>
        </p:nvSpPr>
        <p:spPr>
          <a:xfrm>
            <a:off x="4475163" y="2925763"/>
            <a:ext cx="504825" cy="169862"/>
          </a:xfrm>
          <a:prstGeom prst="rect">
            <a:avLst/>
          </a:prstGeom>
          <a:noFill/>
          <a:ln w="9525">
            <a:noFill/>
          </a:ln>
        </p:spPr>
        <p:txBody>
          <a:bodyPr wrap="none">
            <a:spAutoFit/>
          </a:bodyPr>
          <a:p>
            <a:pPr>
              <a:buFont typeface="Arial" panose="020B0604020202020204" pitchFamily="34" charset="0"/>
            </a:pPr>
            <a:r>
              <a:rPr lang="zh-CN" altLang="en-US"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19" name="文本框 34"/>
          <p:cNvSpPr txBox="1"/>
          <p:nvPr/>
        </p:nvSpPr>
        <p:spPr>
          <a:xfrm rot="-280097">
            <a:off x="3433763" y="12287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0" name="文本框 36"/>
          <p:cNvSpPr txBox="1"/>
          <p:nvPr/>
        </p:nvSpPr>
        <p:spPr>
          <a:xfrm rot="-5350866">
            <a:off x="5861050" y="1316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1" name="文本框 37"/>
          <p:cNvSpPr txBox="1"/>
          <p:nvPr/>
        </p:nvSpPr>
        <p:spPr>
          <a:xfrm rot="-4150866">
            <a:off x="5330825" y="17240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2" name="文本框 45"/>
          <p:cNvSpPr txBox="1"/>
          <p:nvPr/>
        </p:nvSpPr>
        <p:spPr>
          <a:xfrm rot="-5350866">
            <a:off x="6421438" y="13382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3" name="文本框 46"/>
          <p:cNvSpPr txBox="1"/>
          <p:nvPr/>
        </p:nvSpPr>
        <p:spPr>
          <a:xfrm rot="-424911">
            <a:off x="7067550" y="15700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4" name="文本框 47"/>
          <p:cNvSpPr txBox="1"/>
          <p:nvPr/>
        </p:nvSpPr>
        <p:spPr>
          <a:xfrm rot="-4150866">
            <a:off x="7654925" y="24987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5" name="文本框 49"/>
          <p:cNvSpPr txBox="1"/>
          <p:nvPr/>
        </p:nvSpPr>
        <p:spPr>
          <a:xfrm rot="657351">
            <a:off x="5448300" y="1335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6" name="文本框 50"/>
          <p:cNvSpPr txBox="1"/>
          <p:nvPr/>
        </p:nvSpPr>
        <p:spPr>
          <a:xfrm rot="1480325">
            <a:off x="7391400" y="124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7" name="文本框 51"/>
          <p:cNvSpPr txBox="1"/>
          <p:nvPr/>
        </p:nvSpPr>
        <p:spPr>
          <a:xfrm rot="-5350866">
            <a:off x="5980113" y="21764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8" name="文本框 32"/>
          <p:cNvSpPr txBox="1"/>
          <p:nvPr/>
        </p:nvSpPr>
        <p:spPr>
          <a:xfrm>
            <a:off x="3262313" y="3560763"/>
            <a:ext cx="504825"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29" name="文本框 34"/>
          <p:cNvSpPr txBox="1"/>
          <p:nvPr/>
        </p:nvSpPr>
        <p:spPr>
          <a:xfrm rot="4149897">
            <a:off x="4464050" y="3498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0" name="文本框 36"/>
          <p:cNvSpPr txBox="1"/>
          <p:nvPr/>
        </p:nvSpPr>
        <p:spPr>
          <a:xfrm rot="-1380000">
            <a:off x="3900488" y="13017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1" name="文本框 37"/>
          <p:cNvSpPr txBox="1"/>
          <p:nvPr/>
        </p:nvSpPr>
        <p:spPr>
          <a:xfrm rot="-180000">
            <a:off x="4130675"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2" name="文本框 45"/>
          <p:cNvSpPr txBox="1"/>
          <p:nvPr/>
        </p:nvSpPr>
        <p:spPr>
          <a:xfrm rot="-1380000">
            <a:off x="4460875" y="13239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3" name="文本框 46"/>
          <p:cNvSpPr txBox="1"/>
          <p:nvPr/>
        </p:nvSpPr>
        <p:spPr>
          <a:xfrm rot="-1380000">
            <a:off x="4830763" y="1538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4" name="文本框 47"/>
          <p:cNvSpPr txBox="1"/>
          <p:nvPr/>
        </p:nvSpPr>
        <p:spPr>
          <a:xfrm rot="-180000">
            <a:off x="5064125" y="22352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5" name="文本框 49"/>
          <p:cNvSpPr txBox="1"/>
          <p:nvPr/>
        </p:nvSpPr>
        <p:spPr>
          <a:xfrm rot="-5350866">
            <a:off x="6310313" y="21097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6" name="文本框 50"/>
          <p:cNvSpPr txBox="1"/>
          <p:nvPr/>
        </p:nvSpPr>
        <p:spPr>
          <a:xfrm rot="-170103">
            <a:off x="5589588" y="25908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7" name="文本框 51"/>
          <p:cNvSpPr txBox="1"/>
          <p:nvPr/>
        </p:nvSpPr>
        <p:spPr>
          <a:xfrm rot="-5350866">
            <a:off x="5845175" y="34337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8" name="文本框 32"/>
          <p:cNvSpPr txBox="1"/>
          <p:nvPr/>
        </p:nvSpPr>
        <p:spPr>
          <a:xfrm rot="1209897">
            <a:off x="1500188" y="28924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39" name="文本框 34"/>
          <p:cNvSpPr txBox="1"/>
          <p:nvPr/>
        </p:nvSpPr>
        <p:spPr>
          <a:xfrm rot="4149897">
            <a:off x="2143125" y="34559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0" name="文本框 36"/>
          <p:cNvSpPr txBox="1"/>
          <p:nvPr/>
        </p:nvSpPr>
        <p:spPr>
          <a:xfrm rot="-1380000">
            <a:off x="160496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1" name="文本框 37"/>
          <p:cNvSpPr txBox="1"/>
          <p:nvPr/>
        </p:nvSpPr>
        <p:spPr>
          <a:xfrm rot="1029897">
            <a:off x="2486025" y="2754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2" name="文本框 45"/>
          <p:cNvSpPr txBox="1"/>
          <p:nvPr/>
        </p:nvSpPr>
        <p:spPr>
          <a:xfrm rot="-1380000">
            <a:off x="3162300" y="3146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3" name="文本框 46"/>
          <p:cNvSpPr txBox="1"/>
          <p:nvPr/>
        </p:nvSpPr>
        <p:spPr>
          <a:xfrm rot="-170103">
            <a:off x="787400" y="15303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4" name="文本框 47"/>
          <p:cNvSpPr txBox="1"/>
          <p:nvPr/>
        </p:nvSpPr>
        <p:spPr>
          <a:xfrm rot="1029897">
            <a:off x="828675" y="34004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5" name="文本框 49"/>
          <p:cNvSpPr txBox="1"/>
          <p:nvPr/>
        </p:nvSpPr>
        <p:spPr>
          <a:xfrm rot="-170103">
            <a:off x="3009900" y="3836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6" name="文本框 50"/>
          <p:cNvSpPr txBox="1"/>
          <p:nvPr/>
        </p:nvSpPr>
        <p:spPr>
          <a:xfrm rot="-170103">
            <a:off x="4157663" y="31702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7" name="文本框 51"/>
          <p:cNvSpPr txBox="1"/>
          <p:nvPr/>
        </p:nvSpPr>
        <p:spPr>
          <a:xfrm rot="-170103">
            <a:off x="4324350" y="3929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8" name="文本框 42"/>
          <p:cNvSpPr txBox="1"/>
          <p:nvPr/>
        </p:nvSpPr>
        <p:spPr>
          <a:xfrm rot="-5070842">
            <a:off x="322263" y="2041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49" name="文本框 43"/>
          <p:cNvSpPr txBox="1"/>
          <p:nvPr/>
        </p:nvSpPr>
        <p:spPr>
          <a:xfrm rot="4149897">
            <a:off x="1339850" y="215900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0" name="文本框 36"/>
          <p:cNvSpPr txBox="1"/>
          <p:nvPr/>
        </p:nvSpPr>
        <p:spPr>
          <a:xfrm rot="-170103">
            <a:off x="1243013" y="12779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1" name="文本框 37"/>
          <p:cNvSpPr txBox="1"/>
          <p:nvPr/>
        </p:nvSpPr>
        <p:spPr>
          <a:xfrm rot="1029897">
            <a:off x="1338263" y="16843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2" name="文本框 45"/>
          <p:cNvSpPr txBox="1"/>
          <p:nvPr/>
        </p:nvSpPr>
        <p:spPr>
          <a:xfrm rot="-1380000">
            <a:off x="2117725" y="11461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3" name="文本框 46"/>
          <p:cNvSpPr txBox="1"/>
          <p:nvPr/>
        </p:nvSpPr>
        <p:spPr>
          <a:xfrm rot="-1380000">
            <a:off x="2687638" y="13160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4" name="文本框 47"/>
          <p:cNvSpPr txBox="1"/>
          <p:nvPr/>
        </p:nvSpPr>
        <p:spPr>
          <a:xfrm rot="-180000">
            <a:off x="2416175" y="1879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5" name="文本框 49"/>
          <p:cNvSpPr txBox="1"/>
          <p:nvPr/>
        </p:nvSpPr>
        <p:spPr>
          <a:xfrm rot="-1380000">
            <a:off x="3276600" y="15382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6" name="文本框 50"/>
          <p:cNvSpPr txBox="1"/>
          <p:nvPr/>
        </p:nvSpPr>
        <p:spPr>
          <a:xfrm rot="-1380000">
            <a:off x="2849563" y="21193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7" name="文本框 51"/>
          <p:cNvSpPr txBox="1"/>
          <p:nvPr/>
        </p:nvSpPr>
        <p:spPr>
          <a:xfrm rot="-1380000">
            <a:off x="3484563" y="22558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8" name="文本框 32"/>
          <p:cNvSpPr txBox="1"/>
          <p:nvPr/>
        </p:nvSpPr>
        <p:spPr>
          <a:xfrm rot="1209897">
            <a:off x="5114925" y="35385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59" name="文本框 34"/>
          <p:cNvSpPr txBox="1"/>
          <p:nvPr/>
        </p:nvSpPr>
        <p:spPr>
          <a:xfrm rot="-1030866">
            <a:off x="6313488" y="389413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0" name="文本框 36"/>
          <p:cNvSpPr txBox="1"/>
          <p:nvPr/>
        </p:nvSpPr>
        <p:spPr>
          <a:xfrm rot="368503">
            <a:off x="5773738" y="2859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1" name="文本框 37"/>
          <p:cNvSpPr txBox="1"/>
          <p:nvPr/>
        </p:nvSpPr>
        <p:spPr>
          <a:xfrm rot="829244">
            <a:off x="5284788" y="39735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2" name="文本框 45"/>
          <p:cNvSpPr txBox="1"/>
          <p:nvPr/>
        </p:nvSpPr>
        <p:spPr>
          <a:xfrm rot="-4502722">
            <a:off x="6778625" y="25003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3" name="文本框 46"/>
          <p:cNvSpPr txBox="1"/>
          <p:nvPr/>
        </p:nvSpPr>
        <p:spPr>
          <a:xfrm rot="2702238">
            <a:off x="7567613" y="30622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4" name="文本框 47"/>
          <p:cNvSpPr txBox="1"/>
          <p:nvPr/>
        </p:nvSpPr>
        <p:spPr>
          <a:xfrm rot="-3456638">
            <a:off x="6743700" y="3403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5" name="文本框 59"/>
          <p:cNvSpPr txBox="1"/>
          <p:nvPr/>
        </p:nvSpPr>
        <p:spPr>
          <a:xfrm rot="-3180423">
            <a:off x="1963738" y="23241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6" name="文本框 60"/>
          <p:cNvSpPr txBox="1"/>
          <p:nvPr/>
        </p:nvSpPr>
        <p:spPr>
          <a:xfrm rot="-3640556">
            <a:off x="7239000" y="35909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7" name="文本框 61"/>
          <p:cNvSpPr txBox="1"/>
          <p:nvPr/>
        </p:nvSpPr>
        <p:spPr>
          <a:xfrm rot="1549510">
            <a:off x="7754938" y="21748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8"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69"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0"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1"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2"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3"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4"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5" name="文本框 49"/>
          <p:cNvSpPr txBox="1"/>
          <p:nvPr/>
        </p:nvSpPr>
        <p:spPr>
          <a:xfrm rot="-1160763">
            <a:off x="7038975" y="2159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6"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7" name="文本框 51"/>
          <p:cNvSpPr txBox="1"/>
          <p:nvPr/>
        </p:nvSpPr>
        <p:spPr>
          <a:xfrm rot="-1160763">
            <a:off x="7289800" y="27940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8"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79"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0"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1"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2"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3"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4"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5"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6"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7"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8"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89"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0"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1"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2"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3"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4"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5"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6"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7"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8"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299"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0"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1"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2"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3"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4"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5"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6"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7"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8"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09"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0"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1"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2"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3"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4"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5"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6"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9317"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rgbClr val="FAFAFA"/>
                </a:solidFill>
                <a:latin typeface="Arial" panose="020B0604020202020204" pitchFamily="34" charset="0"/>
              </a:rPr>
              <a:t>状元成才路</a:t>
            </a:r>
            <a:endParaRPr lang="zh-CN" altLang="zh-CN" sz="500" dirty="0">
              <a:solidFill>
                <a:srgbClr val="FAFAFA"/>
              </a:solidFill>
              <a:latin typeface="Arial" panose="020B0604020202020204" pitchFamily="34" charset="0"/>
            </a:endParaRPr>
          </a:p>
        </p:txBody>
      </p:sp>
      <p:sp>
        <p:nvSpPr>
          <p:cNvPr id="4" name="TextBox 4"/>
          <p:cNvSpPr txBox="1"/>
          <p:nvPr/>
        </p:nvSpPr>
        <p:spPr>
          <a:xfrm>
            <a:off x="530225" y="244475"/>
            <a:ext cx="2295525" cy="585788"/>
          </a:xfrm>
          <a:prstGeom prst="rect">
            <a:avLst/>
          </a:prstGeom>
          <a:noFill/>
        </p:spPr>
        <p:txBody>
          <a:bodyPr wrap="none">
            <a:spAutoFit/>
          </a:bodyPr>
          <a:lstStyle/>
          <a:p>
            <a:pPr marL="457200" marR="0" indent="-457200" defTabSz="914400" eaLnBrk="1" hangingPunct="1">
              <a:buClrTx/>
              <a:buSzTx/>
              <a:buFont typeface="Wingdings" panose="05000000000000000000" pitchFamily="2" charset="2"/>
              <a:buChar char="u"/>
              <a:defRPr/>
            </a:pPr>
            <a:r>
              <a:rPr kumimoji="0" lang="zh-CN" altLang="en-US" sz="3200" b="1" kern="1200" cap="none" spc="0" normalizeH="0" baseline="0" noProof="0" dirty="0">
                <a:solidFill>
                  <a:srgbClr val="FF0000"/>
                </a:solidFill>
                <a:latin typeface="+mj-ea"/>
                <a:ea typeface="+mj-ea"/>
                <a:cs typeface="+mn-cs"/>
              </a:rPr>
              <a:t>词语解释</a:t>
            </a:r>
            <a:endParaRPr kumimoji="0" lang="zh-CN" altLang="en-US" sz="3200" b="1" kern="1200" cap="none" spc="0" normalizeH="0" baseline="0" noProof="0" dirty="0">
              <a:solidFill>
                <a:srgbClr val="FF0000"/>
              </a:solidFill>
              <a:latin typeface="+mj-ea"/>
              <a:ea typeface="+mj-ea"/>
              <a:cs typeface="+mn-cs"/>
            </a:endParaRPr>
          </a:p>
        </p:txBody>
      </p:sp>
      <p:sp>
        <p:nvSpPr>
          <p:cNvPr id="9319" name="矩形 4"/>
          <p:cNvSpPr/>
          <p:nvPr/>
        </p:nvSpPr>
        <p:spPr>
          <a:xfrm>
            <a:off x="503238" y="1250950"/>
            <a:ext cx="8064500" cy="3194050"/>
          </a:xfrm>
          <a:prstGeom prst="rect">
            <a:avLst/>
          </a:prstGeom>
          <a:noFill/>
          <a:ln w="9525">
            <a:noFill/>
          </a:ln>
        </p:spPr>
        <p:txBody>
          <a:bodyPr>
            <a:spAutoFit/>
          </a:bodyPr>
          <a:p>
            <a:pPr>
              <a:lnSpc>
                <a:spcPct val="120000"/>
              </a:lnSpc>
            </a:pPr>
            <a:r>
              <a:rPr lang="zh-CN" altLang="en-US" sz="2800" b="1" dirty="0">
                <a:latin typeface="楷体" panose="02010609060101010101" pitchFamily="49" charset="-122"/>
                <a:ea typeface="楷体" panose="02010609060101010101" pitchFamily="49" charset="-122"/>
              </a:rPr>
              <a:t>诬陷别人使受损害。</a:t>
            </a:r>
            <a:endParaRPr lang="en-US" altLang="zh-CN" sz="2800" b="1" dirty="0">
              <a:latin typeface="楷体" panose="02010609060101010101" pitchFamily="49" charset="-122"/>
              <a:ea typeface="楷体" panose="02010609060101010101" pitchFamily="49" charset="-122"/>
            </a:endParaRPr>
          </a:p>
          <a:p>
            <a:pPr>
              <a:lnSpc>
                <a:spcPct val="120000"/>
              </a:lnSpc>
            </a:pPr>
            <a:r>
              <a:rPr lang="zh-CN" altLang="en-US" sz="2800" b="1" dirty="0">
                <a:latin typeface="楷体" panose="02010609060101010101" pitchFamily="49" charset="-122"/>
                <a:ea typeface="楷体" panose="02010609060101010101" pitchFamily="49" charset="-122"/>
              </a:rPr>
              <a:t>比喻作文或说话时在关键地方加上精辟的语句，使内容更加生动传神。</a:t>
            </a:r>
            <a:endParaRPr lang="en-US" altLang="zh-CN" sz="2800" b="1" dirty="0">
              <a:latin typeface="楷体" panose="02010609060101010101" pitchFamily="49" charset="-122"/>
              <a:ea typeface="楷体" panose="02010609060101010101" pitchFamily="49" charset="-122"/>
            </a:endParaRPr>
          </a:p>
          <a:p>
            <a:pPr>
              <a:lnSpc>
                <a:spcPct val="120000"/>
              </a:lnSpc>
            </a:pPr>
            <a:r>
              <a:rPr lang="zh-CN" altLang="en-US" sz="2800" b="1" dirty="0">
                <a:latin typeface="楷体" panose="02010609060101010101" pitchFamily="49" charset="-122"/>
                <a:ea typeface="楷体" panose="02010609060101010101" pitchFamily="49" charset="-122"/>
              </a:rPr>
              <a:t>因为理屈词穷而故意避开正题的话。</a:t>
            </a:r>
            <a:endParaRPr lang="en-US" altLang="en-US" sz="2800" b="1" dirty="0">
              <a:latin typeface="楷体" panose="02010609060101010101" pitchFamily="49" charset="-122"/>
              <a:ea typeface="楷体" panose="02010609060101010101" pitchFamily="49" charset="-122"/>
            </a:endParaRPr>
          </a:p>
          <a:p>
            <a:pPr>
              <a:lnSpc>
                <a:spcPct val="120000"/>
              </a:lnSpc>
            </a:pPr>
            <a:r>
              <a:rPr lang="zh-CN" altLang="en-US" sz="2800" b="1" dirty="0">
                <a:latin typeface="楷体" panose="02010609060101010101" pitchFamily="49" charset="-122"/>
                <a:ea typeface="楷体" panose="02010609060101010101" pitchFamily="49" charset="-122"/>
              </a:rPr>
              <a:t>自己甘心落后，不求上进。</a:t>
            </a:r>
            <a:endParaRPr lang="en-US" altLang="zh-CN" sz="2800" b="1" dirty="0">
              <a:latin typeface="楷体" panose="02010609060101010101" pitchFamily="49" charset="-122"/>
              <a:ea typeface="楷体" panose="02010609060101010101" pitchFamily="49" charset="-122"/>
            </a:endParaRPr>
          </a:p>
          <a:p>
            <a:pPr>
              <a:lnSpc>
                <a:spcPct val="120000"/>
              </a:lnSpc>
            </a:pPr>
            <a:r>
              <a:rPr lang="zh-CN" altLang="en-US" sz="2800" b="1" dirty="0">
                <a:latin typeface="楷体" panose="02010609060101010101" pitchFamily="49" charset="-122"/>
                <a:ea typeface="楷体" panose="02010609060101010101" pitchFamily="49" charset="-122"/>
              </a:rPr>
              <a:t>山和水都到了尽头，比喻无路可走陷入绝境。</a:t>
            </a:r>
            <a:endParaRPr lang="zh-CN" altLang="en-US" sz="2800" b="1" dirty="0">
              <a:latin typeface="楷体" panose="02010609060101010101" pitchFamily="49" charset="-122"/>
              <a:ea typeface="楷体" panose="02010609060101010101" pitchFamily="49" charset="-122"/>
            </a:endParaRPr>
          </a:p>
        </p:txBody>
      </p:sp>
      <p:sp>
        <p:nvSpPr>
          <p:cNvPr id="9320" name="矩形 5"/>
          <p:cNvSpPr/>
          <p:nvPr/>
        </p:nvSpPr>
        <p:spPr>
          <a:xfrm>
            <a:off x="530225" y="777875"/>
            <a:ext cx="5962650" cy="522288"/>
          </a:xfrm>
          <a:prstGeom prst="rect">
            <a:avLst/>
          </a:prstGeom>
          <a:noFill/>
          <a:ln w="9525">
            <a:noFill/>
          </a:ln>
        </p:spPr>
        <p:txBody>
          <a:bodyPr>
            <a:spAutoFit/>
          </a:bodyPr>
          <a:p>
            <a:r>
              <a:rPr lang="zh-CN" altLang="en-US" sz="2800" b="1" dirty="0">
                <a:solidFill>
                  <a:srgbClr val="0000FF"/>
                </a:solidFill>
                <a:latin typeface="楷体" panose="02010609060101010101" pitchFamily="49" charset="-122"/>
                <a:ea typeface="楷体" panose="02010609060101010101" pitchFamily="49" charset="-122"/>
              </a:rPr>
              <a:t>根据词语的意思写出课文中的词语。</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7" name="矩形 6"/>
          <p:cNvSpPr/>
          <p:nvPr/>
        </p:nvSpPr>
        <p:spPr>
          <a:xfrm>
            <a:off x="3671888" y="1235075"/>
            <a:ext cx="1627187" cy="523875"/>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中伤</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8" name="矩形 7"/>
          <p:cNvSpPr/>
          <p:nvPr/>
        </p:nvSpPr>
        <p:spPr>
          <a:xfrm>
            <a:off x="3538538" y="2266950"/>
            <a:ext cx="2347912" cy="522288"/>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画龙点睛</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3" name="矩形 12"/>
          <p:cNvSpPr/>
          <p:nvPr/>
        </p:nvSpPr>
        <p:spPr>
          <a:xfrm>
            <a:off x="6148388" y="2751138"/>
            <a:ext cx="1627187" cy="523875"/>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遁词</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4" name="矩形 13"/>
          <p:cNvSpPr/>
          <p:nvPr/>
        </p:nvSpPr>
        <p:spPr>
          <a:xfrm>
            <a:off x="4700588" y="3290888"/>
            <a:ext cx="2349500" cy="523875"/>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自暴自弃</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5" name="矩形 14"/>
          <p:cNvSpPr/>
          <p:nvPr/>
        </p:nvSpPr>
        <p:spPr>
          <a:xfrm>
            <a:off x="5651500" y="4291013"/>
            <a:ext cx="2349500" cy="522287"/>
          </a:xfrm>
          <a:prstGeom prst="rect">
            <a:avLst/>
          </a:prstGeom>
          <a:noFill/>
          <a:ln w="9525">
            <a:noFill/>
          </a:ln>
        </p:spPr>
        <p:txBody>
          <a:bodyPr wrap="none">
            <a:spAutoFit/>
          </a:bodyPr>
          <a:p>
            <a:pPr algn="ctr"/>
            <a:r>
              <a:rPr lang="en-US" altLang="zh-CN" sz="2800" b="1" dirty="0">
                <a:solidFill>
                  <a:srgbClr val="FF00FF"/>
                </a:solidFill>
                <a:latin typeface="楷体" panose="02010609060101010101" pitchFamily="49" charset="-122"/>
                <a:ea typeface="楷体" panose="02010609060101010101" pitchFamily="49" charset="-122"/>
              </a:rPr>
              <a:t>【</a:t>
            </a:r>
            <a:r>
              <a:rPr lang="zh-CN" altLang="en-US" sz="2800" b="1" dirty="0">
                <a:solidFill>
                  <a:srgbClr val="FF00FF"/>
                </a:solidFill>
                <a:latin typeface="楷体" panose="02010609060101010101" pitchFamily="49" charset="-122"/>
                <a:ea typeface="楷体" panose="02010609060101010101" pitchFamily="49" charset="-122"/>
              </a:rPr>
              <a:t>山穷水尽</a:t>
            </a:r>
            <a:r>
              <a:rPr lang="en-US" altLang="zh-CN" sz="2800" b="1" dirty="0">
                <a:solidFill>
                  <a:srgbClr val="FF00FF"/>
                </a:solidFill>
                <a:latin typeface="楷体" panose="02010609060101010101" pitchFamily="49" charset="-122"/>
                <a:ea typeface="楷体" panose="02010609060101010101" pitchFamily="49" charset="-122"/>
              </a:rPr>
              <a:t>】</a:t>
            </a:r>
            <a:endParaRPr lang="en-US" altLang="zh-CN" sz="2800" b="1" dirty="0">
              <a:solidFill>
                <a:srgbClr val="FF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4" grpId="0"/>
      <p:bldP spid="1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600" b="1" dirty="0" smtClean="0">
            <a:latin typeface="+mj-ea"/>
            <a:ea typeface="+mj-ea"/>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600" b="1" dirty="0" smtClean="0">
            <a:latin typeface="+mj-ea"/>
            <a:ea typeface="+mj-ea"/>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15875">
          <a:solidFill>
            <a:schemeClr val="tx1"/>
          </a:solidFill>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15875">
          <a:solidFill>
            <a:schemeClr val="tx1"/>
          </a:solidFill>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5283</Words>
  <Application>WPS 演示</Application>
  <PresentationFormat/>
  <Paragraphs>1635</Paragraphs>
  <Slides>18</Slides>
  <Notes>0</Notes>
  <HiddenSlides>0</HiddenSlides>
  <MMClips>0</MMClips>
  <ScaleCrop>false</ScaleCrop>
  <HeadingPairs>
    <vt:vector size="6" baseType="variant">
      <vt:variant>
        <vt:lpstr>已用的字体</vt:lpstr>
      </vt:variant>
      <vt:variant>
        <vt:i4>10</vt:i4>
      </vt:variant>
      <vt:variant>
        <vt:lpstr>主题</vt:lpstr>
      </vt:variant>
      <vt:variant>
        <vt:i4>4</vt:i4>
      </vt:variant>
      <vt:variant>
        <vt:lpstr>幻灯片标题</vt:lpstr>
      </vt:variant>
      <vt:variant>
        <vt:i4>18</vt:i4>
      </vt:variant>
    </vt:vector>
  </HeadingPairs>
  <TitlesOfParts>
    <vt:vector size="32" baseType="lpstr">
      <vt:lpstr>Arial</vt:lpstr>
      <vt:lpstr>宋体</vt:lpstr>
      <vt:lpstr>Wingdings</vt:lpstr>
      <vt:lpstr>Times New Roman</vt:lpstr>
      <vt:lpstr>黑体</vt:lpstr>
      <vt:lpstr>楷体</vt:lpstr>
      <vt:lpstr>Franklin Gothic Medium</vt:lpstr>
      <vt:lpstr>微软雅黑</vt:lpstr>
      <vt:lpstr>Arial Unicode MS</vt:lpstr>
      <vt:lpstr>等线</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20 创造宣言</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状元成才路</dc:title>
  <dc:creator>状元成才路</dc:creator>
  <cp:keywords>状元成才路</cp:keywords>
  <dc:description>声  明
 本文件仅用于个人学习、研究或欣赏，以及其他非商业性或非盈利性用途，但同时应遵守著作权法及其他相关法律的规定，不得侵犯本司及相关权利人的合法权利。
 除此以外，将本文件任何内容用于其他用途时，应获得授权，如发现未经授权用于商业或盈利用途将追加侵权者的法律责任。
武汉天成贵龙文化传播有限公司</dc:description>
  <dc:subject>状元成才路</dc:subject>
  <cp:lastModifiedBy>开&amp;啦</cp:lastModifiedBy>
  <cp:revision>256</cp:revision>
  <dcterms:created xsi:type="dcterms:W3CDTF">2016-01-14T05:53:00Z</dcterms:created>
  <dcterms:modified xsi:type="dcterms:W3CDTF">2020-10-16T07:56:56Z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来源">
    <vt:lpwstr>状元成才路系列</vt:lpwstr>
  </property>
  <property fmtid="{D5CDD505-2E9C-101B-9397-08002B2CF9AE}" pid="3" name="KSOProductBuildVer">
    <vt:lpwstr>2052-11.1.0.10069</vt:lpwstr>
  </property>
</Properties>
</file>