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758" r:id="rId2"/>
    <p:sldId id="749" r:id="rId3"/>
    <p:sldId id="762" r:id="rId4"/>
    <p:sldId id="764" r:id="rId5"/>
    <p:sldId id="799" r:id="rId6"/>
    <p:sldId id="800" r:id="rId7"/>
    <p:sldId id="801" r:id="rId8"/>
    <p:sldId id="792" r:id="rId9"/>
    <p:sldId id="793" r:id="rId10"/>
    <p:sldId id="794" r:id="rId11"/>
    <p:sldId id="795" r:id="rId12"/>
    <p:sldId id="796" r:id="rId13"/>
    <p:sldId id="797" r:id="rId14"/>
    <p:sldId id="798" r:id="rId15"/>
    <p:sldId id="802" r:id="rId16"/>
    <p:sldId id="772" r:id="rId17"/>
    <p:sldId id="750" r:id="rId18"/>
    <p:sldId id="778" r:id="rId19"/>
    <p:sldId id="779" r:id="rId20"/>
    <p:sldId id="780" r:id="rId21"/>
    <p:sldId id="781" r:id="rId22"/>
    <p:sldId id="782" r:id="rId23"/>
    <p:sldId id="783" r:id="rId24"/>
    <p:sldId id="784" r:id="rId25"/>
    <p:sldId id="785" r:id="rId26"/>
    <p:sldId id="786" r:id="rId27"/>
    <p:sldId id="788" r:id="rId28"/>
    <p:sldId id="789" r:id="rId29"/>
    <p:sldId id="790" r:id="rId30"/>
    <p:sldId id="791" r:id="rId31"/>
    <p:sldId id="735" r:id="rId32"/>
  </p:sldIdLst>
  <p:sldSz cx="11522075" cy="6480175"/>
  <p:notesSz cx="6858000" cy="9144000"/>
  <p:defaultTextStyle>
    <a:defPPr>
      <a:defRPr lang="zh-CN"/>
    </a:defPPr>
    <a:lvl1pPr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1pPr>
    <a:lvl2pPr marL="4572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2pPr>
    <a:lvl3pPr marL="9144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3pPr>
    <a:lvl4pPr marL="13716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4pPr>
    <a:lvl5pPr marL="18288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5pPr>
    <a:lvl6pPr marL="22860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6pPr>
    <a:lvl7pPr marL="27432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7pPr>
    <a:lvl8pPr marL="32004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8pPr>
    <a:lvl9pPr marL="36576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9pPr>
  </p:defaultTextStyle>
  <p:extLst>
    <p:ext uri="{EFAFB233-063F-42B5-8137-9DF3F51BA10A}">
      <p15:sldGuideLst xmlns:p15="http://schemas.microsoft.com/office/powerpoint/2012/main">
        <p15:guide id="1" orient="horz" pos="726" userDrawn="1">
          <p15:clr>
            <a:srgbClr val="A4A3A4"/>
          </p15:clr>
        </p15:guide>
        <p15:guide id="2" pos="227" userDrawn="1">
          <p15:clr>
            <a:srgbClr val="A4A3A4"/>
          </p15:clr>
        </p15:guide>
        <p15:guide id="3" orient="horz" pos="317" userDrawn="1">
          <p15:clr>
            <a:srgbClr val="A4A3A4"/>
          </p15:clr>
        </p15:guide>
        <p15:guide id="4" orient="horz" pos="2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1E9"/>
    <a:srgbClr val="FF6600"/>
    <a:srgbClr val="FF9933"/>
    <a:srgbClr val="FF3399"/>
    <a:srgbClr val="FF7C80"/>
    <a:srgbClr val="FFFFFF"/>
    <a:srgbClr val="C6A7DD"/>
    <a:srgbClr val="9E5ECE"/>
    <a:srgbClr val="D60093"/>
    <a:srgbClr val="934B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591" autoAdjust="0"/>
  </p:normalViewPr>
  <p:slideViewPr>
    <p:cSldViewPr>
      <p:cViewPr varScale="1">
        <p:scale>
          <a:sx n="97" d="100"/>
          <a:sy n="97" d="100"/>
        </p:scale>
        <p:origin x="498" y="90"/>
      </p:cViewPr>
      <p:guideLst>
        <p:guide orient="horz" pos="726"/>
        <p:guide pos="227"/>
        <p:guide orient="horz" pos="317"/>
        <p:guide orient="horz" pos="272"/>
      </p:guideLst>
    </p:cSldViewPr>
  </p:slideViewPr>
  <p:outlineViewPr>
    <p:cViewPr>
      <p:scale>
        <a:sx n="33" d="100"/>
        <a:sy n="33" d="100"/>
      </p:scale>
      <p:origin x="0" y="0"/>
    </p:cViewPr>
  </p:outlineViewPr>
  <p:notesTextViewPr>
    <p:cViewPr>
      <p:scale>
        <a:sx n="3" d="2"/>
        <a:sy n="3" d="2"/>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b="0">
                <a:solidFill>
                  <a:schemeClr val="tx1"/>
                </a:solidFill>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b="0">
                <a:solidFill>
                  <a:schemeClr val="tx1"/>
                </a:solidFill>
                <a:latin typeface="+mn-lt"/>
                <a:ea typeface="+mn-ea"/>
              </a:defRPr>
            </a:lvl1pPr>
          </a:lstStyle>
          <a:p>
            <a:pPr>
              <a:defRPr/>
            </a:pPr>
            <a:endParaRPr lang="zh-CN" altLang="en-US"/>
          </a:p>
        </p:txBody>
      </p:sp>
      <p:sp>
        <p:nvSpPr>
          <p:cNvPr id="5124" name="幻灯片图像占位符 3"/>
          <p:cNvSpPr>
            <a:spLocks noGrp="1" noRot="1" noChangeAspect="1" noChangeArrowheads="1"/>
          </p:cNvSpPr>
          <p:nvPr>
            <p:ph type="sldImg" idx="4294967295"/>
          </p:nvPr>
        </p:nvSpPr>
        <p:spPr bwMode="auto">
          <a:xfrm>
            <a:off x="381000" y="685800"/>
            <a:ext cx="6096000" cy="3429000"/>
          </a:xfrm>
          <a:prstGeom prst="rect">
            <a:avLst/>
          </a:prstGeom>
          <a:noFill/>
          <a:ln w="12700">
            <a:solidFill>
              <a:srgbClr val="000000"/>
            </a:solidFill>
            <a:miter lim="800000"/>
          </a:ln>
          <a:extLst>
            <a:ext uri="{909E8E84-426E-40DD-AFC4-6F175D3DCCD1}">
              <a14:hiddenFill xmlns:a14="http://schemas.microsoft.com/office/drawing/2010/main">
                <a:solidFill>
                  <a:srgbClr val="FFFFFF"/>
                </a:solidFill>
              </a14:hiddenFill>
            </a:ext>
          </a:extLst>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b="0">
                <a:solidFill>
                  <a:schemeClr val="tx1"/>
                </a:solidFill>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b="0" noProof="1" dirty="0">
                <a:ea typeface="黑体" panose="02010609060101010101" pitchFamily="49" charset="-122"/>
              </a:defRPr>
            </a:lvl1pPr>
          </a:lstStyle>
          <a:p>
            <a:fld id="{A64CA497-71E0-4184-919F-D45F39379D11}" type="slidenum">
              <a:rPr lang="zh-CN" altLang="en-US"/>
              <a:pPr/>
              <a:t>‹#›</a:t>
            </a:fld>
            <a:endParaRPr lang="zh-CN" altLang="en-US">
              <a:ea typeface="黑体" panose="02010609060101010101" pitchFamily="49" charset="-122"/>
            </a:endParaRPr>
          </a:p>
        </p:txBody>
      </p:sp>
    </p:spTree>
    <p:extLst>
      <p:ext uri="{BB962C8B-B14F-4D97-AF65-F5344CB8AC3E}">
        <p14:creationId xmlns:p14="http://schemas.microsoft.com/office/powerpoint/2010/main" val="1747822530"/>
      </p:ext>
    </p:extLst>
  </p:cSld>
  <p:clrMap bg1="lt1" tx1="dk1" bg2="lt2" tx2="dk2" accent1="accent1" accent2="accent2" accent3="accent3" accent4="accent4" accent5="accent5" accent6="accent6" hlink="hlink" folHlink="folHlink"/>
  <p:notesStyle>
    <a:lvl1pPr algn="l" rtl="0" fontAlgn="base">
      <a:spcBef>
        <a:spcPct val="0"/>
      </a:spcBef>
      <a:spcAft>
        <a:spcPct val="0"/>
      </a:spcAft>
      <a:defRPr sz="1200" kern="1200">
        <a:solidFill>
          <a:schemeClr val="tx1"/>
        </a:solidFill>
        <a:latin typeface="+mn-lt"/>
        <a:ea typeface="+mn-ea"/>
        <a:cs typeface="+mn-cs"/>
      </a:defRPr>
    </a:lvl1pPr>
    <a:lvl2pPr marL="457200" algn="l" rtl="0" fontAlgn="base">
      <a:spcBef>
        <a:spcPct val="0"/>
      </a:spcBef>
      <a:spcAft>
        <a:spcPct val="0"/>
      </a:spcAft>
      <a:defRPr sz="1200" kern="1200">
        <a:solidFill>
          <a:schemeClr val="tx1"/>
        </a:solidFill>
        <a:latin typeface="+mn-lt"/>
        <a:ea typeface="+mn-ea"/>
        <a:cs typeface="+mn-cs"/>
      </a:defRPr>
    </a:lvl2pPr>
    <a:lvl3pPr marL="914400" algn="l" rtl="0" fontAlgn="base">
      <a:spcBef>
        <a:spcPct val="0"/>
      </a:spcBef>
      <a:spcAft>
        <a:spcPct val="0"/>
      </a:spcAft>
      <a:defRPr sz="1200" kern="1200">
        <a:solidFill>
          <a:schemeClr val="tx1"/>
        </a:solidFill>
        <a:latin typeface="+mn-lt"/>
        <a:ea typeface="+mn-ea"/>
        <a:cs typeface="+mn-cs"/>
      </a:defRPr>
    </a:lvl3pPr>
    <a:lvl4pPr marL="1371600" algn="l" rtl="0" fontAlgn="base">
      <a:spcBef>
        <a:spcPct val="0"/>
      </a:spcBef>
      <a:spcAft>
        <a:spcPct val="0"/>
      </a:spcAft>
      <a:defRPr sz="1200" kern="1200">
        <a:solidFill>
          <a:schemeClr val="tx1"/>
        </a:solidFill>
        <a:latin typeface="+mn-lt"/>
        <a:ea typeface="+mn-ea"/>
        <a:cs typeface="+mn-cs"/>
      </a:defRPr>
    </a:lvl4pPr>
    <a:lvl5pPr marL="1828800" algn="l" rtl="0" fontAlgn="base">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64CA497-71E0-4184-919F-D45F39379D11}" type="slidenum">
              <a:rPr lang="zh-CN" altLang="en-US" smtClean="0"/>
              <a:pPr/>
              <a:t>31</a:t>
            </a:fld>
            <a:endParaRPr lang="zh-CN" altLang="en-US">
              <a:ea typeface="黑体" panose="02010609060101010101" pitchFamily="49" charset="-122"/>
            </a:endParaRPr>
          </a:p>
        </p:txBody>
      </p:sp>
    </p:spTree>
    <p:extLst>
      <p:ext uri="{BB962C8B-B14F-4D97-AF65-F5344CB8AC3E}">
        <p14:creationId xmlns:p14="http://schemas.microsoft.com/office/powerpoint/2010/main" val="858147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3_标题幻灯片">
    <p:bg>
      <p:bgPr>
        <a:pattFill prst="pct5">
          <a:fgClr>
            <a:schemeClr val="bg2">
              <a:lumMod val="75000"/>
            </a:schemeClr>
          </a:fgClr>
          <a:bgClr>
            <a:schemeClr val="bg1"/>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5108201"/>
      </p:ext>
    </p:extLst>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246955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103702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28942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标题幻灯片">
    <p:bg>
      <p:bgPr>
        <a:gradFill>
          <a:gsLst>
            <a:gs pos="61000">
              <a:schemeClr val="bg2">
                <a:lumMod val="90000"/>
              </a:schemeClr>
            </a:gs>
            <a:gs pos="100000">
              <a:schemeClr val="bg2">
                <a:lumMod val="50000"/>
              </a:schemeClr>
            </a:gs>
            <a:gs pos="0">
              <a:schemeClr val="bg2">
                <a:lumMod val="50000"/>
              </a:schemeClr>
            </a:gs>
            <a:gs pos="40000">
              <a:schemeClr val="bg2">
                <a:lumMod val="90000"/>
              </a:schemeClr>
            </a:gs>
          </a:gsLst>
          <a:lin ang="5400000" scaled="1"/>
        </a:gradFill>
        <a:effectLst/>
      </p:bgPr>
    </p:bg>
    <p:spTree>
      <p:nvGrpSpPr>
        <p:cNvPr id="1" name=""/>
        <p:cNvGrpSpPr/>
        <p:nvPr/>
      </p:nvGrpSpPr>
      <p:grpSpPr>
        <a:xfrm>
          <a:off x="0" y="0"/>
          <a:ext cx="0" cy="0"/>
          <a:chOff x="0" y="0"/>
          <a:chExt cx="0" cy="0"/>
        </a:xfrm>
      </p:grpSpPr>
      <p:sp>
        <p:nvSpPr>
          <p:cNvPr id="2" name="矩形 1"/>
          <p:cNvSpPr/>
          <p:nvPr userDrawn="1"/>
        </p:nvSpPr>
        <p:spPr>
          <a:xfrm>
            <a:off x="3201636" y="1583903"/>
            <a:ext cx="5128327" cy="3046988"/>
          </a:xfrm>
          <a:prstGeom prst="rect">
            <a:avLst/>
          </a:prstGeom>
          <a:noFill/>
        </p:spPr>
        <p:txBody>
          <a:bodyPr wrap="none" lIns="91440" tIns="45720" rIns="91440" bIns="45720">
            <a:spAutoFit/>
          </a:bodyPr>
          <a:lstStyle/>
          <a:p>
            <a:pPr algn="ctr"/>
            <a:r>
              <a:rPr lang="zh-CN" altLang="en-US"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rPr>
              <a:t>本课结束</a:t>
            </a:r>
            <a:endParaRPr lang="en-US" altLang="zh-CN"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endParaRPr>
          </a:p>
          <a:p>
            <a:pPr algn="ctr"/>
            <a:r>
              <a:rPr lang="zh-CN" altLang="en-US"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rPr>
              <a:t>谢谢观看</a:t>
            </a:r>
            <a:endParaRPr lang="en-US" altLang="zh-CN"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342607902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章节">
    <p:bg>
      <p:bgPr>
        <a:solidFill>
          <a:schemeClr val="bg1"/>
        </a:solidFill>
        <a:effectLst/>
      </p:bgPr>
    </p:bg>
    <p:spTree>
      <p:nvGrpSpPr>
        <p:cNvPr id="1" name=""/>
        <p:cNvGrpSpPr/>
        <p:nvPr/>
      </p:nvGrpSpPr>
      <p:grpSpPr>
        <a:xfrm>
          <a:off x="0" y="0"/>
          <a:ext cx="0" cy="0"/>
          <a:chOff x="0" y="0"/>
          <a:chExt cx="0" cy="0"/>
        </a:xfrm>
      </p:grpSpPr>
      <p:sp>
        <p:nvSpPr>
          <p:cNvPr id="53" name="矩形 52">
            <a:extLst>
              <a:ext uri="{FF2B5EF4-FFF2-40B4-BE49-F238E27FC236}">
                <a16:creationId xmlns="" xmlns:a16="http://schemas.microsoft.com/office/drawing/2014/main" id="{BA1ED049-C14D-4A1F-97F9-8FC803A6313A}"/>
              </a:ext>
            </a:extLst>
          </p:cNvPr>
          <p:cNvSpPr/>
          <p:nvPr userDrawn="1"/>
        </p:nvSpPr>
        <p:spPr>
          <a:xfrm>
            <a:off x="0" y="2256061"/>
            <a:ext cx="11522075" cy="1740047"/>
          </a:xfrm>
          <a:prstGeom prst="rect">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024"/>
          </a:p>
        </p:txBody>
      </p:sp>
      <p:sp>
        <p:nvSpPr>
          <p:cNvPr id="54" name="标题 1">
            <a:extLst>
              <a:ext uri="{FF2B5EF4-FFF2-40B4-BE49-F238E27FC236}">
                <a16:creationId xmlns="" xmlns:a16="http://schemas.microsoft.com/office/drawing/2014/main" id="{AA99C4E3-901A-413A-864D-39738AA96B93}"/>
              </a:ext>
            </a:extLst>
          </p:cNvPr>
          <p:cNvSpPr>
            <a:spLocks noGrp="1"/>
          </p:cNvSpPr>
          <p:nvPr>
            <p:ph type="ctrTitle"/>
          </p:nvPr>
        </p:nvSpPr>
        <p:spPr>
          <a:xfrm>
            <a:off x="0" y="2256061"/>
            <a:ext cx="11522075" cy="1740047"/>
          </a:xfrm>
          <a:prstGeom prst="rect">
            <a:avLst/>
          </a:prstGeom>
        </p:spPr>
        <p:txBody>
          <a:bodyPr anchor="ctr"/>
          <a:lstStyle>
            <a:lvl1pPr algn="ctr">
              <a:defRPr sz="4158">
                <a:solidFill>
                  <a:schemeClr val="bg1"/>
                </a:solidFill>
                <a:latin typeface="微软雅黑" panose="020B0503020204020204" pitchFamily="34" charset="-122"/>
                <a:ea typeface="微软雅黑" panose="020B0503020204020204" pitchFamily="34" charset="-122"/>
              </a:defRPr>
            </a:lvl1pPr>
          </a:lstStyle>
          <a:p>
            <a:r>
              <a:rPr lang="zh-CN" altLang="en-US" smtClean="0"/>
              <a:t>单击此处编辑母版标题样式</a:t>
            </a:r>
            <a:endParaRPr lang="zh-CN" altLang="en-US" dirty="0"/>
          </a:p>
        </p:txBody>
      </p:sp>
    </p:spTree>
    <p:extLst>
      <p:ext uri="{BB962C8B-B14F-4D97-AF65-F5344CB8AC3E}">
        <p14:creationId xmlns:p14="http://schemas.microsoft.com/office/powerpoint/2010/main" val="35641666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矩形 6"/>
          <p:cNvSpPr/>
          <p:nvPr userDrawn="1"/>
        </p:nvSpPr>
        <p:spPr>
          <a:xfrm>
            <a:off x="-1" y="172927"/>
            <a:ext cx="11522075" cy="288032"/>
          </a:xfrm>
          <a:prstGeom prst="rect">
            <a:avLst/>
          </a:prstGeom>
          <a:gradFill flip="none" rotWithShape="1">
            <a:gsLst>
              <a:gs pos="65000">
                <a:schemeClr val="bg2">
                  <a:lumMod val="90000"/>
                </a:schemeClr>
              </a:gs>
              <a:gs pos="38000">
                <a:schemeClr val="bg2">
                  <a:lumMod val="75000"/>
                </a:schemeClr>
              </a:gs>
              <a:gs pos="1000">
                <a:srgbClr val="0070C0"/>
              </a:gs>
              <a:gs pos="100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userDrawn="1"/>
        </p:nvSpPr>
        <p:spPr>
          <a:xfrm>
            <a:off x="-9728" y="6404527"/>
            <a:ext cx="11522074" cy="72008"/>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2">
                    <a:lumMod val="50000"/>
                  </a:schemeClr>
                </a:solidFill>
              </a:ln>
              <a:solidFill>
                <a:schemeClr val="bg2">
                  <a:lumMod val="50000"/>
                </a:schemeClr>
              </a:solidFill>
            </a:endParaRPr>
          </a:p>
        </p:txBody>
      </p:sp>
    </p:spTree>
    <p:extLst>
      <p:ext uri="{BB962C8B-B14F-4D97-AF65-F5344CB8AC3E}">
        <p14:creationId xmlns:p14="http://schemas.microsoft.com/office/powerpoint/2010/main" val="1345586147"/>
      </p:ext>
    </p:extLst>
  </p:cSld>
  <p:clrMap bg1="lt1" tx1="dk1" bg2="lt2" tx2="dk2" accent1="accent1" accent2="accent2" accent3="accent3" accent4="accent4" accent5="accent5" accent6="accent6" hlink="hlink" folHlink="folHlink"/>
  <p:sldLayoutIdLst>
    <p:sldLayoutId id="2147483697" r:id="rId1"/>
    <p:sldLayoutId id="2147483690" r:id="rId2"/>
    <p:sldLayoutId id="2147483691" r:id="rId3"/>
    <p:sldLayoutId id="2147483692" r:id="rId4"/>
    <p:sldLayoutId id="2147483694" r:id="rId5"/>
    <p:sldLayoutId id="2147483698" r:id="rId6"/>
  </p:sldLayoutIdLst>
  <p:timing>
    <p:tnLst>
      <p:par>
        <p:cTn id="1" dur="indefinite" restart="never" nodeType="tmRoot"/>
      </p:par>
    </p:tnLst>
  </p:timing>
  <p:txStyles>
    <p:titleStyle>
      <a:lvl1pPr algn="ctr" rtl="0" eaLnBrk="1" fontAlgn="base" hangingPunct="1">
        <a:spcBef>
          <a:spcPct val="0"/>
        </a:spcBef>
        <a:spcAft>
          <a:spcPct val="0"/>
        </a:spcAft>
        <a:defRPr sz="4158" kern="1200">
          <a:solidFill>
            <a:schemeClr val="tx1"/>
          </a:solidFill>
          <a:latin typeface="+mj-lt"/>
          <a:ea typeface="+mj-ea"/>
          <a:cs typeface="+mj-cs"/>
        </a:defRPr>
      </a:lvl1pPr>
      <a:lvl2pPr algn="ctr" rtl="0" eaLnBrk="1" fontAlgn="base" hangingPunct="1">
        <a:spcBef>
          <a:spcPct val="0"/>
        </a:spcBef>
        <a:spcAft>
          <a:spcPct val="0"/>
        </a:spcAft>
        <a:defRPr sz="4158">
          <a:solidFill>
            <a:schemeClr val="tx1"/>
          </a:solidFill>
          <a:latin typeface="Arial" charset="0"/>
          <a:ea typeface="黑体" pitchFamily="2" charset="-122"/>
        </a:defRPr>
      </a:lvl2pPr>
      <a:lvl3pPr algn="ctr" rtl="0" eaLnBrk="1" fontAlgn="base" hangingPunct="1">
        <a:spcBef>
          <a:spcPct val="0"/>
        </a:spcBef>
        <a:spcAft>
          <a:spcPct val="0"/>
        </a:spcAft>
        <a:defRPr sz="4158">
          <a:solidFill>
            <a:schemeClr val="tx1"/>
          </a:solidFill>
          <a:latin typeface="Arial" charset="0"/>
          <a:ea typeface="黑体" pitchFamily="2" charset="-122"/>
        </a:defRPr>
      </a:lvl3pPr>
      <a:lvl4pPr algn="ctr" rtl="0" eaLnBrk="1" fontAlgn="base" hangingPunct="1">
        <a:spcBef>
          <a:spcPct val="0"/>
        </a:spcBef>
        <a:spcAft>
          <a:spcPct val="0"/>
        </a:spcAft>
        <a:defRPr sz="4158">
          <a:solidFill>
            <a:schemeClr val="tx1"/>
          </a:solidFill>
          <a:latin typeface="Arial" charset="0"/>
          <a:ea typeface="黑体" pitchFamily="2" charset="-122"/>
        </a:defRPr>
      </a:lvl4pPr>
      <a:lvl5pPr algn="ctr" rtl="0" eaLnBrk="1" fontAlgn="base" hangingPunct="1">
        <a:spcBef>
          <a:spcPct val="0"/>
        </a:spcBef>
        <a:spcAft>
          <a:spcPct val="0"/>
        </a:spcAft>
        <a:defRPr sz="4158">
          <a:solidFill>
            <a:schemeClr val="tx1"/>
          </a:solidFill>
          <a:latin typeface="Arial" charset="0"/>
          <a:ea typeface="黑体" pitchFamily="2" charset="-122"/>
        </a:defRPr>
      </a:lvl5pPr>
      <a:lvl6pPr marL="432008" algn="ctr" rtl="0" eaLnBrk="1" fontAlgn="base" hangingPunct="1">
        <a:spcBef>
          <a:spcPct val="0"/>
        </a:spcBef>
        <a:spcAft>
          <a:spcPct val="0"/>
        </a:spcAft>
        <a:defRPr sz="4158">
          <a:solidFill>
            <a:schemeClr val="tx1"/>
          </a:solidFill>
          <a:latin typeface="Arial" charset="0"/>
          <a:ea typeface="黑体" pitchFamily="2" charset="-122"/>
        </a:defRPr>
      </a:lvl6pPr>
      <a:lvl7pPr marL="864017" algn="ctr" rtl="0" eaLnBrk="1" fontAlgn="base" hangingPunct="1">
        <a:spcBef>
          <a:spcPct val="0"/>
        </a:spcBef>
        <a:spcAft>
          <a:spcPct val="0"/>
        </a:spcAft>
        <a:defRPr sz="4158">
          <a:solidFill>
            <a:schemeClr val="tx1"/>
          </a:solidFill>
          <a:latin typeface="Arial" charset="0"/>
          <a:ea typeface="黑体" pitchFamily="2" charset="-122"/>
        </a:defRPr>
      </a:lvl7pPr>
      <a:lvl8pPr marL="1296025" algn="ctr" rtl="0" eaLnBrk="1" fontAlgn="base" hangingPunct="1">
        <a:spcBef>
          <a:spcPct val="0"/>
        </a:spcBef>
        <a:spcAft>
          <a:spcPct val="0"/>
        </a:spcAft>
        <a:defRPr sz="4158">
          <a:solidFill>
            <a:schemeClr val="tx1"/>
          </a:solidFill>
          <a:latin typeface="Arial" charset="0"/>
          <a:ea typeface="黑体" pitchFamily="2" charset="-122"/>
        </a:defRPr>
      </a:lvl8pPr>
      <a:lvl9pPr marL="1728033" algn="ctr" rtl="0" eaLnBrk="1" fontAlgn="base" hangingPunct="1">
        <a:spcBef>
          <a:spcPct val="0"/>
        </a:spcBef>
        <a:spcAft>
          <a:spcPct val="0"/>
        </a:spcAft>
        <a:defRPr sz="4158">
          <a:solidFill>
            <a:schemeClr val="tx1"/>
          </a:solidFill>
          <a:latin typeface="Arial" charset="0"/>
          <a:ea typeface="黑体" pitchFamily="2" charset="-122"/>
        </a:defRPr>
      </a:lvl9pPr>
    </p:titleStyle>
    <p:bodyStyle>
      <a:lvl1pPr marL="324006" indent="-324006" algn="l" rtl="0" eaLnBrk="1" fontAlgn="base" hangingPunct="1">
        <a:spcBef>
          <a:spcPct val="20000"/>
        </a:spcBef>
        <a:spcAft>
          <a:spcPct val="0"/>
        </a:spcAft>
        <a:buFont typeface="Arial" charset="0"/>
        <a:buChar char="•"/>
        <a:defRPr sz="3024" kern="1200">
          <a:solidFill>
            <a:schemeClr val="tx1"/>
          </a:solidFill>
          <a:latin typeface="+mn-lt"/>
          <a:ea typeface="+mn-ea"/>
          <a:cs typeface="+mn-cs"/>
        </a:defRPr>
      </a:lvl1pPr>
      <a:lvl2pPr marL="702013" indent="-270005" algn="l" rtl="0" eaLnBrk="1" fontAlgn="base" hangingPunct="1">
        <a:spcBef>
          <a:spcPct val="20000"/>
        </a:spcBef>
        <a:spcAft>
          <a:spcPct val="0"/>
        </a:spcAft>
        <a:buFont typeface="Arial" charset="0"/>
        <a:buChar char="–"/>
        <a:defRPr sz="2646" kern="1200">
          <a:solidFill>
            <a:schemeClr val="tx1"/>
          </a:solidFill>
          <a:latin typeface="+mn-lt"/>
          <a:ea typeface="+mn-ea"/>
          <a:cs typeface="+mn-cs"/>
        </a:defRPr>
      </a:lvl2pPr>
      <a:lvl3pPr marL="1080021" indent="-216004" algn="l" rtl="0" eaLnBrk="1" fontAlgn="base" hangingPunct="1">
        <a:spcBef>
          <a:spcPct val="20000"/>
        </a:spcBef>
        <a:spcAft>
          <a:spcPct val="0"/>
        </a:spcAft>
        <a:buFont typeface="Arial" charset="0"/>
        <a:buChar char="•"/>
        <a:defRPr sz="2268" kern="1200">
          <a:solidFill>
            <a:schemeClr val="tx1"/>
          </a:solidFill>
          <a:latin typeface="+mn-lt"/>
          <a:ea typeface="+mn-ea"/>
          <a:cs typeface="+mn-cs"/>
        </a:defRPr>
      </a:lvl3pPr>
      <a:lvl4pPr marL="1512029" indent="-216004" algn="l" rtl="0" eaLnBrk="1" fontAlgn="base" hangingPunct="1">
        <a:spcBef>
          <a:spcPct val="20000"/>
        </a:spcBef>
        <a:spcAft>
          <a:spcPct val="0"/>
        </a:spcAft>
        <a:buFont typeface="Arial" charset="0"/>
        <a:buChar char="–"/>
        <a:defRPr sz="1890" kern="1200">
          <a:solidFill>
            <a:schemeClr val="tx1"/>
          </a:solidFill>
          <a:latin typeface="+mn-lt"/>
          <a:ea typeface="+mn-ea"/>
          <a:cs typeface="+mn-cs"/>
        </a:defRPr>
      </a:lvl4pPr>
      <a:lvl5pPr marL="1944037" indent="-216004" algn="l" rtl="0" eaLnBrk="1" fontAlgn="base" hangingPunct="1">
        <a:spcBef>
          <a:spcPct val="20000"/>
        </a:spcBef>
        <a:spcAft>
          <a:spcPct val="0"/>
        </a:spcAft>
        <a:buFont typeface="Arial" charset="0"/>
        <a:buChar char="»"/>
        <a:defRPr sz="1890" kern="1200">
          <a:solidFill>
            <a:schemeClr val="tx1"/>
          </a:solidFill>
          <a:latin typeface="+mn-lt"/>
          <a:ea typeface="+mn-ea"/>
          <a:cs typeface="+mn-cs"/>
        </a:defRPr>
      </a:lvl5pPr>
      <a:lvl6pPr marL="2376046"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6pPr>
      <a:lvl7pPr marL="2808054"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7pPr>
      <a:lvl8pPr marL="3240062"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8pPr>
      <a:lvl9pPr marL="3672070"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9pPr>
    </p:bodyStyle>
    <p:otherStyle>
      <a:defPPr>
        <a:defRPr lang="zh-CN"/>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prstGeom prst="rect">
            <a:avLst/>
          </a:prstGeom>
        </p:spPr>
        <p:txBody>
          <a:bodyPr/>
          <a:lstStyle/>
          <a:p>
            <a:r>
              <a:rPr lang="zh-CN" altLang="en-US" b="1" dirty="0"/>
              <a:t>专题</a:t>
            </a:r>
            <a:r>
              <a:rPr lang="en-US" altLang="zh-CN" b="1" dirty="0" smtClean="0"/>
              <a:t>11</a:t>
            </a:r>
            <a:r>
              <a:rPr lang="zh-CN" altLang="en-US" b="1" dirty="0"/>
              <a:t>　从世界看中国</a:t>
            </a:r>
            <a:endParaRPr lang="zh-CN" altLang="zh-CN" dirty="0"/>
          </a:p>
        </p:txBody>
      </p:sp>
      <p:sp>
        <p:nvSpPr>
          <p:cNvPr id="4" name="矩形 3"/>
          <p:cNvSpPr>
            <a:spLocks noChangeAspect="1"/>
          </p:cNvSpPr>
          <p:nvPr/>
        </p:nvSpPr>
        <p:spPr>
          <a:xfrm>
            <a:off x="236022" y="1440390"/>
            <a:ext cx="1742785" cy="614720"/>
          </a:xfrm>
          <a:prstGeom prst="rect">
            <a:avLst/>
          </a:prstGeom>
        </p:spPr>
        <p:txBody>
          <a:bodyPr wrap="none">
            <a:spAutoFit/>
          </a:bodyPr>
          <a:lstStyle/>
          <a:p>
            <a:pPr>
              <a:lnSpc>
                <a:spcPct val="120000"/>
              </a:lnSpc>
              <a:spcAft>
                <a:spcPts val="0"/>
              </a:spcAft>
              <a:tabLst>
                <a:tab pos="1122622" algn="l"/>
                <a:tab pos="2044239" algn="l"/>
                <a:tab pos="2969457" algn="l"/>
                <a:tab pos="3959476" algn="l"/>
              </a:tabLst>
            </a:pPr>
            <a:r>
              <a:rPr lang="zh-CN" altLang="en-US" sz="3024" dirty="0">
                <a:solidFill>
                  <a:srgbClr val="000000"/>
                </a:solidFill>
                <a:latin typeface="NEU-BZ-S92" panose="02010600010101010101" pitchFamily="2" charset="-122"/>
                <a:ea typeface="方正大黑_GBK" panose="03000509000000000000" pitchFamily="65" charset="-122"/>
                <a:cs typeface="Times New Roman" panose="02020603050405020304" pitchFamily="18" charset="0"/>
              </a:rPr>
              <a:t>考点集训</a:t>
            </a:r>
            <a:endParaRPr lang="zh-CN" altLang="zh-CN" sz="3024" dirty="0">
              <a:solidFill>
                <a:srgbClr val="000000"/>
              </a:solidFill>
              <a:latin typeface="NEU-BZ-S92" panose="02010600010101010101" pitchFamily="2" charset="-122"/>
              <a:ea typeface="方正大黑_GBK" panose="03000509000000000000" pitchFamily="65" charset="-122"/>
              <a:cs typeface="Times New Roman" panose="02020603050405020304" pitchFamily="18" charset="0"/>
            </a:endParaRPr>
          </a:p>
        </p:txBody>
      </p:sp>
    </p:spTree>
    <p:extLst>
      <p:ext uri="{BB962C8B-B14F-4D97-AF65-F5344CB8AC3E}">
        <p14:creationId xmlns:p14="http://schemas.microsoft.com/office/powerpoint/2010/main" val="30196432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a:spLocks noChangeAspect="1"/>
          </p:cNvSpPr>
          <p:nvPr/>
        </p:nvSpPr>
        <p:spPr>
          <a:xfrm>
            <a:off x="361950" y="441607"/>
            <a:ext cx="10807700" cy="1817805"/>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一、选择题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本大题共</a:t>
            </a:r>
            <a:r>
              <a:rPr lang="en-US" altLang="zh-CN" dirty="0">
                <a:solidFill>
                  <a:srgbClr val="000000"/>
                </a:solidFill>
                <a:ea typeface="宋体" panose="02010600030101010101" pitchFamily="2" charset="-122"/>
                <a:cs typeface="Times New Roman" panose="02020603050405020304" pitchFamily="18" charset="0"/>
              </a:rPr>
              <a:t>15</a:t>
            </a:r>
            <a:r>
              <a:rPr lang="zh-CN" altLang="zh-CN" dirty="0">
                <a:solidFill>
                  <a:srgbClr val="000000"/>
                </a:solidFill>
                <a:latin typeface="Arial" panose="020B0604020202020204" pitchFamily="34" charset="0"/>
                <a:cs typeface="Times New Roman" panose="02020603050405020304" pitchFamily="18" charset="0"/>
              </a:rPr>
              <a:t>小题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每小题</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latin typeface="Arial" panose="020B0604020202020204" pitchFamily="34" charset="0"/>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共</a:t>
            </a:r>
            <a:r>
              <a:rPr lang="en-US" altLang="zh-CN" dirty="0">
                <a:solidFill>
                  <a:srgbClr val="000000"/>
                </a:solidFill>
                <a:ea typeface="宋体" panose="02010600030101010101" pitchFamily="2" charset="-122"/>
                <a:cs typeface="Times New Roman" panose="02020603050405020304" pitchFamily="18" charset="0"/>
              </a:rPr>
              <a:t>60</a:t>
            </a:r>
            <a:r>
              <a:rPr lang="zh-CN" altLang="zh-CN" dirty="0">
                <a:solidFill>
                  <a:srgbClr val="000000"/>
                </a:solidFill>
                <a:latin typeface="Arial" panose="020B0604020202020204" pitchFamily="34" charset="0"/>
                <a:cs typeface="Times New Roman" panose="02020603050405020304" pitchFamily="18" charset="0"/>
              </a:rPr>
              <a:t>分。在每小题给出的四个选项中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只有一项是符合题目要求的。</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楷体" panose="02010609060101010101" pitchFamily="49" charset="-122"/>
                <a:cs typeface="Times New Roman" panose="02020603050405020304" pitchFamily="18" charset="0"/>
              </a:rPr>
              <a:t>深圳学考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读我国人口增长图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a:t>
            </a:r>
            <a:r>
              <a:rPr lang="en-US" altLang="zh-CN" dirty="0">
                <a:solidFill>
                  <a:srgbClr val="000000"/>
                </a:solidFill>
                <a:ea typeface="宋体" panose="02010600030101010101" pitchFamily="2" charset="-122"/>
                <a:cs typeface="Times New Roman" panose="02020603050405020304" pitchFamily="18" charset="0"/>
              </a:rPr>
              <a:t>1~2</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pic>
        <p:nvPicPr>
          <p:cNvPr id="7" name="image107.jpeg"/>
          <p:cNvPicPr>
            <a:picLocks noChangeAspect="1"/>
          </p:cNvPicPr>
          <p:nvPr/>
        </p:nvPicPr>
        <p:blipFill>
          <a:blip r:embed="rId2"/>
          <a:stretch>
            <a:fillRect/>
          </a:stretch>
        </p:blipFill>
        <p:spPr>
          <a:xfrm>
            <a:off x="2342992" y="2299642"/>
            <a:ext cx="6845617" cy="3935285"/>
          </a:xfrm>
          <a:prstGeom prst="rect">
            <a:avLst/>
          </a:prstGeom>
        </p:spPr>
      </p:pic>
    </p:spTree>
    <p:extLst>
      <p:ext uri="{BB962C8B-B14F-4D97-AF65-F5344CB8AC3E}">
        <p14:creationId xmlns:p14="http://schemas.microsoft.com/office/powerpoint/2010/main" val="1864289175"/>
      </p:ext>
    </p:extLst>
  </p:cSld>
  <p:clrMapOvr>
    <a:masterClrMapping/>
  </p:clrMapOvr>
  <p:transition spd="slow">
    <p:wheel spokes="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spect="1"/>
          </p:cNvSpPr>
          <p:nvPr/>
        </p:nvSpPr>
        <p:spPr>
          <a:xfrm>
            <a:off x="361950" y="863823"/>
            <a:ext cx="10807700" cy="4772460"/>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关于我国人口</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以下说法正确的</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人口自然增长率持续上升</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B.2020</a:t>
            </a:r>
            <a:r>
              <a:rPr lang="zh-CN" altLang="zh-CN" dirty="0">
                <a:solidFill>
                  <a:srgbClr val="000000"/>
                </a:solidFill>
                <a:ea typeface="宋体" panose="02010600030101010101" pitchFamily="2" charset="-122"/>
                <a:cs typeface="Times New Roman" panose="02020603050405020304" pitchFamily="18" charset="0"/>
              </a:rPr>
              <a:t>年我国人口数量已突破</a:t>
            </a:r>
            <a:r>
              <a:rPr lang="en-US" altLang="zh-CN" dirty="0">
                <a:solidFill>
                  <a:srgbClr val="000000"/>
                </a:solidFill>
                <a:ea typeface="宋体" panose="02010600030101010101" pitchFamily="2" charset="-122"/>
                <a:cs typeface="Times New Roman" panose="02020603050405020304" pitchFamily="18" charset="0"/>
              </a:rPr>
              <a:t>14</a:t>
            </a:r>
            <a:r>
              <a:rPr lang="zh-CN" altLang="zh-CN" dirty="0">
                <a:solidFill>
                  <a:srgbClr val="000000"/>
                </a:solidFill>
                <a:ea typeface="宋体" panose="02010600030101010101" pitchFamily="2" charset="-122"/>
                <a:cs typeface="Times New Roman" panose="02020603050405020304" pitchFamily="18" charset="0"/>
              </a:rPr>
              <a:t>亿</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人口年均增长率持续上升</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近</a:t>
            </a:r>
            <a:r>
              <a:rPr lang="en-US" altLang="zh-CN" dirty="0">
                <a:solidFill>
                  <a:srgbClr val="000000"/>
                </a:solidFill>
                <a:ea typeface="宋体" panose="02010600030101010101" pitchFamily="2" charset="-122"/>
                <a:cs typeface="Times New Roman" panose="02020603050405020304" pitchFamily="18" charset="0"/>
              </a:rPr>
              <a:t>10</a:t>
            </a:r>
            <a:r>
              <a:rPr lang="zh-CN" altLang="zh-CN" dirty="0">
                <a:solidFill>
                  <a:srgbClr val="000000"/>
                </a:solidFill>
                <a:ea typeface="宋体" panose="02010600030101010101" pitchFamily="2" charset="-122"/>
                <a:cs typeface="Times New Roman" panose="02020603050405020304" pitchFamily="18" charset="0"/>
              </a:rPr>
              <a:t>年我国人口数量增加超过</a:t>
            </a:r>
            <a:r>
              <a:rPr lang="en-US" altLang="zh-CN" dirty="0">
                <a:solidFill>
                  <a:srgbClr val="000000"/>
                </a:solidFill>
                <a:ea typeface="宋体" panose="02010600030101010101" pitchFamily="2" charset="-122"/>
                <a:cs typeface="Times New Roman" panose="02020603050405020304" pitchFamily="18" charset="0"/>
              </a:rPr>
              <a:t>20</a:t>
            </a:r>
            <a:r>
              <a:rPr lang="zh-CN" altLang="zh-CN" dirty="0">
                <a:solidFill>
                  <a:srgbClr val="000000"/>
                </a:solidFill>
                <a:ea typeface="宋体" panose="02010600030101010101" pitchFamily="2" charset="-122"/>
                <a:cs typeface="Times New Roman" panose="02020603050405020304" pitchFamily="18" charset="0"/>
              </a:rPr>
              <a:t>亿</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关于人口普查</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说法正确的</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提高人口素养</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调控第三产业</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有利于完善人口政策</a:t>
            </a:r>
            <a:r>
              <a:rPr lang="en-US" altLang="zh-CN"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提高人健康状态</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矩形 5"/>
          <p:cNvSpPr/>
          <p:nvPr/>
        </p:nvSpPr>
        <p:spPr>
          <a:xfrm>
            <a:off x="6893501" y="948847"/>
            <a:ext cx="458780" cy="584775"/>
          </a:xfrm>
          <a:prstGeom prst="rect">
            <a:avLst/>
          </a:prstGeom>
        </p:spPr>
        <p:txBody>
          <a:bodyPr wrap="none">
            <a:spAutoFit/>
          </a:bodyPr>
          <a:lstStyle/>
          <a:p>
            <a:r>
              <a:rPr lang="en-US" altLang="zh-CN" dirty="0" smtClean="0">
                <a:ea typeface="宋体" panose="02010600030101010101" pitchFamily="2" charset="-122"/>
              </a:rPr>
              <a:t>B</a:t>
            </a:r>
            <a:endParaRPr lang="zh-CN" altLang="en-US" dirty="0"/>
          </a:p>
        </p:txBody>
      </p:sp>
      <p:sp>
        <p:nvSpPr>
          <p:cNvPr id="7" name="矩形 6"/>
          <p:cNvSpPr/>
          <p:nvPr/>
        </p:nvSpPr>
        <p:spPr>
          <a:xfrm>
            <a:off x="6058901" y="3878327"/>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Tree>
    <p:extLst>
      <p:ext uri="{BB962C8B-B14F-4D97-AF65-F5344CB8AC3E}">
        <p14:creationId xmlns:p14="http://schemas.microsoft.com/office/powerpoint/2010/main" val="2657185730"/>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spect="1"/>
          </p:cNvSpPr>
          <p:nvPr/>
        </p:nvSpPr>
        <p:spPr>
          <a:xfrm>
            <a:off x="361950" y="1439887"/>
            <a:ext cx="10807700" cy="3590598"/>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由图可知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我国的年均增长率自</a:t>
            </a:r>
            <a:r>
              <a:rPr lang="en-US" altLang="zh-CN" dirty="0">
                <a:ea typeface="宋体" panose="02010600030101010101" pitchFamily="2" charset="-122"/>
                <a:cs typeface="Times New Roman" panose="02020603050405020304" pitchFamily="18" charset="0"/>
              </a:rPr>
              <a:t>1982</a:t>
            </a:r>
            <a:r>
              <a:rPr lang="zh-CN" altLang="zh-CN" dirty="0">
                <a:ea typeface="宋体" panose="02010600030101010101" pitchFamily="2" charset="-122"/>
                <a:cs typeface="Times New Roman" panose="02020603050405020304" pitchFamily="18" charset="0"/>
              </a:rPr>
              <a:t>年开始持续下降</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据此可推知</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和</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说法错误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读图可知</a:t>
            </a:r>
            <a:r>
              <a:rPr lang="en-US" altLang="zh-CN" dirty="0">
                <a:ea typeface="宋体" panose="02010600030101010101" pitchFamily="2" charset="-122"/>
                <a:cs typeface="Times New Roman" panose="02020603050405020304" pitchFamily="18" charset="0"/>
              </a:rPr>
              <a:t>,2020</a:t>
            </a:r>
            <a:r>
              <a:rPr lang="zh-CN" altLang="zh-CN" dirty="0">
                <a:ea typeface="宋体" panose="02010600030101010101" pitchFamily="2" charset="-122"/>
                <a:cs typeface="Times New Roman" panose="02020603050405020304" pitchFamily="18" charset="0"/>
              </a:rPr>
              <a:t>年我国人口数量已突破</a:t>
            </a:r>
            <a:r>
              <a:rPr lang="en-US" altLang="zh-CN" dirty="0">
                <a:ea typeface="宋体" panose="02010600030101010101" pitchFamily="2" charset="-122"/>
                <a:cs typeface="Times New Roman" panose="02020603050405020304" pitchFamily="18" charset="0"/>
              </a:rPr>
              <a:t>14</a:t>
            </a:r>
            <a:r>
              <a:rPr lang="zh-CN" altLang="zh-CN" dirty="0">
                <a:ea typeface="宋体" panose="02010600030101010101" pitchFamily="2" charset="-122"/>
                <a:cs typeface="Times New Roman" panose="02020603050405020304" pitchFamily="18" charset="0"/>
              </a:rPr>
              <a:t>亿</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说法正确</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经过估算可知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近</a:t>
            </a:r>
            <a:r>
              <a:rPr lang="en-US" altLang="zh-CN" dirty="0">
                <a:ea typeface="宋体" panose="02010600030101010101" pitchFamily="2" charset="-122"/>
                <a:cs typeface="Times New Roman" panose="02020603050405020304" pitchFamily="18" charset="0"/>
              </a:rPr>
              <a:t>10</a:t>
            </a:r>
            <a:r>
              <a:rPr lang="zh-CN" altLang="zh-CN" dirty="0">
                <a:ea typeface="宋体" panose="02010600030101010101" pitchFamily="2" charset="-122"/>
                <a:cs typeface="Times New Roman" panose="02020603050405020304" pitchFamily="18" charset="0"/>
              </a:rPr>
              <a:t>年我国人口数量增加约</a:t>
            </a:r>
            <a:r>
              <a:rPr lang="en-US" altLang="zh-CN" dirty="0">
                <a:ea typeface="宋体" panose="02010600030101010101" pitchFamily="2" charset="-122"/>
                <a:cs typeface="Times New Roman" panose="02020603050405020304" pitchFamily="18" charset="0"/>
              </a:rPr>
              <a:t>1</a:t>
            </a:r>
            <a:r>
              <a:rPr lang="zh-CN" altLang="zh-CN" dirty="0">
                <a:ea typeface="宋体" panose="02010600030101010101" pitchFamily="2" charset="-122"/>
                <a:cs typeface="Times New Roman" panose="02020603050405020304" pitchFamily="18" charset="0"/>
              </a:rPr>
              <a:t>亿</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说法错误。第</a:t>
            </a:r>
            <a:r>
              <a:rPr lang="en-US" altLang="zh-CN" dirty="0">
                <a:ea typeface="宋体" panose="02010600030101010101" pitchFamily="2" charset="-122"/>
                <a:cs typeface="Times New Roman" panose="02020603050405020304" pitchFamily="18" charset="0"/>
              </a:rPr>
              <a:t>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人口普查是一项重要的国情调查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对人口发展战略和政策体系、调整完善人口政策</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推动人口结构优化具有重要意义</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说法正确。</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531460939"/>
      </p:ext>
    </p:extLst>
  </p:cSld>
  <p:clrMapOvr>
    <a:masterClrMapping/>
  </p:clrMapOvr>
  <p:transition spd="slow">
    <p:wheel spokes="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513615"/>
            <a:ext cx="5687119" cy="3046988"/>
          </a:xfrm>
          <a:prstGeom prst="rect">
            <a:avLst/>
          </a:prstGeom>
        </p:spPr>
        <p:txBody>
          <a:bodyPr wrap="square">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楷体" panose="02010609060101010101" pitchFamily="49" charset="-122"/>
                <a:cs typeface="Times New Roman" panose="02020603050405020304" pitchFamily="18" charset="0"/>
              </a:rPr>
              <a:t>陕西省学考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我国是海洋大国</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海域面积约</a:t>
            </a:r>
            <a:r>
              <a:rPr lang="en-US" altLang="zh-CN" dirty="0">
                <a:solidFill>
                  <a:srgbClr val="000000"/>
                </a:solidFill>
                <a:ea typeface="宋体" panose="02010600030101010101" pitchFamily="2" charset="-122"/>
                <a:cs typeface="Times New Roman" panose="02020603050405020304" pitchFamily="18" charset="0"/>
              </a:rPr>
              <a:t>300</a:t>
            </a:r>
            <a:r>
              <a:rPr lang="zh-CN" altLang="zh-CN" dirty="0">
                <a:solidFill>
                  <a:srgbClr val="000000"/>
                </a:solidFill>
                <a:ea typeface="楷体" panose="02010609060101010101" pitchFamily="49" charset="-122"/>
                <a:cs typeface="Times New Roman" panose="02020603050405020304" pitchFamily="18" charset="0"/>
              </a:rPr>
              <a:t>万平方千米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大陆海岸线</a:t>
            </a:r>
            <a:r>
              <a:rPr lang="en-US" altLang="zh-CN" dirty="0">
                <a:solidFill>
                  <a:srgbClr val="000000"/>
                </a:solidFill>
                <a:ea typeface="宋体" panose="02010600030101010101" pitchFamily="2" charset="-122"/>
                <a:cs typeface="Times New Roman" panose="02020603050405020304" pitchFamily="18" charset="0"/>
              </a:rPr>
              <a:t>1.8</a:t>
            </a:r>
            <a:r>
              <a:rPr lang="zh-CN" altLang="zh-CN" dirty="0">
                <a:solidFill>
                  <a:srgbClr val="000000"/>
                </a:solidFill>
                <a:ea typeface="楷体" panose="02010609060101010101" pitchFamily="49" charset="-122"/>
                <a:cs typeface="Times New Roman" panose="02020603050405020304" pitchFamily="18" charset="0"/>
              </a:rPr>
              <a:t>万多千米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有</a:t>
            </a:r>
            <a:r>
              <a:rPr lang="en-US" altLang="zh-CN" dirty="0">
                <a:solidFill>
                  <a:srgbClr val="000000"/>
                </a:solidFill>
                <a:ea typeface="宋体" panose="02010600030101010101" pitchFamily="2" charset="-122"/>
                <a:cs typeface="Times New Roman" panose="02020603050405020304" pitchFamily="18" charset="0"/>
              </a:rPr>
              <a:t>11</a:t>
            </a:r>
            <a:r>
              <a:rPr lang="en-US" altLang="zh-CN" dirty="0">
                <a:solidFill>
                  <a:srgbClr val="000000"/>
                </a:solidFill>
                <a:ea typeface="楷体" panose="02010609060101010101" pitchFamily="49"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000</a:t>
            </a:r>
            <a:r>
              <a:rPr lang="zh-CN" altLang="zh-CN" dirty="0">
                <a:solidFill>
                  <a:srgbClr val="000000"/>
                </a:solidFill>
                <a:ea typeface="楷体" panose="02010609060101010101" pitchFamily="49" charset="-122"/>
                <a:cs typeface="Times New Roman" panose="02020603050405020304" pitchFamily="18" charset="0"/>
              </a:rPr>
              <a:t>多个海岛。读中国毗邻海域简图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a:t>
            </a:r>
            <a:r>
              <a:rPr lang="en-US" altLang="zh-CN" dirty="0">
                <a:solidFill>
                  <a:srgbClr val="000000"/>
                </a:solidFill>
                <a:ea typeface="宋体" panose="02010600030101010101" pitchFamily="2" charset="-122"/>
                <a:cs typeface="Times New Roman" panose="02020603050405020304" pitchFamily="18" charset="0"/>
              </a:rPr>
              <a:t>3~4</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4" name="image108.jpeg"/>
          <p:cNvPicPr>
            <a:picLocks noChangeAspect="1"/>
          </p:cNvPicPr>
          <p:nvPr/>
        </p:nvPicPr>
        <p:blipFill>
          <a:blip r:embed="rId2"/>
          <a:stretch>
            <a:fillRect/>
          </a:stretch>
        </p:blipFill>
        <p:spPr>
          <a:xfrm>
            <a:off x="6127778" y="556127"/>
            <a:ext cx="5041872" cy="5623363"/>
          </a:xfrm>
          <a:prstGeom prst="rect">
            <a:avLst/>
          </a:prstGeom>
        </p:spPr>
      </p:pic>
    </p:spTree>
    <p:extLst>
      <p:ext uri="{BB962C8B-B14F-4D97-AF65-F5344CB8AC3E}">
        <p14:creationId xmlns:p14="http://schemas.microsoft.com/office/powerpoint/2010/main" val="1051512143"/>
      </p:ext>
    </p:extLst>
  </p:cSld>
  <p:clrMapOvr>
    <a:masterClrMapping/>
  </p:clrMapOvr>
  <p:transition spd="slow">
    <p:wheel spokes="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727919"/>
            <a:ext cx="10807700" cy="2999667"/>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关于我国海域叙述正确的</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自北向南是渤海、东海、黄海、南海</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海南岛是我国面积最大的岛屿</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东海是我国面积最大的临海</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曾母暗沙是祖国领土最</a:t>
            </a:r>
            <a:r>
              <a:rPr lang="zh-CN" altLang="zh-CN" dirty="0" smtClean="0">
                <a:solidFill>
                  <a:srgbClr val="000000"/>
                </a:solidFill>
                <a:ea typeface="宋体" panose="02010600030101010101" pitchFamily="2" charset="-122"/>
                <a:cs typeface="Times New Roman" panose="02020603050405020304" pitchFamily="18" charset="0"/>
              </a:rPr>
              <a:t>南端</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
        <p:nvSpPr>
          <p:cNvPr id="4" name="矩形 3"/>
          <p:cNvSpPr/>
          <p:nvPr/>
        </p:nvSpPr>
        <p:spPr>
          <a:xfrm>
            <a:off x="5977061" y="1810880"/>
            <a:ext cx="481222" cy="584775"/>
          </a:xfrm>
          <a:prstGeom prst="rect">
            <a:avLst/>
          </a:prstGeom>
        </p:spPr>
        <p:txBody>
          <a:bodyPr wrap="none">
            <a:spAutoFit/>
          </a:bodyPr>
          <a:lstStyle/>
          <a:p>
            <a:r>
              <a:rPr lang="en-US" altLang="zh-CN" dirty="0" smtClean="0">
                <a:ea typeface="宋体" panose="02010600030101010101" pitchFamily="2" charset="-122"/>
              </a:rPr>
              <a:t>D</a:t>
            </a:r>
            <a:endParaRPr lang="zh-CN" altLang="en-US" dirty="0"/>
          </a:p>
        </p:txBody>
      </p:sp>
    </p:spTree>
    <p:extLst>
      <p:ext uri="{BB962C8B-B14F-4D97-AF65-F5344CB8AC3E}">
        <p14:creationId xmlns:p14="http://schemas.microsoft.com/office/powerpoint/2010/main" val="1206444821"/>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439887"/>
            <a:ext cx="10807700" cy="3637919"/>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4</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海洋是人类生存和发展的</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第二空间</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关于海洋开发利用错误的做法</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适度填海造陆</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利用海洋空间资源</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加大捕捞力度</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充分利用生物资源</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科学有序开采</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开发海底油气资源</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实施海水淡化</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合理利用海水资源</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4" name="矩形 3"/>
          <p:cNvSpPr/>
          <p:nvPr/>
        </p:nvSpPr>
        <p:spPr>
          <a:xfrm>
            <a:off x="2818541" y="2117455"/>
            <a:ext cx="458780" cy="584775"/>
          </a:xfrm>
          <a:prstGeom prst="rect">
            <a:avLst/>
          </a:prstGeom>
        </p:spPr>
        <p:txBody>
          <a:bodyPr wrap="none">
            <a:spAutoFit/>
          </a:bodyPr>
          <a:lstStyle/>
          <a:p>
            <a:r>
              <a:rPr lang="en-US" altLang="zh-CN" dirty="0" smtClean="0">
                <a:ea typeface="宋体" panose="02010600030101010101" pitchFamily="2" charset="-122"/>
              </a:rPr>
              <a:t>B</a:t>
            </a:r>
            <a:endParaRPr lang="zh-CN" altLang="en-US" dirty="0"/>
          </a:p>
        </p:txBody>
      </p:sp>
    </p:spTree>
    <p:extLst>
      <p:ext uri="{BB962C8B-B14F-4D97-AF65-F5344CB8AC3E}">
        <p14:creationId xmlns:p14="http://schemas.microsoft.com/office/powerpoint/2010/main" val="3270755658"/>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680479"/>
            <a:ext cx="10807700" cy="522149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sz="2800" dirty="0">
                <a:ea typeface="宋体" panose="02010600030101010101" pitchFamily="2" charset="-122"/>
                <a:cs typeface="Times New Roman" panose="02020603050405020304" pitchFamily="18" charset="0"/>
              </a:rPr>
              <a:t>第</a:t>
            </a:r>
            <a:r>
              <a:rPr lang="en-US" altLang="zh-CN" sz="2800" dirty="0">
                <a:ea typeface="宋体" panose="02010600030101010101" pitchFamily="2" charset="-122"/>
                <a:cs typeface="Times New Roman" panose="02020603050405020304" pitchFamily="18" charset="0"/>
              </a:rPr>
              <a:t>3</a:t>
            </a:r>
            <a:r>
              <a:rPr lang="zh-CN" altLang="zh-CN" sz="2800" dirty="0">
                <a:ea typeface="宋体" panose="02010600030101010101" pitchFamily="2" charset="-122"/>
                <a:cs typeface="Times New Roman" panose="02020603050405020304" pitchFamily="18" charset="0"/>
              </a:rPr>
              <a:t>题</a:t>
            </a:r>
            <a:r>
              <a:rPr lang="en-US" altLang="zh-CN" sz="2800" dirty="0">
                <a:ea typeface="宋体" panose="02010600030101010101" pitchFamily="2" charset="-122"/>
                <a:cs typeface="Times New Roman" panose="02020603050405020304" pitchFamily="18" charset="0"/>
              </a:rPr>
              <a:t>,</a:t>
            </a:r>
            <a:r>
              <a:rPr lang="zh-CN" altLang="zh-CN" sz="2800" dirty="0">
                <a:ea typeface="宋体" panose="02010600030101010101" pitchFamily="2" charset="-122"/>
                <a:cs typeface="Times New Roman" panose="02020603050405020304" pitchFamily="18" charset="0"/>
              </a:rPr>
              <a:t>由图可知</a:t>
            </a:r>
            <a:r>
              <a:rPr lang="en-US" altLang="zh-CN" sz="2800" dirty="0">
                <a:ea typeface="宋体" panose="02010600030101010101" pitchFamily="2" charset="-122"/>
                <a:cs typeface="Times New Roman" panose="02020603050405020304" pitchFamily="18" charset="0"/>
              </a:rPr>
              <a:t>,</a:t>
            </a:r>
            <a:r>
              <a:rPr lang="zh-CN" altLang="zh-CN" sz="2800" dirty="0">
                <a:ea typeface="宋体" panose="02010600030101010101" pitchFamily="2" charset="-122"/>
                <a:cs typeface="Times New Roman" panose="02020603050405020304" pitchFamily="18" charset="0"/>
              </a:rPr>
              <a:t>我国临海自北向南是渤海、黄海、东海、南海</a:t>
            </a:r>
            <a:r>
              <a:rPr lang="en-US" altLang="zh-CN" sz="2800" dirty="0">
                <a:ea typeface="宋体" panose="02010600030101010101" pitchFamily="2" charset="-122"/>
                <a:cs typeface="Times New Roman" panose="02020603050405020304" pitchFamily="18" charset="0"/>
              </a:rPr>
              <a:t>,A</a:t>
            </a:r>
            <a:r>
              <a:rPr lang="zh-CN" altLang="zh-CN" sz="2800" dirty="0">
                <a:ea typeface="宋体" panose="02010600030101010101" pitchFamily="2" charset="-122"/>
                <a:cs typeface="Times New Roman" panose="02020603050405020304" pitchFamily="18" charset="0"/>
              </a:rPr>
              <a:t>错误。台湾岛是我国面积最大的岛屿</a:t>
            </a:r>
            <a:r>
              <a:rPr lang="en-US" altLang="zh-CN" sz="2800" dirty="0">
                <a:ea typeface="宋体" panose="02010600030101010101" pitchFamily="2" charset="-122"/>
                <a:cs typeface="Times New Roman" panose="02020603050405020304" pitchFamily="18" charset="0"/>
              </a:rPr>
              <a:t>,B</a:t>
            </a:r>
            <a:r>
              <a:rPr lang="zh-CN" altLang="zh-CN" sz="2800" dirty="0">
                <a:ea typeface="宋体" panose="02010600030101010101" pitchFamily="2" charset="-122"/>
                <a:cs typeface="Times New Roman" panose="02020603050405020304" pitchFamily="18" charset="0"/>
              </a:rPr>
              <a:t>错误。南海是我国面积最大的临海</a:t>
            </a:r>
            <a:r>
              <a:rPr lang="en-US" altLang="zh-CN" sz="2800" dirty="0">
                <a:ea typeface="宋体" panose="02010600030101010101" pitchFamily="2" charset="-122"/>
                <a:cs typeface="Times New Roman" panose="02020603050405020304" pitchFamily="18" charset="0"/>
              </a:rPr>
              <a:t>,C</a:t>
            </a:r>
            <a:r>
              <a:rPr lang="zh-CN" altLang="zh-CN" sz="2800" dirty="0">
                <a:ea typeface="宋体" panose="02010600030101010101" pitchFamily="2" charset="-122"/>
                <a:cs typeface="Times New Roman" panose="02020603050405020304" pitchFamily="18" charset="0"/>
              </a:rPr>
              <a:t>错误。我国领土最南端在南海的南沙群岛中的曾母暗沙</a:t>
            </a:r>
            <a:r>
              <a:rPr lang="en-US" altLang="zh-CN" sz="2800" dirty="0">
                <a:ea typeface="宋体" panose="02010600030101010101" pitchFamily="2" charset="-122"/>
                <a:cs typeface="Times New Roman" panose="02020603050405020304" pitchFamily="18" charset="0"/>
              </a:rPr>
              <a:t>,D</a:t>
            </a:r>
            <a:r>
              <a:rPr lang="zh-CN" altLang="zh-CN" sz="2800" dirty="0">
                <a:ea typeface="宋体" panose="02010600030101010101" pitchFamily="2" charset="-122"/>
                <a:cs typeface="Times New Roman" panose="02020603050405020304" pitchFamily="18" charset="0"/>
              </a:rPr>
              <a:t>正确。第</a:t>
            </a:r>
            <a:r>
              <a:rPr lang="en-US" altLang="zh-CN" sz="2800" dirty="0">
                <a:ea typeface="宋体" panose="02010600030101010101" pitchFamily="2" charset="-122"/>
                <a:cs typeface="Times New Roman" panose="02020603050405020304" pitchFamily="18" charset="0"/>
              </a:rPr>
              <a:t>4</a:t>
            </a:r>
            <a:r>
              <a:rPr lang="zh-CN" altLang="zh-CN" sz="2800" dirty="0">
                <a:ea typeface="宋体" panose="02010600030101010101" pitchFamily="2" charset="-122"/>
                <a:cs typeface="Times New Roman" panose="02020603050405020304" pitchFamily="18" charset="0"/>
              </a:rPr>
              <a:t>题</a:t>
            </a:r>
            <a:r>
              <a:rPr lang="en-US" altLang="zh-CN" sz="2800" dirty="0">
                <a:ea typeface="宋体" panose="02010600030101010101" pitchFamily="2" charset="-122"/>
                <a:cs typeface="Times New Roman" panose="02020603050405020304" pitchFamily="18" charset="0"/>
              </a:rPr>
              <a:t>,</a:t>
            </a:r>
            <a:r>
              <a:rPr lang="zh-CN" altLang="zh-CN" sz="2800" dirty="0">
                <a:ea typeface="宋体" panose="02010600030101010101" pitchFamily="2" charset="-122"/>
                <a:cs typeface="Times New Roman" panose="02020603050405020304" pitchFamily="18" charset="0"/>
              </a:rPr>
              <a:t>海洋开发利用是指人类对海洋资源的开发和对海洋及其空间的综合利用。随着陆地资源短缺、人口膨胀、环境恶化等问题的日益严峻</a:t>
            </a:r>
            <a:r>
              <a:rPr lang="en-US" altLang="zh-CN" sz="2800" dirty="0">
                <a:ea typeface="宋体" panose="02010600030101010101" pitchFamily="2" charset="-122"/>
                <a:cs typeface="Times New Roman" panose="02020603050405020304" pitchFamily="18" charset="0"/>
              </a:rPr>
              <a:t>,</a:t>
            </a:r>
            <a:r>
              <a:rPr lang="zh-CN" altLang="zh-CN" sz="2800" dirty="0">
                <a:ea typeface="宋体" panose="02010600030101010101" pitchFamily="2" charset="-122"/>
                <a:cs typeface="Times New Roman" panose="02020603050405020304" pitchFamily="18" charset="0"/>
              </a:rPr>
              <a:t>沿海国家纷纷把目光投向海洋</a:t>
            </a:r>
            <a:r>
              <a:rPr lang="en-US" altLang="zh-CN" sz="2800" dirty="0">
                <a:ea typeface="宋体" panose="02010600030101010101" pitchFamily="2" charset="-122"/>
                <a:cs typeface="Times New Roman" panose="02020603050405020304" pitchFamily="18" charset="0"/>
              </a:rPr>
              <a:t>,</a:t>
            </a:r>
            <a:r>
              <a:rPr lang="zh-CN" altLang="zh-CN" sz="2800" dirty="0">
                <a:ea typeface="宋体" panose="02010600030101010101" pitchFamily="2" charset="-122"/>
                <a:cs typeface="Times New Roman" panose="02020603050405020304" pitchFamily="18" charset="0"/>
              </a:rPr>
              <a:t>加快了对海洋的开发和利用。适度填海造陆</a:t>
            </a:r>
            <a:r>
              <a:rPr lang="en-US" altLang="zh-CN" sz="2800" dirty="0">
                <a:ea typeface="宋体" panose="02010600030101010101" pitchFamily="2" charset="-122"/>
                <a:cs typeface="Times New Roman" panose="02020603050405020304" pitchFamily="18" charset="0"/>
              </a:rPr>
              <a:t>,</a:t>
            </a:r>
            <a:r>
              <a:rPr lang="zh-CN" altLang="zh-CN" sz="2800" dirty="0">
                <a:ea typeface="宋体" panose="02010600030101010101" pitchFamily="2" charset="-122"/>
                <a:cs typeface="Times New Roman" panose="02020603050405020304" pitchFamily="18" charset="0"/>
              </a:rPr>
              <a:t>利用海洋空间资源</a:t>
            </a:r>
            <a:r>
              <a:rPr lang="en-US" altLang="zh-CN" sz="2800" dirty="0">
                <a:ea typeface="宋体" panose="02010600030101010101" pitchFamily="2" charset="-122"/>
                <a:cs typeface="Times New Roman" panose="02020603050405020304" pitchFamily="18" charset="0"/>
              </a:rPr>
              <a:t>;</a:t>
            </a:r>
            <a:r>
              <a:rPr lang="zh-CN" altLang="zh-CN" sz="2800" dirty="0">
                <a:ea typeface="宋体" panose="02010600030101010101" pitchFamily="2" charset="-122"/>
                <a:cs typeface="Times New Roman" panose="02020603050405020304" pitchFamily="18" charset="0"/>
              </a:rPr>
              <a:t>科学有序开采</a:t>
            </a:r>
            <a:r>
              <a:rPr lang="en-US" altLang="zh-CN" sz="2800" dirty="0">
                <a:ea typeface="宋体" panose="02010600030101010101" pitchFamily="2" charset="-122"/>
                <a:cs typeface="Times New Roman" panose="02020603050405020304" pitchFamily="18" charset="0"/>
              </a:rPr>
              <a:t>,</a:t>
            </a:r>
            <a:r>
              <a:rPr lang="zh-CN" altLang="zh-CN" sz="2800" dirty="0">
                <a:ea typeface="宋体" panose="02010600030101010101" pitchFamily="2" charset="-122"/>
                <a:cs typeface="Times New Roman" panose="02020603050405020304" pitchFamily="18" charset="0"/>
              </a:rPr>
              <a:t>开发海底油气资源</a:t>
            </a:r>
            <a:r>
              <a:rPr lang="en-US" altLang="zh-CN" sz="2800" dirty="0">
                <a:ea typeface="宋体" panose="02010600030101010101" pitchFamily="2" charset="-122"/>
                <a:cs typeface="Times New Roman" panose="02020603050405020304" pitchFamily="18" charset="0"/>
              </a:rPr>
              <a:t>;</a:t>
            </a:r>
            <a:r>
              <a:rPr lang="zh-CN" altLang="zh-CN" sz="2800" dirty="0">
                <a:ea typeface="宋体" panose="02010600030101010101" pitchFamily="2" charset="-122"/>
                <a:cs typeface="Times New Roman" panose="02020603050405020304" pitchFamily="18" charset="0"/>
              </a:rPr>
              <a:t>实施海水淡化</a:t>
            </a:r>
            <a:r>
              <a:rPr lang="en-US" altLang="zh-CN" sz="2800" dirty="0">
                <a:ea typeface="宋体" panose="02010600030101010101" pitchFamily="2" charset="-122"/>
                <a:cs typeface="Times New Roman" panose="02020603050405020304" pitchFamily="18" charset="0"/>
              </a:rPr>
              <a:t>,</a:t>
            </a:r>
            <a:r>
              <a:rPr lang="zh-CN" altLang="zh-CN" sz="2800" dirty="0">
                <a:ea typeface="宋体" panose="02010600030101010101" pitchFamily="2" charset="-122"/>
                <a:cs typeface="Times New Roman" panose="02020603050405020304" pitchFamily="18" charset="0"/>
              </a:rPr>
              <a:t>合理利用海水资源</a:t>
            </a:r>
            <a:r>
              <a:rPr lang="en-US" altLang="zh-CN" sz="2800" dirty="0">
                <a:ea typeface="宋体" panose="02010600030101010101" pitchFamily="2" charset="-122"/>
                <a:cs typeface="Times New Roman" panose="02020603050405020304" pitchFamily="18" charset="0"/>
              </a:rPr>
              <a:t>,</a:t>
            </a:r>
            <a:r>
              <a:rPr lang="zh-CN" altLang="zh-CN" sz="2800" dirty="0">
                <a:ea typeface="宋体" panose="02010600030101010101" pitchFamily="2" charset="-122"/>
                <a:cs typeface="Times New Roman" panose="02020603050405020304" pitchFamily="18" charset="0"/>
              </a:rPr>
              <a:t>有利于海洋保护</a:t>
            </a:r>
            <a:r>
              <a:rPr lang="en-US" altLang="zh-CN" sz="2800" dirty="0">
                <a:ea typeface="宋体" panose="02010600030101010101" pitchFamily="2" charset="-122"/>
                <a:cs typeface="Times New Roman" panose="02020603050405020304" pitchFamily="18" charset="0"/>
              </a:rPr>
              <a:t>;</a:t>
            </a:r>
            <a:r>
              <a:rPr lang="zh-CN" altLang="zh-CN" sz="2800" dirty="0">
                <a:ea typeface="宋体" panose="02010600030101010101" pitchFamily="2" charset="-122"/>
                <a:cs typeface="Times New Roman" panose="02020603050405020304" pitchFamily="18" charset="0"/>
              </a:rPr>
              <a:t>捕捞过度造成渔获量急剧下降</a:t>
            </a:r>
            <a:r>
              <a:rPr lang="en-US" altLang="zh-CN" sz="2800" dirty="0">
                <a:ea typeface="宋体" panose="02010600030101010101" pitchFamily="2" charset="-122"/>
                <a:cs typeface="Times New Roman" panose="02020603050405020304" pitchFamily="18" charset="0"/>
              </a:rPr>
              <a:t>,</a:t>
            </a:r>
            <a:r>
              <a:rPr lang="zh-CN" altLang="zh-CN" sz="2800" dirty="0">
                <a:ea typeface="宋体" panose="02010600030101010101" pitchFamily="2" charset="-122"/>
                <a:cs typeface="Times New Roman" panose="02020603050405020304" pitchFamily="18" charset="0"/>
              </a:rPr>
              <a:t>使海洋珍稀物种濒临绝灭</a:t>
            </a:r>
            <a:r>
              <a:rPr lang="en-US" altLang="zh-CN" sz="2800" dirty="0">
                <a:ea typeface="宋体" panose="02010600030101010101" pitchFamily="2" charset="-122"/>
                <a:cs typeface="Times New Roman" panose="02020603050405020304" pitchFamily="18" charset="0"/>
              </a:rPr>
              <a:t>,</a:t>
            </a:r>
            <a:r>
              <a:rPr lang="zh-CN" altLang="zh-CN" sz="2800" dirty="0">
                <a:ea typeface="宋体" panose="02010600030101010101" pitchFamily="2" charset="-122"/>
                <a:cs typeface="Times New Roman" panose="02020603050405020304" pitchFamily="18" charset="0"/>
              </a:rPr>
              <a:t>严重影响海洋资源的可持续利用和海洋生态系统的平衡</a:t>
            </a:r>
            <a:r>
              <a:rPr lang="en-US" altLang="zh-CN" sz="2800" dirty="0">
                <a:ea typeface="宋体" panose="02010600030101010101" pitchFamily="2" charset="-122"/>
                <a:cs typeface="Times New Roman" panose="02020603050405020304" pitchFamily="18" charset="0"/>
              </a:rPr>
              <a:t>,</a:t>
            </a:r>
            <a:r>
              <a:rPr lang="zh-CN" altLang="zh-CN" sz="2800" dirty="0">
                <a:ea typeface="宋体" panose="02010600030101010101" pitchFamily="2" charset="-122"/>
                <a:cs typeface="Times New Roman" panose="02020603050405020304" pitchFamily="18" charset="0"/>
              </a:rPr>
              <a:t>故选</a:t>
            </a:r>
            <a:r>
              <a:rPr lang="en-US" altLang="zh-CN" sz="2800" dirty="0">
                <a:ea typeface="宋体" panose="02010600030101010101" pitchFamily="2" charset="-122"/>
                <a:cs typeface="Times New Roman" panose="02020603050405020304" pitchFamily="18" charset="0"/>
              </a:rPr>
              <a:t>B</a:t>
            </a:r>
            <a:r>
              <a:rPr lang="zh-CN" altLang="zh-CN" sz="2800" dirty="0">
                <a:ea typeface="宋体" panose="02010600030101010101" pitchFamily="2" charset="-122"/>
                <a:cs typeface="Times New Roman" panose="02020603050405020304" pitchFamily="18" charset="0"/>
              </a:rPr>
              <a:t>。</a:t>
            </a:r>
            <a:endParaRPr lang="zh-CN" altLang="zh-CN" sz="2800"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492418320"/>
      </p:ext>
    </p:extLst>
  </p:cSld>
  <p:clrMapOvr>
    <a:masterClrMapping/>
  </p:clrMapOvr>
  <p:transition spd="slow">
    <p:wheel spokes="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595455"/>
            <a:ext cx="10807700" cy="536339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楷体" panose="02010609060101010101" pitchFamily="49" charset="-122"/>
                <a:cs typeface="Times New Roman" panose="02020603050405020304" pitchFamily="18" charset="0"/>
              </a:rPr>
              <a:t>福建莆田质检</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鄂温克族自称是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住在大山林中的人们</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。其传统服饰原料主要为兽皮</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冬季用长毛、厚毛皮</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夏季用光板皮。据此完成</a:t>
            </a:r>
            <a:r>
              <a:rPr lang="en-US" altLang="zh-CN" dirty="0">
                <a:solidFill>
                  <a:srgbClr val="000000"/>
                </a:solidFill>
                <a:ea typeface="宋体" panose="02010600030101010101" pitchFamily="2" charset="-122"/>
                <a:cs typeface="Times New Roman" panose="02020603050405020304" pitchFamily="18" charset="0"/>
              </a:rPr>
              <a:t>5~7</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5.</a:t>
            </a:r>
            <a:r>
              <a:rPr lang="zh-CN" altLang="zh-CN" dirty="0">
                <a:solidFill>
                  <a:srgbClr val="000000"/>
                </a:solidFill>
                <a:ea typeface="宋体" panose="02010600030101010101" pitchFamily="2" charset="-122"/>
                <a:cs typeface="Times New Roman" panose="02020603050405020304" pitchFamily="18" charset="0"/>
              </a:rPr>
              <a:t>鄂温克族主要分布</a:t>
            </a:r>
            <a:r>
              <a:rPr lang="zh-CN" altLang="zh-CN" dirty="0" smtClean="0">
                <a:solidFill>
                  <a:srgbClr val="000000"/>
                </a:solidFill>
                <a:ea typeface="宋体" panose="02010600030101010101" pitchFamily="2" charset="-122"/>
                <a:cs typeface="Times New Roman" panose="02020603050405020304" pitchFamily="18" charset="0"/>
              </a:rPr>
              <a:t>在</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三江平原</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辽河平原</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大兴安岭</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台湾山脉</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根据资料推断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鄂温克族的传统生产方式</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泛舟捕鱼</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铁犁牛</a:t>
            </a:r>
            <a:r>
              <a:rPr lang="zh-CN" altLang="zh-CN" dirty="0" smtClean="0">
                <a:solidFill>
                  <a:srgbClr val="000000"/>
                </a:solidFill>
                <a:ea typeface="宋体" panose="02010600030101010101" pitchFamily="2" charset="-122"/>
                <a:cs typeface="Times New Roman" panose="02020603050405020304" pitchFamily="18" charset="0"/>
              </a:rPr>
              <a:t>耕</a:t>
            </a:r>
            <a:r>
              <a:rPr lang="en-US" altLang="zh-CN" dirty="0" smtClean="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	C.</a:t>
            </a:r>
            <a:r>
              <a:rPr lang="zh-CN" altLang="zh-CN" dirty="0">
                <a:solidFill>
                  <a:srgbClr val="000000"/>
                </a:solidFill>
                <a:ea typeface="宋体" panose="02010600030101010101" pitchFamily="2" charset="-122"/>
                <a:cs typeface="Times New Roman" panose="02020603050405020304" pitchFamily="18" charset="0"/>
              </a:rPr>
              <a:t>山林狩猎</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定居饲养</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7.</a:t>
            </a:r>
            <a:r>
              <a:rPr lang="zh-CN" altLang="zh-CN" dirty="0">
                <a:solidFill>
                  <a:srgbClr val="000000"/>
                </a:solidFill>
                <a:ea typeface="宋体" panose="02010600030101010101" pitchFamily="2" charset="-122"/>
                <a:cs typeface="Times New Roman" panose="02020603050405020304" pitchFamily="18" charset="0"/>
              </a:rPr>
              <a:t>鄂温克族传统服饰的主要作用</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美观</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防雨</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防晒</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御寒</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4" name="矩形 3"/>
          <p:cNvSpPr/>
          <p:nvPr/>
        </p:nvSpPr>
        <p:spPr>
          <a:xfrm>
            <a:off x="4733261" y="2428335"/>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
        <p:nvSpPr>
          <p:cNvPr id="5" name="矩形 4"/>
          <p:cNvSpPr/>
          <p:nvPr/>
        </p:nvSpPr>
        <p:spPr>
          <a:xfrm>
            <a:off x="8507173" y="3600127"/>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
        <p:nvSpPr>
          <p:cNvPr id="6" name="矩形 5"/>
          <p:cNvSpPr/>
          <p:nvPr/>
        </p:nvSpPr>
        <p:spPr>
          <a:xfrm>
            <a:off x="6788813" y="4771919"/>
            <a:ext cx="481222" cy="584775"/>
          </a:xfrm>
          <a:prstGeom prst="rect">
            <a:avLst/>
          </a:prstGeom>
        </p:spPr>
        <p:txBody>
          <a:bodyPr wrap="none">
            <a:spAutoFit/>
          </a:bodyPr>
          <a:lstStyle/>
          <a:p>
            <a:r>
              <a:rPr lang="en-US" altLang="zh-CN" dirty="0" smtClean="0">
                <a:ea typeface="宋体" panose="02010600030101010101" pitchFamily="2" charset="-122"/>
              </a:rPr>
              <a:t>D</a:t>
            </a:r>
            <a:endParaRPr lang="zh-CN" altLang="en-US" dirty="0"/>
          </a:p>
        </p:txBody>
      </p:sp>
    </p:spTree>
    <p:extLst>
      <p:ext uri="{BB962C8B-B14F-4D97-AF65-F5344CB8AC3E}">
        <p14:creationId xmlns:p14="http://schemas.microsoft.com/office/powerpoint/2010/main" val="3361558825"/>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2015951"/>
            <a:ext cx="10807700" cy="2408736"/>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5</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根据材料信息判断</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鄂温克族居住地地形以山地为主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冬季寒冷</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可以推断其主要分布在大兴安岭。第</a:t>
            </a:r>
            <a:r>
              <a:rPr lang="en-US" altLang="zh-CN" dirty="0">
                <a:ea typeface="宋体" panose="02010600030101010101" pitchFamily="2" charset="-122"/>
                <a:cs typeface="Times New Roman" panose="02020603050405020304" pitchFamily="18" charset="0"/>
              </a:rPr>
              <a:t>6</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传统服饰原料以兽皮为主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说明其传统生产方式应是山林狩猎。第</a:t>
            </a:r>
            <a:r>
              <a:rPr lang="en-US" altLang="zh-CN" dirty="0">
                <a:ea typeface="宋体" panose="02010600030101010101" pitchFamily="2" charset="-122"/>
                <a:cs typeface="Times New Roman" panose="02020603050405020304" pitchFamily="18" charset="0"/>
              </a:rPr>
              <a:t>7</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冬季多采用长毛、厚毛皮主要是为了抵御严寒。</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843444488"/>
      </p:ext>
    </p:extLst>
  </p:cSld>
  <p:clrMapOvr>
    <a:masterClrMapping/>
  </p:clrMapOvr>
  <p:transition spd="slow">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10807700" cy="6001643"/>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ea typeface="楷体" panose="02010609060101010101" pitchFamily="49" charset="-122"/>
                <a:cs typeface="Times New Roman" panose="02020603050405020304" pitchFamily="18" charset="0"/>
              </a:rPr>
              <a:t>百度地图发布《</a:t>
            </a: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smtClean="0">
                <a:solidFill>
                  <a:srgbClr val="000000"/>
                </a:solidFill>
                <a:ea typeface="楷体" panose="02010609060101010101" pitchFamily="49" charset="-122"/>
                <a:cs typeface="Times New Roman" panose="02020603050405020304" pitchFamily="18" charset="0"/>
              </a:rPr>
              <a:t>年</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清明</a:t>
            </a:r>
            <a:r>
              <a:rPr lang="zh-CN" altLang="zh-CN" dirty="0">
                <a:solidFill>
                  <a:srgbClr val="000000"/>
                </a:solidFill>
                <a:ea typeface="楷体" panose="02010609060101010101" pitchFamily="49" charset="-122"/>
                <a:cs typeface="Times New Roman" panose="02020603050405020304" pitchFamily="18" charset="0"/>
              </a:rPr>
              <a:t>假期出行预测》</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smtClean="0">
                <a:solidFill>
                  <a:srgbClr val="000000"/>
                </a:solidFill>
                <a:ea typeface="楷体" panose="02010609060101010101" pitchFamily="49" charset="-122"/>
                <a:cs typeface="Times New Roman" panose="02020603050405020304" pitchFamily="18" charset="0"/>
              </a:rPr>
              <a:t>揭</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秘</a:t>
            </a:r>
            <a:r>
              <a:rPr lang="zh-CN" altLang="zh-CN" dirty="0">
                <a:solidFill>
                  <a:srgbClr val="000000"/>
                </a:solidFill>
                <a:ea typeface="楷体" panose="02010609060101010101" pitchFamily="49" charset="-122"/>
                <a:cs typeface="Times New Roman" panose="02020603050405020304" pitchFamily="18" charset="0"/>
              </a:rPr>
              <a:t>大家最关心的</a:t>
            </a:r>
            <a:r>
              <a:rPr lang="zh-CN" altLang="zh-CN" dirty="0" smtClean="0">
                <a:solidFill>
                  <a:srgbClr val="000000"/>
                </a:solidFill>
                <a:ea typeface="楷体" panose="02010609060101010101" pitchFamily="49" charset="-122"/>
                <a:cs typeface="Times New Roman" panose="02020603050405020304" pitchFamily="18" charset="0"/>
              </a:rPr>
              <a:t>人口迁</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徙</a:t>
            </a:r>
            <a:r>
              <a:rPr lang="zh-CN" altLang="zh-CN" dirty="0">
                <a:solidFill>
                  <a:srgbClr val="000000"/>
                </a:solidFill>
                <a:ea typeface="楷体" panose="02010609060101010101" pitchFamily="49" charset="-122"/>
                <a:cs typeface="Times New Roman" panose="02020603050405020304" pitchFamily="18" charset="0"/>
              </a:rPr>
              <a:t>趋势、交通拥堵</a:t>
            </a:r>
            <a:r>
              <a:rPr lang="zh-CN" altLang="zh-CN" dirty="0" smtClean="0">
                <a:solidFill>
                  <a:srgbClr val="000000"/>
                </a:solidFill>
                <a:ea typeface="楷体" panose="02010609060101010101" pitchFamily="49" charset="-122"/>
                <a:cs typeface="Times New Roman" panose="02020603050405020304" pitchFamily="18" charset="0"/>
              </a:rPr>
              <a:t>状况</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和</a:t>
            </a:r>
            <a:r>
              <a:rPr lang="zh-CN" altLang="zh-CN" dirty="0">
                <a:solidFill>
                  <a:srgbClr val="000000"/>
                </a:solidFill>
                <a:ea typeface="楷体" panose="02010609060101010101" pitchFamily="49" charset="-122"/>
                <a:cs typeface="Times New Roman" panose="02020603050405020304" pitchFamily="18" charset="0"/>
              </a:rPr>
              <a:t>假期热门景点情况</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smtClean="0">
                <a:solidFill>
                  <a:srgbClr val="000000"/>
                </a:solidFill>
                <a:ea typeface="楷体" panose="02010609060101010101" pitchFamily="49" charset="-122"/>
                <a:cs typeface="Times New Roman" panose="02020603050405020304" pitchFamily="18" charset="0"/>
              </a:rPr>
              <a:t>为</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清明</a:t>
            </a:r>
            <a:r>
              <a:rPr lang="zh-CN" altLang="zh-CN" dirty="0">
                <a:solidFill>
                  <a:srgbClr val="000000"/>
                </a:solidFill>
                <a:ea typeface="楷体" panose="02010609060101010101" pitchFamily="49" charset="-122"/>
                <a:cs typeface="Times New Roman" panose="02020603050405020304" pitchFamily="18" charset="0"/>
              </a:rPr>
              <a:t>出行指路护航</a:t>
            </a:r>
            <a:r>
              <a:rPr lang="zh-CN" altLang="zh-CN" dirty="0" smtClean="0">
                <a:solidFill>
                  <a:srgbClr val="000000"/>
                </a:solidFill>
                <a:ea typeface="楷体" panose="02010609060101010101" pitchFamily="49" charset="-122"/>
                <a:cs typeface="Times New Roman" panose="02020603050405020304" pitchFamily="18" charset="0"/>
              </a:rPr>
              <a:t>。</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下</a:t>
            </a:r>
            <a:r>
              <a:rPr lang="zh-CN" altLang="zh-CN" dirty="0">
                <a:solidFill>
                  <a:srgbClr val="000000"/>
                </a:solidFill>
                <a:ea typeface="楷体" panose="02010609060101010101" pitchFamily="49" charset="-122"/>
                <a:cs typeface="Times New Roman" panose="02020603050405020304" pitchFamily="18" charset="0"/>
              </a:rPr>
              <a:t>图为清明假期人口</a:t>
            </a:r>
            <a:r>
              <a:rPr lang="zh-CN" altLang="zh-CN" dirty="0" smtClean="0">
                <a:solidFill>
                  <a:srgbClr val="000000"/>
                </a:solidFill>
                <a:ea typeface="楷体" panose="02010609060101010101" pitchFamily="49" charset="-122"/>
                <a:cs typeface="Times New Roman" panose="02020603050405020304" pitchFamily="18" charset="0"/>
              </a:rPr>
              <a:t>迁</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徙</a:t>
            </a:r>
            <a:r>
              <a:rPr lang="zh-CN" altLang="zh-CN" dirty="0">
                <a:solidFill>
                  <a:srgbClr val="000000"/>
                </a:solidFill>
                <a:ea typeface="楷体" panose="02010609060101010101" pitchFamily="49" charset="-122"/>
                <a:cs typeface="Times New Roman" panose="02020603050405020304" pitchFamily="18" charset="0"/>
              </a:rPr>
              <a:t>规模前十城市预测</a:t>
            </a:r>
            <a:r>
              <a:rPr lang="zh-CN" altLang="zh-CN" dirty="0" smtClean="0">
                <a:solidFill>
                  <a:srgbClr val="000000"/>
                </a:solidFill>
                <a:ea typeface="楷体" panose="02010609060101010101" pitchFamily="49" charset="-122"/>
                <a:cs typeface="Times New Roman" panose="02020603050405020304" pitchFamily="18" charset="0"/>
              </a:rPr>
              <a:t>图</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和</a:t>
            </a:r>
            <a:r>
              <a:rPr lang="zh-CN" altLang="zh-CN" dirty="0">
                <a:solidFill>
                  <a:srgbClr val="000000"/>
                </a:solidFill>
                <a:ea typeface="楷体" panose="02010609060101010101" pitchFamily="49" charset="-122"/>
                <a:cs typeface="Times New Roman" panose="02020603050405020304" pitchFamily="18" charset="0"/>
              </a:rPr>
              <a:t>清明假期全国人口</a:t>
            </a:r>
            <a:r>
              <a:rPr lang="zh-CN" altLang="zh-CN" dirty="0" smtClean="0">
                <a:solidFill>
                  <a:srgbClr val="000000"/>
                </a:solidFill>
                <a:ea typeface="楷体" panose="02010609060101010101" pitchFamily="49" charset="-122"/>
                <a:cs typeface="Times New Roman" panose="02020603050405020304" pitchFamily="18" charset="0"/>
              </a:rPr>
              <a:t>迁</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徙</a:t>
            </a:r>
            <a:r>
              <a:rPr lang="zh-CN" altLang="zh-CN" dirty="0">
                <a:solidFill>
                  <a:srgbClr val="000000"/>
                </a:solidFill>
                <a:ea typeface="楷体" panose="02010609060101010101" pitchFamily="49" charset="-122"/>
                <a:cs typeface="Times New Roman" panose="02020603050405020304" pitchFamily="18" charset="0"/>
              </a:rPr>
              <a:t>趋势预测</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据此完成</a:t>
            </a:r>
            <a:r>
              <a:rPr lang="en-US" altLang="zh-CN" dirty="0">
                <a:solidFill>
                  <a:srgbClr val="000000"/>
                </a:solidFill>
                <a:ea typeface="宋体" panose="02010600030101010101" pitchFamily="2" charset="-122"/>
                <a:cs typeface="Times New Roman" panose="02020603050405020304" pitchFamily="18" charset="0"/>
              </a:rPr>
              <a:t>8~10</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4" name="image109.jpeg"/>
          <p:cNvPicPr>
            <a:picLocks noChangeAspect="1"/>
          </p:cNvPicPr>
          <p:nvPr/>
        </p:nvPicPr>
        <p:blipFill>
          <a:blip r:embed="rId2"/>
          <a:stretch>
            <a:fillRect/>
          </a:stretch>
        </p:blipFill>
        <p:spPr>
          <a:xfrm>
            <a:off x="4811843" y="668813"/>
            <a:ext cx="6448881" cy="5066205"/>
          </a:xfrm>
          <a:prstGeom prst="rect">
            <a:avLst/>
          </a:prstGeom>
        </p:spPr>
      </p:pic>
    </p:spTree>
    <p:extLst>
      <p:ext uri="{BB962C8B-B14F-4D97-AF65-F5344CB8AC3E}">
        <p14:creationId xmlns:p14="http://schemas.microsoft.com/office/powerpoint/2010/main" val="2004830729"/>
      </p:ext>
    </p:extLst>
  </p:cSld>
  <p:clrMapOvr>
    <a:masterClrMapping/>
  </p:clrMapOvr>
  <p:transition spd="slow">
    <p:wheel spokes="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801647"/>
            <a:ext cx="10807700" cy="481978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8.</a:t>
            </a:r>
            <a:r>
              <a:rPr lang="zh-CN" altLang="zh-CN" dirty="0">
                <a:solidFill>
                  <a:srgbClr val="000000"/>
                </a:solidFill>
                <a:ea typeface="宋体" panose="02010600030101010101" pitchFamily="2" charset="-122"/>
                <a:cs typeface="Times New Roman" panose="02020603050405020304" pitchFamily="18" charset="0"/>
              </a:rPr>
              <a:t>清明假期人口迁徙规模前十的</a:t>
            </a:r>
            <a:r>
              <a:rPr lang="zh-CN" altLang="zh-CN" dirty="0" smtClean="0">
                <a:solidFill>
                  <a:srgbClr val="000000"/>
                </a:solidFill>
                <a:ea typeface="宋体" panose="02010600030101010101" pitchFamily="2" charset="-122"/>
                <a:cs typeface="Times New Roman" panose="02020603050405020304" pitchFamily="18" charset="0"/>
              </a:rPr>
              <a:t>城市</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主要分布于我国内陆西部地区</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大致位于黑河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腾冲线以东</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占据前四的依次是北京、上海、广州、深圳</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南方城市占据了</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个席位</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9.</a:t>
            </a:r>
            <a:r>
              <a:rPr lang="zh-CN" altLang="zh-CN" dirty="0">
                <a:solidFill>
                  <a:srgbClr val="000000"/>
                </a:solidFill>
                <a:ea typeface="宋体" panose="02010600030101010101" pitchFamily="2" charset="-122"/>
                <a:cs typeface="Times New Roman" panose="02020603050405020304" pitchFamily="18" charset="0"/>
              </a:rPr>
              <a:t>影响清明人口迁徙的主要</a:t>
            </a:r>
            <a:r>
              <a:rPr lang="zh-CN" altLang="zh-CN" dirty="0" smtClean="0">
                <a:solidFill>
                  <a:srgbClr val="000000"/>
                </a:solidFill>
                <a:ea typeface="宋体" panose="02010600030101010101" pitchFamily="2" charset="-122"/>
                <a:cs typeface="Times New Roman" panose="02020603050405020304" pitchFamily="18" charset="0"/>
              </a:rPr>
              <a:t>因素</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地形</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气候</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风俗习惯</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工业</a:t>
            </a:r>
            <a:r>
              <a:rPr lang="zh-CN" altLang="zh-CN" dirty="0" smtClean="0">
                <a:solidFill>
                  <a:srgbClr val="000000"/>
                </a:solidFill>
                <a:ea typeface="宋体" panose="02010600030101010101" pitchFamily="2" charset="-122"/>
                <a:cs typeface="Times New Roman" panose="02020603050405020304" pitchFamily="18" charset="0"/>
              </a:rPr>
              <a:t>发展水平</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
        <p:nvSpPr>
          <p:cNvPr id="4" name="矩形 3"/>
          <p:cNvSpPr/>
          <p:nvPr/>
        </p:nvSpPr>
        <p:spPr>
          <a:xfrm>
            <a:off x="7201197" y="879801"/>
            <a:ext cx="458780" cy="584775"/>
          </a:xfrm>
          <a:prstGeom prst="rect">
            <a:avLst/>
          </a:prstGeom>
        </p:spPr>
        <p:txBody>
          <a:bodyPr wrap="none">
            <a:spAutoFit/>
          </a:bodyPr>
          <a:lstStyle/>
          <a:p>
            <a:r>
              <a:rPr lang="en-US" altLang="zh-CN" dirty="0" smtClean="0">
                <a:ea typeface="宋体" panose="02010600030101010101" pitchFamily="2" charset="-122"/>
              </a:rPr>
              <a:t>B</a:t>
            </a:r>
            <a:endParaRPr lang="zh-CN" altLang="en-US" dirty="0"/>
          </a:p>
        </p:txBody>
      </p:sp>
      <p:sp>
        <p:nvSpPr>
          <p:cNvPr id="5" name="矩形 4"/>
          <p:cNvSpPr/>
          <p:nvPr/>
        </p:nvSpPr>
        <p:spPr>
          <a:xfrm>
            <a:off x="6359949" y="3806319"/>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Tree>
    <p:extLst>
      <p:ext uri="{BB962C8B-B14F-4D97-AF65-F5344CB8AC3E}">
        <p14:creationId xmlns:p14="http://schemas.microsoft.com/office/powerpoint/2010/main" val="2383932924"/>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777275"/>
            <a:ext cx="10807700" cy="3046988"/>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10.</a:t>
            </a:r>
            <a:r>
              <a:rPr lang="zh-CN" altLang="zh-CN" dirty="0">
                <a:solidFill>
                  <a:srgbClr val="000000"/>
                </a:solidFill>
                <a:ea typeface="宋体" panose="02010600030101010101" pitchFamily="2" charset="-122"/>
                <a:cs typeface="Times New Roman" panose="02020603050405020304" pitchFamily="18" charset="0"/>
              </a:rPr>
              <a:t>清明假期全国人口迁徙</a:t>
            </a:r>
            <a:r>
              <a:rPr lang="zh-CN" altLang="zh-CN" dirty="0" smtClean="0">
                <a:solidFill>
                  <a:srgbClr val="000000"/>
                </a:solidFill>
                <a:ea typeface="宋体" panose="02010600030101010101" pitchFamily="2" charset="-122"/>
                <a:cs typeface="Times New Roman" panose="02020603050405020304" pitchFamily="18" charset="0"/>
              </a:rPr>
              <a:t>趋势</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因疫情没有波动</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整体呈</a:t>
            </a:r>
            <a:r>
              <a:rPr lang="en-US" altLang="zh-CN" dirty="0">
                <a:solidFill>
                  <a:srgbClr val="000000"/>
                </a:solidFill>
                <a:ea typeface="宋体" panose="02010600030101010101" pitchFamily="2" charset="-122"/>
                <a:cs typeface="Times New Roman" panose="02020603050405020304" pitchFamily="18" charset="0"/>
              </a:rPr>
              <a:t>“M”</a:t>
            </a:r>
            <a:r>
              <a:rPr lang="zh-CN" altLang="zh-CN" dirty="0">
                <a:solidFill>
                  <a:srgbClr val="000000"/>
                </a:solidFill>
                <a:ea typeface="宋体" panose="02010600030101010101" pitchFamily="2" charset="-122"/>
                <a:cs typeface="Times New Roman" panose="02020603050405020304" pitchFamily="18" charset="0"/>
              </a:rPr>
              <a:t>形</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去程人口迁徙高峰为</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月</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日</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人口迁徙最高峰出现在返程</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
        <p:nvSpPr>
          <p:cNvPr id="4" name="矩形 3"/>
          <p:cNvSpPr/>
          <p:nvPr/>
        </p:nvSpPr>
        <p:spPr>
          <a:xfrm>
            <a:off x="6173421" y="1862103"/>
            <a:ext cx="458780" cy="584775"/>
          </a:xfrm>
          <a:prstGeom prst="rect">
            <a:avLst/>
          </a:prstGeom>
        </p:spPr>
        <p:txBody>
          <a:bodyPr wrap="none">
            <a:spAutoFit/>
          </a:bodyPr>
          <a:lstStyle/>
          <a:p>
            <a:r>
              <a:rPr lang="en-US" altLang="zh-CN" dirty="0" smtClean="0">
                <a:ea typeface="宋体" panose="02010600030101010101" pitchFamily="2" charset="-122"/>
              </a:rPr>
              <a:t>B</a:t>
            </a:r>
            <a:endParaRPr lang="zh-CN" altLang="en-US" dirty="0"/>
          </a:p>
        </p:txBody>
      </p:sp>
    </p:spTree>
    <p:extLst>
      <p:ext uri="{BB962C8B-B14F-4D97-AF65-F5344CB8AC3E}">
        <p14:creationId xmlns:p14="http://schemas.microsoft.com/office/powerpoint/2010/main" val="1093216841"/>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863823"/>
            <a:ext cx="10807700" cy="4772460"/>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8</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读图可知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清明假期人口迁徙规模前十的城市主要分布于我国的中部和东部地区</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项错误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大致位于黑河</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腾冲一线以东</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项正确</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占据前四的依次是广州市、北京市、深圳市、上海市</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项错误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除北京市、郑州市、西安市外的七个城市都是南方城市</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项错误。第</a:t>
            </a:r>
            <a:r>
              <a:rPr lang="en-US" altLang="zh-CN" dirty="0">
                <a:ea typeface="宋体" panose="02010600030101010101" pitchFamily="2" charset="-122"/>
                <a:cs typeface="Times New Roman" panose="02020603050405020304" pitchFamily="18" charset="0"/>
              </a:rPr>
              <a:t>9</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影响人口迁移的因素可分为自然因素和社会经济因素。清明节人口迁徙主要是因为清明节是中国人祭祖的节日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且适逢假期</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出行人数大大增加</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因此影响清明人口迁徙的主要因素是风俗习惯。故选</a:t>
            </a:r>
            <a:r>
              <a:rPr lang="en-US" altLang="zh-CN" dirty="0">
                <a:ea typeface="宋体" panose="02010600030101010101" pitchFamily="2" charset="-122"/>
                <a:cs typeface="Times New Roman" panose="02020603050405020304" pitchFamily="18" charset="0"/>
              </a:rPr>
              <a:t>C</a:t>
            </a:r>
            <a:r>
              <a:rPr lang="zh-CN" altLang="zh-CN" dirty="0" smtClean="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905720804"/>
      </p:ext>
    </p:extLst>
  </p:cSld>
  <p:clrMapOvr>
    <a:masterClrMapping/>
  </p:clrMapOvr>
  <p:transition spd="slow">
    <p:wheel spokes="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2015951"/>
            <a:ext cx="10807700" cy="2456057"/>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smtClean="0">
                <a:ea typeface="宋体" panose="02010600030101010101" pitchFamily="2" charset="-122"/>
                <a:cs typeface="Times New Roman" panose="02020603050405020304" pitchFamily="18" charset="0"/>
              </a:rPr>
              <a:t>第</a:t>
            </a:r>
            <a:r>
              <a:rPr lang="en-US" altLang="zh-CN" dirty="0" smtClean="0">
                <a:ea typeface="宋体" panose="02010600030101010101" pitchFamily="2" charset="-122"/>
                <a:cs typeface="Times New Roman" panose="02020603050405020304" pitchFamily="18" charset="0"/>
              </a:rPr>
              <a:t>10</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读清明假期全国人口迁徙趋势预测图可知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清明假期全国人口波动较大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整体呈</a:t>
            </a:r>
            <a:r>
              <a:rPr lang="en-US" altLang="zh-CN" dirty="0">
                <a:ea typeface="宋体" panose="02010600030101010101" pitchFamily="2" charset="-122"/>
                <a:cs typeface="Times New Roman" panose="02020603050405020304" pitchFamily="18" charset="0"/>
              </a:rPr>
              <a:t>“M”</a:t>
            </a:r>
            <a:r>
              <a:rPr lang="zh-CN" altLang="zh-CN" dirty="0">
                <a:ea typeface="宋体" panose="02010600030101010101" pitchFamily="2" charset="-122"/>
                <a:cs typeface="Times New Roman" panose="02020603050405020304" pitchFamily="18" charset="0"/>
              </a:rPr>
              <a:t>形</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去程人口迁徙高峰是</a:t>
            </a:r>
            <a:r>
              <a:rPr lang="en-US" altLang="zh-CN" dirty="0">
                <a:ea typeface="宋体" panose="02010600030101010101" pitchFamily="2" charset="-122"/>
                <a:cs typeface="Times New Roman" panose="02020603050405020304" pitchFamily="18" charset="0"/>
              </a:rPr>
              <a:t>4</a:t>
            </a:r>
            <a:r>
              <a:rPr lang="zh-CN" altLang="zh-CN" dirty="0">
                <a:ea typeface="宋体" panose="02010600030101010101" pitchFamily="2" charset="-122"/>
                <a:cs typeface="Times New Roman" panose="02020603050405020304" pitchFamily="18" charset="0"/>
              </a:rPr>
              <a:t>月</a:t>
            </a:r>
            <a:r>
              <a:rPr lang="en-US" altLang="zh-CN" dirty="0">
                <a:ea typeface="宋体" panose="02010600030101010101" pitchFamily="2" charset="-122"/>
                <a:cs typeface="Times New Roman" panose="02020603050405020304" pitchFamily="18" charset="0"/>
              </a:rPr>
              <a:t>3</a:t>
            </a:r>
            <a:r>
              <a:rPr lang="zh-CN" altLang="zh-CN" dirty="0">
                <a:ea typeface="宋体" panose="02010600030101010101" pitchFamily="2" charset="-122"/>
                <a:cs typeface="Times New Roman" panose="02020603050405020304" pitchFamily="18" charset="0"/>
              </a:rPr>
              <a:t>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返程人口迁徙高峰是</a:t>
            </a:r>
            <a:r>
              <a:rPr lang="en-US" altLang="zh-CN" dirty="0">
                <a:ea typeface="宋体" panose="02010600030101010101" pitchFamily="2" charset="-122"/>
                <a:cs typeface="Times New Roman" panose="02020603050405020304" pitchFamily="18" charset="0"/>
              </a:rPr>
              <a:t>4</a:t>
            </a:r>
            <a:r>
              <a:rPr lang="zh-CN" altLang="zh-CN" dirty="0">
                <a:ea typeface="宋体" panose="02010600030101010101" pitchFamily="2" charset="-122"/>
                <a:cs typeface="Times New Roman" panose="02020603050405020304" pitchFamily="18" charset="0"/>
              </a:rPr>
              <a:t>月</a:t>
            </a:r>
            <a:r>
              <a:rPr lang="en-US" altLang="zh-CN" dirty="0">
                <a:ea typeface="宋体" panose="02010600030101010101" pitchFamily="2" charset="-122"/>
                <a:cs typeface="Times New Roman" panose="02020603050405020304" pitchFamily="18" charset="0"/>
              </a:rPr>
              <a:t>5</a:t>
            </a:r>
            <a:r>
              <a:rPr lang="zh-CN" altLang="zh-CN" dirty="0">
                <a:ea typeface="宋体" panose="02010600030101010101" pitchFamily="2" charset="-122"/>
                <a:cs typeface="Times New Roman" panose="02020603050405020304" pitchFamily="18" charset="0"/>
              </a:rPr>
              <a:t>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人口迁徙最高峰出现在去程</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项正确。</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454061730"/>
      </p:ext>
    </p:extLst>
  </p:cSld>
  <p:clrMapOvr>
    <a:masterClrMapping/>
  </p:clrMapOvr>
  <p:transition spd="slow">
    <p:wheel spokes="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spect="1"/>
          </p:cNvSpPr>
          <p:nvPr/>
        </p:nvSpPr>
        <p:spPr>
          <a:xfrm>
            <a:off x="361950" y="441607"/>
            <a:ext cx="10807700" cy="6001643"/>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楷体" panose="02010609060101010101" pitchFamily="49" charset="-122"/>
                <a:cs typeface="Times New Roman" panose="02020603050405020304" pitchFamily="18" charset="0"/>
              </a:rPr>
              <a:t>湖南株洲学考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纪录片《航拍中国》让我们从空中俯瞰大地</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开篇的解说词</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你见过什么样的中国</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是</a:t>
            </a:r>
            <a:r>
              <a:rPr lang="en-US" altLang="zh-CN" dirty="0">
                <a:solidFill>
                  <a:srgbClr val="000000"/>
                </a:solidFill>
                <a:ea typeface="宋体" panose="02010600030101010101" pitchFamily="2" charset="-122"/>
                <a:cs typeface="Times New Roman" panose="02020603050405020304" pitchFamily="18" charset="0"/>
              </a:rPr>
              <a:t>960</a:t>
            </a:r>
            <a:r>
              <a:rPr lang="zh-CN" altLang="zh-CN" dirty="0">
                <a:solidFill>
                  <a:srgbClr val="000000"/>
                </a:solidFill>
                <a:ea typeface="楷体" panose="02010609060101010101" pitchFamily="49" charset="-122"/>
                <a:cs typeface="Times New Roman" panose="02020603050405020304" pitchFamily="18" charset="0"/>
              </a:rPr>
              <a:t>万平方公里的辽阔</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还是</a:t>
            </a:r>
            <a:r>
              <a:rPr lang="en-US" altLang="zh-CN" dirty="0">
                <a:solidFill>
                  <a:srgbClr val="000000"/>
                </a:solidFill>
                <a:ea typeface="宋体" panose="02010600030101010101" pitchFamily="2" charset="-122"/>
                <a:cs typeface="Times New Roman" panose="02020603050405020304" pitchFamily="18" charset="0"/>
              </a:rPr>
              <a:t>300</a:t>
            </a:r>
            <a:r>
              <a:rPr lang="zh-CN" altLang="zh-CN" dirty="0">
                <a:solidFill>
                  <a:srgbClr val="000000"/>
                </a:solidFill>
                <a:ea typeface="楷体" panose="02010609060101010101" pitchFamily="49" charset="-122"/>
                <a:cs typeface="Times New Roman" panose="02020603050405020304" pitchFamily="18" charset="0"/>
              </a:rPr>
              <a:t>万平方公里的澎湃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是四季轮转的天地</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还是冰与火演奏的乐章</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。据此完成</a:t>
            </a:r>
            <a:r>
              <a:rPr lang="en-US" altLang="zh-CN" dirty="0">
                <a:solidFill>
                  <a:srgbClr val="000000"/>
                </a:solidFill>
                <a:ea typeface="宋体" panose="02010600030101010101" pitchFamily="2" charset="-122"/>
                <a:cs typeface="Times New Roman" panose="02020603050405020304" pitchFamily="18" charset="0"/>
              </a:rPr>
              <a:t>11~12</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11.</a:t>
            </a:r>
            <a:r>
              <a:rPr lang="zh-CN" altLang="zh-CN" dirty="0">
                <a:solidFill>
                  <a:srgbClr val="000000"/>
                </a:solidFill>
                <a:ea typeface="宋体" panose="02010600030101010101" pitchFamily="2" charset="-122"/>
                <a:cs typeface="Times New Roman" panose="02020603050405020304" pitchFamily="18" charset="0"/>
              </a:rPr>
              <a:t>解说词体现出航拍见到的</a:t>
            </a:r>
            <a:r>
              <a:rPr lang="zh-CN" altLang="zh-CN" dirty="0" smtClean="0">
                <a:solidFill>
                  <a:srgbClr val="000000"/>
                </a:solidFill>
                <a:ea typeface="宋体" panose="02010600030101010101" pitchFamily="2" charset="-122"/>
                <a:cs typeface="Times New Roman" panose="02020603050405020304" pitchFamily="18" charset="0"/>
              </a:rPr>
              <a:t>中国</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草原辽阔</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森林辽阔</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高山辽阔</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海陆辽阔</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12.</a:t>
            </a:r>
            <a:r>
              <a:rPr lang="zh-CN" altLang="zh-CN" dirty="0">
                <a:solidFill>
                  <a:srgbClr val="000000"/>
                </a:solidFill>
                <a:ea typeface="宋体" panose="02010600030101010101" pitchFamily="2" charset="-122"/>
                <a:cs typeface="Times New Roman" panose="02020603050405020304" pitchFamily="18" charset="0"/>
              </a:rPr>
              <a:t>在我国沿北纬</a:t>
            </a:r>
            <a:r>
              <a:rPr lang="en-US" altLang="zh-CN" dirty="0">
                <a:solidFill>
                  <a:srgbClr val="000000"/>
                </a:solidFill>
                <a:ea typeface="宋体" panose="02010600030101010101" pitchFamily="2" charset="-122"/>
                <a:cs typeface="Times New Roman" panose="02020603050405020304" pitchFamily="18" charset="0"/>
              </a:rPr>
              <a:t>30</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能同时体验</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冰与火演奏的乐章</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的季节</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春</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夏</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秋</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冬</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矩形 5"/>
          <p:cNvSpPr/>
          <p:nvPr/>
        </p:nvSpPr>
        <p:spPr>
          <a:xfrm>
            <a:off x="6562957" y="2869351"/>
            <a:ext cx="481222" cy="584775"/>
          </a:xfrm>
          <a:prstGeom prst="rect">
            <a:avLst/>
          </a:prstGeom>
        </p:spPr>
        <p:txBody>
          <a:bodyPr wrap="none">
            <a:spAutoFit/>
          </a:bodyPr>
          <a:lstStyle/>
          <a:p>
            <a:r>
              <a:rPr lang="en-US" altLang="zh-CN" dirty="0" smtClean="0">
                <a:ea typeface="宋体" panose="02010600030101010101" pitchFamily="2" charset="-122"/>
              </a:rPr>
              <a:t>D</a:t>
            </a:r>
            <a:endParaRPr lang="zh-CN" altLang="en-US" dirty="0"/>
          </a:p>
        </p:txBody>
      </p:sp>
      <p:sp>
        <p:nvSpPr>
          <p:cNvPr id="7" name="矩形 6"/>
          <p:cNvSpPr/>
          <p:nvPr/>
        </p:nvSpPr>
        <p:spPr>
          <a:xfrm>
            <a:off x="1584573" y="5218104"/>
            <a:ext cx="458780" cy="584775"/>
          </a:xfrm>
          <a:prstGeom prst="rect">
            <a:avLst/>
          </a:prstGeom>
        </p:spPr>
        <p:txBody>
          <a:bodyPr wrap="none">
            <a:spAutoFit/>
          </a:bodyPr>
          <a:lstStyle/>
          <a:p>
            <a:r>
              <a:rPr lang="en-US" altLang="zh-CN" dirty="0" smtClean="0">
                <a:ea typeface="宋体" panose="02010600030101010101" pitchFamily="2" charset="-122"/>
              </a:rPr>
              <a:t>B</a:t>
            </a:r>
            <a:endParaRPr lang="zh-CN" altLang="en-US" dirty="0"/>
          </a:p>
        </p:txBody>
      </p:sp>
    </p:spTree>
    <p:extLst>
      <p:ext uri="{BB962C8B-B14F-4D97-AF65-F5344CB8AC3E}">
        <p14:creationId xmlns:p14="http://schemas.microsoft.com/office/powerpoint/2010/main" val="2562362246"/>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863823"/>
            <a:ext cx="10807700" cy="4772460"/>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根据航拍材料</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既有广阔的陆地</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也有辽阔的海洋</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项草原辽阔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没体现出海洋</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错</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森林辽阔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没有表现出海洋</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高山辽阔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仅体现了陆地</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没体现海洋</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错</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根据分析</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符合题意。第</a:t>
            </a:r>
            <a:r>
              <a:rPr lang="en-US" altLang="zh-CN" dirty="0">
                <a:ea typeface="宋体" panose="02010600030101010101" pitchFamily="2" charset="-122"/>
                <a:cs typeface="Times New Roman" panose="02020603050405020304" pitchFamily="18" charset="0"/>
              </a:rPr>
              <a:t>12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我国北纬</a:t>
            </a:r>
            <a:r>
              <a:rPr lang="en-US" altLang="zh-CN" dirty="0">
                <a:ea typeface="宋体" panose="02010600030101010101" pitchFamily="2" charset="-122"/>
                <a:cs typeface="Times New Roman" panose="02020603050405020304" pitchFamily="18" charset="0"/>
              </a:rPr>
              <a:t>30</a:t>
            </a:r>
            <a:r>
              <a:rPr lang="en-US" altLang="zh-CN" dirty="0">
                <a:latin typeface="宋体" panose="02010600030101010101" pitchFamily="2" charset="-122"/>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纬线既穿过青藏高原</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也经过长江中下游平原。夏季</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青藏高原冰川广布</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雪山连绵</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而长江中下游地区气候炎热</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分布着被称为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四大火炉</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的重庆、武汉、南昌、上海四大城市</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气温高达</a:t>
            </a:r>
            <a:r>
              <a:rPr lang="en-US" altLang="zh-CN" dirty="0">
                <a:ea typeface="宋体" panose="02010600030101010101" pitchFamily="2" charset="-122"/>
                <a:cs typeface="Times New Roman" panose="02020603050405020304" pitchFamily="18" charset="0"/>
              </a:rPr>
              <a:t>30</a:t>
            </a:r>
            <a:r>
              <a:rPr lang="zh-CN" altLang="zh-CN" dirty="0">
                <a:ea typeface="宋体" panose="02010600030101010101" pitchFamily="2" charset="-122"/>
                <a:cs typeface="Times New Roman" panose="02020603050405020304" pitchFamily="18" charset="0"/>
              </a:rPr>
              <a:t>多摄氏度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因此能同时感受这两种景观</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符合题意。</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026412995"/>
      </p:ext>
    </p:extLst>
  </p:cSld>
  <p:clrMapOvr>
    <a:masterClrMapping/>
  </p:clrMapOvr>
  <p:transition spd="slow">
    <p:wheel spokes="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595455"/>
            <a:ext cx="10807700" cy="5410712"/>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ea typeface="楷体" panose="02010609060101010101" pitchFamily="49" charset="-122"/>
                <a:cs typeface="Times New Roman" panose="02020603050405020304" pitchFamily="18" charset="0"/>
              </a:rPr>
              <a:t>国际标准</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一个国家或地区</a:t>
            </a:r>
            <a:r>
              <a:rPr lang="en-US" altLang="zh-CN" dirty="0" smtClean="0">
                <a:solidFill>
                  <a:srgbClr val="000000"/>
                </a:solidFill>
                <a:ea typeface="宋体" panose="02010600030101010101" pitchFamily="2" charset="-122"/>
                <a:cs typeface="Times New Roman" panose="02020603050405020304" pitchFamily="18" charset="0"/>
              </a:rPr>
              <a:t>60</a:t>
            </a: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岁</a:t>
            </a:r>
            <a:r>
              <a:rPr lang="zh-CN" altLang="zh-CN" dirty="0">
                <a:solidFill>
                  <a:srgbClr val="000000"/>
                </a:solidFill>
                <a:ea typeface="楷体" panose="02010609060101010101" pitchFamily="49" charset="-122"/>
                <a:cs typeface="Times New Roman" panose="02020603050405020304" pitchFamily="18" charset="0"/>
              </a:rPr>
              <a:t>以上的老年人口占总人口</a:t>
            </a:r>
            <a:r>
              <a:rPr lang="zh-CN" altLang="zh-CN" dirty="0" smtClean="0">
                <a:solidFill>
                  <a:srgbClr val="000000"/>
                </a:solidFill>
                <a:ea typeface="楷体" panose="02010609060101010101" pitchFamily="49" charset="-122"/>
                <a:cs typeface="Times New Roman" panose="02020603050405020304" pitchFamily="18" charset="0"/>
              </a:rPr>
              <a:t>的</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比重</a:t>
            </a:r>
            <a:r>
              <a:rPr lang="zh-CN" altLang="zh-CN" dirty="0">
                <a:solidFill>
                  <a:srgbClr val="000000"/>
                </a:solidFill>
                <a:ea typeface="楷体" panose="02010609060101010101" pitchFamily="49" charset="-122"/>
                <a:cs typeface="Times New Roman" panose="02020603050405020304" pitchFamily="18" charset="0"/>
              </a:rPr>
              <a:t>达到</a:t>
            </a:r>
            <a:r>
              <a:rPr lang="en-US" altLang="zh-CN" dirty="0">
                <a:solidFill>
                  <a:srgbClr val="000000"/>
                </a:solidFill>
                <a:ea typeface="宋体" panose="02010600030101010101" pitchFamily="2" charset="-122"/>
                <a:cs typeface="Times New Roman" panose="02020603050405020304" pitchFamily="18" charset="0"/>
              </a:rPr>
              <a:t>10%</a:t>
            </a:r>
            <a:r>
              <a:rPr lang="zh-CN" altLang="zh-CN" dirty="0">
                <a:solidFill>
                  <a:srgbClr val="000000"/>
                </a:solidFill>
                <a:ea typeface="楷体" panose="02010609060101010101" pitchFamily="49" charset="-122"/>
                <a:cs typeface="Times New Roman" panose="02020603050405020304" pitchFamily="18" charset="0"/>
              </a:rPr>
              <a:t>以上</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或者</a:t>
            </a:r>
            <a:r>
              <a:rPr lang="en-US" altLang="zh-CN" dirty="0">
                <a:solidFill>
                  <a:srgbClr val="000000"/>
                </a:solidFill>
                <a:ea typeface="宋体" panose="02010600030101010101" pitchFamily="2" charset="-122"/>
                <a:cs typeface="Times New Roman" panose="02020603050405020304" pitchFamily="18" charset="0"/>
              </a:rPr>
              <a:t>65</a:t>
            </a:r>
            <a:r>
              <a:rPr lang="zh-CN" altLang="zh-CN" dirty="0">
                <a:solidFill>
                  <a:srgbClr val="000000"/>
                </a:solidFill>
                <a:ea typeface="楷体" panose="02010609060101010101" pitchFamily="49" charset="-122"/>
                <a:cs typeface="Times New Roman" panose="02020603050405020304" pitchFamily="18" charset="0"/>
              </a:rPr>
              <a:t>岁</a:t>
            </a:r>
            <a:r>
              <a:rPr lang="zh-CN" altLang="zh-CN" dirty="0" smtClean="0">
                <a:solidFill>
                  <a:srgbClr val="000000"/>
                </a:solidFill>
                <a:ea typeface="楷体" panose="02010609060101010101" pitchFamily="49" charset="-122"/>
                <a:cs typeface="Times New Roman" panose="02020603050405020304" pitchFamily="18" charset="0"/>
              </a:rPr>
              <a:t>以</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上</a:t>
            </a:r>
            <a:r>
              <a:rPr lang="zh-CN" altLang="zh-CN" dirty="0">
                <a:solidFill>
                  <a:srgbClr val="000000"/>
                </a:solidFill>
                <a:ea typeface="楷体" panose="02010609060101010101" pitchFamily="49" charset="-122"/>
                <a:cs typeface="Times New Roman" panose="02020603050405020304" pitchFamily="18" charset="0"/>
              </a:rPr>
              <a:t>的老年人口占总人口的</a:t>
            </a:r>
            <a:r>
              <a:rPr lang="zh-CN" altLang="zh-CN" dirty="0" smtClean="0">
                <a:solidFill>
                  <a:srgbClr val="000000"/>
                </a:solidFill>
                <a:ea typeface="楷体" panose="02010609060101010101" pitchFamily="49" charset="-122"/>
                <a:cs typeface="Times New Roman" panose="02020603050405020304" pitchFamily="18" charset="0"/>
              </a:rPr>
              <a:t>比重</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达到</a:t>
            </a:r>
            <a:r>
              <a:rPr lang="en-US" altLang="zh-CN" dirty="0">
                <a:solidFill>
                  <a:srgbClr val="000000"/>
                </a:solidFill>
                <a:ea typeface="宋体" panose="02010600030101010101" pitchFamily="2" charset="-122"/>
                <a:cs typeface="Times New Roman" panose="02020603050405020304" pitchFamily="18" charset="0"/>
              </a:rPr>
              <a:t>7%</a:t>
            </a:r>
            <a:r>
              <a:rPr lang="zh-CN" altLang="zh-CN" dirty="0">
                <a:solidFill>
                  <a:srgbClr val="000000"/>
                </a:solidFill>
                <a:ea typeface="楷体" panose="02010609060101010101" pitchFamily="49" charset="-122"/>
                <a:cs typeface="Times New Roman" panose="02020603050405020304" pitchFamily="18" charset="0"/>
              </a:rPr>
              <a:t>以上</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就意味着这个</a:t>
            </a:r>
            <a:r>
              <a:rPr lang="zh-CN" altLang="zh-CN" dirty="0" smtClean="0">
                <a:solidFill>
                  <a:srgbClr val="000000"/>
                </a:solidFill>
                <a:ea typeface="楷体" panose="02010609060101010101" pitchFamily="49" charset="-122"/>
                <a:cs typeface="Times New Roman" panose="02020603050405020304" pitchFamily="18" charset="0"/>
              </a:rPr>
              <a:t>国</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家</a:t>
            </a:r>
            <a:r>
              <a:rPr lang="zh-CN" altLang="zh-CN" dirty="0">
                <a:solidFill>
                  <a:srgbClr val="000000"/>
                </a:solidFill>
                <a:ea typeface="楷体" panose="02010609060101010101" pitchFamily="49" charset="-122"/>
                <a:cs typeface="Times New Roman" panose="02020603050405020304" pitchFamily="18" charset="0"/>
              </a:rPr>
              <a:t>或地区进入老龄化社会。</a:t>
            </a:r>
            <a:r>
              <a:rPr lang="en-US" altLang="zh-CN" dirty="0" smtClean="0">
                <a:solidFill>
                  <a:srgbClr val="000000"/>
                </a:solidFill>
                <a:ea typeface="宋体" panose="02010600030101010101" pitchFamily="2" charset="-122"/>
                <a:cs typeface="Times New Roman" panose="02020603050405020304" pitchFamily="18" charset="0"/>
              </a:rPr>
              <a:t>”</a:t>
            </a: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我国</a:t>
            </a:r>
            <a:r>
              <a:rPr lang="en-US" altLang="zh-CN" dirty="0">
                <a:solidFill>
                  <a:srgbClr val="000000"/>
                </a:solidFill>
                <a:ea typeface="宋体" panose="02010600030101010101" pitchFamily="2" charset="-122"/>
                <a:cs typeface="Times New Roman" panose="02020603050405020304" pitchFamily="18" charset="0"/>
              </a:rPr>
              <a:t>2000</a:t>
            </a:r>
            <a:r>
              <a:rPr lang="zh-CN" altLang="zh-CN" dirty="0">
                <a:solidFill>
                  <a:srgbClr val="000000"/>
                </a:solidFill>
                <a:ea typeface="楷体" panose="02010609060101010101" pitchFamily="49" charset="-122"/>
                <a:cs typeface="Times New Roman" panose="02020603050405020304" pitchFamily="18" charset="0"/>
              </a:rPr>
              <a:t>年第五次人口普查</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我国</a:t>
            </a:r>
            <a:r>
              <a:rPr lang="en-US" altLang="zh-CN" dirty="0">
                <a:solidFill>
                  <a:srgbClr val="000000"/>
                </a:solidFill>
                <a:ea typeface="宋体" panose="02010600030101010101" pitchFamily="2" charset="-122"/>
                <a:cs typeface="Times New Roman" panose="02020603050405020304" pitchFamily="18" charset="0"/>
              </a:rPr>
              <a:t>60</a:t>
            </a:r>
            <a:r>
              <a:rPr lang="zh-CN" altLang="zh-CN" dirty="0">
                <a:solidFill>
                  <a:srgbClr val="000000"/>
                </a:solidFill>
                <a:ea typeface="楷体" panose="02010609060101010101" pitchFamily="49" charset="-122"/>
                <a:cs typeface="Times New Roman" panose="02020603050405020304" pitchFamily="18" charset="0"/>
              </a:rPr>
              <a:t>岁以上的老年人口占总人口的比重为</a:t>
            </a:r>
            <a:r>
              <a:rPr lang="en-US" altLang="zh-CN" dirty="0">
                <a:solidFill>
                  <a:srgbClr val="000000"/>
                </a:solidFill>
                <a:ea typeface="宋体" panose="02010600030101010101" pitchFamily="2" charset="-122"/>
                <a:cs typeface="Times New Roman" panose="02020603050405020304" pitchFamily="18" charset="0"/>
              </a:rPr>
              <a:t>10.2%</a:t>
            </a:r>
            <a:r>
              <a:rPr lang="zh-CN" altLang="zh-CN" dirty="0">
                <a:solidFill>
                  <a:srgbClr val="000000"/>
                </a:solidFill>
                <a:ea typeface="楷体" panose="02010609060101010101" pitchFamily="49" charset="-122"/>
                <a:cs typeface="Times New Roman" panose="02020603050405020304" pitchFamily="18" charset="0"/>
              </a:rPr>
              <a:t>。下图为我国</a:t>
            </a:r>
            <a:r>
              <a:rPr lang="en-US" altLang="zh-CN" dirty="0">
                <a:solidFill>
                  <a:srgbClr val="000000"/>
                </a:solidFill>
                <a:ea typeface="宋体" panose="02010600030101010101" pitchFamily="2" charset="-122"/>
                <a:cs typeface="Times New Roman" panose="02020603050405020304" pitchFamily="18" charset="0"/>
              </a:rPr>
              <a:t>2008—2020</a:t>
            </a:r>
            <a:r>
              <a:rPr lang="zh-CN" altLang="zh-CN" dirty="0">
                <a:solidFill>
                  <a:srgbClr val="000000"/>
                </a:solidFill>
                <a:ea typeface="楷体" panose="02010609060101010101" pitchFamily="49" charset="-122"/>
                <a:cs typeface="Times New Roman" panose="02020603050405020304" pitchFamily="18" charset="0"/>
              </a:rPr>
              <a:t>年</a:t>
            </a:r>
            <a:r>
              <a:rPr lang="en-US" altLang="zh-CN" dirty="0">
                <a:solidFill>
                  <a:srgbClr val="000000"/>
                </a:solidFill>
                <a:ea typeface="宋体" panose="02010600030101010101" pitchFamily="2" charset="-122"/>
                <a:cs typeface="Times New Roman" panose="02020603050405020304" pitchFamily="18" charset="0"/>
              </a:rPr>
              <a:t>60</a:t>
            </a:r>
            <a:r>
              <a:rPr lang="zh-CN" altLang="zh-CN" dirty="0">
                <a:solidFill>
                  <a:srgbClr val="000000"/>
                </a:solidFill>
                <a:ea typeface="楷体" panose="02010609060101010101" pitchFamily="49" charset="-122"/>
                <a:cs typeface="Times New Roman" panose="02020603050405020304" pitchFamily="18" charset="0"/>
              </a:rPr>
              <a:t>岁以上人口数量变化图。据此完成</a:t>
            </a:r>
            <a:r>
              <a:rPr lang="en-US" altLang="zh-CN" dirty="0">
                <a:solidFill>
                  <a:srgbClr val="000000"/>
                </a:solidFill>
                <a:ea typeface="宋体" panose="02010600030101010101" pitchFamily="2" charset="-122"/>
                <a:cs typeface="Times New Roman" panose="02020603050405020304" pitchFamily="18" charset="0"/>
              </a:rPr>
              <a:t>13~14</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135.jpeg"/>
          <p:cNvPicPr/>
          <p:nvPr/>
        </p:nvPicPr>
        <p:blipFill>
          <a:blip r:embed="rId2"/>
          <a:stretch>
            <a:fillRect/>
          </a:stretch>
        </p:blipFill>
        <p:spPr>
          <a:xfrm>
            <a:off x="6019292" y="1057153"/>
            <a:ext cx="5194689" cy="2946119"/>
          </a:xfrm>
          <a:prstGeom prst="rect">
            <a:avLst/>
          </a:prstGeom>
        </p:spPr>
      </p:pic>
    </p:spTree>
    <p:extLst>
      <p:ext uri="{BB962C8B-B14F-4D97-AF65-F5344CB8AC3E}">
        <p14:creationId xmlns:p14="http://schemas.microsoft.com/office/powerpoint/2010/main" val="1079684221"/>
      </p:ext>
    </p:extLst>
  </p:cSld>
  <p:clrMapOvr>
    <a:masterClrMapping/>
  </p:clrMapOvr>
  <p:transition spd="slow">
    <p:wheel spokes="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513070"/>
            <a:ext cx="10807700" cy="2999667"/>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13.2008—2020</a:t>
            </a:r>
            <a:r>
              <a:rPr lang="zh-CN" altLang="zh-CN" dirty="0">
                <a:solidFill>
                  <a:srgbClr val="000000"/>
                </a:solidFill>
                <a:ea typeface="宋体" panose="02010600030101010101" pitchFamily="2" charset="-122"/>
                <a:cs typeface="Times New Roman" panose="02020603050405020304" pitchFamily="18" charset="0"/>
              </a:rPr>
              <a:t>年间</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我国</a:t>
            </a:r>
            <a:r>
              <a:rPr lang="en-US" altLang="zh-CN" dirty="0">
                <a:solidFill>
                  <a:srgbClr val="000000"/>
                </a:solidFill>
                <a:ea typeface="宋体" panose="02010600030101010101" pitchFamily="2" charset="-122"/>
                <a:cs typeface="Times New Roman" panose="02020603050405020304" pitchFamily="18" charset="0"/>
              </a:rPr>
              <a:t>60</a:t>
            </a:r>
            <a:r>
              <a:rPr lang="zh-CN" altLang="zh-CN" dirty="0">
                <a:solidFill>
                  <a:srgbClr val="000000"/>
                </a:solidFill>
                <a:ea typeface="宋体" panose="02010600030101010101" pitchFamily="2" charset="-122"/>
                <a:cs typeface="Times New Roman" panose="02020603050405020304" pitchFamily="18" charset="0"/>
              </a:rPr>
              <a:t>岁以上人口增长速度最快的时间段</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A.2008—2011</a:t>
            </a:r>
            <a:r>
              <a:rPr lang="zh-CN" altLang="zh-CN" dirty="0">
                <a:solidFill>
                  <a:srgbClr val="000000"/>
                </a:solidFill>
                <a:ea typeface="宋体" panose="02010600030101010101" pitchFamily="2" charset="-122"/>
                <a:cs typeface="Times New Roman" panose="02020603050405020304" pitchFamily="18" charset="0"/>
              </a:rPr>
              <a:t>年</a:t>
            </a:r>
            <a:r>
              <a:rPr lang="en-US" altLang="zh-CN" dirty="0">
                <a:solidFill>
                  <a:srgbClr val="000000"/>
                </a:solidFill>
                <a:ea typeface="宋体" panose="02010600030101010101" pitchFamily="2" charset="-122"/>
                <a:cs typeface="Times New Roman" panose="02020603050405020304" pitchFamily="18" charset="0"/>
              </a:rPr>
              <a:t>	B.2011—2014</a:t>
            </a:r>
            <a:r>
              <a:rPr lang="zh-CN" altLang="zh-CN" dirty="0">
                <a:solidFill>
                  <a:srgbClr val="000000"/>
                </a:solidFill>
                <a:ea typeface="宋体" panose="02010600030101010101" pitchFamily="2" charset="-122"/>
                <a:cs typeface="Times New Roman" panose="02020603050405020304" pitchFamily="18" charset="0"/>
              </a:rPr>
              <a:t>年</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C.2014—2017</a:t>
            </a:r>
            <a:r>
              <a:rPr lang="zh-CN" altLang="zh-CN" dirty="0">
                <a:solidFill>
                  <a:srgbClr val="000000"/>
                </a:solidFill>
                <a:ea typeface="宋体" panose="02010600030101010101" pitchFamily="2" charset="-122"/>
                <a:cs typeface="Times New Roman" panose="02020603050405020304" pitchFamily="18" charset="0"/>
              </a:rPr>
              <a:t>年</a:t>
            </a:r>
            <a:r>
              <a:rPr lang="en-US" altLang="zh-CN" dirty="0">
                <a:solidFill>
                  <a:srgbClr val="000000"/>
                </a:solidFill>
                <a:ea typeface="宋体" panose="02010600030101010101" pitchFamily="2" charset="-122"/>
                <a:cs typeface="Times New Roman" panose="02020603050405020304" pitchFamily="18" charset="0"/>
              </a:rPr>
              <a:t>	D.2017—2020</a:t>
            </a:r>
            <a:r>
              <a:rPr lang="zh-CN" altLang="zh-CN" dirty="0">
                <a:solidFill>
                  <a:srgbClr val="000000"/>
                </a:solidFill>
                <a:ea typeface="宋体" panose="02010600030101010101" pitchFamily="2" charset="-122"/>
                <a:cs typeface="Times New Roman" panose="02020603050405020304" pitchFamily="18" charset="0"/>
              </a:rPr>
              <a:t>年</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14</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下列漫画中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能反映人口老龄化带来的问题</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136.jpeg"/>
          <p:cNvPicPr>
            <a:picLocks noChangeAspect="1"/>
          </p:cNvPicPr>
          <p:nvPr/>
        </p:nvPicPr>
        <p:blipFill>
          <a:blip r:embed="rId2"/>
          <a:stretch>
            <a:fillRect/>
          </a:stretch>
        </p:blipFill>
        <p:spPr>
          <a:xfrm>
            <a:off x="361950" y="3537951"/>
            <a:ext cx="10807700" cy="2589196"/>
          </a:xfrm>
          <a:prstGeom prst="rect">
            <a:avLst/>
          </a:prstGeom>
        </p:spPr>
      </p:pic>
      <p:sp>
        <p:nvSpPr>
          <p:cNvPr id="4" name="矩形 3"/>
          <p:cNvSpPr/>
          <p:nvPr/>
        </p:nvSpPr>
        <p:spPr>
          <a:xfrm>
            <a:off x="1564909" y="1182021"/>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
        <p:nvSpPr>
          <p:cNvPr id="5" name="矩形 4"/>
          <p:cNvSpPr/>
          <p:nvPr/>
        </p:nvSpPr>
        <p:spPr>
          <a:xfrm>
            <a:off x="9135581" y="2927962"/>
            <a:ext cx="481222" cy="584775"/>
          </a:xfrm>
          <a:prstGeom prst="rect">
            <a:avLst/>
          </a:prstGeom>
        </p:spPr>
        <p:txBody>
          <a:bodyPr wrap="none">
            <a:spAutoFit/>
          </a:bodyPr>
          <a:lstStyle/>
          <a:p>
            <a:r>
              <a:rPr lang="en-US" altLang="zh-CN" dirty="0" smtClean="0">
                <a:ea typeface="宋体" panose="02010600030101010101" pitchFamily="2" charset="-122"/>
              </a:rPr>
              <a:t>D</a:t>
            </a:r>
            <a:endParaRPr lang="zh-CN" altLang="en-US" dirty="0"/>
          </a:p>
        </p:txBody>
      </p:sp>
    </p:spTree>
    <p:extLst>
      <p:ext uri="{BB962C8B-B14F-4D97-AF65-F5344CB8AC3E}">
        <p14:creationId xmlns:p14="http://schemas.microsoft.com/office/powerpoint/2010/main" val="2445732058"/>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655911"/>
            <a:ext cx="10807700" cy="2999667"/>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从图中数据可以看出</a:t>
            </a:r>
            <a:r>
              <a:rPr lang="en-US" altLang="zh-CN" dirty="0">
                <a:ea typeface="宋体" panose="02010600030101010101" pitchFamily="2" charset="-122"/>
                <a:cs typeface="Times New Roman" panose="02020603050405020304" pitchFamily="18" charset="0"/>
              </a:rPr>
              <a:t>,2008—2020</a:t>
            </a:r>
            <a:r>
              <a:rPr lang="zh-CN" altLang="zh-CN" dirty="0">
                <a:ea typeface="宋体" panose="02010600030101010101" pitchFamily="2" charset="-122"/>
                <a:cs typeface="Times New Roman" panose="02020603050405020304" pitchFamily="18" charset="0"/>
              </a:rPr>
              <a:t>年</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a:t>
            </a:r>
            <a:r>
              <a:rPr lang="en-US" altLang="zh-CN" dirty="0">
                <a:ea typeface="宋体" panose="02010600030101010101" pitchFamily="2" charset="-122"/>
                <a:cs typeface="Times New Roman" panose="02020603050405020304" pitchFamily="18" charset="0"/>
              </a:rPr>
              <a:t>60</a:t>
            </a:r>
            <a:r>
              <a:rPr lang="zh-CN" altLang="zh-CN" dirty="0">
                <a:ea typeface="宋体" panose="02010600030101010101" pitchFamily="2" charset="-122"/>
                <a:cs typeface="Times New Roman" panose="02020603050405020304" pitchFamily="18" charset="0"/>
              </a:rPr>
              <a:t>岁以上人口增长速度最快的时间段是</a:t>
            </a:r>
            <a:r>
              <a:rPr lang="en-US" altLang="zh-CN" dirty="0">
                <a:ea typeface="宋体" panose="02010600030101010101" pitchFamily="2" charset="-122"/>
                <a:cs typeface="Times New Roman" panose="02020603050405020304" pitchFamily="18" charset="0"/>
              </a:rPr>
              <a:t>2014—2017</a:t>
            </a:r>
            <a:r>
              <a:rPr lang="zh-CN" altLang="zh-CN" dirty="0">
                <a:ea typeface="宋体" panose="02010600030101010101" pitchFamily="2" charset="-122"/>
                <a:cs typeface="Times New Roman" panose="02020603050405020304" pitchFamily="18" charset="0"/>
              </a:rPr>
              <a:t>年</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大约增长</a:t>
            </a:r>
            <a:r>
              <a:rPr lang="en-US" altLang="zh-CN" dirty="0">
                <a:ea typeface="宋体" panose="02010600030101010101" pitchFamily="2" charset="-122"/>
                <a:cs typeface="Times New Roman" panose="02020603050405020304" pitchFamily="18" charset="0"/>
              </a:rPr>
              <a:t>0.36</a:t>
            </a:r>
            <a:r>
              <a:rPr lang="zh-CN" altLang="zh-CN" dirty="0">
                <a:ea typeface="宋体" panose="02010600030101010101" pitchFamily="2" charset="-122"/>
                <a:cs typeface="Times New Roman" panose="02020603050405020304" pitchFamily="18" charset="0"/>
              </a:rPr>
              <a:t>亿老年人。第</a:t>
            </a:r>
            <a:r>
              <a:rPr lang="en-US" altLang="zh-CN" dirty="0">
                <a:ea typeface="宋体" panose="02010600030101010101" pitchFamily="2" charset="-122"/>
                <a:cs typeface="Times New Roman" panose="02020603050405020304" pitchFamily="18" charset="0"/>
              </a:rPr>
              <a:t>14</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人口老龄化带来的问题主要有养老保险的支出加大、青壮年的社会负担加重、看病就医难等问题。</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图显示的是青壮年的负担加重。</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999345935"/>
      </p:ext>
    </p:extLst>
  </p:cSld>
  <p:clrMapOvr>
    <a:masterClrMapping/>
  </p:clrMapOvr>
  <p:transition spd="slow">
    <p:wheel spokes="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361950" y="469789"/>
            <a:ext cx="10807700" cy="5826868"/>
            <a:chOff x="361950" y="469789"/>
            <a:chExt cx="10807700" cy="5826868"/>
          </a:xfrm>
        </p:grpSpPr>
        <p:sp>
          <p:nvSpPr>
            <p:cNvPr id="2" name="矩形 1"/>
            <p:cNvSpPr>
              <a:spLocks noChangeAspect="1"/>
            </p:cNvSpPr>
            <p:nvPr/>
          </p:nvSpPr>
          <p:spPr>
            <a:xfrm>
              <a:off x="361950" y="469789"/>
              <a:ext cx="10807700" cy="635943"/>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15.</a:t>
              </a:r>
              <a:r>
                <a:rPr lang="zh-CN" altLang="zh-CN" dirty="0">
                  <a:solidFill>
                    <a:srgbClr val="000000"/>
                  </a:solidFill>
                  <a:ea typeface="宋体" panose="02010600030101010101" pitchFamily="2" charset="-122"/>
                  <a:cs typeface="Times New Roman" panose="02020603050405020304" pitchFamily="18" charset="0"/>
                </a:rPr>
                <a:t>下图中我国少数民族与其集中分布地区相对应的</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137.jpeg"/>
            <p:cNvPicPr/>
            <p:nvPr/>
          </p:nvPicPr>
          <p:blipFill>
            <a:blip r:embed="rId2"/>
            <a:stretch>
              <a:fillRect/>
            </a:stretch>
          </p:blipFill>
          <p:spPr>
            <a:xfrm>
              <a:off x="3443826" y="1156837"/>
              <a:ext cx="4643948" cy="3096344"/>
            </a:xfrm>
            <a:prstGeom prst="rect">
              <a:avLst/>
            </a:prstGeom>
          </p:spPr>
        </p:pic>
        <p:sp>
          <p:nvSpPr>
            <p:cNvPr id="4" name="矩形 3"/>
            <p:cNvSpPr/>
            <p:nvPr/>
          </p:nvSpPr>
          <p:spPr>
            <a:xfrm>
              <a:off x="3407622" y="4402607"/>
              <a:ext cx="4716356" cy="584775"/>
            </a:xfrm>
            <a:prstGeom prst="rect">
              <a:avLst/>
            </a:prstGeom>
          </p:spPr>
          <p:txBody>
            <a:bodyPr wrap="none">
              <a:spAutoFit/>
            </a:bodyPr>
            <a:lstStyle/>
            <a:p>
              <a:pPr algn="ctr">
                <a:spcAft>
                  <a:spcPts val="0"/>
                </a:spcAft>
                <a:tabLst>
                  <a:tab pos="1029335" algn="l"/>
                  <a:tab pos="1850390" algn="l"/>
                  <a:tab pos="2538095" algn="l"/>
                  <a:tab pos="3221990" algn="l"/>
                </a:tabLst>
              </a:pPr>
              <a:r>
                <a:rPr lang="zh-CN" altLang="zh-CN" dirty="0">
                  <a:solidFill>
                    <a:srgbClr val="000000"/>
                  </a:solidFill>
                  <a:ea typeface="楷体" panose="02010609060101010101" pitchFamily="49" charset="-122"/>
                  <a:cs typeface="Times New Roman" panose="02020603050405020304" pitchFamily="18" charset="0"/>
                </a:rPr>
                <a:t>我国部分少数民族分布图</a:t>
              </a:r>
              <a:endParaRPr lang="zh-CN" altLang="zh-CN" sz="36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 name="矩形 4"/>
            <p:cNvSpPr>
              <a:spLocks noChangeAspect="1"/>
            </p:cNvSpPr>
            <p:nvPr/>
          </p:nvSpPr>
          <p:spPr>
            <a:xfrm>
              <a:off x="361950" y="5069783"/>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维吾尔族</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a:t>
              </a:r>
              <a:r>
                <a:rPr lang="zh-CN" altLang="zh-CN" dirty="0">
                  <a:solidFill>
                    <a:srgbClr val="000000"/>
                  </a:solidFill>
                  <a:ea typeface="宋体" panose="02010600030101010101" pitchFamily="2" charset="-122"/>
                  <a:cs typeface="Times New Roman" panose="02020603050405020304" pitchFamily="18" charset="0"/>
                </a:rPr>
                <a:t>地</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蒙古族</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②</a:t>
              </a:r>
              <a:r>
                <a:rPr lang="zh-CN" altLang="zh-CN" dirty="0" smtClean="0">
                  <a:solidFill>
                    <a:srgbClr val="000000"/>
                  </a:solidFill>
                  <a:ea typeface="宋体" panose="02010600030101010101" pitchFamily="2" charset="-122"/>
                  <a:cs typeface="Times New Roman" panose="02020603050405020304" pitchFamily="18" charset="0"/>
                </a:rPr>
                <a:t>地</a:t>
              </a:r>
              <a:endParaRPr lang="en-US" altLang="zh-CN" dirty="0" smtClean="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藏族</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③</a:t>
              </a:r>
              <a:r>
                <a:rPr lang="zh-CN" altLang="zh-CN" dirty="0">
                  <a:solidFill>
                    <a:srgbClr val="000000"/>
                  </a:solidFill>
                  <a:ea typeface="宋体" panose="02010600030101010101" pitchFamily="2" charset="-122"/>
                  <a:cs typeface="Times New Roman" panose="02020603050405020304" pitchFamily="18" charset="0"/>
                </a:rPr>
                <a:t>地</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朝鲜族</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④</a:t>
              </a:r>
              <a:r>
                <a:rPr lang="zh-CN" altLang="zh-CN" dirty="0">
                  <a:solidFill>
                    <a:srgbClr val="000000"/>
                  </a:solidFill>
                  <a:ea typeface="宋体" panose="02010600030101010101" pitchFamily="2" charset="-122"/>
                  <a:cs typeface="Times New Roman" panose="02020603050405020304" pitchFamily="18" charset="0"/>
                </a:rPr>
                <a:t>地</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grpSp>
      <p:sp>
        <p:nvSpPr>
          <p:cNvPr id="8" name="矩形 7"/>
          <p:cNvSpPr/>
          <p:nvPr/>
        </p:nvSpPr>
        <p:spPr>
          <a:xfrm>
            <a:off x="10258213" y="555442"/>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Tree>
    <p:extLst>
      <p:ext uri="{BB962C8B-B14F-4D97-AF65-F5344CB8AC3E}">
        <p14:creationId xmlns:p14="http://schemas.microsoft.com/office/powerpoint/2010/main" val="3021308004"/>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2592015"/>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维吾尔族</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①</a:t>
            </a:r>
            <a:r>
              <a:rPr lang="zh-CN" altLang="zh-CN" dirty="0">
                <a:ea typeface="宋体" panose="02010600030101010101" pitchFamily="2" charset="-122"/>
                <a:cs typeface="Times New Roman" panose="02020603050405020304" pitchFamily="18" charset="0"/>
              </a:rPr>
              <a:t>地</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藏族</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②</a:t>
            </a:r>
            <a:r>
              <a:rPr lang="zh-CN" altLang="zh-CN" dirty="0">
                <a:ea typeface="宋体" panose="02010600030101010101" pitchFamily="2" charset="-122"/>
                <a:cs typeface="Times New Roman" panose="02020603050405020304" pitchFamily="18" charset="0"/>
              </a:rPr>
              <a:t>地</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蒙古族</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③</a:t>
            </a:r>
            <a:r>
              <a:rPr lang="zh-CN" altLang="zh-CN" dirty="0">
                <a:ea typeface="宋体" panose="02010600030101010101" pitchFamily="2" charset="-122"/>
                <a:cs typeface="Times New Roman" panose="02020603050405020304" pitchFamily="18" charset="0"/>
              </a:rPr>
              <a:t>地</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壮族</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④</a:t>
            </a:r>
            <a:r>
              <a:rPr lang="zh-CN" altLang="zh-CN" dirty="0">
                <a:ea typeface="宋体" panose="02010600030101010101" pitchFamily="2" charset="-122"/>
                <a:cs typeface="Times New Roman" panose="02020603050405020304" pitchFamily="18" charset="0"/>
              </a:rPr>
              <a:t>地。故选</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240645465"/>
      </p:ext>
    </p:extLst>
  </p:cSld>
  <p:clrMapOvr>
    <a:masterClrMapping/>
  </p:clrMapOvr>
  <p:transition spd="slow">
    <p:wheel spokes="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1295871"/>
            <a:ext cx="10807700" cy="3590598"/>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二、非选择题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本大题共</a:t>
            </a: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latin typeface="Arial" panose="020B0604020202020204" pitchFamily="34" charset="0"/>
                <a:cs typeface="Times New Roman" panose="02020603050405020304" pitchFamily="18" charset="0"/>
              </a:rPr>
              <a:t>小题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每小题</a:t>
            </a:r>
            <a:r>
              <a:rPr lang="en-US" altLang="zh-CN" dirty="0">
                <a:solidFill>
                  <a:srgbClr val="000000"/>
                </a:solidFill>
                <a:ea typeface="宋体" panose="02010600030101010101" pitchFamily="2" charset="-122"/>
                <a:cs typeface="Times New Roman" panose="02020603050405020304" pitchFamily="18" charset="0"/>
              </a:rPr>
              <a:t>20</a:t>
            </a:r>
            <a:r>
              <a:rPr lang="zh-CN" altLang="zh-CN" dirty="0">
                <a:solidFill>
                  <a:srgbClr val="000000"/>
                </a:solidFill>
                <a:latin typeface="Arial" panose="020B0604020202020204" pitchFamily="34" charset="0"/>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共</a:t>
            </a:r>
            <a:r>
              <a:rPr lang="en-US" altLang="zh-CN" dirty="0">
                <a:solidFill>
                  <a:srgbClr val="000000"/>
                </a:solidFill>
                <a:ea typeface="宋体" panose="02010600030101010101" pitchFamily="2" charset="-122"/>
                <a:cs typeface="Times New Roman" panose="02020603050405020304" pitchFamily="18" charset="0"/>
              </a:rPr>
              <a:t>40</a:t>
            </a:r>
            <a:r>
              <a:rPr lang="zh-CN" altLang="zh-CN" dirty="0">
                <a:solidFill>
                  <a:srgbClr val="000000"/>
                </a:solidFill>
                <a:latin typeface="Arial" panose="020B0604020202020204" pitchFamily="34" charset="0"/>
                <a:cs typeface="Times New Roman" panose="02020603050405020304" pitchFamily="18" charset="0"/>
              </a:rPr>
              <a:t>分。</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16.</a:t>
            </a:r>
            <a:r>
              <a:rPr lang="zh-CN" altLang="zh-CN" dirty="0">
                <a:solidFill>
                  <a:srgbClr val="000000"/>
                </a:solidFill>
                <a:ea typeface="宋体" panose="02010600030101010101" pitchFamily="2" charset="-122"/>
                <a:cs typeface="Times New Roman" panose="02020603050405020304" pitchFamily="18" charset="0"/>
              </a:rPr>
              <a:t>阅读图文材料</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完成下列各题。</a:t>
            </a:r>
            <a:r>
              <a:rPr lang="en-US" altLang="zh-CN" dirty="0">
                <a:solidFill>
                  <a:srgbClr val="000000"/>
                </a:solidFill>
                <a:ea typeface="宋体" panose="02010600030101010101" pitchFamily="2" charset="-122"/>
                <a:cs typeface="Times New Roman" panose="02020603050405020304" pitchFamily="18" charset="0"/>
              </a:rPr>
              <a:t>(20</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latin typeface="Arial" panose="020B0604020202020204" pitchFamily="34" charset="0"/>
                <a:cs typeface="Times New Roman" panose="02020603050405020304" pitchFamily="18" charset="0"/>
              </a:rPr>
              <a:t>材料</a:t>
            </a:r>
            <a:r>
              <a:rPr lang="zh-CN" altLang="zh-CN" dirty="0">
                <a:solidFill>
                  <a:srgbClr val="000000"/>
                </a:solidFill>
                <a:latin typeface="Arial" panose="020B0604020202020204" pitchFamily="34" charset="0"/>
                <a:cs typeface="Times New Roman" panose="02020603050405020304" pitchFamily="18" charset="0"/>
              </a:rPr>
              <a:t>一</a:t>
            </a:r>
            <a:r>
              <a:rPr lang="zh-CN" altLang="zh-CN"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楷体" panose="02010609060101010101" pitchFamily="49" charset="-122"/>
                <a:cs typeface="Times New Roman" panose="02020603050405020304" pitchFamily="18" charset="0"/>
              </a:rPr>
              <a:t>中央电视台中文国际频道《远方的家》栏目推出的大型系列特别节目《边疆行》</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以新闻纪实的手法</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用边行走边观察的方式</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从广西防城港出发到辽宁丹东</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顺时针勾勒出中国版图。</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598140019"/>
      </p:ext>
    </p:extLst>
  </p:cSld>
  <p:clrMapOvr>
    <a:masterClrMapping/>
  </p:clrMapOvr>
  <p:transition spd="slow">
    <p:wheel spokes="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583903"/>
            <a:ext cx="10807700" cy="2999667"/>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材料二</a:t>
            </a:r>
            <a:r>
              <a:rPr lang="zh-CN" altLang="zh-CN"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楷体" panose="02010609060101010101" pitchFamily="49" charset="-122"/>
                <a:cs typeface="Times New Roman" panose="02020603050405020304" pitchFamily="18" charset="0"/>
              </a:rPr>
              <a:t>作为《边疆行》的姊妹篇</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大型系列特别节目《沿海行》采用车队行进的方式</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从辽宁的丹东出发</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沿中国海岸线按顺时针方向</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行进到广西防城港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完成全部行程。《沿海行》与《边疆行》相呼应</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完成沿中国大陆版图完整行走一圈的任务。</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734199233"/>
      </p:ext>
    </p:extLst>
  </p:cSld>
  <p:clrMapOvr>
    <a:masterClrMapping/>
  </p:clrMapOvr>
  <p:transition spd="slow">
    <p:wheel spokes="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647799"/>
            <a:ext cx="10807700" cy="635943"/>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材料三</a:t>
            </a:r>
            <a:r>
              <a:rPr lang="zh-CN" altLang="zh-CN"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楷体" panose="02010609060101010101" pitchFamily="49" charset="-122"/>
                <a:cs typeface="Times New Roman" panose="02020603050405020304" pitchFamily="18" charset="0"/>
              </a:rPr>
              <a:t>《边疆行》和《沿海行》路线图</a:t>
            </a:r>
            <a:r>
              <a:rPr lang="zh-CN" altLang="zh-CN" dirty="0" smtClean="0">
                <a:solidFill>
                  <a:srgbClr val="000000"/>
                </a:solidFill>
                <a:ea typeface="楷体" panose="02010609060101010101" pitchFamily="49" charset="-122"/>
                <a:cs typeface="Times New Roman" panose="02020603050405020304" pitchFamily="18" charset="0"/>
              </a:rPr>
              <a:t>。</a:t>
            </a:r>
            <a:r>
              <a:rPr lang="en-US" altLang="zh-CN" dirty="0" smtClean="0">
                <a:solidFill>
                  <a:srgbClr val="000000"/>
                </a:solidFill>
                <a:ea typeface="楷体" panose="02010609060101010101" pitchFamily="49"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138.jpeg"/>
          <p:cNvPicPr/>
          <p:nvPr/>
        </p:nvPicPr>
        <p:blipFill>
          <a:blip r:embed="rId2"/>
          <a:stretch>
            <a:fillRect/>
          </a:stretch>
        </p:blipFill>
        <p:spPr>
          <a:xfrm>
            <a:off x="2707841" y="1354637"/>
            <a:ext cx="6115917" cy="4563588"/>
          </a:xfrm>
          <a:prstGeom prst="rect">
            <a:avLst/>
          </a:prstGeom>
        </p:spPr>
      </p:pic>
    </p:spTree>
    <p:extLst>
      <p:ext uri="{BB962C8B-B14F-4D97-AF65-F5344CB8AC3E}">
        <p14:creationId xmlns:p14="http://schemas.microsoft.com/office/powerpoint/2010/main" val="1021815936"/>
      </p:ext>
    </p:extLst>
  </p:cSld>
  <p:clrMapOvr>
    <a:masterClrMapping/>
  </p:clrMapOvr>
  <p:transition spd="slow">
    <p:wheel spokes="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574071"/>
            <a:ext cx="10807700" cy="3046988"/>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《边疆行》路线经过的省级行政区域中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纬度最高的是</a:t>
            </a:r>
            <a:r>
              <a:rPr lang="en-US" altLang="zh-CN" dirty="0" smtClean="0">
                <a:solidFill>
                  <a:srgbClr val="000000"/>
                </a:solidFill>
                <a:ea typeface="宋体" panose="02010600030101010101" pitchFamily="2" charset="-122"/>
                <a:cs typeface="Times New Roman" panose="02020603050405020304" pitchFamily="18" charset="0"/>
              </a:rPr>
              <a:t>___________</a:t>
            </a:r>
            <a:r>
              <a:rPr lang="zh-CN" altLang="zh-CN" dirty="0">
                <a:solidFill>
                  <a:srgbClr val="000000"/>
                </a:solidFill>
                <a:ea typeface="宋体" panose="02010600030101010101" pitchFamily="2" charset="-122"/>
                <a:cs typeface="Times New Roman" panose="02020603050405020304" pitchFamily="18" charset="0"/>
              </a:rPr>
              <a:t>省</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面积最大的是</a:t>
            </a:r>
            <a:r>
              <a:rPr lang="en-US" altLang="zh-CN" dirty="0" smtClean="0">
                <a:solidFill>
                  <a:srgbClr val="000000"/>
                </a:solidFill>
                <a:ea typeface="宋体" panose="02010600030101010101" pitchFamily="2" charset="-122"/>
                <a:cs typeface="Times New Roman" panose="02020603050405020304" pitchFamily="18" charset="0"/>
              </a:rPr>
              <a:t>___________________</a:t>
            </a:r>
            <a:r>
              <a:rPr lang="zh-CN" altLang="zh-CN" dirty="0" smtClean="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smtClean="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我国陆上国界线漫长</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通过《边疆行》路线可看出我国有陆上邻国的省级行政区域共有</a:t>
            </a:r>
            <a:r>
              <a:rPr lang="en-US" altLang="zh-CN" dirty="0" smtClean="0">
                <a:solidFill>
                  <a:srgbClr val="000000"/>
                </a:solidFill>
                <a:ea typeface="宋体" panose="02010600030101010101" pitchFamily="2" charset="-122"/>
                <a:cs typeface="Times New Roman" panose="02020603050405020304" pitchFamily="18" charset="0"/>
              </a:rPr>
              <a:t>___________</a:t>
            </a:r>
            <a:r>
              <a:rPr lang="zh-CN" altLang="zh-CN" dirty="0">
                <a:solidFill>
                  <a:srgbClr val="000000"/>
                </a:solidFill>
                <a:ea typeface="宋体" panose="02010600030101010101" pitchFamily="2" charset="-122"/>
                <a:cs typeface="Times New Roman" panose="02020603050405020304" pitchFamily="18" charset="0"/>
              </a:rPr>
              <a:t>个</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其中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与东南亚的缅甸、老挝、越南接壤的省是</a:t>
            </a:r>
            <a:r>
              <a:rPr lang="en-US" altLang="zh-CN" dirty="0">
                <a:solidFill>
                  <a:srgbClr val="000000"/>
                </a:solidFill>
                <a:ea typeface="宋体" panose="02010600030101010101" pitchFamily="2" charset="-122"/>
                <a:cs typeface="Times New Roman" panose="02020603050405020304" pitchFamily="18" charset="0"/>
              </a:rPr>
              <a:t>_______________</a:t>
            </a:r>
            <a:r>
              <a:rPr lang="zh-CN"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864493" y="2198274"/>
            <a:ext cx="1420582" cy="584775"/>
          </a:xfrm>
          <a:prstGeom prst="rect">
            <a:avLst/>
          </a:prstGeom>
        </p:spPr>
        <p:txBody>
          <a:bodyPr wrap="none">
            <a:spAutoFit/>
          </a:bodyPr>
          <a:lstStyle/>
          <a:p>
            <a:r>
              <a:rPr lang="zh-CN" altLang="zh-CN" dirty="0" smtClean="0">
                <a:ea typeface="宋体" panose="02010600030101010101" pitchFamily="2" charset="-122"/>
                <a:cs typeface="Times New Roman" panose="02020603050405020304" pitchFamily="18" charset="0"/>
              </a:rPr>
              <a:t>黑龙江</a:t>
            </a:r>
            <a:endParaRPr lang="zh-CN" altLang="en-US" dirty="0"/>
          </a:p>
        </p:txBody>
      </p:sp>
      <p:sp>
        <p:nvSpPr>
          <p:cNvPr id="4" name="矩形 3"/>
          <p:cNvSpPr/>
          <p:nvPr/>
        </p:nvSpPr>
        <p:spPr>
          <a:xfrm>
            <a:off x="5795296" y="2198274"/>
            <a:ext cx="3480440"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新疆维吾尔自治区</a:t>
            </a:r>
            <a:endParaRPr lang="zh-CN" altLang="en-US" dirty="0"/>
          </a:p>
        </p:txBody>
      </p:sp>
      <p:sp>
        <p:nvSpPr>
          <p:cNvPr id="5" name="矩形 4"/>
          <p:cNvSpPr/>
          <p:nvPr/>
        </p:nvSpPr>
        <p:spPr>
          <a:xfrm>
            <a:off x="6625133" y="3388061"/>
            <a:ext cx="389850" cy="584775"/>
          </a:xfrm>
          <a:prstGeom prst="rect">
            <a:avLst/>
          </a:prstGeom>
        </p:spPr>
        <p:txBody>
          <a:bodyPr wrap="none">
            <a:spAutoFit/>
          </a:bodyPr>
          <a:lstStyle/>
          <a:p>
            <a:r>
              <a:rPr lang="en-US" altLang="zh-CN" dirty="0">
                <a:ea typeface="宋体" panose="02010600030101010101" pitchFamily="2" charset="-122"/>
              </a:rPr>
              <a:t>9</a:t>
            </a:r>
            <a:endParaRPr lang="zh-CN" altLang="en-US" dirty="0"/>
          </a:p>
        </p:txBody>
      </p:sp>
      <p:sp>
        <p:nvSpPr>
          <p:cNvPr id="6" name="矩形 5"/>
          <p:cNvSpPr/>
          <p:nvPr/>
        </p:nvSpPr>
        <p:spPr>
          <a:xfrm>
            <a:off x="6825225" y="3960167"/>
            <a:ext cx="1420582"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云南省</a:t>
            </a:r>
            <a:endParaRPr lang="zh-CN" altLang="en-US" dirty="0"/>
          </a:p>
        </p:txBody>
      </p:sp>
    </p:spTree>
    <p:extLst>
      <p:ext uri="{BB962C8B-B14F-4D97-AF65-F5344CB8AC3E}">
        <p14:creationId xmlns:p14="http://schemas.microsoft.com/office/powerpoint/2010/main" val="171133902"/>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下列图片与《边疆行》经过的省级行政区域的简称对应正确的是</a:t>
            </a:r>
            <a:r>
              <a:rPr lang="en-US" altLang="zh-CN" dirty="0">
                <a:solidFill>
                  <a:srgbClr val="000000"/>
                </a:solidFill>
                <a:ea typeface="宋体" panose="02010600030101010101" pitchFamily="2" charset="-122"/>
                <a:cs typeface="Times New Roman" panose="02020603050405020304" pitchFamily="18" charset="0"/>
              </a:rPr>
              <a:t>___________(2</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139.jpeg"/>
          <p:cNvPicPr>
            <a:picLocks noChangeAspect="1"/>
          </p:cNvPicPr>
          <p:nvPr/>
        </p:nvPicPr>
        <p:blipFill>
          <a:blip r:embed="rId2"/>
          <a:stretch>
            <a:fillRect/>
          </a:stretch>
        </p:blipFill>
        <p:spPr>
          <a:xfrm>
            <a:off x="361950" y="1669766"/>
            <a:ext cx="10807700" cy="2250115"/>
          </a:xfrm>
          <a:prstGeom prst="rect">
            <a:avLst/>
          </a:prstGeom>
        </p:spPr>
      </p:pic>
      <p:sp>
        <p:nvSpPr>
          <p:cNvPr id="4" name="矩形 3"/>
          <p:cNvSpPr>
            <a:spLocks noChangeAspect="1"/>
          </p:cNvSpPr>
          <p:nvPr/>
        </p:nvSpPr>
        <p:spPr>
          <a:xfrm>
            <a:off x="361950" y="3911846"/>
            <a:ext cx="10807700" cy="2408736"/>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a:t>
            </a:r>
            <a:r>
              <a:rPr lang="zh-CN" altLang="zh-CN" dirty="0">
                <a:solidFill>
                  <a:srgbClr val="000000"/>
                </a:solidFill>
                <a:ea typeface="宋体" panose="02010600030101010101" pitchFamily="2" charset="-122"/>
                <a:cs typeface="Times New Roman" panose="02020603050405020304" pitchFamily="18" charset="0"/>
              </a:rPr>
              <a:t>新　</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②</a:t>
            </a:r>
            <a:r>
              <a:rPr lang="zh-CN" altLang="zh-CN" dirty="0">
                <a:solidFill>
                  <a:srgbClr val="000000"/>
                </a:solidFill>
                <a:ea typeface="宋体" panose="02010600030101010101" pitchFamily="2" charset="-122"/>
                <a:cs typeface="Times New Roman" panose="02020603050405020304" pitchFamily="18" charset="0"/>
              </a:rPr>
              <a:t>桂　</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③</a:t>
            </a:r>
            <a:r>
              <a:rPr lang="zh-CN" altLang="zh-CN" dirty="0">
                <a:solidFill>
                  <a:srgbClr val="000000"/>
                </a:solidFill>
                <a:ea typeface="宋体" panose="02010600030101010101" pitchFamily="2" charset="-122"/>
                <a:cs typeface="Times New Roman" panose="02020603050405020304" pitchFamily="18" charset="0"/>
              </a:rPr>
              <a:t>川　</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④</a:t>
            </a:r>
            <a:r>
              <a:rPr lang="zh-CN" altLang="zh-CN" dirty="0">
                <a:solidFill>
                  <a:srgbClr val="000000"/>
                </a:solidFill>
                <a:ea typeface="宋体" panose="02010600030101010101" pitchFamily="2" charset="-122"/>
                <a:cs typeface="Times New Roman" panose="02020603050405020304" pitchFamily="18" charset="0"/>
              </a:rPr>
              <a:t>藏</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a:t>
            </a:r>
            <a:r>
              <a:rPr lang="zh-CN" altLang="zh-CN" dirty="0">
                <a:solidFill>
                  <a:srgbClr val="000000"/>
                </a:solidFill>
                <a:ea typeface="宋体" panose="02010600030101010101" pitchFamily="2" charset="-122"/>
                <a:cs typeface="Times New Roman" panose="02020603050405020304" pitchFamily="18" charset="0"/>
              </a:rPr>
              <a:t>藏　</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②</a:t>
            </a:r>
            <a:r>
              <a:rPr lang="zh-CN" altLang="zh-CN" dirty="0">
                <a:solidFill>
                  <a:srgbClr val="000000"/>
                </a:solidFill>
                <a:ea typeface="宋体" panose="02010600030101010101" pitchFamily="2" charset="-122"/>
                <a:cs typeface="Times New Roman" panose="02020603050405020304" pitchFamily="18" charset="0"/>
              </a:rPr>
              <a:t>滇　</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③</a:t>
            </a:r>
            <a:r>
              <a:rPr lang="zh-CN" altLang="zh-CN" dirty="0">
                <a:solidFill>
                  <a:srgbClr val="000000"/>
                </a:solidFill>
                <a:ea typeface="宋体" panose="02010600030101010101" pitchFamily="2" charset="-122"/>
                <a:cs typeface="Times New Roman" panose="02020603050405020304" pitchFamily="18" charset="0"/>
              </a:rPr>
              <a:t>桂　</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④</a:t>
            </a:r>
            <a:r>
              <a:rPr lang="zh-CN" altLang="zh-CN" dirty="0">
                <a:solidFill>
                  <a:srgbClr val="000000"/>
                </a:solidFill>
                <a:ea typeface="宋体" panose="02010600030101010101" pitchFamily="2" charset="-122"/>
                <a:cs typeface="Times New Roman" panose="02020603050405020304" pitchFamily="18" charset="0"/>
              </a:rPr>
              <a:t>内蒙古</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a:t>
            </a:r>
            <a:r>
              <a:rPr lang="zh-CN" altLang="zh-CN" dirty="0">
                <a:solidFill>
                  <a:srgbClr val="000000"/>
                </a:solidFill>
                <a:ea typeface="宋体" panose="02010600030101010101" pitchFamily="2" charset="-122"/>
                <a:cs typeface="Times New Roman" panose="02020603050405020304" pitchFamily="18" charset="0"/>
              </a:rPr>
              <a:t>新　</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②</a:t>
            </a:r>
            <a:r>
              <a:rPr lang="zh-CN" altLang="zh-CN" dirty="0">
                <a:solidFill>
                  <a:srgbClr val="000000"/>
                </a:solidFill>
                <a:ea typeface="宋体" panose="02010600030101010101" pitchFamily="2" charset="-122"/>
                <a:cs typeface="Times New Roman" panose="02020603050405020304" pitchFamily="18" charset="0"/>
              </a:rPr>
              <a:t>滇　</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③</a:t>
            </a:r>
            <a:r>
              <a:rPr lang="zh-CN" altLang="zh-CN" dirty="0">
                <a:solidFill>
                  <a:srgbClr val="000000"/>
                </a:solidFill>
                <a:ea typeface="宋体" panose="02010600030101010101" pitchFamily="2" charset="-122"/>
                <a:cs typeface="Times New Roman" panose="02020603050405020304" pitchFamily="18" charset="0"/>
              </a:rPr>
              <a:t>粤　</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④</a:t>
            </a:r>
            <a:r>
              <a:rPr lang="zh-CN" altLang="zh-CN" dirty="0">
                <a:solidFill>
                  <a:srgbClr val="000000"/>
                </a:solidFill>
                <a:ea typeface="宋体" panose="02010600030101010101" pitchFamily="2" charset="-122"/>
                <a:cs typeface="Times New Roman" panose="02020603050405020304" pitchFamily="18" charset="0"/>
              </a:rPr>
              <a:t>内蒙古</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a:t>
            </a:r>
            <a:r>
              <a:rPr lang="zh-CN" altLang="zh-CN" dirty="0">
                <a:solidFill>
                  <a:srgbClr val="000000"/>
                </a:solidFill>
                <a:ea typeface="宋体" panose="02010600030101010101" pitchFamily="2" charset="-122"/>
                <a:cs typeface="Times New Roman" panose="02020603050405020304" pitchFamily="18" charset="0"/>
              </a:rPr>
              <a:t>藏　</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②</a:t>
            </a:r>
            <a:r>
              <a:rPr lang="zh-CN" altLang="zh-CN" dirty="0">
                <a:solidFill>
                  <a:srgbClr val="000000"/>
                </a:solidFill>
                <a:ea typeface="宋体" panose="02010600030101010101" pitchFamily="2" charset="-122"/>
                <a:cs typeface="Times New Roman" panose="02020603050405020304" pitchFamily="18" charset="0"/>
              </a:rPr>
              <a:t>新　</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③</a:t>
            </a:r>
            <a:r>
              <a:rPr lang="zh-CN" altLang="zh-CN" dirty="0">
                <a:solidFill>
                  <a:srgbClr val="000000"/>
                </a:solidFill>
                <a:ea typeface="宋体" panose="02010600030101010101" pitchFamily="2" charset="-122"/>
                <a:cs typeface="Times New Roman" panose="02020603050405020304" pitchFamily="18" charset="0"/>
              </a:rPr>
              <a:t>桂　</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④</a:t>
            </a:r>
            <a:r>
              <a:rPr lang="zh-CN" altLang="zh-CN" dirty="0">
                <a:solidFill>
                  <a:srgbClr val="000000"/>
                </a:solidFill>
                <a:ea typeface="宋体" panose="02010600030101010101" pitchFamily="2" charset="-122"/>
                <a:cs typeface="Times New Roman" panose="02020603050405020304" pitchFamily="18" charset="0"/>
              </a:rPr>
              <a:t>新</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 name="矩形 4"/>
          <p:cNvSpPr/>
          <p:nvPr/>
        </p:nvSpPr>
        <p:spPr>
          <a:xfrm>
            <a:off x="3014901" y="1079718"/>
            <a:ext cx="458780" cy="584775"/>
          </a:xfrm>
          <a:prstGeom prst="rect">
            <a:avLst/>
          </a:prstGeom>
        </p:spPr>
        <p:txBody>
          <a:bodyPr wrap="none">
            <a:spAutoFit/>
          </a:bodyPr>
          <a:lstStyle/>
          <a:p>
            <a:r>
              <a:rPr lang="en-US" altLang="zh-CN" dirty="0">
                <a:ea typeface="宋体" panose="02010600030101010101" pitchFamily="2" charset="-122"/>
              </a:rPr>
              <a:t>B</a:t>
            </a:r>
            <a:endParaRPr lang="zh-CN" altLang="en-US" dirty="0"/>
          </a:p>
        </p:txBody>
      </p:sp>
    </p:spTree>
    <p:extLst>
      <p:ext uri="{BB962C8B-B14F-4D97-AF65-F5344CB8AC3E}">
        <p14:creationId xmlns:p14="http://schemas.microsoft.com/office/powerpoint/2010/main" val="1087237151"/>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554407"/>
            <a:ext cx="10807700" cy="3046988"/>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《沿海行》从辽宁的丹东出发</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沿中国海岸线按顺时针方向</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行进到广西防城港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此路线依次经过</a:t>
            </a:r>
            <a:r>
              <a:rPr lang="en-US" altLang="zh-CN" dirty="0">
                <a:solidFill>
                  <a:srgbClr val="000000"/>
                </a:solidFill>
                <a:ea typeface="宋体" panose="02010600030101010101" pitchFamily="2" charset="-122"/>
                <a:cs typeface="Times New Roman" panose="02020603050405020304" pitchFamily="18" charset="0"/>
              </a:rPr>
              <a:t>_______________</a:t>
            </a:r>
            <a:r>
              <a:rPr lang="zh-CN"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_______________</a:t>
            </a:r>
            <a:r>
              <a:rPr lang="zh-CN"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_______________</a:t>
            </a:r>
            <a:r>
              <a:rPr lang="zh-CN"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_______________</a:t>
            </a:r>
            <a:r>
              <a:rPr lang="zh-CN" altLang="zh-CN" dirty="0">
                <a:solidFill>
                  <a:srgbClr val="000000"/>
                </a:solidFill>
                <a:ea typeface="宋体" panose="02010600030101010101" pitchFamily="2" charset="-122"/>
                <a:cs typeface="Times New Roman" panose="02020603050405020304" pitchFamily="18" charset="0"/>
              </a:rPr>
              <a:t>四个海域的海岸线。</a:t>
            </a:r>
            <a:r>
              <a:rPr lang="en-US" altLang="zh-CN" dirty="0">
                <a:solidFill>
                  <a:srgbClr val="000000"/>
                </a:solidFill>
                <a:ea typeface="宋体" panose="02010600030101010101" pitchFamily="2" charset="-122"/>
                <a:cs typeface="Times New Roman" panose="02020603050405020304" pitchFamily="18" charset="0"/>
              </a:rPr>
              <a:t>(8</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(5)</a:t>
            </a:r>
            <a:r>
              <a:rPr lang="zh-CN" altLang="zh-CN" dirty="0">
                <a:solidFill>
                  <a:srgbClr val="000000"/>
                </a:solidFill>
                <a:ea typeface="宋体" panose="02010600030101010101" pitchFamily="2" charset="-122"/>
                <a:cs typeface="Times New Roman" panose="02020603050405020304" pitchFamily="18" charset="0"/>
              </a:rPr>
              <a:t>《沿海行》经过的</a:t>
            </a:r>
            <a:r>
              <a:rPr lang="en-US" altLang="zh-CN" dirty="0" smtClean="0">
                <a:solidFill>
                  <a:srgbClr val="000000"/>
                </a:solidFill>
                <a:ea typeface="宋体" panose="02010600030101010101" pitchFamily="2" charset="-122"/>
                <a:cs typeface="Times New Roman" panose="02020603050405020304" pitchFamily="18" charset="0"/>
              </a:rPr>
              <a:t>A</a:t>
            </a:r>
            <a:r>
              <a:rPr lang="zh-CN" altLang="en-US" dirty="0" smtClean="0">
                <a:solidFill>
                  <a:srgbClr val="000000"/>
                </a:solidFill>
                <a:ea typeface="宋体" panose="02010600030101010101" pitchFamily="2" charset="-122"/>
                <a:cs typeface="Times New Roman" panose="02020603050405020304" pitchFamily="18" charset="0"/>
              </a:rPr>
              <a:t>海峡</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a:solidFill>
                  <a:srgbClr val="000000"/>
                </a:solidFill>
                <a:ea typeface="宋体" panose="02010600030101010101" pitchFamily="2" charset="-122"/>
                <a:cs typeface="Times New Roman" panose="02020603050405020304" pitchFamily="18" charset="0"/>
              </a:rPr>
              <a:t>___________</a:t>
            </a:r>
            <a:r>
              <a:rPr lang="zh-CN"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8137301" y="2174104"/>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渤海</a:t>
            </a:r>
            <a:endParaRPr lang="zh-CN" altLang="en-US" dirty="0"/>
          </a:p>
        </p:txBody>
      </p:sp>
      <p:sp>
        <p:nvSpPr>
          <p:cNvPr id="4" name="矩形 3"/>
          <p:cNvSpPr/>
          <p:nvPr/>
        </p:nvSpPr>
        <p:spPr>
          <a:xfrm>
            <a:off x="1368549" y="2769832"/>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黄海</a:t>
            </a:r>
            <a:endParaRPr lang="zh-CN" altLang="en-US" dirty="0"/>
          </a:p>
        </p:txBody>
      </p:sp>
      <p:sp>
        <p:nvSpPr>
          <p:cNvPr id="5" name="矩形 4"/>
          <p:cNvSpPr/>
          <p:nvPr/>
        </p:nvSpPr>
        <p:spPr>
          <a:xfrm>
            <a:off x="4831441" y="2773902"/>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东海</a:t>
            </a:r>
            <a:endParaRPr lang="zh-CN" altLang="en-US" dirty="0"/>
          </a:p>
        </p:txBody>
      </p:sp>
      <p:sp>
        <p:nvSpPr>
          <p:cNvPr id="6" name="矩形 5"/>
          <p:cNvSpPr/>
          <p:nvPr/>
        </p:nvSpPr>
        <p:spPr>
          <a:xfrm>
            <a:off x="8345405" y="2769832"/>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南海</a:t>
            </a:r>
            <a:endParaRPr lang="zh-CN" altLang="en-US" dirty="0"/>
          </a:p>
        </p:txBody>
      </p:sp>
      <p:sp>
        <p:nvSpPr>
          <p:cNvPr id="7" name="矩形 6"/>
          <p:cNvSpPr/>
          <p:nvPr/>
        </p:nvSpPr>
        <p:spPr>
          <a:xfrm>
            <a:off x="5892037" y="3945288"/>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台湾海峡</a:t>
            </a:r>
            <a:endParaRPr lang="zh-CN" altLang="en-US" dirty="0"/>
          </a:p>
        </p:txBody>
      </p:sp>
    </p:spTree>
    <p:extLst>
      <p:ext uri="{BB962C8B-B14F-4D97-AF65-F5344CB8AC3E}">
        <p14:creationId xmlns:p14="http://schemas.microsoft.com/office/powerpoint/2010/main" val="1834753022"/>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10807700" cy="1817805"/>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17.</a:t>
            </a:r>
            <a:r>
              <a:rPr lang="zh-CN" altLang="zh-CN" dirty="0">
                <a:solidFill>
                  <a:srgbClr val="000000"/>
                </a:solidFill>
                <a:ea typeface="宋体" panose="02010600030101010101" pitchFamily="2" charset="-122"/>
                <a:cs typeface="Times New Roman" panose="02020603050405020304" pitchFamily="18" charset="0"/>
              </a:rPr>
              <a:t>阅读图文材料</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完成下列各题。</a:t>
            </a:r>
            <a:r>
              <a:rPr lang="en-US" altLang="zh-CN" dirty="0">
                <a:solidFill>
                  <a:srgbClr val="000000"/>
                </a:solidFill>
                <a:ea typeface="宋体" panose="02010600030101010101" pitchFamily="2" charset="-122"/>
                <a:cs typeface="Times New Roman" panose="02020603050405020304" pitchFamily="18" charset="0"/>
              </a:rPr>
              <a:t>(20</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国际</a:t>
            </a:r>
            <a:r>
              <a:rPr lang="zh-CN" altLang="zh-CN" dirty="0">
                <a:solidFill>
                  <a:srgbClr val="000000"/>
                </a:solidFill>
                <a:ea typeface="楷体" panose="02010609060101010101" pitchFamily="49" charset="-122"/>
                <a:cs typeface="Times New Roman" panose="02020603050405020304" pitchFamily="18" charset="0"/>
              </a:rPr>
              <a:t>上通常看法是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当一个国家</a:t>
            </a:r>
            <a:r>
              <a:rPr lang="en-US" altLang="zh-CN" dirty="0">
                <a:solidFill>
                  <a:srgbClr val="000000"/>
                </a:solidFill>
                <a:ea typeface="宋体" panose="02010600030101010101" pitchFamily="2" charset="-122"/>
                <a:cs typeface="Times New Roman" panose="02020603050405020304" pitchFamily="18" charset="0"/>
              </a:rPr>
              <a:t>60</a:t>
            </a:r>
            <a:r>
              <a:rPr lang="zh-CN" altLang="zh-CN" dirty="0">
                <a:solidFill>
                  <a:srgbClr val="000000"/>
                </a:solidFill>
                <a:ea typeface="楷体" panose="02010609060101010101" pitchFamily="49" charset="-122"/>
                <a:cs typeface="Times New Roman" panose="02020603050405020304" pitchFamily="18" charset="0"/>
              </a:rPr>
              <a:t>岁以上老年人口占人口数的</a:t>
            </a:r>
            <a:r>
              <a:rPr lang="en-US" altLang="zh-CN" dirty="0">
                <a:solidFill>
                  <a:srgbClr val="000000"/>
                </a:solidFill>
                <a:ea typeface="宋体" panose="02010600030101010101" pitchFamily="2" charset="-122"/>
                <a:cs typeface="Times New Roman" panose="02020603050405020304" pitchFamily="18" charset="0"/>
              </a:rPr>
              <a:t>10%,</a:t>
            </a:r>
            <a:r>
              <a:rPr lang="zh-CN" altLang="zh-CN" dirty="0">
                <a:solidFill>
                  <a:srgbClr val="000000"/>
                </a:solidFill>
                <a:ea typeface="楷体" panose="02010609060101010101" pitchFamily="49" charset="-122"/>
                <a:cs typeface="Times New Roman" panose="02020603050405020304" pitchFamily="18" charset="0"/>
              </a:rPr>
              <a:t>即意味着这个国家处于老龄化社会。</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6" name="图片 5"/>
          <p:cNvPicPr>
            <a:picLocks noChangeAspect="1"/>
          </p:cNvPicPr>
          <p:nvPr/>
        </p:nvPicPr>
        <p:blipFill>
          <a:blip r:embed="rId2"/>
          <a:stretch>
            <a:fillRect/>
          </a:stretch>
        </p:blipFill>
        <p:spPr>
          <a:xfrm>
            <a:off x="90405" y="2343311"/>
            <a:ext cx="11341263" cy="3740594"/>
          </a:xfrm>
          <a:prstGeom prst="rect">
            <a:avLst/>
          </a:prstGeom>
        </p:spPr>
      </p:pic>
    </p:spTree>
    <p:extLst>
      <p:ext uri="{BB962C8B-B14F-4D97-AF65-F5344CB8AC3E}">
        <p14:creationId xmlns:p14="http://schemas.microsoft.com/office/powerpoint/2010/main" val="1556225066"/>
      </p:ext>
    </p:extLst>
  </p:cSld>
  <p:clrMapOvr>
    <a:masterClrMapping/>
  </p:clrMapOvr>
  <p:transition spd="slow">
    <p:wheel spokes="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10807700" cy="5410712"/>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图甲显示</a:t>
            </a:r>
            <a:r>
              <a:rPr lang="en-US" altLang="zh-CN" dirty="0" smtClean="0">
                <a:solidFill>
                  <a:srgbClr val="000000"/>
                </a:solidFill>
                <a:ea typeface="宋体" panose="02010600030101010101" pitchFamily="2" charset="-122"/>
                <a:cs typeface="Times New Roman" panose="02020603050405020304" pitchFamily="18" charset="0"/>
              </a:rPr>
              <a:t>,</a:t>
            </a:r>
            <a:r>
              <a:rPr lang="zh-CN" altLang="en-US" dirty="0" smtClean="0">
                <a:solidFill>
                  <a:srgbClr val="000000"/>
                </a:solidFill>
                <a:ea typeface="宋体" panose="02010600030101010101" pitchFamily="2" charset="-122"/>
                <a:cs typeface="Times New Roman" panose="02020603050405020304" pitchFamily="18" charset="0"/>
              </a:rPr>
              <a:t>中华人民共和国</a:t>
            </a:r>
            <a:r>
              <a:rPr lang="zh-CN" altLang="zh-CN" dirty="0" smtClean="0">
                <a:solidFill>
                  <a:srgbClr val="000000"/>
                </a:solidFill>
                <a:ea typeface="宋体" panose="02010600030101010101" pitchFamily="2" charset="-122"/>
                <a:cs typeface="Times New Roman" panose="02020603050405020304" pitchFamily="18" charset="0"/>
              </a:rPr>
              <a:t>成立</a:t>
            </a:r>
            <a:r>
              <a:rPr lang="zh-CN" altLang="zh-CN" dirty="0">
                <a:solidFill>
                  <a:srgbClr val="000000"/>
                </a:solidFill>
                <a:ea typeface="宋体" panose="02010600030101010101" pitchFamily="2" charset="-122"/>
                <a:cs typeface="Times New Roman" panose="02020603050405020304" pitchFamily="18" charset="0"/>
              </a:rPr>
              <a:t>前人口增长</a:t>
            </a:r>
            <a:r>
              <a:rPr lang="en-US" altLang="zh-CN" dirty="0" smtClean="0">
                <a:solidFill>
                  <a:srgbClr val="000000"/>
                </a:solidFill>
                <a:ea typeface="宋体" panose="02010600030101010101" pitchFamily="2" charset="-122"/>
                <a:cs typeface="Times New Roman" panose="02020603050405020304" pitchFamily="18" charset="0"/>
              </a:rPr>
              <a:t>___________,</a:t>
            </a:r>
            <a:r>
              <a:rPr lang="zh-CN" altLang="en-US" dirty="0">
                <a:solidFill>
                  <a:srgbClr val="000000"/>
                </a:solidFill>
                <a:ea typeface="宋体" panose="02010600030101010101" pitchFamily="2" charset="-122"/>
                <a:cs typeface="Times New Roman" panose="02020603050405020304" pitchFamily="18" charset="0"/>
              </a:rPr>
              <a:t>中华人民共和国</a:t>
            </a:r>
            <a:r>
              <a:rPr lang="zh-CN" altLang="zh-CN" dirty="0" smtClean="0">
                <a:solidFill>
                  <a:srgbClr val="000000"/>
                </a:solidFill>
                <a:ea typeface="宋体" panose="02010600030101010101" pitchFamily="2" charset="-122"/>
                <a:cs typeface="Times New Roman" panose="02020603050405020304" pitchFamily="18" charset="0"/>
              </a:rPr>
              <a:t>成立</a:t>
            </a:r>
            <a:r>
              <a:rPr lang="zh-CN" altLang="zh-CN" dirty="0">
                <a:solidFill>
                  <a:srgbClr val="000000"/>
                </a:solidFill>
                <a:ea typeface="宋体" panose="02010600030101010101" pitchFamily="2" charset="-122"/>
                <a:cs typeface="Times New Roman" panose="02020603050405020304" pitchFamily="18" charset="0"/>
              </a:rPr>
              <a:t>后</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人口增长</a:t>
            </a:r>
            <a:r>
              <a:rPr lang="en-US" altLang="zh-CN" dirty="0">
                <a:solidFill>
                  <a:srgbClr val="000000"/>
                </a:solidFill>
                <a:ea typeface="宋体" panose="02010600030101010101" pitchFamily="2" charset="-122"/>
                <a:cs typeface="Times New Roman" panose="02020603050405020304" pitchFamily="18" charset="0"/>
              </a:rPr>
              <a:t>___________</a:t>
            </a:r>
            <a:r>
              <a:rPr lang="zh-CN"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1980</a:t>
            </a:r>
            <a:r>
              <a:rPr lang="zh-CN" altLang="zh-CN" dirty="0">
                <a:solidFill>
                  <a:srgbClr val="000000"/>
                </a:solidFill>
                <a:ea typeface="宋体" panose="02010600030101010101" pitchFamily="2" charset="-122"/>
                <a:cs typeface="Times New Roman" panose="02020603050405020304" pitchFamily="18" charset="0"/>
              </a:rPr>
              <a:t>年后</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我国人口增长速度</a:t>
            </a:r>
            <a:r>
              <a:rPr lang="en-US" altLang="zh-CN" dirty="0">
                <a:solidFill>
                  <a:srgbClr val="000000"/>
                </a:solidFill>
                <a:ea typeface="宋体" panose="02010600030101010101" pitchFamily="2" charset="-122"/>
                <a:cs typeface="Times New Roman" panose="02020603050405020304" pitchFamily="18" charset="0"/>
              </a:rPr>
              <a:t>___________,</a:t>
            </a:r>
            <a:r>
              <a:rPr lang="zh-CN" altLang="zh-CN" dirty="0">
                <a:solidFill>
                  <a:srgbClr val="000000"/>
                </a:solidFill>
                <a:ea typeface="宋体" panose="02010600030101010101" pitchFamily="2" charset="-122"/>
                <a:cs typeface="Times New Roman" panose="02020603050405020304" pitchFamily="18" charset="0"/>
              </a:rPr>
              <a:t>这是因为我国把</a:t>
            </a:r>
            <a:r>
              <a:rPr lang="zh-CN" altLang="zh-CN"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altLang="zh-CN"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___________</a:t>
            </a:r>
            <a:r>
              <a:rPr lang="zh-CN" altLang="zh-CN" dirty="0">
                <a:solidFill>
                  <a:srgbClr val="000000"/>
                </a:solidFill>
                <a:ea typeface="宋体" panose="02010600030101010101" pitchFamily="2" charset="-122"/>
                <a:cs typeface="Times New Roman" panose="02020603050405020304" pitchFamily="18" charset="0"/>
              </a:rPr>
              <a:t>作为一项基本国策。</a:t>
            </a:r>
            <a:r>
              <a:rPr lang="en-US" altLang="zh-CN" dirty="0">
                <a:solidFill>
                  <a:srgbClr val="000000"/>
                </a:solidFill>
                <a:ea typeface="宋体" panose="02010600030101010101" pitchFamily="2" charset="-122"/>
                <a:cs typeface="Times New Roman" panose="02020603050405020304" pitchFamily="18" charset="0"/>
              </a:rPr>
              <a:t>(8</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图乙显示</a:t>
            </a:r>
            <a:r>
              <a:rPr lang="en-US" altLang="zh-CN" dirty="0">
                <a:solidFill>
                  <a:srgbClr val="000000"/>
                </a:solidFill>
                <a:ea typeface="宋体" panose="02010600030101010101" pitchFamily="2" charset="-122"/>
                <a:cs typeface="Times New Roman" panose="02020603050405020304" pitchFamily="18" charset="0"/>
              </a:rPr>
              <a:t>,2013</a:t>
            </a:r>
            <a:r>
              <a:rPr lang="zh-CN" altLang="zh-CN" dirty="0">
                <a:solidFill>
                  <a:srgbClr val="000000"/>
                </a:solidFill>
                <a:ea typeface="宋体" panose="02010600030101010101" pitchFamily="2" charset="-122"/>
                <a:cs typeface="Times New Roman" panose="02020603050405020304" pitchFamily="18" charset="0"/>
              </a:rPr>
              <a:t>年我国</a:t>
            </a:r>
            <a:r>
              <a:rPr lang="en-US" altLang="zh-CN" dirty="0">
                <a:solidFill>
                  <a:srgbClr val="000000"/>
                </a:solidFill>
                <a:ea typeface="宋体" panose="02010600030101010101" pitchFamily="2" charset="-122"/>
                <a:cs typeface="Times New Roman" panose="02020603050405020304" pitchFamily="18" charset="0"/>
              </a:rPr>
              <a:t>60</a:t>
            </a:r>
            <a:r>
              <a:rPr lang="zh-CN" altLang="zh-CN" dirty="0">
                <a:solidFill>
                  <a:srgbClr val="000000"/>
                </a:solidFill>
                <a:ea typeface="宋体" panose="02010600030101010101" pitchFamily="2" charset="-122"/>
                <a:cs typeface="Times New Roman" panose="02020603050405020304" pitchFamily="18" charset="0"/>
              </a:rPr>
              <a:t>岁以上人口占全国人口的</a:t>
            </a:r>
            <a:r>
              <a:rPr lang="en-US" altLang="zh-CN" dirty="0">
                <a:solidFill>
                  <a:srgbClr val="000000"/>
                </a:solidFill>
                <a:ea typeface="宋体" panose="02010600030101010101" pitchFamily="2" charset="-122"/>
                <a:cs typeface="Times New Roman" panose="02020603050405020304" pitchFamily="18" charset="0"/>
              </a:rPr>
              <a:t>___________,</a:t>
            </a:r>
            <a:r>
              <a:rPr lang="zh-CN" altLang="zh-CN" dirty="0">
                <a:solidFill>
                  <a:srgbClr val="000000"/>
                </a:solidFill>
                <a:ea typeface="宋体" panose="02010600030101010101" pitchFamily="2" charset="-122"/>
                <a:cs typeface="Times New Roman" panose="02020603050405020304" pitchFamily="18" charset="0"/>
              </a:rPr>
              <a:t>我国</a:t>
            </a:r>
            <a:r>
              <a:rPr lang="en-US" altLang="zh-CN" dirty="0">
                <a:solidFill>
                  <a:srgbClr val="000000"/>
                </a:solidFill>
                <a:ea typeface="宋体" panose="02010600030101010101" pitchFamily="2" charset="-122"/>
                <a:cs typeface="Times New Roman" panose="02020603050405020304" pitchFamily="18" charset="0"/>
              </a:rPr>
              <a:t>60</a:t>
            </a:r>
            <a:r>
              <a:rPr lang="zh-CN" altLang="zh-CN" dirty="0">
                <a:solidFill>
                  <a:srgbClr val="000000"/>
                </a:solidFill>
                <a:ea typeface="宋体" panose="02010600030101010101" pitchFamily="2" charset="-122"/>
                <a:cs typeface="Times New Roman" panose="02020603050405020304" pitchFamily="18" charset="0"/>
              </a:rPr>
              <a:t>岁以上人口占全国的比重越来越</a:t>
            </a:r>
            <a:r>
              <a:rPr lang="en-US" altLang="zh-CN" dirty="0" smtClean="0">
                <a:solidFill>
                  <a:srgbClr val="000000"/>
                </a:solidFill>
                <a:ea typeface="宋体" panose="02010600030101010101" pitchFamily="2" charset="-122"/>
                <a:cs typeface="Times New Roman" panose="02020603050405020304" pitchFamily="18" charset="0"/>
              </a:rPr>
              <a:t>______,</a:t>
            </a:r>
            <a:r>
              <a:rPr lang="zh-CN" altLang="zh-CN" dirty="0">
                <a:solidFill>
                  <a:srgbClr val="000000"/>
                </a:solidFill>
                <a:ea typeface="宋体" panose="02010600030101010101" pitchFamily="2" charset="-122"/>
                <a:cs typeface="Times New Roman" panose="02020603050405020304" pitchFamily="18" charset="0"/>
              </a:rPr>
              <a:t>反映出我国人口的</a:t>
            </a:r>
            <a:r>
              <a:rPr lang="en-US" altLang="zh-CN" dirty="0">
                <a:solidFill>
                  <a:srgbClr val="000000"/>
                </a:solidFill>
                <a:ea typeface="宋体" panose="02010600030101010101" pitchFamily="2" charset="-122"/>
                <a:cs typeface="Times New Roman" panose="02020603050405020304" pitchFamily="18" charset="0"/>
              </a:rPr>
              <a:t>___________</a:t>
            </a:r>
            <a:r>
              <a:rPr lang="zh-CN" altLang="zh-CN" dirty="0">
                <a:solidFill>
                  <a:srgbClr val="000000"/>
                </a:solidFill>
                <a:ea typeface="宋体" panose="02010600030101010101" pitchFamily="2" charset="-122"/>
                <a:cs typeface="Times New Roman" panose="02020603050405020304" pitchFamily="18" charset="0"/>
              </a:rPr>
              <a:t>问题越来越严重。</a:t>
            </a: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漫画</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图丙</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反映了我国</a:t>
            </a:r>
            <a:r>
              <a:rPr lang="en-US" altLang="zh-CN" dirty="0">
                <a:solidFill>
                  <a:srgbClr val="000000"/>
                </a:solidFill>
                <a:ea typeface="宋体" panose="02010600030101010101" pitchFamily="2" charset="-122"/>
                <a:cs typeface="Times New Roman" panose="02020603050405020304" pitchFamily="18" charset="0"/>
              </a:rPr>
              <a:t>“___________ ”</a:t>
            </a:r>
            <a:r>
              <a:rPr lang="zh-CN" altLang="zh-CN" dirty="0">
                <a:solidFill>
                  <a:srgbClr val="000000"/>
                </a:solidFill>
                <a:ea typeface="宋体" panose="02010600030101010101" pitchFamily="2" charset="-122"/>
                <a:cs typeface="Times New Roman" panose="02020603050405020304" pitchFamily="18" charset="0"/>
              </a:rPr>
              <a:t>政策</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这样做的主要目的是什么</a:t>
            </a: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8906541" y="485240"/>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缓慢</a:t>
            </a:r>
            <a:endParaRPr lang="zh-CN" altLang="en-US" dirty="0"/>
          </a:p>
        </p:txBody>
      </p:sp>
      <p:sp>
        <p:nvSpPr>
          <p:cNvPr id="4" name="矩形 3"/>
          <p:cNvSpPr/>
          <p:nvPr/>
        </p:nvSpPr>
        <p:spPr>
          <a:xfrm>
            <a:off x="6758687" y="1071136"/>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迅速</a:t>
            </a:r>
            <a:endParaRPr lang="zh-CN" altLang="en-US" dirty="0"/>
          </a:p>
        </p:txBody>
      </p:sp>
      <p:sp>
        <p:nvSpPr>
          <p:cNvPr id="5" name="矩形 4"/>
          <p:cNvSpPr/>
          <p:nvPr/>
        </p:nvSpPr>
        <p:spPr>
          <a:xfrm>
            <a:off x="3878997" y="1668219"/>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降低</a:t>
            </a:r>
            <a:endParaRPr lang="zh-CN" altLang="en-US" dirty="0"/>
          </a:p>
        </p:txBody>
      </p:sp>
      <p:sp>
        <p:nvSpPr>
          <p:cNvPr id="6" name="矩形 5"/>
          <p:cNvSpPr/>
          <p:nvPr/>
        </p:nvSpPr>
        <p:spPr>
          <a:xfrm>
            <a:off x="8789300" y="1636247"/>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计划生育</a:t>
            </a:r>
            <a:endParaRPr lang="zh-CN" altLang="en-US" dirty="0"/>
          </a:p>
        </p:txBody>
      </p:sp>
      <p:sp>
        <p:nvSpPr>
          <p:cNvPr id="7" name="矩形 6"/>
          <p:cNvSpPr/>
          <p:nvPr/>
        </p:nvSpPr>
        <p:spPr>
          <a:xfrm>
            <a:off x="847954" y="3424507"/>
            <a:ext cx="1313180" cy="584775"/>
          </a:xfrm>
          <a:prstGeom prst="rect">
            <a:avLst/>
          </a:prstGeom>
        </p:spPr>
        <p:txBody>
          <a:bodyPr wrap="none">
            <a:spAutoFit/>
          </a:bodyPr>
          <a:lstStyle/>
          <a:p>
            <a:r>
              <a:rPr lang="en-US" altLang="zh-CN" dirty="0">
                <a:ea typeface="宋体" panose="02010600030101010101" pitchFamily="2" charset="-122"/>
              </a:rPr>
              <a:t>14.8%</a:t>
            </a:r>
            <a:endParaRPr lang="zh-CN" altLang="en-US" dirty="0"/>
          </a:p>
        </p:txBody>
      </p:sp>
      <p:sp>
        <p:nvSpPr>
          <p:cNvPr id="8" name="矩形 7"/>
          <p:cNvSpPr/>
          <p:nvPr/>
        </p:nvSpPr>
        <p:spPr>
          <a:xfrm>
            <a:off x="10018431" y="3411537"/>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大</a:t>
            </a:r>
            <a:endParaRPr lang="zh-CN" altLang="en-US" dirty="0"/>
          </a:p>
        </p:txBody>
      </p:sp>
      <p:sp>
        <p:nvSpPr>
          <p:cNvPr id="9" name="矩形 8"/>
          <p:cNvSpPr/>
          <p:nvPr/>
        </p:nvSpPr>
        <p:spPr>
          <a:xfrm>
            <a:off x="4072442" y="3995918"/>
            <a:ext cx="1420582"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老龄化</a:t>
            </a:r>
            <a:endParaRPr lang="zh-CN" altLang="en-US" dirty="0"/>
          </a:p>
        </p:txBody>
      </p:sp>
      <p:sp>
        <p:nvSpPr>
          <p:cNvPr id="10" name="矩形 9"/>
          <p:cNvSpPr/>
          <p:nvPr/>
        </p:nvSpPr>
        <p:spPr>
          <a:xfrm>
            <a:off x="5247149" y="4588575"/>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全面二孩</a:t>
            </a:r>
            <a:endParaRPr lang="zh-CN" altLang="en-US" dirty="0"/>
          </a:p>
        </p:txBody>
      </p:sp>
      <p:sp>
        <p:nvSpPr>
          <p:cNvPr id="11" name="矩形 10"/>
          <p:cNvSpPr>
            <a:spLocks noChangeAspect="1"/>
          </p:cNvSpPr>
          <p:nvPr/>
        </p:nvSpPr>
        <p:spPr>
          <a:xfrm>
            <a:off x="361950" y="5723170"/>
            <a:ext cx="10807700" cy="635943"/>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减缓人口老龄化</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增加劳动力</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提高出生率</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调节男女比例。</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425991636"/>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Vertic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arn(inVertic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barn(inVertical)">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7908190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专业教辅课件Q:251490010">
  <a:themeElements>
    <a:clrScheme name="穿越">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经典">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演示文稿3" id="{7F1B58FA-3D69-4926-A2BA-EEBABBAD5E6B}" vid="{76CC91B4-AC1E-4E21-9BDB-923C2B156DCE}"/>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新教材 高中同步(2)</Template>
  <TotalTime>111</TotalTime>
  <Words>1597</Words>
  <Application>Microsoft Office PowerPoint</Application>
  <PresentationFormat>自定义</PresentationFormat>
  <Paragraphs>136</Paragraphs>
  <Slides>31</Slides>
  <Notes>1</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31</vt:i4>
      </vt:variant>
    </vt:vector>
  </HeadingPairs>
  <TitlesOfParts>
    <vt:vector size="42" baseType="lpstr">
      <vt:lpstr>NEU-BZ-S92</vt:lpstr>
      <vt:lpstr>方正大黑_GBK</vt:lpstr>
      <vt:lpstr>黑体</vt:lpstr>
      <vt:lpstr>楷体</vt:lpstr>
      <vt:lpstr>隶书</vt:lpstr>
      <vt:lpstr>宋体</vt:lpstr>
      <vt:lpstr>微软雅黑</vt:lpstr>
      <vt:lpstr>Arial</vt:lpstr>
      <vt:lpstr>Calibri</vt:lpstr>
      <vt:lpstr>Times New Roman</vt:lpstr>
      <vt:lpstr>专业教辅课件Q:251490010</vt:lpstr>
      <vt:lpstr>专题11　从世界看中国</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ITSK.com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第1课　生物与环境</dc:title>
  <dc:creator>SkyUser</dc:creator>
  <cp:lastModifiedBy>SkyUser</cp:lastModifiedBy>
  <cp:revision>27</cp:revision>
  <dcterms:created xsi:type="dcterms:W3CDTF">2020-09-14T06:03:07Z</dcterms:created>
  <dcterms:modified xsi:type="dcterms:W3CDTF">2021-10-03T07:30:24Z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0008007650000000000001024140</vt:lpwstr>
  </property>
  <property fmtid="{D5CDD505-2E9C-101B-9397-08002B2CF9AE}" pid="3" name="KSOProductBuildVer">
    <vt:lpwstr>2052-10.1.0.7698</vt:lpwstr>
  </property>
</Properties>
</file>