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3" r:id="rId3"/>
    <p:sldId id="264" r:id="rId4"/>
    <p:sldId id="260" r:id="rId5"/>
    <p:sldId id="258" r:id="rId6"/>
    <p:sldId id="268" r:id="rId7"/>
    <p:sldId id="272" r:id="rId8"/>
    <p:sldId id="273" r:id="rId9"/>
    <p:sldId id="274" r:id="rId10"/>
    <p:sldId id="275" r:id="rId11"/>
    <p:sldId id="276" r:id="rId12"/>
    <p:sldId id="259" r:id="rId13"/>
    <p:sldId id="269" r:id="rId14"/>
    <p:sldId id="270" r:id="rId15"/>
    <p:sldId id="262" r:id="rId16"/>
    <p:sldId id="261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38125"/>
            <a:ext cx="6477000" cy="8683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438275"/>
            <a:ext cx="4038600" cy="47339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38275"/>
            <a:ext cx="4038600" cy="47339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6C49BE-BC0A-4E8F-8957-CC70EC534E3D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02648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so.gushiwen.org/type.aspx?p=1&amp;c=%e5%ae%8b%e4%bb%a3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so.gushiwen.org/author_442.aspx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6.jpeg"/><Relationship Id="rId7" Type="http://schemas.openxmlformats.org/officeDocument/2006/relationships/slide" Target="slide13.xml"/><Relationship Id="rId12" Type="http://schemas.openxmlformats.org/officeDocument/2006/relationships/slide" Target="slide1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11" Type="http://schemas.openxmlformats.org/officeDocument/2006/relationships/image" Target="../media/image11.jpeg"/><Relationship Id="rId5" Type="http://schemas.openxmlformats.org/officeDocument/2006/relationships/slide" Target="slide11.xml"/><Relationship Id="rId10" Type="http://schemas.openxmlformats.org/officeDocument/2006/relationships/image" Target="../media/image10.jpeg"/><Relationship Id="rId4" Type="http://schemas.openxmlformats.org/officeDocument/2006/relationships/image" Target="../media/image7.jpeg"/><Relationship Id="rId9" Type="http://schemas.openxmlformats.org/officeDocument/2006/relationships/slide" Target="slide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baike.baidu.com/item/%E8%AF%97%E5%88%8A" TargetMode="External"/><Relationship Id="rId2" Type="http://schemas.openxmlformats.org/officeDocument/2006/relationships/hyperlink" Target="https://baike.baidu.com/item/%E5%AE%89%E5%BE%BD%E8%8A%9C%E6%B9%96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hyperlink" Target="https://baike.baidu.com/item/%E4%B8%AD%E5%9B%BD%E6%95%A3%E6%96%87%E8%AF%97%E5%AD%A6%E4%BC%9A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下雨窗前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8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536" y="13905"/>
            <a:ext cx="8229600" cy="1143000"/>
          </a:xfrm>
        </p:spPr>
        <p:txBody>
          <a:bodyPr/>
          <a:lstStyle/>
          <a:p>
            <a:r>
              <a:rPr lang="zh-CN" altLang="en-US" b="0" dirty="0" smtClean="0">
                <a:ea typeface="宋体" pitchFamily="2" charset="-122"/>
              </a:rPr>
              <a:t>关于雨的古诗佳句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340768"/>
            <a:ext cx="8892480" cy="4525963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altLang="zh-CN" sz="2800" b="1" dirty="0" smtClean="0">
                <a:ea typeface="宋体" pitchFamily="2" charset="-122"/>
              </a:rPr>
              <a:t>1</a:t>
            </a:r>
            <a:r>
              <a:rPr lang="zh-CN" altLang="en-US" sz="2800" b="1" dirty="0" smtClean="0">
                <a:ea typeface="宋体" pitchFamily="2" charset="-122"/>
              </a:rPr>
              <a:t>．夜来风雨声，花落知多少。</a:t>
            </a:r>
            <a:r>
              <a:rPr lang="en-US" altLang="zh-CN" sz="2800" b="1" dirty="0" smtClean="0">
                <a:ea typeface="宋体" pitchFamily="2" charset="-122"/>
              </a:rPr>
              <a:t>《</a:t>
            </a:r>
            <a:r>
              <a:rPr lang="zh-CN" altLang="en-US" sz="2800" b="1" dirty="0" smtClean="0">
                <a:ea typeface="宋体" pitchFamily="2" charset="-122"/>
              </a:rPr>
              <a:t>孟浩然</a:t>
            </a:r>
            <a:r>
              <a:rPr lang="en-US" altLang="zh-CN" sz="2800" b="1" dirty="0" smtClean="0">
                <a:ea typeface="宋体" pitchFamily="2" charset="-122"/>
              </a:rPr>
              <a:t>《</a:t>
            </a:r>
            <a:r>
              <a:rPr lang="zh-CN" altLang="en-US" sz="2800" b="1" dirty="0" smtClean="0">
                <a:ea typeface="宋体" pitchFamily="2" charset="-122"/>
              </a:rPr>
              <a:t>春晓</a:t>
            </a:r>
            <a:r>
              <a:rPr lang="en-US" altLang="zh-CN" sz="2800" b="1" dirty="0" smtClean="0">
                <a:ea typeface="宋体" pitchFamily="2" charset="-122"/>
              </a:rPr>
              <a:t>》) </a:t>
            </a:r>
            <a:endParaRPr lang="en-US" altLang="zh-CN" sz="2800" b="1" dirty="0" smtClean="0">
              <a:ea typeface="宋体" pitchFamily="2" charset="-122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2800" b="1" dirty="0">
                <a:ea typeface="宋体" pitchFamily="2" charset="-122"/>
              </a:rPr>
              <a:t> </a:t>
            </a:r>
            <a:r>
              <a:rPr lang="en-US" altLang="zh-CN" sz="2800" b="1" dirty="0" smtClean="0">
                <a:ea typeface="宋体" pitchFamily="2" charset="-122"/>
              </a:rPr>
              <a:t>    2</a:t>
            </a:r>
            <a:r>
              <a:rPr lang="zh-CN" altLang="en-US" sz="2800" b="1" dirty="0" smtClean="0">
                <a:ea typeface="宋体" pitchFamily="2" charset="-122"/>
              </a:rPr>
              <a:t>．空山新雨后，天气晚来秋。</a:t>
            </a:r>
            <a:r>
              <a:rPr lang="en-US" altLang="zh-CN" sz="2800" b="1" dirty="0" smtClean="0">
                <a:ea typeface="宋体" pitchFamily="2" charset="-122"/>
              </a:rPr>
              <a:t>(</a:t>
            </a:r>
            <a:r>
              <a:rPr lang="zh-CN" altLang="en-US" sz="2800" b="1" dirty="0" smtClean="0">
                <a:ea typeface="宋体" pitchFamily="2" charset="-122"/>
              </a:rPr>
              <a:t>王维</a:t>
            </a:r>
            <a:r>
              <a:rPr lang="en-US" altLang="zh-CN" sz="2800" b="1" dirty="0" smtClean="0">
                <a:ea typeface="宋体" pitchFamily="2" charset="-122"/>
              </a:rPr>
              <a:t>《</a:t>
            </a:r>
            <a:r>
              <a:rPr lang="zh-CN" altLang="en-US" sz="2800" b="1" dirty="0" smtClean="0">
                <a:ea typeface="宋体" pitchFamily="2" charset="-122"/>
              </a:rPr>
              <a:t>山居秋螟</a:t>
            </a:r>
            <a:r>
              <a:rPr lang="en-US" altLang="zh-CN" sz="2800" b="1" dirty="0" smtClean="0">
                <a:ea typeface="宋体" pitchFamily="2" charset="-122"/>
              </a:rPr>
              <a:t>》) </a:t>
            </a:r>
            <a:endParaRPr lang="en-US" altLang="zh-CN" sz="2800" b="1" dirty="0" smtClean="0">
              <a:ea typeface="宋体" pitchFamily="2" charset="-122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2800" b="1" dirty="0">
                <a:ea typeface="宋体" pitchFamily="2" charset="-122"/>
              </a:rPr>
              <a:t> </a:t>
            </a:r>
            <a:r>
              <a:rPr lang="en-US" altLang="zh-CN" sz="2800" b="1" dirty="0" smtClean="0">
                <a:ea typeface="宋体" pitchFamily="2" charset="-122"/>
              </a:rPr>
              <a:t>    3</a:t>
            </a:r>
            <a:r>
              <a:rPr lang="zh-CN" altLang="en-US" sz="2800" b="1" dirty="0" smtClean="0">
                <a:ea typeface="宋体" pitchFamily="2" charset="-122"/>
              </a:rPr>
              <a:t>．好雨知时节，当春乃发生。</a:t>
            </a:r>
            <a:r>
              <a:rPr lang="en-US" altLang="zh-CN" sz="2800" b="1" dirty="0" smtClean="0">
                <a:ea typeface="宋体" pitchFamily="2" charset="-122"/>
              </a:rPr>
              <a:t>(</a:t>
            </a:r>
            <a:r>
              <a:rPr lang="zh-CN" altLang="en-US" sz="2800" b="1" dirty="0" smtClean="0">
                <a:ea typeface="宋体" pitchFamily="2" charset="-122"/>
              </a:rPr>
              <a:t>杜甫</a:t>
            </a:r>
            <a:r>
              <a:rPr lang="en-US" altLang="zh-CN" sz="2800" b="1" dirty="0" smtClean="0">
                <a:ea typeface="宋体" pitchFamily="2" charset="-122"/>
              </a:rPr>
              <a:t>《</a:t>
            </a:r>
            <a:r>
              <a:rPr lang="zh-CN" altLang="en-US" sz="2800" b="1" dirty="0" smtClean="0">
                <a:ea typeface="宋体" pitchFamily="2" charset="-122"/>
              </a:rPr>
              <a:t>春夜喜雨</a:t>
            </a:r>
            <a:r>
              <a:rPr lang="en-US" altLang="zh-CN" sz="2800" b="1" dirty="0" smtClean="0">
                <a:ea typeface="宋体" pitchFamily="2" charset="-122"/>
              </a:rPr>
              <a:t>》) </a:t>
            </a:r>
          </a:p>
          <a:p>
            <a:pPr>
              <a:lnSpc>
                <a:spcPct val="90000"/>
              </a:lnSpc>
            </a:pPr>
            <a:r>
              <a:rPr lang="en-US" altLang="zh-CN" sz="2800" b="1" dirty="0" smtClean="0">
                <a:ea typeface="宋体" pitchFamily="2" charset="-122"/>
              </a:rPr>
              <a:t>4</a:t>
            </a:r>
            <a:r>
              <a:rPr lang="zh-CN" altLang="en-US" sz="2800" b="1" dirty="0" smtClean="0">
                <a:ea typeface="宋体" pitchFamily="2" charset="-122"/>
              </a:rPr>
              <a:t>．山路元无雨，空翠湿人衣。</a:t>
            </a:r>
            <a:r>
              <a:rPr lang="en-US" altLang="zh-CN" sz="2800" b="1" dirty="0" smtClean="0">
                <a:ea typeface="宋体" pitchFamily="2" charset="-122"/>
              </a:rPr>
              <a:t>(</a:t>
            </a:r>
            <a:r>
              <a:rPr lang="zh-CN" altLang="en-US" sz="2800" b="1" dirty="0" smtClean="0">
                <a:ea typeface="宋体" pitchFamily="2" charset="-122"/>
              </a:rPr>
              <a:t>王维</a:t>
            </a:r>
            <a:r>
              <a:rPr lang="en-US" altLang="zh-CN" sz="2800" b="1" dirty="0" smtClean="0">
                <a:ea typeface="宋体" pitchFamily="2" charset="-122"/>
              </a:rPr>
              <a:t>《</a:t>
            </a:r>
            <a:r>
              <a:rPr lang="zh-CN" altLang="en-US" sz="2800" b="1" dirty="0" smtClean="0">
                <a:ea typeface="宋体" pitchFamily="2" charset="-122"/>
              </a:rPr>
              <a:t>山中</a:t>
            </a:r>
            <a:r>
              <a:rPr lang="en-US" altLang="zh-CN" sz="2800" b="1" dirty="0" smtClean="0">
                <a:ea typeface="宋体" pitchFamily="2" charset="-122"/>
              </a:rPr>
              <a:t>》) </a:t>
            </a:r>
            <a:endParaRPr lang="en-US" altLang="zh-CN" sz="2800" b="1" dirty="0" smtClean="0">
              <a:ea typeface="宋体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2800" b="1" dirty="0" smtClean="0">
                <a:ea typeface="宋体" pitchFamily="2" charset="-122"/>
              </a:rPr>
              <a:t>5</a:t>
            </a:r>
            <a:r>
              <a:rPr lang="zh-CN" altLang="en-US" sz="2800" b="1" dirty="0" smtClean="0">
                <a:ea typeface="宋体" pitchFamily="2" charset="-122"/>
              </a:rPr>
              <a:t>．夜阑卧听风吹雨，铁马冰河人梦来。</a:t>
            </a:r>
            <a:r>
              <a:rPr lang="en-US" altLang="zh-CN" sz="2800" b="1" dirty="0" smtClean="0">
                <a:ea typeface="宋体" pitchFamily="2" charset="-122"/>
              </a:rPr>
              <a:t>(</a:t>
            </a:r>
            <a:r>
              <a:rPr lang="zh-CN" altLang="en-US" sz="2800" b="1" dirty="0" smtClean="0">
                <a:ea typeface="宋体" pitchFamily="2" charset="-122"/>
              </a:rPr>
              <a:t>陆游</a:t>
            </a:r>
            <a:r>
              <a:rPr lang="en-US" altLang="zh-CN" sz="2800" b="1" dirty="0" smtClean="0">
                <a:ea typeface="宋体" pitchFamily="2" charset="-122"/>
              </a:rPr>
              <a:t>《</a:t>
            </a:r>
            <a:r>
              <a:rPr lang="zh-CN" altLang="en-US" sz="2800" b="1" dirty="0" smtClean="0">
                <a:ea typeface="宋体" pitchFamily="2" charset="-122"/>
              </a:rPr>
              <a:t>十一月四日风雨大作</a:t>
            </a:r>
            <a:r>
              <a:rPr lang="en-US" altLang="zh-CN" sz="2800" b="1" dirty="0" smtClean="0">
                <a:ea typeface="宋体" pitchFamily="2" charset="-122"/>
              </a:rPr>
              <a:t>》) </a:t>
            </a:r>
          </a:p>
          <a:p>
            <a:pPr>
              <a:lnSpc>
                <a:spcPct val="90000"/>
              </a:lnSpc>
            </a:pPr>
            <a:r>
              <a:rPr lang="en-US" altLang="zh-CN" sz="2800" b="1" dirty="0" smtClean="0">
                <a:ea typeface="宋体" pitchFamily="2" charset="-122"/>
              </a:rPr>
              <a:t>6</a:t>
            </a:r>
            <a:r>
              <a:rPr lang="zh-CN" altLang="en-US" sz="2800" b="1" dirty="0" smtClean="0">
                <a:ea typeface="宋体" pitchFamily="2" charset="-122"/>
              </a:rPr>
              <a:t>．清明时节雨纷纷，路上行人欲断魂。</a:t>
            </a:r>
            <a:r>
              <a:rPr lang="en-US" altLang="zh-CN" sz="2800" b="1" dirty="0" smtClean="0">
                <a:ea typeface="宋体" pitchFamily="2" charset="-122"/>
              </a:rPr>
              <a:t>(</a:t>
            </a:r>
            <a:r>
              <a:rPr lang="zh-CN" altLang="en-US" sz="2800" b="1" dirty="0" smtClean="0">
                <a:ea typeface="宋体" pitchFamily="2" charset="-122"/>
              </a:rPr>
              <a:t>杜牧</a:t>
            </a:r>
            <a:r>
              <a:rPr lang="en-US" altLang="zh-CN" sz="2800" b="1" dirty="0" smtClean="0">
                <a:ea typeface="宋体" pitchFamily="2" charset="-122"/>
              </a:rPr>
              <a:t>《</a:t>
            </a:r>
            <a:r>
              <a:rPr lang="zh-CN" altLang="en-US" sz="2800" b="1" dirty="0" smtClean="0">
                <a:ea typeface="宋体" pitchFamily="2" charset="-122"/>
              </a:rPr>
              <a:t>清明</a:t>
            </a:r>
            <a:r>
              <a:rPr lang="en-US" altLang="zh-CN" sz="2800" b="1" dirty="0" smtClean="0">
                <a:ea typeface="宋体" pitchFamily="2" charset="-122"/>
              </a:rPr>
              <a:t>》) </a:t>
            </a:r>
            <a:endParaRPr lang="en-US" altLang="zh-CN" sz="2800" b="1" dirty="0" smtClean="0">
              <a:ea typeface="宋体" pitchFamily="2" charset="-122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2800" b="1" dirty="0" smtClean="0">
                <a:ea typeface="宋体" pitchFamily="2" charset="-122"/>
              </a:rPr>
              <a:t>     7</a:t>
            </a:r>
            <a:r>
              <a:rPr lang="zh-CN" altLang="en-US" sz="2800" b="1" dirty="0" smtClean="0">
                <a:ea typeface="宋体" pitchFamily="2" charset="-122"/>
              </a:rPr>
              <a:t>．寒雨连江夜人吴，平明送客楚山孤。</a:t>
            </a:r>
            <a:r>
              <a:rPr lang="en-US" altLang="zh-CN" sz="2800" b="1" dirty="0" smtClean="0">
                <a:ea typeface="宋体" pitchFamily="2" charset="-122"/>
              </a:rPr>
              <a:t>(</a:t>
            </a:r>
            <a:r>
              <a:rPr lang="zh-CN" altLang="en-US" sz="2800" b="1" dirty="0" smtClean="0">
                <a:ea typeface="宋体" pitchFamily="2" charset="-122"/>
              </a:rPr>
              <a:t>王昌龄</a:t>
            </a:r>
            <a:r>
              <a:rPr lang="en-US" altLang="zh-CN" sz="2800" b="1" dirty="0" smtClean="0">
                <a:ea typeface="宋体" pitchFamily="2" charset="-122"/>
              </a:rPr>
              <a:t>《</a:t>
            </a:r>
            <a:r>
              <a:rPr lang="zh-CN" altLang="en-US" sz="2800" b="1" dirty="0" smtClean="0">
                <a:ea typeface="宋体" pitchFamily="2" charset="-122"/>
              </a:rPr>
              <a:t>芙蓉楼送辛渐</a:t>
            </a:r>
            <a:r>
              <a:rPr lang="en-US" altLang="zh-CN" sz="2800" b="1" dirty="0" smtClean="0">
                <a:ea typeface="宋体" pitchFamily="2" charset="-122"/>
              </a:rPr>
              <a:t>》)</a:t>
            </a:r>
          </a:p>
        </p:txBody>
      </p:sp>
    </p:spTree>
    <p:extLst>
      <p:ext uri="{BB962C8B-B14F-4D97-AF65-F5344CB8AC3E}">
        <p14:creationId xmlns:p14="http://schemas.microsoft.com/office/powerpoint/2010/main" val="3390706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1520" y="-99392"/>
            <a:ext cx="8229600" cy="1143000"/>
          </a:xfrm>
        </p:spPr>
        <p:txBody>
          <a:bodyPr/>
          <a:lstStyle/>
          <a:p>
            <a:r>
              <a:rPr lang="zh-CN" altLang="en-US" b="0" dirty="0" smtClean="0">
                <a:ea typeface="宋体" pitchFamily="2" charset="-122"/>
              </a:rPr>
              <a:t>关于雨的古诗佳句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-180528" y="620688"/>
            <a:ext cx="9324528" cy="5760640"/>
          </a:xfrm>
        </p:spPr>
        <p:txBody>
          <a:bodyPr>
            <a:noAutofit/>
          </a:bodyPr>
          <a:lstStyle/>
          <a:p>
            <a:pPr>
              <a:lnSpc>
                <a:spcPts val="2880"/>
              </a:lnSpc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/>
            </a:r>
            <a:br>
              <a:rPr lang="en-US" altLang="zh-CN" sz="2400" b="1" dirty="0" smtClean="0">
                <a:latin typeface="宋体" pitchFamily="2" charset="-122"/>
                <a:ea typeface="宋体" pitchFamily="2" charset="-122"/>
              </a:rPr>
            </a:b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8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．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渭城朝雨浥轻尘，客舍青青柳色新。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王维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送元二使安西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》)</a:t>
            </a:r>
            <a:r>
              <a:rPr lang="en-US" altLang="zh-CN" sz="2400" b="1" dirty="0" smtClean="0">
                <a:ea typeface="宋体" pitchFamily="2" charset="-122"/>
              </a:rPr>
              <a:t> 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 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ts val="2880"/>
              </a:lnSpc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9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．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水光潋滟晴方好，山色空蒙雨亦奇。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苏轼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饮湖上初晴后雨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》)</a:t>
            </a:r>
          </a:p>
          <a:p>
            <a:pPr>
              <a:lnSpc>
                <a:spcPts val="2880"/>
              </a:lnSpc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10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、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沾衣欲湿杏花雨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吹面不寒杨柳风。（志南和尚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绝句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） 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ts val="2880"/>
              </a:lnSpc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11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、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南朝四百八十寺，多少楼台烟雨中。（杜牧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江南春绝句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）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ts val="2880"/>
              </a:lnSpc>
            </a:pP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12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、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七八个星天外，两三点雨山前。（辛弃疾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西江月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）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ts val="2880"/>
              </a:lnSpc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13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、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山河破碎风飘絮，身世浮沉雨打萍。（文天祥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过伶仃洋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）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ts val="2880"/>
              </a:lnSpc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14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、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天街小雨润如酥，草色遥看近却无。（韩愈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早春呈水部张十八员外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）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ts val="2880"/>
              </a:lnSpc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15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、 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春潮带雨晚来急，野渡无人舟自横。（韦应物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滁州西涧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）</a:t>
            </a:r>
            <a:br>
              <a:rPr lang="zh-CN" altLang="en-US" sz="2400" b="1" dirty="0" smtClean="0">
                <a:latin typeface="宋体" pitchFamily="2" charset="-122"/>
                <a:ea typeface="宋体" pitchFamily="2" charset="-122"/>
              </a:rPr>
            </a:br>
            <a:endParaRPr lang="en-US" altLang="zh-CN" sz="2400" b="1" dirty="0">
              <a:latin typeface="宋体" pitchFamily="2" charset="-122"/>
              <a:ea typeface="宋体" pitchFamily="2" charset="-122"/>
            </a:endParaRPr>
          </a:p>
          <a:p>
            <a:pPr>
              <a:lnSpc>
                <a:spcPts val="2880"/>
              </a:lnSpc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16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、 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黄梅时节家家雨，青草池塘处处蛙。（赵师秀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约客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407579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rain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304800" y="457200"/>
            <a:ext cx="8610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zh-CN" sz="2400">
              <a:latin typeface="Times New Roman" pitchFamily="18" charset="0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457200" y="1052736"/>
            <a:ext cx="8229600" cy="362899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 dirty="0"/>
              <a:t>虞美人</a:t>
            </a:r>
            <a:r>
              <a:rPr lang="en-US" altLang="zh-CN" b="1" dirty="0"/>
              <a:t>·</a:t>
            </a:r>
            <a:r>
              <a:rPr lang="zh-CN" altLang="en-US" b="1" dirty="0"/>
              <a:t>听雨</a:t>
            </a:r>
            <a:br>
              <a:rPr lang="zh-CN" altLang="en-US" b="1" dirty="0"/>
            </a:br>
            <a:r>
              <a:rPr lang="en-US" altLang="zh-CN" dirty="0"/>
              <a:t> </a:t>
            </a:r>
            <a:r>
              <a:rPr lang="en-US" altLang="zh-CN" dirty="0" smtClean="0"/>
              <a:t>       </a:t>
            </a:r>
            <a:r>
              <a:rPr lang="zh-CN" altLang="en-US" dirty="0" smtClean="0">
                <a:hlinkClick r:id="rId3"/>
              </a:rPr>
              <a:t>宋代</a:t>
            </a:r>
            <a:r>
              <a:rPr lang="zh-CN" altLang="en-US" dirty="0" smtClean="0"/>
              <a:t>：</a:t>
            </a:r>
            <a:r>
              <a:rPr lang="zh-CN" altLang="en-US" dirty="0" smtClean="0">
                <a:hlinkClick r:id="rId4"/>
              </a:rPr>
              <a:t>蒋捷</a:t>
            </a:r>
            <a:r>
              <a:rPr lang="zh-CN" altLang="en-US" dirty="0" smtClean="0"/>
              <a:t> </a:t>
            </a:r>
          </a:p>
          <a:p>
            <a:r>
              <a:rPr lang="zh-CN" altLang="en-US" dirty="0" smtClean="0"/>
              <a:t>少年听雨歌楼上。红烛昏罗帐。壮年听雨客舟中。江阔云低、断雁叫西风。 </a:t>
            </a:r>
            <a:br>
              <a:rPr lang="zh-CN" altLang="en-US" dirty="0" smtClean="0"/>
            </a:br>
            <a:r>
              <a:rPr lang="zh-CN" altLang="en-US" dirty="0" smtClean="0"/>
              <a:t>而今听雨僧庐下。鬓已星星也。悲欢离合总无情。一任阶前、点滴到天明。 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452788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下雨窗前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2339752" y="260648"/>
            <a:ext cx="3890810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7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雨的四季</a:t>
            </a:r>
            <a:endParaRPr lang="en-US" altLang="zh-CN" sz="7200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r>
              <a:rPr lang="zh-CN" altLang="en-US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刘湛秋</a:t>
            </a:r>
            <a:endParaRPr lang="zh-CN" altLang="en-US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07393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60350"/>
            <a:ext cx="4883150" cy="868363"/>
          </a:xfrm>
        </p:spPr>
        <p:txBody>
          <a:bodyPr/>
          <a:lstStyle/>
          <a:p>
            <a:pPr eaLnBrk="1" hangingPunct="1"/>
            <a:r>
              <a:rPr lang="zh-CN" altLang="en-US" smtClean="0">
                <a:ea typeface="黑体" pitchFamily="49" charset="-122"/>
              </a:rPr>
              <a:t>初读感知</a:t>
            </a:r>
            <a:r>
              <a:rPr lang="zh-CN" altLang="en-US" smtClean="0">
                <a:ea typeface="宋体" pitchFamily="2" charset="-122"/>
              </a:rPr>
              <a:t> </a:t>
            </a:r>
          </a:p>
        </p:txBody>
      </p:sp>
      <p:grpSp>
        <p:nvGrpSpPr>
          <p:cNvPr id="10243" name="Group 6"/>
          <p:cNvGrpSpPr>
            <a:grpSpLocks/>
          </p:cNvGrpSpPr>
          <p:nvPr/>
        </p:nvGrpSpPr>
        <p:grpSpPr bwMode="auto">
          <a:xfrm>
            <a:off x="0" y="1125538"/>
            <a:ext cx="9159875" cy="5445125"/>
            <a:chOff x="-4" y="735"/>
            <a:chExt cx="5770" cy="3430"/>
          </a:xfrm>
        </p:grpSpPr>
        <p:sp>
          <p:nvSpPr>
            <p:cNvPr id="3" name="单圆角矩形 2"/>
            <p:cNvSpPr/>
            <p:nvPr/>
          </p:nvSpPr>
          <p:spPr>
            <a:xfrm>
              <a:off x="158" y="905"/>
              <a:ext cx="5443" cy="3024"/>
            </a:xfrm>
            <a:prstGeom prst="round1Rect">
              <a:avLst/>
            </a:prstGeom>
            <a:gradFill flip="none" rotWithShape="1">
              <a:gsLst>
                <a:gs pos="0">
                  <a:srgbClr val="6EFF01"/>
                </a:gs>
                <a:gs pos="90000">
                  <a:srgbClr val="0F5000"/>
                </a:gs>
              </a:gsLst>
              <a:lin ang="2700000" scaled="1"/>
              <a:tileRect/>
            </a:gradFill>
            <a:ln w="25400">
              <a:noFill/>
            </a:ln>
            <a:effectLst>
              <a:outerShdw blurRad="225425" dist="38100" dir="5220000" algn="ctr">
                <a:srgbClr val="000000">
                  <a:alpha val="33000"/>
                </a:srgbClr>
              </a:outerShdw>
            </a:effectLst>
            <a:scene3d>
              <a:camera prst="orthographicFront"/>
              <a:lightRig rig="flat" dir="t"/>
            </a:scene3d>
            <a:sp3d contourW="19050">
              <a:bevelT prst="convex"/>
              <a:bevelB w="0" h="0"/>
              <a:contourClr>
                <a:schemeClr val="bg1"/>
              </a:contourClr>
            </a:sp3d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defRPr/>
              </a:pPr>
              <a:endPara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10247" name="单圆角矩形 3"/>
            <p:cNvPicPr>
              <a:picLocks noChangeArrowheads="1"/>
            </p:cNvPicPr>
            <p:nvPr/>
          </p:nvPicPr>
          <p:blipFill>
            <a:blip r:embed="rId2">
              <a:lum bright="4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" y="858"/>
              <a:ext cx="5568" cy="3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3737" name="Text Box 9"/>
          <p:cNvSpPr txBox="1">
            <a:spLocks noChangeArrowheads="1"/>
          </p:cNvSpPr>
          <p:nvPr/>
        </p:nvSpPr>
        <p:spPr bwMode="auto">
          <a:xfrm>
            <a:off x="468313" y="1628775"/>
            <a:ext cx="8675687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800" b="1" dirty="0">
                <a:solidFill>
                  <a:srgbClr val="191C0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  听读课文，划出重点词、句。思考：四季的雨各有什么特点？请</a:t>
            </a:r>
            <a:r>
              <a:rPr lang="zh-CN" altLang="en-US" sz="4800" b="1" dirty="0" smtClean="0">
                <a:solidFill>
                  <a:srgbClr val="191C0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用</a:t>
            </a:r>
            <a:r>
              <a:rPr lang="zh-CN" altLang="en-US" sz="4800" b="1" dirty="0">
                <a:solidFill>
                  <a:srgbClr val="191C0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文</a:t>
            </a:r>
            <a:r>
              <a:rPr lang="zh-CN" altLang="en-US" sz="4800" b="1" dirty="0" smtClean="0">
                <a:solidFill>
                  <a:srgbClr val="191C0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中的词语</a:t>
            </a:r>
            <a:r>
              <a:rPr lang="zh-CN" altLang="en-US" sz="4800" b="1" dirty="0">
                <a:solidFill>
                  <a:srgbClr val="191C0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概括。</a:t>
            </a:r>
          </a:p>
        </p:txBody>
      </p:sp>
      <p:pic>
        <p:nvPicPr>
          <p:cNvPr id="10245" name="Picture 11" descr="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19" b="15202"/>
          <a:stretch>
            <a:fillRect/>
          </a:stretch>
        </p:blipFill>
        <p:spPr bwMode="auto">
          <a:xfrm>
            <a:off x="468313" y="4005263"/>
            <a:ext cx="8207375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478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"/>
          <p:cNvGrpSpPr>
            <a:grpSpLocks/>
          </p:cNvGrpSpPr>
          <p:nvPr/>
        </p:nvGrpSpPr>
        <p:grpSpPr bwMode="auto">
          <a:xfrm>
            <a:off x="142962" y="478327"/>
            <a:ext cx="4105101" cy="2954238"/>
            <a:chOff x="657" y="845"/>
            <a:chExt cx="1951" cy="1543"/>
          </a:xfrm>
        </p:grpSpPr>
        <p:sp>
          <p:nvSpPr>
            <p:cNvPr id="41987" name="Rectangle 10"/>
            <p:cNvSpPr>
              <a:spLocks noChangeArrowheads="1"/>
            </p:cNvSpPr>
            <p:nvPr/>
          </p:nvSpPr>
          <p:spPr bwMode="gray">
            <a:xfrm>
              <a:off x="657" y="845"/>
              <a:ext cx="1951" cy="1543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EAEAEA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4D4D4D">
                  <a:alpha val="50000"/>
                </a:srgbClr>
              </a:outerShdw>
            </a:effectLst>
          </p:spPr>
          <p:txBody>
            <a:bodyPr lIns="108000" tIns="108000" rIns="144000" bIns="72000"/>
            <a:lstStyle/>
            <a:p>
              <a:pPr marL="190500" indent="-190500">
                <a:spcBef>
                  <a:spcPct val="40000"/>
                </a:spcBef>
                <a:buClr>
                  <a:schemeClr val="accent1"/>
                </a:buClr>
                <a:buFont typeface="Wingdings" pitchFamily="2" charset="2"/>
                <a:buChar char="§"/>
                <a:defRPr/>
              </a:pPr>
              <a:endParaRPr lang="en-US" altLang="zh-CN" sz="1800">
                <a:latin typeface="Arial" charset="0"/>
                <a:ea typeface="宋体" pitchFamily="2" charset="-122"/>
                <a:cs typeface="Arial" charset="0"/>
              </a:endParaRPr>
            </a:p>
          </p:txBody>
        </p:sp>
        <p:grpSp>
          <p:nvGrpSpPr>
            <p:cNvPr id="25623" name="Text Box 17"/>
            <p:cNvGrpSpPr>
              <a:grpSpLocks/>
            </p:cNvGrpSpPr>
            <p:nvPr/>
          </p:nvGrpSpPr>
          <p:grpSpPr bwMode="auto">
            <a:xfrm>
              <a:off x="721" y="889"/>
              <a:ext cx="1829" cy="1196"/>
              <a:chOff x="1078992" y="1639824"/>
              <a:chExt cx="3108960" cy="2310384"/>
            </a:xfrm>
          </p:grpSpPr>
          <p:pic>
            <p:nvPicPr>
              <p:cNvPr id="25625" name="Text Box 17" descr="272126112919"/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8992" y="1639824"/>
                <a:ext cx="3108960" cy="2310384"/>
              </a:xfrm>
              <a:prstGeom prst="rect">
                <a:avLst/>
              </a:prstGeom>
              <a:blipFill dpi="0" rotWithShape="1">
                <a:blip r:embed="rId3"/>
                <a:srcRect/>
                <a:stretch>
                  <a:fillRect/>
                </a:stretch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5626" name="Text Box 6" descr="272126112919"/>
              <p:cNvSpPr txBox="1">
                <a:spLocks noChangeArrowheads="1"/>
              </p:cNvSpPr>
              <p:nvPr/>
            </p:nvSpPr>
            <p:spPr bwMode="auto">
              <a:xfrm>
                <a:off x="1087438" y="1647825"/>
                <a:ext cx="3086100" cy="2292350"/>
              </a:xfrm>
              <a:prstGeom prst="rect">
                <a:avLst/>
              </a:prstGeom>
              <a:blipFill dpi="0" rotWithShape="1">
                <a:blip r:embed="rId4"/>
                <a:srcRect/>
                <a:stretch>
                  <a:fillRect/>
                </a:stretch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marL="190500" indent="-19050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hangingPunct="1">
                  <a:spcBef>
                    <a:spcPct val="40000"/>
                  </a:spcBef>
                  <a:buClr>
                    <a:schemeClr val="accent1"/>
                  </a:buClr>
                  <a:buFont typeface="Wingdings" pitchFamily="2" charset="2"/>
                  <a:buChar char="§"/>
                </a:pPr>
                <a:endParaRPr lang="en-US" altLang="zh-CN" sz="1800">
                  <a:ea typeface="宋体" pitchFamily="2" charset="-122"/>
                  <a:cs typeface="Arial" pitchFamily="34" charset="0"/>
                </a:endParaRPr>
              </a:p>
            </p:txBody>
          </p:sp>
        </p:grpSp>
        <p:sp>
          <p:nvSpPr>
            <p:cNvPr id="25624" name="Rectangle 9"/>
            <p:cNvSpPr>
              <a:spLocks noChangeArrowheads="1"/>
            </p:cNvSpPr>
            <p:nvPr/>
          </p:nvSpPr>
          <p:spPr bwMode="gray">
            <a:xfrm>
              <a:off x="725" y="2131"/>
              <a:ext cx="1817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36000" rIns="72000" bIns="36000" anchor="ctr"/>
            <a:lstStyle/>
            <a:p>
              <a:pPr>
                <a:lnSpc>
                  <a:spcPct val="90000"/>
                </a:lnSpc>
                <a:spcBef>
                  <a:spcPct val="20000"/>
                </a:spcBef>
              </a:pPr>
              <a:r>
                <a:rPr lang="zh-CN" altLang="en-US" sz="2400" b="1">
                  <a:solidFill>
                    <a:srgbClr val="191C06"/>
                  </a:solidFill>
                  <a:ea typeface="楷体_GB2312" pitchFamily="49" charset="-122"/>
                  <a:cs typeface="Arial" pitchFamily="34" charset="0"/>
                  <a:hlinkClick r:id="rId5" action="ppaction://hlinksldjump"/>
                </a:rPr>
                <a:t>春雨</a:t>
              </a:r>
              <a:endParaRPr lang="zh-CN" altLang="en-US" sz="2400" b="1">
                <a:solidFill>
                  <a:srgbClr val="191C06"/>
                </a:solidFill>
                <a:ea typeface="楷体_GB2312" pitchFamily="49" charset="-122"/>
                <a:cs typeface="Arial" pitchFamily="34" charset="0"/>
              </a:endParaRPr>
            </a:p>
          </p:txBody>
        </p:sp>
      </p:grpSp>
      <p:grpSp>
        <p:nvGrpSpPr>
          <p:cNvPr id="25603" name="Group 8"/>
          <p:cNvGrpSpPr>
            <a:grpSpLocks/>
          </p:cNvGrpSpPr>
          <p:nvPr/>
        </p:nvGrpSpPr>
        <p:grpSpPr bwMode="auto">
          <a:xfrm>
            <a:off x="142961" y="4010250"/>
            <a:ext cx="3983063" cy="2443000"/>
            <a:chOff x="657" y="2478"/>
            <a:chExt cx="1951" cy="1543"/>
          </a:xfrm>
        </p:grpSpPr>
        <p:sp>
          <p:nvSpPr>
            <p:cNvPr id="41993" name="Rectangle 10"/>
            <p:cNvSpPr>
              <a:spLocks noChangeArrowheads="1"/>
            </p:cNvSpPr>
            <p:nvPr/>
          </p:nvSpPr>
          <p:spPr bwMode="gray">
            <a:xfrm>
              <a:off x="657" y="2478"/>
              <a:ext cx="1951" cy="1543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EAEAEA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4D4D4D">
                  <a:alpha val="50000"/>
                </a:srgbClr>
              </a:outerShdw>
            </a:effectLst>
          </p:spPr>
          <p:txBody>
            <a:bodyPr lIns="108000" tIns="108000" rIns="144000" bIns="72000"/>
            <a:lstStyle/>
            <a:p>
              <a:pPr marL="190500" indent="-190500">
                <a:spcBef>
                  <a:spcPct val="40000"/>
                </a:spcBef>
                <a:buClr>
                  <a:schemeClr val="accent1"/>
                </a:buClr>
                <a:buFont typeface="Wingdings" pitchFamily="2" charset="2"/>
                <a:buChar char="§"/>
                <a:defRPr/>
              </a:pPr>
              <a:endParaRPr lang="en-US" altLang="zh-CN" sz="1800">
                <a:latin typeface="Arial" charset="0"/>
                <a:ea typeface="宋体" pitchFamily="2" charset="-122"/>
                <a:cs typeface="Arial" charset="0"/>
              </a:endParaRPr>
            </a:p>
          </p:txBody>
        </p:sp>
        <p:grpSp>
          <p:nvGrpSpPr>
            <p:cNvPr id="25618" name="Text Box 17"/>
            <p:cNvGrpSpPr>
              <a:grpSpLocks/>
            </p:cNvGrpSpPr>
            <p:nvPr/>
          </p:nvGrpSpPr>
          <p:grpSpPr bwMode="auto">
            <a:xfrm>
              <a:off x="721" y="2522"/>
              <a:ext cx="1829" cy="1196"/>
              <a:chOff x="1078992" y="1639824"/>
              <a:chExt cx="3108960" cy="2310384"/>
            </a:xfrm>
          </p:grpSpPr>
          <p:pic>
            <p:nvPicPr>
              <p:cNvPr id="25620" name="Text Box 17" descr="20101020134952001"/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8992" y="1639824"/>
                <a:ext cx="3108960" cy="2310384"/>
              </a:xfrm>
              <a:prstGeom prst="rect">
                <a:avLst/>
              </a:prstGeom>
              <a:blipFill dpi="0" rotWithShape="1">
                <a:blip r:embed="rId6"/>
                <a:srcRect/>
                <a:stretch>
                  <a:fillRect/>
                </a:stretch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5621" name="Text Box 12" descr="20101020134952001"/>
              <p:cNvSpPr txBox="1">
                <a:spLocks noChangeArrowheads="1"/>
              </p:cNvSpPr>
              <p:nvPr/>
            </p:nvSpPr>
            <p:spPr bwMode="auto">
              <a:xfrm>
                <a:off x="1087438" y="1647825"/>
                <a:ext cx="3086100" cy="2292350"/>
              </a:xfrm>
              <a:prstGeom prst="rect">
                <a:avLst/>
              </a:prstGeom>
              <a:blipFill dpi="0" rotWithShape="1">
                <a:blip r:embed="rId6"/>
                <a:srcRect/>
                <a:stretch>
                  <a:fillRect/>
                </a:stretch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marL="190500" indent="-19050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hangingPunct="1">
                  <a:spcBef>
                    <a:spcPct val="40000"/>
                  </a:spcBef>
                  <a:buClr>
                    <a:schemeClr val="accent1"/>
                  </a:buClr>
                  <a:buFont typeface="Wingdings" pitchFamily="2" charset="2"/>
                  <a:buChar char="§"/>
                </a:pPr>
                <a:endParaRPr lang="en-US" altLang="zh-CN" sz="1800">
                  <a:ea typeface="宋体" pitchFamily="2" charset="-122"/>
                  <a:cs typeface="Arial" pitchFamily="34" charset="0"/>
                </a:endParaRPr>
              </a:p>
            </p:txBody>
          </p:sp>
        </p:grpSp>
        <p:sp>
          <p:nvSpPr>
            <p:cNvPr id="25619" name="Rectangle 9"/>
            <p:cNvSpPr>
              <a:spLocks noChangeArrowheads="1"/>
            </p:cNvSpPr>
            <p:nvPr/>
          </p:nvSpPr>
          <p:spPr bwMode="gray">
            <a:xfrm>
              <a:off x="725" y="3764"/>
              <a:ext cx="1817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36000" rIns="72000" bIns="36000" anchor="ctr"/>
            <a:lstStyle/>
            <a:p>
              <a:pPr>
                <a:lnSpc>
                  <a:spcPct val="90000"/>
                </a:lnSpc>
                <a:spcBef>
                  <a:spcPct val="20000"/>
                </a:spcBef>
              </a:pPr>
              <a:r>
                <a:rPr lang="zh-CN" altLang="en-US" sz="2400" b="1">
                  <a:solidFill>
                    <a:srgbClr val="191C06"/>
                  </a:solidFill>
                  <a:ea typeface="楷体_GB2312" pitchFamily="49" charset="-122"/>
                  <a:cs typeface="Arial" pitchFamily="34" charset="0"/>
                  <a:hlinkClick r:id="rId7" action="ppaction://hlinksldjump"/>
                </a:rPr>
                <a:t>秋雨</a:t>
              </a:r>
              <a:endParaRPr lang="zh-CN" altLang="en-US" sz="2400" b="1">
                <a:solidFill>
                  <a:srgbClr val="191C06"/>
                </a:solidFill>
                <a:ea typeface="楷体_GB2312" pitchFamily="49" charset="-122"/>
                <a:cs typeface="Arial" pitchFamily="34" charset="0"/>
              </a:endParaRPr>
            </a:p>
          </p:txBody>
        </p:sp>
      </p:grpSp>
      <p:grpSp>
        <p:nvGrpSpPr>
          <p:cNvPr id="25604" name="Group 14"/>
          <p:cNvGrpSpPr>
            <a:grpSpLocks/>
          </p:cNvGrpSpPr>
          <p:nvPr/>
        </p:nvGrpSpPr>
        <p:grpSpPr bwMode="auto">
          <a:xfrm>
            <a:off x="4644008" y="478327"/>
            <a:ext cx="3961830" cy="2954238"/>
            <a:chOff x="2925" y="844"/>
            <a:chExt cx="1951" cy="1543"/>
          </a:xfrm>
        </p:grpSpPr>
        <p:sp>
          <p:nvSpPr>
            <p:cNvPr id="41999" name="Rectangle 10"/>
            <p:cNvSpPr>
              <a:spLocks noChangeArrowheads="1"/>
            </p:cNvSpPr>
            <p:nvPr/>
          </p:nvSpPr>
          <p:spPr bwMode="gray">
            <a:xfrm>
              <a:off x="2925" y="844"/>
              <a:ext cx="1951" cy="1543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EAEAEA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4D4D4D">
                  <a:alpha val="50000"/>
                </a:srgbClr>
              </a:outerShdw>
            </a:effectLst>
          </p:spPr>
          <p:txBody>
            <a:bodyPr lIns="108000" tIns="108000" rIns="144000" bIns="72000"/>
            <a:lstStyle/>
            <a:p>
              <a:pPr marL="190500" indent="-190500">
                <a:spcBef>
                  <a:spcPct val="40000"/>
                </a:spcBef>
                <a:buClr>
                  <a:schemeClr val="accent1"/>
                </a:buClr>
                <a:buFont typeface="Wingdings" pitchFamily="2" charset="2"/>
                <a:buChar char="§"/>
                <a:defRPr/>
              </a:pPr>
              <a:endParaRPr lang="en-US" altLang="zh-CN" sz="1800" dirty="0">
                <a:latin typeface="Arial" charset="0"/>
                <a:ea typeface="宋体" pitchFamily="2" charset="-122"/>
                <a:cs typeface="Arial" charset="0"/>
              </a:endParaRPr>
            </a:p>
          </p:txBody>
        </p:sp>
        <p:grpSp>
          <p:nvGrpSpPr>
            <p:cNvPr id="25613" name="Text Box 17"/>
            <p:cNvGrpSpPr>
              <a:grpSpLocks/>
            </p:cNvGrpSpPr>
            <p:nvPr/>
          </p:nvGrpSpPr>
          <p:grpSpPr bwMode="auto">
            <a:xfrm>
              <a:off x="2989" y="888"/>
              <a:ext cx="1829" cy="1196"/>
              <a:chOff x="1078992" y="1639824"/>
              <a:chExt cx="3108960" cy="2310384"/>
            </a:xfrm>
          </p:grpSpPr>
          <p:pic>
            <p:nvPicPr>
              <p:cNvPr id="25615" name="Text Box 17" descr="20100426095436269"/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8992" y="1639824"/>
                <a:ext cx="3108960" cy="2310384"/>
              </a:xfrm>
              <a:prstGeom prst="rect">
                <a:avLst/>
              </a:prstGeom>
              <a:blipFill dpi="0" rotWithShape="1">
                <a:blip r:embed="rId8"/>
                <a:srcRect/>
                <a:stretch>
                  <a:fillRect/>
                </a:stretch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5616" name="Text Box 18" descr="20100426095436269"/>
              <p:cNvSpPr txBox="1">
                <a:spLocks noChangeArrowheads="1"/>
              </p:cNvSpPr>
              <p:nvPr/>
            </p:nvSpPr>
            <p:spPr bwMode="auto">
              <a:xfrm>
                <a:off x="1087438" y="1647825"/>
                <a:ext cx="3086100" cy="2292350"/>
              </a:xfrm>
              <a:prstGeom prst="rect">
                <a:avLst/>
              </a:prstGeom>
              <a:blipFill dpi="0" rotWithShape="1">
                <a:blip r:embed="rId8"/>
                <a:srcRect/>
                <a:stretch>
                  <a:fillRect/>
                </a:stretch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marL="190500" indent="-19050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hangingPunct="1">
                  <a:spcBef>
                    <a:spcPct val="40000"/>
                  </a:spcBef>
                  <a:buClr>
                    <a:schemeClr val="accent1"/>
                  </a:buClr>
                  <a:buFont typeface="Wingdings" pitchFamily="2" charset="2"/>
                  <a:buChar char="§"/>
                </a:pPr>
                <a:endParaRPr lang="en-US" altLang="zh-CN" sz="1800">
                  <a:ea typeface="宋体" pitchFamily="2" charset="-122"/>
                  <a:cs typeface="Arial" pitchFamily="34" charset="0"/>
                </a:endParaRPr>
              </a:p>
            </p:txBody>
          </p:sp>
        </p:grpSp>
        <p:sp>
          <p:nvSpPr>
            <p:cNvPr id="25614" name="Rectangle 9"/>
            <p:cNvSpPr>
              <a:spLocks noChangeArrowheads="1"/>
            </p:cNvSpPr>
            <p:nvPr/>
          </p:nvSpPr>
          <p:spPr bwMode="gray">
            <a:xfrm>
              <a:off x="2993" y="2130"/>
              <a:ext cx="1817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36000" rIns="72000" bIns="36000" anchor="ctr"/>
            <a:lstStyle/>
            <a:p>
              <a:pPr>
                <a:lnSpc>
                  <a:spcPct val="90000"/>
                </a:lnSpc>
                <a:spcBef>
                  <a:spcPct val="20000"/>
                </a:spcBef>
              </a:pPr>
              <a:r>
                <a:rPr lang="zh-CN" altLang="en-US" sz="2400" b="1">
                  <a:solidFill>
                    <a:srgbClr val="191C06"/>
                  </a:solidFill>
                  <a:ea typeface="楷体_GB2312" pitchFamily="49" charset="-122"/>
                  <a:cs typeface="Arial" pitchFamily="34" charset="0"/>
                  <a:hlinkClick r:id="rId9" action="ppaction://hlinksldjump"/>
                </a:rPr>
                <a:t>夏雨</a:t>
              </a:r>
              <a:endParaRPr lang="zh-CN" altLang="en-US" sz="2400" b="1">
                <a:solidFill>
                  <a:srgbClr val="191C06"/>
                </a:solidFill>
                <a:ea typeface="楷体_GB2312" pitchFamily="49" charset="-122"/>
                <a:cs typeface="Arial" pitchFamily="34" charset="0"/>
              </a:endParaRPr>
            </a:p>
          </p:txBody>
        </p:sp>
      </p:grpSp>
      <p:grpSp>
        <p:nvGrpSpPr>
          <p:cNvPr id="25605" name="Group 20"/>
          <p:cNvGrpSpPr>
            <a:grpSpLocks/>
          </p:cNvGrpSpPr>
          <p:nvPr/>
        </p:nvGrpSpPr>
        <p:grpSpPr bwMode="auto">
          <a:xfrm>
            <a:off x="4644008" y="3933056"/>
            <a:ext cx="3961830" cy="2526707"/>
            <a:chOff x="2925" y="2478"/>
            <a:chExt cx="1951" cy="1543"/>
          </a:xfrm>
        </p:grpSpPr>
        <p:sp>
          <p:nvSpPr>
            <p:cNvPr id="42005" name="Rectangle 10"/>
            <p:cNvSpPr>
              <a:spLocks noChangeArrowheads="1"/>
            </p:cNvSpPr>
            <p:nvPr/>
          </p:nvSpPr>
          <p:spPr bwMode="gray">
            <a:xfrm>
              <a:off x="2925" y="2478"/>
              <a:ext cx="1951" cy="1543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EAEAEA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4D4D4D">
                  <a:alpha val="50000"/>
                </a:srgbClr>
              </a:outerShdw>
            </a:effectLst>
          </p:spPr>
          <p:txBody>
            <a:bodyPr lIns="108000" tIns="108000" rIns="144000" bIns="72000"/>
            <a:lstStyle/>
            <a:p>
              <a:pPr marL="190500" indent="-190500">
                <a:spcBef>
                  <a:spcPct val="40000"/>
                </a:spcBef>
                <a:buClr>
                  <a:schemeClr val="accent1"/>
                </a:buClr>
                <a:buFont typeface="Wingdings" pitchFamily="2" charset="2"/>
                <a:buChar char="§"/>
                <a:defRPr/>
              </a:pPr>
              <a:endParaRPr lang="en-US" altLang="zh-CN" sz="1800" dirty="0">
                <a:latin typeface="Arial" charset="0"/>
                <a:ea typeface="宋体" pitchFamily="2" charset="-122"/>
                <a:cs typeface="Arial" charset="0"/>
              </a:endParaRPr>
            </a:p>
          </p:txBody>
        </p:sp>
        <p:grpSp>
          <p:nvGrpSpPr>
            <p:cNvPr id="25608" name="Text Box 17"/>
            <p:cNvGrpSpPr>
              <a:grpSpLocks/>
            </p:cNvGrpSpPr>
            <p:nvPr/>
          </p:nvGrpSpPr>
          <p:grpSpPr bwMode="auto">
            <a:xfrm>
              <a:off x="2989" y="2522"/>
              <a:ext cx="1829" cy="1196"/>
              <a:chOff x="1078992" y="1639824"/>
              <a:chExt cx="3108960" cy="2310384"/>
            </a:xfrm>
          </p:grpSpPr>
          <p:pic>
            <p:nvPicPr>
              <p:cNvPr id="25610" name="Text Box 17" descr="20101210_111509c7f346"/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8992" y="1639824"/>
                <a:ext cx="3108960" cy="2310384"/>
              </a:xfrm>
              <a:prstGeom prst="rect">
                <a:avLst/>
              </a:prstGeom>
              <a:blipFill dpi="0" rotWithShape="1">
                <a:blip r:embed="rId10"/>
                <a:srcRect/>
                <a:stretch>
                  <a:fillRect/>
                </a:stretch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5611" name="Text Box 24" descr="20101210_111509c7f346"/>
              <p:cNvSpPr txBox="1">
                <a:spLocks noChangeArrowheads="1"/>
              </p:cNvSpPr>
              <p:nvPr/>
            </p:nvSpPr>
            <p:spPr bwMode="auto">
              <a:xfrm>
                <a:off x="1087438" y="1647825"/>
                <a:ext cx="3086100" cy="2292350"/>
              </a:xfrm>
              <a:prstGeom prst="rect">
                <a:avLst/>
              </a:prstGeom>
              <a:blipFill dpi="0" rotWithShape="1">
                <a:blip r:embed="rId11"/>
                <a:srcRect/>
                <a:stretch>
                  <a:fillRect/>
                </a:stretch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marL="190500" indent="-19050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hangingPunct="1">
                  <a:spcBef>
                    <a:spcPct val="40000"/>
                  </a:spcBef>
                  <a:buClr>
                    <a:schemeClr val="accent1"/>
                  </a:buClr>
                  <a:buFont typeface="Wingdings" pitchFamily="2" charset="2"/>
                  <a:buChar char="§"/>
                </a:pPr>
                <a:endParaRPr lang="en-US" altLang="zh-CN" sz="1800">
                  <a:ea typeface="宋体" pitchFamily="2" charset="-122"/>
                  <a:cs typeface="Arial" pitchFamily="34" charset="0"/>
                </a:endParaRPr>
              </a:p>
            </p:txBody>
          </p:sp>
        </p:grpSp>
        <p:sp>
          <p:nvSpPr>
            <p:cNvPr id="25609" name="Rectangle 9"/>
            <p:cNvSpPr>
              <a:spLocks noChangeArrowheads="1"/>
            </p:cNvSpPr>
            <p:nvPr/>
          </p:nvSpPr>
          <p:spPr bwMode="gray">
            <a:xfrm>
              <a:off x="2993" y="3764"/>
              <a:ext cx="1817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36000" rIns="72000" bIns="36000" anchor="ctr"/>
            <a:lstStyle/>
            <a:p>
              <a:pPr>
                <a:lnSpc>
                  <a:spcPct val="90000"/>
                </a:lnSpc>
                <a:spcBef>
                  <a:spcPct val="20000"/>
                </a:spcBef>
              </a:pPr>
              <a:r>
                <a:rPr lang="zh-CN" altLang="en-US" sz="2400" b="1">
                  <a:solidFill>
                    <a:srgbClr val="191C06"/>
                  </a:solidFill>
                  <a:ea typeface="楷体_GB2312" pitchFamily="49" charset="-122"/>
                  <a:cs typeface="Arial" pitchFamily="34" charset="0"/>
                  <a:hlinkClick r:id="rId12" action="ppaction://hlinksldjump"/>
                </a:rPr>
                <a:t>冬雨</a:t>
              </a:r>
              <a:endParaRPr lang="zh-CN" altLang="en-US" sz="2400" b="1">
                <a:solidFill>
                  <a:srgbClr val="191C06"/>
                </a:solidFill>
                <a:ea typeface="楷体_GB2312" pitchFamily="49" charset="-122"/>
                <a:cs typeface="Arial" pitchFamily="34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899592" y="48955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ea typeface="宋体" pitchFamily="2" charset="-122"/>
              </a:rPr>
              <a:t>娇媚</a:t>
            </a:r>
            <a:endParaRPr lang="zh-CN" alt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5220072" y="48955"/>
            <a:ext cx="210987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ea typeface="宋体" pitchFamily="2" charset="-122"/>
              </a:rPr>
              <a:t>热烈而又粗犷 </a:t>
            </a:r>
            <a:r>
              <a:rPr lang="zh-CN" altLang="en-US" b="1" dirty="0">
                <a:solidFill>
                  <a:srgbClr val="0000FF"/>
                </a:solidFill>
                <a:ea typeface="宋体" pitchFamily="2" charset="-122"/>
              </a:rPr>
              <a:t/>
            </a:r>
            <a:br>
              <a:rPr lang="zh-CN" altLang="en-US" b="1" dirty="0">
                <a:solidFill>
                  <a:srgbClr val="0000FF"/>
                </a:solidFill>
                <a:ea typeface="宋体" pitchFamily="2" charset="-122"/>
              </a:rPr>
            </a:br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115616" y="3642557"/>
            <a:ext cx="2348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ea typeface="宋体" pitchFamily="2" charset="-122"/>
              </a:rPr>
              <a:t>端庄而又沉思</a:t>
            </a:r>
            <a:endParaRPr lang="zh-CN" alt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5467243" y="3563252"/>
            <a:ext cx="1988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ea typeface="宋体" pitchFamily="2" charset="-122"/>
              </a:rPr>
              <a:t>自然、平静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019740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0825" y="260350"/>
            <a:ext cx="4883150" cy="868363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mtClean="0">
                <a:ea typeface="黑体" pitchFamily="2" charset="-122"/>
              </a:rPr>
              <a:t>研读文章  </a:t>
            </a:r>
            <a:r>
              <a:rPr lang="en-US" altLang="zh-CN" smtClean="0">
                <a:ea typeface="黑体" pitchFamily="2" charset="-122"/>
              </a:rPr>
              <a:t>·  </a:t>
            </a:r>
            <a:r>
              <a:rPr lang="zh-CN" altLang="en-US" sz="48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赏</a:t>
            </a:r>
            <a:r>
              <a:rPr lang="zh-CN" altLang="en-US" smtClean="0"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mtClean="0">
                <a:ea typeface="宋体" pitchFamily="2" charset="-122"/>
              </a:rPr>
              <a:t> </a:t>
            </a:r>
            <a:endParaRPr lang="en-US" altLang="zh-CN" smtClean="0">
              <a:ea typeface="宋体" pitchFamily="2" charset="-122"/>
            </a:endParaRPr>
          </a:p>
        </p:txBody>
      </p:sp>
      <p:grpSp>
        <p:nvGrpSpPr>
          <p:cNvPr id="20483" name="Group 19"/>
          <p:cNvGrpSpPr>
            <a:grpSpLocks/>
          </p:cNvGrpSpPr>
          <p:nvPr/>
        </p:nvGrpSpPr>
        <p:grpSpPr bwMode="auto">
          <a:xfrm>
            <a:off x="0" y="1125538"/>
            <a:ext cx="9159875" cy="5445125"/>
            <a:chOff x="-4" y="735"/>
            <a:chExt cx="5770" cy="3430"/>
          </a:xfrm>
        </p:grpSpPr>
        <p:sp>
          <p:nvSpPr>
            <p:cNvPr id="3" name="单圆角矩形 2"/>
            <p:cNvSpPr/>
            <p:nvPr/>
          </p:nvSpPr>
          <p:spPr>
            <a:xfrm>
              <a:off x="158" y="905"/>
              <a:ext cx="5443" cy="3024"/>
            </a:xfrm>
            <a:prstGeom prst="round1Rect">
              <a:avLst/>
            </a:prstGeom>
            <a:gradFill flip="none" rotWithShape="1">
              <a:gsLst>
                <a:gs pos="0">
                  <a:srgbClr val="6EFF01"/>
                </a:gs>
                <a:gs pos="90000">
                  <a:srgbClr val="0F5000"/>
                </a:gs>
              </a:gsLst>
              <a:lin ang="2700000" scaled="1"/>
              <a:tileRect/>
            </a:gradFill>
            <a:ln w="25400">
              <a:noFill/>
            </a:ln>
            <a:effectLst>
              <a:outerShdw blurRad="225425" dist="38100" dir="5220000" algn="ctr">
                <a:srgbClr val="000000">
                  <a:alpha val="33000"/>
                </a:srgbClr>
              </a:outerShdw>
            </a:effectLst>
            <a:scene3d>
              <a:camera prst="orthographicFront"/>
              <a:lightRig rig="flat" dir="t"/>
            </a:scene3d>
            <a:sp3d contourW="19050">
              <a:bevelT prst="convex"/>
              <a:bevelB w="0" h="0"/>
              <a:contourClr>
                <a:schemeClr val="bg1"/>
              </a:contourClr>
            </a:sp3d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defRPr/>
              </a:pPr>
              <a:endPara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20487" name="单圆角矩形 3"/>
            <p:cNvPicPr>
              <a:picLocks noChangeArrowheads="1"/>
            </p:cNvPicPr>
            <p:nvPr/>
          </p:nvPicPr>
          <p:blipFill>
            <a:blip r:embed="rId2">
              <a:lum bright="4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" y="858"/>
              <a:ext cx="5568" cy="3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2482" name="Text Box 18"/>
          <p:cNvSpPr txBox="1">
            <a:spLocks noChangeArrowheads="1"/>
          </p:cNvSpPr>
          <p:nvPr/>
        </p:nvSpPr>
        <p:spPr bwMode="auto">
          <a:xfrm>
            <a:off x="468313" y="1700213"/>
            <a:ext cx="8280400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5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       文中赞美春雨</a:t>
            </a:r>
            <a:r>
              <a:rPr lang="zh-CN" altLang="en-US" sz="5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“使世界改变了姿容”</a:t>
            </a:r>
            <a:r>
              <a:rPr lang="zh-CN" altLang="en-US" sz="5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，你能从春雨图中找出依据吗？</a:t>
            </a:r>
            <a:endParaRPr lang="en-US" altLang="zh-CN" sz="54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楷体_GB2312" pitchFamily="49" charset="-122"/>
            </a:endParaRPr>
          </a:p>
        </p:txBody>
      </p:sp>
      <p:pic>
        <p:nvPicPr>
          <p:cNvPr id="20485" name="Picture 7" descr="2721261129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365625"/>
            <a:ext cx="8353425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5291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19"/>
          <p:cNvGrpSpPr>
            <a:grpSpLocks/>
          </p:cNvGrpSpPr>
          <p:nvPr/>
        </p:nvGrpSpPr>
        <p:grpSpPr bwMode="auto">
          <a:xfrm>
            <a:off x="-6350" y="1166813"/>
            <a:ext cx="9159875" cy="5445125"/>
            <a:chOff x="-4" y="735"/>
            <a:chExt cx="5770" cy="3430"/>
          </a:xfrm>
        </p:grpSpPr>
        <p:sp>
          <p:nvSpPr>
            <p:cNvPr id="3" name="单圆角矩形 2"/>
            <p:cNvSpPr/>
            <p:nvPr/>
          </p:nvSpPr>
          <p:spPr>
            <a:xfrm>
              <a:off x="158" y="905"/>
              <a:ext cx="5443" cy="3024"/>
            </a:xfrm>
            <a:prstGeom prst="round1Rect">
              <a:avLst/>
            </a:prstGeom>
            <a:gradFill flip="none" rotWithShape="1">
              <a:gsLst>
                <a:gs pos="0">
                  <a:srgbClr val="6EFF01"/>
                </a:gs>
                <a:gs pos="90000">
                  <a:srgbClr val="0F5000"/>
                </a:gs>
              </a:gsLst>
              <a:lin ang="2700000" scaled="1"/>
              <a:tileRect/>
            </a:gradFill>
            <a:ln w="25400">
              <a:noFill/>
            </a:ln>
            <a:effectLst>
              <a:outerShdw blurRad="225425" dist="38100" dir="5220000" algn="ctr">
                <a:srgbClr val="000000">
                  <a:alpha val="33000"/>
                </a:srgbClr>
              </a:outerShdw>
            </a:effectLst>
            <a:scene3d>
              <a:camera prst="orthographicFront"/>
              <a:lightRig rig="flat" dir="t"/>
            </a:scene3d>
            <a:sp3d contourW="19050">
              <a:bevelT prst="convex"/>
              <a:bevelB w="0" h="0"/>
              <a:contourClr>
                <a:schemeClr val="bg1"/>
              </a:contourClr>
            </a:sp3d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defRPr/>
              </a:pPr>
              <a:endPara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21511" name="单圆角矩形 3"/>
            <p:cNvPicPr>
              <a:picLocks noChangeArrowheads="1"/>
            </p:cNvPicPr>
            <p:nvPr/>
          </p:nvPicPr>
          <p:blipFill>
            <a:blip r:embed="rId2">
              <a:lum bright="4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" y="858"/>
              <a:ext cx="5568" cy="3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2482" name="Text Box 18"/>
          <p:cNvSpPr txBox="1">
            <a:spLocks noChangeArrowheads="1"/>
          </p:cNvSpPr>
          <p:nvPr/>
        </p:nvSpPr>
        <p:spPr bwMode="auto">
          <a:xfrm>
            <a:off x="468313" y="836613"/>
            <a:ext cx="8280400" cy="371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zh-CN" altLang="en-US" sz="40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>
              <a:defRPr/>
            </a:pPr>
            <a:r>
              <a:rPr lang="zh-CN" altLang="en-US" sz="5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4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那夏天的雨呢？文中说她</a:t>
            </a:r>
            <a:r>
              <a:rPr lang="zh-CN" altLang="en-US" sz="4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楷体_GB2312" pitchFamily="49" charset="-122"/>
              </a:rPr>
              <a:t>“</a:t>
            </a:r>
            <a:r>
              <a:rPr lang="zh-CN" altLang="en-US" sz="4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别有一番风情</a:t>
            </a:r>
            <a:r>
              <a:rPr lang="zh-CN" altLang="en-US" sz="4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楷体_GB2312" pitchFamily="49" charset="-122"/>
              </a:rPr>
              <a:t>”</a:t>
            </a:r>
            <a:r>
              <a:rPr lang="zh-CN" altLang="en-US" sz="4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，请同学们朗读第</a:t>
            </a:r>
            <a:r>
              <a:rPr lang="en-US" altLang="zh-CN" sz="4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4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节，</a:t>
            </a:r>
            <a:r>
              <a:rPr lang="zh-CN" altLang="en-US" sz="4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比较夏雨与春雨</a:t>
            </a:r>
            <a:r>
              <a:rPr lang="zh-CN" altLang="en-US" sz="4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的不同</a:t>
            </a:r>
            <a:r>
              <a:rPr lang="zh-CN" altLang="en-US" sz="4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  <p:pic>
        <p:nvPicPr>
          <p:cNvPr id="21508" name="Picture 7" descr="u=582084118,1484149573&amp;fm=51&amp;g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508500"/>
            <a:ext cx="8353425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6" name="Rectangle 2"/>
          <p:cNvSpPr>
            <a:spLocks noChangeArrowheads="1"/>
          </p:cNvSpPr>
          <p:nvPr/>
        </p:nvSpPr>
        <p:spPr bwMode="gray">
          <a:xfrm>
            <a:off x="250825" y="260350"/>
            <a:ext cx="488315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zh-CN" altLang="en-US" sz="4400" b="1">
                <a:solidFill>
                  <a:srgbClr val="FFFFFF"/>
                </a:solidFill>
                <a:latin typeface="Arial" charset="0"/>
                <a:ea typeface="黑体" pitchFamily="2" charset="-122"/>
              </a:rPr>
              <a:t>研读文章  </a:t>
            </a:r>
            <a:r>
              <a:rPr lang="en-US" altLang="zh-CN" sz="4400" b="1">
                <a:solidFill>
                  <a:srgbClr val="FFFFFF"/>
                </a:solidFill>
                <a:latin typeface="Arial" charset="0"/>
                <a:ea typeface="黑体" pitchFamily="2" charset="-122"/>
              </a:rPr>
              <a:t>·  </a:t>
            </a: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读</a:t>
            </a:r>
            <a:r>
              <a:rPr lang="zh-CN" altLang="en-US" sz="44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4400" b="1">
                <a:solidFill>
                  <a:srgbClr val="FFFFFF"/>
                </a:solidFill>
                <a:latin typeface="Arial" charset="0"/>
                <a:ea typeface="宋体" pitchFamily="2" charset="-122"/>
              </a:rPr>
              <a:t> </a:t>
            </a:r>
            <a:endParaRPr lang="en-US" altLang="zh-CN" sz="4400" b="1">
              <a:solidFill>
                <a:srgbClr val="FFFFFF"/>
              </a:solidFill>
              <a:latin typeface="Arial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115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19"/>
          <p:cNvGrpSpPr>
            <a:grpSpLocks/>
          </p:cNvGrpSpPr>
          <p:nvPr/>
        </p:nvGrpSpPr>
        <p:grpSpPr bwMode="auto">
          <a:xfrm>
            <a:off x="-6350" y="1166813"/>
            <a:ext cx="9159875" cy="5445125"/>
            <a:chOff x="-4" y="735"/>
            <a:chExt cx="5770" cy="3430"/>
          </a:xfrm>
        </p:grpSpPr>
        <p:sp>
          <p:nvSpPr>
            <p:cNvPr id="3" name="单圆角矩形 2"/>
            <p:cNvSpPr/>
            <p:nvPr/>
          </p:nvSpPr>
          <p:spPr>
            <a:xfrm>
              <a:off x="158" y="905"/>
              <a:ext cx="5443" cy="3024"/>
            </a:xfrm>
            <a:prstGeom prst="round1Rect">
              <a:avLst/>
            </a:prstGeom>
            <a:gradFill flip="none" rotWithShape="1">
              <a:gsLst>
                <a:gs pos="0">
                  <a:srgbClr val="6EFF01"/>
                </a:gs>
                <a:gs pos="90000">
                  <a:srgbClr val="0F5000"/>
                </a:gs>
              </a:gsLst>
              <a:lin ang="2700000" scaled="1"/>
              <a:tileRect/>
            </a:gradFill>
            <a:ln w="25400">
              <a:noFill/>
            </a:ln>
            <a:effectLst>
              <a:outerShdw blurRad="225425" dist="38100" dir="5220000" algn="ctr">
                <a:srgbClr val="000000">
                  <a:alpha val="33000"/>
                </a:srgbClr>
              </a:outerShdw>
            </a:effectLst>
            <a:scene3d>
              <a:camera prst="orthographicFront"/>
              <a:lightRig rig="flat" dir="t"/>
            </a:scene3d>
            <a:sp3d contourW="19050">
              <a:bevelT prst="convex"/>
              <a:bevelB w="0" h="0"/>
              <a:contourClr>
                <a:schemeClr val="bg1"/>
              </a:contourClr>
            </a:sp3d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defRPr/>
              </a:pPr>
              <a:endPara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22555" name="单圆角矩形 3"/>
            <p:cNvPicPr>
              <a:picLocks noChangeArrowheads="1"/>
            </p:cNvPicPr>
            <p:nvPr/>
          </p:nvPicPr>
          <p:blipFill>
            <a:blip r:embed="rId2">
              <a:lum bright="4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" y="858"/>
              <a:ext cx="5568" cy="3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48218" name="Group 9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3665276"/>
              </p:ext>
            </p:extLst>
          </p:nvPr>
        </p:nvGraphicFramePr>
        <p:xfrm>
          <a:off x="468313" y="1844675"/>
          <a:ext cx="8353425" cy="4165600"/>
        </p:xfrm>
        <a:graphic>
          <a:graphicData uri="http://schemas.openxmlformats.org/drawingml/2006/table">
            <a:tbl>
              <a:tblPr/>
              <a:tblGrid>
                <a:gridCol w="647700"/>
                <a:gridCol w="3792537"/>
                <a:gridCol w="3913188"/>
              </a:tblGrid>
              <a:tr h="57916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夏  雨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 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春  雨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楷体_GB2312" pitchFamily="49" charset="-122"/>
                          <a:ea typeface="楷体_GB2312" pitchFamily="49" charset="-122"/>
                        </a:rPr>
                        <a:t> 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7934">
                <a:tc>
                  <a:txBody>
                    <a:bodyPr/>
                    <a:lstStyle/>
                    <a:p>
                      <a:pPr marL="0" marR="0" lvl="0" indent="0" algn="di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</a:t>
                      </a:r>
                      <a:endParaRPr kumimoji="0" lang="zh-CN" alt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808502">
                <a:tc>
                  <a:txBody>
                    <a:bodyPr/>
                    <a:lstStyle/>
                    <a:p>
                      <a:pPr marL="0" marR="0" lvl="0" indent="0" algn="di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  <a:p>
                      <a:pPr marL="0" marR="0" lvl="0" indent="0" algn="di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  <a:p>
                      <a:pPr marL="0" marR="0" lvl="0" indent="0" algn="di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异</a:t>
                      </a:r>
                      <a:r>
                        <a:rPr kumimoji="0" lang="zh-CN" alt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550" name="Text Box 35"/>
          <p:cNvSpPr txBox="1">
            <a:spLocks noChangeArrowheads="1"/>
          </p:cNvSpPr>
          <p:nvPr/>
        </p:nvSpPr>
        <p:spPr bwMode="auto">
          <a:xfrm>
            <a:off x="2411413" y="2420938"/>
            <a:ext cx="12969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zh-CN" altLang="en-US">
              <a:ea typeface="宋体" pitchFamily="2" charset="-122"/>
            </a:endParaRPr>
          </a:p>
        </p:txBody>
      </p:sp>
      <p:sp>
        <p:nvSpPr>
          <p:cNvPr id="48170" name="Text Box 42"/>
          <p:cNvSpPr txBox="1">
            <a:spLocks noChangeArrowheads="1"/>
          </p:cNvSpPr>
          <p:nvPr/>
        </p:nvSpPr>
        <p:spPr bwMode="auto">
          <a:xfrm>
            <a:off x="1042988" y="3213100"/>
            <a:ext cx="4033837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热烈粗犷、酣畅淋漓</a:t>
            </a:r>
          </a:p>
          <a:p>
            <a:pPr algn="ctr">
              <a:defRPr/>
            </a:pP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似豆粒，透雨</a:t>
            </a:r>
          </a:p>
          <a:p>
            <a:pPr algn="ctr">
              <a:defRPr/>
            </a:pP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浇灌，打、浇</a:t>
            </a:r>
          </a:p>
          <a:p>
            <a:pPr algn="ctr">
              <a:defRPr/>
            </a:pP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万物敞开，蓬勃，</a:t>
            </a:r>
          </a:p>
          <a:p>
            <a:pPr algn="ctr">
              <a:defRPr/>
            </a:pP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饱满，旺盛</a:t>
            </a:r>
            <a:r>
              <a:rPr lang="zh-CN" altLang="en-US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48191" name="Text Box 63"/>
          <p:cNvSpPr txBox="1">
            <a:spLocks noChangeArrowheads="1"/>
          </p:cNvSpPr>
          <p:nvPr/>
        </p:nvSpPr>
        <p:spPr bwMode="auto">
          <a:xfrm>
            <a:off x="4787900" y="3213100"/>
            <a:ext cx="4033838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柔软娇媚、润物无声</a:t>
            </a:r>
          </a:p>
          <a:p>
            <a:pPr algn="ctr">
              <a:defRPr/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如丝帘</a:t>
            </a:r>
          </a:p>
          <a:p>
            <a:pPr algn="ctr">
              <a:defRPr/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洗淋，滴</a:t>
            </a:r>
          </a:p>
          <a:p>
            <a:pPr algn="ctr">
              <a:defRPr/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万物苏醒，萌发，</a:t>
            </a:r>
          </a:p>
          <a:p>
            <a:pPr algn="ctr">
              <a:defRPr/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充满生机与活力</a:t>
            </a:r>
            <a:r>
              <a:rPr lang="zh-CN" altLang="en-US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26055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70" grpId="0"/>
      <p:bldP spid="4819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19"/>
          <p:cNvGrpSpPr>
            <a:grpSpLocks/>
          </p:cNvGrpSpPr>
          <p:nvPr/>
        </p:nvGrpSpPr>
        <p:grpSpPr bwMode="auto">
          <a:xfrm>
            <a:off x="-6350" y="1166813"/>
            <a:ext cx="9159875" cy="5445125"/>
            <a:chOff x="-4" y="735"/>
            <a:chExt cx="5770" cy="3430"/>
          </a:xfrm>
        </p:grpSpPr>
        <p:sp>
          <p:nvSpPr>
            <p:cNvPr id="3" name="单圆角矩形 2"/>
            <p:cNvSpPr/>
            <p:nvPr/>
          </p:nvSpPr>
          <p:spPr>
            <a:xfrm>
              <a:off x="158" y="905"/>
              <a:ext cx="5443" cy="3024"/>
            </a:xfrm>
            <a:prstGeom prst="round1Rect">
              <a:avLst/>
            </a:prstGeom>
            <a:gradFill flip="none" rotWithShape="1">
              <a:gsLst>
                <a:gs pos="0">
                  <a:srgbClr val="6EFF01"/>
                </a:gs>
                <a:gs pos="90000">
                  <a:srgbClr val="0F5000"/>
                </a:gs>
              </a:gsLst>
              <a:lin ang="2700000" scaled="1"/>
              <a:tileRect/>
            </a:gradFill>
            <a:ln w="25400">
              <a:noFill/>
            </a:ln>
            <a:effectLst>
              <a:outerShdw blurRad="225425" dist="38100" dir="5220000" algn="ctr">
                <a:srgbClr val="000000">
                  <a:alpha val="33000"/>
                </a:srgbClr>
              </a:outerShdw>
            </a:effectLst>
            <a:scene3d>
              <a:camera prst="orthographicFront"/>
              <a:lightRig rig="flat" dir="t"/>
            </a:scene3d>
            <a:sp3d contourW="19050">
              <a:bevelT prst="convex"/>
              <a:bevelB w="0" h="0"/>
              <a:contourClr>
                <a:schemeClr val="bg1"/>
              </a:contourClr>
            </a:sp3d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defRPr/>
              </a:pPr>
              <a:endPara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24584" name="单圆角矩形 3"/>
            <p:cNvPicPr>
              <a:picLocks noChangeArrowheads="1"/>
            </p:cNvPicPr>
            <p:nvPr/>
          </p:nvPicPr>
          <p:blipFill>
            <a:blip r:embed="rId2">
              <a:lum bright="4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" y="858"/>
              <a:ext cx="5568" cy="3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2482" name="Text Box 18"/>
          <p:cNvSpPr txBox="1">
            <a:spLocks noChangeArrowheads="1"/>
          </p:cNvSpPr>
          <p:nvPr/>
        </p:nvSpPr>
        <p:spPr bwMode="auto">
          <a:xfrm>
            <a:off x="323850" y="908050"/>
            <a:ext cx="8569325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zh-CN" altLang="en-US" sz="4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>
              <a:defRPr/>
            </a:pP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  人们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盼望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春雨，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渴望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夏雨，那秋雨和冬雨呢？请同学们默读课文的第</a:t>
            </a:r>
            <a:r>
              <a:rPr lang="en-US" altLang="zh-CN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5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两节，静静地思考，在人们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楷体_GB2312" pitchFamily="49" charset="-122"/>
              </a:rPr>
              <a:t>“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忘记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楷体_GB2312" pitchFamily="49" charset="-122"/>
              </a:rPr>
              <a:t>”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了秋雨，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楷体_GB2312" pitchFamily="49" charset="-122"/>
              </a:rPr>
              <a:t>“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讨厌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楷体_GB2312" pitchFamily="49" charset="-122"/>
              </a:rPr>
              <a:t>”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着冬雨的时候，作者为什么还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喜欢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着秋雨和冬雨呢？</a:t>
            </a:r>
          </a:p>
        </p:txBody>
      </p:sp>
      <p:pic>
        <p:nvPicPr>
          <p:cNvPr id="24580" name="Picture 9" descr="20101020134952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437063"/>
            <a:ext cx="4105275" cy="168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10" descr="20101210_111509c7f34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437063"/>
            <a:ext cx="4248150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2" name="Rectangle 2"/>
          <p:cNvSpPr>
            <a:spLocks noChangeArrowheads="1"/>
          </p:cNvSpPr>
          <p:nvPr/>
        </p:nvSpPr>
        <p:spPr bwMode="gray">
          <a:xfrm>
            <a:off x="250825" y="260350"/>
            <a:ext cx="4883150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 sz="4400" b="1">
                <a:solidFill>
                  <a:srgbClr val="FFFFFF"/>
                </a:solidFill>
                <a:ea typeface="黑体" pitchFamily="49" charset="-122"/>
              </a:rPr>
              <a:t>研读文章  </a:t>
            </a:r>
            <a:r>
              <a:rPr lang="en-US" altLang="zh-CN" sz="4400" b="1">
                <a:solidFill>
                  <a:srgbClr val="FFFFFF"/>
                </a:solidFill>
                <a:ea typeface="黑体" pitchFamily="49" charset="-122"/>
              </a:rPr>
              <a:t>·  </a:t>
            </a:r>
            <a:r>
              <a:rPr lang="zh-CN" altLang="en-US" sz="4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思</a:t>
            </a:r>
            <a:r>
              <a:rPr lang="zh-CN" altLang="en-US" sz="4400" b="1">
                <a:solidFill>
                  <a:srgbClr val="FFFFFF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4400" b="1">
                <a:solidFill>
                  <a:srgbClr val="FFFFFF"/>
                </a:solidFill>
                <a:ea typeface="宋体" pitchFamily="2" charset="-122"/>
              </a:rPr>
              <a:t> </a:t>
            </a:r>
            <a:endParaRPr lang="en-US" altLang="zh-CN" sz="4400" b="1">
              <a:solidFill>
                <a:srgbClr val="FFFFFF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9814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7" name="Picture 9" descr="下雨窗前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1524000" y="3429000"/>
            <a:ext cx="274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zh-CN" sz="2400">
              <a:latin typeface="Times New Roman" pitchFamily="18" charset="0"/>
            </a:endParaRPr>
          </a:p>
        </p:txBody>
      </p:sp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1295400" y="5638800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zh-CN" sz="2400">
              <a:latin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95400" y="620688"/>
            <a:ext cx="6086923" cy="132343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4000" dirty="0" smtClean="0"/>
              <a:t>第</a:t>
            </a:r>
            <a:r>
              <a:rPr lang="en-US" altLang="zh-CN" sz="4000" dirty="0" smtClean="0"/>
              <a:t>6</a:t>
            </a:r>
            <a:r>
              <a:rPr lang="zh-CN" altLang="en-US" sz="4000" dirty="0" smtClean="0"/>
              <a:t>段的人称有什么变化？</a:t>
            </a:r>
            <a:endParaRPr lang="en-US" altLang="zh-CN" sz="4000" dirty="0" smtClean="0"/>
          </a:p>
          <a:p>
            <a:r>
              <a:rPr lang="zh-CN" altLang="en-US" sz="4000" dirty="0" smtClean="0"/>
              <a:t>有什么言外之意？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32546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8a2227d8d4549852970a169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49350"/>
            <a:ext cx="6480175" cy="551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671638" y="213836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zh-CN" altLang="en-US">
              <a:ea typeface="宋体" pitchFamily="2" charset="-122"/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6948488" y="981075"/>
            <a:ext cx="1871662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FF0000"/>
                </a:solidFill>
                <a:ea typeface="宋体" pitchFamily="2" charset="-122"/>
              </a:rPr>
              <a:t>能否</a:t>
            </a:r>
            <a:r>
              <a:rPr lang="zh-CN" altLang="en-US" sz="3200" b="1" dirty="0">
                <a:solidFill>
                  <a:srgbClr val="FF0000"/>
                </a:solidFill>
                <a:ea typeface="宋体" pitchFamily="2" charset="-122"/>
              </a:rPr>
              <a:t>用</a:t>
            </a:r>
            <a:r>
              <a:rPr lang="en-US" altLang="zh-CN" sz="3200" b="1" dirty="0">
                <a:solidFill>
                  <a:srgbClr val="FF0000"/>
                </a:solidFill>
                <a:ea typeface="宋体" pitchFamily="2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ea typeface="宋体" pitchFamily="2" charset="-122"/>
              </a:rPr>
              <a:t>四季的雨</a:t>
            </a:r>
            <a:r>
              <a:rPr lang="en-US" altLang="zh-CN" sz="3200" b="1" dirty="0">
                <a:solidFill>
                  <a:srgbClr val="FF0000"/>
                </a:solidFill>
                <a:ea typeface="宋体" pitchFamily="2" charset="-122"/>
              </a:rPr>
              <a:t>》</a:t>
            </a:r>
            <a:r>
              <a:rPr lang="zh-CN" altLang="en-US" sz="3200" b="1" dirty="0">
                <a:solidFill>
                  <a:srgbClr val="FF0000"/>
                </a:solidFill>
                <a:ea typeface="宋体" pitchFamily="2" charset="-122"/>
              </a:rPr>
              <a:t>来替换原本的篇名？           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ea typeface="宋体" pitchFamily="2" charset="-122"/>
              </a:rPr>
              <a:t>    原先的标题妙在何处？</a:t>
            </a:r>
          </a:p>
        </p:txBody>
      </p:sp>
    </p:spTree>
    <p:extLst>
      <p:ext uri="{BB962C8B-B14F-4D97-AF65-F5344CB8AC3E}">
        <p14:creationId xmlns:p14="http://schemas.microsoft.com/office/powerpoint/2010/main" val="2284029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296668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04813"/>
            <a:ext cx="3708400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 descr="7cca690a7cb51c3c97ca6b7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478790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4932363" y="404813"/>
            <a:ext cx="4032250" cy="545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ea typeface="宋体" pitchFamily="2" charset="-122"/>
              </a:rPr>
              <a:t>    </a:t>
            </a:r>
            <a:r>
              <a:rPr lang="en-US" altLang="zh-CN" sz="3200" b="1">
                <a:solidFill>
                  <a:srgbClr val="FF0000"/>
                </a:solidFill>
                <a:ea typeface="宋体" pitchFamily="2" charset="-122"/>
              </a:rPr>
              <a:t>《</a:t>
            </a:r>
            <a:r>
              <a:rPr lang="zh-CN" altLang="en-US" sz="3200" b="1">
                <a:solidFill>
                  <a:srgbClr val="FF0000"/>
                </a:solidFill>
                <a:ea typeface="宋体" pitchFamily="2" charset="-122"/>
              </a:rPr>
              <a:t>雨的四季</a:t>
            </a:r>
            <a:r>
              <a:rPr lang="en-US" altLang="zh-CN" sz="3200" b="1">
                <a:solidFill>
                  <a:srgbClr val="FF0000"/>
                </a:solidFill>
                <a:ea typeface="宋体" pitchFamily="2" charset="-122"/>
              </a:rPr>
              <a:t>》</a:t>
            </a:r>
            <a:r>
              <a:rPr lang="zh-CN" altLang="en-US" sz="3200" b="1">
                <a:solidFill>
                  <a:srgbClr val="FF0000"/>
                </a:solidFill>
                <a:ea typeface="宋体" pitchFamily="2" charset="-122"/>
              </a:rPr>
              <a:t>将雨人格化了，变得鲜活。同时这也是一段历程，一段经历了春秋而逐渐丰盈完满的生命历程。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a typeface="宋体" pitchFamily="2" charset="-122"/>
              </a:rPr>
              <a:t>    因此，可以说，作者爱恋四季的雨，更是爱恋四季的生命</a:t>
            </a:r>
            <a:r>
              <a:rPr lang="zh-CN" altLang="en-US" sz="3200" b="1">
                <a:ea typeface="宋体" pitchFamily="2" charset="-122"/>
              </a:rPr>
              <a:t>。</a:t>
            </a:r>
          </a:p>
          <a:p>
            <a:pPr eaLnBrk="1" hangingPunct="1">
              <a:spcBef>
                <a:spcPct val="50000"/>
              </a:spcBef>
            </a:pPr>
            <a:endParaRPr lang="zh-CN" altLang="en-US" sz="3200" b="1"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7751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205" y="679128"/>
            <a:ext cx="489654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           </a:t>
            </a:r>
            <a:r>
              <a:rPr lang="zh-CN" altLang="en-US" sz="2400" dirty="0" smtClean="0"/>
              <a:t>刘湛秋</a:t>
            </a:r>
            <a:r>
              <a:rPr lang="zh-CN" altLang="en-US" sz="2400" dirty="0"/>
              <a:t>，男，（</a:t>
            </a:r>
            <a:r>
              <a:rPr lang="en-US" altLang="zh-CN" sz="2400" dirty="0"/>
              <a:t>1935-2014</a:t>
            </a:r>
            <a:r>
              <a:rPr lang="zh-CN" altLang="en-US" sz="2400" dirty="0"/>
              <a:t>），</a:t>
            </a:r>
            <a:r>
              <a:rPr lang="zh-CN" altLang="en-US" sz="2400" dirty="0">
                <a:hlinkClick r:id="rId2"/>
              </a:rPr>
              <a:t>安徽芜湖</a:t>
            </a:r>
            <a:r>
              <a:rPr lang="zh-CN" altLang="en-US" sz="2400" dirty="0"/>
              <a:t>人，当代著名诗人，翻译家，评论家，</a:t>
            </a:r>
            <a:r>
              <a:rPr lang="en-US" altLang="zh-CN" sz="2400" dirty="0"/>
              <a:t>《</a:t>
            </a:r>
            <a:r>
              <a:rPr lang="zh-CN" altLang="en-US" sz="2400" dirty="0">
                <a:hlinkClick r:id="rId3"/>
              </a:rPr>
              <a:t>诗刊</a:t>
            </a:r>
            <a:r>
              <a:rPr lang="en-US" altLang="zh-CN" sz="2400" dirty="0"/>
              <a:t>》</a:t>
            </a:r>
            <a:r>
              <a:rPr lang="zh-CN" altLang="en-US" sz="2400" dirty="0"/>
              <a:t>前副主编，</a:t>
            </a:r>
            <a:r>
              <a:rPr lang="zh-CN" altLang="en-US" sz="2400" dirty="0">
                <a:hlinkClick r:id="rId4"/>
              </a:rPr>
              <a:t>中国散文诗学会</a:t>
            </a:r>
            <a:r>
              <a:rPr lang="zh-CN" altLang="en-US" sz="2400" dirty="0"/>
              <a:t>副会长</a:t>
            </a:r>
            <a:r>
              <a:rPr lang="zh-CN" altLang="en-US" sz="2400" dirty="0" smtClean="0"/>
              <a:t>。被</a:t>
            </a:r>
            <a:r>
              <a:rPr lang="zh-CN" altLang="en-US" sz="2400" dirty="0"/>
              <a:t>大学生誉为“</a:t>
            </a:r>
            <a:r>
              <a:rPr lang="zh-CN" altLang="en-US" sz="2400" dirty="0">
                <a:solidFill>
                  <a:srgbClr val="FF0000"/>
                </a:solidFill>
              </a:rPr>
              <a:t>抒情诗之王</a:t>
            </a:r>
            <a:r>
              <a:rPr lang="zh-CN" altLang="en-US" sz="2400" dirty="0"/>
              <a:t>”</a:t>
            </a:r>
            <a:r>
              <a:rPr lang="zh-CN" altLang="en-US" sz="2400" dirty="0" smtClean="0"/>
              <a:t>，其</a:t>
            </a:r>
            <a:r>
              <a:rPr lang="zh-CN" altLang="en-US" sz="2400" dirty="0"/>
              <a:t>作品清新空灵，富有现代意识，手法新颖</a:t>
            </a:r>
            <a:r>
              <a:rPr lang="zh-CN" altLang="en-US" sz="2400" dirty="0" smtClean="0"/>
              <a:t>洒脱</a:t>
            </a:r>
            <a:r>
              <a:rPr lang="zh-CN" altLang="en-US" sz="2400" dirty="0"/>
              <a:t>，</a:t>
            </a:r>
            <a:r>
              <a:rPr lang="zh-CN" altLang="en-US" sz="2400" dirty="0" smtClean="0"/>
              <a:t>立足</a:t>
            </a:r>
            <a:r>
              <a:rPr lang="zh-CN" altLang="en-US" sz="2400" dirty="0"/>
              <a:t>表现</a:t>
            </a:r>
            <a:r>
              <a:rPr lang="zh-CN" altLang="en-US" sz="2400" dirty="0">
                <a:solidFill>
                  <a:srgbClr val="FF0000"/>
                </a:solidFill>
              </a:rPr>
              <a:t>感觉和情绪</a:t>
            </a:r>
            <a:r>
              <a:rPr lang="zh-CN" altLang="en-US" sz="2400" dirty="0"/>
              <a:t>，既面对生活，又超越</a:t>
            </a:r>
            <a:r>
              <a:rPr lang="zh-CN" altLang="en-US" sz="2400" dirty="0" smtClean="0"/>
              <a:t>时空</a:t>
            </a:r>
            <a:r>
              <a:rPr lang="zh-CN" altLang="en-US" sz="2400" dirty="0"/>
              <a:t>。</a:t>
            </a:r>
            <a:r>
              <a:rPr lang="zh-CN" altLang="en-US" sz="2400" dirty="0" smtClean="0"/>
              <a:t>他</a:t>
            </a:r>
            <a:r>
              <a:rPr lang="zh-CN" altLang="en-US" sz="2400" dirty="0"/>
              <a:t>认为现代生活，使人们“活得很累”，他</a:t>
            </a:r>
            <a:r>
              <a:rPr lang="zh-CN" altLang="en-US" sz="2400" dirty="0" smtClean="0"/>
              <a:t>提倡</a:t>
            </a:r>
            <a:endParaRPr lang="en-US" altLang="zh-CN" sz="2400" dirty="0" smtClean="0"/>
          </a:p>
          <a:p>
            <a:r>
              <a:rPr lang="zh-CN" altLang="en-US" sz="2400" dirty="0" smtClean="0"/>
              <a:t>“轻诗歌”</a:t>
            </a:r>
            <a:r>
              <a:rPr lang="zh-CN" altLang="en-US" sz="2400" dirty="0"/>
              <a:t>、“轻松散文”、“轻松的生活方式”</a:t>
            </a:r>
            <a:r>
              <a:rPr lang="zh-CN" altLang="en-US" sz="2400" dirty="0" smtClean="0"/>
              <a:t>，主张</a:t>
            </a:r>
            <a:r>
              <a:rPr lang="zh-CN" altLang="en-US" sz="2400" dirty="0"/>
              <a:t>“</a:t>
            </a:r>
            <a:r>
              <a:rPr lang="zh-CN" altLang="en-US" sz="2400" dirty="0">
                <a:solidFill>
                  <a:srgbClr val="FF0000"/>
                </a:solidFill>
              </a:rPr>
              <a:t>以轻对重，以轻对累</a:t>
            </a:r>
            <a:r>
              <a:rPr lang="zh-CN" altLang="en-US" sz="2400" dirty="0"/>
              <a:t>”</a:t>
            </a:r>
            <a:r>
              <a:rPr lang="en-US" altLang="zh-CN" sz="2400" dirty="0"/>
              <a:t>,</a:t>
            </a:r>
            <a:r>
              <a:rPr lang="zh-CN" altLang="en-US" sz="2400" dirty="0"/>
              <a:t>于己“</a:t>
            </a:r>
            <a:r>
              <a:rPr lang="zh-CN" altLang="en-US" sz="2400" dirty="0">
                <a:solidFill>
                  <a:srgbClr val="FF0000"/>
                </a:solidFill>
              </a:rPr>
              <a:t>既不受名利之累</a:t>
            </a:r>
            <a:r>
              <a:rPr lang="zh-CN" altLang="en-US" sz="2400" dirty="0" smtClean="0">
                <a:solidFill>
                  <a:srgbClr val="FF0000"/>
                </a:solidFill>
              </a:rPr>
              <a:t>，也</a:t>
            </a:r>
            <a:r>
              <a:rPr lang="zh-CN" altLang="en-US" sz="2400" dirty="0">
                <a:solidFill>
                  <a:srgbClr val="FF0000"/>
                </a:solidFill>
              </a:rPr>
              <a:t>不为劣境所苦</a:t>
            </a:r>
            <a:r>
              <a:rPr lang="zh-CN" altLang="en-US" sz="2400" dirty="0"/>
              <a:t>”</a:t>
            </a:r>
            <a:r>
              <a:rPr lang="en-US" altLang="zh-CN" sz="2400" dirty="0"/>
              <a:t>,</a:t>
            </a:r>
            <a:r>
              <a:rPr lang="zh-CN" altLang="en-US" sz="2400" dirty="0"/>
              <a:t>也就是以平常心看徒荣华富贵与利害得失</a:t>
            </a:r>
            <a:r>
              <a:rPr lang="zh-CN" altLang="en-US" sz="2400" dirty="0" smtClean="0"/>
              <a:t>，</a:t>
            </a:r>
            <a:endParaRPr lang="en-US" altLang="zh-CN" sz="2400" dirty="0" smtClean="0"/>
          </a:p>
          <a:p>
            <a:r>
              <a:rPr lang="zh-CN" altLang="en-US" sz="2400" dirty="0" smtClean="0"/>
              <a:t>心</a:t>
            </a:r>
            <a:r>
              <a:rPr lang="zh-CN" altLang="en-US" sz="2400" dirty="0"/>
              <a:t>似如水明镜</a:t>
            </a:r>
            <a:r>
              <a:rPr lang="zh-CN" altLang="en-US" sz="2400" dirty="0" smtClean="0"/>
              <a:t>。</a:t>
            </a:r>
            <a:endParaRPr lang="zh-CN" altLang="en-US" sz="2400" dirty="0"/>
          </a:p>
        </p:txBody>
      </p:sp>
      <p:pic>
        <p:nvPicPr>
          <p:cNvPr id="1026" name="Picture 2" descr="https://gss2.bdstatic.com/-fo3dSag_xI4khGkpoWK1HF6hhy/baike/c0%3Dbaike80%2C5%2C5%2C80%2C26/sign=ff793a8e9222720e6fc3eaa81aa26123/9d82d158ccbf6c817684b304b63eb13532fa40af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422" y="679128"/>
            <a:ext cx="3683611" cy="5079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608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6850" y="7937"/>
            <a:ext cx="4852610" cy="72635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/>
              <a:t>没体验过那么柔软的</a:t>
            </a:r>
            <a:r>
              <a:rPr lang="zh-CN" altLang="en-US" sz="2800" b="1" dirty="0" smtClean="0"/>
              <a:t>阳光</a:t>
            </a:r>
            <a:endParaRPr lang="en-US" altLang="zh-CN" sz="2800" b="1" dirty="0" smtClean="0"/>
          </a:p>
          <a:p>
            <a:r>
              <a:rPr lang="en-US" altLang="zh-CN" sz="2800" b="1" dirty="0"/>
              <a:t> </a:t>
            </a:r>
            <a:r>
              <a:rPr lang="en-US" altLang="zh-CN" sz="2800" b="1" dirty="0" smtClean="0"/>
              <a:t>           </a:t>
            </a:r>
            <a:r>
              <a:rPr lang="zh-CN" altLang="en-US" sz="2800" b="1" dirty="0" smtClean="0"/>
              <a:t>刘湛秋</a:t>
            </a:r>
            <a:endParaRPr lang="zh-CN" altLang="en-US" sz="2800" dirty="0"/>
          </a:p>
          <a:p>
            <a:r>
              <a:rPr lang="zh-CN" altLang="en-US" sz="2800" dirty="0"/>
              <a:t> </a:t>
            </a:r>
            <a:r>
              <a:rPr lang="zh-CN" altLang="en-US" sz="2800" dirty="0" smtClean="0"/>
              <a:t>没</a:t>
            </a:r>
            <a:r>
              <a:rPr lang="zh-CN" altLang="en-US" sz="2800" dirty="0"/>
              <a:t>体验过那么柔软的阳光</a:t>
            </a:r>
          </a:p>
          <a:p>
            <a:r>
              <a:rPr lang="zh-CN" altLang="en-US" sz="2800" dirty="0"/>
              <a:t>象飘落的羽毛</a:t>
            </a:r>
          </a:p>
          <a:p>
            <a:r>
              <a:rPr lang="zh-CN" altLang="en-US" sz="2800" dirty="0"/>
              <a:t>象一阵爱的抚摸</a:t>
            </a:r>
          </a:p>
          <a:p>
            <a:r>
              <a:rPr lang="zh-CN" altLang="en-US" sz="2800" dirty="0"/>
              <a:t>秋天，异样的恬静</a:t>
            </a:r>
          </a:p>
          <a:p>
            <a:r>
              <a:rPr lang="zh-CN" altLang="en-US" sz="2800" dirty="0"/>
              <a:t>苹果神秘地挂上白</a:t>
            </a:r>
            <a:r>
              <a:rPr lang="zh-CN" altLang="en-US" sz="2800" dirty="0" smtClean="0"/>
              <a:t>霜</a:t>
            </a:r>
            <a:endParaRPr lang="en-US" altLang="zh-CN" sz="2800" dirty="0" smtClean="0"/>
          </a:p>
          <a:p>
            <a:r>
              <a:rPr lang="zh-CN" altLang="en-US" sz="2800" dirty="0" smtClean="0"/>
              <a:t>没</a:t>
            </a:r>
            <a:r>
              <a:rPr lang="zh-CN" altLang="en-US" sz="2800" dirty="0"/>
              <a:t>体验过那么柔软的阳光</a:t>
            </a:r>
          </a:p>
          <a:p>
            <a:r>
              <a:rPr lang="zh-CN" altLang="en-US" sz="2800" dirty="0"/>
              <a:t>象一只解缆的船</a:t>
            </a:r>
          </a:p>
          <a:p>
            <a:r>
              <a:rPr lang="zh-CN" altLang="en-US" sz="2800" dirty="0"/>
              <a:t>象滚动的绒线球</a:t>
            </a:r>
          </a:p>
          <a:p>
            <a:r>
              <a:rPr lang="zh-CN" altLang="en-US" sz="2800" dirty="0"/>
              <a:t>西风扬起蓝透了的云帆</a:t>
            </a:r>
          </a:p>
          <a:p>
            <a:r>
              <a:rPr lang="zh-CN" altLang="en-US" sz="2800" dirty="0"/>
              <a:t>枫叶在偷偷地把你张望也许</a:t>
            </a:r>
            <a:r>
              <a:rPr lang="zh-CN" altLang="en-US" sz="2800" dirty="0" smtClean="0"/>
              <a:t>，</a:t>
            </a:r>
            <a:endParaRPr lang="en-US" altLang="zh-CN" sz="2800" dirty="0" smtClean="0"/>
          </a:p>
          <a:p>
            <a:r>
              <a:rPr lang="zh-CN" altLang="en-US" sz="2800" dirty="0" smtClean="0"/>
              <a:t>追求</a:t>
            </a:r>
            <a:r>
              <a:rPr lang="zh-CN" altLang="en-US" sz="2800" dirty="0"/>
              <a:t>比秋天更多寥阔</a:t>
            </a:r>
          </a:p>
          <a:p>
            <a:r>
              <a:rPr lang="zh-CN" altLang="en-US" sz="2800" dirty="0"/>
              <a:t>也许幸福会不期而降</a:t>
            </a:r>
          </a:p>
          <a:p>
            <a:r>
              <a:rPr lang="zh-CN" altLang="en-US" sz="2800" dirty="0"/>
              <a:t>大自然，你的美每搅动一次</a:t>
            </a:r>
          </a:p>
          <a:p>
            <a:r>
              <a:rPr lang="zh-CN" altLang="en-US" sz="2800" dirty="0"/>
              <a:t>心灵便有一千种和谐的音响</a:t>
            </a:r>
          </a:p>
          <a:p>
            <a:endParaRPr lang="zh-CN" altLang="en-US" dirty="0"/>
          </a:p>
        </p:txBody>
      </p:sp>
      <p:sp>
        <p:nvSpPr>
          <p:cNvPr id="3" name="AutoShape 2" descr="http://img3.imgtn.bdimg.com/it/u=3305307968,2653752185&amp;fm=27&amp;gp=0.jpg"/>
          <p:cNvSpPr>
            <a:spLocks noChangeAspect="1" noChangeArrowheads="1"/>
          </p:cNvSpPr>
          <p:nvPr/>
        </p:nvSpPr>
        <p:spPr bwMode="auto">
          <a:xfrm>
            <a:off x="4445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5124" name="Picture 4" descr="https://timgsa.baidu.com/timg?image&amp;quality=80&amp;size=b9999_10000&amp;sec=1505226241375&amp;di=f6c1172878843549eaccce785f70db73&amp;imgtype=0&amp;src=http%3A%2F%2Fimg1.niutuku.com%2Fhd%2F1208%2F1552%2Fimg-1552-fo2kdokvb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250" y="160338"/>
            <a:ext cx="4303750" cy="6148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90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616</Words>
  <Application>Microsoft Office PowerPoint</Application>
  <PresentationFormat>全屏显示(4:3)</PresentationFormat>
  <Paragraphs>81</Paragraphs>
  <Slides>16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Office 主题</vt:lpstr>
      <vt:lpstr>PowerPoint 演示文稿</vt:lpstr>
      <vt:lpstr>关于雨的古诗佳句</vt:lpstr>
      <vt:lpstr>关于雨的古诗佳句</vt:lpstr>
      <vt:lpstr>PowerPoint 演示文稿</vt:lpstr>
      <vt:lpstr>PowerPoint 演示文稿</vt:lpstr>
      <vt:lpstr>初读感知 </vt:lpstr>
      <vt:lpstr>PowerPoint 演示文稿</vt:lpstr>
      <vt:lpstr>研读文章  ·  赏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CL-pc</cp:lastModifiedBy>
  <cp:revision>12</cp:revision>
  <dcterms:created xsi:type="dcterms:W3CDTF">2017-09-12T07:57:45Z</dcterms:created>
  <dcterms:modified xsi:type="dcterms:W3CDTF">2017-09-12T12:59:29Z</dcterms:modified>
</cp:coreProperties>
</file>