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tiff" ContentType="image/tiff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1133" r:id="rId3"/>
    <p:sldId id="850" r:id="rId5"/>
    <p:sldId id="427" r:id="rId6"/>
    <p:sldId id="1142" r:id="rId7"/>
    <p:sldId id="1143" r:id="rId8"/>
    <p:sldId id="1144" r:id="rId9"/>
    <p:sldId id="1145" r:id="rId10"/>
    <p:sldId id="1146" r:id="rId11"/>
    <p:sldId id="1147" r:id="rId12"/>
    <p:sldId id="1148" r:id="rId13"/>
    <p:sldId id="1151" r:id="rId14"/>
    <p:sldId id="1152" r:id="rId15"/>
    <p:sldId id="1153" r:id="rId16"/>
    <p:sldId id="1154" r:id="rId17"/>
    <p:sldId id="1155" r:id="rId18"/>
    <p:sldId id="1156" r:id="rId19"/>
    <p:sldId id="1157" r:id="rId20"/>
  </p:sldIdLst>
  <p:sldSz cx="12192000" cy="6858000"/>
  <p:notesSz cx="6858000" cy="9144000"/>
  <p:custDataLst>
    <p:tags r:id="rId2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72" userDrawn="1">
          <p15:clr>
            <a:srgbClr val="A4A3A4"/>
          </p15:clr>
        </p15:guide>
        <p15:guide id="2" pos="383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xjj" initials="x" lastIdx="1" clrIdx="1"/>
  <p:cmAuthor id="3" name="lenovo" initials="l" lastIdx="14" clrIdx="2"/>
  <p:cmAuthor id="4" name="admin" initials="a" lastIdx="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23F"/>
    <a:srgbClr val="37A76F"/>
    <a:srgbClr val="D5E8DF"/>
    <a:srgbClr val="EBF3D9"/>
    <a:srgbClr val="007F39"/>
    <a:srgbClr val="FFF07E"/>
    <a:srgbClr val="FFEF00"/>
    <a:srgbClr val="FFFFFF"/>
    <a:srgbClr val="EA8A30"/>
    <a:srgbClr val="009B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3572"/>
        <p:guide pos="383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5" Type="http://schemas.openxmlformats.org/officeDocument/2006/relationships/tags" Target="tags/tag6.xml"/><Relationship Id="rId24" Type="http://schemas.openxmlformats.org/officeDocument/2006/relationships/commentAuthors" Target="commentAuthors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D2A48B96-639E-45A3-A0BA-2464DFDB1FA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6837353-30EB-4A48-80EB-173D804AEFBD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 anchorCtr="0"/>
          <a:p>
            <a:pPr lvl="0"/>
            <a:endParaRPr lang="zh-CN" altLang="en-US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第2节　测量物质的密度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第2节　测量物质的密度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4" name="文本框 3" descr="7b0a202020202262756c6c6574223a20227b5c2263617465676f727949645c223a31303030362c5c2274656d706c61746549645c223a32303233313438317d220a7d0a"/>
          <p:cNvSpPr txBox="1"/>
          <p:nvPr userDrawn="1"/>
        </p:nvSpPr>
        <p:spPr>
          <a:xfrm>
            <a:off x="304165" y="714375"/>
            <a:ext cx="11583035" cy="5987504"/>
          </a:xfrm>
          <a:prstGeom prst="roundRect">
            <a:avLst>
              <a:gd name="adj" fmla="val 3533"/>
            </a:avLst>
          </a:prstGeom>
          <a:solidFill>
            <a:srgbClr val="CBEAC0"/>
          </a:solidFill>
          <a:ln w="60325">
            <a:solidFill>
              <a:schemeClr val="bg1"/>
            </a:solidFill>
          </a:ln>
          <a:effectLst>
            <a:softEdge rad="31750"/>
          </a:effectLst>
        </p:spPr>
        <p:txBody>
          <a:bodyPr wrap="square" anchor="t" anchorCtr="0">
            <a:spAutoFit/>
          </a:bodyPr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9564370" y="5988050"/>
            <a:ext cx="718820" cy="25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39045" y="4981575"/>
            <a:ext cx="1782445" cy="14693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04655" y="4204335"/>
            <a:ext cx="2374265" cy="1957705"/>
          </a:xfrm>
          <a:prstGeom prst="rect">
            <a:avLst/>
          </a:prstGeom>
        </p:spPr>
      </p:pic>
      <p:cxnSp>
        <p:nvCxnSpPr>
          <p:cNvPr id="20" name="直接连接符 19"/>
          <p:cNvCxnSpPr/>
          <p:nvPr userDrawn="1"/>
        </p:nvCxnSpPr>
        <p:spPr>
          <a:xfrm>
            <a:off x="2726690" y="1188879"/>
            <a:ext cx="1076325" cy="7938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 userDrawn="1"/>
        </p:nvCxnSpPr>
        <p:spPr>
          <a:xfrm>
            <a:off x="6860540" y="1189673"/>
            <a:ext cx="1076325" cy="6350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6088380"/>
            <a:ext cx="12192635" cy="632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pic>
        <p:nvPicPr>
          <p:cNvPr id="5" name="图片 4" descr="版权声明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85265" y="1184275"/>
            <a:ext cx="9221470" cy="4775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685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2235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5135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wmf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wmf"/><Relationship Id="rId1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4.w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9364345" y="5418455"/>
            <a:ext cx="1889760" cy="715645"/>
            <a:chOff x="15152" y="8983"/>
            <a:chExt cx="2976" cy="1127"/>
          </a:xfrm>
        </p:grpSpPr>
        <p:sp>
          <p:nvSpPr>
            <p:cNvPr id="4" name="文本框 3"/>
            <p:cNvSpPr txBox="1"/>
            <p:nvPr userDrawn="1"/>
          </p:nvSpPr>
          <p:spPr>
            <a:xfrm>
              <a:off x="15152" y="8983"/>
              <a:ext cx="2976" cy="1126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9B4C"/>
                  </a:solidFill>
                </a14:hiddenFill>
              </a:ext>
            </a:ex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物</a:t>
              </a:r>
              <a:r>
                <a:rPr kumimoji="0" lang="en-US" alt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r>
                <a:rPr lang="zh-CN" sz="3600" b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理</a:t>
              </a:r>
              <a:endParaRPr kumimoji="0" 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7" name="直接连接符 16"/>
            <p:cNvCxnSpPr/>
            <p:nvPr/>
          </p:nvCxnSpPr>
          <p:spPr>
            <a:xfrm>
              <a:off x="15152" y="10110"/>
              <a:ext cx="2976" cy="0"/>
            </a:xfrm>
            <a:prstGeom prst="line">
              <a:avLst/>
            </a:prstGeom>
            <a:ln w="25400" cap="flat" cmpd="sng">
              <a:solidFill>
                <a:srgbClr val="333F5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195"/>
          <p:cNvSpPr txBox="1"/>
          <p:nvPr/>
        </p:nvSpPr>
        <p:spPr>
          <a:xfrm>
            <a:off x="1993265" y="2064034"/>
            <a:ext cx="6670040" cy="1134178"/>
          </a:xfrm>
          <a:prstGeom prst="roundRect">
            <a:avLst/>
          </a:prstGeom>
          <a:solidFill>
            <a:schemeClr val="bg1"/>
          </a:solidFill>
          <a:ln>
            <a:solidFill>
              <a:srgbClr val="4FA773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7500">
                <a:solidFill>
                  <a:schemeClr val="accent1"/>
                </a:solidFill>
                <a:effectLst>
                  <a:outerShdw dist="63500" dir="5400000" algn="tl" rotWithShape="0">
                    <a:prstClr val="black">
                      <a:alpha val="10000"/>
                    </a:prstClr>
                  </a:outerShdw>
                </a:effectLst>
                <a:latin typeface="DIN-BlackItalic" pitchFamily="50" charset="0"/>
                <a:ea typeface="+mj-ea"/>
              </a:defRPr>
            </a:lvl1pPr>
          </a:lstStyle>
          <a:p>
            <a:pPr algn="ctr" fontAlgn="auto"/>
            <a:r>
              <a:rPr lang="zh-CN" altLang="en-US" sz="6000" b="1" kern="0" spc="100">
                <a:solidFill>
                  <a:srgbClr val="252525"/>
                </a:solidFill>
                <a:latin typeface="Times New Roman" panose="02020603050405020304" charset="0"/>
                <a:ea typeface="黑体" panose="02010609060101010101" charset="-122"/>
                <a:cs typeface="+mn-ea"/>
                <a:sym typeface="+mn-lt"/>
              </a:rPr>
              <a:t>测量物质的密度</a:t>
            </a:r>
            <a:endParaRPr lang="zh-CN" altLang="en-US" sz="6000" b="1" kern="0" spc="100">
              <a:solidFill>
                <a:srgbClr val="252525"/>
              </a:solidFill>
              <a:latin typeface="Times New Roman" panose="02020603050405020304" charset="0"/>
              <a:ea typeface="黑体" panose="02010609060101010101" charset="-122"/>
              <a:cs typeface="+mn-ea"/>
              <a:sym typeface="+mn-lt"/>
            </a:endParaRPr>
          </a:p>
        </p:txBody>
      </p:sp>
      <p:sp>
        <p:nvSpPr>
          <p:cNvPr id="8" name="矩形: 圆角 87"/>
          <p:cNvSpPr/>
          <p:nvPr userDrawn="1">
            <p:custDataLst>
              <p:tags r:id="rId1"/>
            </p:custDataLst>
          </p:nvPr>
        </p:nvSpPr>
        <p:spPr>
          <a:xfrm>
            <a:off x="3819366" y="761364"/>
            <a:ext cx="3017838" cy="892175"/>
          </a:xfrm>
          <a:prstGeom prst="roundRect">
            <a:avLst/>
          </a:prstGeom>
          <a:noFill/>
          <a:ln w="19050">
            <a:noFill/>
          </a:ln>
          <a:effectLst>
            <a:outerShdw blurRad="1651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 fontAlgn="auto"/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第</a:t>
            </a:r>
            <a:r>
              <a:rPr lang="en-US" altLang="zh-CN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2</a:t>
            </a:r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节</a:t>
            </a:r>
            <a:endParaRPr lang="zh-CN" altLang="en-US" sz="4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8" name="组合 127"/>
          <p:cNvGrpSpPr/>
          <p:nvPr/>
        </p:nvGrpSpPr>
        <p:grpSpPr>
          <a:xfrm>
            <a:off x="288925" y="794385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323850" y="1299210"/>
            <a:ext cx="1150239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重庆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A</a:t>
            </a:r>
            <a:r>
              <a:rPr lang="zh-CN" sz="3200" b="1">
                <a:ea typeface="华文楷体" panose="02010600040101010101" charset="-122"/>
              </a:rPr>
              <a:t>卷改编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小晨同学买了一个小吊坠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如图甲所示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作为母亲节的礼物送给妈妈，他利用天平和量筒测量小吊坠的密度进行鉴定．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096770" y="763905"/>
            <a:ext cx="304101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sz="3200" b="1">
                <a:ea typeface="黑体" panose="02010609060101010101" charset="-122"/>
                <a:sym typeface="+mn-ea"/>
              </a:rPr>
              <a:t>测量固体的密度</a:t>
            </a:r>
            <a:endParaRPr lang="zh-CN" altLang="en-US" sz="3200" b="1">
              <a:ea typeface="黑体" panose="02010609060101010101" charset="-122"/>
              <a:sym typeface="+mn-ea"/>
            </a:endParaRPr>
          </a:p>
        </p:txBody>
      </p:sp>
      <p:pic>
        <p:nvPicPr>
          <p:cNvPr id="3" name="图片 -214748247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640" y="3936365"/>
            <a:ext cx="10586720" cy="20186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3850" y="670560"/>
            <a:ext cx="1150239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ea typeface="宋体" panose="02010600030101010101" pitchFamily="2" charset="-122"/>
              </a:rPr>
              <a:t>将天平放在水平桌面后，发现指针偏向分度盘左侧，接下来的操作是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</a:t>
            </a:r>
            <a:r>
              <a:rPr lang="zh-CN" sz="3200" b="1">
                <a:ea typeface="宋体" panose="02010600030101010101" pitchFamily="2" charset="-122"/>
              </a:rPr>
              <a:t>，直至天平水平平衡．测量过程中图乙中出现的错误是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/>
          </a:p>
        </p:txBody>
      </p:sp>
      <p:pic>
        <p:nvPicPr>
          <p:cNvPr id="2" name="图片 -21474824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640" y="3936365"/>
            <a:ext cx="10586720" cy="20186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21945" y="1376680"/>
            <a:ext cx="1150429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sym typeface="+mn-ea"/>
              </a:rPr>
              <a:t>                </a:t>
            </a:r>
            <a:r>
              <a:rPr lang="zh-CN" sz="3200" b="1">
                <a:solidFill>
                  <a:srgbClr val="FF0000"/>
                </a:solidFill>
                <a:sym typeface="+mn-ea"/>
              </a:rPr>
              <a:t>将游码移至标尺左端的零刻度线处，随后向右调节平衡螺母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741680" y="3045460"/>
            <a:ext cx="34493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用手直接拿取砝码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04165" y="627380"/>
            <a:ext cx="11533505" cy="32905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纠正错误后，当最后放入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 g</a:t>
            </a:r>
            <a:r>
              <a:rPr lang="zh-CN" sz="3200" b="1">
                <a:ea typeface="宋体" panose="02010600030101010101" pitchFamily="2" charset="-122"/>
              </a:rPr>
              <a:t>的砝码时，发现指针指在分度盘中线的右侧，则他下一步的操作是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</a:t>
            </a:r>
            <a:r>
              <a:rPr lang="zh-CN" sz="3200" b="1">
                <a:ea typeface="宋体" panose="02010600030101010101" pitchFamily="2" charset="-122"/>
              </a:rPr>
              <a:t>向右移动游码    　　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向左移动平衡螺母    　　　　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C. </a:t>
            </a:r>
            <a:r>
              <a:rPr lang="zh-CN" sz="3200" b="1">
                <a:ea typeface="宋体" panose="02010600030101010101" pitchFamily="2" charset="-122"/>
              </a:rPr>
              <a:t>取出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 g</a:t>
            </a:r>
            <a:r>
              <a:rPr lang="zh-CN" sz="3200" b="1">
                <a:ea typeface="宋体" panose="02010600030101010101" pitchFamily="2" charset="-122"/>
              </a:rPr>
              <a:t>的砝码</a:t>
            </a:r>
            <a:endParaRPr lang="zh-CN" altLang="en-US"/>
          </a:p>
        </p:txBody>
      </p:sp>
      <p:pic>
        <p:nvPicPr>
          <p:cNvPr id="2" name="图片 -21474824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640" y="3936365"/>
            <a:ext cx="10586720" cy="20186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806565" y="1421130"/>
            <a:ext cx="4762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5120" y="618490"/>
            <a:ext cx="1151382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(3)</a:t>
            </a:r>
            <a:r>
              <a:rPr lang="zh-CN" sz="3200" b="1">
                <a:ea typeface="宋体" panose="02010600030101010101" pitchFamily="2" charset="-122"/>
              </a:rPr>
              <a:t>天平再次平衡后，砝码和游码的位置如图丙所示，则该小吊坠的质量为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________g.(4)</a:t>
            </a:r>
            <a:r>
              <a:rPr lang="zh-CN" sz="3200" b="1">
                <a:ea typeface="宋体" panose="02010600030101010101" pitchFamily="2" charset="-122"/>
              </a:rPr>
              <a:t>先向量筒中加入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30 mL</a:t>
            </a:r>
            <a:r>
              <a:rPr lang="zh-CN" sz="3200" b="1">
                <a:ea typeface="宋体" panose="02010600030101010101" pitchFamily="2" charset="-122"/>
              </a:rPr>
              <a:t>的水，将重新系好细绳的小吊坠轻放入量筒中，水面如图丁所示，则小吊坠的体积为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zh-CN" altLang="en-US"/>
          </a:p>
        </p:txBody>
      </p:sp>
      <p:pic>
        <p:nvPicPr>
          <p:cNvPr id="2" name="图片 -21474824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2640" y="3936365"/>
            <a:ext cx="10586720" cy="20186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002280" y="1557655"/>
            <a:ext cx="589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24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9607550" y="3028950"/>
            <a:ext cx="386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8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4485" y="695325"/>
            <a:ext cx="1151318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(5)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                                      </a:t>
            </a:r>
            <a:r>
              <a:rPr lang="zh-CN" sz="3200" b="1">
                <a:ea typeface="宋体" panose="02010600030101010101" pitchFamily="2" charset="-122"/>
              </a:rPr>
              <a:t>小晨将测得的密度和表格中数据进行对比，发现小吊坠可能是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___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</a:t>
            </a:r>
            <a:r>
              <a:rPr lang="zh-CN" sz="3200" b="1">
                <a:ea typeface="宋体" panose="02010600030101010101" pitchFamily="2" charset="-122"/>
              </a:rPr>
              <a:t>制作而成的，他仔细分析了自己的测量过程发现，小吊坠密度的测量值与真实值相比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偏小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</a:t>
            </a:r>
            <a:endParaRPr lang="zh-CN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1021715" y="951865"/>
            <a:ext cx="3592830" cy="523875"/>
            <a:chOff x="4615" y="4475"/>
            <a:chExt cx="5658" cy="825"/>
          </a:xfrm>
        </p:grpSpPr>
        <p:pic>
          <p:nvPicPr>
            <p:cNvPr id="68" name="图片 67" descr="5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615" y="4475"/>
              <a:ext cx="5658" cy="814"/>
            </a:xfrm>
            <a:prstGeom prst="rect">
              <a:avLst/>
            </a:prstGeom>
          </p:spPr>
        </p:pic>
        <p:sp>
          <p:nvSpPr>
            <p:cNvPr id="69" name="文本框 5"/>
            <p:cNvSpPr txBox="1"/>
            <p:nvPr/>
          </p:nvSpPr>
          <p:spPr>
            <a:xfrm>
              <a:off x="4754" y="4478"/>
              <a:ext cx="5355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2022</a:t>
              </a:r>
              <a:r>
                <a:rPr lang="zh-CN" altLang="en-US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年版课标素材题</a:t>
              </a:r>
              <a:endPara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graphicFrame>
        <p:nvGraphicFramePr>
          <p:cNvPr id="2" name="表格 1"/>
          <p:cNvGraphicFramePr/>
          <p:nvPr>
            <p:custDataLst>
              <p:tags r:id="rId2"/>
            </p:custDataLst>
          </p:nvPr>
        </p:nvGraphicFramePr>
        <p:xfrm>
          <a:off x="791210" y="4213860"/>
          <a:ext cx="10434955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10815"/>
                <a:gridCol w="2266950"/>
                <a:gridCol w="2515235"/>
                <a:gridCol w="1024255"/>
                <a:gridCol w="1917700"/>
              </a:tblGrid>
              <a:tr h="731520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材质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翡翠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和田玉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玻璃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有机玻璃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4665"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密度/(g·cm</a:t>
                      </a:r>
                      <a:r>
                        <a:rPr lang="en-US" sz="3200" b="1" baseline="30000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－3</a:t>
                      </a:r>
                      <a:r>
                        <a:rPr lang="en-US" sz="3200" b="1">
                          <a:latin typeface="Times New Roman" panose="02020603050405020304" charset="0"/>
                          <a:ea typeface="黑体" panose="02010609060101010101" charset="-122"/>
                          <a:cs typeface="Times New Roman" panose="02020603050405020304" charset="0"/>
                        </a:rPr>
                        <a:t>)</a:t>
                      </a:r>
                      <a:endParaRPr lang="en-US" altLang="en-US" sz="3200" b="1">
                        <a:latin typeface="Times New Roman" panose="02020603050405020304" charset="0"/>
                        <a:ea typeface="黑体" panose="02010609060101010101" charset="-122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E8DF"/>
                    </a:soli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约3.3～3.36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约2.95～3.17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2.5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1.18</a:t>
                      </a:r>
                      <a:endParaRPr lang="en-US" alt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68580" marR="68580" marT="0" marB="0" vert="horz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4686935" y="161163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和田玉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10458450" y="234505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偏小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14325" y="619760"/>
            <a:ext cx="1152334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 </a:t>
            </a:r>
            <a:r>
              <a:rPr lang="zh-CN" sz="3200" b="1">
                <a:ea typeface="宋体" panose="02010600030101010101" pitchFamily="2" charset="-122"/>
              </a:rPr>
              <a:t>小明在实验室里测量一块形状不规则的矿石的密度．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由于矿石体积较大，小明对实验稍加调整，设计了如下实验：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①</a:t>
            </a:r>
            <a:r>
              <a:rPr lang="zh-CN" sz="3200" b="1">
                <a:ea typeface="宋体" panose="02010600030101010101" pitchFamily="2" charset="-122"/>
              </a:rPr>
              <a:t>用天平测质量时，应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从大到小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由小到大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加减砝码，天平平衡时测得矿石的质量是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175 g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/>
          </a:p>
        </p:txBody>
      </p:sp>
      <p:pic>
        <p:nvPicPr>
          <p:cNvPr id="2" name="图片 -21474824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5415" y="3710305"/>
            <a:ext cx="9361170" cy="27698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4701540" y="2265680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从大到小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4485" y="685165"/>
            <a:ext cx="1154430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②</a:t>
            </a:r>
            <a:r>
              <a:rPr lang="zh-CN" sz="3200" b="1">
                <a:ea typeface="宋体" panose="02010600030101010101" pitchFamily="2" charset="-122"/>
              </a:rPr>
              <a:t>因矿石体积较大，放不进量筒，因此他利用一只烧杯，按如图所示方法进行测量，矿石的体积是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③</a:t>
            </a:r>
            <a:r>
              <a:rPr lang="zh-CN" sz="3200" b="1">
                <a:ea typeface="宋体" panose="02010600030101010101" pitchFamily="2" charset="-122"/>
              </a:rPr>
              <a:t>则矿石的密度是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________kg/m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/>
          </a:p>
        </p:txBody>
      </p:sp>
      <p:pic>
        <p:nvPicPr>
          <p:cNvPr id="2" name="图片 -21474824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5415" y="3710305"/>
            <a:ext cx="9361170" cy="27698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467600" y="1650365"/>
            <a:ext cx="589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70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3696335" y="2364105"/>
            <a:ext cx="16376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2.5×10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3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04165" y="558165"/>
            <a:ext cx="1152334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④</a:t>
            </a:r>
            <a:r>
              <a:rPr lang="zh-CN" sz="3200" b="1">
                <a:ea typeface="宋体" panose="02010600030101010101" pitchFamily="2" charset="-122"/>
              </a:rPr>
              <a:t>从图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sz="3200" b="1">
                <a:ea typeface="宋体" panose="02010600030101010101" pitchFamily="2" charset="-122"/>
              </a:rPr>
              <a:t>到图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sz="3200" b="1">
                <a:ea typeface="宋体" panose="02010600030101010101" pitchFamily="2" charset="-122"/>
              </a:rPr>
              <a:t>的操作引起的密度测量值比真实值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”“</a:t>
            </a:r>
            <a:r>
              <a:rPr lang="zh-CN" sz="3200" b="1">
                <a:ea typeface="宋体" panose="02010600030101010101" pitchFamily="2" charset="-122"/>
              </a:rPr>
              <a:t>偏小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不变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；原因是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___________________________________________________________________________________________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/>
          </a:p>
        </p:txBody>
      </p:sp>
      <p:pic>
        <p:nvPicPr>
          <p:cNvPr id="2" name="图片 -21474824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5415" y="3710305"/>
            <a:ext cx="9361170" cy="27698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9471660" y="75184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偏小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304165" y="1989455"/>
            <a:ext cx="1152334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sym typeface="+mn-ea"/>
              </a:rPr>
              <a:t>取出矿石时会带出水，导致测量的体积偏大，在质量测量准确的情况下，密度测量值比真实值偏小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4485" y="556260"/>
            <a:ext cx="11513185" cy="5458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老师告诉小明，不使用量筒借助溢水杯和小烧杯也能测出矿石的体积．请你帮他将实验步骤补充完整：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①</a:t>
            </a:r>
            <a:r>
              <a:rPr lang="zh-CN" sz="3200" b="1">
                <a:ea typeface="宋体" panose="02010600030101010101" pitchFamily="2" charset="-122"/>
              </a:rPr>
              <a:t>用天平测量小烧杯的质量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②</a:t>
            </a:r>
            <a:r>
              <a:rPr lang="zh-CN" sz="3200" b="1">
                <a:ea typeface="宋体" panose="02010600030101010101" pitchFamily="2" charset="-122"/>
              </a:rPr>
              <a:t>将溢水杯盛满水，用细线系好矿石，使其浸没在溢水杯中，溢出的水收集在小烧杯中；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③</a:t>
            </a:r>
            <a:r>
              <a:rPr lang="zh-CN" sz="3200" b="1">
                <a:ea typeface="宋体" panose="02010600030101010101" pitchFamily="2" charset="-122"/>
              </a:rPr>
              <a:t>用天平测量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</a:t>
            </a:r>
            <a:r>
              <a:rPr lang="zh-CN" sz="3200" b="1">
                <a:ea typeface="宋体" panose="02010600030101010101" pitchFamily="2" charset="-122"/>
              </a:rPr>
              <a:t>质量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250000"/>
              </a:lnSpc>
            </a:pPr>
            <a:r>
              <a:rPr lang="zh-CN" sz="3200" b="1">
                <a:ea typeface="宋体" panose="02010600030101010101" pitchFamily="2" charset="-122"/>
              </a:rPr>
              <a:t>则矿石的体积为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用测量量和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ea typeface="宋体" panose="02010600030101010101" pitchFamily="2" charset="-122"/>
              </a:rPr>
              <a:t>水</a:t>
            </a:r>
            <a:r>
              <a:rPr lang="zh-CN" sz="3200" b="1">
                <a:ea typeface="宋体" panose="02010600030101010101" pitchFamily="2" charset="-122"/>
              </a:rPr>
              <a:t>表示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918460" y="4124960"/>
            <a:ext cx="304101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小烧杯和水的总</a:t>
            </a:r>
            <a:endParaRPr lang="zh-CN" altLang="en-US" sz="3200"/>
          </a:p>
        </p:txBody>
      </p:sp>
      <p:graphicFrame>
        <p:nvGraphicFramePr>
          <p:cNvPr id="3" name="对象 2"/>
          <p:cNvGraphicFramePr/>
          <p:nvPr/>
        </p:nvGraphicFramePr>
        <p:xfrm>
          <a:off x="3421381" y="4689475"/>
          <a:ext cx="1381760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1" imgW="1397000" imgH="1091565" progId="Equation.DSMT4">
                  <p:embed/>
                </p:oleObj>
              </mc:Choice>
              <mc:Fallback>
                <p:oleObj name="" r:id="rId1" imgW="1397000" imgH="1091565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421381" y="4689475"/>
                        <a:ext cx="1381760" cy="1050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07975" y="1316990"/>
            <a:ext cx="1150874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山西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山西竹叶青酒是我国历史上最悠久的草本健康酒，它以汾酒为基酒，配以名贵药材加工而成．有同学认为竹叶青酒与酒精的密度相同．是这样吗？于是合作学习小组的同学们进行测量与判断．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把天平放到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</a:t>
            </a:r>
            <a:r>
              <a:rPr lang="zh-CN" sz="3200" b="1">
                <a:ea typeface="宋体" panose="02010600030101010101" pitchFamily="2" charset="-122"/>
              </a:rPr>
              <a:t>，将游码移到标尺左端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处，调节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</a:t>
            </a:r>
            <a:r>
              <a:rPr lang="zh-CN" sz="3200" b="1">
                <a:ea typeface="宋体" panose="02010600030101010101" pitchFamily="2" charset="-122"/>
              </a:rPr>
              <a:t>使横梁平衡．</a:t>
            </a:r>
            <a:endParaRPr lang="zh-CN" altLang="en-US"/>
          </a:p>
        </p:txBody>
      </p:sp>
      <p:grpSp>
        <p:nvGrpSpPr>
          <p:cNvPr id="128" name="组合 127"/>
          <p:cNvGrpSpPr/>
          <p:nvPr/>
        </p:nvGrpSpPr>
        <p:grpSpPr>
          <a:xfrm>
            <a:off x="288925" y="794385"/>
            <a:ext cx="1661160" cy="521970"/>
            <a:chOff x="5343" y="7237"/>
            <a:chExt cx="2616" cy="822"/>
          </a:xfrm>
        </p:grpSpPr>
        <p:pic>
          <p:nvPicPr>
            <p:cNvPr id="129" name="图片 128"/>
            <p:cNvPicPr>
              <a:picLocks noChangeAspect="1"/>
            </p:cNvPicPr>
            <p:nvPr/>
          </p:nvPicPr>
          <p:blipFill>
            <a:blip r:embed="rId1"/>
            <a:srcRect l="32278"/>
            <a:stretch>
              <a:fillRect/>
            </a:stretch>
          </p:blipFill>
          <p:spPr>
            <a:xfrm>
              <a:off x="5413" y="7308"/>
              <a:ext cx="2546" cy="680"/>
            </a:xfrm>
            <a:prstGeom prst="rect">
              <a:avLst/>
            </a:prstGeom>
          </p:spPr>
        </p:pic>
        <p:sp>
          <p:nvSpPr>
            <p:cNvPr id="130" name="文本框 10"/>
            <p:cNvSpPr txBox="1"/>
            <p:nvPr/>
          </p:nvSpPr>
          <p:spPr>
            <a:xfrm>
              <a:off x="5343" y="7237"/>
              <a:ext cx="15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altLang="en-US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实验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31" name="文本框 10"/>
            <p:cNvSpPr txBox="1"/>
            <p:nvPr/>
          </p:nvSpPr>
          <p:spPr>
            <a:xfrm>
              <a:off x="7150" y="72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146300" y="794385"/>
            <a:ext cx="304101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sz="3200" b="1">
                <a:ea typeface="黑体" panose="02010609060101010101" charset="-122"/>
                <a:sym typeface="+mn-ea"/>
              </a:rPr>
              <a:t>测量液体的密度</a:t>
            </a:r>
            <a:endParaRPr lang="zh-CN" altLang="en-US" sz="3200" b="1">
              <a:ea typeface="黑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01670" y="4435475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水平台上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622155" y="4435475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零刻度线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301875" y="5155565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平衡螺母</a:t>
            </a:r>
            <a:endParaRPr lang="zh-CN" altLang="en-US" sz="32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3850" y="606425"/>
            <a:ext cx="11514455" cy="5212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(2)①</a:t>
            </a:r>
            <a:r>
              <a:rPr lang="zh-CN" sz="3200" b="1">
                <a:ea typeface="宋体" panose="02010600030101010101" pitchFamily="2" charset="-122"/>
              </a:rPr>
              <a:t>用天平测出空烧杯质量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②</a:t>
            </a:r>
            <a:r>
              <a:rPr lang="zh-CN" sz="3200" b="1">
                <a:ea typeface="宋体" panose="02010600030101010101" pitchFamily="2" charset="-122"/>
              </a:rPr>
              <a:t>将适量竹叶青酒倒入烧杯中测出总质量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③</a:t>
            </a:r>
            <a:r>
              <a:rPr lang="zh-CN" sz="3200" b="1">
                <a:ea typeface="宋体" panose="02010600030101010101" pitchFamily="2" charset="-122"/>
              </a:rPr>
              <a:t>将烧杯中的竹叶青酒全部倒入量筒中测出体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zh-CN" sz="3200" b="1">
                <a:ea typeface="宋体" panose="02010600030101010101" pitchFamily="2" charset="-122"/>
              </a:rPr>
              <a:t>积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V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④</a:t>
            </a:r>
            <a:r>
              <a:rPr lang="zh-CN" sz="3200" b="1">
                <a:ea typeface="宋体" panose="02010600030101010101" pitchFamily="2" charset="-122"/>
              </a:rPr>
              <a:t>竹叶青酒的密度表达式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用所测物理量符号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sz="3200" b="1">
                <a:ea typeface="宋体" panose="02010600030101010101" pitchFamily="2" charset="-122"/>
              </a:rPr>
              <a:t>表示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．你认为这样测出的竹叶青酒密度值与真实值相比会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偏小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”).(3)</a:t>
            </a:r>
            <a:r>
              <a:rPr lang="zh-CN" sz="3200" b="1">
                <a:ea typeface="宋体" panose="02010600030101010101" pitchFamily="2" charset="-122"/>
              </a:rPr>
              <a:t>其他小组的同学用同一个瓶子先后装满酒精和竹叶青酒，分别测出它们的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，也能判断它们的密度是否相同．</a:t>
            </a:r>
            <a:endParaRPr lang="zh-CN" altLang="en-US"/>
          </a:p>
        </p:txBody>
      </p:sp>
      <p:graphicFrame>
        <p:nvGraphicFramePr>
          <p:cNvPr id="3" name="对象 2"/>
          <p:cNvGraphicFramePr/>
          <p:nvPr/>
        </p:nvGraphicFramePr>
        <p:xfrm>
          <a:off x="6775451" y="1919923"/>
          <a:ext cx="1381760" cy="929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1" imgW="1397000" imgH="965200" progId="Equation.DSMT4">
                  <p:embed/>
                </p:oleObj>
              </mc:Choice>
              <mc:Fallback>
                <p:oleObj name="" r:id="rId1" imgW="1397000" imgH="965200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75451" y="1919923"/>
                        <a:ext cx="1381760" cy="9296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652145" y="377507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偏大</a:t>
            </a:r>
            <a:endParaRPr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3153410" y="514667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质量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4485" y="707390"/>
            <a:ext cx="1152334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恩施改编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为测量酸奶的密度，同学们进行了如下实验．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调节天平时，将游码归零后，指针如图甲所示，应将平衡螺母向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左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右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端调， 可使横梁平衡．</a:t>
            </a:r>
            <a:endParaRPr lang="zh-CN" altLang="en-US"/>
          </a:p>
        </p:txBody>
      </p:sp>
      <p:pic>
        <p:nvPicPr>
          <p:cNvPr id="2" name="图片 -214748247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730" y="3854450"/>
            <a:ext cx="6684010" cy="23012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749425" y="2373630"/>
            <a:ext cx="59118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右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34645" y="706120"/>
            <a:ext cx="1150366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利用天平测出空烧杯的质量为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15 g</a:t>
            </a:r>
            <a:r>
              <a:rPr lang="zh-CN" sz="3200" b="1">
                <a:ea typeface="宋体" panose="02010600030101010101" pitchFamily="2" charset="-122"/>
              </a:rPr>
              <a:t>，向水平台上的量筒中倒入酸奶，示数如图乙所示；将量筒中的酸奶全部倒入空烧杯中，测得总质量为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55.4 g</a:t>
            </a:r>
            <a:r>
              <a:rPr lang="zh-CN" sz="3200" b="1">
                <a:ea typeface="宋体" panose="02010600030101010101" pitchFamily="2" charset="-122"/>
              </a:rPr>
              <a:t>；则所测酸奶的密度为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________g/cm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(3)</a:t>
            </a:r>
            <a:r>
              <a:rPr lang="zh-CN" sz="3200" b="1">
                <a:ea typeface="宋体" panose="02010600030101010101" pitchFamily="2" charset="-122"/>
              </a:rPr>
              <a:t>按上述测量方法，由于量筒沾附液体的影响，会使测得的密度结果偏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endParaRPr lang="zh-CN" altLang="en-US"/>
          </a:p>
        </p:txBody>
      </p:sp>
      <p:pic>
        <p:nvPicPr>
          <p:cNvPr id="2" name="图片 -214748247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730" y="3854450"/>
            <a:ext cx="6684010" cy="23012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319770" y="2384425"/>
            <a:ext cx="894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1.01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2567940" y="3829685"/>
            <a:ext cx="59118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小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04800" y="546100"/>
            <a:ext cx="11543665" cy="39306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(4)</a:t>
            </a:r>
            <a:r>
              <a:rPr lang="zh-CN" sz="3200" b="1">
                <a:ea typeface="宋体" panose="02010600030101010101" pitchFamily="2" charset="-122"/>
              </a:rPr>
              <a:t>测量完成后同学们又利用电子秤、水、水杯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透明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等生活器材对酸奶的密度进行了测量．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①</a:t>
            </a:r>
            <a:r>
              <a:rPr lang="zh-CN" sz="3200" b="1">
                <a:ea typeface="宋体" panose="02010600030101010101" pitchFamily="2" charset="-122"/>
              </a:rPr>
              <a:t>将电子秤放在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</a:t>
            </a:r>
            <a:r>
              <a:rPr lang="zh-CN" sz="3200" b="1">
                <a:ea typeface="宋体" panose="02010600030101010101" pitchFamily="2" charset="-122"/>
              </a:rPr>
              <a:t>上，接下来的操作是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②a.</a:t>
            </a:r>
            <a:r>
              <a:rPr lang="zh-CN" sz="3200" b="1">
                <a:ea typeface="宋体" panose="02010600030101010101" pitchFamily="2" charset="-122"/>
              </a:rPr>
              <a:t>用电子秤测出空水杯的质量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b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在水杯中装入适量的水，并在液面处做好标记，用电子秤测出水杯和水的总质量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altLang="en-US"/>
          </a:p>
        </p:txBody>
      </p:sp>
      <p:pic>
        <p:nvPicPr>
          <p:cNvPr id="3" name="图片 -214748247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4730" y="3854450"/>
            <a:ext cx="6684010" cy="23012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453765" y="1920875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水平桌面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9362440" y="192087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调零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34645" y="706755"/>
            <a:ext cx="11493500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将水杯的水倒干净，将酸奶缓缓注入水杯，直到液面达到标记处，用电子秤测出酸奶和水杯的总质量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m</a:t>
            </a:r>
            <a:r>
              <a:rPr lang="en-US" sz="3200" b="1" baseline="-25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；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zh-CN" sz="3200" b="1">
                <a:ea typeface="宋体" panose="02010600030101010101" pitchFamily="2" charset="-122"/>
              </a:rPr>
              <a:t>酸奶密度的表达式为：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>
                <a:ea typeface="宋体" panose="02010600030101010101" pitchFamily="2" charset="-122"/>
              </a:rPr>
              <a:t>＝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</a:t>
            </a:r>
            <a:r>
              <a:rPr lang="zh-CN" sz="3200" b="1">
                <a:ea typeface="宋体" panose="02010600030101010101" pitchFamily="2" charset="-122"/>
              </a:rPr>
              <a:t>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用所测物理量的字母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表示，已知水的密度为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ρ</a:t>
            </a:r>
            <a:r>
              <a:rPr lang="zh-CN" sz="3200" b="1" baseline="-25000">
                <a:ea typeface="宋体" panose="02010600030101010101" pitchFamily="2" charset="-122"/>
              </a:rPr>
              <a:t>水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</a:t>
            </a:r>
            <a:endParaRPr lang="zh-CN" altLang="en-US"/>
          </a:p>
        </p:txBody>
      </p:sp>
      <p:pic>
        <p:nvPicPr>
          <p:cNvPr id="2" name="图片 -214748247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24730" y="3854450"/>
            <a:ext cx="6684010" cy="230124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/>
          <p:cNvGraphicFramePr/>
          <p:nvPr/>
        </p:nvGraphicFramePr>
        <p:xfrm>
          <a:off x="5623879" y="2033588"/>
          <a:ext cx="1809115" cy="1027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2" imgW="1828800" imgH="1066800" progId="Equation.DSMT4">
                  <p:embed/>
                </p:oleObj>
              </mc:Choice>
              <mc:Fallback>
                <p:oleObj name="" r:id="rId2" imgW="1828800" imgH="1066800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23879" y="2033588"/>
                        <a:ext cx="1809115" cy="10274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2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3.xml><?xml version="1.0" encoding="utf-8"?>
<p:tagLst xmlns:p="http://schemas.openxmlformats.org/presentationml/2006/main">
  <p:tag name="KSO_WM_UNIT_PLACING_PICTURE_USER_VIEWPORT" val="{&quot;height&quot;:7520,&quot;width&quot;:14522}"/>
</p:tagLst>
</file>

<file path=ppt/tags/tag4.xml><?xml version="1.0" encoding="utf-8"?>
<p:tagLst xmlns:p="http://schemas.openxmlformats.org/presentationml/2006/main">
  <p:tag name="PA" val="v5.2.11"/>
</p:tagLst>
</file>

<file path=ppt/tags/tag5.xml><?xml version="1.0" encoding="utf-8"?>
<p:tagLst xmlns:p="http://schemas.openxmlformats.org/presentationml/2006/main">
  <p:tag name="KSO_WM_UNIT_TABLE_BEAUTIFY" val="smartTable{6a28aac0-fbb0-4815-83af-ccc291bca314}"/>
</p:tagLst>
</file>

<file path=ppt/tags/tag6.xml><?xml version="1.0" encoding="utf-8"?>
<p:tagLst xmlns:p="http://schemas.openxmlformats.org/presentationml/2006/main">
  <p:tag name="KSO_WPP_MARK_KEY" val="f0d5b72e-ea77-4e32-ab04-ea96a8e37d1c"/>
  <p:tag name="COMMONDATA" val="eyJoZGlkIjoiZjE0NzQ5YTJjOWQ4NTA3MjQ2ODdhMmE0YWNiOTMwMDAifQ=="/>
</p:tagLst>
</file>

<file path=ppt/theme/theme1.xml><?xml version="1.0" encoding="utf-8"?>
<a:theme xmlns:a="http://schemas.openxmlformats.org/drawingml/2006/main" name="物理课件咨询：18092199615（微信）   1045472853（QQ）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2101</Words>
  <Application>WPS 演示</Application>
  <PresentationFormat>宽屏</PresentationFormat>
  <Paragraphs>141</Paragraphs>
  <Slides>17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17</vt:i4>
      </vt:variant>
    </vt:vector>
  </HeadingPairs>
  <TitlesOfParts>
    <vt:vector size="34" baseType="lpstr">
      <vt:lpstr>Arial</vt:lpstr>
      <vt:lpstr>宋体</vt:lpstr>
      <vt:lpstr>Wingdings</vt:lpstr>
      <vt:lpstr>Times New Roman</vt:lpstr>
      <vt:lpstr>黑体</vt:lpstr>
      <vt:lpstr>微软雅黑</vt:lpstr>
      <vt:lpstr>宋体-方正超大字符集</vt:lpstr>
      <vt:lpstr>DIN-BlackItalic</vt:lpstr>
      <vt:lpstr>Segoe Print</vt:lpstr>
      <vt:lpstr>华文楷体</vt:lpstr>
      <vt:lpstr>Arial Unicode MS</vt:lpstr>
      <vt:lpstr>Wingdings</vt:lpstr>
      <vt:lpstr>Calibri</vt:lpstr>
      <vt:lpstr>物理课件咨询：18092199615（微信）   1045472853（QQ）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华润</cp:lastModifiedBy>
  <cp:revision>694</cp:revision>
  <dcterms:created xsi:type="dcterms:W3CDTF">2019-06-19T02:08:00Z</dcterms:created>
  <dcterms:modified xsi:type="dcterms:W3CDTF">2023-06-19T03:32:14Z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AAC921DA4EBE40568BBDB19ABE88CF63</vt:lpwstr>
  </property>
  <property fmtid="{D5CDD505-2E9C-101B-9397-08002B2CF9AE}" pid="4" name="KSOSaveFontToCloudKey">
    <vt:lpwstr>1054305568_btnclosed</vt:lpwstr>
  </property>
</Properties>
</file>