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heme/theme3.xml" ContentType="application/vnd.openxmlformats-officedocument.theme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34"/>
  </p:notesMasterIdLst>
  <p:sldIdLst>
    <p:sldId id="409" r:id="rId3"/>
    <p:sldId id="414" r:id="rId4"/>
    <p:sldId id="412" r:id="rId5"/>
    <p:sldId id="413" r:id="rId6"/>
    <p:sldId id="410" r:id="rId7"/>
    <p:sldId id="411" r:id="rId8"/>
    <p:sldId id="415" r:id="rId9"/>
    <p:sldId id="416" r:id="rId10"/>
    <p:sldId id="417" r:id="rId11"/>
    <p:sldId id="419" r:id="rId12"/>
    <p:sldId id="418" r:id="rId13"/>
    <p:sldId id="420" r:id="rId14"/>
    <p:sldId id="421" r:id="rId15"/>
    <p:sldId id="422" r:id="rId16"/>
    <p:sldId id="423" r:id="rId17"/>
    <p:sldId id="424" r:id="rId18"/>
    <p:sldId id="425" r:id="rId19"/>
    <p:sldId id="426" r:id="rId20"/>
    <p:sldId id="427" r:id="rId21"/>
    <p:sldId id="428" r:id="rId22"/>
    <p:sldId id="429" r:id="rId23"/>
    <p:sldId id="430" r:id="rId24"/>
    <p:sldId id="432" r:id="rId25"/>
    <p:sldId id="433" r:id="rId26"/>
    <p:sldId id="434" r:id="rId27"/>
    <p:sldId id="435" r:id="rId28"/>
    <p:sldId id="431" r:id="rId29"/>
    <p:sldId id="437" r:id="rId30"/>
    <p:sldId id="438" r:id="rId31"/>
    <p:sldId id="439" r:id="rId32"/>
    <p:sldId id="440" r:id="rId33"/>
  </p:sldIdLst>
  <p:sldSz cx="12192000" cy="6858000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5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oJian" initials="T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" y="195"/>
      </p:cViewPr>
      <p:guideLst>
        <p:guide orient="horz" pos="2195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  <a:buChar char="•"/>
            </a:pPr>
            <a:fld id="{9A0DB2DC-4C9A-4742-B13C-FB6460FD3503}" type="slidenum">
              <a:rPr lang="en-US" altLang="zh-CN"/>
              <a:t>5</a:t>
            </a:fld>
            <a:endParaRPr lang="en-US" altLang="zh-CN"/>
          </a:p>
        </p:txBody>
      </p:sp>
      <p:sp>
        <p:nvSpPr>
          <p:cNvPr id="11267" name="Rectangle 2"/>
          <p:cNvSpPr>
            <a:spLocks noGrp="1" noRot="1" noChangeAspect="1" noTextEdit="1"/>
          </p:cNvSpPr>
          <p:nvPr>
            <p:ph type="sldImg" idx="1"/>
          </p:nvPr>
        </p:nvSpPr>
        <p:spPr/>
      </p:sp>
      <p:sp>
        <p:nvSpPr>
          <p:cNvPr id="11268" name="Rectangle 3"/>
          <p:cNvSpPr>
            <a:spLocks noGrp="1"/>
          </p:cNvSpPr>
          <p:nvPr>
            <p:ph type="body" idx="2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r>
              <a:rPr lang="zh-CN" altLang="en-US"/>
              <a:t>本资料来自于资源最齐全的２１世纪教育网</a:t>
            </a:r>
            <a:r>
              <a:rPr lang="en-US" altLang="zh-CN"/>
              <a:t>www.21cnjy.com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  <a:buChar char="•"/>
            </a:pPr>
            <a:fld id="{9A0DB2DC-4C9A-4742-B13C-FB6460FD3503}" type="slidenum">
              <a:rPr lang="en-US" altLang="zh-CN"/>
              <a:t>6</a:t>
            </a:fld>
            <a:endParaRPr lang="en-US" altLang="zh-CN"/>
          </a:p>
        </p:txBody>
      </p:sp>
      <p:sp>
        <p:nvSpPr>
          <p:cNvPr id="13315" name="Rectangle 2"/>
          <p:cNvSpPr>
            <a:spLocks noGrp="1" noRot="1" noChangeAspect="1" noTextEdit="1"/>
          </p:cNvSpPr>
          <p:nvPr>
            <p:ph type="sldImg" idx="1"/>
          </p:nvPr>
        </p:nvSpPr>
        <p:spPr/>
      </p:sp>
      <p:sp>
        <p:nvSpPr>
          <p:cNvPr id="13316" name="Rectangle 3"/>
          <p:cNvSpPr>
            <a:spLocks noGrp="1"/>
          </p:cNvSpPr>
          <p:nvPr>
            <p:ph type="body" idx="2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r>
              <a:rPr lang="zh-CN" altLang="en-US"/>
              <a:t>本资料来自于资源最齐全的２１世纪教育网</a:t>
            </a:r>
            <a:r>
              <a:rPr lang="en-US" altLang="zh-CN"/>
              <a:t>www.21cnjy.com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/>
            <a:fld id="{9A0DB2DC-4C9A-4742-B13C-FB6460FD3503}" type="slidenum">
              <a:rPr lang="en-US" altLang="zh-CN" sz="1200">
                <a:latin typeface="Arial" panose="020B0604020202020204" pitchFamily="34" charset="0"/>
              </a:rPr>
              <a:t>12</a:t>
            </a:fld>
            <a:endParaRPr lang="en-US" altLang="zh-CN" sz="1200">
              <a:latin typeface="Arial" panose="020B0604020202020204" pitchFamily="34" charset="0"/>
            </a:endParaRPr>
          </a:p>
        </p:txBody>
      </p:sp>
      <p:sp>
        <p:nvSpPr>
          <p:cNvPr id="15362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5363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0419" name="Rectangle 3"/>
          <p:cNvSpPr>
            <a:spLocks noGrp="1" noRot="1"/>
          </p:cNvSpPr>
          <p:nvPr>
            <p:ph type="body" idx="1"/>
          </p:nvPr>
        </p:nvSpPr>
        <p:spPr/>
        <p:txBody>
          <a:bodyPr wrap="square" lIns="91440" tIns="45720" rIns="91440" bIns="45720" anchor="ctr" anchorCtr="0"/>
          <a:lstStyle/>
          <a:p>
            <a:pPr lvl="0" eaLnBrk="1" hangingPunct="1"/>
            <a:endParaRPr lang="zh-CN" altLang="zh-C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4.xml"/><Relationship Id="rId4" Type="http://schemas.openxmlformats.org/officeDocument/2006/relationships/tags" Target="../tags/tag7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9.xml"/><Relationship Id="rId4" Type="http://schemas.openxmlformats.org/officeDocument/2006/relationships/tags" Target="../tags/tag78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84.xml"/><Relationship Id="rId4" Type="http://schemas.openxmlformats.org/officeDocument/2006/relationships/tags" Target="../tags/tag8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87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tags" Target="../tags/tag88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98.xml"/><Relationship Id="rId3" Type="http://schemas.openxmlformats.org/officeDocument/2006/relationships/tags" Target="../tags/tag93.xml"/><Relationship Id="rId7" Type="http://schemas.openxmlformats.org/officeDocument/2006/relationships/tags" Target="../tags/tag97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tags" Target="../tags/tag96.xml"/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9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0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105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4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108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07.xml"/><Relationship Id="rId1" Type="http://schemas.openxmlformats.org/officeDocument/2006/relationships/tags" Target="../tags/tag106.xml"/><Relationship Id="rId6" Type="http://schemas.openxmlformats.org/officeDocument/2006/relationships/tags" Target="../tags/tag111.xml"/><Relationship Id="rId5" Type="http://schemas.openxmlformats.org/officeDocument/2006/relationships/tags" Target="../tags/tag110.xml"/><Relationship Id="rId4" Type="http://schemas.openxmlformats.org/officeDocument/2006/relationships/tags" Target="../tags/tag109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16.xml"/><Relationship Id="rId4" Type="http://schemas.openxmlformats.org/officeDocument/2006/relationships/tags" Target="../tags/tag115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19.xml"/><Relationship Id="rId2" Type="http://schemas.openxmlformats.org/officeDocument/2006/relationships/tags" Target="../tags/tag118.xml"/><Relationship Id="rId1" Type="http://schemas.openxmlformats.org/officeDocument/2006/relationships/tags" Target="../tags/tag117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20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123.xml"/><Relationship Id="rId2" Type="http://schemas.openxmlformats.org/officeDocument/2006/relationships/tags" Target="../tags/tag122.xml"/><Relationship Id="rId1" Type="http://schemas.openxmlformats.org/officeDocument/2006/relationships/tags" Target="../tags/tag121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5.xml"/><Relationship Id="rId4" Type="http://schemas.openxmlformats.org/officeDocument/2006/relationships/tags" Target="../tags/tag12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defRPr kumimoji="0" lang="zh-CN" altLang="en-US" sz="18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defRPr sz="1600" u="none" strike="noStrike" kern="1200" cap="none" spc="150" normalizeH="0"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tabLst>
                <a:tab pos="1609725" algn="l"/>
              </a:tabLst>
              <a:defRPr sz="1600" u="none" strike="noStrike" kern="1200" cap="none" spc="150" normalizeH="0"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defRPr sz="1600" u="none" strike="noStrike" kern="1200" cap="none" spc="150" normalizeH="0"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defRPr sz="1400" u="none" strike="noStrike" kern="1200" cap="none" spc="150" normalizeH="0"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kumimoji="0" lang="zh-CN" altLang="en-US" sz="2000" b="1" i="0" u="none" strike="noStrike" kern="1200" cap="none" spc="20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</a:tabLst>
              <a:defRPr u="none" strike="noStrike" kern="1200" cap="none" spc="150" normalizeH="0"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defRPr u="none" strike="noStrike" kern="1200" cap="none" spc="150" normalizeH="0" baseline="0"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tabLst>
                <a:tab pos="1609725" algn="l"/>
              </a:tabLst>
              <a:defRPr u="none" strike="noStrike" kern="1200" cap="none" spc="150" normalizeH="0" baseline="0"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defRPr u="none" strike="noStrike" kern="1200" cap="none" spc="150" normalizeH="0" baseline="0"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defRPr u="none" strike="noStrike" kern="1200" cap="none" spc="150" normalizeH="0" baseline="0"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defRPr u="none" strike="noStrike" kern="1200" cap="none" spc="150" normalizeH="0" baseline="0"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defRPr u="none" strike="noStrike" kern="1200" cap="none" spc="150" normalizeH="0" baseline="0"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tabLst>
                <a:tab pos="1609725" algn="l"/>
              </a:tabLst>
              <a:defRPr u="none" strike="noStrike" kern="1200" cap="none" spc="150" normalizeH="0" baseline="0"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defRPr u="none" strike="noStrike" kern="1200" cap="none" spc="150" normalizeH="0" baseline="0"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defRPr u="none" strike="noStrike" kern="1200" cap="none" spc="150" normalizeH="0" baseline="0"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defRPr u="none" strike="noStrike" kern="1200" cap="none" spc="150" normalizeH="0" baseline="0"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defRPr kumimoji="0" lang="zh-CN" altLang="en-US" sz="18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defRPr sz="1600" u="none" strike="noStrike" kern="1200" cap="none" spc="150" normalizeH="0"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tabLst>
                <a:tab pos="1609725" algn="l"/>
              </a:tabLst>
              <a:defRPr sz="1600" u="none" strike="noStrike" kern="1200" cap="none" spc="150" normalizeH="0"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defRPr sz="1600" u="none" strike="noStrike" kern="1200" cap="none" spc="150" normalizeH="0"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defRPr sz="1400" u="none" strike="noStrike" kern="1200" cap="none" spc="150" normalizeH="0"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1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kumimoji="0" lang="zh-CN" altLang="en-US" sz="2000" b="1" i="0" u="none" strike="noStrike" kern="1200" cap="none" spc="20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1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defRPr kumimoji="0" lang="zh-CN" altLang="en-US" sz="14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</a:tabLst>
              <a:defRPr u="none" strike="noStrike" kern="1200" cap="none" spc="150" normalizeH="0"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defRPr u="none" strike="noStrike" kern="1200" cap="none" spc="150" normalizeH="0" baseline="0"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tabLst>
                <a:tab pos="1609725" algn="l"/>
              </a:tabLst>
              <a:defRPr u="none" strike="noStrike" kern="1200" cap="none" spc="150" normalizeH="0" baseline="0"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defRPr u="none" strike="noStrike" kern="1200" cap="none" spc="150" normalizeH="0" baseline="0"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defRPr u="none" strike="noStrike" kern="1200" cap="none" spc="150" normalizeH="0" baseline="0"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defRPr u="none" strike="noStrike" kern="1200" cap="none" spc="150" normalizeH="0" baseline="0"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defRPr u="none" strike="noStrike" kern="1200" cap="none" spc="150" normalizeH="0" baseline="0"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tabLst>
                <a:tab pos="1609725" algn="l"/>
              </a:tabLst>
              <a:defRPr u="none" strike="noStrike" kern="1200" cap="none" spc="150" normalizeH="0" baseline="0"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defRPr u="none" strike="noStrike" kern="1200" cap="none" spc="150" normalizeH="0" baseline="0"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defRPr u="none" strike="noStrike" kern="1200" cap="none" spc="150" normalizeH="0" baseline="0"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defRPr u="none" strike="noStrike" kern="1200" cap="none" spc="150" normalizeH="0" baseline="0"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64.xml"/><Relationship Id="rId18" Type="http://schemas.openxmlformats.org/officeDocument/2006/relationships/tags" Target="../tags/tag6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tags" Target="../tags/tag68.xml"/><Relationship Id="rId2" Type="http://schemas.openxmlformats.org/officeDocument/2006/relationships/slideLayout" Target="../slideLayouts/slideLayout13.xml"/><Relationship Id="rId16" Type="http://schemas.openxmlformats.org/officeDocument/2006/relationships/tags" Target="../tags/tag6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ags" Target="../tags/tag6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6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28.xml"/><Relationship Id="rId2" Type="http://schemas.openxmlformats.org/officeDocument/2006/relationships/tags" Target="../tags/tag127.xml"/><Relationship Id="rId1" Type="http://schemas.openxmlformats.org/officeDocument/2006/relationships/tags" Target="../tags/tag12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0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gif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3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3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34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microsoft.com/office/2007/relationships/hdphoto" Target="../media/hdphoto1.wdp"/><Relationship Id="rId5" Type="http://schemas.openxmlformats.org/officeDocument/2006/relationships/image" Target="../media/image31.png"/><Relationship Id="rId4" Type="http://schemas.openxmlformats.org/officeDocument/2006/relationships/audio" Target="../media/audio3.wav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zh-CN"/>
              <a:t>空白演示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zh-CN" altLang="en-US"/>
              <a:t>单击输入您的封面副标题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1365" cy="6838950"/>
          </a:xfrm>
          <a:prstGeom prst="rect">
            <a:avLst/>
          </a:prstGeom>
        </p:spPr>
      </p:pic>
      <p:sp>
        <p:nvSpPr>
          <p:cNvPr id="7" name="标题 3"/>
          <p:cNvSpPr>
            <a:spLocks noGrp="1"/>
          </p:cNvSpPr>
          <p:nvPr/>
        </p:nvSpPr>
        <p:spPr>
          <a:xfrm>
            <a:off x="3220720" y="2571115"/>
            <a:ext cx="6538595" cy="91376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vert="horz" wrap="square" lIns="91440" tIns="45720" rIns="91440" bIns="45720" numCol="1" rtlCol="0" anchor="b" anchorCtr="0" compatLnSpc="1">
            <a:noAutofit/>
          </a:bodyPr>
          <a:lstStyle>
            <a:lvl1pPr algn="ctr" defTabSz="6858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sz="3600" b="1" kern="1000" baseline="0">
                <a:solidFill>
                  <a:schemeClr val="accent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0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第五节  生物的变异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99690" y="2535555"/>
            <a:ext cx="7774305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40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1.</a:t>
            </a:r>
            <a:r>
              <a:rPr lang="zh-CN" altLang="en-US" sz="40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区别可遗传与不可遗传</a:t>
            </a:r>
            <a:endParaRPr lang="en-US" altLang="zh-CN" sz="40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40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2.</a:t>
            </a:r>
            <a:r>
              <a:rPr lang="zh-CN" altLang="en-US" sz="40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掌握引起生物变异的原因</a:t>
            </a:r>
            <a:endParaRPr lang="en-US" altLang="zh-CN" sz="40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40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3.</a:t>
            </a:r>
            <a:r>
              <a:rPr lang="zh-CN" altLang="en-US" sz="40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学习遗传育种的方法</a:t>
            </a:r>
            <a:endParaRPr lang="zh-CN" altLang="en-US" sz="400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69636" name="矩形 69635"/>
          <p:cNvSpPr/>
          <p:nvPr/>
        </p:nvSpPr>
        <p:spPr>
          <a:xfrm>
            <a:off x="2599690" y="790258"/>
            <a:ext cx="2808288" cy="15128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学习目标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77153" y="383285"/>
            <a:ext cx="5486400" cy="91300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5335" b="1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宋体" panose="02010600030101010101" pitchFamily="2" charset="-122"/>
              </a:rPr>
              <a:t>  </a:t>
            </a:r>
            <a:r>
              <a:rPr lang="zh-CN" altLang="en-US" sz="3735"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回顾：</a:t>
            </a:r>
            <a:r>
              <a:rPr lang="zh-CN" altLang="en-US" sz="3735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什么是变异？</a:t>
            </a:r>
            <a:endParaRPr lang="zh-CN" altLang="en-US" sz="5335"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019242" y="997425"/>
            <a:ext cx="10899839" cy="2329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6400" b="1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3735">
                <a:latin typeface="微软雅黑" panose="020B0503020204020204" pitchFamily="34" charset="-122"/>
                <a:ea typeface="微软雅黑" panose="020B0503020204020204" pitchFamily="34" charset="-122"/>
              </a:rPr>
              <a:t>生物的</a:t>
            </a:r>
            <a:r>
              <a:rPr lang="zh-CN" altLang="en-US" sz="3735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亲代和子代间</a:t>
            </a:r>
            <a:r>
              <a:rPr lang="zh-CN" altLang="en-US" sz="3735">
                <a:latin typeface="微软雅黑" panose="020B0503020204020204" pitchFamily="34" charset="-122"/>
                <a:ea typeface="微软雅黑" panose="020B0503020204020204" pitchFamily="34" charset="-122"/>
              </a:rPr>
              <a:t>，以及</a:t>
            </a:r>
            <a:r>
              <a:rPr lang="zh-CN" altLang="en-US" sz="3735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子代个体间</a:t>
            </a:r>
            <a:r>
              <a:rPr lang="zh-CN" altLang="en-US" sz="3735">
                <a:latin typeface="微软雅黑" panose="020B0503020204020204" pitchFamily="34" charset="-122"/>
                <a:ea typeface="微软雅黑" panose="020B0503020204020204" pitchFamily="34" charset="-122"/>
              </a:rPr>
              <a:t>的差异叫生物的变异。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6641" y="3734922"/>
            <a:ext cx="3338771" cy="23607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59491" y="3734922"/>
            <a:ext cx="3457169" cy="23607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00737" y="3734921"/>
            <a:ext cx="3239007" cy="2360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pic_7000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221105" y="1691640"/>
            <a:ext cx="4822825" cy="34683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2118360" y="5501640"/>
            <a:ext cx="2676525" cy="650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>
                <a:latin typeface="华文新魏" panose="02010800040101010101" charset="-122"/>
                <a:ea typeface="华文新魏" panose="02010800040101010101" charset="-122"/>
              </a:rPr>
              <a:t>不同品种的菊花</a:t>
            </a:r>
          </a:p>
        </p:txBody>
      </p:sp>
      <p:pic>
        <p:nvPicPr>
          <p:cNvPr id="11266" name="Picture 3" descr="pic_70000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186170" y="1669415"/>
            <a:ext cx="4584700" cy="34899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6842760" y="5577840"/>
            <a:ext cx="3032760" cy="650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>
                <a:latin typeface="华文新魏" panose="02010800040101010101" charset="-122"/>
                <a:ea typeface="华文新魏" panose="02010800040101010101" charset="-122"/>
              </a:rPr>
              <a:t>不同品种的玉米穗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54075" y="514985"/>
            <a:ext cx="717296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/>
              <a:t>你还能举出其他变异的例子吗？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162" name="Picture 2" descr="kuwa029-1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898525" y="1355725"/>
            <a:ext cx="3180080" cy="20650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0163" name="Picture 3" descr="kuwa027-1"/>
          <p:cNvPicPr>
            <a:picLocks noChangeAspect="1"/>
          </p:cNvPicPr>
          <p:nvPr/>
        </p:nvPicPr>
        <p:blipFill>
          <a:blip r:embed="rId4">
            <a:lum contrast="30000"/>
          </a:blip>
          <a:stretch>
            <a:fillRect/>
          </a:stretch>
        </p:blipFill>
        <p:spPr>
          <a:xfrm>
            <a:off x="4048125" y="1325245"/>
            <a:ext cx="3437890" cy="20650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0164" name="Picture 4" descr="1068778414"/>
          <p:cNvPicPr>
            <a:picLocks noChangeAspect="1"/>
          </p:cNvPicPr>
          <p:nvPr/>
        </p:nvPicPr>
        <p:blipFill>
          <a:blip r:embed="rId5">
            <a:lum bright="-6000" contrast="24000"/>
          </a:blip>
          <a:stretch>
            <a:fillRect/>
          </a:stretch>
        </p:blipFill>
        <p:spPr>
          <a:xfrm>
            <a:off x="7498080" y="1294765"/>
            <a:ext cx="3549650" cy="2079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0165" name="Picture 5" descr="%A3"/>
          <p:cNvPicPr>
            <a:picLocks noChangeAspect="1"/>
          </p:cNvPicPr>
          <p:nvPr/>
        </p:nvPicPr>
        <p:blipFill>
          <a:blip r:embed="rId6">
            <a:lum contrast="54000"/>
          </a:blip>
          <a:stretch>
            <a:fillRect/>
          </a:stretch>
        </p:blipFill>
        <p:spPr>
          <a:xfrm>
            <a:off x="898525" y="3504565"/>
            <a:ext cx="5078095" cy="30473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0166" name="Picture 6" descr="xin_8bb9712911124afa881ba2e5c7632328"/>
          <p:cNvPicPr>
            <a:picLocks noChangeAspect="1"/>
          </p:cNvPicPr>
          <p:nvPr/>
        </p:nvPicPr>
        <p:blipFill>
          <a:blip r:embed="rId7">
            <a:lum bright="6000" contrast="24000"/>
          </a:blip>
          <a:stretch>
            <a:fillRect/>
          </a:stretch>
        </p:blipFill>
        <p:spPr>
          <a:xfrm>
            <a:off x="5976620" y="3538220"/>
            <a:ext cx="5279390" cy="29806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7" name="Text Box 7"/>
          <p:cNvSpPr txBox="1"/>
          <p:nvPr/>
        </p:nvSpPr>
        <p:spPr>
          <a:xfrm>
            <a:off x="3810000" y="381000"/>
            <a:ext cx="505968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ClrTx/>
              <a:buNone/>
            </a:pPr>
            <a:r>
              <a:rPr lang="zh-CN" altLang="en-US" sz="4800" b="1">
                <a:solidFill>
                  <a:srgbClr val="000000"/>
                </a:solidFill>
                <a:latin typeface="Arial" panose="020B0604020202020204" pitchFamily="34" charset="0"/>
              </a:rPr>
              <a:t>不同花色的玫瑰花</a:t>
            </a:r>
          </a:p>
        </p:txBody>
      </p:sp>
    </p:spTree>
  </p:cSld>
  <p:clrMapOvr>
    <a:masterClrMapping/>
  </p:clrMapOvr>
  <p:transition advClick="0" advTm="10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06_004"/>
          <p:cNvPicPr>
            <a:picLocks noChangeAspect="1"/>
          </p:cNvPicPr>
          <p:nvPr/>
        </p:nvPicPr>
        <p:blipFill>
          <a:blip r:embed="rId3">
            <a:lum bright="29999" contrast="36000"/>
          </a:blip>
          <a:stretch>
            <a:fillRect/>
          </a:stretch>
        </p:blipFill>
        <p:spPr>
          <a:xfrm>
            <a:off x="1524000" y="960120"/>
            <a:ext cx="2971800" cy="1852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1" name="Picture 3" descr="SVI_00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960120"/>
            <a:ext cx="3124200" cy="1828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2" name="Picture 4" descr="SVI_00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3800" y="960120"/>
            <a:ext cx="3124200" cy="1833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3" name="Picture 5" descr="SVI_00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4000" y="2773045"/>
            <a:ext cx="2895600" cy="19570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4" name="Picture 6" descr="77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43400" y="2788920"/>
            <a:ext cx="3276600" cy="20367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5" name="Picture 7" descr="_1073289092_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43800" y="2788920"/>
            <a:ext cx="3124200" cy="19415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6" name="Picture 8" descr="逃 离 画 框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4000" y="4730750"/>
            <a:ext cx="2943225" cy="20205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7" name="Picture 9" descr="_1073289092_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19600" y="4730115"/>
            <a:ext cx="3124200" cy="20212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8" name="Picture 10" descr="戴青蛙帽的猫"/>
          <p:cNvPicPr>
            <a:picLocks noChangeAspect="1"/>
          </p:cNvPicPr>
          <p:nvPr/>
        </p:nvPicPr>
        <p:blipFill>
          <a:blip r:embed="rId11">
            <a:lum contrast="30000"/>
          </a:blip>
          <a:stretch>
            <a:fillRect/>
          </a:stretch>
        </p:blipFill>
        <p:spPr>
          <a:xfrm>
            <a:off x="7543800" y="4730115"/>
            <a:ext cx="3124200" cy="202120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2299" name="Group 11"/>
          <p:cNvGrpSpPr/>
          <p:nvPr/>
        </p:nvGrpSpPr>
        <p:grpSpPr>
          <a:xfrm>
            <a:off x="2971800" y="15240"/>
            <a:ext cx="6351588" cy="1055688"/>
            <a:chOff x="364" y="117"/>
            <a:chExt cx="4001" cy="552"/>
          </a:xfrm>
        </p:grpSpPr>
        <p:sp>
          <p:nvSpPr>
            <p:cNvPr id="12300" name="WordArt 12" descr="影片1"/>
            <p:cNvSpPr>
              <a:spLocks noTextEdit="1"/>
            </p:cNvSpPr>
            <p:nvPr/>
          </p:nvSpPr>
          <p:spPr>
            <a:xfrm>
              <a:off x="364" y="245"/>
              <a:ext cx="1176" cy="30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lnSpcReduction="20000"/>
            </a:bodyPr>
            <a:lstStyle/>
            <a:p>
              <a:pPr algn="ctr"/>
              <a:r>
                <a:rPr lang="zh-CN" altLang="en-US" sz="3600" b="1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blipFill rotWithShape="1">
                    <a:blip r:embed="rId12"/>
                    <a:stretch>
                      <a:fillRect/>
                    </a:stretch>
                  </a:blipFill>
                  <a:latin typeface="宋体" panose="02010600030101010101" pitchFamily="2" charset="-122"/>
                  <a:ea typeface="宋体" panose="02010600030101010101" pitchFamily="2" charset="-122"/>
                </a:rPr>
                <a:t>不一样的</a:t>
              </a:r>
            </a:p>
          </p:txBody>
        </p:sp>
        <p:sp>
          <p:nvSpPr>
            <p:cNvPr id="12301" name="WordArt 13" descr="影片1"/>
            <p:cNvSpPr>
              <a:spLocks noTextEdit="1"/>
            </p:cNvSpPr>
            <p:nvPr/>
          </p:nvSpPr>
          <p:spPr>
            <a:xfrm>
              <a:off x="2895" y="189"/>
              <a:ext cx="1470" cy="30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lnSpcReduction="20000"/>
            </a:bodyPr>
            <a:lstStyle/>
            <a:p>
              <a:pPr algn="ctr"/>
              <a:r>
                <a:rPr lang="zh-CN" altLang="en-US" sz="3600" b="1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blipFill rotWithShape="1">
                    <a:blip r:embed="rId12"/>
                    <a:stretch>
                      <a:fillRect/>
                    </a:stretch>
                  </a:blipFill>
                  <a:latin typeface="宋体" panose="02010600030101010101" pitchFamily="2" charset="-122"/>
                  <a:ea typeface="宋体" panose="02010600030101010101" pitchFamily="2" charset="-122"/>
                </a:rPr>
                <a:t>一样地可爱</a:t>
              </a:r>
            </a:p>
          </p:txBody>
        </p:sp>
        <p:sp>
          <p:nvSpPr>
            <p:cNvPr id="12302" name="WordArt 14" descr="红黄绿"/>
            <p:cNvSpPr>
              <a:spLocks noTextEdit="1"/>
            </p:cNvSpPr>
            <p:nvPr/>
          </p:nvSpPr>
          <p:spPr>
            <a:xfrm>
              <a:off x="1810" y="117"/>
              <a:ext cx="808" cy="55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>
                  <a:blipFill rotWithShape="1">
                    <a:blip r:embed="rId13"/>
                    <a:stretch>
                      <a:fillRect/>
                    </a:stretch>
                  </a:blipFill>
                  <a:latin typeface="宋体" panose="02010600030101010101" pitchFamily="2" charset="-122"/>
                  <a:ea typeface="宋体" panose="02010600030101010101" pitchFamily="2" charset="-122"/>
                </a:rPr>
                <a:t>猫咪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787015" y="2813050"/>
            <a:ext cx="6905625" cy="1061085"/>
            <a:chOff x="744" y="466"/>
            <a:chExt cx="10875" cy="1671"/>
          </a:xfrm>
        </p:grpSpPr>
        <p:sp>
          <p:nvSpPr>
            <p:cNvPr id="3" name="矩形 2"/>
            <p:cNvSpPr/>
            <p:nvPr/>
          </p:nvSpPr>
          <p:spPr>
            <a:xfrm>
              <a:off x="744" y="466"/>
              <a:ext cx="10874" cy="16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879" y="752"/>
              <a:ext cx="10740" cy="1113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 sz="4000" b="1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生物的变异</a:t>
              </a:r>
              <a:r>
                <a:rPr lang="zh-CN" altLang="en-US" sz="40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普遍存在</a:t>
              </a:r>
              <a:r>
                <a:rPr lang="zh-CN" altLang="en-US" sz="4000" b="1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于生物界</a:t>
              </a:r>
            </a:p>
          </p:txBody>
        </p:sp>
      </p:grp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29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29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29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229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29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229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229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229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FLOWER-full"/>
          <p:cNvPicPr>
            <a:picLocks noGrp="1"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617" y="1561959"/>
            <a:ext cx="7051684" cy="4356429"/>
          </a:xfrm>
          <a:prstGeom prst="rect">
            <a:avLst/>
          </a:prstGeom>
          <a:noFill/>
        </p:spPr>
      </p:pic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4588801" y="5925182"/>
            <a:ext cx="3906688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665" b="1">
                <a:solidFill>
                  <a:srgbClr val="FF0000"/>
                </a:solidFill>
                <a:latin typeface="宋体" panose="02010600030101010101" pitchFamily="2" charset="-122"/>
              </a:rPr>
              <a:t>大小花生的果实和种子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140011" y="590799"/>
            <a:ext cx="4355479" cy="66678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zh-CN" altLang="en-US" sz="3735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探究一种变异现象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4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63913" y="627647"/>
            <a:ext cx="7181536" cy="567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8771" name="AutoShape 7"/>
          <p:cNvSpPr>
            <a:spLocks noChangeArrowheads="1"/>
          </p:cNvSpPr>
          <p:nvPr/>
        </p:nvSpPr>
        <p:spPr bwMode="auto">
          <a:xfrm>
            <a:off x="2144968" y="771752"/>
            <a:ext cx="2083992" cy="1507568"/>
          </a:xfrm>
          <a:prstGeom prst="wedgeRoundRectCallout">
            <a:avLst>
              <a:gd name="adj1" fmla="val 99459"/>
              <a:gd name="adj2" fmla="val 87273"/>
              <a:gd name="adj3" fmla="val 16667"/>
            </a:avLst>
          </a:prstGeom>
          <a:ln w="38100"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zh-CN" altLang="zh-CN" sz="1795">
              <a:latin typeface="Arial"/>
            </a:endParaRPr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2187724" y="914275"/>
            <a:ext cx="2155253" cy="1200329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新宋体" panose="02010609030101010101" pitchFamily="49" charset="-122"/>
                <a:ea typeface="新宋体" panose="02010609030101010101" pitchFamily="49" charset="-122"/>
              </a:rPr>
              <a:t>花生果实大小的不同，是因为品种的不同</a:t>
            </a:r>
          </a:p>
        </p:txBody>
      </p:sp>
      <p:sp>
        <p:nvSpPr>
          <p:cNvPr id="24581" name="AutoShape 11"/>
          <p:cNvSpPr>
            <a:spLocks noChangeArrowheads="1"/>
          </p:cNvSpPr>
          <p:nvPr/>
        </p:nvSpPr>
        <p:spPr bwMode="auto">
          <a:xfrm>
            <a:off x="1570128" y="2494688"/>
            <a:ext cx="2658832" cy="1507568"/>
          </a:xfrm>
          <a:prstGeom prst="wedgeRoundRectCallout">
            <a:avLst>
              <a:gd name="adj1" fmla="val 49481"/>
              <a:gd name="adj2" fmla="val 67727"/>
              <a:gd name="adj3" fmla="val 16667"/>
            </a:avLst>
          </a:prstGeom>
          <a:noFill/>
          <a:ln w="38100">
            <a:solidFill>
              <a:srgbClr val="6600CC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kumimoji="0" lang="zh-CN" altLang="zh-CN" sz="1795">
              <a:latin typeface="Arial" panose="020B0604020202020204" pitchFamily="34" charset="0"/>
            </a:endParaRPr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1600723" y="2476357"/>
            <a:ext cx="2730092" cy="156966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新宋体" panose="02010609030101010101" pitchFamily="49" charset="-122"/>
                <a:ea typeface="新宋体" panose="02010609030101010101" pitchFamily="49" charset="-122"/>
              </a:rPr>
              <a:t>怎样区分大花生和小花生？大花生里有个小的，小花生里也有大个的</a:t>
            </a: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8428615" y="1001372"/>
            <a:ext cx="2120413" cy="156966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新宋体" panose="02010609030101010101" pitchFamily="49" charset="-122"/>
                <a:ea typeface="新宋体" panose="02010609030101010101" pitchFamily="49" charset="-122"/>
              </a:rPr>
              <a:t>这样说不科学，大小花生是指它们果实大小的平均值而言</a:t>
            </a:r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8322515" y="3644367"/>
            <a:ext cx="2120415" cy="1200329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新宋体" panose="02010609030101010101" pitchFamily="49" charset="-122"/>
                <a:ea typeface="新宋体" panose="02010609030101010101" pitchFamily="49" charset="-122"/>
              </a:rPr>
              <a:t>要是栽培条件好，小花生也会长成大花生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281774" y="5925507"/>
            <a:ext cx="6343403" cy="644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59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小组合作：完成</a:t>
            </a:r>
            <a:r>
              <a:rPr lang="en-US" altLang="zh-CN" sz="359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P44-45</a:t>
            </a:r>
            <a:r>
              <a:rPr lang="zh-CN" altLang="en-US" sz="359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探究。</a:t>
            </a:r>
          </a:p>
        </p:txBody>
      </p:sp>
      <p:sp>
        <p:nvSpPr>
          <p:cNvPr id="24583" name="AutoShape 13"/>
          <p:cNvSpPr>
            <a:spLocks noChangeArrowheads="1"/>
          </p:cNvSpPr>
          <p:nvPr/>
        </p:nvSpPr>
        <p:spPr bwMode="auto">
          <a:xfrm>
            <a:off x="8322516" y="843015"/>
            <a:ext cx="2226513" cy="1939885"/>
          </a:xfrm>
          <a:prstGeom prst="wedgeRoundRectCallout">
            <a:avLst>
              <a:gd name="adj1" fmla="val -104319"/>
              <a:gd name="adj2" fmla="val 59486"/>
              <a:gd name="adj3" fmla="val 16667"/>
            </a:avLst>
          </a:prstGeom>
          <a:noFill/>
          <a:ln w="38100">
            <a:solidFill>
              <a:srgbClr val="6600CC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kumimoji="0" lang="zh-CN" altLang="zh-CN" sz="3990">
              <a:latin typeface="Arial" panose="020B0604020202020204" pitchFamily="34" charset="0"/>
              <a:ea typeface="华文行楷" panose="02010800040101010101" charset="-122"/>
            </a:endParaRPr>
          </a:p>
        </p:txBody>
      </p:sp>
      <p:sp>
        <p:nvSpPr>
          <p:cNvPr id="24585" name="AutoShape 15"/>
          <p:cNvSpPr>
            <a:spLocks noChangeArrowheads="1"/>
          </p:cNvSpPr>
          <p:nvPr/>
        </p:nvSpPr>
        <p:spPr bwMode="auto">
          <a:xfrm>
            <a:off x="8251254" y="3500261"/>
            <a:ext cx="2226513" cy="1436307"/>
          </a:xfrm>
          <a:prstGeom prst="wedgeRoundRectCallout">
            <a:avLst>
              <a:gd name="adj1" fmla="val -59102"/>
              <a:gd name="adj2" fmla="val -46472"/>
              <a:gd name="adj3" fmla="val 16667"/>
            </a:avLst>
          </a:prstGeom>
          <a:noFill/>
          <a:ln w="38100">
            <a:solidFill>
              <a:srgbClr val="6600CC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kumimoji="0" lang="zh-CN" altLang="zh-CN" sz="3990">
              <a:latin typeface="Arial" panose="020B0604020202020204" pitchFamily="34" charset="0"/>
              <a:ea typeface="华文行楷" panose="02010800040101010101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0" y="4844415"/>
            <a:ext cx="2763520" cy="1920240"/>
          </a:xfrm>
          <a:prstGeom prst="roundRect">
            <a:avLst>
              <a:gd name="adj" fmla="val 1667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1.</a:t>
            </a:r>
            <a:r>
              <a:rPr lang="zh-CN" altLang="en-US" sz="24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通过动手实验，认识到小组合作的重要性，能对数据进行简单的分析和处理。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/>
          <p:nvPr/>
        </p:nvSpPr>
        <p:spPr>
          <a:xfrm>
            <a:off x="1157605" y="1158875"/>
            <a:ext cx="8675370" cy="580199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80000"/>
              </a:lnSpc>
            </a:pPr>
            <a:r>
              <a:rPr lang="en-US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提出问题：</a:t>
            </a:r>
          </a:p>
          <a:p>
            <a:pPr eaLnBrk="1" hangingPunct="1">
              <a:lnSpc>
                <a:spcPct val="180000"/>
              </a:lnSpc>
            </a:pPr>
            <a:endParaRPr lang="zh-CN" altLang="en-US" sz="32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80000"/>
              </a:lnSpc>
            </a:pPr>
            <a:r>
              <a:rPr lang="en-US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作出假设：</a:t>
            </a:r>
            <a:endParaRPr lang="zh-CN" altLang="en-US" sz="32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80000"/>
              </a:lnSpc>
            </a:pPr>
            <a:endParaRPr lang="zh-CN" altLang="en-US" sz="32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3.制定计划</a:t>
            </a:r>
            <a:endParaRPr lang="zh-CN" altLang="en-US" sz="32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>
              <a:lnSpc>
                <a:spcPct val="130000"/>
              </a:lnSpc>
              <a:buClrTx/>
              <a:buSzTx/>
              <a:buFontTx/>
            </a:pP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4.实施计划</a:t>
            </a:r>
            <a:endParaRPr lang="en-US" altLang="zh-CN" sz="32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1" hangingPunct="1">
              <a:lnSpc>
                <a:spcPct val="180000"/>
              </a:lnSpc>
            </a:pPr>
            <a:endParaRPr lang="en-US" altLang="zh-CN" sz="320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9699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80045" y="2673350"/>
            <a:ext cx="3623945" cy="1511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0" name="文本框 7"/>
          <p:cNvSpPr txBox="1"/>
          <p:nvPr/>
        </p:nvSpPr>
        <p:spPr>
          <a:xfrm>
            <a:off x="1157605" y="397510"/>
            <a:ext cx="9613900" cy="7308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探究一种变异现象：</a:t>
            </a:r>
            <a:r>
              <a:rPr lang="zh-CN" altLang="en-US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花生果实大小的变异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157605" y="2273300"/>
            <a:ext cx="9503410" cy="730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花生果实的大小与品种有关吗？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72515" y="3815080"/>
            <a:ext cx="8846185" cy="730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花生果实的大小与品种有关。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WordArt 2"/>
          <p:cNvSpPr>
            <a:spLocks noTextEdit="1"/>
          </p:cNvSpPr>
          <p:nvPr/>
        </p:nvSpPr>
        <p:spPr>
          <a:xfrm rot="5400000">
            <a:off x="567055" y="2765425"/>
            <a:ext cx="3225800" cy="77025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200" b="1">
                <a:ln w="2857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CCFFFF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制定计划</a:t>
            </a:r>
          </a:p>
        </p:txBody>
      </p:sp>
      <p:sp>
        <p:nvSpPr>
          <p:cNvPr id="10242" name="Text Box 3"/>
          <p:cNvSpPr txBox="1"/>
          <p:nvPr/>
        </p:nvSpPr>
        <p:spPr>
          <a:xfrm>
            <a:off x="2847975" y="798195"/>
            <a:ext cx="771842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marL="342900" indent="-342900">
              <a:spcBef>
                <a:spcPct val="50000"/>
              </a:spcBef>
              <a:buNone/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）材料用具</a:t>
            </a:r>
          </a:p>
          <a:p>
            <a:pPr marL="342900" indent="-342900">
              <a:spcBef>
                <a:spcPct val="50000"/>
              </a:spcBef>
              <a:buNone/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两种花生、尺、笔、坐标纸（或白纸）</a:t>
            </a:r>
          </a:p>
          <a:p>
            <a:pPr marL="342900" indent="-342900">
              <a:spcBef>
                <a:spcPct val="50000"/>
              </a:spcBef>
              <a:buNone/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）实施过程及测量数据</a:t>
            </a:r>
          </a:p>
          <a:p>
            <a:pPr marL="342900" indent="-342900">
              <a:spcBef>
                <a:spcPct val="50000"/>
              </a:spcBef>
              <a:buAutoNum type="circleNumDbPlain"/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选取了大花生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30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粒，小花生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30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粒</a:t>
            </a:r>
          </a:p>
          <a:p>
            <a:pPr marL="342900" indent="-342900">
              <a:spcBef>
                <a:spcPct val="50000"/>
              </a:spcBef>
              <a:buAutoNum type="circleNumDbPlain"/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测量大花生的数据</a:t>
            </a:r>
          </a:p>
          <a:p>
            <a:pPr marL="342900" indent="-342900">
              <a:spcBef>
                <a:spcPct val="50000"/>
              </a:spcBef>
              <a:buAutoNum type="circleNumDbPlain"/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测量小花生的数据</a:t>
            </a:r>
          </a:p>
          <a:p>
            <a:pPr marL="342900" indent="-342900">
              <a:spcBef>
                <a:spcPct val="50000"/>
              </a:spcBef>
              <a:buAutoNum type="circleNumDbPlain"/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根据所测数据绘制坐标图（或直方图）</a:t>
            </a:r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文本框 471041"/>
          <p:cNvSpPr txBox="1"/>
          <p:nvPr/>
        </p:nvSpPr>
        <p:spPr>
          <a:xfrm>
            <a:off x="1248410" y="1342390"/>
            <a:ext cx="944626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fontAlgn="auto">
              <a:lnSpc>
                <a:spcPct val="125000"/>
              </a:lnSpc>
              <a:spcBef>
                <a:spcPct val="0"/>
              </a:spcBef>
            </a:pP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随机抽样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，样品要有足够数量，不少于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30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粒</a:t>
            </a:r>
          </a:p>
          <a:p>
            <a:pPr fontAlgn="auto">
              <a:lnSpc>
                <a:spcPct val="125000"/>
              </a:lnSpc>
              <a:spcBef>
                <a:spcPct val="0"/>
              </a:spcBef>
            </a:pP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测量果实的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长轴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长短，以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毫米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记，四舍五入</a:t>
            </a:r>
          </a:p>
          <a:p>
            <a:pPr fontAlgn="auto">
              <a:lnSpc>
                <a:spcPct val="125000"/>
              </a:lnSpc>
              <a:spcBef>
                <a:spcPct val="0"/>
              </a:spcBef>
            </a:pP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选择适当的测量工具和测量方法</a:t>
            </a:r>
          </a:p>
          <a:p>
            <a:pPr fontAlgn="auto">
              <a:lnSpc>
                <a:spcPct val="125000"/>
              </a:lnSpc>
              <a:spcBef>
                <a:spcPct val="0"/>
              </a:spcBef>
            </a:pP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用坐标纸绘制曲线图，水平轴为果实的长度，纵轴为样品的个数，依据两数的相交点，连成曲线（测量结果也可以用直方图表示）</a:t>
            </a:r>
          </a:p>
        </p:txBody>
      </p:sp>
      <p:sp>
        <p:nvSpPr>
          <p:cNvPr id="11266" name="文本框 471042"/>
          <p:cNvSpPr txBox="1"/>
          <p:nvPr/>
        </p:nvSpPr>
        <p:spPr>
          <a:xfrm>
            <a:off x="615315" y="414655"/>
            <a:ext cx="15582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提示：</a:t>
            </a:r>
          </a:p>
        </p:txBody>
      </p:sp>
      <p:pic>
        <p:nvPicPr>
          <p:cNvPr id="5" name="图片 4" descr="4ec2d5628535e5dd74e97f1370c6a7efcf1b623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2665095" y="1107440"/>
            <a:ext cx="5974080" cy="448119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65" fill="hold" display="1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/>
          <p:nvPr/>
        </p:nvSpPr>
        <p:spPr>
          <a:xfrm>
            <a:off x="2139633" y="1070293"/>
            <a:ext cx="2454275" cy="52197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大花生的数据</a:t>
            </a:r>
          </a:p>
        </p:txBody>
      </p:sp>
      <p:sp>
        <p:nvSpPr>
          <p:cNvPr id="14338" name="Rectangle 3"/>
          <p:cNvSpPr/>
          <p:nvPr/>
        </p:nvSpPr>
        <p:spPr>
          <a:xfrm>
            <a:off x="2139950" y="3521075"/>
            <a:ext cx="2454275" cy="52197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小花生的数据</a:t>
            </a:r>
          </a:p>
        </p:txBody>
      </p:sp>
      <p:graphicFrame>
        <p:nvGraphicFramePr>
          <p:cNvPr id="447551" name="表格 447550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111375" y="1728788"/>
          <a:ext cx="7315200" cy="1548574"/>
        </p:xfrm>
        <a:graphic>
          <a:graphicData uri="http://schemas.openxmlformats.org/drawingml/2006/table">
            <a:tbl>
              <a:tblPr/>
              <a:tblGrid>
                <a:gridCol w="15678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12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5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31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37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15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312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89376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</a:rPr>
                        <a:t>长度</a:t>
                      </a:r>
                    </a:p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</a:rPr>
                        <a:t>（毫米）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246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</a:rPr>
                        <a:t>个数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47552" name="表格 447551"/>
          <p:cNvGraphicFramePr>
            <a:graphicFrameLocks noGrp="1"/>
          </p:cNvGraphicFramePr>
          <p:nvPr/>
        </p:nvGraphicFramePr>
        <p:xfrm>
          <a:off x="2111375" y="4144963"/>
          <a:ext cx="7315200" cy="1548574"/>
        </p:xfrm>
        <a:graphic>
          <a:graphicData uri="http://schemas.openxmlformats.org/drawingml/2006/table">
            <a:tbl>
              <a:tblPr/>
              <a:tblGrid>
                <a:gridCol w="1598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5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31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37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15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312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89376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</a:rPr>
                        <a:t>长度</a:t>
                      </a:r>
                    </a:p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</a:rPr>
                        <a:t>（毫米）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246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</a:rPr>
                        <a:t>个数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None/>
                      </a:pPr>
                      <a:endParaRPr lang="zh-CN" altLang="zh-CN" sz="2400" b="1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4397" name="Picture 3" descr="2010121711143653"/>
          <p:cNvPicPr>
            <a:picLocks noChangeAspect="1"/>
          </p:cNvPicPr>
          <p:nvPr/>
        </p:nvPicPr>
        <p:blipFill>
          <a:blip r:embed="rId4"/>
          <a:srcRect l="10025" t="21625" r="53142" b="14542"/>
          <a:stretch>
            <a:fillRect/>
          </a:stretch>
        </p:blipFill>
        <p:spPr>
          <a:xfrm>
            <a:off x="10272395" y="228600"/>
            <a:ext cx="1693545" cy="2206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47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47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/>
      <p:bldP spid="143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4"/>
          <p:cNvSpPr>
            <a:spLocks noGrp="1" noRot="1"/>
          </p:cNvSpPr>
          <p:nvPr>
            <p:ph type="title" idx="4294967295"/>
          </p:nvPr>
        </p:nvSpPr>
        <p:spPr/>
        <p:txBody>
          <a:bodyPr wrap="square" lIns="91440" tIns="45720" rIns="91440" bIns="45720" anchor="ctr" anchorCtr="0"/>
          <a:lstStyle/>
          <a:p>
            <a:r>
              <a:rPr lang="zh-CN" altLang="en-US"/>
              <a:t>第一种花生的数据</a:t>
            </a:r>
          </a:p>
        </p:txBody>
      </p:sp>
      <p:pic>
        <p:nvPicPr>
          <p:cNvPr id="16386" name="Object 7"/>
          <p:cNvPicPr>
            <a:picLocks noGrp="1" noChangeAspect="1"/>
          </p:cNvPicPr>
          <p:nvPr>
            <p:ph type="chart" idx="4294967295"/>
          </p:nvPr>
        </p:nvPicPr>
        <p:blipFill>
          <a:blip r:embed="rId2"/>
          <a:stretch>
            <a:fillRect/>
          </a:stretch>
        </p:blipFill>
        <p:spPr>
          <a:xfrm>
            <a:off x="1905000" y="1492250"/>
            <a:ext cx="8458200" cy="4876800"/>
          </a:xfrm>
          <a:solidFill>
            <a:srgbClr val="3333FF"/>
          </a:solidFill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38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638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4"/>
          <p:cNvSpPr>
            <a:spLocks noGrp="1" noRot="1"/>
          </p:cNvSpPr>
          <p:nvPr>
            <p:ph type="title" idx="4294967295"/>
          </p:nvPr>
        </p:nvSpPr>
        <p:spPr/>
        <p:txBody>
          <a:bodyPr wrap="square" lIns="91440" tIns="45720" rIns="91440" bIns="45720" anchor="ctr" anchorCtr="0"/>
          <a:lstStyle/>
          <a:p>
            <a:r>
              <a:rPr lang="zh-CN" altLang="en-US"/>
              <a:t>第二种花生的数据</a:t>
            </a:r>
          </a:p>
        </p:txBody>
      </p:sp>
      <p:pic>
        <p:nvPicPr>
          <p:cNvPr id="17410" name="Object 5"/>
          <p:cNvPicPr>
            <a:picLocks noGrp="1" noChangeAspect="1"/>
          </p:cNvPicPr>
          <p:nvPr>
            <p:ph type="chart" idx="4294967295"/>
          </p:nvPr>
        </p:nvPicPr>
        <p:blipFill>
          <a:blip r:embed="rId2"/>
          <a:stretch>
            <a:fillRect/>
          </a:stretch>
        </p:blipFill>
        <p:spPr>
          <a:xfrm>
            <a:off x="1752600" y="1543050"/>
            <a:ext cx="8458200" cy="4876800"/>
          </a:xfrm>
          <a:solidFill>
            <a:srgbClr val="3333FF"/>
          </a:solidFill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40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74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Object 5"/>
          <p:cNvPicPr>
            <a:picLocks noGrp="1" noChangeAspect="1"/>
          </p:cNvPicPr>
          <p:nvPr>
            <p:ph type="chart" idx="4294967295"/>
          </p:nvPr>
        </p:nvPicPr>
        <p:blipFill>
          <a:blip r:embed="rId2"/>
          <a:srcRect l="2713" t="13425" r="1926" b="12346"/>
          <a:stretch>
            <a:fillRect/>
          </a:stretch>
        </p:blipFill>
        <p:spPr>
          <a:xfrm>
            <a:off x="1986915" y="1142365"/>
            <a:ext cx="8286750" cy="5266690"/>
          </a:xfrm>
          <a:solidFill>
            <a:srgbClr val="3333FF"/>
          </a:solidFill>
        </p:spPr>
      </p:pic>
      <p:sp>
        <p:nvSpPr>
          <p:cNvPr id="2" name="文本框 1"/>
          <p:cNvSpPr txBox="1"/>
          <p:nvPr/>
        </p:nvSpPr>
        <p:spPr>
          <a:xfrm>
            <a:off x="1987550" y="481330"/>
            <a:ext cx="375666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latin typeface="楷体" panose="02010609060101010101" charset="-122"/>
                <a:ea typeface="楷体" panose="02010609060101010101" charset="-122"/>
                <a:sym typeface="+mn-ea"/>
              </a:rPr>
              <a:t>两种花生的比较</a:t>
            </a:r>
            <a:endParaRPr lang="zh-CN" altLang="en-US" sz="40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43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5" name="Text Box 3"/>
          <p:cNvSpPr txBox="1">
            <a:spLocks noChangeArrowheads="1"/>
          </p:cNvSpPr>
          <p:nvPr/>
        </p:nvSpPr>
        <p:spPr bwMode="auto">
          <a:xfrm>
            <a:off x="1237356" y="2422529"/>
            <a:ext cx="8714441" cy="1567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en-US" altLang="zh-CN" sz="3190" b="1">
                <a:solidFill>
                  <a:srgbClr val="FF0000"/>
                </a:solidFill>
              </a:rPr>
              <a:t>a.</a:t>
            </a:r>
            <a:r>
              <a:rPr lang="zh-CN" altLang="en-US" sz="3190" b="1">
                <a:solidFill>
                  <a:srgbClr val="FF0000"/>
                </a:solidFill>
              </a:rPr>
              <a:t>大花生里面有比较小的</a:t>
            </a:r>
            <a:r>
              <a:rPr lang="zh-CN" altLang="en-US" sz="3200" b="1">
                <a:solidFill>
                  <a:srgbClr val="FF0000"/>
                </a:solidFill>
              </a:rPr>
              <a:t>花生</a:t>
            </a:r>
            <a:r>
              <a:rPr lang="zh-CN" altLang="en-US" sz="3190" b="1">
                <a:solidFill>
                  <a:srgbClr val="FF0000"/>
                </a:solidFill>
              </a:rPr>
              <a:t>，</a:t>
            </a:r>
          </a:p>
          <a:p>
            <a:pPr algn="l" eaLnBrk="1" hangingPunct="1"/>
            <a:r>
              <a:rPr lang="zh-CN" altLang="en-US" sz="3190" b="1">
                <a:solidFill>
                  <a:srgbClr val="FF0000"/>
                </a:solidFill>
              </a:rPr>
              <a:t>                                  小花生中有较大的花生</a:t>
            </a:r>
          </a:p>
          <a:p>
            <a:pPr algn="l" eaLnBrk="1" hangingPunct="1"/>
            <a:endParaRPr lang="zh-CN" altLang="en-US" sz="3190" b="1">
              <a:solidFill>
                <a:srgbClr val="FF0000"/>
              </a:solidFill>
            </a:endParaRPr>
          </a:p>
        </p:txBody>
      </p:sp>
      <p:sp>
        <p:nvSpPr>
          <p:cNvPr id="274439" name="Text Box 7"/>
          <p:cNvSpPr txBox="1">
            <a:spLocks noChangeArrowheads="1"/>
          </p:cNvSpPr>
          <p:nvPr/>
        </p:nvSpPr>
        <p:spPr bwMode="auto">
          <a:xfrm>
            <a:off x="1237354" y="4745163"/>
            <a:ext cx="976138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en-US" altLang="zh-CN" sz="3200" b="1">
                <a:solidFill>
                  <a:srgbClr val="FF0000"/>
                </a:solidFill>
              </a:rPr>
              <a:t>b.</a:t>
            </a:r>
            <a:r>
              <a:rPr lang="zh-CN" altLang="en-US" sz="3200" b="1">
                <a:solidFill>
                  <a:srgbClr val="FF0000"/>
                </a:solidFill>
              </a:rPr>
              <a:t>大花生果实长度的平均值 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＞</a:t>
            </a:r>
            <a:r>
              <a:rPr lang="zh-CN" altLang="en-US" sz="3200" b="1">
                <a:solidFill>
                  <a:srgbClr val="FF0000"/>
                </a:solidFill>
              </a:rPr>
              <a:t>    </a:t>
            </a:r>
          </a:p>
          <a:p>
            <a:pPr algn="l" eaLnBrk="1" hangingPunct="1"/>
            <a:r>
              <a:rPr lang="zh-CN" altLang="en-US" sz="3200" b="1">
                <a:solidFill>
                  <a:srgbClr val="FF0000"/>
                </a:solidFill>
              </a:rPr>
              <a:t>                                  小花生果实长度的平均值</a:t>
            </a:r>
          </a:p>
        </p:txBody>
      </p:sp>
      <p:sp>
        <p:nvSpPr>
          <p:cNvPr id="30728" name="TextBox 8"/>
          <p:cNvSpPr txBox="1">
            <a:spLocks noChangeArrowheads="1"/>
          </p:cNvSpPr>
          <p:nvPr/>
        </p:nvSpPr>
        <p:spPr bwMode="auto">
          <a:xfrm>
            <a:off x="1091665" y="1141501"/>
            <a:ext cx="10464795" cy="1197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590" b="1"/>
              <a:t>（</a:t>
            </a:r>
            <a:r>
              <a:rPr lang="en-US" altLang="zh-CN" sz="3590" b="1"/>
              <a:t>1</a:t>
            </a:r>
            <a:r>
              <a:rPr lang="zh-CN" altLang="en-US" sz="3590" b="1"/>
              <a:t>）根据两个品种花生果实在不同长度范围内的数量分布状况，可得出什么结论？</a:t>
            </a:r>
          </a:p>
        </p:txBody>
      </p:sp>
      <p:sp>
        <p:nvSpPr>
          <p:cNvPr id="30729" name="TextBox 9"/>
          <p:cNvSpPr txBox="1">
            <a:spLocks noChangeArrowheads="1"/>
          </p:cNvSpPr>
          <p:nvPr/>
        </p:nvSpPr>
        <p:spPr bwMode="auto">
          <a:xfrm>
            <a:off x="1164509" y="3499785"/>
            <a:ext cx="10464793" cy="1197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590" b="1"/>
              <a:t>（</a:t>
            </a:r>
            <a:r>
              <a:rPr lang="en-US" altLang="zh-CN" sz="3590" b="1"/>
              <a:t>2</a:t>
            </a:r>
            <a:r>
              <a:rPr lang="zh-CN" altLang="en-US" sz="3590" b="1"/>
              <a:t>）计算并比较两个品种花生果实长度的平均值，可得出什么结论？</a:t>
            </a:r>
          </a:p>
        </p:txBody>
      </p:sp>
      <p:sp>
        <p:nvSpPr>
          <p:cNvPr id="30730" name="TextBox 10"/>
          <p:cNvSpPr txBox="1">
            <a:spLocks noChangeArrowheads="1"/>
          </p:cNvSpPr>
          <p:nvPr/>
        </p:nvSpPr>
        <p:spPr bwMode="auto">
          <a:xfrm>
            <a:off x="526636" y="176082"/>
            <a:ext cx="2026517" cy="82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79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讨论：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4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74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4435" grpId="0"/>
      <p:bldP spid="27443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3"/>
          <p:cNvSpPr txBox="1">
            <a:spLocks noChangeArrowheads="1"/>
          </p:cNvSpPr>
          <p:nvPr/>
        </p:nvSpPr>
        <p:spPr bwMode="auto">
          <a:xfrm>
            <a:off x="598170" y="1322705"/>
            <a:ext cx="10996295" cy="2078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20000"/>
              </a:lnSpc>
            </a:pPr>
            <a:r>
              <a:rPr lang="zh-CN" altLang="en-US" sz="3190" b="1"/>
              <a:t>（</a:t>
            </a:r>
            <a:r>
              <a:rPr lang="en-US" altLang="zh-CN" sz="3190" b="1"/>
              <a:t>3</a:t>
            </a:r>
            <a:r>
              <a:rPr lang="zh-CN" altLang="en-US" sz="3190" b="1"/>
              <a:t>）</a:t>
            </a:r>
            <a:r>
              <a:rPr lang="zh-CN" altLang="en-US" sz="3590" b="1"/>
              <a:t>把大花生的种子种在贫瘠的土壤中，把小花生种在肥沃的土壤中，他们结出的果实怎么样，你做出推测的依据是什么</a:t>
            </a:r>
            <a:endParaRPr lang="en-US" altLang="zh-CN" sz="2795"/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894080" y="4985385"/>
            <a:ext cx="8002270" cy="66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en-US" altLang="zh-CN" sz="3735" b="1">
                <a:solidFill>
                  <a:srgbClr val="FF0000"/>
                </a:solidFill>
              </a:rPr>
              <a:t>b</a:t>
            </a:r>
            <a:r>
              <a:rPr lang="zh-CN" altLang="en-US" sz="3735" b="1">
                <a:solidFill>
                  <a:srgbClr val="FF0000"/>
                </a:solidFill>
              </a:rPr>
              <a:t>、环境的变化影响生物性状的表现</a:t>
            </a:r>
          </a:p>
        </p:txBody>
      </p:sp>
      <p:sp>
        <p:nvSpPr>
          <p:cNvPr id="31748" name="TextBox 4"/>
          <p:cNvSpPr txBox="1">
            <a:spLocks noChangeArrowheads="1"/>
          </p:cNvSpPr>
          <p:nvPr/>
        </p:nvSpPr>
        <p:spPr bwMode="auto">
          <a:xfrm>
            <a:off x="586740" y="435610"/>
            <a:ext cx="161099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讨论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94080" y="3514725"/>
            <a:ext cx="10088245" cy="12725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eaLnBrk="1" hangingPunct="1">
              <a:lnSpc>
                <a:spcPct val="12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、把大花生的种子种在贫瘠的土壤中，结出的果实       小，把小花生种在肥沃的土壤中，结出的果实大。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991127" y="1832529"/>
            <a:ext cx="10441021" cy="124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735" b="1">
                <a:latin typeface="新宋体" panose="02010609030101010101" pitchFamily="49" charset="-122"/>
                <a:ea typeface="新宋体" panose="02010609030101010101" pitchFamily="49" charset="-122"/>
              </a:rPr>
              <a:t>（</a:t>
            </a:r>
            <a:r>
              <a:rPr lang="en-US" altLang="zh-CN" sz="3735" b="1">
                <a:latin typeface="新宋体" panose="02010609030101010101" pitchFamily="49" charset="-122"/>
                <a:ea typeface="新宋体" panose="02010609030101010101" pitchFamily="49" charset="-122"/>
              </a:rPr>
              <a:t>4</a:t>
            </a:r>
            <a:r>
              <a:rPr lang="zh-CN" altLang="en-US" sz="3735" b="1">
                <a:latin typeface="新宋体" panose="02010609030101010101" pitchFamily="49" charset="-122"/>
                <a:ea typeface="新宋体" panose="02010609030101010101" pitchFamily="49" charset="-122"/>
              </a:rPr>
              <a:t>）从大花生中选择一粒饱满粒大的种子种下去，所收获的种子一定都是大的吗？为什么？</a:t>
            </a:r>
          </a:p>
        </p:txBody>
      </p:sp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1723390" y="3444875"/>
            <a:ext cx="8308340" cy="1318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990" b="1">
                <a:solidFill>
                  <a:srgbClr val="FF0000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3990" b="1">
                <a:solidFill>
                  <a:srgbClr val="002060"/>
                </a:solidFill>
                <a:latin typeface="宋体" panose="02010600030101010101" pitchFamily="2" charset="-122"/>
              </a:rPr>
              <a:t>不一定，要看控制花生大小这一相对性状的基因组成来确定。</a:t>
            </a:r>
          </a:p>
        </p:txBody>
      </p:sp>
      <p:sp>
        <p:nvSpPr>
          <p:cNvPr id="31748" name="TextBox 4"/>
          <p:cNvSpPr txBox="1">
            <a:spLocks noChangeArrowheads="1"/>
          </p:cNvSpPr>
          <p:nvPr/>
        </p:nvSpPr>
        <p:spPr bwMode="auto">
          <a:xfrm>
            <a:off x="586740" y="704850"/>
            <a:ext cx="161099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讨论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752273" y="1171123"/>
            <a:ext cx="11037651" cy="1566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190" b="1"/>
              <a:t>    在生长条件一样的情况下，一般大花生的种子种下去就会结出大花生，而小花生的种子就会结出小花生来，这说明了不同种类之间和不同个体之间的差异首先是由什么决定的？</a:t>
            </a:r>
          </a:p>
        </p:txBody>
      </p:sp>
      <p:sp>
        <p:nvSpPr>
          <p:cNvPr id="854020" name="Text Box 4"/>
          <p:cNvSpPr txBox="1">
            <a:spLocks noChangeArrowheads="1"/>
          </p:cNvSpPr>
          <p:nvPr/>
        </p:nvSpPr>
        <p:spPr bwMode="auto">
          <a:xfrm>
            <a:off x="1387813" y="2805566"/>
            <a:ext cx="7571303" cy="58477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l">
              <a:defRPr/>
            </a:pPr>
            <a:r>
              <a:rPr lang="zh-CN" altLang="en-US"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首先是由它们自身的</a:t>
            </a:r>
            <a:r>
              <a:rPr lang="zh-CN" altLang="en-US" sz="32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遗传物质</a:t>
            </a:r>
            <a:r>
              <a:rPr lang="zh-CN" altLang="en-US"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基础决定的</a:t>
            </a:r>
          </a:p>
        </p:txBody>
      </p:sp>
      <p:sp>
        <p:nvSpPr>
          <p:cNvPr id="854022" name="Text Box 6"/>
          <p:cNvSpPr txBox="1">
            <a:spLocks noChangeArrowheads="1"/>
          </p:cNvSpPr>
          <p:nvPr/>
        </p:nvSpPr>
        <p:spPr bwMode="auto">
          <a:xfrm>
            <a:off x="752273" y="3547017"/>
            <a:ext cx="10882008" cy="107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en-US" altLang="zh-CN" sz="3190"/>
              <a:t>    </a:t>
            </a:r>
            <a:r>
              <a:rPr lang="zh-CN" altLang="en-US" sz="3190" b="1"/>
              <a:t>而同一品种的花生由于种植环境的不同，它们结出的果实就会不同，这又说明了什么？</a:t>
            </a:r>
          </a:p>
        </p:txBody>
      </p:sp>
      <p:sp>
        <p:nvSpPr>
          <p:cNvPr id="854023" name="Text Box 7"/>
          <p:cNvSpPr txBox="1">
            <a:spLocks noChangeArrowheads="1"/>
          </p:cNvSpPr>
          <p:nvPr/>
        </p:nvSpPr>
        <p:spPr bwMode="auto">
          <a:xfrm>
            <a:off x="557719" y="4718413"/>
            <a:ext cx="10518843" cy="107721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>
              <a:defRPr/>
            </a:pPr>
            <a:r>
              <a:rPr lang="zh-CN" altLang="en-US"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说明了</a:t>
            </a:r>
            <a:r>
              <a:rPr lang="zh-CN" altLang="en-US" sz="32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环境的影响</a:t>
            </a:r>
            <a:r>
              <a:rPr lang="zh-CN" altLang="en-US"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也会使同一种类中的不同个体之间产生差异。</a:t>
            </a:r>
          </a:p>
        </p:txBody>
      </p:sp>
      <p:pic>
        <p:nvPicPr>
          <p:cNvPr id="3" name="图片 2" descr="卡通人物&#10;&#10;描述已自动生成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354"/>
          <a:stretch>
            <a:fillRect/>
          </a:stretch>
        </p:blipFill>
        <p:spPr>
          <a:xfrm>
            <a:off x="332894" y="43032"/>
            <a:ext cx="1054919" cy="159684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4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4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4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4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540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4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54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54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4020" grpId="0"/>
      <p:bldP spid="854022" grpId="0"/>
      <p:bldP spid="8540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9" name="Text Box 7" descr="宽上对角线"/>
          <p:cNvSpPr txBox="1">
            <a:spLocks noChangeArrowheads="1"/>
          </p:cNvSpPr>
          <p:nvPr/>
        </p:nvSpPr>
        <p:spPr bwMode="auto">
          <a:xfrm>
            <a:off x="482415" y="4063885"/>
            <a:ext cx="10993707" cy="58477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zh-CN"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、上述所讲的两个案例中的变异是由什么原因引起的？</a:t>
            </a:r>
          </a:p>
        </p:txBody>
      </p:sp>
      <p:sp>
        <p:nvSpPr>
          <p:cNvPr id="156680" name="Text Box 8" descr="宽上对角线"/>
          <p:cNvSpPr txBox="1">
            <a:spLocks noChangeArrowheads="1"/>
          </p:cNvSpPr>
          <p:nvPr/>
        </p:nvSpPr>
        <p:spPr bwMode="auto">
          <a:xfrm>
            <a:off x="482415" y="4847361"/>
            <a:ext cx="10230981" cy="58477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zh-CN"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、这两种变异是不是都能遗传给后代呢？</a:t>
            </a:r>
          </a:p>
        </p:txBody>
      </p:sp>
      <p:sp>
        <p:nvSpPr>
          <p:cNvPr id="35847" name="Text Box 2"/>
          <p:cNvSpPr txBox="1">
            <a:spLocks noChangeArrowheads="1"/>
          </p:cNvSpPr>
          <p:nvPr/>
        </p:nvSpPr>
        <p:spPr bwMode="auto">
          <a:xfrm>
            <a:off x="599147" y="1672813"/>
            <a:ext cx="10993707" cy="202638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359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案例一：一对色觉正常的夫妇，生下一个色盲的孩子。</a:t>
            </a:r>
          </a:p>
          <a:p>
            <a:pPr algn="l" eaLnBrk="1" hangingPunct="1">
              <a:spcBef>
                <a:spcPct val="50000"/>
              </a:spcBef>
            </a:pPr>
            <a:r>
              <a:rPr lang="zh-CN" altLang="en-US" sz="359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案例二：兄弟二人，哥哥长期在野外工作，弟弟长期在室内工作，哥哥比弟弟黑。</a:t>
            </a: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4553803" y="540203"/>
            <a:ext cx="2435282" cy="767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390" b="1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学以致用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文本框 406529"/>
          <p:cNvSpPr txBox="1"/>
          <p:nvPr/>
        </p:nvSpPr>
        <p:spPr>
          <a:xfrm>
            <a:off x="1029335" y="347980"/>
            <a:ext cx="23120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华文中宋" panose="02010600040101010101" charset="-122"/>
                <a:ea typeface="华文中宋" panose="02010600040101010101" charset="-122"/>
              </a:rPr>
              <a:t>归纳总结</a:t>
            </a:r>
          </a:p>
        </p:txBody>
      </p:sp>
      <p:sp>
        <p:nvSpPr>
          <p:cNvPr id="25602" name="文本框 406530"/>
          <p:cNvSpPr txBox="1"/>
          <p:nvPr/>
        </p:nvSpPr>
        <p:spPr>
          <a:xfrm>
            <a:off x="1122998" y="2815590"/>
            <a:ext cx="792162" cy="255333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生物的</a:t>
            </a:r>
          </a:p>
          <a:p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变异</a:t>
            </a:r>
          </a:p>
        </p:txBody>
      </p:sp>
      <p:sp>
        <p:nvSpPr>
          <p:cNvPr id="25603" name="左大括号 406531"/>
          <p:cNvSpPr/>
          <p:nvPr/>
        </p:nvSpPr>
        <p:spPr>
          <a:xfrm>
            <a:off x="1915160" y="2852738"/>
            <a:ext cx="142875" cy="2736850"/>
          </a:xfrm>
          <a:prstGeom prst="leftBrace">
            <a:avLst>
              <a:gd name="adj1" fmla="val 159452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 sz="3200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25604" name="文本框 406532"/>
          <p:cNvSpPr txBox="1"/>
          <p:nvPr/>
        </p:nvSpPr>
        <p:spPr>
          <a:xfrm>
            <a:off x="2129790" y="2492375"/>
            <a:ext cx="1728788" cy="1076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可遗传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变异</a:t>
            </a:r>
          </a:p>
        </p:txBody>
      </p:sp>
      <p:sp>
        <p:nvSpPr>
          <p:cNvPr id="25605" name="文本框 406533"/>
          <p:cNvSpPr txBox="1"/>
          <p:nvPr/>
        </p:nvSpPr>
        <p:spPr>
          <a:xfrm>
            <a:off x="4001453" y="2492375"/>
            <a:ext cx="5041900" cy="1076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遗传物质</a:t>
            </a:r>
            <a:r>
              <a:rPr lang="zh-CN" altLang="en-US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发生变化引起的变异</a:t>
            </a:r>
          </a:p>
        </p:txBody>
      </p:sp>
      <p:sp>
        <p:nvSpPr>
          <p:cNvPr id="25606" name="文本框 406534"/>
          <p:cNvSpPr txBox="1"/>
          <p:nvPr/>
        </p:nvSpPr>
        <p:spPr>
          <a:xfrm>
            <a:off x="2272983" y="4292600"/>
            <a:ext cx="1728787" cy="1076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不可遗传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变异</a:t>
            </a:r>
          </a:p>
        </p:txBody>
      </p:sp>
      <p:sp>
        <p:nvSpPr>
          <p:cNvPr id="25607" name="文本框 406535"/>
          <p:cNvSpPr txBox="1"/>
          <p:nvPr/>
        </p:nvSpPr>
        <p:spPr>
          <a:xfrm>
            <a:off x="4001770" y="4292600"/>
            <a:ext cx="3857625" cy="1076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环境变化</a:t>
            </a:r>
            <a:r>
              <a:rPr lang="zh-CN" altLang="en-US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而遗传物质</a:t>
            </a:r>
          </a:p>
          <a:p>
            <a:r>
              <a:rPr lang="zh-CN" altLang="en-US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未变引起的变异</a:t>
            </a:r>
          </a:p>
        </p:txBody>
      </p:sp>
      <p:sp>
        <p:nvSpPr>
          <p:cNvPr id="25608" name="文本框 406536"/>
          <p:cNvSpPr txBox="1"/>
          <p:nvPr/>
        </p:nvSpPr>
        <p:spPr>
          <a:xfrm>
            <a:off x="1029335" y="1132205"/>
            <a:ext cx="10295890" cy="119888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生物性状的变异是普遍存在的，引起变异的原因也是多种多样的。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 animBg="1"/>
      <p:bldP spid="25604" grpId="0"/>
      <p:bldP spid="25605" grpId="0"/>
      <p:bldP spid="25606" grpId="0"/>
      <p:bldP spid="25607" grpId="0"/>
      <p:bldP spid="2560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/>
          <p:nvPr/>
        </p:nvSpPr>
        <p:spPr>
          <a:xfrm>
            <a:off x="715645" y="1160780"/>
            <a:ext cx="8437880" cy="230695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2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用一种化学药剂处理甜菜的幼苗，能够使细胞内的染色体数加倍，这样的甜菜含糖量高，你认为这种变异能遗传吗？是什么引起的？</a:t>
            </a:r>
          </a:p>
        </p:txBody>
      </p:sp>
      <p:sp>
        <p:nvSpPr>
          <p:cNvPr id="40964" name="矩形 1"/>
          <p:cNvSpPr/>
          <p:nvPr/>
        </p:nvSpPr>
        <p:spPr>
          <a:xfrm>
            <a:off x="3267393" y="3375978"/>
            <a:ext cx="508635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能遗传    遗传物质的改变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47980" y="420370"/>
            <a:ext cx="34836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/>
              <a:t>练一练：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3525" y="1160780"/>
            <a:ext cx="2917190" cy="2164715"/>
          </a:xfrm>
          <a:prstGeom prst="rect">
            <a:avLst/>
          </a:prstGeom>
        </p:spPr>
      </p:pic>
      <p:sp>
        <p:nvSpPr>
          <p:cNvPr id="46085" name="Text Box 5"/>
          <p:cNvSpPr txBox="1"/>
          <p:nvPr/>
        </p:nvSpPr>
        <p:spPr>
          <a:xfrm>
            <a:off x="840105" y="4297680"/>
            <a:ext cx="813879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None/>
            </a:pP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改变光照时间促使提前开花，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你认为这种变异能遗传吗？是什么引起的？</a:t>
            </a: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1"/>
          <p:cNvSpPr/>
          <p:nvPr/>
        </p:nvSpPr>
        <p:spPr>
          <a:xfrm>
            <a:off x="3125153" y="5373688"/>
            <a:ext cx="4678045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不能遗传    环境的改变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10006" t="32504" r="46019"/>
          <a:stretch>
            <a:fillRect/>
          </a:stretch>
        </p:blipFill>
        <p:spPr>
          <a:xfrm>
            <a:off x="9153525" y="3890010"/>
            <a:ext cx="2647950" cy="2540635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422275" y="147320"/>
            <a:ext cx="9024620" cy="933450"/>
            <a:chOff x="3939" y="487"/>
            <a:chExt cx="14212" cy="1470"/>
          </a:xfrm>
        </p:grpSpPr>
        <p:sp>
          <p:nvSpPr>
            <p:cNvPr id="7" name="矩形 6"/>
            <p:cNvSpPr/>
            <p:nvPr/>
          </p:nvSpPr>
          <p:spPr>
            <a:xfrm>
              <a:off x="3939" y="487"/>
              <a:ext cx="14213" cy="14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4388" y="662"/>
              <a:ext cx="13040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>
                  <a:solidFill>
                    <a:srgbClr val="FF0000"/>
                  </a:solidFill>
                </a:rPr>
                <a:t>思考：是不是所有的变异对生物都是有利的？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6085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descr="5%"/>
          <p:cNvSpPr>
            <a:spLocks noChangeArrowheads="1"/>
          </p:cNvSpPr>
          <p:nvPr/>
        </p:nvSpPr>
        <p:spPr bwMode="auto">
          <a:xfrm>
            <a:off x="7450432" y="1605321"/>
            <a:ext cx="3268509" cy="584775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kumimoji="0" lang="zh-CN" altLang="en-US" sz="3200" b="1">
                <a:latin typeface="Arial" panose="020B0604020202020204" pitchFamily="34" charset="0"/>
              </a:rPr>
              <a:t>玉米中的白化苗 </a:t>
            </a:r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35290" y="221717"/>
            <a:ext cx="2812439" cy="2736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56324" y="221717"/>
            <a:ext cx="2736427" cy="2736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5" descr="pic_7000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-40000" contrast="4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60" t="52859" r="33878" b="10590"/>
          <a:stretch>
            <a:fillRect/>
          </a:stretch>
        </p:blipFill>
        <p:spPr bwMode="auto">
          <a:xfrm>
            <a:off x="7388202" y="3276977"/>
            <a:ext cx="3268509" cy="3105401"/>
          </a:xfrm>
          <a:prstGeom prst="rect">
            <a:avLst/>
          </a:prstGeom>
          <a:solidFill>
            <a:srgbClr val="008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Picture 6" descr="pic_7000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-40000" contrast="4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5" t="3671" r="66061" b="66789"/>
          <a:stretch>
            <a:fillRect/>
          </a:stretch>
        </p:blipFill>
        <p:spPr bwMode="auto">
          <a:xfrm>
            <a:off x="4803800" y="3276976"/>
            <a:ext cx="3344521" cy="3116485"/>
          </a:xfrm>
          <a:prstGeom prst="rect">
            <a:avLst/>
          </a:prstGeom>
          <a:solidFill>
            <a:srgbClr val="008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3" name="Text Box 7" descr="瓦形"/>
          <p:cNvSpPr txBox="1">
            <a:spLocks noChangeArrowheads="1"/>
          </p:cNvSpPr>
          <p:nvPr/>
        </p:nvSpPr>
        <p:spPr bwMode="auto">
          <a:xfrm>
            <a:off x="1193236" y="4275677"/>
            <a:ext cx="3268509" cy="10772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3200" b="1">
                <a:latin typeface="Tahoma" panose="020B0604030504040204" pitchFamily="34" charset="0"/>
              </a:rPr>
              <a:t>小麦中出现抗倒伏的变异品种</a:t>
            </a:r>
          </a:p>
        </p:txBody>
      </p:sp>
      <p:sp>
        <p:nvSpPr>
          <p:cNvPr id="160776" name="Text Box 8"/>
          <p:cNvSpPr txBox="1">
            <a:spLocks noChangeArrowheads="1"/>
          </p:cNvSpPr>
          <p:nvPr/>
        </p:nvSpPr>
        <p:spPr bwMode="auto">
          <a:xfrm>
            <a:off x="3294647" y="914275"/>
            <a:ext cx="2269575" cy="64492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590" b="1">
                <a:ea typeface="黑体" panose="02010609060101010101" pitchFamily="49" charset="-122"/>
              </a:rPr>
              <a:t>不利变异</a:t>
            </a:r>
          </a:p>
        </p:txBody>
      </p:sp>
      <p:sp>
        <p:nvSpPr>
          <p:cNvPr id="160777" name="Text Box 9"/>
          <p:cNvSpPr txBox="1">
            <a:spLocks noChangeArrowheads="1"/>
          </p:cNvSpPr>
          <p:nvPr/>
        </p:nvSpPr>
        <p:spPr bwMode="auto">
          <a:xfrm>
            <a:off x="6764664" y="3353981"/>
            <a:ext cx="2257792" cy="64492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590" b="1">
                <a:ea typeface="黑体" panose="02010609060101010101" pitchFamily="49" charset="-122"/>
              </a:rPr>
              <a:t>有利变异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436287" y="2190115"/>
            <a:ext cx="11097584" cy="2282025"/>
            <a:chOff x="715" y="2252"/>
            <a:chExt cx="17347" cy="2872"/>
          </a:xfrm>
          <a:solidFill>
            <a:schemeClr val="bg1"/>
          </a:solidFill>
        </p:grpSpPr>
        <p:sp>
          <p:nvSpPr>
            <p:cNvPr id="2" name="矩形 1"/>
            <p:cNvSpPr/>
            <p:nvPr/>
          </p:nvSpPr>
          <p:spPr>
            <a:xfrm>
              <a:off x="715" y="2252"/>
              <a:ext cx="17347" cy="2872"/>
            </a:xfrm>
            <a:prstGeom prst="rect">
              <a:avLst/>
            </a:prstGeom>
            <a:grp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963" name="Text Box 5"/>
            <p:cNvSpPr txBox="1">
              <a:spLocks noChangeArrowheads="1"/>
            </p:cNvSpPr>
            <p:nvPr/>
          </p:nvSpPr>
          <p:spPr bwMode="auto">
            <a:xfrm>
              <a:off x="1108" y="2572"/>
              <a:ext cx="16129" cy="219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altLang="en-US" sz="3590" b="1">
                  <a:latin typeface="宋体" panose="02010600030101010101" pitchFamily="2" charset="-122"/>
                </a:rPr>
                <a:t>    </a:t>
              </a:r>
              <a:r>
                <a:rPr lang="zh-CN" altLang="en-US" sz="3590" b="1"/>
                <a:t>绝大多数变异对生物来说是不利的；少数是有利的；还有一些是既无害也无利的（</a:t>
              </a:r>
              <a:r>
                <a:rPr lang="zh-CN" altLang="en-US" sz="359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变异是</a:t>
              </a:r>
              <a:r>
                <a:rPr lang="zh-CN" altLang="en-US" sz="359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不定向</a:t>
              </a:r>
              <a:r>
                <a:rPr lang="zh-CN" altLang="en-US" sz="359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的</a:t>
              </a:r>
              <a:r>
                <a:rPr lang="zh-CN" altLang="en-US" sz="3590" b="1"/>
                <a:t>）。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0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6" grpId="0" animBg="1"/>
      <p:bldP spid="16077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3" name="矩形 8"/>
          <p:cNvSpPr>
            <a:spLocks noChangeArrowheads="1"/>
          </p:cNvSpPr>
          <p:nvPr/>
        </p:nvSpPr>
        <p:spPr bwMode="auto">
          <a:xfrm>
            <a:off x="805753" y="340666"/>
            <a:ext cx="6936514" cy="767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4390">
                <a:latin typeface="微软雅黑" panose="020B0503020204020204" pitchFamily="34" charset="-122"/>
                <a:ea typeface="微软雅黑" panose="020B0503020204020204" pitchFamily="34" charset="-122"/>
              </a:rPr>
              <a:t>人类对遗传变异原理的应用</a:t>
            </a:r>
          </a:p>
        </p:txBody>
      </p:sp>
      <p:pic>
        <p:nvPicPr>
          <p:cNvPr id="48130" name="Picture 2" descr="从产奶量不同的奶牛中选择繁育出高产奶牛示意图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-38000" contrast="44000"/>
          </a:blip>
          <a:stretch>
            <a:fillRect/>
          </a:stretch>
        </p:blipFill>
        <p:spPr>
          <a:xfrm>
            <a:off x="1355725" y="1461135"/>
            <a:ext cx="3853815" cy="494220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5866765" y="2881630"/>
            <a:ext cx="4297680" cy="8115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原理：人工选择育种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pic_70009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-39999" contrast="44000"/>
          </a:blip>
          <a:stretch>
            <a:fillRect/>
          </a:stretch>
        </p:blipFill>
        <p:spPr>
          <a:xfrm>
            <a:off x="947420" y="1322070"/>
            <a:ext cx="4379595" cy="364744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6104255" y="2312035"/>
            <a:ext cx="3383280" cy="8115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原理：杂交育种</a:t>
            </a:r>
          </a:p>
        </p:txBody>
      </p:sp>
      <p:sp>
        <p:nvSpPr>
          <p:cNvPr id="52226" name="Text Box 2"/>
          <p:cNvSpPr txBox="1"/>
          <p:nvPr/>
        </p:nvSpPr>
        <p:spPr>
          <a:xfrm>
            <a:off x="405765" y="480060"/>
            <a:ext cx="5815965" cy="60769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40000"/>
              </a:lnSpc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高产抗倒伏小麦诞生的原理是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;</a:t>
            </a:r>
          </a:p>
        </p:txBody>
      </p:sp>
      <p:pic>
        <p:nvPicPr>
          <p:cNvPr id="48132" name="Picture 4" descr="袁隆平与杂交水稻"/>
          <p:cNvPicPr>
            <a:picLocks noChangeAspect="1" noChangeArrowheads="1"/>
          </p:cNvPicPr>
          <p:nvPr/>
        </p:nvPicPr>
        <p:blipFill>
          <a:blip r:embed="rId3">
            <a:lum bright="12000" contrast="18000"/>
          </a:blip>
          <a:stretch>
            <a:fillRect/>
          </a:stretch>
        </p:blipFill>
        <p:spPr bwMode="auto">
          <a:xfrm>
            <a:off x="7974330" y="3123565"/>
            <a:ext cx="2508885" cy="32823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/>
          <p:nvPr/>
        </p:nvSpPr>
        <p:spPr>
          <a:xfrm>
            <a:off x="1424940" y="503555"/>
            <a:ext cx="3982720" cy="78041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40000"/>
              </a:lnSpc>
            </a:pPr>
            <a:r>
              <a:rPr lang="zh-CN" altLang="en-US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太空椒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的培育：</a:t>
            </a:r>
          </a:p>
        </p:txBody>
      </p:sp>
      <p:sp>
        <p:nvSpPr>
          <p:cNvPr id="44037" name="Text Box 5"/>
          <p:cNvSpPr txBox="1"/>
          <p:nvPr/>
        </p:nvSpPr>
        <p:spPr>
          <a:xfrm>
            <a:off x="8564245" y="2423478"/>
            <a:ext cx="3089275" cy="5476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140000"/>
              </a:lnSpc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普通甜椒</a:t>
            </a:r>
          </a:p>
        </p:txBody>
      </p:sp>
      <p:sp>
        <p:nvSpPr>
          <p:cNvPr id="44038" name="Text Box 6"/>
          <p:cNvSpPr txBox="1"/>
          <p:nvPr/>
        </p:nvSpPr>
        <p:spPr>
          <a:xfrm>
            <a:off x="655003" y="2272030"/>
            <a:ext cx="3089275" cy="54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140000"/>
              </a:lnSpc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太空椒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4940" y="1554480"/>
            <a:ext cx="4119245" cy="30880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4" name="直接连接符 3"/>
          <p:cNvCxnSpPr/>
          <p:nvPr/>
        </p:nvCxnSpPr>
        <p:spPr>
          <a:xfrm>
            <a:off x="2801303" y="2697480"/>
            <a:ext cx="1163638" cy="0"/>
          </a:xfrm>
          <a:prstGeom prst="line">
            <a:avLst/>
          </a:prstGeom>
          <a:ln w="38100">
            <a:solidFill>
              <a:srgbClr val="869D5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7471410" y="2697480"/>
            <a:ext cx="1917700" cy="18415"/>
          </a:xfrm>
          <a:prstGeom prst="line">
            <a:avLst/>
          </a:prstGeom>
          <a:ln w="38100">
            <a:solidFill>
              <a:srgbClr val="869D5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4392295" y="5117465"/>
            <a:ext cx="3691890" cy="730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原理：诱变育种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/>
      <p:bldP spid="44038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02" name="Text Box 2"/>
          <p:cNvSpPr txBox="1">
            <a:spLocks noChangeArrowheads="1"/>
          </p:cNvSpPr>
          <p:nvPr/>
        </p:nvSpPr>
        <p:spPr bwMode="auto">
          <a:xfrm>
            <a:off x="2634295" y="3185365"/>
            <a:ext cx="1261884" cy="522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795" b="1"/>
              <a:t>表现型</a:t>
            </a:r>
          </a:p>
        </p:txBody>
      </p:sp>
      <p:sp>
        <p:nvSpPr>
          <p:cNvPr id="870403" name="Text Box 3"/>
          <p:cNvSpPr txBox="1">
            <a:spLocks noChangeArrowheads="1"/>
          </p:cNvSpPr>
          <p:nvPr/>
        </p:nvSpPr>
        <p:spPr bwMode="auto">
          <a:xfrm>
            <a:off x="3790307" y="3185365"/>
            <a:ext cx="492443" cy="4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395" b="1"/>
              <a:t>＝</a:t>
            </a:r>
          </a:p>
        </p:txBody>
      </p:sp>
      <p:sp>
        <p:nvSpPr>
          <p:cNvPr id="870404" name="Text Box 4"/>
          <p:cNvSpPr txBox="1">
            <a:spLocks noChangeArrowheads="1"/>
          </p:cNvSpPr>
          <p:nvPr/>
        </p:nvSpPr>
        <p:spPr bwMode="auto">
          <a:xfrm>
            <a:off x="4170367" y="3033342"/>
            <a:ext cx="1620957" cy="95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en-US" altLang="zh-CN" sz="2795" b="1"/>
              <a:t>  </a:t>
            </a:r>
            <a:r>
              <a:rPr lang="zh-CN" altLang="en-US" sz="2795" b="1"/>
              <a:t>基因型</a:t>
            </a:r>
          </a:p>
          <a:p>
            <a:pPr algn="l" eaLnBrk="1" hangingPunct="1"/>
            <a:r>
              <a:rPr lang="zh-CN" altLang="en-US" sz="2795" b="1"/>
              <a:t>（内因）</a:t>
            </a:r>
          </a:p>
        </p:txBody>
      </p:sp>
      <p:sp>
        <p:nvSpPr>
          <p:cNvPr id="870405" name="Text Box 5"/>
          <p:cNvSpPr txBox="1">
            <a:spLocks noChangeArrowheads="1"/>
          </p:cNvSpPr>
          <p:nvPr/>
        </p:nvSpPr>
        <p:spPr bwMode="auto">
          <a:xfrm>
            <a:off x="5579754" y="3185365"/>
            <a:ext cx="492443" cy="4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395" b="1"/>
              <a:t>＋</a:t>
            </a:r>
          </a:p>
        </p:txBody>
      </p:sp>
      <p:sp>
        <p:nvSpPr>
          <p:cNvPr id="870406" name="Text Box 6"/>
          <p:cNvSpPr txBox="1">
            <a:spLocks noChangeArrowheads="1"/>
          </p:cNvSpPr>
          <p:nvPr/>
        </p:nvSpPr>
        <p:spPr bwMode="auto">
          <a:xfrm>
            <a:off x="6222687" y="3033342"/>
            <a:ext cx="1620957" cy="95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795" b="1"/>
              <a:t>环境条件</a:t>
            </a:r>
          </a:p>
          <a:p>
            <a:pPr algn="l" eaLnBrk="1" hangingPunct="1"/>
            <a:r>
              <a:rPr lang="zh-CN" altLang="en-US" sz="2795" b="1"/>
              <a:t>（外因）</a:t>
            </a:r>
          </a:p>
        </p:txBody>
      </p:sp>
      <p:grpSp>
        <p:nvGrpSpPr>
          <p:cNvPr id="2" name="Group 7"/>
          <p:cNvGrpSpPr/>
          <p:nvPr/>
        </p:nvGrpSpPr>
        <p:grpSpPr>
          <a:xfrm>
            <a:off x="3300981" y="2564602"/>
            <a:ext cx="3800592" cy="456071"/>
            <a:chOff x="816" y="1200"/>
            <a:chExt cx="2400" cy="192"/>
          </a:xfrm>
        </p:grpSpPr>
        <p:sp>
          <p:nvSpPr>
            <p:cNvPr id="38940" name="Line 8"/>
            <p:cNvSpPr>
              <a:spLocks noChangeShapeType="1"/>
            </p:cNvSpPr>
            <p:nvPr/>
          </p:nvSpPr>
          <p:spPr bwMode="auto">
            <a:xfrm flipH="1" flipV="1">
              <a:off x="3216" y="1200"/>
              <a:ext cx="0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41" name="Line 9"/>
            <p:cNvSpPr>
              <a:spLocks noChangeShapeType="1"/>
            </p:cNvSpPr>
            <p:nvPr/>
          </p:nvSpPr>
          <p:spPr bwMode="auto">
            <a:xfrm flipH="1">
              <a:off x="816" y="1200"/>
              <a:ext cx="240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42" name="Line 10"/>
            <p:cNvSpPr>
              <a:spLocks noChangeShapeType="1"/>
            </p:cNvSpPr>
            <p:nvPr/>
          </p:nvSpPr>
          <p:spPr bwMode="auto">
            <a:xfrm flipH="1">
              <a:off x="816" y="120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</p:grpSp>
      <p:sp>
        <p:nvSpPr>
          <p:cNvPr id="870411" name="Text Box 11"/>
          <p:cNvSpPr txBox="1">
            <a:spLocks noChangeArrowheads="1"/>
          </p:cNvSpPr>
          <p:nvPr/>
        </p:nvSpPr>
        <p:spPr bwMode="auto">
          <a:xfrm>
            <a:off x="4097521" y="2133867"/>
            <a:ext cx="2717424" cy="4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395" b="1">
                <a:solidFill>
                  <a:srgbClr val="FF0000"/>
                </a:solidFill>
              </a:rPr>
              <a:t>不遗传的变异</a:t>
            </a:r>
          </a:p>
        </p:txBody>
      </p:sp>
      <p:sp>
        <p:nvSpPr>
          <p:cNvPr id="870412" name="Text Box 12"/>
          <p:cNvSpPr txBox="1">
            <a:spLocks noChangeArrowheads="1"/>
          </p:cNvSpPr>
          <p:nvPr/>
        </p:nvSpPr>
        <p:spPr bwMode="auto">
          <a:xfrm>
            <a:off x="8116648" y="4045249"/>
            <a:ext cx="1415772" cy="4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395" b="1">
                <a:solidFill>
                  <a:srgbClr val="002060"/>
                </a:solidFill>
              </a:rPr>
              <a:t>基因重组</a:t>
            </a:r>
          </a:p>
        </p:txBody>
      </p:sp>
      <p:sp>
        <p:nvSpPr>
          <p:cNvPr id="870413" name="Text Box 13"/>
          <p:cNvSpPr txBox="1">
            <a:spLocks noChangeArrowheads="1"/>
          </p:cNvSpPr>
          <p:nvPr/>
        </p:nvSpPr>
        <p:spPr bwMode="auto">
          <a:xfrm>
            <a:off x="8091311" y="4577331"/>
            <a:ext cx="1415772" cy="4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395" b="1">
                <a:solidFill>
                  <a:srgbClr val="002060"/>
                </a:solidFill>
              </a:rPr>
              <a:t>基因突变</a:t>
            </a:r>
          </a:p>
        </p:txBody>
      </p:sp>
      <p:sp>
        <p:nvSpPr>
          <p:cNvPr id="870414" name="Text Box 14"/>
          <p:cNvSpPr txBox="1">
            <a:spLocks noChangeArrowheads="1"/>
          </p:cNvSpPr>
          <p:nvPr/>
        </p:nvSpPr>
        <p:spPr bwMode="auto">
          <a:xfrm>
            <a:off x="8103981" y="5109414"/>
            <a:ext cx="1723549" cy="4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395" b="1">
                <a:solidFill>
                  <a:srgbClr val="002060"/>
                </a:solidFill>
              </a:rPr>
              <a:t>染色体变异</a:t>
            </a:r>
          </a:p>
        </p:txBody>
      </p:sp>
      <p:sp>
        <p:nvSpPr>
          <p:cNvPr id="870415" name="Text Box 15"/>
          <p:cNvSpPr txBox="1">
            <a:spLocks noChangeArrowheads="1"/>
          </p:cNvSpPr>
          <p:nvPr/>
        </p:nvSpPr>
        <p:spPr bwMode="auto">
          <a:xfrm>
            <a:off x="8175241" y="3361142"/>
            <a:ext cx="937480" cy="4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395" b="1">
                <a:solidFill>
                  <a:srgbClr val="FF00FF"/>
                </a:solidFill>
              </a:rPr>
              <a:t>诱因</a:t>
            </a:r>
          </a:p>
        </p:txBody>
      </p:sp>
      <p:grpSp>
        <p:nvGrpSpPr>
          <p:cNvPr id="3" name="Group 16"/>
          <p:cNvGrpSpPr/>
          <p:nvPr/>
        </p:nvGrpSpPr>
        <p:grpSpPr>
          <a:xfrm>
            <a:off x="7896532" y="3354807"/>
            <a:ext cx="1216189" cy="532083"/>
            <a:chOff x="3648" y="1680"/>
            <a:chExt cx="768" cy="336"/>
          </a:xfrm>
        </p:grpSpPr>
        <p:sp>
          <p:nvSpPr>
            <p:cNvPr id="38938" name="Line 17"/>
            <p:cNvSpPr>
              <a:spLocks noChangeShapeType="1"/>
            </p:cNvSpPr>
            <p:nvPr/>
          </p:nvSpPr>
          <p:spPr bwMode="auto">
            <a:xfrm>
              <a:off x="3648" y="1680"/>
              <a:ext cx="76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39" name="Line 18"/>
            <p:cNvSpPr>
              <a:spLocks noChangeShapeType="1"/>
            </p:cNvSpPr>
            <p:nvPr/>
          </p:nvSpPr>
          <p:spPr bwMode="auto">
            <a:xfrm flipH="1">
              <a:off x="4416" y="1680"/>
              <a:ext cx="0" cy="3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</p:grpSp>
      <p:sp>
        <p:nvSpPr>
          <p:cNvPr id="870419" name="AutoShape 19"/>
          <p:cNvSpPr/>
          <p:nvPr/>
        </p:nvSpPr>
        <p:spPr bwMode="auto">
          <a:xfrm>
            <a:off x="7820519" y="4216276"/>
            <a:ext cx="152024" cy="1292201"/>
          </a:xfrm>
          <a:prstGeom prst="leftBrace">
            <a:avLst>
              <a:gd name="adj1" fmla="val 70833"/>
              <a:gd name="adj2" fmla="val 50000"/>
            </a:avLst>
          </a:prstGeom>
          <a:noFill/>
          <a:ln w="19050">
            <a:solidFill>
              <a:srgbClr val="008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endParaRPr kumimoji="0" lang="zh-CN" altLang="zh-CN" sz="1795" b="1">
              <a:latin typeface="Arial" panose="020B0604020202020204" pitchFamily="34" charset="0"/>
            </a:endParaRPr>
          </a:p>
        </p:txBody>
      </p:sp>
      <p:grpSp>
        <p:nvGrpSpPr>
          <p:cNvPr id="4" name="Group 20"/>
          <p:cNvGrpSpPr/>
          <p:nvPr/>
        </p:nvGrpSpPr>
        <p:grpSpPr>
          <a:xfrm>
            <a:off x="5090427" y="4073752"/>
            <a:ext cx="2660415" cy="836131"/>
            <a:chOff x="2064" y="1872"/>
            <a:chExt cx="1680" cy="768"/>
          </a:xfrm>
        </p:grpSpPr>
        <p:sp>
          <p:nvSpPr>
            <p:cNvPr id="38936" name="Line 21"/>
            <p:cNvSpPr>
              <a:spLocks noChangeShapeType="1"/>
            </p:cNvSpPr>
            <p:nvPr/>
          </p:nvSpPr>
          <p:spPr bwMode="auto">
            <a:xfrm flipH="1">
              <a:off x="2064" y="2640"/>
              <a:ext cx="168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37" name="Line 22"/>
            <p:cNvSpPr>
              <a:spLocks noChangeShapeType="1"/>
            </p:cNvSpPr>
            <p:nvPr/>
          </p:nvSpPr>
          <p:spPr bwMode="auto">
            <a:xfrm flipH="1" flipV="1">
              <a:off x="2064" y="1872"/>
              <a:ext cx="0" cy="76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3150540" y="4145014"/>
            <a:ext cx="1520237" cy="760119"/>
            <a:chOff x="816" y="1872"/>
            <a:chExt cx="960" cy="768"/>
          </a:xfrm>
        </p:grpSpPr>
        <p:sp>
          <p:nvSpPr>
            <p:cNvPr id="38933" name="Line 24"/>
            <p:cNvSpPr>
              <a:spLocks noChangeShapeType="1"/>
            </p:cNvSpPr>
            <p:nvPr/>
          </p:nvSpPr>
          <p:spPr bwMode="auto">
            <a:xfrm flipH="1">
              <a:off x="1776" y="1872"/>
              <a:ext cx="0" cy="76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34" name="Line 25"/>
            <p:cNvSpPr>
              <a:spLocks noChangeShapeType="1"/>
            </p:cNvSpPr>
            <p:nvPr/>
          </p:nvSpPr>
          <p:spPr bwMode="auto">
            <a:xfrm flipH="1">
              <a:off x="816" y="2640"/>
              <a:ext cx="96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35" name="Line 26"/>
            <p:cNvSpPr>
              <a:spLocks noChangeShapeType="1"/>
            </p:cNvSpPr>
            <p:nvPr/>
          </p:nvSpPr>
          <p:spPr bwMode="auto">
            <a:xfrm flipH="1" flipV="1">
              <a:off x="816" y="1872"/>
              <a:ext cx="0" cy="76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</p:grpSp>
      <p:sp>
        <p:nvSpPr>
          <p:cNvPr id="870427" name="Text Box 27"/>
          <p:cNvSpPr txBox="1">
            <a:spLocks noChangeArrowheads="1"/>
          </p:cNvSpPr>
          <p:nvPr/>
        </p:nvSpPr>
        <p:spPr bwMode="auto">
          <a:xfrm>
            <a:off x="5449901" y="4431642"/>
            <a:ext cx="2031325" cy="4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395" b="1">
                <a:solidFill>
                  <a:srgbClr val="FF0000"/>
                </a:solidFill>
              </a:rPr>
              <a:t>可遗传的变异</a:t>
            </a:r>
          </a:p>
        </p:txBody>
      </p:sp>
      <p:sp>
        <p:nvSpPr>
          <p:cNvPr id="870428" name="Text Box 28"/>
          <p:cNvSpPr txBox="1">
            <a:spLocks noChangeArrowheads="1"/>
          </p:cNvSpPr>
          <p:nvPr/>
        </p:nvSpPr>
        <p:spPr bwMode="auto">
          <a:xfrm>
            <a:off x="5809372" y="4935221"/>
            <a:ext cx="1415772" cy="4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395" b="1">
                <a:solidFill>
                  <a:srgbClr val="002060"/>
                </a:solidFill>
              </a:rPr>
              <a:t>三个来源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10" b="92533" l="9961" r="99512">
                        <a14:foregroundMark x1="37109" y1="49341" x2="45801" y2="46852"/>
                        <a14:foregroundMark x1="28516" y1="46266" x2="53711" y2="31040"/>
                        <a14:foregroundMark x1="91113" y1="42899" x2="99707" y2="49341"/>
                        <a14:foregroundMark x1="69629" y1="85652" x2="94336" y2="90483"/>
                        <a14:foregroundMark x1="82520" y1="90044" x2="97949" y2="925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51" t="9668" b="4446"/>
          <a:stretch>
            <a:fillRect/>
          </a:stretch>
        </p:blipFill>
        <p:spPr bwMode="auto">
          <a:xfrm>
            <a:off x="355523" y="214884"/>
            <a:ext cx="2278772" cy="1689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1684968" y="3606337"/>
            <a:ext cx="8897565" cy="492440"/>
          </a:xfrm>
          <a:prstGeom prst="rect">
            <a:avLst/>
          </a:prstGeom>
          <a:noFill/>
          <a:ln w="19050" cap="flat">
            <a:solidFill>
              <a:srgbClr val="002060"/>
            </a:solidFill>
            <a:prstDash val="dashDot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lstStyle/>
          <a:p>
            <a:pPr defTabSz="1219200" latinLnBrk="1" hangingPunct="0"/>
            <a:endParaRPr lang="zh-CN" altLang="en-US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70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70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70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70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70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70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870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870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870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870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87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870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87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02" grpId="0"/>
      <p:bldP spid="870403" grpId="0"/>
      <p:bldP spid="870404" grpId="0"/>
      <p:bldP spid="870405" grpId="0"/>
      <p:bldP spid="870406" grpId="0"/>
      <p:bldP spid="870411" grpId="0"/>
      <p:bldP spid="870412" grpId="0"/>
      <p:bldP spid="870413" grpId="0"/>
      <p:bldP spid="870414" grpId="0"/>
      <p:bldP spid="870415" grpId="0"/>
      <p:bldP spid="870419" grpId="0" animBg="1"/>
      <p:bldP spid="870427" grpId="0"/>
      <p:bldP spid="8704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/>
          <p:nvPr/>
        </p:nvSpPr>
        <p:spPr>
          <a:xfrm>
            <a:off x="2051050" y="817245"/>
            <a:ext cx="806259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spcBef>
                <a:spcPct val="0"/>
              </a:spcBef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、某自花传粉植物连续几年只开红花，一次开出一朵白花，该白花植株的后代全开白花。其变异原因是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     )</a:t>
            </a:r>
          </a:p>
          <a:p>
            <a:pPr fontAlgn="auto">
              <a:spcBef>
                <a:spcPct val="0"/>
              </a:spcBef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基因分离 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B.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基因重组 </a:t>
            </a:r>
          </a:p>
          <a:p>
            <a:pPr fontAlgn="auto">
              <a:spcBef>
                <a:spcPct val="0"/>
              </a:spcBef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基因突变 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D.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环境影响</a:t>
            </a:r>
          </a:p>
        </p:txBody>
      </p:sp>
      <p:sp>
        <p:nvSpPr>
          <p:cNvPr id="75783" name="Text Box 7"/>
          <p:cNvSpPr txBox="1"/>
          <p:nvPr/>
        </p:nvSpPr>
        <p:spPr>
          <a:xfrm>
            <a:off x="2051050" y="3062605"/>
            <a:ext cx="806259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spcBef>
                <a:spcPct val="0"/>
              </a:spcBef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、进行有性生殖的动物，亲代和子代之间总存在着多多少少的差异。形成这种差异的主要原因是（      ）</a:t>
            </a:r>
          </a:p>
          <a:p>
            <a:pPr fontAlgn="auto">
              <a:spcBef>
                <a:spcPct val="0"/>
              </a:spcBef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基因分离 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B.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基因重组 </a:t>
            </a:r>
          </a:p>
          <a:p>
            <a:pPr fontAlgn="auto">
              <a:spcBef>
                <a:spcPct val="0"/>
              </a:spcBef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基因突变 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D.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环境影响</a:t>
            </a:r>
          </a:p>
        </p:txBody>
      </p:sp>
      <p:sp>
        <p:nvSpPr>
          <p:cNvPr id="75785" name="Text Box 9"/>
          <p:cNvSpPr txBox="1"/>
          <p:nvPr/>
        </p:nvSpPr>
        <p:spPr>
          <a:xfrm>
            <a:off x="3267075" y="1678940"/>
            <a:ext cx="504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C</a:t>
            </a:r>
          </a:p>
        </p:txBody>
      </p:sp>
      <p:sp>
        <p:nvSpPr>
          <p:cNvPr id="75787" name="Text Box 11"/>
          <p:cNvSpPr txBox="1"/>
          <p:nvPr/>
        </p:nvSpPr>
        <p:spPr>
          <a:xfrm>
            <a:off x="2762250" y="3924300"/>
            <a:ext cx="504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B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153025" y="146050"/>
            <a:ext cx="242824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400" b="1">
                <a:solidFill>
                  <a:srgbClr val="FF6600"/>
                </a:solidFill>
                <a:latin typeface="Arial" panose="020B0604020202020204" pitchFamily="34" charset="0"/>
                <a:ea typeface="方正舒体" panose="02010601030101010101" pitchFamily="2" charset="-122"/>
                <a:sym typeface="+mn-ea"/>
              </a:rPr>
              <a:t>随堂反馈</a:t>
            </a:r>
            <a:endParaRPr lang="zh-CN" altLang="en-US" sz="4400"/>
          </a:p>
        </p:txBody>
      </p:sp>
      <p:sp>
        <p:nvSpPr>
          <p:cNvPr id="32774" name="Text Box 6"/>
          <p:cNvSpPr txBox="1"/>
          <p:nvPr/>
        </p:nvSpPr>
        <p:spPr>
          <a:xfrm>
            <a:off x="2051050" y="5307965"/>
            <a:ext cx="8026400" cy="13836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、下列哪种性状是可以遗传的（      ）</a:t>
            </a:r>
          </a:p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A.营养性夜盲症         B.色盲</a:t>
            </a:r>
          </a:p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C.高山缺氧反应         D.运动员强健的肌肉</a:t>
            </a:r>
          </a:p>
        </p:txBody>
      </p:sp>
      <p:sp>
        <p:nvSpPr>
          <p:cNvPr id="3" name="Text Box 11"/>
          <p:cNvSpPr txBox="1"/>
          <p:nvPr/>
        </p:nvSpPr>
        <p:spPr>
          <a:xfrm>
            <a:off x="7715250" y="5222875"/>
            <a:ext cx="504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5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5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75783" grpId="0"/>
      <p:bldP spid="75785" grpId="0"/>
      <p:bldP spid="75787" grpId="0"/>
      <p:bldP spid="32774" grpId="0" animBg="1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4" name="Text Box 8"/>
          <p:cNvSpPr txBox="1"/>
          <p:nvPr/>
        </p:nvSpPr>
        <p:spPr>
          <a:xfrm>
            <a:off x="1821180" y="294005"/>
            <a:ext cx="8066088" cy="2245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、基因突变（      ）；基因重组（      ）</a:t>
            </a:r>
          </a:p>
          <a:p>
            <a:pPr fontAlgn="auto">
              <a:spcBef>
                <a:spcPct val="0"/>
              </a:spcBef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产生新基因，不形成新基因型    </a:t>
            </a:r>
          </a:p>
          <a:p>
            <a:pPr fontAlgn="auto">
              <a:spcBef>
                <a:spcPct val="0"/>
              </a:spcBef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产生新基因，形成新基因型</a:t>
            </a:r>
          </a:p>
          <a:p>
            <a:pPr fontAlgn="auto">
              <a:spcBef>
                <a:spcPct val="0"/>
              </a:spcBef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不产生新基因，形成新基因型    </a:t>
            </a:r>
          </a:p>
          <a:p>
            <a:pPr fontAlgn="auto">
              <a:spcBef>
                <a:spcPct val="0"/>
              </a:spcBef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不产生新基因，不形成新基因型</a:t>
            </a:r>
          </a:p>
        </p:txBody>
      </p:sp>
      <p:sp>
        <p:nvSpPr>
          <p:cNvPr id="75786" name="Text Box 10"/>
          <p:cNvSpPr txBox="1"/>
          <p:nvPr/>
        </p:nvSpPr>
        <p:spPr>
          <a:xfrm>
            <a:off x="4647565" y="294005"/>
            <a:ext cx="504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B</a:t>
            </a:r>
          </a:p>
        </p:txBody>
      </p:sp>
      <p:sp>
        <p:nvSpPr>
          <p:cNvPr id="75788" name="Text Box 12"/>
          <p:cNvSpPr txBox="1"/>
          <p:nvPr/>
        </p:nvSpPr>
        <p:spPr>
          <a:xfrm>
            <a:off x="8183880" y="294005"/>
            <a:ext cx="504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C</a:t>
            </a:r>
          </a:p>
        </p:txBody>
      </p:sp>
      <p:sp>
        <p:nvSpPr>
          <p:cNvPr id="44033" name="文本框 465923"/>
          <p:cNvSpPr txBox="1"/>
          <p:nvPr/>
        </p:nvSpPr>
        <p:spPr>
          <a:xfrm>
            <a:off x="1820863" y="2421890"/>
            <a:ext cx="7537450" cy="22453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5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、下列不属于生物变异的是（     ）</a:t>
            </a:r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玉米果穗的颜色上的差异</a:t>
            </a:r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安康羊的后代比其父母矮许多</a:t>
            </a:r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红眼果蝇与白眼果蝇的头部</a:t>
            </a:r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未成熟的小苹果与成熟的大苹果</a:t>
            </a:r>
          </a:p>
        </p:txBody>
      </p:sp>
      <p:sp>
        <p:nvSpPr>
          <p:cNvPr id="465925" name="文本框 465924"/>
          <p:cNvSpPr txBox="1"/>
          <p:nvPr/>
        </p:nvSpPr>
        <p:spPr>
          <a:xfrm>
            <a:off x="6946583" y="2421573"/>
            <a:ext cx="658812" cy="52197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D</a:t>
            </a:r>
          </a:p>
        </p:txBody>
      </p:sp>
      <p:sp>
        <p:nvSpPr>
          <p:cNvPr id="44035" name="文本框 465925"/>
          <p:cNvSpPr txBox="1"/>
          <p:nvPr/>
        </p:nvSpPr>
        <p:spPr>
          <a:xfrm>
            <a:off x="1820863" y="4531995"/>
            <a:ext cx="8401050" cy="22453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6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、下列方法中，不能得到可遗传变异的是（    ）</a:t>
            </a:r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加强水肥管理，使农作物健壮</a:t>
            </a:r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进行品种杂交，之后进行选育</a:t>
            </a:r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用射线和药物处理种子后进行选育</a:t>
            </a:r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挑选牛群中的肉质较佳的进行繁殖</a:t>
            </a:r>
          </a:p>
        </p:txBody>
      </p:sp>
      <p:sp>
        <p:nvSpPr>
          <p:cNvPr id="465927" name="文本框 465926"/>
          <p:cNvSpPr txBox="1"/>
          <p:nvPr/>
        </p:nvSpPr>
        <p:spPr>
          <a:xfrm>
            <a:off x="9101773" y="4531678"/>
            <a:ext cx="563562" cy="52197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A   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5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44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5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5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59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59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65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5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4" grpId="1"/>
      <p:bldP spid="75786" grpId="0"/>
      <p:bldP spid="75788" grpId="0"/>
      <p:bldP spid="44033" grpId="0" animBg="1"/>
      <p:bldP spid="465925" grpId="0"/>
      <p:bldP spid="44035" grpId="0" animBg="1"/>
      <p:bldP spid="46592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/>
          <p:nvPr/>
        </p:nvSpPr>
        <p:spPr>
          <a:xfrm>
            <a:off x="2115185" y="467360"/>
            <a:ext cx="8242300" cy="2676525"/>
          </a:xfrm>
          <a:prstGeom prst="rect">
            <a:avLst/>
          </a:prstGeom>
          <a:noFill/>
          <a:ln w="28575">
            <a:noFill/>
          </a:ln>
        </p:spPr>
        <p:txBody>
          <a:bodyPr wrap="square" anchor="t" anchorCtr="0">
            <a:spAutoFit/>
          </a:bodyPr>
          <a:lstStyle/>
          <a:p>
            <a:pPr algn="l">
              <a:lnSpc>
                <a:spcPct val="100000"/>
              </a:lnSpc>
              <a:buClrTx/>
              <a:buSzTx/>
              <a:buNone/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7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下面是四位同学对生物变异的认识，你认为正确的是(    )</a:t>
            </a:r>
          </a:p>
          <a:p>
            <a:pPr algn="l">
              <a:lnSpc>
                <a:spcPct val="100000"/>
              </a:lnSpc>
              <a:buClrTx/>
              <a:buSzTx/>
              <a:buNone/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A.生物的变异都是可遗传的变异       </a:t>
            </a:r>
          </a:p>
          <a:p>
            <a:pPr algn="l">
              <a:lnSpc>
                <a:spcPct val="100000"/>
              </a:lnSpc>
              <a:buClrTx/>
              <a:buSzTx/>
              <a:buNone/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B.变异在生物界是一种个别现象</a:t>
            </a:r>
          </a:p>
          <a:p>
            <a:pPr algn="l">
              <a:lnSpc>
                <a:spcPct val="100000"/>
              </a:lnSpc>
              <a:buClrTx/>
              <a:buSzTx/>
              <a:buNone/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C.没有变异就没有生物的进化         </a:t>
            </a:r>
          </a:p>
          <a:p>
            <a:pPr algn="l">
              <a:lnSpc>
                <a:spcPct val="100000"/>
              </a:lnSpc>
              <a:buClrTx/>
              <a:buSzTx/>
              <a:buNone/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D.生物的变异大多是适应环境的</a:t>
            </a:r>
          </a:p>
        </p:txBody>
      </p:sp>
      <p:sp>
        <p:nvSpPr>
          <p:cNvPr id="59395" name="Rectangle 3"/>
          <p:cNvSpPr/>
          <p:nvPr/>
        </p:nvSpPr>
        <p:spPr>
          <a:xfrm>
            <a:off x="3361373" y="889953"/>
            <a:ext cx="3625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b="1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C</a:t>
            </a:r>
          </a:p>
        </p:txBody>
      </p:sp>
      <p:sp>
        <p:nvSpPr>
          <p:cNvPr id="47105" name="Rectangle 2"/>
          <p:cNvSpPr/>
          <p:nvPr/>
        </p:nvSpPr>
        <p:spPr>
          <a:xfrm>
            <a:off x="2115185" y="3241675"/>
            <a:ext cx="8044180" cy="2676525"/>
          </a:xfrm>
          <a:prstGeom prst="rect">
            <a:avLst/>
          </a:prstGeom>
          <a:noFill/>
          <a:ln w="28575">
            <a:noFill/>
          </a:ln>
        </p:spPr>
        <p:txBody>
          <a:bodyPr wrap="square" anchor="t" anchorCtr="0">
            <a:spAutoFit/>
          </a:bodyPr>
          <a:lstStyle/>
          <a:p>
            <a:pPr algn="l">
              <a:lnSpc>
                <a:spcPct val="100000"/>
              </a:lnSpc>
              <a:buClrTx/>
              <a:buSzTx/>
              <a:buNone/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8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农业上用射线或药物处理农作物种子，从而获得新品种。其原理是：射线或药物（   ）</a:t>
            </a:r>
          </a:p>
          <a:p>
            <a:pPr algn="l">
              <a:lnSpc>
                <a:spcPct val="100000"/>
              </a:lnSpc>
              <a:buClrTx/>
              <a:buSzTx/>
              <a:buNone/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A.使种子里的遗传物质发生了改变      </a:t>
            </a:r>
          </a:p>
          <a:p>
            <a:pPr algn="l">
              <a:lnSpc>
                <a:spcPct val="100000"/>
              </a:lnSpc>
              <a:buClrTx/>
              <a:buSzTx/>
              <a:buNone/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B.直接改变了农作物的某些性状</a:t>
            </a:r>
          </a:p>
          <a:p>
            <a:pPr algn="l">
              <a:lnSpc>
                <a:spcPct val="100000"/>
              </a:lnSpc>
              <a:buClrTx/>
              <a:buSzTx/>
              <a:buNone/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C.改变了农作物种子中的营养成分      </a:t>
            </a:r>
          </a:p>
          <a:p>
            <a:pPr algn="l">
              <a:lnSpc>
                <a:spcPct val="100000"/>
              </a:lnSpc>
              <a:buClrTx/>
              <a:buSzTx/>
              <a:buNone/>
            </a:pP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D.淘汰了农作物的某些不良性状</a:t>
            </a:r>
          </a:p>
        </p:txBody>
      </p:sp>
      <p:sp>
        <p:nvSpPr>
          <p:cNvPr id="61443" name="Rectangle 3"/>
          <p:cNvSpPr/>
          <p:nvPr/>
        </p:nvSpPr>
        <p:spPr>
          <a:xfrm>
            <a:off x="8018463" y="3679825"/>
            <a:ext cx="3625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800" b="1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A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5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4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7" grpId="0"/>
      <p:bldP spid="59395" grpId="0"/>
      <p:bldP spid="47105" grpId="0"/>
      <p:bldP spid="6144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/>
          <p:nvPr/>
        </p:nvSpPr>
        <p:spPr>
          <a:xfrm>
            <a:off x="922655" y="358775"/>
            <a:ext cx="1034732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9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、有性生殖后代具有更大的变异性，最根本的原因是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    )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基因突变频率提高        </a:t>
            </a:r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染色体结构变异机会多    </a:t>
            </a:r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产生新的基因组合机会多          </a:t>
            </a:r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更易受环境影响而发生变异</a:t>
            </a:r>
          </a:p>
        </p:txBody>
      </p:sp>
      <p:sp>
        <p:nvSpPr>
          <p:cNvPr id="77827" name="Text Box 3"/>
          <p:cNvSpPr txBox="1"/>
          <p:nvPr/>
        </p:nvSpPr>
        <p:spPr>
          <a:xfrm>
            <a:off x="9666605" y="358775"/>
            <a:ext cx="5372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C</a:t>
            </a:r>
          </a:p>
        </p:txBody>
      </p:sp>
      <p:sp>
        <p:nvSpPr>
          <p:cNvPr id="77828" name="Text Box 4"/>
          <p:cNvSpPr txBox="1"/>
          <p:nvPr/>
        </p:nvSpPr>
        <p:spPr>
          <a:xfrm>
            <a:off x="922020" y="2793365"/>
            <a:ext cx="10347325" cy="3107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10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、下列高科技成果中，根据基因重组原理进行的是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     )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① 我国科学家袁隆平利用杂交技术培育出超级水稻</a:t>
            </a:r>
          </a:p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② 我国科学家将苏云金杆菌的某些基因移植到棉花体内，培育出抗虫棉</a:t>
            </a:r>
          </a:p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③ 我国科学家通过返回式卫星搭载种子培育出太空椒</a:t>
            </a:r>
          </a:p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④ 我国科学家通过体细胞克隆技术培养出克隆牛</a:t>
            </a:r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A.①     B.①②     C  ①②③    D  ②③④</a:t>
            </a:r>
          </a:p>
        </p:txBody>
      </p:sp>
      <p:sp>
        <p:nvSpPr>
          <p:cNvPr id="77829" name="Text Box 5"/>
          <p:cNvSpPr txBox="1"/>
          <p:nvPr/>
        </p:nvSpPr>
        <p:spPr>
          <a:xfrm>
            <a:off x="9666605" y="2793365"/>
            <a:ext cx="50419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B</a:t>
            </a:r>
          </a:p>
        </p:txBody>
      </p:sp>
      <p:pic>
        <p:nvPicPr>
          <p:cNvPr id="77830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128500" y="12471400"/>
            <a:ext cx="330200" cy="254000"/>
          </a:xfrm>
          <a:prstGeom prst="cube">
            <a:avLst/>
          </a:prstGeo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77827" grpId="0"/>
      <p:bldP spid="77828" grpId="0"/>
      <p:bldP spid="7782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custom2020508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空白演示"/>
  <p:tag name="KSO_WM_UNIT_SHOW_EDIT_AREA_INDICATION" val="1"/>
  <p:tag name="KSO_WM_UNIT_TYPE" val="a"/>
  <p:tag name="KSO_WM_UNIT_VALUE" val="28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custom20205081_1*b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输入您的封面副标题"/>
  <p:tag name="KSO_WM_UNIT_SHOW_EDIT_AREA_INDICATION" val="1"/>
  <p:tag name="KSO_WM_UNIT_TYPE" val="b"/>
  <p:tag name="KSO_WM_UNIT_VALUE" val="11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3657.499212598425,&quot;width&quot;:5420}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6383,&quot;width&quot;:8510}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97596c54-51f4-465a-b0fb-80f0f70df87a}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1553</Words>
  <Application>Microsoft Office PowerPoint</Application>
  <PresentationFormat>宽屏</PresentationFormat>
  <Paragraphs>185</Paragraphs>
  <Slides>31</Slides>
  <Notes>4</Notes>
  <HiddenSlides>1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31</vt:i4>
      </vt:variant>
    </vt:vector>
  </HeadingPairs>
  <TitlesOfParts>
    <vt:vector size="48" baseType="lpstr">
      <vt:lpstr>黑体</vt:lpstr>
      <vt:lpstr>华文楷体</vt:lpstr>
      <vt:lpstr>华文新魏</vt:lpstr>
      <vt:lpstr>华文中宋</vt:lpstr>
      <vt:lpstr>楷体</vt:lpstr>
      <vt:lpstr>楷体_GB2312</vt:lpstr>
      <vt:lpstr>宋体</vt:lpstr>
      <vt:lpstr>微软雅黑</vt:lpstr>
      <vt:lpstr>新宋体</vt:lpstr>
      <vt:lpstr>Arial</vt:lpstr>
      <vt:lpstr>Calibri</vt:lpstr>
      <vt:lpstr>Comic Sans MS</vt:lpstr>
      <vt:lpstr>Tahoma</vt:lpstr>
      <vt:lpstr>Times New Roman</vt:lpstr>
      <vt:lpstr>Wingdings</vt:lpstr>
      <vt:lpstr>Office 主题​​</vt:lpstr>
      <vt:lpstr>1_Office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第一种花生的数据</vt:lpstr>
      <vt:lpstr>第二种花生的数据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rbm.xkw.com</dc:creator>
  <cp:lastModifiedBy>chen hui</cp:lastModifiedBy>
  <cp:revision>1</cp:revision>
  <cp:lastPrinted>2022-02-21T17:53:30Z</cp:lastPrinted>
  <dcterms:created xsi:type="dcterms:W3CDTF">2022-02-21T17:53:30Z</dcterms:created>
  <dcterms:modified xsi:type="dcterms:W3CDTF">2022-03-01T08:42:07Z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