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89" r:id="rId3"/>
    <p:sldId id="290" r:id="rId4"/>
    <p:sldId id="258" r:id="rId5"/>
    <p:sldId id="287" r:id="rId6"/>
    <p:sldId id="288" r:id="rId7"/>
    <p:sldId id="331" r:id="rId8"/>
    <p:sldId id="262" r:id="rId9"/>
    <p:sldId id="263" r:id="rId10"/>
    <p:sldId id="264" r:id="rId11"/>
    <p:sldId id="302" r:id="rId12"/>
    <p:sldId id="303" r:id="rId13"/>
    <p:sldId id="304" r:id="rId14"/>
    <p:sldId id="332" r:id="rId15"/>
    <p:sldId id="267" r:id="rId16"/>
    <p:sldId id="266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333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01" r:id="rId4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F1BA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5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0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9DB568-E20B-4BDE-A204-85FA974427A9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1CEBD-4E63-4EEB-9CCA-36D6A70DC17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1730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498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5993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6648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8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0514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219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7238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8740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428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4727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6221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F0B18-C51B-4E3D-BB6E-69B564C592D6}" type="datetimeFigureOut">
              <a:rPr lang="zh-CN" altLang="en-US" smtClean="0"/>
              <a:pPr/>
              <a:t>2017/1/9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501BD-2F04-4C1B-971F-E47619E139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0418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13" Type="http://schemas.openxmlformats.org/officeDocument/2006/relationships/slide" Target="slide26.xml"/><Relationship Id="rId3" Type="http://schemas.openxmlformats.org/officeDocument/2006/relationships/image" Target="../media/image11.png"/><Relationship Id="rId7" Type="http://schemas.openxmlformats.org/officeDocument/2006/relationships/slide" Target="slide20.xml"/><Relationship Id="rId12" Type="http://schemas.openxmlformats.org/officeDocument/2006/relationships/slide" Target="slide2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11" Type="http://schemas.openxmlformats.org/officeDocument/2006/relationships/slide" Target="slide21.xml"/><Relationship Id="rId5" Type="http://schemas.openxmlformats.org/officeDocument/2006/relationships/slide" Target="slide18.xml"/><Relationship Id="rId10" Type="http://schemas.openxmlformats.org/officeDocument/2006/relationships/slide" Target="slide25.xml"/><Relationship Id="rId4" Type="http://schemas.openxmlformats.org/officeDocument/2006/relationships/slide" Target="slide17.xml"/><Relationship Id="rId9" Type="http://schemas.openxmlformats.org/officeDocument/2006/relationships/slide" Target="slide24.xml"/><Relationship Id="rId14" Type="http://schemas.openxmlformats.org/officeDocument/2006/relationships/slide" Target="slide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slide" Target="slide20.xml"/><Relationship Id="rId18" Type="http://schemas.openxmlformats.org/officeDocument/2006/relationships/slide" Target="slide13.xml"/><Relationship Id="rId3" Type="http://schemas.openxmlformats.org/officeDocument/2006/relationships/slide" Target="slide11.xml"/><Relationship Id="rId7" Type="http://schemas.openxmlformats.org/officeDocument/2006/relationships/slide" Target="slide16.xml"/><Relationship Id="rId12" Type="http://schemas.openxmlformats.org/officeDocument/2006/relationships/slide" Target="slide15.xml"/><Relationship Id="rId17" Type="http://schemas.openxmlformats.org/officeDocument/2006/relationships/slide" Target="slide17.xml"/><Relationship Id="rId2" Type="http://schemas.openxmlformats.org/officeDocument/2006/relationships/image" Target="../media/image13.jpeg"/><Relationship Id="rId16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2.xml"/><Relationship Id="rId11" Type="http://schemas.openxmlformats.org/officeDocument/2006/relationships/slide" Target="slide23.xml"/><Relationship Id="rId5" Type="http://schemas.openxmlformats.org/officeDocument/2006/relationships/slide" Target="slide18.xml"/><Relationship Id="rId15" Type="http://schemas.openxmlformats.org/officeDocument/2006/relationships/slide" Target="slide25.xml"/><Relationship Id="rId10" Type="http://schemas.openxmlformats.org/officeDocument/2006/relationships/image" Target="../media/image15.png"/><Relationship Id="rId19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slide" Target="slide19.xml"/><Relationship Id="rId14" Type="http://schemas.openxmlformats.org/officeDocument/2006/relationships/slide" Target="slide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958"/>
          <a:stretch/>
        </p:blipFill>
        <p:spPr>
          <a:xfrm>
            <a:off x="0" y="65946"/>
            <a:ext cx="12192000" cy="1854558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 rot="264560">
            <a:off x="450806" y="1314991"/>
            <a:ext cx="7696200" cy="21605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5824"/>
              </a:avLst>
            </a:prstTxWarp>
          </a:bodyPr>
          <a:lstStyle/>
          <a:p>
            <a:pPr algn="ctr"/>
            <a:r>
              <a:rPr lang="en-US" altLang="zh-CN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1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Revision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1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9188605" y="490654"/>
            <a:ext cx="2844555" cy="6367346"/>
          </a:xfrm>
          <a:prstGeom prst="rect">
            <a:avLst/>
          </a:prstGeom>
          <a:effectLst>
            <a:softEdge rad="177800"/>
          </a:effec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32513">
            <a:off x="277173" y="4427738"/>
            <a:ext cx="3620066" cy="202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6890138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0141" y="175554"/>
            <a:ext cx="10515600" cy="1325563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                      单词目标</a:t>
            </a:r>
            <a:r>
              <a:rPr lang="zh-CN" altLang="en-US" dirty="0" smtClean="0">
                <a:solidFill>
                  <a:srgbClr val="FF0000"/>
                </a:solidFill>
              </a:rPr>
              <a:t/>
            </a:r>
            <a:br>
              <a:rPr lang="zh-CN" altLang="en-US" dirty="0" smtClean="0">
                <a:solidFill>
                  <a:srgbClr val="FF0000"/>
                </a:solidFill>
              </a:rPr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5688" y="836341"/>
            <a:ext cx="11052717" cy="51175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b="1" dirty="0" smtClean="0">
                <a:solidFill>
                  <a:srgbClr val="3F1BA5"/>
                </a:solidFill>
              </a:rPr>
              <a:t>高频单词</a:t>
            </a:r>
            <a:r>
              <a:rPr lang="zh-CN" altLang="en-US" b="1" dirty="0" smtClean="0"/>
              <a:t>：  </a:t>
            </a:r>
            <a:r>
              <a:rPr lang="en-US" altLang="zh-CN" b="1" dirty="0" smtClean="0"/>
              <a:t>praise, view, director, make-up, artist, upon, among, onto, forward, second, relaxed, beat, still, single, victory, England, lucky, news, survey</a:t>
            </a:r>
          </a:p>
          <a:p>
            <a:pPr>
              <a:buNone/>
            </a:pPr>
            <a:r>
              <a:rPr lang="en-US" altLang="zh-CN" b="1" dirty="0" smtClean="0"/>
              <a:t> </a:t>
            </a:r>
            <a:r>
              <a:rPr lang="zh-CN" altLang="en-US" b="1" dirty="0" smtClean="0">
                <a:solidFill>
                  <a:srgbClr val="3F1BA5"/>
                </a:solidFill>
              </a:rPr>
              <a:t>拓展单词</a:t>
            </a:r>
            <a:r>
              <a:rPr lang="zh-CN" altLang="en-US" b="1" dirty="0" smtClean="0"/>
              <a:t>： </a:t>
            </a:r>
            <a:r>
              <a:rPr lang="en-US" altLang="zh-CN" b="1" dirty="0" smtClean="0"/>
              <a:t>script, studio, contestant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</a:t>
            </a:r>
            <a:r>
              <a:rPr lang="zh-CN" altLang="en-US" b="1" dirty="0" smtClean="0">
                <a:solidFill>
                  <a:srgbClr val="3F1BA5"/>
                </a:solidFill>
              </a:rPr>
              <a:t>高频词组</a:t>
            </a:r>
            <a:r>
              <a:rPr lang="zh-CN" altLang="en-US" b="1" dirty="0" smtClean="0"/>
              <a:t>：</a:t>
            </a:r>
            <a:r>
              <a:rPr lang="en-US" altLang="zh-CN" b="1" dirty="0" smtClean="0"/>
              <a:t>pass out, keep still, on weekdays, ahead of,</a:t>
            </a:r>
            <a:r>
              <a:rPr lang="en-US" b="1" dirty="0" smtClean="0"/>
              <a:t> emergency exit,       keep still, on weekdays, pass out</a:t>
            </a:r>
            <a:endParaRPr lang="zh-CN" altLang="en-US" b="1" dirty="0" smtClean="0"/>
          </a:p>
          <a:p>
            <a:pPr>
              <a:buNone/>
            </a:pPr>
            <a:r>
              <a:rPr lang="zh-CN" altLang="en-US" b="1" dirty="0" smtClean="0">
                <a:solidFill>
                  <a:srgbClr val="3F1BA5"/>
                </a:solidFill>
              </a:rPr>
              <a:t>拓展词组</a:t>
            </a:r>
            <a:r>
              <a:rPr lang="zh-CN" altLang="en-US" b="1" dirty="0" smtClean="0"/>
              <a:t>： </a:t>
            </a:r>
            <a:r>
              <a:rPr lang="en-US" altLang="zh-CN" b="1" dirty="0" smtClean="0"/>
              <a:t>floor plan, talent show, emergency exit,</a:t>
            </a:r>
            <a:r>
              <a:rPr lang="en-US" b="1" dirty="0" smtClean="0"/>
              <a:t> shine down upon, put make-up on one’s face, win the prize, have a haircut, closing words, opening words, jump out of one’s skin, to cut a long story short, to be honest, a piece of cake</a:t>
            </a:r>
            <a:endParaRPr lang="zh-CN" altLang="en-US" b="1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6546" y="0"/>
            <a:ext cx="79545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3526" y="0"/>
            <a:ext cx="4670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>
                <a:solidFill>
                  <a:srgbClr val="FF3399"/>
                </a:solidFill>
              </a:rPr>
              <a:t>Review Reading A</a:t>
            </a:r>
          </a:p>
        </p:txBody>
      </p:sp>
      <p:pic>
        <p:nvPicPr>
          <p:cNvPr id="12292" name="Picture 4" descr="201011911413575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3" name="Rectangle 5"/>
          <p:cNvSpPr>
            <a:spLocks noChangeArrowheads="1"/>
          </p:cNvSpPr>
          <p:nvPr/>
        </p:nvSpPr>
        <p:spPr bwMode="auto">
          <a:xfrm rot="-347127">
            <a:off x="3047197" y="2213443"/>
            <a:ext cx="574997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6000" b="1" dirty="0">
                <a:solidFill>
                  <a:srgbClr val="FF0000"/>
                </a:solidFill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Part one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6000" b="1" dirty="0" smtClean="0">
                <a:solidFill>
                  <a:srgbClr val="FF0000"/>
                </a:solidFill>
              </a:rPr>
              <a:t> A </a:t>
            </a:r>
            <a:r>
              <a:rPr lang="en-US" altLang="zh-CN" sz="6000" b="1" dirty="0" err="1" smtClean="0">
                <a:solidFill>
                  <a:srgbClr val="FF0000"/>
                </a:solidFill>
              </a:rPr>
              <a:t>guseeing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 game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t="84132"/>
          <a:stretch/>
        </p:blipFill>
        <p:spPr>
          <a:xfrm>
            <a:off x="0" y="5621641"/>
            <a:ext cx="12192000" cy="1292461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14338" name="标题 1"/>
          <p:cNvSpPr>
            <a:spLocks noGrp="1"/>
          </p:cNvSpPr>
          <p:nvPr>
            <p:ph type="title"/>
          </p:nvPr>
        </p:nvSpPr>
        <p:spPr>
          <a:xfrm>
            <a:off x="224883" y="229065"/>
            <a:ext cx="10515600" cy="1050925"/>
          </a:xfrm>
        </p:spPr>
        <p:txBody>
          <a:bodyPr/>
          <a:lstStyle/>
          <a:p>
            <a:pPr eaLnBrk="1" hangingPunct="1"/>
            <a:r>
              <a:rPr lang="en-US" altLang="zh-CN" sz="4800" b="1" i="1" dirty="0" smtClean="0">
                <a:solidFill>
                  <a:srgbClr val="0000FF"/>
                </a:solidFill>
              </a:rPr>
              <a:t>A guessing game!</a:t>
            </a:r>
            <a:endParaRPr lang="zh-CN" altLang="en-US" sz="4800" b="1" i="1" dirty="0" smtClean="0">
              <a:solidFill>
                <a:srgbClr val="0000FF"/>
              </a:solidFill>
            </a:endParaRP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>
          <a:xfrm>
            <a:off x="278780" y="1306832"/>
            <a:ext cx="10659753" cy="4851361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None/>
            </a:pP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Work in groups.</a:t>
            </a:r>
          </a:p>
          <a:p>
            <a:pPr eaLnBrk="1" hangingPunct="1">
              <a:buNone/>
            </a:pP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There are some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words and phrases </a:t>
            </a: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from U5. </a:t>
            </a:r>
          </a:p>
          <a:p>
            <a:pPr eaLnBrk="1" hangingPunct="1">
              <a:buNone/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Choose one boy/girl volunteer to stand back to the SCREEN</a:t>
            </a: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buNone/>
            </a:pP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Another boy/girl representative looks at the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SCREEN</a:t>
            </a: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 and tells him/her who stands back to the screen the words, using only the other words , sentences or body language to explain the word. He or she will have to guess what it is. </a:t>
            </a:r>
          </a:p>
          <a:p>
            <a:pPr eaLnBrk="1" hangingPunct="1">
              <a:buNone/>
            </a:pP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There is only one minute. </a:t>
            </a:r>
          </a:p>
          <a:p>
            <a:pPr eaLnBrk="1" hangingPunct="1">
              <a:buNone/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 WORD TWO POINTS!</a:t>
            </a:r>
          </a:p>
          <a:p>
            <a:pPr eaLnBrk="1" hangingPunct="1">
              <a:buNone/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 CAN PASS ONLY TWO WORDS/PHRASES.</a:t>
            </a:r>
          </a:p>
          <a:p>
            <a:pPr eaLnBrk="1" hangingPunct="1">
              <a:buNone/>
            </a:pPr>
            <a:endParaRPr lang="zh-CN" altLang="en-US" sz="32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图片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7422" y="-130634"/>
            <a:ext cx="2658289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24210" y="0"/>
            <a:ext cx="13677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 noChangeArrowheads="1"/>
          </p:cNvSpPr>
          <p:nvPr>
            <p:ph idx="1"/>
          </p:nvPr>
        </p:nvSpPr>
        <p:spPr>
          <a:xfrm>
            <a:off x="4272032" y="555331"/>
            <a:ext cx="10261600" cy="5571739"/>
          </a:xfrm>
        </p:spPr>
        <p:txBody>
          <a:bodyPr>
            <a:noAutofit/>
          </a:bodyPr>
          <a:lstStyle/>
          <a:p>
            <a:r>
              <a:rPr lang="en-US" altLang="zh-CN" sz="6600" b="1" dirty="0" smtClean="0">
                <a:solidFill>
                  <a:srgbClr val="3F1BA5"/>
                </a:solidFill>
              </a:rPr>
              <a:t>  </a:t>
            </a:r>
            <a:r>
              <a:rPr lang="en-US" altLang="zh-CN" sz="5400" b="1" dirty="0" smtClean="0">
                <a:solidFill>
                  <a:srgbClr val="3F1BA5"/>
                </a:solidFill>
              </a:rPr>
              <a:t>artist</a:t>
            </a:r>
          </a:p>
          <a:p>
            <a:r>
              <a:rPr lang="en-US" altLang="zh-CN" sz="5400" b="1" dirty="0" smtClean="0">
                <a:solidFill>
                  <a:srgbClr val="3F1BA5"/>
                </a:solidFill>
              </a:rPr>
              <a:t> relaxed</a:t>
            </a:r>
          </a:p>
          <a:p>
            <a:pPr eaLnBrk="1" hangingPunct="1"/>
            <a:r>
              <a:rPr lang="en-US" altLang="zh-CN" sz="5400" b="1" dirty="0" smtClean="0">
                <a:solidFill>
                  <a:srgbClr val="3F1BA5"/>
                </a:solidFill>
              </a:rPr>
              <a:t> single</a:t>
            </a:r>
          </a:p>
          <a:p>
            <a:pPr eaLnBrk="1" hangingPunct="1"/>
            <a:r>
              <a:rPr lang="en-US" altLang="zh-CN" sz="5400" b="1" dirty="0" smtClean="0">
                <a:solidFill>
                  <a:srgbClr val="3F1BA5"/>
                </a:solidFill>
              </a:rPr>
              <a:t> victory</a:t>
            </a:r>
          </a:p>
          <a:p>
            <a:r>
              <a:rPr lang="en-US" altLang="zh-CN" sz="5400" b="1" dirty="0" smtClean="0">
                <a:solidFill>
                  <a:srgbClr val="3F1BA5"/>
                </a:solidFill>
              </a:rPr>
              <a:t> keep still</a:t>
            </a:r>
          </a:p>
          <a:p>
            <a:r>
              <a:rPr lang="en-US" altLang="zh-CN" sz="5400" b="1" dirty="0" smtClean="0">
                <a:solidFill>
                  <a:srgbClr val="3F1BA5"/>
                </a:solidFill>
              </a:rPr>
              <a:t> on weekdays</a:t>
            </a:r>
          </a:p>
          <a:p>
            <a:pPr eaLnBrk="1" hangingPunct="1"/>
            <a:endParaRPr lang="en-US" altLang="zh-CN" sz="5400" b="1" dirty="0" smtClean="0">
              <a:solidFill>
                <a:srgbClr val="3F1BA5"/>
              </a:solidFill>
            </a:endParaRPr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480628"/>
            <a:ext cx="10972800" cy="4381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6000" dirty="0">
                <a:solidFill>
                  <a:srgbClr val="FF0000"/>
                </a:solidFill>
              </a:rPr>
              <a:t>Group 1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20300" y="0"/>
            <a:ext cx="2171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 noChangeArrowheads="1"/>
          </p:cNvSpPr>
          <p:nvPr>
            <p:ph idx="1"/>
          </p:nvPr>
        </p:nvSpPr>
        <p:spPr>
          <a:xfrm>
            <a:off x="3691054" y="1649993"/>
            <a:ext cx="9155151" cy="3546473"/>
          </a:xfrm>
        </p:spPr>
        <p:txBody>
          <a:bodyPr>
            <a:normAutofit fontScale="40000" lnSpcReduction="20000"/>
          </a:bodyPr>
          <a:lstStyle/>
          <a:p>
            <a:r>
              <a:rPr lang="en-US" altLang="zh-CN" sz="9600" b="1" dirty="0" smtClean="0">
                <a:solidFill>
                  <a:srgbClr val="3F1BA5"/>
                </a:solidFill>
              </a:rPr>
              <a:t> second</a:t>
            </a:r>
          </a:p>
          <a:p>
            <a:r>
              <a:rPr lang="en-US" altLang="zh-CN" sz="9600" b="1" dirty="0" smtClean="0">
                <a:solidFill>
                  <a:srgbClr val="3F1BA5"/>
                </a:solidFill>
              </a:rPr>
              <a:t> among</a:t>
            </a:r>
          </a:p>
          <a:p>
            <a:r>
              <a:rPr lang="en-US" altLang="zh-CN" sz="9600" b="1" dirty="0" smtClean="0">
                <a:solidFill>
                  <a:srgbClr val="3F1BA5"/>
                </a:solidFill>
              </a:rPr>
              <a:t> studio</a:t>
            </a:r>
          </a:p>
          <a:p>
            <a:r>
              <a:rPr lang="en-US" altLang="zh-CN" sz="9600" b="1" dirty="0" smtClean="0">
                <a:solidFill>
                  <a:srgbClr val="3F1BA5"/>
                </a:solidFill>
              </a:rPr>
              <a:t>contestant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9300" b="1" dirty="0" smtClean="0">
                <a:solidFill>
                  <a:srgbClr val="3F1BA5"/>
                </a:solidFill>
              </a:rPr>
              <a:t> pass out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9300" b="1" dirty="0" smtClean="0">
                <a:solidFill>
                  <a:srgbClr val="3F1BA5"/>
                </a:solidFill>
              </a:rPr>
              <a:t> talent show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dirty="0" smtClean="0"/>
              <a:t>          </a:t>
            </a:r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7727" y="2783663"/>
            <a:ext cx="10972800" cy="4381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0000"/>
                </a:solidFill>
              </a:rPr>
              <a:t>Group 2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20300" y="0"/>
            <a:ext cx="2171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>
                <a:solidFill>
                  <a:srgbClr val="FF3399"/>
                </a:solidFill>
              </a:rPr>
              <a:t>Review Reading A</a:t>
            </a:r>
          </a:p>
        </p:txBody>
      </p:sp>
      <p:pic>
        <p:nvPicPr>
          <p:cNvPr id="12292" name="Picture 4" descr="201011911413575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3" name="Rectangle 5"/>
          <p:cNvSpPr>
            <a:spLocks noChangeArrowheads="1"/>
          </p:cNvSpPr>
          <p:nvPr/>
        </p:nvSpPr>
        <p:spPr bwMode="auto">
          <a:xfrm rot="-347127">
            <a:off x="3466191" y="2213443"/>
            <a:ext cx="491198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6000" b="1" dirty="0">
                <a:solidFill>
                  <a:srgbClr val="FF0000"/>
                </a:solidFill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Part Two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6000" b="1" dirty="0" smtClean="0">
                <a:solidFill>
                  <a:srgbClr val="FF0000"/>
                </a:solidFill>
              </a:rPr>
              <a:t> Who is faster?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742950"/>
            <a:ext cx="12192000" cy="61150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b="1" dirty="0" smtClean="0">
                <a:solidFill>
                  <a:srgbClr val="3F1BA5"/>
                </a:solidFill>
              </a:rPr>
              <a:t>一．单词拼写。</a:t>
            </a:r>
          </a:p>
          <a:p>
            <a:pPr>
              <a:buNone/>
            </a:pPr>
            <a:r>
              <a:rPr lang="en-US" b="1" dirty="0" smtClean="0"/>
              <a:t>1. All the students are r________ after the exam.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2. Go f_________, and you can find your way.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3. You must choose one number a________ the three.	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4. Finally, Lin Dan b________ the other contestants and won the first prize..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5. </a:t>
            </a:r>
            <a:r>
              <a:rPr lang="en-US" b="1" dirty="0" err="1" smtClean="0"/>
              <a:t>Mr</a:t>
            </a:r>
            <a:r>
              <a:rPr lang="en-US" b="1" dirty="0" smtClean="0"/>
              <a:t> Bean is a great a_________, everyone likes him.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6. Miss Chen p_________ Linda because she helped her classmates with study. 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7. Many people came to the Nest to v________ the Olympic Games.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8. It’s very l_______ that many people are saved in the earthquake.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9. Susan’s little brother is very clever, he can answer many difficult math questions in a s__________.  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10. Zhang </a:t>
            </a:r>
            <a:r>
              <a:rPr lang="en-US" b="1" dirty="0" err="1" smtClean="0"/>
              <a:t>Yimou</a:t>
            </a:r>
            <a:r>
              <a:rPr lang="en-US" b="1" dirty="0" smtClean="0"/>
              <a:t> is a famous d_________ all over the world.</a:t>
            </a:r>
            <a:endParaRPr lang="zh-CN" altLang="en-US" b="1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958"/>
          <a:stretch/>
        </p:blipFill>
        <p:spPr>
          <a:xfrm>
            <a:off x="0" y="65946"/>
            <a:ext cx="12192000" cy="642714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0"/>
            <a:ext cx="9212580" cy="56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>BOYS VS GIRLS </a:t>
            </a:r>
            <a:r>
              <a: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抢答游戏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34937" y="1092819"/>
            <a:ext cx="15751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elaxed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89857" y="1519539"/>
            <a:ext cx="1727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orward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44637" y="2045319"/>
            <a:ext cx="13965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mong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41517" y="2479659"/>
            <a:ext cx="8692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eat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10147" y="3074019"/>
            <a:ext cx="1049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rtist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55717" y="3542649"/>
            <a:ext cx="1475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raised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96147" y="4034139"/>
            <a:ext cx="9484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iew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7087" y="4548489"/>
            <a:ext cx="1165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ucky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67197" y="5508609"/>
            <a:ext cx="14822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econd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10297" y="5965809"/>
            <a:ext cx="1592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0000FF"/>
                </a:solidFill>
              </a:rPr>
              <a:t>irector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81460" y="0"/>
            <a:ext cx="5105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2192000" cy="1854558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7268" y="535259"/>
            <a:ext cx="11186532" cy="56417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b="1" dirty="0" smtClean="0">
                <a:solidFill>
                  <a:srgbClr val="C00000"/>
                </a:solidFill>
              </a:rPr>
              <a:t>二．完成句子</a:t>
            </a:r>
            <a:r>
              <a:rPr lang="zh-CN" altLang="en-US" b="1" dirty="0" smtClean="0"/>
              <a:t>。</a:t>
            </a:r>
          </a:p>
          <a:p>
            <a:pPr>
              <a:buNone/>
            </a:pPr>
            <a:r>
              <a:rPr lang="en-US" b="1" dirty="0" smtClean="0"/>
              <a:t>1. </a:t>
            </a:r>
            <a:r>
              <a:rPr lang="zh-CN" altLang="en-US" b="1" dirty="0" smtClean="0"/>
              <a:t>上课的时间到了，所有的学生都跑回教室里。</a:t>
            </a:r>
          </a:p>
          <a:p>
            <a:pPr>
              <a:buNone/>
            </a:pPr>
            <a:r>
              <a:rPr lang="en-US" b="1" dirty="0" smtClean="0"/>
              <a:t>   ________  _______ ________class, all the students run back to the classroom.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2. </a:t>
            </a:r>
            <a:r>
              <a:rPr lang="zh-CN" altLang="en-US" b="1" dirty="0" smtClean="0"/>
              <a:t>他上课的时候总是认真听讲，一动不动。</a:t>
            </a:r>
          </a:p>
          <a:p>
            <a:pPr>
              <a:buNone/>
            </a:pPr>
            <a:r>
              <a:rPr lang="en-US" b="1" dirty="0" smtClean="0"/>
              <a:t>   He listened to the teacher so carefully that he ________ _________. 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3. </a:t>
            </a:r>
            <a:r>
              <a:rPr lang="zh-CN" altLang="en-US" b="1" dirty="0" smtClean="0"/>
              <a:t>所有的球迷们都很低落，因为球队输了比赛。</a:t>
            </a:r>
          </a:p>
          <a:p>
            <a:pPr>
              <a:buNone/>
            </a:pPr>
            <a:r>
              <a:rPr lang="en-US" b="1" dirty="0" smtClean="0"/>
              <a:t>   The football fans are very sad because their team _____ ______.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4. </a:t>
            </a:r>
            <a:r>
              <a:rPr lang="zh-CN" altLang="en-US" b="1" dirty="0" smtClean="0"/>
              <a:t>她在考试开始时，突然晕倒了。</a:t>
            </a:r>
          </a:p>
          <a:p>
            <a:pPr>
              <a:buNone/>
            </a:pPr>
            <a:r>
              <a:rPr lang="en-US" b="1" dirty="0" smtClean="0"/>
              <a:t>  She _____ _______ before the exam.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5. </a:t>
            </a:r>
            <a:r>
              <a:rPr lang="zh-CN" altLang="en-US" b="1" dirty="0" smtClean="0"/>
              <a:t>银行只在工作日上班。</a:t>
            </a:r>
          </a:p>
          <a:p>
            <a:r>
              <a:rPr lang="en-US" b="1" dirty="0" smtClean="0"/>
              <a:t> The banks open ________ _________.</a:t>
            </a:r>
            <a:endParaRPr lang="zh-CN" altLang="en-US" b="1" dirty="0" smtClean="0"/>
          </a:p>
          <a:p>
            <a:pPr>
              <a:buNone/>
            </a:pP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2956" y="1182029"/>
            <a:ext cx="4029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It’s        time    for  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26713" y="2397511"/>
            <a:ext cx="26153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kept      still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39307" y="3345365"/>
            <a:ext cx="3083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  was   beaten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9796" y="4259765"/>
            <a:ext cx="2502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passed out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33132" y="5218770"/>
            <a:ext cx="3176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  on weekdays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0" y="0"/>
            <a:ext cx="9212580" cy="56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>BOYS VS GIRLS </a:t>
            </a:r>
            <a:r>
              <a: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抢答游戏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5327" y="446049"/>
            <a:ext cx="11641873" cy="597705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6. </a:t>
            </a:r>
            <a:r>
              <a:rPr lang="zh-CN" altLang="en-US" b="1" dirty="0" smtClean="0"/>
              <a:t>很多高楼总是把紧急出口关闭，这是非常危险的。</a:t>
            </a:r>
          </a:p>
          <a:p>
            <a:pPr>
              <a:buNone/>
            </a:pPr>
            <a:r>
              <a:rPr lang="en-US" b="1" dirty="0" smtClean="0"/>
              <a:t>   It is very dangerous for the buildings _____ close the _____ _______.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7. </a:t>
            </a:r>
            <a:r>
              <a:rPr lang="zh-CN" altLang="en-US" b="1" dirty="0" smtClean="0"/>
              <a:t>看到房子的平面图之后，年轻的夫妇就买了这套房子。</a:t>
            </a:r>
          </a:p>
          <a:p>
            <a:pPr>
              <a:buNone/>
            </a:pPr>
            <a:r>
              <a:rPr lang="en-US" b="1" dirty="0" smtClean="0"/>
              <a:t>  The young couple bought the house as soon as they saw the ______ ______. 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8.</a:t>
            </a:r>
            <a:r>
              <a:rPr lang="zh-CN" altLang="en-US" b="1" dirty="0" smtClean="0"/>
              <a:t>说实话，我认为你是错的。</a:t>
            </a:r>
          </a:p>
          <a:p>
            <a:pPr>
              <a:buNone/>
            </a:pPr>
            <a:r>
              <a:rPr lang="en-US" b="1" dirty="0" smtClean="0"/>
              <a:t>   ________  ________ ________, I don’t think you are right.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9. </a:t>
            </a:r>
            <a:r>
              <a:rPr lang="zh-CN" altLang="en-US" b="1" dirty="0" smtClean="0"/>
              <a:t>尽管这项工作艰巨，但他看起来很淡定。</a:t>
            </a:r>
          </a:p>
          <a:p>
            <a:pPr>
              <a:buNone/>
            </a:pPr>
            <a:r>
              <a:rPr lang="en-US" b="1" dirty="0" smtClean="0"/>
              <a:t>   _______ the work was difficult , he seemed _________.</a:t>
            </a:r>
            <a:endParaRPr lang="zh-CN" altLang="en-US" b="1" dirty="0" smtClean="0"/>
          </a:p>
          <a:p>
            <a:pPr>
              <a:buNone/>
            </a:pPr>
            <a:r>
              <a:rPr lang="en-US" b="1" dirty="0" smtClean="0"/>
              <a:t>10. </a:t>
            </a:r>
            <a:r>
              <a:rPr lang="zh-CN" altLang="en-US" b="1" dirty="0" smtClean="0"/>
              <a:t>下周我们学校将举办一场达人秀。</a:t>
            </a:r>
          </a:p>
          <a:p>
            <a:pPr>
              <a:buNone/>
            </a:pPr>
            <a:r>
              <a:rPr lang="en-US" b="1" dirty="0" smtClean="0"/>
              <a:t>   There _____ ________ a _______ ________ in our school next week. </a:t>
            </a:r>
            <a:endParaRPr lang="zh-CN" altLang="en-US" b="1" dirty="0" smtClean="0"/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977054" y="557560"/>
            <a:ext cx="5956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to                emergency  exit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64237" y="1675749"/>
            <a:ext cx="2443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floor  plan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4389" y="2697479"/>
            <a:ext cx="47091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To      be     honest 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257" y="3733149"/>
            <a:ext cx="8332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Though                                                calm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0387" y="4727559"/>
            <a:ext cx="5922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will     be         talent   show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0"/>
            <a:ext cx="9212580" cy="56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>BOYS VS GIRLS </a:t>
            </a:r>
            <a:r>
              <a: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抢答游戏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smtClean="0">
                <a:solidFill>
                  <a:srgbClr val="FF3399"/>
                </a:solidFill>
              </a:rPr>
              <a:t>Review Reading 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50180" name="Picture 4" descr="201011911413575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 rot="-347127">
            <a:off x="3270410" y="2167217"/>
            <a:ext cx="621685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60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Part Three </a:t>
            </a:r>
          </a:p>
          <a:p>
            <a:pPr>
              <a:buFontTx/>
              <a:buNone/>
            </a:pPr>
            <a:r>
              <a:rPr lang="en-US" altLang="zh-CN" sz="6000" b="1" dirty="0" smtClean="0">
                <a:solidFill>
                  <a:srgbClr val="FF0000"/>
                </a:solidFill>
                <a:latin typeface="Comic Sans MS" pitchFamily="66" charset="0"/>
              </a:rPr>
              <a:t>Game: </a:t>
            </a:r>
            <a:r>
              <a:rPr lang="en-US" altLang="zh-CN" sz="6000" b="1" dirty="0">
                <a:solidFill>
                  <a:srgbClr val="FF0000"/>
                </a:solidFill>
                <a:latin typeface="Comic Sans MS" pitchFamily="66" charset="0"/>
              </a:rPr>
              <a:t>Cowboy</a:t>
            </a: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0" y="92076"/>
            <a:ext cx="724746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4000" b="1">
                <a:solidFill>
                  <a:srgbClr val="FF0000"/>
                </a:solidFill>
                <a:latin typeface="Comic Sans MS" pitchFamily="66" charset="0"/>
              </a:rPr>
              <a:t>Phrases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200812240334251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51203" name="Picture 3" descr="fav05x02140709_m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6401" y="304800"/>
            <a:ext cx="3858684" cy="6096000"/>
          </a:xfrm>
          <a:prstGeom prst="rect">
            <a:avLst/>
          </a:prstGeom>
          <a:noFill/>
        </p:spPr>
      </p:pic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>
          <a:xfrm>
            <a:off x="179109" y="0"/>
            <a:ext cx="10972800" cy="1143000"/>
          </a:xfrm>
        </p:spPr>
        <p:txBody>
          <a:bodyPr/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Rules</a:t>
            </a:r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" y="940330"/>
            <a:ext cx="11664951" cy="4525963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00FF"/>
                </a:solidFill>
              </a:rPr>
              <a:t>从两组同学中各选出</a:t>
            </a:r>
            <a:r>
              <a:rPr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>
                <a:solidFill>
                  <a:srgbClr val="0000FF"/>
                </a:solidFill>
              </a:rPr>
              <a:t>名同学</a:t>
            </a:r>
          </a:p>
          <a:p>
            <a:r>
              <a:rPr lang="zh-CN" altLang="en-US" b="1" dirty="0" smtClean="0">
                <a:solidFill>
                  <a:srgbClr val="0000FF"/>
                </a:solidFill>
              </a:rPr>
              <a:t>两组的</a:t>
            </a:r>
            <a:r>
              <a:rPr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>
                <a:solidFill>
                  <a:srgbClr val="0000FF"/>
                </a:solidFill>
              </a:rPr>
              <a:t>名同学排成竖行对峙</a:t>
            </a:r>
          </a:p>
          <a:p>
            <a:r>
              <a:rPr lang="zh-CN" altLang="en-US" b="1" dirty="0" smtClean="0">
                <a:solidFill>
                  <a:srgbClr val="0000FF"/>
                </a:solidFill>
              </a:rPr>
              <a:t>看到大屏幕上的中文短语，尽快</a:t>
            </a:r>
          </a:p>
          <a:p>
            <a:pPr>
              <a:buFontTx/>
              <a:buNone/>
            </a:pPr>
            <a:r>
              <a:rPr lang="zh-CN" altLang="en-US" b="1" dirty="0" smtClean="0">
                <a:solidFill>
                  <a:srgbClr val="0000FF"/>
                </a:solidFill>
              </a:rPr>
              <a:t>   作出回答并说</a:t>
            </a:r>
            <a:r>
              <a:rPr lang="en-US" altLang="zh-CN" b="1" dirty="0" smtClean="0">
                <a:solidFill>
                  <a:srgbClr val="FF0000"/>
                </a:solidFill>
              </a:rPr>
              <a:t>BANG</a:t>
            </a:r>
          </a:p>
          <a:p>
            <a:r>
              <a:rPr lang="zh-CN" altLang="en-US" b="1" dirty="0" smtClean="0">
                <a:solidFill>
                  <a:srgbClr val="0000FF"/>
                </a:solidFill>
              </a:rPr>
              <a:t>反应慢的那位同学退下，由后一</a:t>
            </a:r>
          </a:p>
          <a:p>
            <a:pPr>
              <a:buFontTx/>
              <a:buNone/>
            </a:pPr>
            <a:r>
              <a:rPr lang="zh-CN" altLang="en-US" b="1" dirty="0" smtClean="0">
                <a:solidFill>
                  <a:srgbClr val="0000FF"/>
                </a:solidFill>
              </a:rPr>
              <a:t>   个同学顶上</a:t>
            </a:r>
          </a:p>
          <a:p>
            <a:r>
              <a:rPr lang="zh-CN" altLang="en-US" b="1" dirty="0" smtClean="0">
                <a:solidFill>
                  <a:srgbClr val="0000FF"/>
                </a:solidFill>
              </a:rPr>
              <a:t>剩下最多学生的那组为优胜组</a:t>
            </a:r>
          </a:p>
          <a:p>
            <a:endParaRPr lang="zh-CN" altLang="en-US" b="1" dirty="0" smtClean="0">
              <a:solidFill>
                <a:srgbClr val="66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2010314235452939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887200" cy="6686550"/>
          </a:xfrm>
          <a:prstGeom prst="rect">
            <a:avLst/>
          </a:prstGeom>
          <a:noFill/>
        </p:spPr>
      </p:pic>
      <p:sp>
        <p:nvSpPr>
          <p:cNvPr id="52227" name="Oval 3"/>
          <p:cNvSpPr>
            <a:spLocks noChangeArrowheads="1"/>
          </p:cNvSpPr>
          <p:nvPr/>
        </p:nvSpPr>
        <p:spPr bwMode="auto">
          <a:xfrm>
            <a:off x="0" y="2924175"/>
            <a:ext cx="4978400" cy="1600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体格检查</a:t>
            </a:r>
          </a:p>
        </p:txBody>
      </p:sp>
      <p:sp>
        <p:nvSpPr>
          <p:cNvPr id="52231" name="Oval 7"/>
          <p:cNvSpPr>
            <a:spLocks noChangeArrowheads="1"/>
          </p:cNvSpPr>
          <p:nvPr/>
        </p:nvSpPr>
        <p:spPr bwMode="auto">
          <a:xfrm>
            <a:off x="912284" y="2997200"/>
            <a:ext cx="51816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例如</a:t>
            </a:r>
          </a:p>
        </p:txBody>
      </p:sp>
      <p:sp>
        <p:nvSpPr>
          <p:cNvPr id="52232" name="Oval 8"/>
          <p:cNvSpPr>
            <a:spLocks noChangeArrowheads="1"/>
          </p:cNvSpPr>
          <p:nvPr/>
        </p:nvSpPr>
        <p:spPr bwMode="auto">
          <a:xfrm>
            <a:off x="1200151" y="3213100"/>
            <a:ext cx="4572000" cy="1600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不同种类的</a:t>
            </a:r>
          </a:p>
        </p:txBody>
      </p:sp>
      <p:sp>
        <p:nvSpPr>
          <p:cNvPr id="52234" name="Oval 10"/>
          <p:cNvSpPr>
            <a:spLocks noChangeArrowheads="1"/>
          </p:cNvSpPr>
          <p:nvPr/>
        </p:nvSpPr>
        <p:spPr bwMode="auto">
          <a:xfrm>
            <a:off x="6623051" y="3213101"/>
            <a:ext cx="5568949" cy="12160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for example\ such as</a:t>
            </a:r>
          </a:p>
        </p:txBody>
      </p:sp>
      <p:sp>
        <p:nvSpPr>
          <p:cNvPr id="52236" name="Oval 12"/>
          <p:cNvSpPr>
            <a:spLocks noChangeArrowheads="1"/>
          </p:cNvSpPr>
          <p:nvPr/>
        </p:nvSpPr>
        <p:spPr bwMode="auto">
          <a:xfrm>
            <a:off x="6910917" y="3357563"/>
            <a:ext cx="5281083" cy="1066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different kinds of</a:t>
            </a:r>
          </a:p>
        </p:txBody>
      </p:sp>
      <p:sp>
        <p:nvSpPr>
          <p:cNvPr id="52237" name="Oval 13"/>
          <p:cNvSpPr>
            <a:spLocks noChangeArrowheads="1"/>
          </p:cNvSpPr>
          <p:nvPr/>
        </p:nvSpPr>
        <p:spPr bwMode="auto">
          <a:xfrm>
            <a:off x="1007533" y="3213100"/>
            <a:ext cx="47752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油炸食物</a:t>
            </a:r>
          </a:p>
        </p:txBody>
      </p:sp>
      <p:sp>
        <p:nvSpPr>
          <p:cNvPr id="52238" name="Oval 14"/>
          <p:cNvSpPr>
            <a:spLocks noChangeArrowheads="1"/>
          </p:cNvSpPr>
          <p:nvPr/>
        </p:nvSpPr>
        <p:spPr bwMode="auto">
          <a:xfrm>
            <a:off x="6769100" y="2781300"/>
            <a:ext cx="45720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fried food </a:t>
            </a:r>
          </a:p>
        </p:txBody>
      </p:sp>
      <p:sp>
        <p:nvSpPr>
          <p:cNvPr id="52239" name="Oval 15"/>
          <p:cNvSpPr>
            <a:spLocks noChangeArrowheads="1"/>
          </p:cNvSpPr>
          <p:nvPr/>
        </p:nvSpPr>
        <p:spPr bwMode="auto">
          <a:xfrm>
            <a:off x="1007533" y="3213100"/>
            <a:ext cx="47752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减肥</a:t>
            </a:r>
          </a:p>
        </p:txBody>
      </p:sp>
      <p:sp>
        <p:nvSpPr>
          <p:cNvPr id="52240" name="Oval 16"/>
          <p:cNvSpPr>
            <a:spLocks noChangeArrowheads="1"/>
          </p:cNvSpPr>
          <p:nvPr/>
        </p:nvSpPr>
        <p:spPr bwMode="auto">
          <a:xfrm>
            <a:off x="6959600" y="3213100"/>
            <a:ext cx="45720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plenty of  </a:t>
            </a:r>
          </a:p>
        </p:txBody>
      </p:sp>
      <p:sp>
        <p:nvSpPr>
          <p:cNvPr id="52241" name="Oval 17"/>
          <p:cNvSpPr>
            <a:spLocks noChangeArrowheads="1"/>
          </p:cNvSpPr>
          <p:nvPr/>
        </p:nvSpPr>
        <p:spPr bwMode="auto">
          <a:xfrm>
            <a:off x="719667" y="3357563"/>
            <a:ext cx="49784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大量</a:t>
            </a:r>
            <a:r>
              <a:rPr lang="en-US" altLang="zh-CN" sz="3600" b="1"/>
              <a:t>;</a:t>
            </a:r>
            <a:r>
              <a:rPr lang="zh-CN" altLang="en-US" sz="3600" b="1"/>
              <a:t>充足</a:t>
            </a:r>
          </a:p>
        </p:txBody>
      </p:sp>
      <p:sp>
        <p:nvSpPr>
          <p:cNvPr id="52242" name="Oval 18"/>
          <p:cNvSpPr>
            <a:spLocks noChangeArrowheads="1"/>
          </p:cNvSpPr>
          <p:nvPr/>
        </p:nvSpPr>
        <p:spPr bwMode="auto">
          <a:xfrm>
            <a:off x="6769100" y="3284538"/>
            <a:ext cx="4775200" cy="1066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lose weight </a:t>
            </a:r>
          </a:p>
        </p:txBody>
      </p:sp>
      <p:sp>
        <p:nvSpPr>
          <p:cNvPr id="52243" name="Oval 19"/>
          <p:cNvSpPr>
            <a:spLocks noChangeArrowheads="1"/>
          </p:cNvSpPr>
          <p:nvPr/>
        </p:nvSpPr>
        <p:spPr bwMode="auto">
          <a:xfrm>
            <a:off x="1102784" y="3500438"/>
            <a:ext cx="47752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离开；不接近</a:t>
            </a:r>
            <a:endParaRPr lang="en-US" altLang="zh-CN" sz="3600" b="1"/>
          </a:p>
        </p:txBody>
      </p:sp>
      <p:sp>
        <p:nvSpPr>
          <p:cNvPr id="52244" name="Oval 20"/>
          <p:cNvSpPr>
            <a:spLocks noChangeArrowheads="1"/>
          </p:cNvSpPr>
          <p:nvPr/>
        </p:nvSpPr>
        <p:spPr bwMode="auto">
          <a:xfrm>
            <a:off x="6671733" y="3141663"/>
            <a:ext cx="4775200" cy="1219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stay away from </a:t>
            </a:r>
          </a:p>
        </p:txBody>
      </p:sp>
      <p:sp>
        <p:nvSpPr>
          <p:cNvPr id="52245" name="Oval 21"/>
          <p:cNvSpPr>
            <a:spLocks noChangeArrowheads="1"/>
          </p:cNvSpPr>
          <p:nvPr/>
        </p:nvSpPr>
        <p:spPr bwMode="auto">
          <a:xfrm>
            <a:off x="814917" y="2924175"/>
            <a:ext cx="47752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均衡饮食</a:t>
            </a:r>
          </a:p>
        </p:txBody>
      </p:sp>
      <p:sp>
        <p:nvSpPr>
          <p:cNvPr id="52246" name="Oval 22"/>
          <p:cNvSpPr>
            <a:spLocks noChangeArrowheads="1"/>
          </p:cNvSpPr>
          <p:nvPr/>
        </p:nvSpPr>
        <p:spPr bwMode="auto">
          <a:xfrm>
            <a:off x="6864351" y="3284538"/>
            <a:ext cx="45720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a  balanced diet</a:t>
            </a:r>
          </a:p>
        </p:txBody>
      </p:sp>
      <p:sp>
        <p:nvSpPr>
          <p:cNvPr id="52247" name="Oval 23"/>
          <p:cNvSpPr>
            <a:spLocks noChangeArrowheads="1"/>
          </p:cNvSpPr>
          <p:nvPr/>
        </p:nvSpPr>
        <p:spPr bwMode="auto">
          <a:xfrm>
            <a:off x="6623051" y="3284539"/>
            <a:ext cx="5568949" cy="12160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medical examination</a:t>
            </a:r>
          </a:p>
        </p:txBody>
      </p:sp>
      <p:sp>
        <p:nvSpPr>
          <p:cNvPr id="52248" name="Oval 24"/>
          <p:cNvSpPr>
            <a:spLocks noChangeArrowheads="1"/>
          </p:cNvSpPr>
          <p:nvPr/>
        </p:nvSpPr>
        <p:spPr bwMode="auto">
          <a:xfrm>
            <a:off x="814917" y="3213100"/>
            <a:ext cx="47752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通常；大体上</a:t>
            </a:r>
          </a:p>
        </p:txBody>
      </p:sp>
      <p:sp>
        <p:nvSpPr>
          <p:cNvPr id="52249" name="Oval 25"/>
          <p:cNvSpPr>
            <a:spLocks noChangeArrowheads="1"/>
          </p:cNvSpPr>
          <p:nvPr/>
        </p:nvSpPr>
        <p:spPr bwMode="auto">
          <a:xfrm>
            <a:off x="6671733" y="3357563"/>
            <a:ext cx="47752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in general</a:t>
            </a:r>
          </a:p>
        </p:txBody>
      </p:sp>
      <p:sp>
        <p:nvSpPr>
          <p:cNvPr id="52250" name="Oval 26"/>
          <p:cNvSpPr>
            <a:spLocks noChangeArrowheads="1"/>
          </p:cNvSpPr>
          <p:nvPr/>
        </p:nvSpPr>
        <p:spPr bwMode="auto">
          <a:xfrm>
            <a:off x="719667" y="3429000"/>
            <a:ext cx="47752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/>
              <a:t>给自己买某物</a:t>
            </a:r>
          </a:p>
        </p:txBody>
      </p:sp>
      <p:sp>
        <p:nvSpPr>
          <p:cNvPr id="52251" name="Oval 27"/>
          <p:cNvSpPr>
            <a:spLocks noChangeArrowheads="1"/>
          </p:cNvSpPr>
          <p:nvPr/>
        </p:nvSpPr>
        <p:spPr bwMode="auto">
          <a:xfrm>
            <a:off x="6096000" y="3213100"/>
            <a:ext cx="5376333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treat oneself to sth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nimBg="1"/>
      <p:bldP spid="52227" grpId="1" animBg="1"/>
      <p:bldP spid="52231" grpId="0" animBg="1"/>
      <p:bldP spid="52231" grpId="1" animBg="1"/>
      <p:bldP spid="52232" grpId="0" animBg="1"/>
      <p:bldP spid="52232" grpId="1" animBg="1"/>
      <p:bldP spid="52234" grpId="0" animBg="1"/>
      <p:bldP spid="52234" grpId="1" animBg="1"/>
      <p:bldP spid="52236" grpId="0" animBg="1"/>
      <p:bldP spid="52236" grpId="1" animBg="1"/>
      <p:bldP spid="52237" grpId="0" animBg="1"/>
      <p:bldP spid="52237" grpId="1" animBg="1"/>
      <p:bldP spid="52238" grpId="0" animBg="1"/>
      <p:bldP spid="52238" grpId="1" animBg="1"/>
      <p:bldP spid="52239" grpId="0" animBg="1"/>
      <p:bldP spid="52239" grpId="1" animBg="1"/>
      <p:bldP spid="52240" grpId="0" animBg="1"/>
      <p:bldP spid="52240" grpId="1" animBg="1"/>
      <p:bldP spid="52241" grpId="0" animBg="1"/>
      <p:bldP spid="52241" grpId="1" animBg="1"/>
      <p:bldP spid="52242" grpId="0" animBg="1"/>
      <p:bldP spid="52242" grpId="1" animBg="1"/>
      <p:bldP spid="52243" grpId="0" animBg="1"/>
      <p:bldP spid="52243" grpId="1" animBg="1"/>
      <p:bldP spid="52244" grpId="0" animBg="1"/>
      <p:bldP spid="52244" grpId="1" animBg="1"/>
      <p:bldP spid="52245" grpId="0" animBg="1"/>
      <p:bldP spid="52245" grpId="1" animBg="1"/>
      <p:bldP spid="52246" grpId="0" animBg="1"/>
      <p:bldP spid="52246" grpId="1" animBg="1"/>
      <p:bldP spid="52247" grpId="0" animBg="1"/>
      <p:bldP spid="52247" grpId="1" animBg="1"/>
      <p:bldP spid="52248" grpId="0" animBg="1"/>
      <p:bldP spid="52248" grpId="1" animBg="1"/>
      <p:bldP spid="52249" grpId="0" animBg="1"/>
      <p:bldP spid="52249" grpId="1" animBg="1"/>
      <p:bldP spid="52250" grpId="0" animBg="1"/>
      <p:bldP spid="52250" grpId="1" animBg="1"/>
      <p:bldP spid="52251" grpId="0" animBg="1"/>
      <p:bldP spid="5225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smtClean="0">
                <a:solidFill>
                  <a:srgbClr val="FF3399"/>
                </a:solidFill>
              </a:rPr>
              <a:t>Review Reading 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50180" name="Picture 4" descr="201011911413575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 rot="-347127">
            <a:off x="3265767" y="1105144"/>
            <a:ext cx="8039561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60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Part Four </a:t>
            </a:r>
          </a:p>
          <a:p>
            <a:pPr>
              <a:buFontTx/>
              <a:buNone/>
            </a:pPr>
            <a:r>
              <a:rPr lang="en-US" altLang="zh-CN" sz="6000" b="1" dirty="0" smtClean="0">
                <a:solidFill>
                  <a:srgbClr val="FF0000"/>
                </a:solidFill>
                <a:latin typeface="Comic Sans MS" pitchFamily="66" charset="0"/>
              </a:rPr>
              <a:t>Grammar</a:t>
            </a:r>
          </a:p>
          <a:p>
            <a:r>
              <a:rPr lang="en-US" altLang="zh-CN" sz="6000" dirty="0" smtClean="0">
                <a:solidFill>
                  <a:srgbClr val="FF0000"/>
                </a:solidFill>
              </a:rPr>
              <a:t>although  </a:t>
            </a:r>
            <a:r>
              <a:rPr lang="zh-CN" altLang="en-US" sz="6000" dirty="0" smtClean="0">
                <a:solidFill>
                  <a:srgbClr val="FF0000"/>
                </a:solidFill>
              </a:rPr>
              <a:t>和 </a:t>
            </a:r>
            <a:r>
              <a:rPr lang="en-US" altLang="zh-CN" sz="6000" dirty="0" smtClean="0">
                <a:solidFill>
                  <a:srgbClr val="FF0000"/>
                </a:solidFill>
              </a:rPr>
              <a:t>although</a:t>
            </a:r>
            <a:r>
              <a:rPr lang="zh-CN" altLang="en-US" sz="6000" dirty="0" smtClean="0">
                <a:solidFill>
                  <a:srgbClr val="FF0000"/>
                </a:solidFill>
              </a:rPr>
              <a:t>的区别和用法</a:t>
            </a:r>
          </a:p>
          <a:p>
            <a:pPr>
              <a:buFontTx/>
              <a:buNone/>
            </a:pPr>
            <a:endParaRPr lang="en-US" altLang="zh-CN" sz="6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0" y="92076"/>
            <a:ext cx="724746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4000" b="1">
                <a:solidFill>
                  <a:srgbClr val="FF0000"/>
                </a:solidFill>
                <a:latin typeface="Comic Sans MS" pitchFamily="66" charset="0"/>
              </a:rPr>
              <a:t>Phrases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62" name="Group 2"/>
          <p:cNvGraphicFramePr>
            <a:graphicFrameLocks noGrp="1"/>
          </p:cNvGraphicFramePr>
          <p:nvPr/>
        </p:nvGraphicFramePr>
        <p:xfrm>
          <a:off x="624467" y="468351"/>
          <a:ext cx="11095464" cy="5717208"/>
        </p:xfrm>
        <a:graphic>
          <a:graphicData uri="http://schemas.openxmlformats.org/drawingml/2006/table">
            <a:tbl>
              <a:tblPr/>
              <a:tblGrid>
                <a:gridCol w="2771845"/>
                <a:gridCol w="2773866"/>
                <a:gridCol w="2773866"/>
                <a:gridCol w="2775887"/>
              </a:tblGrid>
              <a:tr h="1906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5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6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8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1906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7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9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10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904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8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9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8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66606" name="Rectangle 4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57921" y="401445"/>
            <a:ext cx="2698595" cy="200137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Arial" pitchFamily="34" charset="0"/>
              <a:buNone/>
            </a:pPr>
            <a:r>
              <a:rPr lang="en-US" altLang="zh-CN" sz="2800" b="1" dirty="0" smtClean="0">
                <a:latin typeface="Times New Roman" pitchFamily="18" charset="0"/>
              </a:rPr>
              <a:t>praise</a:t>
            </a:r>
            <a:endParaRPr lang="en-US" altLang="zh-CN" sz="2800" b="1" dirty="0">
              <a:latin typeface="Times New Roman" pitchFamily="18" charset="0"/>
            </a:endParaRPr>
          </a:p>
        </p:txBody>
      </p:sp>
      <p:pic>
        <p:nvPicPr>
          <p:cNvPr id="66607" name="Picture 47" descr="819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2085" y="4438651"/>
            <a:ext cx="2431222" cy="1622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08" name="Picture 48" descr="819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420939"/>
            <a:ext cx="2973917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609" name="Picture 49" descr="819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9755" y="553594"/>
            <a:ext cx="2750945" cy="1835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6610" name="Rectangle 5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389971" y="412595"/>
            <a:ext cx="2652647" cy="19414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>
                <a:latin typeface="GWIPA"/>
              </a:rPr>
              <a:t>view</a:t>
            </a:r>
            <a:endParaRPr lang="en-US" altLang="zh-CN" sz="2800" b="1" dirty="0">
              <a:latin typeface="GWIPA"/>
            </a:endParaRPr>
          </a:p>
        </p:txBody>
      </p:sp>
      <p:sp>
        <p:nvSpPr>
          <p:cNvPr id="66611" name="Rectangle 5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021659" y="434897"/>
            <a:ext cx="2955074" cy="1918009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make-up</a:t>
            </a:r>
            <a:endParaRPr lang="en-US" altLang="zh-CN" sz="2800" b="1" dirty="0">
              <a:latin typeface="GWIPA"/>
            </a:endParaRPr>
          </a:p>
        </p:txBody>
      </p:sp>
      <p:sp>
        <p:nvSpPr>
          <p:cNvPr id="66612" name="Rectangle 52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8976731" y="390293"/>
            <a:ext cx="2743200" cy="190685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onto</a:t>
            </a:r>
            <a:endParaRPr lang="en-US" altLang="zh-CN" sz="2800" b="1" dirty="0"/>
          </a:p>
        </p:txBody>
      </p:sp>
      <p:sp>
        <p:nvSpPr>
          <p:cNvPr id="66613" name="Rectangle 5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02528" y="2408663"/>
            <a:ext cx="2687443" cy="178419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forward</a:t>
            </a:r>
            <a:endParaRPr lang="zh-CN" altLang="en-US" sz="2800" b="1" dirty="0"/>
          </a:p>
        </p:txBody>
      </p:sp>
      <p:sp>
        <p:nvSpPr>
          <p:cNvPr id="66614" name="Rectangle 54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6077416" y="2352907"/>
            <a:ext cx="3033130" cy="198379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news</a:t>
            </a:r>
            <a:endParaRPr lang="zh-CN" altLang="en-US" sz="2800" b="1" dirty="0"/>
          </a:p>
        </p:txBody>
      </p:sp>
      <p:sp>
        <p:nvSpPr>
          <p:cNvPr id="66615" name="Rectangle 5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758283" y="4248615"/>
            <a:ext cx="2575932" cy="175074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still</a:t>
            </a:r>
            <a:endParaRPr lang="en-US" altLang="zh-CN" sz="2800" b="1" dirty="0"/>
          </a:p>
        </p:txBody>
      </p:sp>
      <p:sp>
        <p:nvSpPr>
          <p:cNvPr id="66616" name="Rectangle 56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389971" y="4248614"/>
            <a:ext cx="2743200" cy="179356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lucky</a:t>
            </a:r>
            <a:endParaRPr lang="en-US" altLang="zh-CN" sz="2800" b="1" dirty="0"/>
          </a:p>
        </p:txBody>
      </p:sp>
      <p:sp>
        <p:nvSpPr>
          <p:cNvPr id="66617" name="Rectangle 57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378820" y="2386361"/>
            <a:ext cx="2672577" cy="1884556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beat</a:t>
            </a:r>
            <a:endParaRPr lang="en-US" altLang="zh-CN" sz="2800" b="1" dirty="0"/>
          </a:p>
        </p:txBody>
      </p:sp>
      <p:sp>
        <p:nvSpPr>
          <p:cNvPr id="66618" name="Rectangle 58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9010186" y="2263698"/>
            <a:ext cx="2653990" cy="196149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England</a:t>
            </a:r>
            <a:endParaRPr lang="en-US" altLang="zh-CN" sz="2800" b="1" dirty="0"/>
          </a:p>
        </p:txBody>
      </p:sp>
      <p:sp>
        <p:nvSpPr>
          <p:cNvPr id="66619" name="Rectangle 59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155475" y="4259766"/>
            <a:ext cx="2798954" cy="179198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second</a:t>
            </a:r>
            <a:endParaRPr lang="zh-CN" altLang="en-US" sz="2800" b="1" dirty="0"/>
          </a:p>
        </p:txBody>
      </p:sp>
      <p:sp>
        <p:nvSpPr>
          <p:cNvPr id="66620" name="Rectangle 60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8954429" y="4259766"/>
            <a:ext cx="2635508" cy="181586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CN" sz="2800" b="1" dirty="0" smtClean="0"/>
              <a:t>victory</a:t>
            </a:r>
            <a:endParaRPr lang="zh-CN" altLang="en-US" sz="2800" b="1" dirty="0"/>
          </a:p>
        </p:txBody>
      </p:sp>
      <p:sp>
        <p:nvSpPr>
          <p:cNvPr id="18" name="WordArt 49"/>
          <p:cNvSpPr>
            <a:spLocks noChangeArrowheads="1" noChangeShapeType="1" noTextEdit="1"/>
          </p:cNvSpPr>
          <p:nvPr/>
        </p:nvSpPr>
        <p:spPr bwMode="auto">
          <a:xfrm>
            <a:off x="468351" y="156116"/>
            <a:ext cx="3168612" cy="63604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28569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altLang="zh-CN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Typhoon!</a:t>
            </a:r>
            <a:endParaRPr lang="zh-CN" altLang="en-US" sz="36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/>
              <a:ea typeface="宋体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66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6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6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66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0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66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6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6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66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6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6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66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6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6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66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6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6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66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66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6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6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66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6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6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66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6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66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66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66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66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66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66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66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66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618"/>
                  </p:tgtEl>
                </p:cond>
              </p:nextCondLst>
            </p:seq>
          </p:childTnLst>
        </p:cTn>
      </p:par>
    </p:tnLst>
    <p:bldLst>
      <p:bldP spid="66606" grpId="0" bldLvl="0" animBg="1" autoUpdateAnimBg="0"/>
      <p:bldP spid="66610" grpId="0" bldLvl="0" animBg="1" autoUpdateAnimBg="0"/>
      <p:bldP spid="66611" grpId="0" bldLvl="0" animBg="1" autoUpdateAnimBg="0"/>
      <p:bldP spid="66612" grpId="0" bldLvl="0" animBg="1" autoUpdateAnimBg="0"/>
      <p:bldP spid="66613" grpId="0" bldLvl="0" animBg="1" autoUpdateAnimBg="0"/>
      <p:bldP spid="66614" grpId="0" bldLvl="0" animBg="1" autoUpdateAnimBg="0"/>
      <p:bldP spid="66615" grpId="0" bldLvl="0" animBg="1" autoUpdateAnimBg="0"/>
      <p:bldP spid="66616" grpId="0" bldLvl="0" animBg="1" autoUpdateAnimBg="0"/>
      <p:bldP spid="66617" grpId="0" bldLvl="0" animBg="1" autoUpdateAnimBg="0"/>
      <p:bldP spid="66618" grpId="0" bldLvl="0" animBg="1" autoUpdateAnimBg="0"/>
      <p:bldP spid="66619" grpId="0" bldLvl="0" animBg="1" autoUpdateAnimBg="0"/>
      <p:bldP spid="66620" grpId="0" bldLvl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5"/>
            <a:ext cx="11909502" cy="224235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1804" y="2319454"/>
            <a:ext cx="10851995" cy="3857509"/>
          </a:xfrm>
        </p:spPr>
        <p:txBody>
          <a:bodyPr/>
          <a:lstStyle/>
          <a:p>
            <a:pPr>
              <a:buNone/>
            </a:pPr>
            <a:r>
              <a:rPr lang="en-US" sz="3200" dirty="0" smtClean="0"/>
              <a:t>--Did you win the game yesterday? (2016</a:t>
            </a:r>
            <a:r>
              <a:rPr lang="zh-CN" altLang="en-US" sz="3200" dirty="0" smtClean="0"/>
              <a:t>长沙中考</a:t>
            </a:r>
            <a:r>
              <a:rPr lang="en-US" sz="3200" dirty="0" smtClean="0"/>
              <a:t>)</a:t>
            </a:r>
            <a:endParaRPr lang="zh-CN" altLang="en-US" sz="3200" dirty="0" smtClean="0"/>
          </a:p>
          <a:p>
            <a:pPr>
              <a:buNone/>
            </a:pPr>
            <a:r>
              <a:rPr lang="en-US" sz="3200" dirty="0" smtClean="0"/>
              <a:t>-- Not really. _______ we all tried our best, we lost it .</a:t>
            </a:r>
            <a:endParaRPr lang="zh-CN" alt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 A. If       B. Though       C. Unless </a:t>
            </a:r>
            <a:endParaRPr lang="zh-CN" altLang="en-US" sz="3200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32770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07252" y="4032559"/>
            <a:ext cx="3272875" cy="2457450"/>
          </a:xfrm>
          <a:prstGeom prst="rect">
            <a:avLst/>
          </a:prstGeom>
          <a:noFill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85800" y="331788"/>
            <a:ext cx="4894263" cy="717550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6600"/>
                </a:solidFill>
              </a:rPr>
              <a:t>1.</a:t>
            </a:r>
            <a:r>
              <a:rPr lang="zh-CN" altLang="en-US" sz="3600" b="1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>
            <a:off x="1839951" y="3836020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0654" y="1427356"/>
            <a:ext cx="10863146" cy="4749607"/>
          </a:xfrm>
        </p:spPr>
        <p:txBody>
          <a:bodyPr/>
          <a:lstStyle/>
          <a:p>
            <a:pPr>
              <a:buNone/>
            </a:pPr>
            <a:r>
              <a:rPr lang="en-US" sz="3200" dirty="0" smtClean="0"/>
              <a:t> –How do you like the concert given by EXO ? (2016</a:t>
            </a:r>
            <a:r>
              <a:rPr lang="zh-CN" altLang="en-US" sz="3200" dirty="0" smtClean="0"/>
              <a:t>绵阳中考</a:t>
            </a:r>
            <a:r>
              <a:rPr lang="en-US" sz="3200" dirty="0" smtClean="0"/>
              <a:t>)</a:t>
            </a:r>
            <a:endParaRPr lang="zh-CN" altLang="en-US" sz="3200" dirty="0" smtClean="0"/>
          </a:p>
          <a:p>
            <a:pPr>
              <a:buNone/>
            </a:pPr>
            <a:r>
              <a:rPr lang="en-US" sz="3200" dirty="0" smtClean="0"/>
              <a:t>  -- Exciting , _______ one piece of the music wasn’t played quite well.</a:t>
            </a:r>
            <a:endParaRPr lang="zh-CN" alt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   A. though      B. because      C. so </a:t>
            </a:r>
            <a:endParaRPr lang="zh-CN" altLang="en-US" sz="3200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77454" y="4594516"/>
            <a:ext cx="3014546" cy="2263483"/>
          </a:xfrm>
          <a:prstGeom prst="rect">
            <a:avLst/>
          </a:prstGeom>
          <a:noFill/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655637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6600"/>
                </a:solidFill>
              </a:rPr>
              <a:t>2.</a:t>
            </a:r>
            <a:r>
              <a:rPr lang="zh-CN" altLang="en-US" sz="3200" b="1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13678" y="3389972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1015" y="1405054"/>
            <a:ext cx="10762785" cy="4771909"/>
          </a:xfrm>
        </p:spPr>
        <p:txBody>
          <a:bodyPr/>
          <a:lstStyle/>
          <a:p>
            <a:pPr>
              <a:buNone/>
            </a:pPr>
            <a:r>
              <a:rPr lang="en-US" sz="3200" dirty="0" smtClean="0"/>
              <a:t>______ I live in a safe community, I still a little worried when I go out at night. (2015 </a:t>
            </a:r>
            <a:r>
              <a:rPr lang="zh-CN" altLang="en-US" sz="3200" dirty="0" smtClean="0"/>
              <a:t>佛山中考</a:t>
            </a:r>
            <a:r>
              <a:rPr lang="en-US" sz="3200" dirty="0" smtClean="0"/>
              <a:t>)</a:t>
            </a:r>
            <a:endParaRPr lang="zh-CN" alt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 A. Although      B. Since      C. Until </a:t>
            </a:r>
            <a:endParaRPr lang="zh-CN" altLang="en-US" sz="3200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22420" y="4703366"/>
            <a:ext cx="2869580" cy="2154634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3.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79863" y="2765503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4  – What do you think of your junior middle school life ? (2015</a:t>
            </a:r>
            <a:r>
              <a:rPr lang="zh-CN" altLang="en-US" dirty="0" smtClean="0"/>
              <a:t>安徽中考</a:t>
            </a:r>
            <a:r>
              <a:rPr lang="en-US" dirty="0" smtClean="0"/>
              <a:t>)</a:t>
            </a:r>
            <a:endParaRPr lang="zh-CN" altLang="en-US" dirty="0" smtClean="0"/>
          </a:p>
          <a:p>
            <a:pPr>
              <a:buNone/>
            </a:pPr>
            <a:r>
              <a:rPr lang="en-US" dirty="0" smtClean="0"/>
              <a:t>--- I think it is colorful, _____ I am always busy.</a:t>
            </a:r>
            <a:endParaRPr lang="zh-CN" alt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A .if    B. though     C. while    D. until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99756" y="4611262"/>
            <a:ext cx="2992244" cy="2246737"/>
          </a:xfrm>
          <a:prstGeom prst="rect">
            <a:avLst/>
          </a:prstGeom>
          <a:noFill/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4.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8" name="椭圆 7"/>
          <p:cNvSpPr/>
          <p:nvPr/>
        </p:nvSpPr>
        <p:spPr>
          <a:xfrm>
            <a:off x="1795346" y="3512634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Your parents love you very much _______ they seldom say, “I love you”.(2015</a:t>
            </a:r>
            <a:r>
              <a:rPr lang="zh-CN" altLang="en-US" dirty="0" smtClean="0"/>
              <a:t>滨州中考</a:t>
            </a:r>
            <a:r>
              <a:rPr lang="en-US" dirty="0" smtClean="0"/>
              <a:t>)</a:t>
            </a:r>
            <a:endParaRPr lang="zh-CN" alt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A. unless      B. or  C while    D. although 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5.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7" name="椭圆 6"/>
          <p:cNvSpPr/>
          <p:nvPr/>
        </p:nvSpPr>
        <p:spPr>
          <a:xfrm>
            <a:off x="4928839" y="2921620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1376" y="1304693"/>
            <a:ext cx="10662424" cy="487227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 _______ he’s old, he can still carry this heavy bag.</a:t>
            </a:r>
            <a:endParaRPr lang="zh-CN" alt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A. Though     B. Since    C. For       D. So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6.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7" name="椭圆 6"/>
          <p:cNvSpPr/>
          <p:nvPr/>
        </p:nvSpPr>
        <p:spPr>
          <a:xfrm>
            <a:off x="747132" y="2207942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4385" y="387427"/>
            <a:ext cx="10515600" cy="132556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59780" y="1468786"/>
            <a:ext cx="10515600" cy="435133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________ the sun was shinning, ______ it wasn’t very warm</a:t>
            </a:r>
            <a:endParaRPr lang="zh-CN" alt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A. Although, but     	</a:t>
            </a:r>
          </a:p>
          <a:p>
            <a:pPr>
              <a:buNone/>
            </a:pPr>
            <a:r>
              <a:rPr lang="en-US" dirty="0" smtClean="0"/>
              <a:t>B. Although, /   	</a:t>
            </a:r>
          </a:p>
          <a:p>
            <a:pPr>
              <a:buNone/>
            </a:pPr>
            <a:r>
              <a:rPr lang="en-US" dirty="0" smtClean="0"/>
              <a:t>C. / , although   </a:t>
            </a:r>
          </a:p>
          <a:p>
            <a:pPr>
              <a:buNone/>
            </a:pPr>
            <a:r>
              <a:rPr lang="en-US" dirty="0" smtClean="0"/>
              <a:t> D. But, although 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7.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7" name="椭圆 6"/>
          <p:cNvSpPr/>
          <p:nvPr/>
        </p:nvSpPr>
        <p:spPr>
          <a:xfrm>
            <a:off x="579863" y="2832411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2166" y="1416205"/>
            <a:ext cx="10751634" cy="476075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-- Look! Some people are running the red lights.</a:t>
            </a:r>
            <a:endParaRPr lang="zh-CN" altLang="en-US" dirty="0" smtClean="0"/>
          </a:p>
          <a:p>
            <a:pPr>
              <a:buNone/>
            </a:pPr>
            <a:r>
              <a:rPr lang="en-US" dirty="0" smtClean="0"/>
              <a:t>   -- We should wait ____ others are breaking the rule.</a:t>
            </a:r>
            <a:endParaRPr lang="zh-CN" altLang="en-US" dirty="0" smtClean="0"/>
          </a:p>
          <a:p>
            <a:pPr>
              <a:buNone/>
            </a:pPr>
            <a:r>
              <a:rPr lang="en-US" dirty="0" smtClean="0"/>
              <a:t>   A. if       </a:t>
            </a:r>
          </a:p>
          <a:p>
            <a:pPr>
              <a:buNone/>
            </a:pPr>
            <a:r>
              <a:rPr lang="en-US" dirty="0" smtClean="0"/>
              <a:t>   B. unless    </a:t>
            </a:r>
          </a:p>
          <a:p>
            <a:pPr>
              <a:buNone/>
            </a:pPr>
            <a:r>
              <a:rPr lang="en-US" dirty="0" smtClean="0"/>
              <a:t>   C. although     </a:t>
            </a:r>
          </a:p>
          <a:p>
            <a:pPr>
              <a:buNone/>
            </a:pPr>
            <a:r>
              <a:rPr lang="en-US" dirty="0" smtClean="0"/>
              <a:t>  D. because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8.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7" name="椭圆 6"/>
          <p:cNvSpPr/>
          <p:nvPr/>
        </p:nvSpPr>
        <p:spPr>
          <a:xfrm>
            <a:off x="769434" y="3245005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9502" y="1550020"/>
            <a:ext cx="10874298" cy="462694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______ Lin </a:t>
            </a:r>
            <a:r>
              <a:rPr lang="en-US" dirty="0" err="1" smtClean="0"/>
              <a:t>Feng</a:t>
            </a:r>
            <a:r>
              <a:rPr lang="en-US" dirty="0" smtClean="0"/>
              <a:t> has to work late, she always wears a smile on her face.</a:t>
            </a:r>
            <a:endParaRPr lang="zh-CN" altLang="en-US" dirty="0" smtClean="0"/>
          </a:p>
          <a:p>
            <a:pPr>
              <a:buNone/>
            </a:pPr>
            <a:r>
              <a:rPr lang="en-US" dirty="0" smtClean="0"/>
              <a:t>A. Because 		</a:t>
            </a:r>
          </a:p>
          <a:p>
            <a:pPr>
              <a:buNone/>
            </a:pPr>
            <a:r>
              <a:rPr lang="en-US" dirty="0" smtClean="0"/>
              <a:t>B. If 		  </a:t>
            </a:r>
          </a:p>
          <a:p>
            <a:pPr>
              <a:buNone/>
            </a:pPr>
            <a:r>
              <a:rPr lang="en-US" dirty="0" smtClean="0"/>
              <a:t>C. Until 	  </a:t>
            </a:r>
          </a:p>
          <a:p>
            <a:pPr>
              <a:buNone/>
            </a:pPr>
            <a:r>
              <a:rPr lang="en-US" dirty="0" smtClean="0"/>
              <a:t>D. Though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331788"/>
            <a:ext cx="5184775" cy="584775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6600"/>
                </a:solidFill>
              </a:rPr>
              <a:t>9.</a:t>
            </a:r>
            <a:r>
              <a:rPr lang="zh-CN" altLang="en-US" sz="3200" b="1" dirty="0">
                <a:solidFill>
                  <a:srgbClr val="006600"/>
                </a:solidFill>
              </a:rPr>
              <a:t>选择最佳答案填空。</a:t>
            </a:r>
          </a:p>
        </p:txBody>
      </p:sp>
      <p:sp>
        <p:nvSpPr>
          <p:cNvPr id="7" name="椭圆 6"/>
          <p:cNvSpPr/>
          <p:nvPr/>
        </p:nvSpPr>
        <p:spPr>
          <a:xfrm>
            <a:off x="401443" y="3512635"/>
            <a:ext cx="546410" cy="892097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3600" dirty="0" smtClean="0"/>
              <a:t>10. Though I was sick, but I went to work. (</a:t>
            </a:r>
            <a:r>
              <a:rPr lang="zh-CN" altLang="en-US" sz="3600" dirty="0" smtClean="0"/>
              <a:t>修改病句</a:t>
            </a:r>
            <a:r>
              <a:rPr lang="en-US" sz="3600" dirty="0" smtClean="0"/>
              <a:t>)</a:t>
            </a:r>
            <a:endParaRPr lang="zh-CN" altLang="en-US" sz="3600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11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1015" y="1825625"/>
            <a:ext cx="10762785" cy="4351338"/>
          </a:xfrm>
        </p:spPr>
        <p:txBody>
          <a:bodyPr/>
          <a:lstStyle/>
          <a:p>
            <a:pPr>
              <a:buNone/>
            </a:pPr>
            <a:r>
              <a:rPr lang="en-US" sz="3600" dirty="0" smtClean="0"/>
              <a:t>11. The work is difficult. We won’t give up although. (</a:t>
            </a:r>
            <a:r>
              <a:rPr lang="zh-CN" altLang="en-US" sz="3600" dirty="0" smtClean="0"/>
              <a:t>修改病句</a:t>
            </a:r>
            <a:r>
              <a:rPr lang="en-US" sz="3600" dirty="0" smtClean="0"/>
              <a:t>)</a:t>
            </a:r>
            <a:endParaRPr lang="zh-CN" altLang="en-US" sz="3600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9125" y="4400550"/>
            <a:ext cx="3272875" cy="245745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958"/>
          <a:stretch/>
        </p:blipFill>
        <p:spPr>
          <a:xfrm>
            <a:off x="0" y="65946"/>
            <a:ext cx="11909502" cy="236502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12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4000" dirty="0" smtClean="0"/>
              <a:t>12 Because I like chocolate, I can’t eat it. (</a:t>
            </a:r>
            <a:r>
              <a:rPr lang="zh-CN" altLang="en-US" sz="4000" dirty="0" smtClean="0"/>
              <a:t>修改病句</a:t>
            </a:r>
            <a:r>
              <a:rPr lang="en-US" sz="4000" dirty="0" smtClean="0"/>
              <a:t>)</a:t>
            </a:r>
            <a:endParaRPr lang="zh-CN" altLang="en-US" sz="4000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2" descr="http://img1.imgtn.bdimg.com/it/u=1057601304,2646654295&amp;fm=21&amp;gp=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92020" y="4605454"/>
            <a:ext cx="2999980" cy="225254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smtClean="0">
                <a:solidFill>
                  <a:srgbClr val="FF3399"/>
                </a:solidFill>
              </a:rPr>
              <a:t>Review Reading 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50180" name="Picture 4" descr="201011911413575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 rot="-347127">
            <a:off x="3265767" y="1566808"/>
            <a:ext cx="803956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60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Part Five</a:t>
            </a:r>
          </a:p>
          <a:p>
            <a:pPr>
              <a:buFontTx/>
              <a:buNone/>
            </a:pPr>
            <a:r>
              <a:rPr lang="en-US" altLang="zh-CN" sz="6000" b="1" dirty="0" smtClean="0">
                <a:solidFill>
                  <a:srgbClr val="FF0000"/>
                </a:solidFill>
                <a:latin typeface="Comic Sans MS" pitchFamily="66" charset="0"/>
              </a:rPr>
              <a:t>Grammar</a:t>
            </a:r>
          </a:p>
          <a:p>
            <a:r>
              <a:rPr lang="zh-CN" altLang="en-US" sz="6000" dirty="0" smtClean="0">
                <a:solidFill>
                  <a:srgbClr val="FF0000"/>
                </a:solidFill>
              </a:rPr>
              <a:t>固定搭配</a:t>
            </a:r>
          </a:p>
          <a:p>
            <a:pPr>
              <a:buFontTx/>
              <a:buNone/>
            </a:pPr>
            <a:endParaRPr lang="en-US" altLang="zh-CN" sz="6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6711884" y="3617701"/>
            <a:ext cx="724746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Comic Sans MS" pitchFamily="66" charset="0"/>
              </a:rPr>
              <a:t>Phrases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42" name="Group 50"/>
          <p:cNvGraphicFramePr>
            <a:graphicFrameLocks noGrp="1"/>
          </p:cNvGraphicFramePr>
          <p:nvPr/>
        </p:nvGraphicFramePr>
        <p:xfrm>
          <a:off x="334433" y="692150"/>
          <a:ext cx="11616268" cy="6049963"/>
        </p:xfrm>
        <a:graphic>
          <a:graphicData uri="http://schemas.openxmlformats.org/drawingml/2006/table">
            <a:tbl>
              <a:tblPr/>
              <a:tblGrid>
                <a:gridCol w="2901951"/>
                <a:gridCol w="2904067"/>
                <a:gridCol w="2904067"/>
                <a:gridCol w="2906183"/>
              </a:tblGrid>
              <a:tr h="2016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</a:t>
                      </a: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16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17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5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5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220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6168" name="图片 17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04813"/>
            <a:ext cx="3119967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7" name="Rectangle 4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39185" y="404814"/>
            <a:ext cx="2976033" cy="20161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latin typeface="Times New Roman" pitchFamily="18" charset="0"/>
              </a:rPr>
              <a:t>beans</a:t>
            </a:r>
          </a:p>
        </p:txBody>
      </p:sp>
      <p:pic>
        <p:nvPicPr>
          <p:cNvPr id="6170" name="Picture 47" descr="8193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2085" y="4438651"/>
            <a:ext cx="2973916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图片 18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185" y="2420939"/>
            <a:ext cx="288078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0" name="Rectangle 53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39185" y="2420939"/>
            <a:ext cx="2880783" cy="2016125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potatoes</a:t>
            </a:r>
            <a:endParaRPr lang="zh-CN" altLang="en-US" sz="2800" b="1"/>
          </a:p>
        </p:txBody>
      </p:sp>
      <p:pic>
        <p:nvPicPr>
          <p:cNvPr id="6173" name="图片 19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185" y="4437064"/>
            <a:ext cx="288078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2" name="Rectangle 5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9184" y="4437064"/>
            <a:ext cx="2929467" cy="20161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bread</a:t>
            </a:r>
          </a:p>
        </p:txBody>
      </p:sp>
      <p:pic>
        <p:nvPicPr>
          <p:cNvPr id="6175" name="图片 20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9968" y="404813"/>
            <a:ext cx="2976033" cy="202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4" name="Rectangle 50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119968" y="404814"/>
            <a:ext cx="2976033" cy="2016125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beef</a:t>
            </a:r>
            <a:endParaRPr lang="en-US" altLang="zh-CN" sz="2800" b="1">
              <a:latin typeface="GWIPA" pitchFamily="2" charset="2"/>
            </a:endParaRPr>
          </a:p>
        </p:txBody>
      </p:sp>
      <p:pic>
        <p:nvPicPr>
          <p:cNvPr id="8225" name="图片 21" descr="鼓掌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19968" y="2420939"/>
            <a:ext cx="2976033" cy="19446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bg1"/>
            </a:outerShdw>
          </a:effectLst>
        </p:spPr>
      </p:pic>
      <p:sp>
        <p:nvSpPr>
          <p:cNvPr id="8226" name="Rectangle 57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119968" y="2420939"/>
            <a:ext cx="2976033" cy="20161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cola</a:t>
            </a:r>
          </a:p>
        </p:txBody>
      </p:sp>
      <p:pic>
        <p:nvPicPr>
          <p:cNvPr id="6179" name="图片 22" descr="图片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19968" y="4437064"/>
            <a:ext cx="297603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8" name="Rectangle 56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119968" y="4437064"/>
            <a:ext cx="2976033" cy="2016125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noodles</a:t>
            </a:r>
          </a:p>
        </p:txBody>
      </p:sp>
      <p:pic>
        <p:nvPicPr>
          <p:cNvPr id="6181" name="图片 23" descr="图片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00751" y="260350"/>
            <a:ext cx="307128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0" name="Rectangle 5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096001" y="404814"/>
            <a:ext cx="2976033" cy="20161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fish</a:t>
            </a:r>
            <a:endParaRPr lang="en-US" altLang="zh-CN" sz="2800" b="1">
              <a:latin typeface="GWIPA" pitchFamily="2" charset="2"/>
            </a:endParaRPr>
          </a:p>
        </p:txBody>
      </p:sp>
      <p:pic>
        <p:nvPicPr>
          <p:cNvPr id="6183" name="图片 25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2420939"/>
            <a:ext cx="28448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2" name="Rectangle 5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096001" y="2420939"/>
            <a:ext cx="2976033" cy="2016125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chip</a:t>
            </a:r>
          </a:p>
        </p:txBody>
      </p:sp>
      <p:pic>
        <p:nvPicPr>
          <p:cNvPr id="6185" name="图片 26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1" y="4437064"/>
            <a:ext cx="297603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4" name="Rectangle 59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096001" y="4437064"/>
            <a:ext cx="2976033" cy="20161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rice</a:t>
            </a:r>
            <a:endParaRPr lang="zh-CN" altLang="en-US" sz="2800" b="1"/>
          </a:p>
        </p:txBody>
      </p:sp>
      <p:pic>
        <p:nvPicPr>
          <p:cNvPr id="6187" name="图片 27" descr="糖果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72033" y="4437064"/>
            <a:ext cx="2880784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6" name="Rectangle 60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9072034" y="4437064"/>
            <a:ext cx="2976033" cy="2016125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chicken</a:t>
            </a:r>
            <a:endParaRPr lang="zh-CN" altLang="en-US" sz="2800" b="1"/>
          </a:p>
        </p:txBody>
      </p:sp>
      <p:pic>
        <p:nvPicPr>
          <p:cNvPr id="6189" name="图片 29" descr="图片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76784" y="2420939"/>
            <a:ext cx="3215216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8" name="Rectangle 5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9072034" y="2420939"/>
            <a:ext cx="2976033" cy="20161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hamburger</a:t>
            </a:r>
          </a:p>
        </p:txBody>
      </p:sp>
      <p:pic>
        <p:nvPicPr>
          <p:cNvPr id="6191" name="图片 28" descr="图片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072034" y="333376"/>
            <a:ext cx="311996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40" name="Rectangle 52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9042400" y="404814"/>
            <a:ext cx="3005667" cy="2016125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/>
              <a:t>milk</a:t>
            </a:r>
          </a:p>
        </p:txBody>
      </p:sp>
      <p:pic>
        <p:nvPicPr>
          <p:cNvPr id="6193" name="Picture 49" descr="狗1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1089218" y="6237288"/>
            <a:ext cx="1102783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3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3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8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2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3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8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38"/>
                  </p:tgtEl>
                </p:cond>
              </p:nextCondLst>
            </p:seq>
          </p:childTnLst>
        </p:cTn>
      </p:par>
    </p:tnLst>
    <p:bldLst>
      <p:bldP spid="8217" grpId="0" bldLvl="0" animBg="1" autoUpdateAnimBg="0"/>
      <p:bldP spid="8220" grpId="0" bldLvl="0" animBg="1" autoUpdateAnimBg="0"/>
      <p:bldP spid="8222" grpId="0" bldLvl="0" animBg="1" autoUpdateAnimBg="0"/>
      <p:bldP spid="8224" grpId="0" bldLvl="0" animBg="1" autoUpdateAnimBg="0"/>
      <p:bldP spid="8226" grpId="0" bldLvl="0" animBg="1" autoUpdateAnimBg="0"/>
      <p:bldP spid="8228" grpId="0" bldLvl="0" animBg="1" autoUpdateAnimBg="0"/>
      <p:bldP spid="8230" grpId="0" bldLvl="0" animBg="1" autoUpdateAnimBg="0"/>
      <p:bldP spid="8232" grpId="0" bldLvl="0" animBg="1" autoUpdateAnimBg="0"/>
      <p:bldP spid="8234" grpId="0" bldLvl="0" animBg="1" autoUpdateAnimBg="0"/>
      <p:bldP spid="8236" grpId="0" bldLvl="0" animBg="1" autoUpdateAnimBg="0"/>
      <p:bldP spid="8238" grpId="0" bldLvl="0" animBg="1" autoUpdateAnimBg="0"/>
      <p:bldP spid="8240" grpId="0" bldLvl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527051" y="1341438"/>
            <a:ext cx="1166494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/>
              <a:t>Mary is going to treat_____   to a new skirt ?.</a:t>
            </a:r>
            <a:endParaRPr lang="zh-CN" altLang="en-US" sz="3600" b="1" dirty="0"/>
          </a:p>
          <a:p>
            <a:endParaRPr lang="zh-CN" altLang="en-US" sz="3600" b="1" dirty="0"/>
          </a:p>
          <a:p>
            <a:r>
              <a:rPr lang="en-US" altLang="zh-CN" sz="3600" b="1" dirty="0"/>
              <a:t>A. her 	      B. herself 		</a:t>
            </a:r>
          </a:p>
          <a:p>
            <a:r>
              <a:rPr lang="en-US" altLang="zh-CN" sz="3600" b="1" dirty="0"/>
              <a:t>C. hers	      D. she</a:t>
            </a:r>
            <a:endParaRPr lang="zh-CN" altLang="en-US" sz="3600" b="1" dirty="0"/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4756827" y="1172673"/>
            <a:ext cx="1534584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</a:rPr>
              <a:t>B</a:t>
            </a:r>
          </a:p>
        </p:txBody>
      </p:sp>
      <p:pic>
        <p:nvPicPr>
          <p:cNvPr id="7172" name="Picture 17" descr="0016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9418" y="4510088"/>
            <a:ext cx="2592916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选择最佳答案。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ldLvl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334433" y="1412876"/>
            <a:ext cx="112352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/>
              <a:t>It’s n </a:t>
            </a:r>
            <a:r>
              <a:rPr lang="en-US" altLang="zh-CN" b="1"/>
              <a:t>_</a:t>
            </a:r>
            <a:r>
              <a:rPr lang="en-US" altLang="zh-CN" sz="3600" b="1"/>
              <a:t>______   for us to keep a balanced diet. </a:t>
            </a:r>
            <a:endParaRPr lang="en-US" altLang="zh-CN" sz="3600"/>
          </a:p>
        </p:txBody>
      </p:sp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1314952" y="1266023"/>
            <a:ext cx="3071284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 err="1">
                <a:solidFill>
                  <a:srgbClr val="FF3300"/>
                </a:solidFill>
              </a:rPr>
              <a:t>ecessary</a:t>
            </a:r>
            <a:endParaRPr lang="en-US" altLang="zh-CN" sz="3600" b="1" dirty="0">
              <a:solidFill>
                <a:srgbClr val="FF3300"/>
              </a:solidFill>
            </a:endParaRPr>
          </a:p>
        </p:txBody>
      </p:sp>
      <p:pic>
        <p:nvPicPr>
          <p:cNvPr id="8196" name="Picture 5" descr="001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567" y="3789364"/>
            <a:ext cx="2880784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13"/>
          <p:cNvSpPr txBox="1">
            <a:spLocks noChangeArrowheads="1"/>
          </p:cNvSpPr>
          <p:nvPr/>
        </p:nvSpPr>
        <p:spPr bwMode="auto">
          <a:xfrm>
            <a:off x="624417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根据首字母填空。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529168" y="1412875"/>
            <a:ext cx="1166283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为了保持健康，我父亲去年就远离了香烟。</a:t>
            </a:r>
          </a:p>
          <a:p>
            <a:r>
              <a:rPr lang="en-US" altLang="zh-CN" sz="3600" b="1"/>
              <a:t>In order to keep healthy, my father _____ _____ _____</a:t>
            </a:r>
            <a:r>
              <a:rPr lang="en-US" altLang="zh-CN"/>
              <a:t> </a:t>
            </a:r>
            <a:r>
              <a:rPr lang="en-US" altLang="zh-CN" sz="3600" b="1"/>
              <a:t>last year.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7060677" y="1911891"/>
            <a:ext cx="758401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</a:rPr>
              <a:t>  stayed away from</a:t>
            </a:r>
            <a:endParaRPr lang="en-US" altLang="zh-CN" dirty="0"/>
          </a:p>
        </p:txBody>
      </p:sp>
      <p:pic>
        <p:nvPicPr>
          <p:cNvPr id="9220" name="Picture 5" descr="001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0651" y="4437063"/>
            <a:ext cx="3553883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13"/>
          <p:cNvSpPr txBox="1">
            <a:spLocks noChangeArrowheads="1"/>
          </p:cNvSpPr>
          <p:nvPr/>
        </p:nvSpPr>
        <p:spPr bwMode="auto">
          <a:xfrm>
            <a:off x="624417" y="333375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完成句子。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ldLvl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/>
          <p:cNvSpPr txBox="1">
            <a:spLocks noChangeArrowheads="1"/>
          </p:cNvSpPr>
          <p:nvPr/>
        </p:nvSpPr>
        <p:spPr bwMode="auto">
          <a:xfrm>
            <a:off x="431800" y="1268413"/>
            <a:ext cx="11760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夏季</a:t>
            </a:r>
            <a:r>
              <a:rPr lang="en-US" altLang="zh-CN" sz="3600" b="1"/>
              <a:t>,</a:t>
            </a:r>
            <a:r>
              <a:rPr lang="zh-CN" altLang="en-US" sz="3600" b="1"/>
              <a:t>这个地方雨水多</a:t>
            </a:r>
            <a:r>
              <a:rPr lang="en-US" altLang="zh-CN" sz="3600" b="1"/>
              <a:t>.</a:t>
            </a:r>
          </a:p>
          <a:p>
            <a:r>
              <a:rPr lang="en-US" altLang="zh-CN" sz="3600" b="1"/>
              <a:t>In summer, there is _________ _________ rain in the area.</a:t>
            </a:r>
            <a:r>
              <a:rPr lang="zh-CN" altLang="en-US" sz="3600" b="1"/>
              <a:t>。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5360426" y="1719067"/>
            <a:ext cx="508846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</a:rPr>
              <a:t>plenty of </a:t>
            </a:r>
            <a:endParaRPr lang="en-US" altLang="zh-CN" dirty="0"/>
          </a:p>
        </p:txBody>
      </p:sp>
      <p:pic>
        <p:nvPicPr>
          <p:cNvPr id="10245" name="Picture 6" descr="000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9101" y="4210050"/>
            <a:ext cx="4222751" cy="197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完成句子。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431801" y="1196975"/>
            <a:ext cx="1065741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zh-CN" altLang="en-US" sz="3600" b="1"/>
              <a:t>我们中国人每天吃许多不同种类的食物。</a:t>
            </a:r>
          </a:p>
          <a:p>
            <a:pPr marL="342900" indent="-342900"/>
            <a:r>
              <a:rPr lang="en-US" altLang="zh-CN" sz="3600" b="1"/>
              <a:t>We Chinese have many _______ ________ _______ food every day..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3215218" y="1412876"/>
            <a:ext cx="268816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7056967" y="1412876"/>
            <a:ext cx="311996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8688918" y="1412876"/>
            <a:ext cx="311996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5281083" y="1703585"/>
            <a:ext cx="691091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different kinds of</a:t>
            </a:r>
          </a:p>
        </p:txBody>
      </p:sp>
      <p:pic>
        <p:nvPicPr>
          <p:cNvPr id="11271" name="Picture 8" descr="0008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051" y="3500439"/>
            <a:ext cx="3333749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完成句子。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ldLvl="0" autoUpdateAnimBg="0"/>
      <p:bldP spid="13316" grpId="0" bldLvl="0" autoUpdateAnimBg="0"/>
      <p:bldP spid="13317" grpId="0" bldLvl="0" autoUpdateAnimBg="0"/>
      <p:bldP spid="13318" grpId="0" bldLvl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6288617" y="6094413"/>
            <a:ext cx="2207683" cy="647700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" y="6021388"/>
            <a:ext cx="2207684" cy="647700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719667" y="1196975"/>
            <a:ext cx="11042651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/>
              <a:t>The garden is filled_______ flowers.</a:t>
            </a:r>
          </a:p>
          <a:p>
            <a:pPr>
              <a:buFont typeface="Arial" pitchFamily="34" charset="0"/>
              <a:buAutoNum type="alphaUcPeriod"/>
            </a:pPr>
            <a:r>
              <a:rPr lang="en-US" altLang="zh-CN" sz="3600" b="1"/>
              <a:t> of	      B. on	</a:t>
            </a:r>
          </a:p>
          <a:p>
            <a:r>
              <a:rPr lang="en-US" altLang="zh-CN" sz="3600" b="1"/>
              <a:t>C. with 		D. at  </a:t>
            </a:r>
            <a:r>
              <a:rPr lang="en-US" altLang="zh-CN" sz="3600"/>
              <a:t> </a:t>
            </a:r>
          </a:p>
        </p:txBody>
      </p:sp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4762174" y="1043086"/>
            <a:ext cx="1536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</a:rPr>
              <a:t>C</a:t>
            </a:r>
            <a:endParaRPr lang="en-US" altLang="zh-CN" dirty="0"/>
          </a:p>
        </p:txBody>
      </p:sp>
      <p:pic>
        <p:nvPicPr>
          <p:cNvPr id="12294" name="Picture 7" descr="000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8800" y="4300538"/>
            <a:ext cx="6546851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选择最佳答案。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bldLvl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527051" y="1196975"/>
            <a:ext cx="1104053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/>
              <a:t>I needed to lose a bit of weight by avoiding f</a:t>
            </a:r>
            <a:r>
              <a:rPr lang="en-US" altLang="zh-CN" sz="3600" b="1" u="sng"/>
              <a:t>       </a:t>
            </a:r>
            <a:r>
              <a:rPr lang="en-US" altLang="zh-CN" sz="3600" b="1"/>
              <a:t>, oil and sugar .</a:t>
            </a:r>
            <a:endParaRPr lang="zh-CN" altLang="en-US" sz="3600" b="1"/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8208434" y="3644901"/>
            <a:ext cx="239183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zh-CN"/>
          </a:p>
        </p:txBody>
      </p:sp>
      <p:pic>
        <p:nvPicPr>
          <p:cNvPr id="13316" name="Picture 5" descr="000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4167" y="3860800"/>
            <a:ext cx="298873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根据首字母填空。</a:t>
            </a:r>
          </a:p>
        </p:txBody>
      </p:sp>
      <p:sp>
        <p:nvSpPr>
          <p:cNvPr id="13322" name="Text Box 4"/>
          <p:cNvSpPr txBox="1">
            <a:spLocks noChangeArrowheads="1"/>
          </p:cNvSpPr>
          <p:nvPr/>
        </p:nvSpPr>
        <p:spPr bwMode="auto">
          <a:xfrm>
            <a:off x="9012417" y="1087471"/>
            <a:ext cx="508846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</a:rPr>
              <a:t>at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  <p:bldP spid="13322" grpId="0" bldLvl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624418" y="1412876"/>
            <a:ext cx="1065953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/>
              <a:t>Would you please add some s________ to my tea? I want it to be sweet..</a:t>
            </a:r>
            <a:endParaRPr lang="zh-CN" altLang="en-US" sz="4000" b="1"/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7144101" y="1234995"/>
            <a:ext cx="1822449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dirty="0" err="1">
                <a:solidFill>
                  <a:srgbClr val="FF0000"/>
                </a:solidFill>
              </a:rPr>
              <a:t>ugar</a:t>
            </a:r>
            <a:endParaRPr lang="en-US" altLang="zh-CN" sz="4000" b="1" dirty="0">
              <a:solidFill>
                <a:srgbClr val="FF0000"/>
              </a:solidFill>
            </a:endParaRPr>
          </a:p>
        </p:txBody>
      </p:sp>
      <p:pic>
        <p:nvPicPr>
          <p:cNvPr id="14340" name="Picture 5" descr="000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7951" y="4094163"/>
            <a:ext cx="30734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根据首字母填空。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624418" y="1484314"/>
            <a:ext cx="1104264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/>
              <a:t>The film r_________ says that it is worth watching. </a:t>
            </a:r>
            <a:endParaRPr lang="zh-CN" altLang="en-US" sz="4000" b="1"/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2899484" y="1403450"/>
            <a:ext cx="393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dirty="0" err="1">
                <a:solidFill>
                  <a:srgbClr val="FF0000"/>
                </a:solidFill>
              </a:rPr>
              <a:t>eview</a:t>
            </a:r>
            <a:endParaRPr lang="en-US" altLang="zh-CN" sz="4000" b="1" dirty="0">
              <a:solidFill>
                <a:srgbClr val="FF0000"/>
              </a:solidFill>
            </a:endParaRPr>
          </a:p>
        </p:txBody>
      </p:sp>
      <p:pic>
        <p:nvPicPr>
          <p:cNvPr id="15364" name="Picture 5" descr="003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967" y="3284539"/>
            <a:ext cx="4127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根据首字母填空。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814918" y="1268414"/>
            <a:ext cx="111379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/>
              <a:t>This morning, she came to school early as u______.</a:t>
            </a:r>
            <a:r>
              <a:rPr lang="en-US" altLang="zh-CN"/>
              <a:t> </a:t>
            </a:r>
            <a:endParaRPr lang="zh-CN" altLang="en-US"/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10030774" y="1175372"/>
            <a:ext cx="172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 err="1">
                <a:solidFill>
                  <a:srgbClr val="FF3300"/>
                </a:solidFill>
              </a:rPr>
              <a:t>sual</a:t>
            </a:r>
            <a:endParaRPr lang="en-US" altLang="zh-CN" b="1" dirty="0"/>
          </a:p>
        </p:txBody>
      </p:sp>
      <p:pic>
        <p:nvPicPr>
          <p:cNvPr id="16388" name="Picture 5" descr="0026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2885" y="2781300"/>
            <a:ext cx="2855383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根据首字母填空。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719667" y="1196975"/>
            <a:ext cx="1147233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总体上说，他是一个活泼的男孩？</a:t>
            </a:r>
          </a:p>
          <a:p>
            <a:r>
              <a:rPr lang="en-US" altLang="zh-CN" sz="3600" b="1"/>
              <a:t>_______ ______ </a:t>
            </a:r>
            <a:r>
              <a:rPr lang="zh-CN" altLang="en-US" sz="3600" b="1"/>
              <a:t>，</a:t>
            </a:r>
            <a:r>
              <a:rPr lang="en-US" altLang="zh-CN" sz="3600" b="1"/>
              <a:t>he is an active boy.</a:t>
            </a:r>
            <a:endParaRPr lang="zh-CN" altLang="en-US" sz="3600" b="1"/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1102785" y="1628775"/>
            <a:ext cx="5473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</a:rPr>
              <a:t>In          general</a:t>
            </a:r>
            <a:endParaRPr lang="en-US" altLang="zh-CN"/>
          </a:p>
        </p:txBody>
      </p:sp>
      <p:pic>
        <p:nvPicPr>
          <p:cNvPr id="17412" name="Picture 8" descr="002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8433" y="4348164"/>
            <a:ext cx="2880784" cy="183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13"/>
          <p:cNvSpPr txBox="1">
            <a:spLocks noChangeArrowheads="1"/>
          </p:cNvSpPr>
          <p:nvPr/>
        </p:nvSpPr>
        <p:spPr bwMode="auto">
          <a:xfrm>
            <a:off x="1390651" y="404813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完成句子。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ldLvl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527051" y="1557338"/>
            <a:ext cx="1166494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zh-CN" altLang="en-US" sz="3600" b="1"/>
              <a:t>我们最好每年进行体检。</a:t>
            </a:r>
          </a:p>
          <a:p>
            <a:pPr marL="342900" indent="-342900"/>
            <a:r>
              <a:rPr lang="en-US" altLang="zh-CN" sz="3600" b="1"/>
              <a:t>We’d better have ______ _______ every year.</a:t>
            </a:r>
            <a:endParaRPr lang="zh-CN" altLang="en-US" sz="3600" b="1"/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3845395" y="1886671"/>
            <a:ext cx="748876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medical examination</a:t>
            </a:r>
          </a:p>
        </p:txBody>
      </p:sp>
      <p:pic>
        <p:nvPicPr>
          <p:cNvPr id="18436" name="Picture 9" descr="002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7952" y="4076700"/>
            <a:ext cx="3839633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 Box 13"/>
          <p:cNvSpPr txBox="1">
            <a:spLocks noChangeArrowheads="1"/>
          </p:cNvSpPr>
          <p:nvPr/>
        </p:nvSpPr>
        <p:spPr bwMode="auto">
          <a:xfrm>
            <a:off x="1102784" y="476250"/>
            <a:ext cx="7874000" cy="646331"/>
          </a:xfrm>
          <a:prstGeom prst="rect">
            <a:avLst/>
          </a:prstGeom>
          <a:noFill/>
          <a:ln w="76200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</a:rPr>
              <a:t>完成句子。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764859" y="490654"/>
            <a:ext cx="3268301" cy="6367346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6" name="WordArt 6"/>
          <p:cNvSpPr>
            <a:spLocks noChangeArrowheads="1" noChangeShapeType="1" noTextEdit="1"/>
          </p:cNvSpPr>
          <p:nvPr/>
        </p:nvSpPr>
        <p:spPr bwMode="auto">
          <a:xfrm>
            <a:off x="253926" y="1664732"/>
            <a:ext cx="7652289" cy="310798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altLang="zh-CN" sz="2700" kern="10" spc="-27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anose="020B0A04020102020204" pitchFamily="34" charset="0"/>
              </a:rPr>
              <a:t>Thank   you</a:t>
            </a:r>
            <a:endParaRPr lang="zh-CN" altLang="en-US" sz="2700" kern="10" spc="-27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1465</Words>
  <Application>Microsoft Office PowerPoint</Application>
  <PresentationFormat>自定义</PresentationFormat>
  <Paragraphs>270</Paragraphs>
  <Slides>42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43" baseType="lpstr">
      <vt:lpstr>Office 主题</vt:lpstr>
      <vt:lpstr>幻灯片 1</vt:lpstr>
      <vt:lpstr>                      单词目标 </vt:lpstr>
      <vt:lpstr>Review Reading A</vt:lpstr>
      <vt:lpstr>A guessing game!</vt:lpstr>
      <vt:lpstr>Group 1</vt:lpstr>
      <vt:lpstr>Group 2</vt:lpstr>
      <vt:lpstr>Review Reading A</vt:lpstr>
      <vt:lpstr>幻灯片 8</vt:lpstr>
      <vt:lpstr>幻灯片 9</vt:lpstr>
      <vt:lpstr>幻灯片 10</vt:lpstr>
      <vt:lpstr>Review Reading A</vt:lpstr>
      <vt:lpstr>Rules</vt:lpstr>
      <vt:lpstr>幻灯片 13</vt:lpstr>
      <vt:lpstr>Review Reading A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10</vt:lpstr>
      <vt:lpstr>11</vt:lpstr>
      <vt:lpstr>12</vt:lpstr>
      <vt:lpstr>Review Reading A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tinali</dc:creator>
  <cp:lastModifiedBy>admin</cp:lastModifiedBy>
  <cp:revision>58</cp:revision>
  <dcterms:created xsi:type="dcterms:W3CDTF">2015-09-12T14:08:44Z</dcterms:created>
  <dcterms:modified xsi:type="dcterms:W3CDTF">2017-01-09T12:02:01Z</dcterms:modified>
</cp:coreProperties>
</file>