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6" r:id="rId2"/>
    <p:sldId id="297" r:id="rId3"/>
    <p:sldId id="306" r:id="rId4"/>
    <p:sldId id="307" r:id="rId5"/>
    <p:sldId id="290" r:id="rId6"/>
    <p:sldId id="308" r:id="rId7"/>
    <p:sldId id="301" r:id="rId8"/>
    <p:sldId id="274" r:id="rId9"/>
    <p:sldId id="291" r:id="rId10"/>
    <p:sldId id="292" r:id="rId11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0000CC"/>
    <a:srgbClr val="336600"/>
    <a:srgbClr val="FF0000"/>
    <a:srgbClr val="33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76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281" y="685800"/>
            <a:ext cx="10361851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270250"/>
            <a:ext cx="8533289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2057E0B-581E-4651-8205-12BC584FFE36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304760" y="2889251"/>
            <a:ext cx="11479306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B5045-8C71-48AA-9873-9A4A72FD03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A7723-E84B-453F-AEA7-AFF0DE103E3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4F528-252E-4489-9604-1229794992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1EC91-94A6-4534-963D-73DC90CB944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7C5DE-2370-48AB-B623-8859F01B705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ABB5B4-DD29-4354-9CE2-8477C0CE31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43253-960E-4BE4-ADA1-549EA48D2A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45A14-D525-412D-89E1-1411E14262F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291192-B637-41C6-9865-871FE13CEA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7813"/>
            <a:ext cx="2742843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7813"/>
            <a:ext cx="8025355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DFD1E-92BA-4947-833B-984D6C036D6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521" y="277814"/>
            <a:ext cx="10971372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521" y="1600201"/>
            <a:ext cx="10971372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521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058" y="6248400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6463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90955F31-BD26-4A61-90E0-3E2D58C9BA7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30476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609521" y="1447800"/>
            <a:ext cx="10768198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30476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30476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775653" y="1376364"/>
            <a:ext cx="82264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83048" y="2816225"/>
            <a:ext cx="4031726" cy="2268538"/>
          </a:xfrm>
          <a:prstGeom prst="rect">
            <a:avLst/>
          </a:prstGeom>
          <a:noFill/>
        </p:spPr>
      </p:pic>
      <p:sp>
        <p:nvSpPr>
          <p:cNvPr id="58378" name="WordArt 10"/>
          <p:cNvSpPr>
            <a:spLocks noChangeArrowheads="1" noChangeShapeType="1" noTextEdit="1"/>
          </p:cNvSpPr>
          <p:nvPr/>
        </p:nvSpPr>
        <p:spPr bwMode="auto">
          <a:xfrm>
            <a:off x="4368231" y="5492750"/>
            <a:ext cx="3352364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3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761863" y="1643050"/>
            <a:ext cx="11183011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dirty="0"/>
              <a:t>下面是有关金属与</a:t>
            </a:r>
            <a:r>
              <a:rPr lang="en-US" altLang="zh-CN" dirty="0"/>
              <a:t>O</a:t>
            </a:r>
            <a:r>
              <a:rPr lang="en-US" altLang="zh-CN" baseline="-25000" dirty="0"/>
              <a:t>2</a:t>
            </a:r>
            <a:r>
              <a:rPr lang="zh-CN" altLang="en-US" dirty="0"/>
              <a:t>的化学反应，请你写出其化学方程式。</a:t>
            </a:r>
          </a:p>
        </p:txBody>
      </p:sp>
      <p:grpSp>
        <p:nvGrpSpPr>
          <p:cNvPr id="61444" name="Group 4"/>
          <p:cNvGrpSpPr>
            <a:grpSpLocks/>
          </p:cNvGrpSpPr>
          <p:nvPr/>
        </p:nvGrpSpPr>
        <p:grpSpPr bwMode="auto">
          <a:xfrm>
            <a:off x="723490" y="2298682"/>
            <a:ext cx="8351282" cy="1182688"/>
            <a:chOff x="664" y="2069"/>
            <a:chExt cx="3946" cy="745"/>
          </a:xfrm>
        </p:grpSpPr>
        <p:grpSp>
          <p:nvGrpSpPr>
            <p:cNvPr id="61445" name="Group 5"/>
            <p:cNvGrpSpPr>
              <a:grpSpLocks/>
            </p:cNvGrpSpPr>
            <p:nvPr/>
          </p:nvGrpSpPr>
          <p:grpSpPr bwMode="auto">
            <a:xfrm>
              <a:off x="664" y="2093"/>
              <a:ext cx="1495" cy="288"/>
              <a:chOff x="664" y="2093"/>
              <a:chExt cx="1495" cy="288"/>
            </a:xfrm>
          </p:grpSpPr>
          <p:sp>
            <p:nvSpPr>
              <p:cNvPr id="61446" name="Rectangle 6"/>
              <p:cNvSpPr>
                <a:spLocks noChangeArrowheads="1"/>
              </p:cNvSpPr>
              <p:nvPr/>
            </p:nvSpPr>
            <p:spPr bwMode="auto">
              <a:xfrm>
                <a:off x="664" y="2093"/>
                <a:ext cx="146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eaLnBrk="0" hangingPunct="0"/>
                <a:r>
                  <a:rPr lang="en-US" altLang="zh-CN" b="0" dirty="0"/>
                  <a:t> 1</a:t>
                </a:r>
                <a:r>
                  <a:rPr lang="zh-CN" altLang="en-US" b="0" dirty="0"/>
                  <a:t>、</a:t>
                </a:r>
                <a:r>
                  <a:rPr lang="en-US" altLang="zh-CN" b="0" dirty="0"/>
                  <a:t>Mg</a:t>
                </a:r>
                <a:r>
                  <a:rPr lang="zh-CN" altLang="en-US" b="0" dirty="0"/>
                  <a:t>＋</a:t>
                </a:r>
                <a:r>
                  <a:rPr lang="en-US" altLang="zh-CN" b="0" dirty="0"/>
                  <a:t>O</a:t>
                </a:r>
                <a:r>
                  <a:rPr lang="en-US" altLang="zh-CN" b="0" baseline="-25000" dirty="0"/>
                  <a:t>2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47" name="Line 7"/>
              <p:cNvSpPr>
                <a:spLocks noChangeShapeType="1"/>
              </p:cNvSpPr>
              <p:nvPr/>
            </p:nvSpPr>
            <p:spPr bwMode="auto">
              <a:xfrm>
                <a:off x="1603" y="2251"/>
                <a:ext cx="5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48" name="Group 8"/>
            <p:cNvGrpSpPr>
              <a:grpSpLocks/>
            </p:cNvGrpSpPr>
            <p:nvPr/>
          </p:nvGrpSpPr>
          <p:grpSpPr bwMode="auto">
            <a:xfrm>
              <a:off x="3016" y="2069"/>
              <a:ext cx="1535" cy="288"/>
              <a:chOff x="665" y="2478"/>
              <a:chExt cx="1535" cy="288"/>
            </a:xfrm>
          </p:grpSpPr>
          <p:sp>
            <p:nvSpPr>
              <p:cNvPr id="61449" name="Rectangle 9"/>
              <p:cNvSpPr>
                <a:spLocks noChangeArrowheads="1"/>
              </p:cNvSpPr>
              <p:nvPr/>
            </p:nvSpPr>
            <p:spPr bwMode="auto">
              <a:xfrm>
                <a:off x="665" y="2478"/>
                <a:ext cx="153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r>
                  <a:rPr lang="en-US" altLang="zh-CN" b="0" dirty="0">
                    <a:latin typeface="Arial" charset="0"/>
                  </a:rPr>
                  <a:t>2</a:t>
                </a:r>
                <a:r>
                  <a:rPr lang="zh-CN" altLang="en-US" b="0" dirty="0">
                    <a:latin typeface="Arial" charset="0"/>
                  </a:rPr>
                  <a:t>、 </a:t>
                </a:r>
                <a:r>
                  <a:rPr lang="en-US" altLang="zh-CN" b="0" dirty="0">
                    <a:latin typeface="Arial" charset="0"/>
                  </a:rPr>
                  <a:t>Al </a:t>
                </a:r>
                <a:r>
                  <a:rPr lang="zh-CN" altLang="en-US" b="0" dirty="0">
                    <a:latin typeface="Arial" charset="0"/>
                  </a:rPr>
                  <a:t>＋ </a:t>
                </a:r>
                <a:r>
                  <a:rPr lang="en-US" altLang="zh-CN" b="0" dirty="0">
                    <a:latin typeface="Arial" charset="0"/>
                  </a:rPr>
                  <a:t>O</a:t>
                </a:r>
                <a:r>
                  <a:rPr lang="en-US" altLang="zh-CN" b="0" baseline="-30000" dirty="0">
                    <a:latin typeface="Arial" charset="0"/>
                  </a:rPr>
                  <a:t>2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50" name="Line 10"/>
              <p:cNvSpPr>
                <a:spLocks noChangeShapeType="1"/>
              </p:cNvSpPr>
              <p:nvPr/>
            </p:nvSpPr>
            <p:spPr bwMode="auto">
              <a:xfrm>
                <a:off x="1634" y="2659"/>
                <a:ext cx="5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51" name="Group 11"/>
            <p:cNvGrpSpPr>
              <a:grpSpLocks/>
            </p:cNvGrpSpPr>
            <p:nvPr/>
          </p:nvGrpSpPr>
          <p:grpSpPr bwMode="auto">
            <a:xfrm>
              <a:off x="3029" y="2490"/>
              <a:ext cx="1581" cy="291"/>
              <a:chOff x="3347" y="2536"/>
              <a:chExt cx="1581" cy="291"/>
            </a:xfrm>
          </p:grpSpPr>
          <p:sp>
            <p:nvSpPr>
              <p:cNvPr id="61452" name="Text Box 12"/>
              <p:cNvSpPr txBox="1">
                <a:spLocks noChangeArrowheads="1"/>
              </p:cNvSpPr>
              <p:nvPr/>
            </p:nvSpPr>
            <p:spPr bwMode="auto">
              <a:xfrm>
                <a:off x="3347" y="2536"/>
                <a:ext cx="933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b="0" dirty="0">
                    <a:latin typeface="Arial" charset="0"/>
                  </a:rPr>
                  <a:t>4</a:t>
                </a:r>
                <a:r>
                  <a:rPr lang="zh-CN" altLang="en-US" b="0" dirty="0">
                    <a:latin typeface="Arial" charset="0"/>
                  </a:rPr>
                  <a:t>、</a:t>
                </a:r>
                <a:r>
                  <a:rPr lang="en-US" altLang="zh-CN" b="0" dirty="0">
                    <a:latin typeface="Arial" charset="0"/>
                  </a:rPr>
                  <a:t>Cu </a:t>
                </a:r>
                <a:r>
                  <a:rPr lang="zh-CN" altLang="en-US" b="0" dirty="0">
                    <a:latin typeface="Arial" charset="0"/>
                  </a:rPr>
                  <a:t>＋  </a:t>
                </a:r>
                <a:r>
                  <a:rPr lang="en-US" altLang="zh-CN" b="0" dirty="0">
                    <a:latin typeface="Arial" charset="0"/>
                  </a:rPr>
                  <a:t>O</a:t>
                </a:r>
                <a:r>
                  <a:rPr lang="en-US" altLang="zh-CN" b="0" baseline="-25000" dirty="0">
                    <a:latin typeface="Arial" charset="0"/>
                  </a:rPr>
                  <a:t>2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53" name="Line 13"/>
              <p:cNvSpPr>
                <a:spLocks noChangeShapeType="1"/>
              </p:cNvSpPr>
              <p:nvPr/>
            </p:nvSpPr>
            <p:spPr bwMode="auto">
              <a:xfrm>
                <a:off x="4371" y="2691"/>
                <a:ext cx="55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54" name="Group 14"/>
            <p:cNvGrpSpPr>
              <a:grpSpLocks/>
            </p:cNvGrpSpPr>
            <p:nvPr/>
          </p:nvGrpSpPr>
          <p:grpSpPr bwMode="auto">
            <a:xfrm>
              <a:off x="703" y="2523"/>
              <a:ext cx="1457" cy="291"/>
              <a:chOff x="3397" y="2112"/>
              <a:chExt cx="1457" cy="291"/>
            </a:xfrm>
          </p:grpSpPr>
          <p:sp>
            <p:nvSpPr>
              <p:cNvPr id="61455" name="Line 15"/>
              <p:cNvSpPr>
                <a:spLocks noChangeShapeType="1"/>
              </p:cNvSpPr>
              <p:nvPr/>
            </p:nvSpPr>
            <p:spPr bwMode="auto">
              <a:xfrm>
                <a:off x="4297" y="2279"/>
                <a:ext cx="55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56" name="Rectangle 16"/>
              <p:cNvSpPr>
                <a:spLocks noChangeArrowheads="1"/>
              </p:cNvSpPr>
              <p:nvPr/>
            </p:nvSpPr>
            <p:spPr bwMode="auto">
              <a:xfrm>
                <a:off x="3397" y="2112"/>
                <a:ext cx="876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b="0">
                    <a:latin typeface="Arial" charset="0"/>
                  </a:rPr>
                  <a:t>3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Fe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2</a:t>
                </a:r>
              </a:p>
            </p:txBody>
          </p:sp>
        </p:grpSp>
      </p:grp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4032001" y="762000"/>
            <a:ext cx="285529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课前练习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19573" y="2132856"/>
            <a:ext cx="9623234" cy="1372890"/>
            <a:chOff x="719573" y="3495972"/>
            <a:chExt cx="9623234" cy="1372890"/>
          </a:xfrm>
        </p:grpSpPr>
        <p:sp>
          <p:nvSpPr>
            <p:cNvPr id="61475" name="Rectangle 35"/>
            <p:cNvSpPr>
              <a:spLocks noChangeArrowheads="1"/>
            </p:cNvSpPr>
            <p:nvPr/>
          </p:nvSpPr>
          <p:spPr bwMode="auto">
            <a:xfrm>
              <a:off x="816927" y="4407197"/>
              <a:ext cx="455445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b="0" dirty="0">
                  <a:latin typeface="Arial" charset="0"/>
                </a:rPr>
                <a:t>3</a:t>
              </a:r>
              <a:r>
                <a:rPr lang="zh-CN" altLang="en-US" b="0" dirty="0">
                  <a:latin typeface="Arial" charset="0"/>
                </a:rPr>
                <a:t>、</a:t>
              </a:r>
              <a:r>
                <a:rPr lang="en-US" altLang="zh-CN" b="0" dirty="0">
                  <a:latin typeface="Arial" charset="0"/>
                </a:rPr>
                <a:t>3Fe</a:t>
              </a:r>
              <a:r>
                <a:rPr lang="zh-CN" altLang="en-US" b="0" dirty="0">
                  <a:latin typeface="Arial" charset="0"/>
                </a:rPr>
                <a:t>＋  </a:t>
              </a:r>
              <a:r>
                <a:rPr lang="en-US" altLang="zh-CN" b="0" dirty="0">
                  <a:latin typeface="Arial" charset="0"/>
                </a:rPr>
                <a:t>2O</a:t>
              </a:r>
              <a:r>
                <a:rPr lang="en-US" altLang="zh-CN" b="0" baseline="-25000" dirty="0">
                  <a:latin typeface="Arial" charset="0"/>
                </a:rPr>
                <a:t>2</a:t>
              </a:r>
              <a:r>
                <a:rPr lang="en-US" altLang="zh-CN" b="0" dirty="0">
                  <a:latin typeface="Arial" charset="0"/>
                </a:rPr>
                <a:t>            </a:t>
              </a:r>
              <a:r>
                <a:rPr lang="en-US" altLang="zh-CN" b="0" dirty="0" smtClean="0">
                  <a:latin typeface="Arial" charset="0"/>
                </a:rPr>
                <a:t>   Fe</a:t>
              </a:r>
              <a:r>
                <a:rPr lang="en-US" altLang="zh-CN" b="0" baseline="-25000" dirty="0" smtClean="0">
                  <a:latin typeface="Arial" charset="0"/>
                </a:rPr>
                <a:t>3</a:t>
              </a:r>
              <a:r>
                <a:rPr lang="en-US" altLang="zh-CN" b="0" dirty="0" smtClean="0">
                  <a:latin typeface="Arial" charset="0"/>
                </a:rPr>
                <a:t>O</a:t>
              </a:r>
              <a:r>
                <a:rPr lang="en-US" altLang="zh-CN" b="0" baseline="-25000" dirty="0" smtClean="0">
                  <a:latin typeface="Arial" charset="0"/>
                </a:rPr>
                <a:t>4</a:t>
              </a:r>
              <a:r>
                <a:rPr lang="en-US" altLang="zh-CN" baseline="-25000" dirty="0" smtClean="0">
                  <a:latin typeface="Arial" charset="0"/>
                </a:rPr>
                <a:t>   </a:t>
              </a:r>
              <a:r>
                <a:rPr lang="en-US" altLang="zh-CN" dirty="0" smtClean="0">
                  <a:latin typeface="Arial" charset="0"/>
                </a:rPr>
                <a:t> </a:t>
              </a:r>
              <a:endParaRPr lang="en-US" altLang="zh-CN" dirty="0">
                <a:latin typeface="Arial" charset="0"/>
              </a:endParaRPr>
            </a:p>
          </p:txBody>
        </p:sp>
        <p:grpSp>
          <p:nvGrpSpPr>
            <p:cNvPr id="61461" name="Group 21"/>
            <p:cNvGrpSpPr>
              <a:grpSpLocks/>
            </p:cNvGrpSpPr>
            <p:nvPr/>
          </p:nvGrpSpPr>
          <p:grpSpPr bwMode="auto">
            <a:xfrm>
              <a:off x="719573" y="3495972"/>
              <a:ext cx="4397862" cy="638175"/>
              <a:chOff x="702" y="1117"/>
              <a:chExt cx="2078" cy="402"/>
            </a:xfrm>
          </p:grpSpPr>
          <p:sp>
            <p:nvSpPr>
              <p:cNvPr id="61462" name="Rectangle 22"/>
              <p:cNvSpPr>
                <a:spLocks noChangeArrowheads="1"/>
              </p:cNvSpPr>
              <p:nvPr/>
            </p:nvSpPr>
            <p:spPr bwMode="auto">
              <a:xfrm>
                <a:off x="702" y="1231"/>
                <a:ext cx="207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anchor="ctr">
                <a:spAutoFit/>
              </a:bodyPr>
              <a:lstStyle/>
              <a:p>
                <a:pPr eaLnBrk="0" hangingPunct="0"/>
                <a:r>
                  <a:rPr lang="en-US" altLang="zh-CN" b="0" dirty="0"/>
                  <a:t> 1</a:t>
                </a:r>
                <a:r>
                  <a:rPr lang="zh-CN" altLang="en-US" b="0" dirty="0"/>
                  <a:t>、</a:t>
                </a:r>
                <a:r>
                  <a:rPr lang="en-US" altLang="zh-CN" b="0" dirty="0"/>
                  <a:t>2Mg</a:t>
                </a:r>
                <a:r>
                  <a:rPr lang="zh-CN" altLang="en-US" b="0" dirty="0"/>
                  <a:t>＋</a:t>
                </a:r>
                <a:r>
                  <a:rPr lang="en-US" altLang="zh-CN" b="0" dirty="0"/>
                  <a:t>O</a:t>
                </a:r>
                <a:r>
                  <a:rPr lang="en-US" altLang="zh-CN" b="0" baseline="-25000" dirty="0"/>
                  <a:t>2                     </a:t>
                </a:r>
                <a:r>
                  <a:rPr lang="en-US" altLang="zh-CN" b="0" baseline="-25000" dirty="0" smtClean="0"/>
                  <a:t>      </a:t>
                </a:r>
                <a:r>
                  <a:rPr lang="en-US" altLang="zh-CN" b="0" dirty="0" smtClean="0"/>
                  <a:t>2MgO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63" name="Line 23"/>
              <p:cNvSpPr>
                <a:spLocks noChangeShapeType="1"/>
              </p:cNvSpPr>
              <p:nvPr/>
            </p:nvSpPr>
            <p:spPr bwMode="auto">
              <a:xfrm>
                <a:off x="1609" y="1367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4" name="Line 24"/>
              <p:cNvSpPr>
                <a:spLocks noChangeShapeType="1"/>
              </p:cNvSpPr>
              <p:nvPr/>
            </p:nvSpPr>
            <p:spPr bwMode="auto">
              <a:xfrm>
                <a:off x="1609" y="1412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5" name="Text Box 25"/>
              <p:cNvSpPr txBox="1">
                <a:spLocks noChangeArrowheads="1"/>
              </p:cNvSpPr>
              <p:nvPr/>
            </p:nvSpPr>
            <p:spPr bwMode="auto">
              <a:xfrm>
                <a:off x="1552" y="1117"/>
                <a:ext cx="526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 dirty="0">
                    <a:solidFill>
                      <a:srgbClr val="FF0000"/>
                    </a:solidFill>
                  </a:rPr>
                  <a:t>点燃</a:t>
                </a:r>
              </a:p>
            </p:txBody>
          </p:sp>
        </p:grpSp>
        <p:grpSp>
          <p:nvGrpSpPr>
            <p:cNvPr id="61466" name="Group 26"/>
            <p:cNvGrpSpPr>
              <a:grpSpLocks/>
            </p:cNvGrpSpPr>
            <p:nvPr/>
          </p:nvGrpSpPr>
          <p:grpSpPr bwMode="auto">
            <a:xfrm>
              <a:off x="5735422" y="3542010"/>
              <a:ext cx="4607385" cy="601663"/>
              <a:chOff x="351" y="1570"/>
              <a:chExt cx="2177" cy="379"/>
            </a:xfrm>
          </p:grpSpPr>
          <p:sp>
            <p:nvSpPr>
              <p:cNvPr id="61467" name="Rectangle 27"/>
              <p:cNvSpPr>
                <a:spLocks noChangeArrowheads="1"/>
              </p:cNvSpPr>
              <p:nvPr/>
            </p:nvSpPr>
            <p:spPr bwMode="auto">
              <a:xfrm>
                <a:off x="351" y="1661"/>
                <a:ext cx="217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anchor="ctr">
                <a:spAutoFit/>
              </a:bodyPr>
              <a:lstStyle/>
              <a:p>
                <a:r>
                  <a:rPr lang="en-US" altLang="zh-CN" b="0" dirty="0">
                    <a:latin typeface="Arial" charset="0"/>
                  </a:rPr>
                  <a:t>2</a:t>
                </a:r>
                <a:r>
                  <a:rPr lang="zh-CN" altLang="en-US" b="0" dirty="0">
                    <a:latin typeface="Arial" charset="0"/>
                  </a:rPr>
                  <a:t>、</a:t>
                </a:r>
                <a:r>
                  <a:rPr lang="en-US" altLang="zh-CN" b="0" dirty="0">
                    <a:latin typeface="Arial" charset="0"/>
                  </a:rPr>
                  <a:t>4Al </a:t>
                </a:r>
                <a:r>
                  <a:rPr lang="zh-CN" altLang="en-US" b="0" dirty="0">
                    <a:latin typeface="Arial" charset="0"/>
                  </a:rPr>
                  <a:t>＋ </a:t>
                </a:r>
                <a:r>
                  <a:rPr lang="en-US" altLang="zh-CN" b="0" dirty="0">
                    <a:latin typeface="Arial" charset="0"/>
                  </a:rPr>
                  <a:t>3O</a:t>
                </a:r>
                <a:r>
                  <a:rPr lang="en-US" altLang="zh-CN" b="0" baseline="-30000" dirty="0">
                    <a:latin typeface="Arial" charset="0"/>
                  </a:rPr>
                  <a:t>2</a:t>
                </a:r>
                <a:r>
                  <a:rPr lang="en-US" altLang="zh-CN" b="0" dirty="0">
                    <a:latin typeface="Arial" charset="0"/>
                  </a:rPr>
                  <a:t>             </a:t>
                </a:r>
                <a:r>
                  <a:rPr lang="en-US" altLang="zh-CN" b="0" dirty="0" smtClean="0">
                    <a:latin typeface="Arial" charset="0"/>
                  </a:rPr>
                  <a:t>  2Al</a:t>
                </a:r>
                <a:r>
                  <a:rPr lang="en-US" altLang="zh-CN" b="0" baseline="-25000" dirty="0" smtClean="0">
                    <a:latin typeface="Arial" charset="0"/>
                  </a:rPr>
                  <a:t>2</a:t>
                </a:r>
                <a:r>
                  <a:rPr lang="en-US" altLang="zh-CN" b="0" dirty="0" smtClean="0">
                    <a:latin typeface="Arial" charset="0"/>
                  </a:rPr>
                  <a:t>O</a:t>
                </a:r>
                <a:r>
                  <a:rPr lang="en-US" altLang="zh-CN" b="0" baseline="-25000" dirty="0" smtClean="0">
                    <a:latin typeface="Arial" charset="0"/>
                  </a:rPr>
                  <a:t>3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68" name="Line 28"/>
              <p:cNvSpPr>
                <a:spLocks noChangeShapeType="1"/>
              </p:cNvSpPr>
              <p:nvPr/>
            </p:nvSpPr>
            <p:spPr bwMode="auto">
              <a:xfrm>
                <a:off x="1315" y="1797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9" name="Text Box 29"/>
              <p:cNvSpPr txBox="1">
                <a:spLocks noChangeArrowheads="1"/>
              </p:cNvSpPr>
              <p:nvPr/>
            </p:nvSpPr>
            <p:spPr bwMode="auto">
              <a:xfrm>
                <a:off x="1304" y="1570"/>
                <a:ext cx="499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 dirty="0">
                    <a:solidFill>
                      <a:srgbClr val="FF0000"/>
                    </a:solidFill>
                  </a:rPr>
                  <a:t>点燃</a:t>
                </a:r>
              </a:p>
            </p:txBody>
          </p:sp>
          <p:sp>
            <p:nvSpPr>
              <p:cNvPr id="61470" name="Line 30"/>
              <p:cNvSpPr>
                <a:spLocks noChangeShapeType="1"/>
              </p:cNvSpPr>
              <p:nvPr/>
            </p:nvSpPr>
            <p:spPr bwMode="auto">
              <a:xfrm>
                <a:off x="1315" y="1820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1472" name="Line 32"/>
            <p:cNvSpPr>
              <a:spLocks noChangeShapeType="1"/>
            </p:cNvSpPr>
            <p:nvPr/>
          </p:nvSpPr>
          <p:spPr bwMode="auto">
            <a:xfrm>
              <a:off x="2950895" y="4581698"/>
              <a:ext cx="105607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473" name="Text Box 33"/>
            <p:cNvSpPr txBox="1">
              <a:spLocks noChangeArrowheads="1"/>
            </p:cNvSpPr>
            <p:nvPr/>
          </p:nvSpPr>
          <p:spPr bwMode="auto">
            <a:xfrm>
              <a:off x="2998927" y="4143672"/>
              <a:ext cx="1151317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 sz="2000">
                  <a:solidFill>
                    <a:srgbClr val="FF0000"/>
                  </a:solidFill>
                </a:rPr>
                <a:t>点燃</a:t>
              </a:r>
            </a:p>
          </p:txBody>
        </p:sp>
        <p:sp>
          <p:nvSpPr>
            <p:cNvPr id="61474" name="Line 34"/>
            <p:cNvSpPr>
              <a:spLocks noChangeShapeType="1"/>
            </p:cNvSpPr>
            <p:nvPr/>
          </p:nvSpPr>
          <p:spPr bwMode="auto">
            <a:xfrm>
              <a:off x="2950895" y="4653136"/>
              <a:ext cx="105607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61476" name="Group 36"/>
            <p:cNvGrpSpPr>
              <a:grpSpLocks/>
            </p:cNvGrpSpPr>
            <p:nvPr/>
          </p:nvGrpSpPr>
          <p:grpSpPr bwMode="auto">
            <a:xfrm>
              <a:off x="5735422" y="4119289"/>
              <a:ext cx="4220085" cy="677863"/>
              <a:chOff x="2101" y="3223"/>
              <a:chExt cx="1994" cy="427"/>
            </a:xfrm>
          </p:grpSpPr>
          <p:sp>
            <p:nvSpPr>
              <p:cNvPr id="61477" name="Rectangle 37"/>
              <p:cNvSpPr>
                <a:spLocks noChangeArrowheads="1"/>
              </p:cNvSpPr>
              <p:nvPr/>
            </p:nvSpPr>
            <p:spPr bwMode="auto">
              <a:xfrm>
                <a:off x="2101" y="3359"/>
                <a:ext cx="1994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b="0" dirty="0">
                    <a:latin typeface="Arial" charset="0"/>
                  </a:rPr>
                  <a:t>4</a:t>
                </a:r>
                <a:r>
                  <a:rPr lang="zh-CN" altLang="en-US" b="0" dirty="0">
                    <a:latin typeface="Arial" charset="0"/>
                  </a:rPr>
                  <a:t>、</a:t>
                </a:r>
                <a:r>
                  <a:rPr lang="en-US" altLang="zh-CN" b="0" dirty="0">
                    <a:latin typeface="Arial" charset="0"/>
                  </a:rPr>
                  <a:t>2Cu </a:t>
                </a:r>
                <a:r>
                  <a:rPr lang="zh-CN" altLang="en-US" b="0" dirty="0">
                    <a:latin typeface="Arial" charset="0"/>
                  </a:rPr>
                  <a:t>＋  </a:t>
                </a:r>
                <a:r>
                  <a:rPr lang="en-US" altLang="zh-CN" b="0" dirty="0">
                    <a:latin typeface="Arial" charset="0"/>
                  </a:rPr>
                  <a:t>O</a:t>
                </a:r>
                <a:r>
                  <a:rPr lang="en-US" altLang="zh-CN" b="0" baseline="-25000" dirty="0">
                    <a:latin typeface="Arial" charset="0"/>
                  </a:rPr>
                  <a:t>2                 </a:t>
                </a:r>
                <a:r>
                  <a:rPr lang="en-US" altLang="zh-CN" b="0" baseline="-25000" dirty="0" smtClean="0">
                    <a:latin typeface="Arial" charset="0"/>
                  </a:rPr>
                  <a:t>    </a:t>
                </a:r>
                <a:r>
                  <a:rPr lang="en-US" altLang="zh-CN" b="0" dirty="0">
                    <a:latin typeface="Arial" charset="0"/>
                  </a:rPr>
                  <a:t>2</a:t>
                </a:r>
                <a:r>
                  <a:rPr lang="en-US" altLang="zh-CN" b="0" baseline="-25000" dirty="0">
                    <a:latin typeface="Arial" charset="0"/>
                  </a:rPr>
                  <a:t> </a:t>
                </a:r>
                <a:r>
                  <a:rPr lang="en-US" altLang="zh-CN" b="0" dirty="0" err="1">
                    <a:latin typeface="Arial" charset="0"/>
                  </a:rPr>
                  <a:t>CuO</a:t>
                </a:r>
                <a:endParaRPr lang="en-US" altLang="zh-CN" b="0" baseline="-25000" dirty="0">
                  <a:latin typeface="Arial" charset="0"/>
                </a:endParaRPr>
              </a:p>
            </p:txBody>
          </p:sp>
          <p:sp>
            <p:nvSpPr>
              <p:cNvPr id="61478" name="Line 38"/>
              <p:cNvSpPr>
                <a:spLocks noChangeShapeType="1"/>
              </p:cNvSpPr>
              <p:nvPr/>
            </p:nvSpPr>
            <p:spPr bwMode="auto">
              <a:xfrm>
                <a:off x="3099" y="3541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79" name="Line 39"/>
              <p:cNvSpPr>
                <a:spLocks noChangeShapeType="1"/>
              </p:cNvSpPr>
              <p:nvPr/>
            </p:nvSpPr>
            <p:spPr bwMode="auto">
              <a:xfrm>
                <a:off x="3088" y="3496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80" name="Text Box 40"/>
              <p:cNvSpPr txBox="1">
                <a:spLocks noChangeArrowheads="1"/>
              </p:cNvSpPr>
              <p:nvPr/>
            </p:nvSpPr>
            <p:spPr bwMode="auto">
              <a:xfrm>
                <a:off x="3190" y="3223"/>
                <a:ext cx="233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006600"/>
                    </a:solidFill>
                    <a:latin typeface="Arial" charset="0"/>
                    <a:cs typeface="Arial" charset="0"/>
                  </a:rPr>
                  <a:t>▲</a:t>
                </a:r>
              </a:p>
            </p:txBody>
          </p:sp>
        </p:grpSp>
      </p:grpSp>
      <p:sp>
        <p:nvSpPr>
          <p:cNvPr id="47" name="Text Box 23"/>
          <p:cNvSpPr txBox="1">
            <a:spLocks noChangeArrowheads="1"/>
          </p:cNvSpPr>
          <p:nvPr/>
        </p:nvSpPr>
        <p:spPr bwMode="auto">
          <a:xfrm>
            <a:off x="857102" y="3762178"/>
            <a:ext cx="107827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、镁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条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在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空气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发出耀眼的白光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，放出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大量的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热，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生成白色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固体。</a:t>
            </a:r>
          </a:p>
        </p:txBody>
      </p:sp>
      <p:sp>
        <p:nvSpPr>
          <p:cNvPr id="48" name="Text Box 24"/>
          <p:cNvSpPr txBox="1">
            <a:spLocks noChangeArrowheads="1"/>
          </p:cNvSpPr>
          <p:nvPr/>
        </p:nvSpPr>
        <p:spPr bwMode="auto">
          <a:xfrm>
            <a:off x="857102" y="5085184"/>
            <a:ext cx="104634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、铁丝在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氧气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火星四射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，放出大量的热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，生成黑色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固体。</a:t>
            </a:r>
          </a:p>
        </p:txBody>
      </p:sp>
      <p:sp>
        <p:nvSpPr>
          <p:cNvPr id="49" name="Text Box 25"/>
          <p:cNvSpPr txBox="1">
            <a:spLocks noChangeArrowheads="1"/>
          </p:cNvSpPr>
          <p:nvPr/>
        </p:nvSpPr>
        <p:spPr bwMode="auto">
          <a:xfrm>
            <a:off x="857102" y="5780112"/>
            <a:ext cx="4878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、铜片表面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有黑色固体出现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50" name="Text Box 27"/>
          <p:cNvSpPr txBox="1">
            <a:spLocks noChangeArrowheads="1"/>
          </p:cNvSpPr>
          <p:nvPr/>
        </p:nvSpPr>
        <p:spPr bwMode="auto">
          <a:xfrm>
            <a:off x="857102" y="4437112"/>
            <a:ext cx="108590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、铝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粉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在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氧气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发出耀眼的白光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，放出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大量的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热，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生成白色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固体。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Box 17"/>
          <p:cNvSpPr txBox="1">
            <a:spLocks noChangeArrowheads="1"/>
          </p:cNvSpPr>
          <p:nvPr/>
        </p:nvSpPr>
        <p:spPr bwMode="auto">
          <a:xfrm>
            <a:off x="526983" y="1705585"/>
            <a:ext cx="1111283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思考</a:t>
            </a:r>
            <a:r>
              <a:rPr lang="en-US" altLang="zh-CN" sz="2800" dirty="0" smtClean="0"/>
              <a:t>1】</a:t>
            </a:r>
            <a:r>
              <a:rPr lang="zh-CN" altLang="en-US" sz="2800" dirty="0"/>
              <a:t>铝的化学性质比较活泼，在常温下就能</a:t>
            </a:r>
            <a:r>
              <a:rPr lang="zh-CN" altLang="en-US" sz="2800" dirty="0" smtClean="0"/>
              <a:t>与氧气</a:t>
            </a:r>
            <a:r>
              <a:rPr lang="zh-CN" altLang="en-US" sz="2800" dirty="0"/>
              <a:t>反应</a:t>
            </a:r>
            <a:r>
              <a:rPr lang="zh-CN" altLang="en-US" sz="2800" dirty="0" smtClean="0"/>
              <a:t>，为什么</a:t>
            </a:r>
            <a:endParaRPr lang="en-US" altLang="zh-CN" sz="2800" dirty="0" smtClean="0"/>
          </a:p>
          <a:p>
            <a:r>
              <a:rPr lang="en-US" altLang="zh-CN" sz="2800" dirty="0"/>
              <a:t> </a:t>
            </a:r>
            <a:r>
              <a:rPr lang="en-US" altLang="zh-CN" sz="2800" dirty="0" smtClean="0"/>
              <a:t>                 </a:t>
            </a:r>
            <a:r>
              <a:rPr lang="zh-CN" altLang="en-US" sz="2800" dirty="0" smtClean="0"/>
              <a:t>常温下的铝</a:t>
            </a:r>
            <a:r>
              <a:rPr lang="zh-CN" altLang="en-US" sz="2800" dirty="0"/>
              <a:t>又具有抗腐蚀性能？</a:t>
            </a:r>
          </a:p>
        </p:txBody>
      </p:sp>
      <p:sp>
        <p:nvSpPr>
          <p:cNvPr id="47" name="Text Box 41"/>
          <p:cNvSpPr txBox="1">
            <a:spLocks noChangeArrowheads="1"/>
          </p:cNvSpPr>
          <p:nvPr/>
        </p:nvSpPr>
        <p:spPr bwMode="auto">
          <a:xfrm>
            <a:off x="2090565" y="2823179"/>
            <a:ext cx="969327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常温下，</a:t>
            </a:r>
            <a:r>
              <a:rPr lang="zh-CN" altLang="en-US" sz="2800" dirty="0">
                <a:solidFill>
                  <a:srgbClr val="FF0000"/>
                </a:solidFill>
              </a:rPr>
              <a:t>铝在空气中能与氧气反应生成一</a:t>
            </a:r>
            <a:r>
              <a:rPr lang="zh-CN" altLang="en-US" sz="2800" dirty="0" smtClean="0">
                <a:solidFill>
                  <a:srgbClr val="FF0000"/>
                </a:solidFill>
              </a:rPr>
              <a:t>层</a:t>
            </a:r>
            <a:r>
              <a:rPr lang="zh-CN" altLang="en-US" sz="2800" dirty="0" smtClean="0">
                <a:solidFill>
                  <a:srgbClr val="0000FF"/>
                </a:solidFill>
              </a:rPr>
              <a:t>致密的</a:t>
            </a:r>
            <a:r>
              <a:rPr lang="en-US" altLang="zh-CN" sz="2800" b="0" dirty="0" smtClean="0">
                <a:solidFill>
                  <a:srgbClr val="FF0000"/>
                </a:solidFill>
                <a:latin typeface="Arial" charset="0"/>
              </a:rPr>
              <a:t>Al</a:t>
            </a:r>
            <a:r>
              <a:rPr lang="en-US" altLang="zh-CN" sz="2800" b="0" baseline="-25000" dirty="0" smtClean="0">
                <a:solidFill>
                  <a:srgbClr val="FF0000"/>
                </a:solidFill>
                <a:latin typeface="Arial" charset="0"/>
              </a:rPr>
              <a:t>2</a:t>
            </a:r>
            <a:r>
              <a:rPr lang="en-US" altLang="zh-CN" sz="2800" b="0" dirty="0" smtClean="0">
                <a:solidFill>
                  <a:srgbClr val="FF0000"/>
                </a:solidFill>
                <a:latin typeface="Arial" charset="0"/>
              </a:rPr>
              <a:t>O</a:t>
            </a:r>
            <a:r>
              <a:rPr lang="en-US" altLang="zh-CN" sz="2800" b="0" baseline="-25000" dirty="0" smtClean="0">
                <a:solidFill>
                  <a:srgbClr val="FF0000"/>
                </a:solidFill>
                <a:latin typeface="Arial" charset="0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</a:rPr>
              <a:t>薄膜</a:t>
            </a:r>
            <a:r>
              <a:rPr lang="zh-CN" altLang="en-US" sz="2800" dirty="0">
                <a:solidFill>
                  <a:srgbClr val="FF0000"/>
                </a:solidFill>
              </a:rPr>
              <a:t>，从而阻止铝进一步氧化。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167214" y="4345940"/>
            <a:ext cx="44320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 dirty="0" smtClean="0">
                <a:solidFill>
                  <a:srgbClr val="006600"/>
                </a:solidFill>
                <a:latin typeface="Arial" charset="0"/>
              </a:rPr>
              <a:t>4Al </a:t>
            </a:r>
            <a:r>
              <a:rPr lang="zh-CN" altLang="en-US" sz="2800" b="0" dirty="0">
                <a:solidFill>
                  <a:srgbClr val="006600"/>
                </a:solidFill>
                <a:latin typeface="Arial" charset="0"/>
              </a:rPr>
              <a:t>＋ </a:t>
            </a:r>
            <a:r>
              <a:rPr lang="en-US" altLang="zh-CN" sz="2800" b="0" dirty="0">
                <a:solidFill>
                  <a:srgbClr val="006600"/>
                </a:solidFill>
                <a:latin typeface="Arial" charset="0"/>
              </a:rPr>
              <a:t>3O</a:t>
            </a:r>
            <a:r>
              <a:rPr lang="en-US" altLang="zh-CN" sz="2800" b="0" baseline="-30000" dirty="0">
                <a:solidFill>
                  <a:srgbClr val="006600"/>
                </a:solidFill>
                <a:latin typeface="Arial" charset="0"/>
              </a:rPr>
              <a:t>2</a:t>
            </a:r>
            <a:r>
              <a:rPr lang="en-US" altLang="zh-CN" sz="2800" b="0" dirty="0">
                <a:solidFill>
                  <a:srgbClr val="006600"/>
                </a:solidFill>
                <a:latin typeface="Arial" charset="0"/>
              </a:rPr>
              <a:t>  </a:t>
            </a:r>
            <a:r>
              <a:rPr lang="en-US" altLang="zh-CN" sz="2800" b="0" dirty="0" smtClean="0">
                <a:solidFill>
                  <a:srgbClr val="006600"/>
                </a:solidFill>
                <a:latin typeface="Arial" charset="0"/>
              </a:rPr>
              <a:t>==== </a:t>
            </a:r>
            <a:r>
              <a:rPr lang="en-US" altLang="zh-CN" sz="2800" b="0" dirty="0">
                <a:solidFill>
                  <a:srgbClr val="006600"/>
                </a:solidFill>
                <a:latin typeface="Arial" charset="0"/>
              </a:rPr>
              <a:t>2Al</a:t>
            </a:r>
            <a:r>
              <a:rPr lang="en-US" altLang="zh-CN" sz="2800" b="0" baseline="-25000" dirty="0">
                <a:solidFill>
                  <a:srgbClr val="006600"/>
                </a:solidFill>
                <a:latin typeface="Arial" charset="0"/>
              </a:rPr>
              <a:t>2</a:t>
            </a:r>
            <a:r>
              <a:rPr lang="en-US" altLang="zh-CN" sz="2800" b="0" dirty="0">
                <a:solidFill>
                  <a:srgbClr val="006600"/>
                </a:solidFill>
                <a:latin typeface="Arial" charset="0"/>
              </a:rPr>
              <a:t>O</a:t>
            </a:r>
            <a:r>
              <a:rPr lang="en-US" altLang="zh-CN" sz="2800" b="0" baseline="-25000" dirty="0">
                <a:solidFill>
                  <a:srgbClr val="006600"/>
                </a:solidFill>
                <a:latin typeface="Arial" charset="0"/>
              </a:rPr>
              <a:t>3</a:t>
            </a:r>
            <a:endParaRPr lang="en-US" altLang="zh-CN" sz="2800" b="0" dirty="0">
              <a:solidFill>
                <a:srgbClr val="006600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7981" y="3848725"/>
            <a:ext cx="108805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课堂练习</a:t>
            </a:r>
            <a:r>
              <a:rPr lang="en-US" altLang="zh-CN" sz="2800" dirty="0" smtClean="0"/>
              <a:t>】</a:t>
            </a:r>
            <a:r>
              <a:rPr lang="zh-CN" altLang="en-US" sz="2800" dirty="0"/>
              <a:t>请写出镁</a:t>
            </a:r>
            <a:r>
              <a:rPr lang="zh-CN" altLang="en-US" sz="2800" dirty="0" smtClean="0"/>
              <a:t>、铝等金属在常温下与</a:t>
            </a:r>
            <a:r>
              <a:rPr lang="en-US" altLang="zh-CN" sz="2800" dirty="0" smtClean="0"/>
              <a:t>O</a:t>
            </a:r>
            <a:r>
              <a:rPr lang="en-US" altLang="zh-CN" sz="2800" baseline="-25000" dirty="0" smtClean="0"/>
              <a:t>2</a:t>
            </a:r>
            <a:r>
              <a:rPr lang="zh-CN" altLang="en-US" sz="2800" dirty="0" smtClean="0"/>
              <a:t>反应的化学方程式。</a:t>
            </a:r>
            <a:endParaRPr lang="zh-CN" altLang="en-US" sz="2800" dirty="0"/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1990750" y="4345940"/>
            <a:ext cx="42160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2Mg </a:t>
            </a:r>
            <a:r>
              <a:rPr lang="zh-CN" altLang="en-US" sz="2800" b="0" dirty="0">
                <a:solidFill>
                  <a:srgbClr val="0000FF"/>
                </a:solidFill>
                <a:latin typeface="Arial" charset="0"/>
              </a:rPr>
              <a:t>＋ 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O</a:t>
            </a:r>
            <a:r>
              <a:rPr lang="en-US" altLang="zh-CN" sz="2800" b="0" baseline="-30000" dirty="0" smtClean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  ==== 2MgO</a:t>
            </a:r>
            <a:endParaRPr lang="en-US" altLang="zh-CN" sz="2800" b="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71387" y="4902840"/>
            <a:ext cx="83006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思考</a:t>
            </a:r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2】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试分析“真金不怕火炼”这句活的内涵。</a:t>
            </a:r>
            <a:endParaRPr lang="zh-CN" altLang="en-US" sz="2800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918742" y="5426060"/>
            <a:ext cx="40695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金的化学性质不活泼</a:t>
            </a:r>
            <a:endParaRPr lang="zh-CN" altLang="en-US" sz="28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918742" y="5930116"/>
            <a:ext cx="74804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即：使在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高温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的条件下，金也不与氧气反应。</a:t>
            </a:r>
            <a:endParaRPr lang="zh-CN" altLang="en-US" sz="28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624336" y="833338"/>
            <a:ext cx="475079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/>
              <a:t>三、金属与氧气的反应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446519" y="1754813"/>
            <a:ext cx="1083501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【</a:t>
            </a:r>
            <a:r>
              <a:rPr lang="zh-CN" altLang="en-US" sz="2800" dirty="0" smtClean="0">
                <a:latin typeface="宋体" pitchFamily="2" charset="-122"/>
              </a:rPr>
              <a:t>讨论</a:t>
            </a:r>
            <a:r>
              <a:rPr lang="en-US" altLang="zh-CN" sz="2800" dirty="0" smtClean="0">
                <a:latin typeface="宋体" pitchFamily="2" charset="-122"/>
              </a:rPr>
              <a:t>】</a:t>
            </a:r>
            <a:r>
              <a:rPr lang="zh-CN" altLang="en-US" sz="2800" dirty="0">
                <a:latin typeface="宋体" pitchFamily="2" charset="-122"/>
              </a:rPr>
              <a:t>你能从上述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实验事实</a:t>
            </a:r>
            <a:r>
              <a:rPr lang="zh-CN" altLang="en-US" sz="2800" dirty="0" smtClean="0">
                <a:latin typeface="宋体" pitchFamily="2" charset="-122"/>
              </a:rPr>
              <a:t>得出 </a:t>
            </a:r>
            <a:r>
              <a:rPr lang="en-US" altLang="zh-CN" sz="2800" dirty="0" smtClean="0">
                <a:solidFill>
                  <a:srgbClr val="006600"/>
                </a:solidFill>
                <a:latin typeface="宋体" pitchFamily="2" charset="-122"/>
              </a:rPr>
              <a:t>Mg</a:t>
            </a:r>
            <a:r>
              <a:rPr lang="zh-CN" altLang="en-US" sz="2800" dirty="0" smtClean="0">
                <a:solidFill>
                  <a:srgbClr val="006600"/>
                </a:solidFill>
                <a:latin typeface="宋体" pitchFamily="2" charset="-122"/>
              </a:rPr>
              <a:t>、</a:t>
            </a:r>
            <a:r>
              <a:rPr lang="en-US" altLang="zh-CN" sz="2800" dirty="0" smtClean="0">
                <a:solidFill>
                  <a:srgbClr val="006600"/>
                </a:solidFill>
                <a:latin typeface="宋体" pitchFamily="2" charset="-122"/>
              </a:rPr>
              <a:t>Al</a:t>
            </a:r>
            <a:r>
              <a:rPr lang="zh-CN" altLang="en-US" sz="2800" dirty="0" smtClean="0">
                <a:solidFill>
                  <a:srgbClr val="006600"/>
                </a:solidFill>
                <a:latin typeface="宋体" pitchFamily="2" charset="-122"/>
              </a:rPr>
              <a:t>、</a:t>
            </a:r>
            <a:r>
              <a:rPr lang="en-US" altLang="zh-CN" sz="2800" dirty="0" smtClean="0">
                <a:solidFill>
                  <a:srgbClr val="006600"/>
                </a:solidFill>
                <a:latin typeface="宋体" pitchFamily="2" charset="-122"/>
              </a:rPr>
              <a:t>Fe</a:t>
            </a:r>
            <a:r>
              <a:rPr lang="zh-CN" altLang="en-US" sz="2800" dirty="0" smtClean="0">
                <a:solidFill>
                  <a:srgbClr val="006600"/>
                </a:solidFill>
                <a:latin typeface="宋体" pitchFamily="2" charset="-122"/>
              </a:rPr>
              <a:t>、</a:t>
            </a:r>
            <a:r>
              <a:rPr lang="en-US" altLang="zh-CN" sz="2800" dirty="0" smtClean="0">
                <a:solidFill>
                  <a:srgbClr val="006600"/>
                </a:solidFill>
                <a:latin typeface="宋体" pitchFamily="2" charset="-122"/>
              </a:rPr>
              <a:t>Cu</a:t>
            </a:r>
            <a:r>
              <a:rPr lang="zh-CN" altLang="en-US" sz="2800" dirty="0" smtClean="0">
                <a:solidFill>
                  <a:srgbClr val="006600"/>
                </a:solidFill>
                <a:latin typeface="宋体" pitchFamily="2" charset="-122"/>
              </a:rPr>
              <a:t>、</a:t>
            </a:r>
            <a:r>
              <a:rPr lang="en-US" altLang="zh-CN" sz="2800" dirty="0" smtClean="0">
                <a:solidFill>
                  <a:srgbClr val="006600"/>
                </a:solidFill>
                <a:latin typeface="宋体" pitchFamily="2" charset="-122"/>
              </a:rPr>
              <a:t>Au </a:t>
            </a:r>
            <a:r>
              <a:rPr lang="en-US" altLang="zh-CN" sz="2800" dirty="0" smtClean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种金属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endParaRPr lang="en-US" altLang="zh-CN" sz="2800" dirty="0" smtClean="0">
              <a:latin typeface="宋体" pitchFamily="2" charset="-122"/>
            </a:endParaRPr>
          </a:p>
          <a:p>
            <a:r>
              <a:rPr lang="en-US" altLang="zh-CN" sz="2800" dirty="0">
                <a:latin typeface="宋体" pitchFamily="2" charset="-122"/>
              </a:rPr>
              <a:t> </a:t>
            </a:r>
            <a:r>
              <a:rPr lang="en-US" altLang="zh-CN" sz="2800" dirty="0" smtClean="0">
                <a:latin typeface="宋体" pitchFamily="2" charset="-122"/>
              </a:rPr>
              <a:t>       </a:t>
            </a:r>
            <a:r>
              <a:rPr lang="zh-CN" altLang="en-US" sz="2800" dirty="0" smtClean="0">
                <a:latin typeface="宋体" pitchFamily="2" charset="-122"/>
              </a:rPr>
              <a:t>活动性顺序吗？</a:t>
            </a:r>
            <a:endParaRPr lang="en-US" altLang="zh-CN" sz="2800" dirty="0" smtClean="0">
              <a:latin typeface="宋体" pitchFamily="2" charset="-122"/>
            </a:endParaRPr>
          </a:p>
        </p:txBody>
      </p:sp>
      <p:sp>
        <p:nvSpPr>
          <p:cNvPr id="12" name="Text Box 29"/>
          <p:cNvSpPr txBox="1">
            <a:spLocks noChangeArrowheads="1"/>
          </p:cNvSpPr>
          <p:nvPr/>
        </p:nvSpPr>
        <p:spPr bwMode="auto">
          <a:xfrm>
            <a:off x="4511030" y="2185700"/>
            <a:ext cx="61533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你判断金属强弱的</a:t>
            </a:r>
            <a:r>
              <a:rPr lang="zh-CN" altLang="en-US" sz="2800" dirty="0">
                <a:solidFill>
                  <a:srgbClr val="006600"/>
                </a:solidFill>
              </a:rPr>
              <a:t>实验依据</a:t>
            </a:r>
            <a:r>
              <a:rPr lang="zh-CN" altLang="en-US" sz="2800" dirty="0" smtClean="0">
                <a:solidFill>
                  <a:srgbClr val="FF0000"/>
                </a:solidFill>
              </a:rPr>
              <a:t>是什么？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624336" y="833338"/>
            <a:ext cx="475079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/>
              <a:t>三、金属与氧气的反应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998" y="2996952"/>
            <a:ext cx="2632893" cy="271674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799" y="4180243"/>
            <a:ext cx="36099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627" y="3290121"/>
            <a:ext cx="2520280" cy="2416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29"/>
          <p:cNvSpPr txBox="1">
            <a:spLocks noChangeArrowheads="1"/>
          </p:cNvSpPr>
          <p:nvPr/>
        </p:nvSpPr>
        <p:spPr bwMode="auto">
          <a:xfrm>
            <a:off x="1270670" y="5896256"/>
            <a:ext cx="2199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 smtClean="0">
                <a:solidFill>
                  <a:srgbClr val="FF0000"/>
                </a:solidFill>
              </a:rPr>
              <a:t>镁条的燃烧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4" name="Text Box 29"/>
          <p:cNvSpPr txBox="1">
            <a:spLocks noChangeArrowheads="1"/>
          </p:cNvSpPr>
          <p:nvPr/>
        </p:nvSpPr>
        <p:spPr bwMode="auto">
          <a:xfrm>
            <a:off x="4903574" y="5896256"/>
            <a:ext cx="2199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 smtClean="0">
                <a:solidFill>
                  <a:srgbClr val="336600"/>
                </a:solidFill>
              </a:rPr>
              <a:t>铁丝的燃烧</a:t>
            </a:r>
            <a:endParaRPr lang="zh-CN" altLang="en-US" sz="2800" dirty="0">
              <a:solidFill>
                <a:srgbClr val="336600"/>
              </a:solidFill>
            </a:endParaRPr>
          </a:p>
        </p:txBody>
      </p:sp>
      <p:sp>
        <p:nvSpPr>
          <p:cNvPr id="15" name="Text Box 29"/>
          <p:cNvSpPr txBox="1">
            <a:spLocks noChangeArrowheads="1"/>
          </p:cNvSpPr>
          <p:nvPr/>
        </p:nvSpPr>
        <p:spPr bwMode="auto">
          <a:xfrm>
            <a:off x="8431966" y="5896256"/>
            <a:ext cx="21997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 smtClean="0">
                <a:solidFill>
                  <a:srgbClr val="0000CC"/>
                </a:solidFill>
              </a:rPr>
              <a:t>加热</a:t>
            </a:r>
            <a:r>
              <a:rPr lang="zh-CN" altLang="en-US" sz="2800" dirty="0" smtClean="0">
                <a:solidFill>
                  <a:srgbClr val="FF0000"/>
                </a:solidFill>
              </a:rPr>
              <a:t>铜丝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624337" y="836613"/>
            <a:ext cx="866717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总结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**</a:t>
            </a:r>
            <a:r>
              <a:rPr lang="zh-CN" altLang="en-US" sz="2800" dirty="0" smtClean="0">
                <a:latin typeface="Arial" charset="0"/>
              </a:rPr>
              <a:t>判断</a:t>
            </a:r>
            <a:r>
              <a:rPr lang="zh-CN" altLang="en-US" sz="2800" dirty="0">
                <a:latin typeface="Arial" charset="0"/>
              </a:rPr>
              <a:t>金属</a:t>
            </a:r>
            <a:r>
              <a:rPr lang="zh-CN" altLang="en-US" sz="2800" dirty="0"/>
              <a:t>活动性</a:t>
            </a:r>
            <a:r>
              <a:rPr lang="zh-CN" altLang="en-US" sz="2800" dirty="0">
                <a:latin typeface="Arial" charset="0"/>
              </a:rPr>
              <a:t>强弱的</a:t>
            </a:r>
            <a:r>
              <a:rPr lang="zh-CN" altLang="en-US" sz="2800" dirty="0">
                <a:solidFill>
                  <a:srgbClr val="0000CC"/>
                </a:solidFill>
                <a:latin typeface="Arial" charset="0"/>
              </a:rPr>
              <a:t>实验依据</a:t>
            </a:r>
            <a:r>
              <a:rPr lang="zh-CN" altLang="en-US" sz="2800" dirty="0">
                <a:latin typeface="Arial" charset="0"/>
              </a:rPr>
              <a:t>有哪些？</a:t>
            </a: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1636554" y="1484784"/>
            <a:ext cx="59081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与酸（稀</a:t>
            </a:r>
            <a:r>
              <a:rPr lang="en-US" altLang="zh-CN" sz="2800" dirty="0" err="1" smtClean="0">
                <a:solidFill>
                  <a:srgbClr val="FF0000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或稀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）反应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2327951" y="2170880"/>
            <a:ext cx="25298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、能否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反应；</a:t>
            </a: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>
            <a:off x="4886160" y="2160620"/>
            <a:ext cx="63936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、反应时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剧烈程度。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（控制变量）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1636554" y="2732074"/>
            <a:ext cx="72322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金属化合物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2" name="Text Box 30"/>
          <p:cNvSpPr txBox="1">
            <a:spLocks noChangeArrowheads="1"/>
          </p:cNvSpPr>
          <p:nvPr/>
        </p:nvSpPr>
        <p:spPr bwMode="auto">
          <a:xfrm>
            <a:off x="2341702" y="3929066"/>
            <a:ext cx="25298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</a:p>
        </p:txBody>
      </p:sp>
      <p:sp>
        <p:nvSpPr>
          <p:cNvPr id="17" name="Text Box 31"/>
          <p:cNvSpPr txBox="1">
            <a:spLocks noChangeArrowheads="1"/>
          </p:cNvSpPr>
          <p:nvPr/>
        </p:nvSpPr>
        <p:spPr bwMode="auto">
          <a:xfrm>
            <a:off x="4890654" y="3933056"/>
            <a:ext cx="59570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、反应的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剧烈程度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 （控制变量）</a:t>
            </a:r>
            <a:endParaRPr lang="zh-CN" altLang="en-US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8" name="Text Box 32"/>
          <p:cNvSpPr txBox="1">
            <a:spLocks noChangeArrowheads="1"/>
          </p:cNvSpPr>
          <p:nvPr/>
        </p:nvSpPr>
        <p:spPr bwMode="auto">
          <a:xfrm>
            <a:off x="2303222" y="4509120"/>
            <a:ext cx="39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c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、反应条件的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苛刻性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19" name="Text Box 33"/>
          <p:cNvSpPr txBox="1">
            <a:spLocks noChangeArrowheads="1"/>
          </p:cNvSpPr>
          <p:nvPr/>
        </p:nvSpPr>
        <p:spPr bwMode="auto">
          <a:xfrm>
            <a:off x="1630710" y="3284984"/>
            <a:ext cx="32271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与氧气反应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0" name="Text Box 24"/>
          <p:cNvSpPr txBox="1">
            <a:spLocks noChangeArrowheads="1"/>
          </p:cNvSpPr>
          <p:nvPr/>
        </p:nvSpPr>
        <p:spPr bwMode="auto">
          <a:xfrm>
            <a:off x="6824636" y="2708920"/>
            <a:ext cx="21375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336600"/>
                </a:solidFill>
                <a:latin typeface="+mn-ea"/>
                <a:ea typeface="+mn-ea"/>
              </a:rPr>
              <a:t>（最佳）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622598" y="5139189"/>
            <a:ext cx="87879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</a:p>
          <a:p>
            <a:r>
              <a:rPr lang="en-US" altLang="zh-CN" sz="2800" dirty="0" smtClean="0">
                <a:latin typeface="+mn-ea"/>
                <a:ea typeface="+mn-ea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你设计实验验证</a:t>
            </a:r>
            <a:r>
              <a:rPr lang="zh-CN" altLang="en-US" sz="2800" dirty="0" smtClean="0">
                <a:latin typeface="+mn-ea"/>
                <a:ea typeface="+mn-ea"/>
              </a:rPr>
              <a:t>金属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与</a:t>
            </a:r>
            <a:r>
              <a:rPr lang="en-US" altLang="zh-CN" sz="2800" dirty="0" smtClean="0">
                <a:latin typeface="+mn-ea"/>
                <a:ea typeface="+mn-ea"/>
              </a:rPr>
              <a:t>Cu 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12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80702"/>
              </p:ext>
            </p:extLst>
          </p:nvPr>
        </p:nvGraphicFramePr>
        <p:xfrm>
          <a:off x="476149" y="1628800"/>
          <a:ext cx="10947648" cy="2374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2913"/>
                <a:gridCol w="4176464"/>
                <a:gridCol w="2448271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</a:rPr>
                        <a:t>实验步骤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</a:rPr>
                        <a:t>实验现象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</a:rPr>
                        <a:t>实验结论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44116">
                <a:tc>
                  <a:txBody>
                    <a:bodyPr/>
                    <a:lstStyle/>
                    <a:p>
                      <a:endParaRPr lang="en-US" altLang="zh-CN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altLang="zh-CN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altLang="zh-CN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574955" y="2404045"/>
            <a:ext cx="415209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+mn-ea"/>
                <a:ea typeface="+mn-ea"/>
              </a:rPr>
              <a:t>取</a:t>
            </a:r>
            <a:r>
              <a:rPr lang="zh-CN" altLang="en-US" sz="2800" dirty="0">
                <a:latin typeface="+mn-ea"/>
                <a:ea typeface="+mn-ea"/>
              </a:rPr>
              <a:t>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铝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片</a:t>
            </a:r>
            <a:r>
              <a:rPr lang="zh-CN" altLang="en-US" sz="2800" dirty="0" smtClean="0">
                <a:latin typeface="+mn-ea"/>
                <a:ea typeface="+mn-ea"/>
              </a:rPr>
              <a:t>伸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latin typeface="+mn-ea"/>
                <a:ea typeface="+mn-ea"/>
              </a:rPr>
              <a:t>入装有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CuCl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4756415" y="2401724"/>
            <a:ext cx="41520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</a:rPr>
              <a:t>铝丝表面有</a:t>
            </a:r>
            <a:r>
              <a:rPr lang="zh-CN" altLang="en-US" sz="2800" dirty="0" smtClean="0">
                <a:solidFill>
                  <a:srgbClr val="FF0000"/>
                </a:solidFill>
              </a:rPr>
              <a:t>红色固体</a:t>
            </a:r>
            <a:r>
              <a:rPr lang="zh-CN" altLang="en-US" sz="2800" dirty="0" smtClean="0">
                <a:solidFill>
                  <a:srgbClr val="0000CC"/>
                </a:solidFill>
              </a:rPr>
              <a:t>析出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8903518" y="2401724"/>
            <a:ext cx="234872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化学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性质比铜的活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泼</a:t>
            </a:r>
            <a:r>
              <a:rPr lang="zh-CN" altLang="en-US" sz="2800" dirty="0" smtClean="0">
                <a:latin typeface="+mn-ea"/>
                <a:ea typeface="+mn-ea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476149" y="458669"/>
            <a:ext cx="87879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（重点））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你设计实验验证</a:t>
            </a:r>
            <a:r>
              <a:rPr lang="zh-CN" altLang="en-US" sz="2800" dirty="0" smtClean="0">
                <a:latin typeface="+mn-ea"/>
                <a:ea typeface="+mn-ea"/>
              </a:rPr>
              <a:t>金属 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与</a:t>
            </a:r>
            <a:r>
              <a:rPr lang="en-US" altLang="zh-CN" sz="2800" dirty="0" smtClean="0">
                <a:latin typeface="+mn-ea"/>
                <a:ea typeface="+mn-ea"/>
              </a:rPr>
              <a:t>Cu 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24" name="Rectangle 22"/>
          <p:cNvSpPr>
            <a:spLocks noChangeArrowheads="1"/>
          </p:cNvSpPr>
          <p:nvPr/>
        </p:nvSpPr>
        <p:spPr bwMode="auto">
          <a:xfrm>
            <a:off x="4799062" y="2996952"/>
            <a:ext cx="34307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/>
              <a:t>溶液由</a:t>
            </a:r>
            <a:r>
              <a:rPr lang="zh-CN" altLang="en-US" sz="2800" dirty="0" smtClean="0">
                <a:solidFill>
                  <a:srgbClr val="0000CC"/>
                </a:solidFill>
              </a:rPr>
              <a:t>蓝色</a:t>
            </a:r>
            <a:r>
              <a:rPr lang="zh-CN" altLang="en-US" sz="2800" dirty="0" smtClean="0"/>
              <a:t>变为</a:t>
            </a:r>
            <a:r>
              <a:rPr lang="zh-CN" altLang="en-US" sz="2800" dirty="0" smtClean="0">
                <a:solidFill>
                  <a:srgbClr val="336600"/>
                </a:solidFill>
              </a:rPr>
              <a:t>无色</a:t>
            </a:r>
            <a:endParaRPr lang="zh-CN" altLang="en-US" sz="2800" dirty="0">
              <a:solidFill>
                <a:srgbClr val="336600"/>
              </a:solidFill>
            </a:endParaRPr>
          </a:p>
        </p:txBody>
      </p:sp>
      <p:graphicFrame>
        <p:nvGraphicFramePr>
          <p:cNvPr id="25" name="表格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03004"/>
              </p:ext>
            </p:extLst>
          </p:nvPr>
        </p:nvGraphicFramePr>
        <p:xfrm>
          <a:off x="478582" y="4219208"/>
          <a:ext cx="10947648" cy="2374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2913"/>
                <a:gridCol w="4176464"/>
                <a:gridCol w="2448271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</a:rPr>
                        <a:t>实验步骤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</a:rPr>
                        <a:t>实验现象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</a:rPr>
                        <a:t>实验结论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44116">
                <a:tc>
                  <a:txBody>
                    <a:bodyPr/>
                    <a:lstStyle/>
                    <a:p>
                      <a:endParaRPr lang="en-US" altLang="zh-CN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altLang="zh-CN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US" altLang="zh-CN" sz="28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" name="Text Box 21"/>
          <p:cNvSpPr txBox="1">
            <a:spLocks noChangeArrowheads="1"/>
          </p:cNvSpPr>
          <p:nvPr/>
        </p:nvSpPr>
        <p:spPr bwMode="auto">
          <a:xfrm>
            <a:off x="577388" y="4994453"/>
            <a:ext cx="415209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+mn-ea"/>
                <a:ea typeface="+mn-ea"/>
              </a:rPr>
              <a:t>取</a:t>
            </a:r>
            <a:r>
              <a:rPr lang="zh-CN" altLang="en-US" sz="2800" dirty="0">
                <a:latin typeface="+mn-ea"/>
                <a:ea typeface="+mn-ea"/>
              </a:rPr>
              <a:t>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铜丝</a:t>
            </a:r>
            <a:r>
              <a:rPr lang="zh-CN" altLang="en-US" sz="2800" dirty="0" smtClean="0">
                <a:latin typeface="+mn-ea"/>
                <a:ea typeface="+mn-ea"/>
              </a:rPr>
              <a:t>伸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latin typeface="+mn-ea"/>
                <a:ea typeface="+mn-ea"/>
              </a:rPr>
              <a:t>入装有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硫酸铝溶液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5114638" y="4992132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</a:rPr>
              <a:t>没有明显现象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8905951" y="4992132"/>
            <a:ext cx="234872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化学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性质比铜的活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泼</a:t>
            </a:r>
            <a:r>
              <a:rPr lang="zh-CN" altLang="en-US" sz="2800" dirty="0" smtClean="0">
                <a:latin typeface="+mn-ea"/>
                <a:ea typeface="+mn-ea"/>
              </a:rPr>
              <a:t>。</a:t>
            </a:r>
            <a:endParaRPr lang="zh-CN" altLang="en-US" sz="28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24" grpId="0"/>
      <p:bldP spid="24" grpId="1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1099916" y="1700213"/>
            <a:ext cx="9171754" cy="52322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69635" name="Line 3"/>
          <p:cNvSpPr>
            <a:spLocks noChangeShapeType="1"/>
          </p:cNvSpPr>
          <p:nvPr/>
        </p:nvSpPr>
        <p:spPr bwMode="auto">
          <a:xfrm>
            <a:off x="1055686" y="2257878"/>
            <a:ext cx="9360000" cy="1588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1995758" y="4220468"/>
            <a:ext cx="54441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梨花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假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爱</a:t>
            </a:r>
            <a:r>
              <a:rPr lang="zh-CN" altLang="en-US">
                <a:latin typeface="Arial" charset="0"/>
              </a:rPr>
              <a:t>已逝，无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奈</a:t>
            </a:r>
            <a:r>
              <a:rPr lang="zh-CN" altLang="en-US">
                <a:latin typeface="Arial" charset="0"/>
              </a:rPr>
              <a:t>何，可怜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美</a:t>
            </a:r>
            <a:r>
              <a:rPr lang="zh-CN" altLang="en-US">
                <a:latin typeface="Arial" charset="0"/>
              </a:rPr>
              <a:t>人；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1900519" y="5347593"/>
            <a:ext cx="74767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一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缕</a:t>
            </a:r>
            <a:r>
              <a:rPr lang="zh-CN" altLang="en-US">
                <a:latin typeface="Arial" charset="0"/>
              </a:rPr>
              <a:t>芳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心</a:t>
            </a:r>
            <a:r>
              <a:rPr lang="zh-CN" altLang="en-US">
                <a:latin typeface="Arial" charset="0"/>
              </a:rPr>
              <a:t>黄符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贴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唏</a:t>
            </a:r>
            <a:r>
              <a:rPr lang="zh-CN" altLang="en-US">
                <a:latin typeface="Arial" charset="0"/>
              </a:rPr>
              <a:t>嘘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千</a:t>
            </a:r>
            <a:r>
              <a:rPr lang="zh-CN" altLang="en-US">
                <a:latin typeface="Arial" charset="0"/>
              </a:rPr>
              <a:t>年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情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瞳   红   映   佛    经</a:t>
            </a:r>
            <a:r>
              <a:rPr lang="zh-CN" altLang="en-US">
                <a:latin typeface="Arial" charset="0"/>
              </a:rPr>
              <a:t>。</a:t>
            </a: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4296274" y="3140968"/>
            <a:ext cx="247194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金言律</a:t>
            </a: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2710830" y="3690244"/>
            <a:ext cx="4402904" cy="46672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K       Ca                Na                 Mg</a:t>
            </a:r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2278782" y="4833244"/>
            <a:ext cx="6791563" cy="46672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Al     Zn        Fe     Sn    Pb</a:t>
            </a:r>
            <a:r>
              <a:rPr kumimoji="1" lang="zh-CN" altLang="en-US">
                <a:solidFill>
                  <a:srgbClr val="0000CC"/>
                </a:solidFill>
                <a:latin typeface="Arial Narrow" pitchFamily="34" charset="0"/>
              </a:rPr>
              <a:t>（ </a:t>
            </a: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0000CC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4846535" y="5804793"/>
            <a:ext cx="529664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2012</a:t>
            </a:r>
            <a:r>
              <a:rPr lang="zh-CN" altLang="en-US">
                <a:latin typeface="宋体" pitchFamily="2" charset="-122"/>
              </a:rPr>
              <a:t>届初三（</a:t>
            </a: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）班</a:t>
            </a:r>
            <a:r>
              <a:rPr lang="en-US" altLang="zh-CN">
                <a:latin typeface="宋体" pitchFamily="2" charset="-122"/>
              </a:rPr>
              <a:t>——</a:t>
            </a:r>
            <a:r>
              <a:rPr lang="zh-CN" altLang="en-US">
                <a:latin typeface="宋体" pitchFamily="2" charset="-122"/>
              </a:rPr>
              <a:t>金灿灿</a:t>
            </a:r>
            <a:r>
              <a:rPr lang="en-US" altLang="zh-CN">
                <a:latin typeface="宋体" pitchFamily="2" charset="-122"/>
              </a:rPr>
              <a:t>,758</a:t>
            </a:r>
            <a:r>
              <a:rPr lang="zh-CN" altLang="en-US">
                <a:latin typeface="宋体" pitchFamily="2" charset="-122"/>
              </a:rPr>
              <a:t>分</a:t>
            </a: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1070" y="884238"/>
            <a:ext cx="219483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</a:rPr>
              <a:t>（理论依据）</a:t>
            </a:r>
          </a:p>
        </p:txBody>
      </p:sp>
      <p:sp>
        <p:nvSpPr>
          <p:cNvPr id="14" name="Text Box 17"/>
          <p:cNvSpPr txBox="1">
            <a:spLocks noChangeArrowheads="1"/>
          </p:cNvSpPr>
          <p:nvPr/>
        </p:nvSpPr>
        <p:spPr bwMode="auto">
          <a:xfrm>
            <a:off x="1055686" y="2348880"/>
            <a:ext cx="9215984" cy="461665"/>
          </a:xfrm>
          <a:prstGeom prst="rect">
            <a:avLst/>
          </a:prstGeom>
          <a:solidFill>
            <a:srgbClr val="0066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dirty="0" smtClean="0">
                <a:solidFill>
                  <a:schemeClr val="bg1"/>
                </a:solidFill>
              </a:rPr>
              <a:t>嫁  给   那   美  女，身   体    细     纤     轻， 统   共     一    百     斤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624336" y="833338"/>
            <a:ext cx="475079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dirty="0">
                <a:latin typeface="Arial Narrow" pitchFamily="34" charset="0"/>
              </a:rPr>
              <a:t>四、金属活动性顺序表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  <p:bldP spid="69635" grpId="0" animBg="1"/>
      <p:bldP spid="69639" grpId="0"/>
      <p:bldP spid="69640" grpId="0"/>
      <p:bldP spid="69641" grpId="0"/>
      <p:bldP spid="69642" grpId="0" animBg="1"/>
      <p:bldP spid="69643" grpId="0" animBg="1"/>
      <p:bldP spid="69644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719574" y="2060848"/>
            <a:ext cx="806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/>
              <a:t>金属活动性顺序可以</a:t>
            </a:r>
            <a:r>
              <a:rPr kumimoji="1" lang="zh-CN" altLang="en-US" sz="2800" dirty="0">
                <a:solidFill>
                  <a:srgbClr val="FF0000"/>
                </a:solidFill>
              </a:rPr>
              <a:t>帮助你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判断</a:t>
            </a:r>
            <a:r>
              <a:rPr kumimoji="1" lang="zh-CN" altLang="en-US" sz="2800" dirty="0">
                <a:latin typeface="Arial Narrow" pitchFamily="34" charset="0"/>
              </a:rPr>
              <a:t>：（</a:t>
            </a:r>
            <a:r>
              <a:rPr kumimoji="1" lang="en-US" altLang="zh-CN" sz="2800" dirty="0">
                <a:latin typeface="Arial Narrow" pitchFamily="34" charset="0"/>
              </a:rPr>
              <a:t>P</a:t>
            </a:r>
            <a:r>
              <a:rPr kumimoji="1" lang="en-US" altLang="zh-CN" sz="2800" baseline="-25000" dirty="0">
                <a:latin typeface="Arial Narrow" pitchFamily="34" charset="0"/>
              </a:rPr>
              <a:t>12</a:t>
            </a:r>
            <a:r>
              <a:rPr kumimoji="1" lang="zh-CN" altLang="en-US" sz="2800" dirty="0">
                <a:latin typeface="Arial Narrow" pitchFamily="34" charset="0"/>
              </a:rPr>
              <a:t>）</a:t>
            </a: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3142821" y="1477020"/>
            <a:ext cx="56232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Arial Narrow" pitchFamily="34" charset="0"/>
              </a:rPr>
              <a:t>金属活动性由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 dirty="0">
                <a:latin typeface="Arial Narrow" pitchFamily="34" charset="0"/>
              </a:rPr>
              <a:t>至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 dirty="0">
                <a:latin typeface="Arial Narrow" pitchFamily="34" charset="0"/>
              </a:rPr>
              <a:t>排列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814812" y="2708920"/>
            <a:ext cx="90248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1</a:t>
            </a:r>
            <a:r>
              <a:rPr kumimoji="1" lang="zh-CN" altLang="en-US" sz="2800" dirty="0">
                <a:latin typeface="宋体" pitchFamily="2" charset="-122"/>
              </a:rPr>
              <a:t>、在金属活动性顺序里，位置越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前</a:t>
            </a:r>
            <a:r>
              <a:rPr kumimoji="1" lang="zh-CN" altLang="en-US" sz="2800" dirty="0">
                <a:latin typeface="宋体" pitchFamily="2" charset="-122"/>
              </a:rPr>
              <a:t>，它的活动性越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强</a:t>
            </a:r>
            <a:r>
              <a:rPr kumimoji="1" lang="zh-CN" altLang="en-US" sz="2800" dirty="0">
                <a:latin typeface="宋体" pitchFamily="2" charset="-122"/>
              </a:rPr>
              <a:t>。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814812" y="3284984"/>
            <a:ext cx="1084862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2</a:t>
            </a:r>
            <a:r>
              <a:rPr kumimoji="1" lang="zh-CN" altLang="en-US" sz="2800" dirty="0">
                <a:latin typeface="宋体" pitchFamily="2" charset="-122"/>
              </a:rPr>
              <a:t>、在金属活动性顺序里，位于</a:t>
            </a:r>
            <a:r>
              <a:rPr kumimoji="1" lang="zh-CN" altLang="en-US" sz="2800" dirty="0">
                <a:solidFill>
                  <a:srgbClr val="0000FF"/>
                </a:solidFill>
                <a:latin typeface="宋体" pitchFamily="2" charset="-122"/>
              </a:rPr>
              <a:t>氢前</a:t>
            </a:r>
            <a:r>
              <a:rPr kumimoji="1" lang="zh-CN" altLang="en-US" sz="2800" dirty="0">
                <a:latin typeface="宋体" pitchFamily="2" charset="-122"/>
              </a:rPr>
              <a:t>的金属能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置换</a:t>
            </a:r>
            <a:r>
              <a:rPr kumimoji="1" lang="zh-CN" altLang="en-US" sz="2800" dirty="0">
                <a:latin typeface="宋体" pitchFamily="2" charset="-122"/>
              </a:rPr>
              <a:t>出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盐酸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和稀硫酸</a:t>
            </a:r>
            <a:endParaRPr kumimoji="1"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0000CC"/>
                </a:solidFill>
                <a:latin typeface="宋体" pitchFamily="2" charset="-122"/>
              </a:rPr>
              <a:t> </a:t>
            </a:r>
            <a:r>
              <a:rPr kumimoji="1"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kumimoji="1" lang="zh-CN" altLang="en-US" sz="2800" dirty="0" smtClean="0">
                <a:latin typeface="宋体" pitchFamily="2" charset="-122"/>
              </a:rPr>
              <a:t>中</a:t>
            </a:r>
            <a:r>
              <a:rPr kumimoji="1" lang="zh-CN" altLang="en-US" sz="2800" dirty="0">
                <a:latin typeface="宋体" pitchFamily="2" charset="-122"/>
              </a:rPr>
              <a:t>的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氢</a:t>
            </a:r>
            <a:r>
              <a:rPr kumimoji="1" lang="zh-CN" altLang="en-US" sz="2800" dirty="0">
                <a:latin typeface="宋体" pitchFamily="2" charset="-122"/>
              </a:rPr>
              <a:t>。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816927" y="4586283"/>
            <a:ext cx="10846505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3</a:t>
            </a:r>
            <a:r>
              <a:rPr kumimoji="1" lang="zh-CN" altLang="en-US" sz="2800" dirty="0">
                <a:latin typeface="宋体" pitchFamily="2" charset="-122"/>
              </a:rPr>
              <a:t>、在金属活动性顺序里，位于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前面的金属</a:t>
            </a:r>
            <a:r>
              <a:rPr kumimoji="1" lang="zh-CN" altLang="en-US" sz="2800" dirty="0">
                <a:latin typeface="宋体" pitchFamily="2" charset="-122"/>
              </a:rPr>
              <a:t>能把后面的</a:t>
            </a:r>
            <a:r>
              <a:rPr kumimoji="1" lang="zh-CN" altLang="en-US" sz="2800" dirty="0" smtClean="0">
                <a:latin typeface="宋体" pitchFamily="2" charset="-122"/>
              </a:rPr>
              <a:t>金属从他们</a:t>
            </a:r>
            <a:endParaRPr kumimoji="1" lang="en-US" altLang="zh-CN" sz="2800" dirty="0" smtClean="0">
              <a:latin typeface="宋体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 </a:t>
            </a:r>
            <a:r>
              <a:rPr kumimoji="1" lang="en-US" altLang="zh-CN" sz="2800" dirty="0" smtClean="0">
                <a:latin typeface="宋体" pitchFamily="2" charset="-122"/>
              </a:rPr>
              <a:t>  </a:t>
            </a:r>
            <a:r>
              <a:rPr kumimoji="1" lang="zh-CN" altLang="en-US" sz="2800" dirty="0" smtClean="0">
                <a:latin typeface="宋体" pitchFamily="2" charset="-122"/>
              </a:rPr>
              <a:t>化合物</a:t>
            </a:r>
            <a:r>
              <a:rPr kumimoji="1" lang="zh-CN" altLang="en-US" sz="2800" dirty="0">
                <a:latin typeface="宋体" pitchFamily="2" charset="-122"/>
              </a:rPr>
              <a:t>的</a:t>
            </a: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kumimoji="1" lang="zh-CN" altLang="en-US" sz="2800" dirty="0">
                <a:latin typeface="宋体" pitchFamily="2" charset="-122"/>
              </a:rPr>
              <a:t>里</a:t>
            </a:r>
            <a:r>
              <a:rPr kumimoji="1" lang="zh-CN" altLang="en-US" sz="2800" dirty="0">
                <a:solidFill>
                  <a:srgbClr val="0000CC"/>
                </a:solidFill>
                <a:latin typeface="宋体" pitchFamily="2" charset="-122"/>
              </a:rPr>
              <a:t>置换</a:t>
            </a:r>
            <a:r>
              <a:rPr kumimoji="1" lang="zh-CN" altLang="en-US" sz="2800" dirty="0">
                <a:latin typeface="宋体" pitchFamily="2" charset="-122"/>
              </a:rPr>
              <a:t>出来。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2998862" y="3913892"/>
            <a:ext cx="7398179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注意：</a:t>
            </a:r>
            <a:r>
              <a:rPr lang="zh-CN" altLang="en-US" sz="2800" dirty="0">
                <a:solidFill>
                  <a:srgbClr val="006600"/>
                </a:solidFill>
                <a:latin typeface="宋体" pitchFamily="2" charset="-122"/>
              </a:rPr>
              <a:t>此酸不能是：浓硫酸、稀硝酸、浓硝酸</a:t>
            </a:r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1411633" y="5930116"/>
            <a:ext cx="8427989" cy="52322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/>
              <a:t>位于</a:t>
            </a:r>
            <a:r>
              <a:rPr kumimoji="1" lang="zh-CN" altLang="en-US" sz="2800" dirty="0">
                <a:solidFill>
                  <a:srgbClr val="0000CC"/>
                </a:solidFill>
              </a:rPr>
              <a:t>前面的金属</a:t>
            </a:r>
            <a:r>
              <a:rPr kumimoji="1" lang="zh-CN" altLang="en-US" sz="2800" dirty="0"/>
              <a:t>不能是</a:t>
            </a:r>
            <a:r>
              <a:rPr kumimoji="1" lang="en-US" altLang="zh-CN" sz="2800" dirty="0"/>
              <a:t>K</a:t>
            </a:r>
            <a:r>
              <a:rPr kumimoji="1" lang="zh-CN" altLang="en-US" sz="2800" dirty="0" smtClean="0"/>
              <a:t>、</a:t>
            </a:r>
            <a:r>
              <a:rPr lang="en-US" altLang="zh-CN" sz="2800" dirty="0" smtClean="0">
                <a:solidFill>
                  <a:srgbClr val="FF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FF0000"/>
                </a:solidFill>
              </a:rPr>
              <a:t>Ba</a:t>
            </a:r>
            <a:r>
              <a:rPr lang="zh-CN" altLang="en-US" sz="2800" dirty="0" smtClean="0">
                <a:solidFill>
                  <a:srgbClr val="FF0000"/>
                </a:solidFill>
              </a:rPr>
              <a:t>、 </a:t>
            </a:r>
            <a:r>
              <a:rPr kumimoji="1" lang="en-US" altLang="zh-CN" sz="2800" dirty="0" smtClean="0"/>
              <a:t>Ca</a:t>
            </a:r>
            <a:r>
              <a:rPr kumimoji="1" lang="zh-CN" altLang="en-US" sz="2800" dirty="0"/>
              <a:t>、</a:t>
            </a:r>
            <a:r>
              <a:rPr kumimoji="1" lang="en-US" altLang="zh-CN" sz="2800" dirty="0" smtClean="0"/>
              <a:t>Na</a:t>
            </a:r>
            <a:r>
              <a:rPr lang="zh-CN" altLang="en-US" sz="2800" dirty="0" smtClean="0"/>
              <a:t>等四种金属</a:t>
            </a:r>
            <a:r>
              <a:rPr kumimoji="1" lang="en-US" altLang="zh-CN" sz="2800" dirty="0" smtClean="0"/>
              <a:t> </a:t>
            </a:r>
            <a:endParaRPr kumimoji="1" lang="en-US" altLang="zh-CN" sz="2800" dirty="0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1099916" y="764704"/>
            <a:ext cx="9171754" cy="52322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12" name="Line 3"/>
          <p:cNvSpPr>
            <a:spLocks noChangeShapeType="1"/>
          </p:cNvSpPr>
          <p:nvPr/>
        </p:nvSpPr>
        <p:spPr bwMode="auto">
          <a:xfrm>
            <a:off x="1055686" y="1322369"/>
            <a:ext cx="9360000" cy="1588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803" grpId="0"/>
      <p:bldP spid="33804" grpId="0"/>
      <p:bldP spid="33805" grpId="0"/>
      <p:bldP spid="33806" grpId="0" animBg="1"/>
      <p:bldP spid="3380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30" name="Group 6"/>
          <p:cNvGrpSpPr>
            <a:grpSpLocks/>
          </p:cNvGrpSpPr>
          <p:nvPr/>
        </p:nvGrpSpPr>
        <p:grpSpPr bwMode="auto">
          <a:xfrm>
            <a:off x="3003853" y="2734011"/>
            <a:ext cx="7483841" cy="3791333"/>
            <a:chOff x="554" y="2069"/>
            <a:chExt cx="4223" cy="1947"/>
          </a:xfrm>
        </p:grpSpPr>
        <p:grpSp>
          <p:nvGrpSpPr>
            <p:cNvPr id="52231" name="Group 7"/>
            <p:cNvGrpSpPr>
              <a:grpSpLocks/>
            </p:cNvGrpSpPr>
            <p:nvPr/>
          </p:nvGrpSpPr>
          <p:grpSpPr bwMode="auto">
            <a:xfrm>
              <a:off x="2789" y="3067"/>
              <a:ext cx="1816" cy="647"/>
              <a:chOff x="2789" y="2750"/>
              <a:chExt cx="1816" cy="647"/>
            </a:xfrm>
          </p:grpSpPr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2789" y="2750"/>
                <a:ext cx="1816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dirty="0"/>
                  <a:t>Al+CuSO</a:t>
                </a:r>
                <a:r>
                  <a:rPr lang="en-US" altLang="zh-CN" sz="2800" baseline="-25000" dirty="0"/>
                  <a:t>4</a:t>
                </a:r>
                <a:endParaRPr lang="en-US" altLang="zh-CN" sz="2800" dirty="0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835" y="3067"/>
                <a:ext cx="1770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/>
                  <a:t>Cu+AgNO</a:t>
                </a:r>
                <a:r>
                  <a:rPr lang="en-US" altLang="zh-CN" sz="2800" baseline="-25000" dirty="0"/>
                  <a:t>3</a:t>
                </a:r>
                <a:endParaRPr lang="en-US" altLang="zh-CN" sz="2800" dirty="0"/>
              </a:p>
            </p:txBody>
          </p:sp>
        </p:grpSp>
        <p:grpSp>
          <p:nvGrpSpPr>
            <p:cNvPr id="52234" name="Group 10"/>
            <p:cNvGrpSpPr>
              <a:grpSpLocks/>
            </p:cNvGrpSpPr>
            <p:nvPr/>
          </p:nvGrpSpPr>
          <p:grpSpPr bwMode="auto">
            <a:xfrm>
              <a:off x="567" y="2069"/>
              <a:ext cx="4210" cy="1010"/>
              <a:chOff x="567" y="1752"/>
              <a:chExt cx="4210" cy="1010"/>
            </a:xfrm>
          </p:grpSpPr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582" y="1768"/>
                <a:ext cx="1637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/>
                  <a:t>Mg+ </a:t>
                </a:r>
                <a:r>
                  <a:rPr lang="en-US" altLang="zh-CN" sz="2800" dirty="0" err="1"/>
                  <a:t>HCl</a:t>
                </a:r>
                <a:endParaRPr lang="en-US" altLang="zh-CN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582" y="2099"/>
                <a:ext cx="1514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/>
                  <a:t>Zn+ </a:t>
                </a:r>
                <a:r>
                  <a:rPr lang="en-US" altLang="zh-CN" sz="2800" dirty="0" err="1"/>
                  <a:t>HCl</a:t>
                </a:r>
                <a:r>
                  <a:rPr lang="en-US" altLang="zh-CN" sz="2800" dirty="0"/>
                  <a:t> </a:t>
                </a:r>
                <a:endParaRPr lang="en-US" altLang="zh-CN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567" y="2436"/>
                <a:ext cx="1575" cy="26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/>
                  <a:t>Fe + </a:t>
                </a:r>
                <a:r>
                  <a:rPr lang="en-US" altLang="zh-CN" sz="2800" dirty="0" err="1"/>
                  <a:t>HCl</a:t>
                </a:r>
                <a:r>
                  <a:rPr lang="en-US" altLang="zh-CN" sz="2800" dirty="0"/>
                  <a:t> </a:t>
                </a:r>
                <a:endParaRPr lang="en-US" altLang="zh-CN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2814" y="1752"/>
                <a:ext cx="1791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/>
                  <a:t>Mg+H</a:t>
                </a:r>
                <a:r>
                  <a:rPr lang="en-US" altLang="zh-CN" sz="2800" baseline="-25000" dirty="0"/>
                  <a:t>2</a:t>
                </a:r>
                <a:r>
                  <a:rPr lang="en-US" altLang="zh-CN" sz="2800" dirty="0"/>
                  <a:t>SO</a:t>
                </a:r>
                <a:r>
                  <a:rPr lang="en-US" altLang="zh-CN" sz="2800" baseline="-25000" dirty="0"/>
                  <a:t>4</a:t>
                </a:r>
                <a:endParaRPr lang="en-US" altLang="zh-CN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2789" y="2099"/>
                <a:ext cx="1816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/>
                  <a:t>Zn +H</a:t>
                </a:r>
                <a:r>
                  <a:rPr lang="en-US" altLang="zh-CN" sz="2800" baseline="-25000" dirty="0"/>
                  <a:t>2</a:t>
                </a:r>
                <a:r>
                  <a:rPr lang="en-US" altLang="zh-CN" sz="2800" dirty="0"/>
                  <a:t>SO</a:t>
                </a:r>
                <a:r>
                  <a:rPr lang="en-US" altLang="zh-CN" sz="2800" baseline="-25000" dirty="0"/>
                  <a:t>4 </a:t>
                </a:r>
                <a:endParaRPr lang="en-US" altLang="zh-CN" sz="28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2789" y="2432"/>
                <a:ext cx="1988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/>
                  <a:t>Fe +H</a:t>
                </a:r>
                <a:r>
                  <a:rPr lang="en-US" altLang="zh-CN" sz="2800" baseline="-25000"/>
                  <a:t>2</a:t>
                </a:r>
                <a:r>
                  <a:rPr lang="en-US" altLang="zh-CN" sz="2800"/>
                  <a:t>SO</a:t>
                </a:r>
                <a:r>
                  <a:rPr lang="en-US" altLang="zh-CN" sz="2800" baseline="-25000"/>
                  <a:t>4 </a:t>
                </a:r>
                <a:endParaRPr lang="en-US" altLang="zh-CN" sz="280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2241" name="Group 17"/>
            <p:cNvGrpSpPr>
              <a:grpSpLocks/>
            </p:cNvGrpSpPr>
            <p:nvPr/>
          </p:nvGrpSpPr>
          <p:grpSpPr bwMode="auto">
            <a:xfrm>
              <a:off x="567" y="3079"/>
              <a:ext cx="1575" cy="558"/>
              <a:chOff x="567" y="2762"/>
              <a:chExt cx="1575" cy="558"/>
            </a:xfrm>
          </p:grpSpPr>
          <p:grpSp>
            <p:nvGrpSpPr>
              <p:cNvPr id="52242" name="Group 18"/>
              <p:cNvGrpSpPr>
                <a:grpSpLocks/>
              </p:cNvGrpSpPr>
              <p:nvPr/>
            </p:nvGrpSpPr>
            <p:grpSpPr bwMode="auto">
              <a:xfrm>
                <a:off x="567" y="2762"/>
                <a:ext cx="1405" cy="269"/>
                <a:chOff x="690" y="3443"/>
                <a:chExt cx="1405" cy="269"/>
              </a:xfrm>
            </p:grpSpPr>
            <p:sp>
              <p:nvSpPr>
                <p:cNvPr id="5224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90" y="3443"/>
                  <a:ext cx="1405" cy="26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800" dirty="0" err="1"/>
                    <a:t>Cu+HCl</a:t>
                  </a:r>
                  <a:endParaRPr lang="en-US" altLang="zh-CN" sz="2800" dirty="0"/>
                </a:p>
              </p:txBody>
            </p:sp>
            <p:sp>
              <p:nvSpPr>
                <p:cNvPr id="52244" name="Line 20"/>
                <p:cNvSpPr>
                  <a:spLocks noChangeShapeType="1"/>
                </p:cNvSpPr>
                <p:nvPr/>
              </p:nvSpPr>
              <p:spPr bwMode="auto">
                <a:xfrm>
                  <a:off x="1519" y="3612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zh-CN" altLang="en-US" sz="2800"/>
                </a:p>
              </p:txBody>
            </p:sp>
          </p:grpSp>
          <p:grpSp>
            <p:nvGrpSpPr>
              <p:cNvPr id="52245" name="Group 21"/>
              <p:cNvGrpSpPr>
                <a:grpSpLocks/>
              </p:cNvGrpSpPr>
              <p:nvPr/>
            </p:nvGrpSpPr>
            <p:grpSpPr bwMode="auto">
              <a:xfrm>
                <a:off x="567" y="3051"/>
                <a:ext cx="1575" cy="269"/>
                <a:chOff x="690" y="3732"/>
                <a:chExt cx="1575" cy="269"/>
              </a:xfrm>
            </p:grpSpPr>
            <p:sp>
              <p:nvSpPr>
                <p:cNvPr id="522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690" y="3732"/>
                  <a:ext cx="1575" cy="26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square">
                  <a:spAutoFit/>
                </a:bodyPr>
                <a:lstStyle/>
                <a:p>
                  <a:r>
                    <a:rPr lang="en-US" altLang="zh-CN" sz="2800" dirty="0"/>
                    <a:t>Cu+H</a:t>
                  </a:r>
                  <a:r>
                    <a:rPr lang="en-US" altLang="zh-CN" sz="2800" baseline="-25000" dirty="0"/>
                    <a:t>2</a:t>
                  </a:r>
                  <a:r>
                    <a:rPr lang="en-US" altLang="zh-CN" sz="2800" dirty="0"/>
                    <a:t>SO</a:t>
                  </a:r>
                  <a:r>
                    <a:rPr lang="en-US" altLang="zh-CN" sz="2800" baseline="-25000" dirty="0"/>
                    <a:t>4</a:t>
                  </a:r>
                </a:p>
              </p:txBody>
            </p:sp>
            <p:sp>
              <p:nvSpPr>
                <p:cNvPr id="52247" name="Line 23"/>
                <p:cNvSpPr>
                  <a:spLocks noChangeShapeType="1"/>
                </p:cNvSpPr>
                <p:nvPr/>
              </p:nvSpPr>
              <p:spPr bwMode="auto">
                <a:xfrm>
                  <a:off x="1701" y="3901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zh-CN" altLang="en-US" sz="2800"/>
                </a:p>
              </p:txBody>
            </p:sp>
          </p:grpSp>
        </p:grpSp>
        <p:grpSp>
          <p:nvGrpSpPr>
            <p:cNvPr id="52248" name="Group 24"/>
            <p:cNvGrpSpPr>
              <a:grpSpLocks/>
            </p:cNvGrpSpPr>
            <p:nvPr/>
          </p:nvGrpSpPr>
          <p:grpSpPr bwMode="auto">
            <a:xfrm>
              <a:off x="554" y="3686"/>
              <a:ext cx="1736" cy="330"/>
              <a:chOff x="521" y="3369"/>
              <a:chExt cx="1736" cy="330"/>
            </a:xfrm>
          </p:grpSpPr>
          <p:sp>
            <p:nvSpPr>
              <p:cNvPr id="52249" name="Text Box 25"/>
              <p:cNvSpPr txBox="1">
                <a:spLocks noChangeArrowheads="1"/>
              </p:cNvSpPr>
              <p:nvPr/>
            </p:nvSpPr>
            <p:spPr bwMode="auto">
              <a:xfrm>
                <a:off x="521" y="3369"/>
                <a:ext cx="1736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 sz="2800" dirty="0"/>
                  <a:t>Cu+Al</a:t>
                </a:r>
                <a:r>
                  <a:rPr lang="en-US" altLang="zh-CN" sz="2800" baseline="-25000" dirty="0"/>
                  <a:t>2</a:t>
                </a:r>
                <a:r>
                  <a:rPr lang="en-US" altLang="zh-CN" sz="2800" dirty="0"/>
                  <a:t>(SO</a:t>
                </a:r>
                <a:r>
                  <a:rPr lang="en-US" altLang="zh-CN" sz="2800" baseline="-25000" dirty="0"/>
                  <a:t>4</a:t>
                </a:r>
                <a:r>
                  <a:rPr lang="en-US" altLang="zh-CN" sz="2800" dirty="0"/>
                  <a:t>)</a:t>
                </a:r>
                <a:r>
                  <a:rPr lang="en-US" altLang="zh-CN" sz="2800" baseline="-25000" dirty="0"/>
                  <a:t>3</a:t>
                </a:r>
              </a:p>
            </p:txBody>
          </p:sp>
          <p:sp>
            <p:nvSpPr>
              <p:cNvPr id="52250" name="Line 26"/>
              <p:cNvSpPr>
                <a:spLocks noChangeShapeType="1"/>
              </p:cNvSpPr>
              <p:nvPr/>
            </p:nvSpPr>
            <p:spPr bwMode="auto">
              <a:xfrm>
                <a:off x="1746" y="3538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  <p:sp>
          <p:nvSpPr>
            <p:cNvPr id="52251" name="Line 27"/>
            <p:cNvSpPr>
              <a:spLocks noChangeShapeType="1"/>
            </p:cNvSpPr>
            <p:nvPr/>
          </p:nvSpPr>
          <p:spPr bwMode="auto">
            <a:xfrm>
              <a:off x="1565" y="2296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2252" name="Line 28"/>
            <p:cNvSpPr>
              <a:spLocks noChangeShapeType="1"/>
            </p:cNvSpPr>
            <p:nvPr/>
          </p:nvSpPr>
          <p:spPr bwMode="auto">
            <a:xfrm>
              <a:off x="1519" y="256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2253" name="Line 29"/>
            <p:cNvSpPr>
              <a:spLocks noChangeShapeType="1"/>
            </p:cNvSpPr>
            <p:nvPr/>
          </p:nvSpPr>
          <p:spPr bwMode="auto">
            <a:xfrm>
              <a:off x="1519" y="2885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2254" name="Line 30"/>
            <p:cNvSpPr>
              <a:spLocks noChangeShapeType="1"/>
            </p:cNvSpPr>
            <p:nvPr/>
          </p:nvSpPr>
          <p:spPr bwMode="auto">
            <a:xfrm>
              <a:off x="3878" y="2205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2255" name="Line 31"/>
            <p:cNvSpPr>
              <a:spLocks noChangeShapeType="1"/>
            </p:cNvSpPr>
            <p:nvPr/>
          </p:nvSpPr>
          <p:spPr bwMode="auto">
            <a:xfrm>
              <a:off x="3833" y="256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3833" y="2931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2257" name="Line 33"/>
            <p:cNvSpPr>
              <a:spLocks noChangeShapeType="1"/>
            </p:cNvSpPr>
            <p:nvPr/>
          </p:nvSpPr>
          <p:spPr bwMode="auto">
            <a:xfrm>
              <a:off x="3833" y="324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2258" name="Line 34"/>
            <p:cNvSpPr>
              <a:spLocks noChangeShapeType="1"/>
            </p:cNvSpPr>
            <p:nvPr/>
          </p:nvSpPr>
          <p:spPr bwMode="auto">
            <a:xfrm>
              <a:off x="3923" y="3566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719573" y="2060848"/>
            <a:ext cx="110049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6600"/>
                </a:solidFill>
                <a:latin typeface="Arial" charset="0"/>
              </a:rPr>
              <a:t>【</a:t>
            </a:r>
            <a:r>
              <a:rPr lang="zh-CN" altLang="en-US" sz="2800" dirty="0" smtClean="0">
                <a:solidFill>
                  <a:srgbClr val="006600"/>
                </a:solidFill>
                <a:latin typeface="Arial" charset="0"/>
              </a:rPr>
              <a:t>学以致用</a:t>
            </a:r>
            <a:r>
              <a:rPr lang="en-US" altLang="zh-CN" sz="2800" dirty="0" smtClean="0">
                <a:solidFill>
                  <a:srgbClr val="006600"/>
                </a:solidFill>
                <a:latin typeface="Arial" charset="0"/>
              </a:rPr>
              <a:t>】</a:t>
            </a:r>
            <a:r>
              <a:rPr lang="zh-CN" altLang="en-US" sz="2800" dirty="0">
                <a:latin typeface="Arial" charset="0"/>
              </a:rPr>
              <a:t>试分析下列物质间是否反应，如果反应请写出方程式。</a:t>
            </a:r>
          </a:p>
        </p:txBody>
      </p:sp>
      <p:sp>
        <p:nvSpPr>
          <p:cNvPr id="36" name="Text Box 10"/>
          <p:cNvSpPr txBox="1">
            <a:spLocks noChangeArrowheads="1"/>
          </p:cNvSpPr>
          <p:nvPr/>
        </p:nvSpPr>
        <p:spPr bwMode="auto">
          <a:xfrm>
            <a:off x="3142821" y="1477020"/>
            <a:ext cx="56232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Arial Narrow" pitchFamily="34" charset="0"/>
              </a:rPr>
              <a:t>金属活动性由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 dirty="0">
                <a:latin typeface="Arial Narrow" pitchFamily="34" charset="0"/>
              </a:rPr>
              <a:t>至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 dirty="0">
                <a:latin typeface="Arial Narrow" pitchFamily="34" charset="0"/>
              </a:rPr>
              <a:t>排列</a:t>
            </a:r>
          </a:p>
        </p:txBody>
      </p:sp>
      <p:sp>
        <p:nvSpPr>
          <p:cNvPr id="37" name="Text Box 2"/>
          <p:cNvSpPr txBox="1">
            <a:spLocks noChangeArrowheads="1"/>
          </p:cNvSpPr>
          <p:nvPr/>
        </p:nvSpPr>
        <p:spPr bwMode="auto">
          <a:xfrm>
            <a:off x="1099916" y="764704"/>
            <a:ext cx="9171754" cy="52322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38" name="Line 3"/>
          <p:cNvSpPr>
            <a:spLocks noChangeShapeType="1"/>
          </p:cNvSpPr>
          <p:nvPr/>
        </p:nvSpPr>
        <p:spPr bwMode="auto">
          <a:xfrm>
            <a:off x="1055686" y="1322369"/>
            <a:ext cx="9360000" cy="1588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3" name="Group 5"/>
          <p:cNvGrpSpPr>
            <a:grpSpLocks/>
          </p:cNvGrpSpPr>
          <p:nvPr/>
        </p:nvGrpSpPr>
        <p:grpSpPr bwMode="auto">
          <a:xfrm>
            <a:off x="6191017" y="4994175"/>
            <a:ext cx="4872463" cy="1027113"/>
            <a:chOff x="2941" y="2750"/>
            <a:chExt cx="2568" cy="647"/>
          </a:xfrm>
        </p:grpSpPr>
        <p:sp>
          <p:nvSpPr>
            <p:cNvPr id="53254" name="Text Box 6"/>
            <p:cNvSpPr txBox="1">
              <a:spLocks noChangeArrowheads="1"/>
            </p:cNvSpPr>
            <p:nvPr/>
          </p:nvSpPr>
          <p:spPr bwMode="auto">
            <a:xfrm>
              <a:off x="2941" y="2750"/>
              <a:ext cx="245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dirty="0"/>
                <a:t>2Al+3CuSO</a:t>
              </a:r>
              <a:r>
                <a:rPr lang="en-US" altLang="zh-CN" sz="2800" baseline="-25000" dirty="0"/>
                <a:t>4</a:t>
              </a:r>
              <a:r>
                <a:rPr lang="en-US" altLang="zh-CN" sz="2800" dirty="0"/>
                <a:t>=Al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(SO</a:t>
              </a:r>
              <a:r>
                <a:rPr lang="en-US" altLang="zh-CN" sz="2800" baseline="-25000" dirty="0"/>
                <a:t>4</a:t>
              </a:r>
              <a:r>
                <a:rPr lang="en-US" altLang="zh-CN" sz="2800" dirty="0"/>
                <a:t>)</a:t>
              </a:r>
              <a:r>
                <a:rPr lang="en-US" altLang="zh-CN" sz="2800" baseline="-25000" dirty="0"/>
                <a:t>3</a:t>
              </a:r>
              <a:r>
                <a:rPr lang="en-US" altLang="zh-CN" sz="2800" dirty="0"/>
                <a:t>+3Cu</a:t>
              </a:r>
            </a:p>
          </p:txBody>
        </p:sp>
        <p:sp>
          <p:nvSpPr>
            <p:cNvPr id="53255" name="Text Box 7"/>
            <p:cNvSpPr txBox="1">
              <a:spLocks noChangeArrowheads="1"/>
            </p:cNvSpPr>
            <p:nvPr/>
          </p:nvSpPr>
          <p:spPr bwMode="auto">
            <a:xfrm>
              <a:off x="2949" y="3067"/>
              <a:ext cx="256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Cu+2AgNO</a:t>
              </a:r>
              <a:r>
                <a:rPr lang="en-US" altLang="zh-CN" sz="2800" baseline="-25000" dirty="0"/>
                <a:t>3</a:t>
              </a:r>
              <a:r>
                <a:rPr lang="en-US" altLang="zh-CN" sz="2800" dirty="0"/>
                <a:t>=Cu(NO</a:t>
              </a:r>
              <a:r>
                <a:rPr lang="en-US" altLang="zh-CN" sz="2800" baseline="-25000" dirty="0"/>
                <a:t>3</a:t>
              </a:r>
              <a:r>
                <a:rPr lang="en-US" altLang="zh-CN" sz="2800" dirty="0"/>
                <a:t>)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+2Ag</a:t>
              </a:r>
            </a:p>
          </p:txBody>
        </p:sp>
      </p:grpSp>
      <p:grpSp>
        <p:nvGrpSpPr>
          <p:cNvPr id="53256" name="Group 8"/>
          <p:cNvGrpSpPr>
            <a:grpSpLocks/>
          </p:cNvGrpSpPr>
          <p:nvPr/>
        </p:nvGrpSpPr>
        <p:grpSpPr bwMode="auto">
          <a:xfrm>
            <a:off x="1199995" y="2781300"/>
            <a:ext cx="9359193" cy="2060698"/>
            <a:chOff x="567" y="1752"/>
            <a:chExt cx="5060" cy="1010"/>
          </a:xfrm>
        </p:grpSpPr>
        <p:sp>
          <p:nvSpPr>
            <p:cNvPr id="53257" name="Text Box 9"/>
            <p:cNvSpPr txBox="1">
              <a:spLocks noChangeArrowheads="1"/>
            </p:cNvSpPr>
            <p:nvPr/>
          </p:nvSpPr>
          <p:spPr bwMode="auto">
            <a:xfrm>
              <a:off x="582" y="1768"/>
              <a:ext cx="2087" cy="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Mg+2HCl=MgCl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58" name="Text Box 10"/>
            <p:cNvSpPr txBox="1">
              <a:spLocks noChangeArrowheads="1"/>
            </p:cNvSpPr>
            <p:nvPr/>
          </p:nvSpPr>
          <p:spPr bwMode="auto">
            <a:xfrm>
              <a:off x="582" y="2099"/>
              <a:ext cx="2087" cy="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Zn+2HCl =ZnCl</a:t>
              </a:r>
              <a:r>
                <a:rPr lang="en-US" altLang="zh-CN" sz="2800" baseline="-25000" dirty="0"/>
                <a:t>2 </a:t>
              </a:r>
              <a:r>
                <a:rPr lang="en-US" altLang="zh-CN" sz="2800" dirty="0"/>
                <a:t>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59" name="Text Box 11"/>
            <p:cNvSpPr txBox="1">
              <a:spLocks noChangeArrowheads="1"/>
            </p:cNvSpPr>
            <p:nvPr/>
          </p:nvSpPr>
          <p:spPr bwMode="auto">
            <a:xfrm>
              <a:off x="567" y="2436"/>
              <a:ext cx="2102" cy="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Fe +2HCl =FeCl</a:t>
              </a:r>
              <a:r>
                <a:rPr lang="en-US" altLang="zh-CN" sz="2800" baseline="-25000" dirty="0"/>
                <a:t>2 </a:t>
              </a:r>
              <a:r>
                <a:rPr lang="en-US" altLang="zh-CN" sz="2800" dirty="0"/>
                <a:t>+ 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0" name="Text Box 12"/>
            <p:cNvSpPr txBox="1">
              <a:spLocks noChangeArrowheads="1"/>
            </p:cNvSpPr>
            <p:nvPr/>
          </p:nvSpPr>
          <p:spPr bwMode="auto">
            <a:xfrm>
              <a:off x="3320" y="1752"/>
              <a:ext cx="219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Mg+H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SO</a:t>
              </a:r>
              <a:r>
                <a:rPr lang="en-US" altLang="zh-CN" sz="2800" baseline="-25000" dirty="0"/>
                <a:t>4</a:t>
              </a:r>
              <a:r>
                <a:rPr lang="en-US" altLang="zh-CN" sz="2800" dirty="0"/>
                <a:t>=MgSO</a:t>
              </a:r>
              <a:r>
                <a:rPr lang="en-US" altLang="zh-CN" sz="2800" baseline="-25000" dirty="0"/>
                <a:t>4</a:t>
              </a:r>
              <a:r>
                <a:rPr lang="en-US" altLang="zh-CN" sz="2800" dirty="0"/>
                <a:t>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1" name="Text Box 13"/>
            <p:cNvSpPr txBox="1">
              <a:spLocks noChangeArrowheads="1"/>
            </p:cNvSpPr>
            <p:nvPr/>
          </p:nvSpPr>
          <p:spPr bwMode="auto">
            <a:xfrm>
              <a:off x="3295" y="2099"/>
              <a:ext cx="233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Zn 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SO</a:t>
              </a:r>
              <a:r>
                <a:rPr lang="en-US" altLang="zh-CN" sz="2800" baseline="-25000" dirty="0"/>
                <a:t>4 </a:t>
              </a:r>
              <a:r>
                <a:rPr lang="en-US" altLang="zh-CN" sz="2800" dirty="0"/>
                <a:t>=ZnSO</a:t>
              </a:r>
              <a:r>
                <a:rPr lang="en-US" altLang="zh-CN" sz="2800" baseline="-25000" dirty="0"/>
                <a:t>4 </a:t>
              </a:r>
              <a:r>
                <a:rPr lang="en-US" altLang="zh-CN" sz="2800" dirty="0"/>
                <a:t>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2" name="Text Box 14"/>
            <p:cNvSpPr txBox="1">
              <a:spLocks noChangeArrowheads="1"/>
            </p:cNvSpPr>
            <p:nvPr/>
          </p:nvSpPr>
          <p:spPr bwMode="auto">
            <a:xfrm>
              <a:off x="3295" y="2432"/>
              <a:ext cx="233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Fe 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SO</a:t>
              </a:r>
              <a:r>
                <a:rPr lang="en-US" altLang="zh-CN" sz="2800" baseline="-25000" dirty="0"/>
                <a:t>4 </a:t>
              </a:r>
              <a:r>
                <a:rPr lang="en-US" altLang="zh-CN" sz="2800" dirty="0"/>
                <a:t>=FeSO</a:t>
              </a:r>
              <a:r>
                <a:rPr lang="en-US" altLang="zh-CN" sz="2800" baseline="-25000" dirty="0"/>
                <a:t>4 </a:t>
              </a:r>
              <a:r>
                <a:rPr lang="en-US" altLang="zh-CN" sz="2800" dirty="0"/>
                <a:t>+H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>
                  <a:solidFill>
                    <a:srgbClr val="FF0000"/>
                  </a:solidFill>
                </a:rPr>
                <a:t>↑</a:t>
              </a:r>
            </a:p>
          </p:txBody>
        </p:sp>
      </p:grp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3985165" y="4797152"/>
            <a:ext cx="126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不反应</a:t>
            </a:r>
          </a:p>
        </p:txBody>
      </p:sp>
      <p:grpSp>
        <p:nvGrpSpPr>
          <p:cNvPr id="53264" name="Group 16"/>
          <p:cNvGrpSpPr>
            <a:grpSpLocks/>
          </p:cNvGrpSpPr>
          <p:nvPr/>
        </p:nvGrpSpPr>
        <p:grpSpPr bwMode="auto">
          <a:xfrm>
            <a:off x="1199994" y="4869095"/>
            <a:ext cx="2592579" cy="982663"/>
            <a:chOff x="567" y="2762"/>
            <a:chExt cx="1225" cy="619"/>
          </a:xfrm>
        </p:grpSpPr>
        <p:grpSp>
          <p:nvGrpSpPr>
            <p:cNvPr id="53265" name="Group 17"/>
            <p:cNvGrpSpPr>
              <a:grpSpLocks/>
            </p:cNvGrpSpPr>
            <p:nvPr/>
          </p:nvGrpSpPr>
          <p:grpSpPr bwMode="auto">
            <a:xfrm>
              <a:off x="567" y="2762"/>
              <a:ext cx="1133" cy="330"/>
              <a:chOff x="690" y="3443"/>
              <a:chExt cx="1133" cy="330"/>
            </a:xfrm>
          </p:grpSpPr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690" y="3443"/>
                <a:ext cx="1133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 err="1"/>
                  <a:t>Cu+HCl</a:t>
                </a:r>
                <a:endParaRPr lang="en-US" altLang="zh-CN" sz="2800" dirty="0"/>
              </a:p>
            </p:txBody>
          </p:sp>
          <p:sp>
            <p:nvSpPr>
              <p:cNvPr id="53267" name="Line 19"/>
              <p:cNvSpPr>
                <a:spLocks noChangeShapeType="1"/>
              </p:cNvSpPr>
              <p:nvPr/>
            </p:nvSpPr>
            <p:spPr bwMode="auto">
              <a:xfrm>
                <a:off x="1415" y="3612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  <p:grpSp>
          <p:nvGrpSpPr>
            <p:cNvPr id="53268" name="Group 20"/>
            <p:cNvGrpSpPr>
              <a:grpSpLocks/>
            </p:cNvGrpSpPr>
            <p:nvPr/>
          </p:nvGrpSpPr>
          <p:grpSpPr bwMode="auto">
            <a:xfrm>
              <a:off x="567" y="3051"/>
              <a:ext cx="1225" cy="330"/>
              <a:chOff x="690" y="3732"/>
              <a:chExt cx="1225" cy="330"/>
            </a:xfrm>
          </p:grpSpPr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690" y="3732"/>
                <a:ext cx="1225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r>
                  <a:rPr lang="en-US" altLang="zh-CN" sz="2800" dirty="0"/>
                  <a:t>Cu+H</a:t>
                </a:r>
                <a:r>
                  <a:rPr lang="en-US" altLang="zh-CN" sz="2800" baseline="-25000" dirty="0"/>
                  <a:t>2</a:t>
                </a:r>
                <a:r>
                  <a:rPr lang="en-US" altLang="zh-CN" sz="2800" dirty="0"/>
                  <a:t>SO</a:t>
                </a:r>
                <a:r>
                  <a:rPr lang="en-US" altLang="zh-CN" sz="2800" baseline="-25000" dirty="0"/>
                  <a:t>4</a:t>
                </a:r>
              </a:p>
            </p:txBody>
          </p:sp>
          <p:sp>
            <p:nvSpPr>
              <p:cNvPr id="53270" name="Line 22"/>
              <p:cNvSpPr>
                <a:spLocks noChangeShapeType="1"/>
              </p:cNvSpPr>
              <p:nvPr/>
            </p:nvSpPr>
            <p:spPr bwMode="auto">
              <a:xfrm>
                <a:off x="1551" y="3901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</p:grpSp>
      <p:sp>
        <p:nvSpPr>
          <p:cNvPr id="53271" name="Text Box 23"/>
          <p:cNvSpPr txBox="1">
            <a:spLocks noChangeArrowheads="1"/>
          </p:cNvSpPr>
          <p:nvPr/>
        </p:nvSpPr>
        <p:spPr bwMode="auto">
          <a:xfrm>
            <a:off x="4010562" y="5327883"/>
            <a:ext cx="126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不反应</a:t>
            </a:r>
          </a:p>
        </p:txBody>
      </p:sp>
      <p:grpSp>
        <p:nvGrpSpPr>
          <p:cNvPr id="53272" name="Group 24"/>
          <p:cNvGrpSpPr>
            <a:grpSpLocks/>
          </p:cNvGrpSpPr>
          <p:nvPr/>
        </p:nvGrpSpPr>
        <p:grpSpPr bwMode="auto">
          <a:xfrm>
            <a:off x="1197015" y="5904716"/>
            <a:ext cx="2785171" cy="523875"/>
            <a:chOff x="521" y="3369"/>
            <a:chExt cx="1316" cy="330"/>
          </a:xfrm>
        </p:grpSpPr>
        <p:sp>
          <p:nvSpPr>
            <p:cNvPr id="53273" name="Text Box 25"/>
            <p:cNvSpPr txBox="1">
              <a:spLocks noChangeArrowheads="1"/>
            </p:cNvSpPr>
            <p:nvPr/>
          </p:nvSpPr>
          <p:spPr bwMode="auto">
            <a:xfrm>
              <a:off x="521" y="3369"/>
              <a:ext cx="1316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2800" dirty="0"/>
                <a:t>Cu+Al</a:t>
              </a:r>
              <a:r>
                <a:rPr lang="en-US" altLang="zh-CN" sz="2800" baseline="-25000" dirty="0"/>
                <a:t>2</a:t>
              </a:r>
              <a:r>
                <a:rPr lang="en-US" altLang="zh-CN" sz="2800" dirty="0"/>
                <a:t>(SO</a:t>
              </a:r>
              <a:r>
                <a:rPr lang="en-US" altLang="zh-CN" sz="2800" baseline="-25000" dirty="0"/>
                <a:t>4</a:t>
              </a:r>
              <a:r>
                <a:rPr lang="en-US" altLang="zh-CN" sz="2800" dirty="0"/>
                <a:t>)</a:t>
              </a:r>
              <a:r>
                <a:rPr lang="en-US" altLang="zh-CN" sz="2800" baseline="-25000" dirty="0"/>
                <a:t>3</a:t>
              </a:r>
            </a:p>
          </p:txBody>
        </p:sp>
        <p:sp>
          <p:nvSpPr>
            <p:cNvPr id="53274" name="Line 26"/>
            <p:cNvSpPr>
              <a:spLocks noChangeShapeType="1"/>
            </p:cNvSpPr>
            <p:nvPr/>
          </p:nvSpPr>
          <p:spPr bwMode="auto">
            <a:xfrm>
              <a:off x="1474" y="3538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53275" name="Text Box 27"/>
          <p:cNvSpPr txBox="1">
            <a:spLocks noChangeArrowheads="1"/>
          </p:cNvSpPr>
          <p:nvPr/>
        </p:nvSpPr>
        <p:spPr bwMode="auto">
          <a:xfrm>
            <a:off x="4078982" y="5930116"/>
            <a:ext cx="126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719573" y="2060848"/>
            <a:ext cx="110049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6600"/>
                </a:solidFill>
                <a:latin typeface="Arial" charset="0"/>
              </a:rPr>
              <a:t>【</a:t>
            </a:r>
            <a:r>
              <a:rPr lang="zh-CN" altLang="en-US" sz="2800" dirty="0" smtClean="0">
                <a:solidFill>
                  <a:srgbClr val="006600"/>
                </a:solidFill>
                <a:latin typeface="Arial" charset="0"/>
              </a:rPr>
              <a:t>学以致用</a:t>
            </a:r>
            <a:r>
              <a:rPr lang="en-US" altLang="zh-CN" sz="2800" dirty="0" smtClean="0">
                <a:solidFill>
                  <a:srgbClr val="006600"/>
                </a:solidFill>
                <a:latin typeface="Arial" charset="0"/>
              </a:rPr>
              <a:t>】</a:t>
            </a:r>
            <a:r>
              <a:rPr lang="zh-CN" altLang="en-US" sz="2800" dirty="0">
                <a:latin typeface="Arial" charset="0"/>
              </a:rPr>
              <a:t>试分析下列物质间是否反应，如果反应请写出方程式。</a:t>
            </a:r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3142821" y="1477020"/>
            <a:ext cx="56232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Arial Narrow" pitchFamily="34" charset="0"/>
              </a:rPr>
              <a:t>金属活动性由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 dirty="0">
                <a:latin typeface="Arial Narrow" pitchFamily="34" charset="0"/>
              </a:rPr>
              <a:t>至</a:t>
            </a:r>
            <a:r>
              <a:rPr kumimoji="1" lang="zh-CN" altLang="en-US" sz="2800" dirty="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 dirty="0">
                <a:latin typeface="Arial Narrow" pitchFamily="34" charset="0"/>
              </a:rPr>
              <a:t>排列</a:t>
            </a:r>
          </a:p>
        </p:txBody>
      </p:sp>
      <p:sp>
        <p:nvSpPr>
          <p:cNvPr id="32" name="Text Box 2"/>
          <p:cNvSpPr txBox="1">
            <a:spLocks noChangeArrowheads="1"/>
          </p:cNvSpPr>
          <p:nvPr/>
        </p:nvSpPr>
        <p:spPr bwMode="auto">
          <a:xfrm>
            <a:off x="1099916" y="764704"/>
            <a:ext cx="9171754" cy="523220"/>
          </a:xfrm>
          <a:prstGeom prst="rect">
            <a:avLst/>
          </a:prstGeom>
          <a:solidFill>
            <a:srgbClr val="0000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8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8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33" name="Line 3"/>
          <p:cNvSpPr>
            <a:spLocks noChangeShapeType="1"/>
          </p:cNvSpPr>
          <p:nvPr/>
        </p:nvSpPr>
        <p:spPr bwMode="auto">
          <a:xfrm>
            <a:off x="1055686" y="1322369"/>
            <a:ext cx="9360000" cy="1588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3" grpId="0"/>
      <p:bldP spid="53271" grpId="0"/>
      <p:bldP spid="53275" grpId="0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3617</TotalTime>
  <Words>916</Words>
  <Application>Microsoft Office PowerPoint</Application>
  <PresentationFormat>自定义</PresentationFormat>
  <Paragraphs>127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Level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dzl_john</cp:lastModifiedBy>
  <cp:revision>257</cp:revision>
  <dcterms:created xsi:type="dcterms:W3CDTF">2004-12-14T11:17:38Z</dcterms:created>
  <dcterms:modified xsi:type="dcterms:W3CDTF">2020-04-16T09:15:22Z</dcterms:modified>
</cp:coreProperties>
</file>