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28" r:id="rId2"/>
    <p:sldId id="329" r:id="rId3"/>
    <p:sldId id="257" r:id="rId4"/>
    <p:sldId id="259" r:id="rId5"/>
    <p:sldId id="279" r:id="rId6"/>
    <p:sldId id="302" r:id="rId7"/>
    <p:sldId id="293" r:id="rId8"/>
    <p:sldId id="296" r:id="rId9"/>
    <p:sldId id="298" r:id="rId10"/>
    <p:sldId id="299" r:id="rId11"/>
    <p:sldId id="297" r:id="rId12"/>
    <p:sldId id="330" r:id="rId13"/>
    <p:sldId id="267" r:id="rId14"/>
    <p:sldId id="281" r:id="rId15"/>
    <p:sldId id="282" r:id="rId16"/>
    <p:sldId id="301" r:id="rId17"/>
    <p:sldId id="262" r:id="rId18"/>
    <p:sldId id="303" r:id="rId19"/>
    <p:sldId id="308" r:id="rId20"/>
    <p:sldId id="316" r:id="rId21"/>
    <p:sldId id="315" r:id="rId22"/>
    <p:sldId id="285" r:id="rId23"/>
    <p:sldId id="309" r:id="rId24"/>
    <p:sldId id="304" r:id="rId25"/>
    <p:sldId id="305" r:id="rId26"/>
    <p:sldId id="306" r:id="rId27"/>
    <p:sldId id="310" r:id="rId28"/>
    <p:sldId id="313" r:id="rId29"/>
    <p:sldId id="312" r:id="rId30"/>
    <p:sldId id="321" r:id="rId31"/>
    <p:sldId id="284" r:id="rId32"/>
    <p:sldId id="314" r:id="rId33"/>
    <p:sldId id="307" r:id="rId34"/>
    <p:sldId id="311" r:id="rId35"/>
    <p:sldId id="322" r:id="rId36"/>
    <p:sldId id="300" r:id="rId37"/>
    <p:sldId id="325" r:id="rId38"/>
    <p:sldId id="326" r:id="rId39"/>
    <p:sldId id="287" r:id="rId40"/>
    <p:sldId id="290" r:id="rId41"/>
    <p:sldId id="331" r:id="rId42"/>
    <p:sldId id="318" r:id="rId43"/>
    <p:sldId id="317" r:id="rId44"/>
    <p:sldId id="320" r:id="rId45"/>
    <p:sldId id="288" r:id="rId46"/>
    <p:sldId id="291" r:id="rId47"/>
    <p:sldId id="289" r:id="rId48"/>
    <p:sldId id="292" r:id="rId49"/>
    <p:sldId id="324" r:id="rId50"/>
    <p:sldId id="327" r:id="rId51"/>
  </p:sldIdLst>
  <p:sldSz cx="12192000" cy="6858000"/>
  <p:notesSz cx="6858000" cy="9144000"/>
  <p:custDataLst>
    <p:tags r:id="rId5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000" autoAdjust="0"/>
    <p:restoredTop sz="94660"/>
  </p:normalViewPr>
  <p:slideViewPr>
    <p:cSldViewPr snapToGrid="0">
      <p:cViewPr>
        <p:scale>
          <a:sx n="64" d="100"/>
          <a:sy n="64" d="100"/>
        </p:scale>
        <p:origin x="-972" y="-252"/>
      </p:cViewPr>
      <p:guideLst>
        <p:guide orient="horz" pos="2160"/>
        <p:guide pos="3840"/>
      </p:guideLst>
    </p:cSldViewPr>
  </p:slideViewPr>
  <p:notesTextViewPr>
    <p:cViewPr>
      <p:scale>
        <a:sx n="1" d="1"/>
        <a:sy n="1" d="1"/>
      </p:scale>
      <p:origin x="0" y="0"/>
    </p:cViewPr>
  </p:notesTextViewPr>
  <p:sorterViewPr>
    <p:cViewPr>
      <p:scale>
        <a:sx n="100" d="100"/>
        <a:sy n="100" d="100"/>
      </p:scale>
      <p:origin x="0" y="188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gs" Target="tags/tag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889EF-AB95-4D7C-9424-29BBFD77A835}" type="datetimeFigureOut">
              <a:rPr lang="zh-CN" altLang="en-US" smtClean="0"/>
              <a:pPr/>
              <a:t>2019/12/1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664D37-9317-4402-A1D5-EAEC4ADF9122}" type="slidenum">
              <a:rPr lang="zh-CN" altLang="en-US" smtClean="0"/>
              <a:pPr/>
              <a:t>‹#›</a:t>
            </a:fld>
            <a:endParaRPr lang="zh-CN" altLang="en-US"/>
          </a:p>
        </p:txBody>
      </p:sp>
    </p:spTree>
    <p:extLst>
      <p:ext uri="{BB962C8B-B14F-4D97-AF65-F5344CB8AC3E}">
        <p14:creationId xmlns:p14="http://schemas.microsoft.com/office/powerpoint/2010/main" val="7252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a:t>
            </a:fld>
            <a:endParaRPr lang="zh-CN" altLang="en-US"/>
          </a:p>
        </p:txBody>
      </p:sp>
    </p:spTree>
    <p:extLst>
      <p:ext uri="{BB962C8B-B14F-4D97-AF65-F5344CB8AC3E}">
        <p14:creationId xmlns:p14="http://schemas.microsoft.com/office/powerpoint/2010/main" val="798352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5</a:t>
            </a:fld>
            <a:endParaRPr lang="zh-CN" altLang="en-US"/>
          </a:p>
        </p:txBody>
      </p:sp>
    </p:spTree>
    <p:extLst>
      <p:ext uri="{BB962C8B-B14F-4D97-AF65-F5344CB8AC3E}">
        <p14:creationId xmlns:p14="http://schemas.microsoft.com/office/powerpoint/2010/main" val="798352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6</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12</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13</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14</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15</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16</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17</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22</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30</a:t>
            </a:fld>
            <a:endParaRPr lang="zh-CN" altLang="en-US"/>
          </a:p>
        </p:txBody>
      </p:sp>
    </p:spTree>
    <p:extLst>
      <p:ext uri="{BB962C8B-B14F-4D97-AF65-F5344CB8AC3E}">
        <p14:creationId xmlns:p14="http://schemas.microsoft.com/office/powerpoint/2010/main" val="406582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31</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35</a:t>
            </a:fld>
            <a:endParaRPr lang="zh-CN" altLang="en-US"/>
          </a:p>
        </p:txBody>
      </p:sp>
    </p:spTree>
    <p:extLst>
      <p:ext uri="{BB962C8B-B14F-4D97-AF65-F5344CB8AC3E}">
        <p14:creationId xmlns:p14="http://schemas.microsoft.com/office/powerpoint/2010/main" val="406582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36</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37</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38</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39</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40</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43</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45</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46</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47</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48</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50</a:t>
            </a:fld>
            <a:endParaRPr lang="zh-CN" altLang="en-US"/>
          </a:p>
        </p:txBody>
      </p:sp>
    </p:spTree>
    <p:extLst>
      <p:ext uri="{BB962C8B-B14F-4D97-AF65-F5344CB8AC3E}">
        <p14:creationId xmlns:p14="http://schemas.microsoft.com/office/powerpoint/2010/main" val="39498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lumMod val="95000"/>
          </a:schemeClr>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388527006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005182654"/>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916751151"/>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825190503"/>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14225922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560865244"/>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041528877"/>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509701689"/>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30983277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3237552971"/>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4188876982"/>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9C88A-0449-46AB-9C33-C307416C70BD}" type="datetimeFigureOut">
              <a:rPr lang="zh-CN" altLang="en-US" smtClean="0"/>
              <a:pPr/>
              <a:t>2019/12/1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817046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baidu.com/s?wd=%E6%AF%9B%E6%B3%BD%E4%B8%9C&amp;tn=44039180_cpr&amp;fenlei=mv6quAkxTZn0IZRqIHckPjm4nH00T1YLm1RLPj79njw-mHDzPyPB0ZwV5Hcvrjm3rH6sPfKWUMw85HfYnjn4nH6sgvPsT6KdThsqpZwYTjCEQLGCpyw9Uz4Bmy-bIi4WUvYETgN-TLwGUv3EP1DdPjTYnWfLrHfsrH6zPWfd"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0660"/>
          <a:stretch/>
        </p:blipFill>
        <p:spPr bwMode="auto">
          <a:xfrm>
            <a:off x="680733" y="1149795"/>
            <a:ext cx="4376561" cy="5452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530832" y="291271"/>
            <a:ext cx="10608994" cy="646331"/>
          </a:xfrm>
          <a:prstGeom prst="rect">
            <a:avLst/>
          </a:prstGeom>
        </p:spPr>
        <p:txBody>
          <a:bodyPr wrap="none">
            <a:spAutoFit/>
          </a:bodyPr>
          <a:lstStyle/>
          <a:p>
            <a:r>
              <a:rPr lang="zh-CN" altLang="en-US" sz="3600" b="1" dirty="0"/>
              <a:t>老人飞机上无法排尿膀胱可能破裂 医生嘴吸尿救人</a:t>
            </a:r>
          </a:p>
        </p:txBody>
      </p:sp>
      <p:sp>
        <p:nvSpPr>
          <p:cNvPr id="5" name="矩形 4"/>
          <p:cNvSpPr/>
          <p:nvPr/>
        </p:nvSpPr>
        <p:spPr>
          <a:xfrm>
            <a:off x="5595486" y="1029129"/>
            <a:ext cx="6096000" cy="5693866"/>
          </a:xfrm>
          <a:prstGeom prst="rect">
            <a:avLst/>
          </a:prstGeom>
        </p:spPr>
        <p:txBody>
          <a:bodyPr>
            <a:spAutoFit/>
          </a:bodyPr>
          <a:lstStyle/>
          <a:p>
            <a:r>
              <a:rPr lang="en-US" altLang="zh-CN" sz="2800" dirty="0" smtClean="0"/>
              <a:t>   2019</a:t>
            </a:r>
            <a:r>
              <a:rPr lang="zh-CN" altLang="en-US" sz="2800" dirty="0" smtClean="0"/>
              <a:t>年</a:t>
            </a:r>
            <a:r>
              <a:rPr lang="en-US" altLang="zh-CN" sz="2800" dirty="0" smtClean="0"/>
              <a:t>11</a:t>
            </a:r>
            <a:r>
              <a:rPr lang="zh-CN" altLang="en-US" sz="2800" dirty="0" smtClean="0"/>
              <a:t>月</a:t>
            </a:r>
            <a:r>
              <a:rPr lang="en-US" altLang="zh-CN" sz="2800" dirty="0" smtClean="0"/>
              <a:t>19</a:t>
            </a:r>
            <a:r>
              <a:rPr lang="zh-CN" altLang="en-US" sz="2800" dirty="0"/>
              <a:t>日，在从广州飞往纽约的南航</a:t>
            </a:r>
            <a:r>
              <a:rPr lang="en-US" altLang="zh-CN" sz="2800" dirty="0"/>
              <a:t>CZ399</a:t>
            </a:r>
            <a:r>
              <a:rPr lang="zh-CN" altLang="en-US" sz="2800" dirty="0"/>
              <a:t>航班上，一名老人无法排尿。听到求助广播的医生张红和肖占祥赶来为老人检查，</a:t>
            </a:r>
            <a:r>
              <a:rPr lang="zh-CN" altLang="en-US" sz="2800" dirty="0" smtClean="0"/>
              <a:t>发 现</a:t>
            </a:r>
            <a:r>
              <a:rPr lang="zh-CN" altLang="en-US" sz="2800" dirty="0"/>
              <a:t>老人膀胱中存有约</a:t>
            </a:r>
            <a:r>
              <a:rPr lang="en-US" altLang="zh-CN" sz="2800" dirty="0"/>
              <a:t>1000</a:t>
            </a:r>
            <a:r>
              <a:rPr lang="zh-CN" altLang="en-US" sz="2800" dirty="0"/>
              <a:t>毫升尿液，如不及时排出可能有膀胱破裂的危险。因为客舱空间有限，无法利用压力差引流，肖占祥医生自制穿刺吸尿装置在旁根据膀胱积尿情况调整穿刺位置，张红医生用嘴为老人吸出尿液，</a:t>
            </a:r>
            <a:r>
              <a:rPr lang="en-US" altLang="zh-CN" sz="2800" dirty="0"/>
              <a:t>37</a:t>
            </a:r>
            <a:r>
              <a:rPr lang="zh-CN" altLang="en-US" sz="2800" dirty="0"/>
              <a:t>分钟内，张红为老人吸出近</a:t>
            </a:r>
            <a:r>
              <a:rPr lang="en-US" altLang="zh-CN" sz="2800" dirty="0"/>
              <a:t>800</a:t>
            </a:r>
            <a:r>
              <a:rPr lang="zh-CN" altLang="en-US" sz="2800" dirty="0"/>
              <a:t>毫升尿液，使老人转危为安。事后张医生表示，“用嘴吸尿实属无奈之举，但无怨无悔”。</a:t>
            </a:r>
            <a:endParaRPr lang="zh-CN" altLang="en-US" sz="2800" dirty="0"/>
          </a:p>
        </p:txBody>
      </p:sp>
    </p:spTree>
    <p:extLst>
      <p:ext uri="{BB962C8B-B14F-4D97-AF65-F5344CB8AC3E}">
        <p14:creationId xmlns:p14="http://schemas.microsoft.com/office/powerpoint/2010/main" val="13658304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0660"/>
          <a:stretch/>
        </p:blipFill>
        <p:spPr bwMode="auto">
          <a:xfrm>
            <a:off x="680733" y="1149795"/>
            <a:ext cx="4376561" cy="5452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530832" y="291271"/>
            <a:ext cx="10608994" cy="646331"/>
          </a:xfrm>
          <a:prstGeom prst="rect">
            <a:avLst/>
          </a:prstGeom>
        </p:spPr>
        <p:txBody>
          <a:bodyPr wrap="none">
            <a:spAutoFit/>
          </a:bodyPr>
          <a:lstStyle/>
          <a:p>
            <a:r>
              <a:rPr lang="zh-CN" altLang="en-US" sz="3600" b="1" dirty="0"/>
              <a:t>老人飞机上无法排尿膀胱可能破裂 医生嘴吸尿救人</a:t>
            </a:r>
          </a:p>
        </p:txBody>
      </p:sp>
      <p:sp>
        <p:nvSpPr>
          <p:cNvPr id="2" name="矩形 1"/>
          <p:cNvSpPr/>
          <p:nvPr/>
        </p:nvSpPr>
        <p:spPr>
          <a:xfrm>
            <a:off x="5835329" y="1962994"/>
            <a:ext cx="6445995"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被誉为</a:t>
            </a:r>
            <a:endParaRPr lang="en-US" altLang="zh-CN"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“白求恩式的医生”</a:t>
            </a:r>
            <a:endParaRPr lang="zh-CN" alt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044055976"/>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3" name="副标题 2"/>
          <p:cNvSpPr txBox="1">
            <a:spLocks/>
          </p:cNvSpPr>
          <p:nvPr/>
        </p:nvSpPr>
        <p:spPr>
          <a:xfrm>
            <a:off x="6739571" y="773807"/>
            <a:ext cx="4806003" cy="798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4800" b="1" spc="600" dirty="0" smtClean="0">
                <a:solidFill>
                  <a:schemeClr val="bg2">
                    <a:lumMod val="25000"/>
                  </a:schemeClr>
                </a:solidFill>
                <a:latin typeface="+mn-ea"/>
              </a:rPr>
              <a:t>纪念白求恩</a:t>
            </a:r>
            <a:endParaRPr lang="en-US" altLang="zh-CN" sz="4800" b="1" spc="600" dirty="0" smtClean="0">
              <a:solidFill>
                <a:schemeClr val="bg2">
                  <a:lumMod val="25000"/>
                </a:schemeClr>
              </a:solidFill>
              <a:latin typeface="+mn-ea"/>
            </a:endParaRPr>
          </a:p>
          <a:p>
            <a:pPr marL="0" indent="0">
              <a:lnSpc>
                <a:spcPct val="100000"/>
              </a:lnSpc>
              <a:buNone/>
            </a:pPr>
            <a:r>
              <a:rPr lang="en-US" altLang="zh-CN" sz="3200" dirty="0" smtClean="0">
                <a:solidFill>
                  <a:schemeClr val="bg2">
                    <a:lumMod val="25000"/>
                  </a:schemeClr>
                </a:solidFill>
                <a:latin typeface="+mn-ea"/>
              </a:rPr>
              <a:t>    1939</a:t>
            </a:r>
            <a:r>
              <a:rPr lang="zh-CN" altLang="en-US" sz="3200" dirty="0" smtClean="0">
                <a:solidFill>
                  <a:schemeClr val="bg2">
                    <a:lumMod val="25000"/>
                  </a:schemeClr>
                </a:solidFill>
                <a:latin typeface="+mn-ea"/>
              </a:rPr>
              <a:t>年</a:t>
            </a:r>
            <a:r>
              <a:rPr lang="en-US" altLang="zh-CN" sz="3200" dirty="0" smtClean="0">
                <a:solidFill>
                  <a:schemeClr val="bg2">
                    <a:lumMod val="25000"/>
                  </a:schemeClr>
                </a:solidFill>
                <a:latin typeface="+mn-ea"/>
              </a:rPr>
              <a:t>12</a:t>
            </a:r>
            <a:r>
              <a:rPr lang="zh-CN" altLang="en-US" sz="3200" dirty="0" smtClean="0">
                <a:solidFill>
                  <a:schemeClr val="bg2">
                    <a:lumMod val="25000"/>
                  </a:schemeClr>
                </a:solidFill>
                <a:latin typeface="+mn-ea"/>
              </a:rPr>
              <a:t>月</a:t>
            </a:r>
            <a:r>
              <a:rPr lang="en-US" altLang="zh-CN" sz="3200" dirty="0" smtClean="0">
                <a:solidFill>
                  <a:schemeClr val="bg2">
                    <a:lumMod val="25000"/>
                  </a:schemeClr>
                </a:solidFill>
                <a:latin typeface="+mn-ea"/>
              </a:rPr>
              <a:t>21</a:t>
            </a:r>
            <a:r>
              <a:rPr lang="zh-CN" altLang="en-US" sz="3200" dirty="0" smtClean="0">
                <a:solidFill>
                  <a:schemeClr val="bg2">
                    <a:lumMod val="25000"/>
                  </a:schemeClr>
                </a:solidFill>
                <a:latin typeface="+mn-ea"/>
              </a:rPr>
              <a:t>日</a:t>
            </a:r>
            <a:endParaRPr lang="en-US" altLang="zh-CN" sz="3200" spc="600" dirty="0" smtClean="0">
              <a:solidFill>
                <a:schemeClr val="bg2">
                  <a:lumMod val="25000"/>
                </a:schemeClr>
              </a:solidFill>
              <a:latin typeface="Nyala" panose="02000504070300020003" pitchFamily="2" charset="0"/>
              <a:ea typeface="方正字迹-张乃仁行楷简体" panose="02010600010101010101" pitchFamily="2" charset="-122"/>
            </a:endParaRPr>
          </a:p>
          <a:p>
            <a:pPr marL="0" indent="0">
              <a:lnSpc>
                <a:spcPct val="100000"/>
              </a:lnSpc>
              <a:buNone/>
            </a:pPr>
            <a:endParaRPr lang="zh-CN" altLang="en-US" sz="4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sp>
        <p:nvSpPr>
          <p:cNvPr id="16" name="TextBox 5"/>
          <p:cNvSpPr txBox="1"/>
          <p:nvPr/>
        </p:nvSpPr>
        <p:spPr>
          <a:xfrm>
            <a:off x="9706562" y="3647705"/>
            <a:ext cx="2243541" cy="461665"/>
          </a:xfrm>
          <a:prstGeom prst="rect">
            <a:avLst/>
          </a:prstGeom>
          <a:noFill/>
        </p:spPr>
        <p:txBody>
          <a:bodyPr wrap="square" rtlCol="0">
            <a:spAutoFit/>
          </a:bodyPr>
          <a:lstStyle/>
          <a:p>
            <a:pPr marL="400041" indent="-400041"/>
            <a:r>
              <a:rPr lang="zh-CN" altLang="en-US" sz="2400" b="1" kern="3000" dirty="0" smtClean="0">
                <a:solidFill>
                  <a:schemeClr val="bg2">
                    <a:lumMod val="25000"/>
                  </a:schemeClr>
                </a:solidFill>
                <a:latin typeface="方正兰亭超细黑简体" panose="02000000000000000000" pitchFamily="2" charset="-122"/>
                <a:ea typeface="方正兰亭超细黑简体" panose="02000000000000000000" pitchFamily="2" charset="-122"/>
              </a:rPr>
              <a:t>毛泽东</a:t>
            </a:r>
            <a:endParaRPr lang="en-US" sz="2400" b="1" kern="3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pic>
        <p:nvPicPr>
          <p:cNvPr id="14" name="图片 13" descr="untitled.png"/>
          <p:cNvPicPr>
            <a:picLocks noChangeAspect="1"/>
          </p:cNvPicPr>
          <p:nvPr/>
        </p:nvPicPr>
        <p:blipFill>
          <a:blip r:embed="rId3" cstate="print"/>
          <a:stretch>
            <a:fillRect/>
          </a:stretch>
        </p:blipFill>
        <p:spPr>
          <a:xfrm>
            <a:off x="-1" y="0"/>
            <a:ext cx="6564573" cy="6865779"/>
          </a:xfrm>
          <a:prstGeom prst="rect">
            <a:avLst/>
          </a:prstGeom>
        </p:spPr>
      </p:pic>
    </p:spTree>
    <p:extLst>
      <p:ext uri="{BB962C8B-B14F-4D97-AF65-F5344CB8AC3E}">
        <p14:creationId xmlns:p14="http://schemas.microsoft.com/office/powerpoint/2010/main" val="101366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8" decel="100000" fill="hold" grpId="0" nodeType="after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 calcmode="lin" valueType="num">
                                      <p:cBhvr additive="base">
                                        <p:cTn id="18" dur="750" fill="hold"/>
                                        <p:tgtEl>
                                          <p:spTgt spid="16">
                                            <p:txEl>
                                              <p:pRg st="0" end="0"/>
                                            </p:txEl>
                                          </p:spTgt>
                                        </p:tgtEl>
                                        <p:attrNameLst>
                                          <p:attrName>ppt_x</p:attrName>
                                        </p:attrNameLst>
                                      </p:cBhvr>
                                      <p:tavLst>
                                        <p:tav tm="0">
                                          <p:val>
                                            <p:strVal val="0-#ppt_w/2"/>
                                          </p:val>
                                        </p:tav>
                                        <p:tav tm="100000">
                                          <p:val>
                                            <p:strVal val="#ppt_x"/>
                                          </p:val>
                                        </p:tav>
                                      </p:tavLst>
                                    </p:anim>
                                    <p:anim calcmode="lin" valueType="num">
                                      <p:cBhvr additive="base">
                                        <p:cTn id="19" dur="75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P spid="1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4" name="文本框 2"/>
          <p:cNvSpPr>
            <a:spLocks noChangeArrowheads="1"/>
          </p:cNvSpPr>
          <p:nvPr/>
        </p:nvSpPr>
        <p:spPr bwMode="auto">
          <a:xfrm>
            <a:off x="2323747" y="1218062"/>
            <a:ext cx="326866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“老三篇”</a:t>
            </a:r>
            <a:endParaRPr lang="zh-CN" altLang="en-US" sz="4400" b="1" dirty="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2214563" y="1466850"/>
            <a:ext cx="100012" cy="258763"/>
          </a:xfrm>
          <a:prstGeom prst="line">
            <a:avLst/>
          </a:prstGeom>
          <a:noFill/>
          <a:ln w="34925" cap="flat" cmpd="sng">
            <a:solidFill>
              <a:srgbClr val="FFCD00"/>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bg2">
                  <a:lumMod val="25000"/>
                </a:schemeClr>
              </a:solidFill>
            </a:endParaRPr>
          </a:p>
        </p:txBody>
      </p:sp>
      <p:sp>
        <p:nvSpPr>
          <p:cNvPr id="7" name="文本框 8"/>
          <p:cNvSpPr>
            <a:spLocks noChangeArrowheads="1"/>
          </p:cNvSpPr>
          <p:nvPr/>
        </p:nvSpPr>
        <p:spPr bwMode="auto">
          <a:xfrm>
            <a:off x="1429845" y="2090173"/>
            <a:ext cx="918514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dirty="0" smtClean="0">
                <a:latin typeface="楷体" pitchFamily="49" charset="-122"/>
                <a:ea typeface="楷体" pitchFamily="49" charset="-122"/>
              </a:rPr>
              <a:t>      提到“老三篇”，略微上了点年纪的人都知道，这是对毛泽东</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为人民服务</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纪念白求恩</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愚公移山</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三篇文章的合称。这三篇文章在上世纪</a:t>
            </a:r>
            <a:r>
              <a:rPr lang="en-US" altLang="zh-CN" sz="2800" dirty="0" smtClean="0">
                <a:latin typeface="楷体" pitchFamily="49" charset="-122"/>
                <a:ea typeface="楷体" pitchFamily="49" charset="-122"/>
              </a:rPr>
              <a:t>70</a:t>
            </a:r>
            <a:r>
              <a:rPr lang="zh-CN" altLang="en-US" sz="2800" dirty="0" smtClean="0">
                <a:latin typeface="楷体" pitchFamily="49" charset="-122"/>
                <a:ea typeface="楷体" pitchFamily="49" charset="-122"/>
              </a:rPr>
              <a:t>年代对中国人的精神境界和人生品格产生过极大影响。</a:t>
            </a:r>
            <a:endParaRPr lang="zh-CN" altLang="en-US" sz="2800" dirty="0">
              <a:solidFill>
                <a:schemeClr val="bg2">
                  <a:lumMod val="25000"/>
                </a:schemeClr>
              </a:solidFill>
              <a:latin typeface="楷体" pitchFamily="49" charset="-122"/>
              <a:ea typeface="楷体" pitchFamily="49" charset="-122"/>
              <a:sym typeface="微软雅黑" panose="020B0503020204020204" pitchFamily="34" charset="-122"/>
            </a:endParaRPr>
          </a:p>
        </p:txBody>
      </p:sp>
      <p:sp>
        <p:nvSpPr>
          <p:cNvPr id="9" name="图文框 8"/>
          <p:cNvSpPr/>
          <p:nvPr/>
        </p:nvSpPr>
        <p:spPr>
          <a:xfrm rot="10800000">
            <a:off x="514351" y="390527"/>
            <a:ext cx="11163299"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085207" y="4923454"/>
            <a:ext cx="8529783" cy="954107"/>
          </a:xfrm>
          <a:prstGeom prst="rect">
            <a:avLst/>
          </a:prstGeom>
        </p:spPr>
        <p:txBody>
          <a:bodyPr wrap="square">
            <a:spAutoFit/>
          </a:bodyPr>
          <a:lstStyle/>
          <a:p>
            <a:r>
              <a:rPr lang="zh-CN" altLang="en-US" sz="2800" b="1" dirty="0" smtClean="0">
                <a:solidFill>
                  <a:srgbClr val="C00000"/>
                </a:solidFill>
                <a:latin typeface="楷体" pitchFamily="49" charset="-122"/>
                <a:ea typeface="楷体" pitchFamily="49" charset="-122"/>
              </a:rPr>
              <a:t>这些精神境界不仅和共产党的纲领相合，而且为中国人提升思想境界，改造精神面貌，指明了总方向。</a:t>
            </a:r>
            <a:endParaRPr lang="zh-CN" altLang="en-US" sz="2800" b="1" dirty="0">
              <a:solidFill>
                <a:srgbClr val="C00000"/>
              </a:solidFill>
              <a:latin typeface="楷体" pitchFamily="49" charset="-122"/>
              <a:ea typeface="楷体" pitchFamily="49" charset="-122"/>
            </a:endParaRPr>
          </a:p>
        </p:txBody>
      </p:sp>
    </p:spTree>
    <p:extLst>
      <p:ext uri="{BB962C8B-B14F-4D97-AF65-F5344CB8AC3E}">
        <p14:creationId xmlns:p14="http://schemas.microsoft.com/office/powerpoint/2010/main" val="39824827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Horizontal)">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4" name="文本框 2"/>
          <p:cNvSpPr>
            <a:spLocks noChangeArrowheads="1"/>
          </p:cNvSpPr>
          <p:nvPr/>
        </p:nvSpPr>
        <p:spPr bwMode="auto">
          <a:xfrm>
            <a:off x="2323746" y="1218062"/>
            <a:ext cx="84170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问问你的爸爸妈妈、爷爷奶奶</a:t>
            </a:r>
            <a:r>
              <a:rPr lang="en-US" altLang="zh-CN"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a:t>
            </a:r>
            <a:endParaRPr lang="zh-CN" altLang="en-US" sz="4400" b="1" dirty="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2214563" y="1466850"/>
            <a:ext cx="100012" cy="258763"/>
          </a:xfrm>
          <a:prstGeom prst="line">
            <a:avLst/>
          </a:prstGeom>
          <a:noFill/>
          <a:ln w="34925" cap="flat" cmpd="sng">
            <a:solidFill>
              <a:srgbClr val="FFCD00"/>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bg2">
                  <a:lumMod val="25000"/>
                </a:schemeClr>
              </a:solidFill>
            </a:endParaRPr>
          </a:p>
        </p:txBody>
      </p:sp>
      <p:sp>
        <p:nvSpPr>
          <p:cNvPr id="7" name="文本框 8"/>
          <p:cNvSpPr>
            <a:spLocks noChangeArrowheads="1"/>
          </p:cNvSpPr>
          <p:nvPr/>
        </p:nvSpPr>
        <p:spPr bwMode="auto">
          <a:xfrm>
            <a:off x="1951632" y="2301378"/>
            <a:ext cx="832512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dirty="0" smtClean="0">
                <a:latin typeface="楷体" pitchFamily="49" charset="-122"/>
                <a:ea typeface="楷体" pitchFamily="49" charset="-122"/>
                <a:sym typeface="微软雅黑" panose="020B0503020204020204" pitchFamily="34" charset="-122"/>
              </a:rPr>
              <a:t>白求恩是谁？</a:t>
            </a:r>
            <a:endParaRPr lang="en-US" altLang="zh-CN" sz="2800" b="1" dirty="0" smtClean="0">
              <a:latin typeface="楷体" pitchFamily="49" charset="-122"/>
              <a:ea typeface="楷体" pitchFamily="49" charset="-122"/>
              <a:sym typeface="微软雅黑" panose="020B0503020204020204" pitchFamily="34" charset="-122"/>
            </a:endParaRPr>
          </a:p>
          <a:p>
            <a:pPr>
              <a:lnSpc>
                <a:spcPct val="150000"/>
              </a:lnSpc>
            </a:pPr>
            <a:r>
              <a:rPr lang="zh-CN" altLang="en-US" sz="2800" b="1" dirty="0" smtClean="0">
                <a:latin typeface="楷体" pitchFamily="49" charset="-122"/>
                <a:ea typeface="楷体" pitchFamily="49" charset="-122"/>
                <a:sym typeface="微软雅黑" panose="020B0503020204020204" pitchFamily="34" charset="-122"/>
              </a:rPr>
              <a:t>知不知道</a:t>
            </a:r>
            <a:r>
              <a:rPr lang="en-US" altLang="zh-CN" sz="2800" b="1" dirty="0" smtClean="0">
                <a:latin typeface="楷体" pitchFamily="49" charset="-122"/>
                <a:ea typeface="楷体" pitchFamily="49" charset="-122"/>
                <a:sym typeface="微软雅黑" panose="020B0503020204020204" pitchFamily="34" charset="-122"/>
              </a:rPr>
              <a:t>《</a:t>
            </a:r>
            <a:r>
              <a:rPr lang="zh-CN" altLang="en-US" sz="2800" b="1" dirty="0" smtClean="0">
                <a:latin typeface="楷体" pitchFamily="49" charset="-122"/>
                <a:ea typeface="楷体" pitchFamily="49" charset="-122"/>
                <a:sym typeface="微软雅黑" panose="020B0503020204020204" pitchFamily="34" charset="-122"/>
              </a:rPr>
              <a:t>纪念白求恩</a:t>
            </a:r>
            <a:r>
              <a:rPr lang="en-US" altLang="zh-CN" sz="2800" b="1" dirty="0" smtClean="0">
                <a:latin typeface="楷体" pitchFamily="49" charset="-122"/>
                <a:ea typeface="楷体" pitchFamily="49" charset="-122"/>
                <a:sym typeface="微软雅黑" panose="020B0503020204020204" pitchFamily="34" charset="-122"/>
              </a:rPr>
              <a:t>》</a:t>
            </a:r>
            <a:r>
              <a:rPr lang="zh-CN" altLang="en-US" sz="2800" b="1" dirty="0" smtClean="0">
                <a:latin typeface="楷体" pitchFamily="49" charset="-122"/>
                <a:ea typeface="楷体" pitchFamily="49" charset="-122"/>
                <a:sym typeface="微软雅黑" panose="020B0503020204020204" pitchFamily="34" charset="-122"/>
              </a:rPr>
              <a:t>这篇文章？</a:t>
            </a:r>
            <a:endParaRPr lang="en-US" altLang="zh-CN" sz="2800" b="1" dirty="0" smtClean="0">
              <a:latin typeface="楷体" pitchFamily="49" charset="-122"/>
              <a:ea typeface="楷体" pitchFamily="49" charset="-122"/>
              <a:sym typeface="微软雅黑" panose="020B0503020204020204" pitchFamily="34" charset="-122"/>
            </a:endParaRPr>
          </a:p>
        </p:txBody>
      </p:sp>
      <p:sp>
        <p:nvSpPr>
          <p:cNvPr id="9" name="图文框 8"/>
          <p:cNvSpPr/>
          <p:nvPr/>
        </p:nvSpPr>
        <p:spPr>
          <a:xfrm rot="10800000">
            <a:off x="514351" y="390527"/>
            <a:ext cx="11163299"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824827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副标题 2"/>
          <p:cNvSpPr txBox="1">
            <a:spLocks/>
          </p:cNvSpPr>
          <p:nvPr/>
        </p:nvSpPr>
        <p:spPr>
          <a:xfrm>
            <a:off x="6739571" y="594903"/>
            <a:ext cx="4806003" cy="798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4800" b="1" spc="600" dirty="0" smtClean="0">
                <a:solidFill>
                  <a:schemeClr val="bg2">
                    <a:lumMod val="25000"/>
                  </a:schemeClr>
                </a:solidFill>
                <a:latin typeface="+mn-ea"/>
              </a:rPr>
              <a:t>白求恩的事迹</a:t>
            </a:r>
            <a:endParaRPr lang="en-US" altLang="zh-CN" sz="4800" b="1" spc="600" dirty="0" smtClean="0">
              <a:solidFill>
                <a:schemeClr val="bg2">
                  <a:lumMod val="25000"/>
                </a:schemeClr>
              </a:solidFill>
              <a:latin typeface="+mn-ea"/>
            </a:endParaRPr>
          </a:p>
          <a:p>
            <a:pPr marL="0" indent="0">
              <a:lnSpc>
                <a:spcPct val="100000"/>
              </a:lnSpc>
              <a:buNone/>
            </a:pPr>
            <a:r>
              <a:rPr lang="en-US" altLang="zh-CN" sz="3200" dirty="0" smtClean="0">
                <a:solidFill>
                  <a:schemeClr val="bg2">
                    <a:lumMod val="25000"/>
                  </a:schemeClr>
                </a:solidFill>
                <a:latin typeface="+mn-ea"/>
              </a:rPr>
              <a:t>    </a:t>
            </a:r>
            <a:endParaRPr lang="zh-CN" altLang="en-US" sz="4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pic>
        <p:nvPicPr>
          <p:cNvPr id="14" name="图片 13" descr="untitled.png"/>
          <p:cNvPicPr>
            <a:picLocks noChangeAspect="1"/>
          </p:cNvPicPr>
          <p:nvPr/>
        </p:nvPicPr>
        <p:blipFill>
          <a:blip r:embed="rId3" cstate="print"/>
          <a:stretch>
            <a:fillRect/>
          </a:stretch>
        </p:blipFill>
        <p:spPr>
          <a:xfrm>
            <a:off x="-2" y="775252"/>
            <a:ext cx="4930041" cy="5156249"/>
          </a:xfrm>
          <a:prstGeom prst="rect">
            <a:avLst/>
          </a:prstGeom>
        </p:spPr>
      </p:pic>
      <p:sp>
        <p:nvSpPr>
          <p:cNvPr id="2" name="TextBox 1"/>
          <p:cNvSpPr txBox="1"/>
          <p:nvPr/>
        </p:nvSpPr>
        <p:spPr>
          <a:xfrm>
            <a:off x="4930039" y="2229991"/>
            <a:ext cx="7725192" cy="2677656"/>
          </a:xfrm>
          <a:prstGeom prst="rect">
            <a:avLst/>
          </a:prstGeom>
          <a:noFill/>
        </p:spPr>
        <p:txBody>
          <a:bodyPr wrap="none" rtlCol="0">
            <a:spAutoFit/>
          </a:bodyPr>
          <a:lstStyle/>
          <a:p>
            <a:r>
              <a:rPr lang="zh-CN" altLang="en-US" sz="2800" dirty="0" smtClean="0"/>
              <a:t>    白求恩同志</a:t>
            </a:r>
            <a:r>
              <a:rPr lang="zh-CN" altLang="en-US" sz="2800" dirty="0"/>
              <a:t>是加拿大共产党员，五十多</a:t>
            </a:r>
            <a:r>
              <a:rPr lang="zh-CN" altLang="en-US" sz="2800" dirty="0" smtClean="0"/>
              <a:t>岁</a:t>
            </a:r>
            <a:endParaRPr lang="en-US" altLang="zh-CN" sz="2800" dirty="0" smtClean="0"/>
          </a:p>
          <a:p>
            <a:r>
              <a:rPr lang="zh-CN" altLang="en-US" sz="2800" dirty="0" smtClean="0"/>
              <a:t>了，为了</a:t>
            </a:r>
            <a:r>
              <a:rPr lang="zh-CN" altLang="en-US" sz="2800" dirty="0"/>
              <a:t>帮助中国的抗日战争，受</a:t>
            </a:r>
            <a:r>
              <a:rPr lang="zh-CN" altLang="en-US" sz="2800" dirty="0" smtClean="0"/>
              <a:t>加拿大共产</a:t>
            </a:r>
            <a:endParaRPr lang="en-US" altLang="zh-CN" sz="2800" dirty="0" smtClean="0"/>
          </a:p>
          <a:p>
            <a:r>
              <a:rPr lang="zh-CN" altLang="en-US" sz="2800" dirty="0" smtClean="0"/>
              <a:t>党和美</a:t>
            </a:r>
            <a:r>
              <a:rPr lang="zh-CN" altLang="en-US" sz="2800" dirty="0"/>
              <a:t>国共产党的派遣，不远万里，来到中国</a:t>
            </a:r>
            <a:r>
              <a:rPr lang="zh-CN" altLang="en-US" sz="2800" dirty="0" smtClean="0"/>
              <a:t>。</a:t>
            </a:r>
            <a:endParaRPr lang="en-US" altLang="zh-CN" sz="2800" dirty="0" smtClean="0"/>
          </a:p>
          <a:p>
            <a:r>
              <a:rPr lang="zh-CN" altLang="en-US" sz="2800" dirty="0" smtClean="0"/>
              <a:t>去年</a:t>
            </a:r>
            <a:r>
              <a:rPr lang="zh-CN" altLang="en-US" sz="2800" dirty="0"/>
              <a:t>春上到延安，后来到五台山工作，</a:t>
            </a:r>
            <a:r>
              <a:rPr lang="zh-CN" altLang="en-US" sz="2800" dirty="0" smtClean="0"/>
              <a:t>不幸</a:t>
            </a:r>
            <a:endParaRPr lang="en-US" altLang="zh-CN" sz="2800" dirty="0" smtClean="0"/>
          </a:p>
          <a:p>
            <a:r>
              <a:rPr lang="zh-CN" altLang="en-US" sz="2800" dirty="0" smtClean="0"/>
              <a:t>以身殉职。</a:t>
            </a:r>
            <a:endParaRPr lang="en-US" altLang="zh-CN" sz="2800" dirty="0" smtClean="0"/>
          </a:p>
          <a:p>
            <a:r>
              <a:rPr lang="en-US" altLang="zh-CN" sz="2800" dirty="0"/>
              <a:t> </a:t>
            </a:r>
            <a:r>
              <a:rPr lang="en-US" altLang="zh-CN" sz="2800" dirty="0" smtClean="0"/>
              <a:t>             ——</a:t>
            </a:r>
            <a:r>
              <a:rPr lang="zh-CN" altLang="en-US" sz="2800" dirty="0" smtClean="0"/>
              <a:t>毛泽东</a:t>
            </a:r>
            <a:r>
              <a:rPr lang="en-US" altLang="zh-CN" sz="2800" dirty="0" smtClean="0"/>
              <a:t>《</a:t>
            </a:r>
            <a:r>
              <a:rPr lang="zh-CN" altLang="en-US" sz="2800" dirty="0" smtClean="0"/>
              <a:t>纪念白求恩</a:t>
            </a:r>
            <a:r>
              <a:rPr lang="en-US" altLang="zh-CN" sz="2800" dirty="0" smtClean="0"/>
              <a:t>》</a:t>
            </a:r>
            <a:endParaRPr lang="zh-CN" altLang="en-US" sz="2800" dirty="0"/>
          </a:p>
        </p:txBody>
      </p:sp>
    </p:spTree>
    <p:extLst>
      <p:ext uri="{BB962C8B-B14F-4D97-AF65-F5344CB8AC3E}">
        <p14:creationId xmlns:p14="http://schemas.microsoft.com/office/powerpoint/2010/main" val="41718569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783699" y="1597262"/>
            <a:ext cx="4968589" cy="5388154"/>
          </a:xfrm>
        </p:spPr>
        <p:txBody>
          <a:bodyPr>
            <a:normAutofit lnSpcReduction="10000"/>
          </a:bodyPr>
          <a:lstStyle/>
          <a:p>
            <a:r>
              <a:rPr lang="en-US" altLang="zh-CN" b="1" dirty="0" smtClean="0"/>
              <a:t>     </a:t>
            </a:r>
            <a:r>
              <a:rPr lang="en-US" altLang="zh-CN" sz="4000" b="1" dirty="0" smtClean="0"/>
              <a:t>1939</a:t>
            </a:r>
            <a:r>
              <a:rPr lang="zh-CN" altLang="en-US" sz="4000" b="1" dirty="0"/>
              <a:t>年</a:t>
            </a:r>
            <a:r>
              <a:rPr lang="en-US" altLang="zh-CN" sz="4000" b="1" dirty="0"/>
              <a:t>10</a:t>
            </a:r>
            <a:r>
              <a:rPr lang="zh-CN" altLang="en-US" sz="4000" b="1" dirty="0"/>
              <a:t>月，我军在河北涞源县孙家庄附近进行战斗，白求恩的医疗站设在离火线很近的小庙里，炮声隆隆，气氛十分紧张，但穿着草鞋的白求恩大夫依旧沉着地为伤员进行手术。</a:t>
            </a:r>
          </a:p>
        </p:txBody>
      </p:sp>
      <p:pic>
        <p:nvPicPr>
          <p:cNvPr id="1026" name="Picture 2" descr="E:\1贺采这一届\课件\第四单元\4437e6581c89175724a20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697" y="916042"/>
            <a:ext cx="5983014" cy="5713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70502"/>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076660" y="1825625"/>
            <a:ext cx="4949688" cy="4351338"/>
          </a:xfrm>
        </p:spPr>
        <p:txBody>
          <a:bodyPr/>
          <a:lstStyle/>
          <a:p>
            <a:r>
              <a:rPr lang="zh-CN" altLang="en-US" dirty="0"/>
              <a:t>白求恩大夫在窑洞前用餐</a:t>
            </a:r>
          </a:p>
        </p:txBody>
      </p:sp>
      <p:pic>
        <p:nvPicPr>
          <p:cNvPr id="3074" name="Picture 2" descr="E:\1贺采这一届\课件\第四单元\4437e6581c891757245e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 y="420327"/>
            <a:ext cx="5363817" cy="5806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000942"/>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507896" y="2730638"/>
            <a:ext cx="3498574" cy="1325563"/>
          </a:xfrm>
        </p:spPr>
        <p:txBody>
          <a:bodyPr>
            <a:normAutofit fontScale="90000"/>
          </a:bodyPr>
          <a:lstStyle/>
          <a:p>
            <a:r>
              <a:rPr lang="zh-CN" altLang="en-US" dirty="0" smtClean="0"/>
              <a:t>     白求恩</a:t>
            </a:r>
            <a:r>
              <a:rPr lang="zh-CN" altLang="en-US" dirty="0"/>
              <a:t>大夫冒着酷暑，为培训八路军医务人员编写教材</a:t>
            </a:r>
          </a:p>
        </p:txBody>
      </p:sp>
      <p:pic>
        <p:nvPicPr>
          <p:cNvPr id="4098" name="Picture 2" descr="E:\1贺采这一届\课件\第四单元\4437e6581c891757246e09.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4721" y="477078"/>
            <a:ext cx="7776550" cy="5307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644975"/>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871792" y="2551733"/>
            <a:ext cx="4154556" cy="1325563"/>
          </a:xfrm>
        </p:spPr>
        <p:txBody>
          <a:bodyPr>
            <a:normAutofit fontScale="90000"/>
          </a:bodyPr>
          <a:lstStyle/>
          <a:p>
            <a:r>
              <a:rPr lang="zh-CN" altLang="en-US" dirty="0" smtClean="0"/>
              <a:t>   白求恩</a:t>
            </a:r>
            <a:r>
              <a:rPr lang="zh-CN" altLang="en-US" dirty="0"/>
              <a:t>大夫为伤病员检查身体</a:t>
            </a:r>
          </a:p>
        </p:txBody>
      </p:sp>
      <p:pic>
        <p:nvPicPr>
          <p:cNvPr id="5122" name="Picture 2" descr="E:\1贺采这一届\课件\第四单元\4437e6581c89175724860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63410" y="429401"/>
            <a:ext cx="6769842" cy="6105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314911"/>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内容占位符 3"/>
          <p:cNvSpPr>
            <a:spLocks noGrp="1"/>
          </p:cNvSpPr>
          <p:nvPr>
            <p:ph idx="1"/>
          </p:nvPr>
        </p:nvSpPr>
        <p:spPr>
          <a:xfrm>
            <a:off x="8348870" y="1825625"/>
            <a:ext cx="3004930" cy="4351338"/>
          </a:xfrm>
        </p:spPr>
        <p:txBody>
          <a:bodyPr/>
          <a:lstStyle/>
          <a:p>
            <a:r>
              <a:rPr lang="zh-CN" altLang="en-US" dirty="0"/>
              <a:t>白求恩大夫遗容</a:t>
            </a:r>
          </a:p>
        </p:txBody>
      </p:sp>
      <p:pic>
        <p:nvPicPr>
          <p:cNvPr id="2051" name="Picture 3" descr="E:\1贺采这一届\课件\第四单元\4437e6581c891757243f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417" y="687091"/>
            <a:ext cx="6949416" cy="5455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638844"/>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副标题 2"/>
          <p:cNvSpPr txBox="1">
            <a:spLocks/>
          </p:cNvSpPr>
          <p:nvPr/>
        </p:nvSpPr>
        <p:spPr>
          <a:xfrm>
            <a:off x="6739571" y="773807"/>
            <a:ext cx="4806003" cy="798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4800" b="1" spc="600" dirty="0" smtClean="0">
                <a:solidFill>
                  <a:schemeClr val="bg2">
                    <a:lumMod val="25000"/>
                  </a:schemeClr>
                </a:solidFill>
                <a:latin typeface="+mn-ea"/>
              </a:rPr>
              <a:t>纪念白求恩</a:t>
            </a:r>
            <a:endParaRPr lang="en-US" altLang="zh-CN" sz="4800" b="1" spc="600" dirty="0" smtClean="0">
              <a:solidFill>
                <a:schemeClr val="bg2">
                  <a:lumMod val="25000"/>
                </a:schemeClr>
              </a:solidFill>
              <a:latin typeface="+mn-ea"/>
            </a:endParaRPr>
          </a:p>
          <a:p>
            <a:pPr marL="0" indent="0">
              <a:lnSpc>
                <a:spcPct val="100000"/>
              </a:lnSpc>
              <a:buNone/>
            </a:pPr>
            <a:r>
              <a:rPr lang="en-US" altLang="zh-CN" sz="3200" dirty="0" smtClean="0">
                <a:solidFill>
                  <a:schemeClr val="bg2">
                    <a:lumMod val="25000"/>
                  </a:schemeClr>
                </a:solidFill>
                <a:latin typeface="+mn-ea"/>
              </a:rPr>
              <a:t>    1939</a:t>
            </a:r>
            <a:r>
              <a:rPr lang="zh-CN" altLang="en-US" sz="3200" dirty="0" smtClean="0">
                <a:solidFill>
                  <a:schemeClr val="bg2">
                    <a:lumMod val="25000"/>
                  </a:schemeClr>
                </a:solidFill>
                <a:latin typeface="+mn-ea"/>
              </a:rPr>
              <a:t>年</a:t>
            </a:r>
            <a:r>
              <a:rPr lang="en-US" altLang="zh-CN" sz="3200" dirty="0" smtClean="0">
                <a:solidFill>
                  <a:schemeClr val="bg2">
                    <a:lumMod val="25000"/>
                  </a:schemeClr>
                </a:solidFill>
                <a:latin typeface="+mn-ea"/>
              </a:rPr>
              <a:t>12</a:t>
            </a:r>
            <a:r>
              <a:rPr lang="zh-CN" altLang="en-US" sz="3200" dirty="0" smtClean="0">
                <a:solidFill>
                  <a:schemeClr val="bg2">
                    <a:lumMod val="25000"/>
                  </a:schemeClr>
                </a:solidFill>
                <a:latin typeface="+mn-ea"/>
              </a:rPr>
              <a:t>月</a:t>
            </a:r>
            <a:r>
              <a:rPr lang="en-US" altLang="zh-CN" sz="3200" dirty="0" smtClean="0">
                <a:solidFill>
                  <a:schemeClr val="bg2">
                    <a:lumMod val="25000"/>
                  </a:schemeClr>
                </a:solidFill>
                <a:latin typeface="+mn-ea"/>
              </a:rPr>
              <a:t>21</a:t>
            </a:r>
            <a:r>
              <a:rPr lang="zh-CN" altLang="en-US" sz="3200" dirty="0" smtClean="0">
                <a:solidFill>
                  <a:schemeClr val="bg2">
                    <a:lumMod val="25000"/>
                  </a:schemeClr>
                </a:solidFill>
                <a:latin typeface="+mn-ea"/>
              </a:rPr>
              <a:t>日</a:t>
            </a:r>
            <a:endParaRPr lang="en-US" altLang="zh-CN" sz="3200" spc="600" dirty="0" smtClean="0">
              <a:solidFill>
                <a:schemeClr val="bg2">
                  <a:lumMod val="25000"/>
                </a:schemeClr>
              </a:solidFill>
              <a:latin typeface="Nyala" panose="02000504070300020003" pitchFamily="2" charset="0"/>
              <a:ea typeface="方正字迹-张乃仁行楷简体" panose="02010600010101010101" pitchFamily="2" charset="-122"/>
            </a:endParaRPr>
          </a:p>
          <a:p>
            <a:pPr marL="0" indent="0">
              <a:lnSpc>
                <a:spcPct val="100000"/>
              </a:lnSpc>
              <a:buNone/>
            </a:pPr>
            <a:endParaRPr lang="zh-CN" altLang="en-US" sz="4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sp>
        <p:nvSpPr>
          <p:cNvPr id="16" name="TextBox 5"/>
          <p:cNvSpPr txBox="1"/>
          <p:nvPr/>
        </p:nvSpPr>
        <p:spPr>
          <a:xfrm>
            <a:off x="9706562" y="3647705"/>
            <a:ext cx="2243541" cy="461665"/>
          </a:xfrm>
          <a:prstGeom prst="rect">
            <a:avLst/>
          </a:prstGeom>
          <a:noFill/>
        </p:spPr>
        <p:txBody>
          <a:bodyPr wrap="square" rtlCol="0">
            <a:spAutoFit/>
          </a:bodyPr>
          <a:lstStyle/>
          <a:p>
            <a:pPr marL="400041" indent="-400041"/>
            <a:r>
              <a:rPr lang="zh-CN" altLang="en-US" sz="2400" b="1" kern="3000" dirty="0" smtClean="0">
                <a:solidFill>
                  <a:schemeClr val="bg2">
                    <a:lumMod val="25000"/>
                  </a:schemeClr>
                </a:solidFill>
                <a:latin typeface="方正兰亭超细黑简体" panose="02000000000000000000" pitchFamily="2" charset="-122"/>
                <a:ea typeface="方正兰亭超细黑简体" panose="02000000000000000000" pitchFamily="2" charset="-122"/>
              </a:rPr>
              <a:t>毛泽东</a:t>
            </a:r>
            <a:endParaRPr lang="en-US" sz="2400" b="1" kern="3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pic>
        <p:nvPicPr>
          <p:cNvPr id="14" name="图片 13" descr="untitled.png"/>
          <p:cNvPicPr>
            <a:picLocks noChangeAspect="1"/>
          </p:cNvPicPr>
          <p:nvPr/>
        </p:nvPicPr>
        <p:blipFill>
          <a:blip r:embed="rId3" cstate="print"/>
          <a:stretch>
            <a:fillRect/>
          </a:stretch>
        </p:blipFill>
        <p:spPr>
          <a:xfrm>
            <a:off x="-1" y="0"/>
            <a:ext cx="6564573" cy="6865779"/>
          </a:xfrm>
          <a:prstGeom prst="rect">
            <a:avLst/>
          </a:prstGeom>
        </p:spPr>
      </p:pic>
    </p:spTree>
    <p:extLst>
      <p:ext uri="{BB962C8B-B14F-4D97-AF65-F5344CB8AC3E}">
        <p14:creationId xmlns:p14="http://schemas.microsoft.com/office/powerpoint/2010/main" val="293670471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8" decel="100000" fill="hold" grpId="0" nodeType="after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 calcmode="lin" valueType="num">
                                      <p:cBhvr additive="base">
                                        <p:cTn id="18" dur="750" fill="hold"/>
                                        <p:tgtEl>
                                          <p:spTgt spid="16">
                                            <p:txEl>
                                              <p:pRg st="0" end="0"/>
                                            </p:txEl>
                                          </p:spTgt>
                                        </p:tgtEl>
                                        <p:attrNameLst>
                                          <p:attrName>ppt_x</p:attrName>
                                        </p:attrNameLst>
                                      </p:cBhvr>
                                      <p:tavLst>
                                        <p:tav tm="0">
                                          <p:val>
                                            <p:strVal val="0-#ppt_w/2"/>
                                          </p:val>
                                        </p:tav>
                                        <p:tav tm="100000">
                                          <p:val>
                                            <p:strVal val="#ppt_x"/>
                                          </p:val>
                                        </p:tav>
                                      </p:tavLst>
                                    </p:anim>
                                    <p:anim calcmode="lin" valueType="num">
                                      <p:cBhvr additive="base">
                                        <p:cTn id="19" dur="75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455576" y="2090313"/>
            <a:ext cx="3134191" cy="1200329"/>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生字词</a:t>
            </a: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2"/>
          <p:cNvSpPr>
            <a:spLocks noChangeArrowheads="1"/>
          </p:cNvSpPr>
          <p:nvPr/>
        </p:nvSpPr>
        <p:spPr bwMode="auto">
          <a:xfrm>
            <a:off x="1725306" y="1782173"/>
            <a:ext cx="8077200"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3600" b="1" dirty="0">
                <a:solidFill>
                  <a:schemeClr val="tx1"/>
                </a:solidFill>
                <a:latin typeface="宋体" pitchFamily="2" charset="-122"/>
                <a:ea typeface="宋体" pitchFamily="2" charset="-122"/>
              </a:rPr>
              <a:t>派遣</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狭隘</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满腔热忱</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拈轻怕重</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以身殉职</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鄙薄</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晋察冀</a:t>
            </a:r>
            <a:r>
              <a:rPr lang="en-US" altLang="zh-CN" sz="3600" b="1" dirty="0">
                <a:solidFill>
                  <a:schemeClr val="tx1"/>
                </a:solidFill>
                <a:latin typeface="宋体" pitchFamily="2" charset="-122"/>
                <a:ea typeface="宋体" pitchFamily="2" charset="-122"/>
              </a:rPr>
              <a:t>(     )</a:t>
            </a:r>
          </a:p>
        </p:txBody>
      </p:sp>
      <p:sp>
        <p:nvSpPr>
          <p:cNvPr id="7" name="Oval 12"/>
          <p:cNvSpPr>
            <a:spLocks noChangeArrowheads="1"/>
          </p:cNvSpPr>
          <p:nvPr/>
        </p:nvSpPr>
        <p:spPr bwMode="auto">
          <a:xfrm>
            <a:off x="2460011" y="2606725"/>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Oval 13"/>
          <p:cNvSpPr>
            <a:spLocks noChangeArrowheads="1"/>
          </p:cNvSpPr>
          <p:nvPr/>
        </p:nvSpPr>
        <p:spPr bwMode="auto">
          <a:xfrm>
            <a:off x="3325506" y="3458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 name="Oval 14"/>
          <p:cNvSpPr>
            <a:spLocks noChangeArrowheads="1"/>
          </p:cNvSpPr>
          <p:nvPr/>
        </p:nvSpPr>
        <p:spPr bwMode="auto">
          <a:xfrm>
            <a:off x="2944506" y="42967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 name="Oval 15"/>
          <p:cNvSpPr>
            <a:spLocks noChangeArrowheads="1"/>
          </p:cNvSpPr>
          <p:nvPr/>
        </p:nvSpPr>
        <p:spPr bwMode="auto">
          <a:xfrm>
            <a:off x="2944506" y="51349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 name="Oval 16"/>
          <p:cNvSpPr>
            <a:spLocks noChangeArrowheads="1"/>
          </p:cNvSpPr>
          <p:nvPr/>
        </p:nvSpPr>
        <p:spPr bwMode="auto">
          <a:xfrm>
            <a:off x="6297306" y="42967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2" name="Oval 17"/>
          <p:cNvSpPr>
            <a:spLocks noChangeArrowheads="1"/>
          </p:cNvSpPr>
          <p:nvPr/>
        </p:nvSpPr>
        <p:spPr bwMode="auto">
          <a:xfrm>
            <a:off x="6373506" y="3458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 name="Oval 18"/>
          <p:cNvSpPr>
            <a:spLocks noChangeArrowheads="1"/>
          </p:cNvSpPr>
          <p:nvPr/>
        </p:nvSpPr>
        <p:spPr bwMode="auto">
          <a:xfrm>
            <a:off x="6754506" y="2696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Rectangle 4"/>
          <p:cNvSpPr>
            <a:spLocks noChangeArrowheads="1"/>
          </p:cNvSpPr>
          <p:nvPr/>
        </p:nvSpPr>
        <p:spPr bwMode="auto">
          <a:xfrm>
            <a:off x="3040056" y="1934568"/>
            <a:ext cx="864339"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dirty="0">
                <a:solidFill>
                  <a:srgbClr val="FF0000"/>
                </a:solidFill>
                <a:latin typeface="Times New Roman" pitchFamily="18" charset="0"/>
                <a:ea typeface="宋体" pitchFamily="2" charset="-122"/>
                <a:cs typeface="Times New Roman" pitchFamily="18" charset="0"/>
              </a:rPr>
              <a:t>qiǎn</a:t>
            </a:r>
          </a:p>
        </p:txBody>
      </p:sp>
      <p:sp>
        <p:nvSpPr>
          <p:cNvPr id="15" name="Rectangle 5"/>
          <p:cNvSpPr>
            <a:spLocks noChangeArrowheads="1"/>
          </p:cNvSpPr>
          <p:nvPr/>
        </p:nvSpPr>
        <p:spPr bwMode="auto">
          <a:xfrm>
            <a:off x="7688256" y="1982193"/>
            <a:ext cx="46358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ài</a:t>
            </a:r>
          </a:p>
        </p:txBody>
      </p:sp>
      <p:sp>
        <p:nvSpPr>
          <p:cNvPr id="16" name="Rectangle 6"/>
          <p:cNvSpPr>
            <a:spLocks noChangeArrowheads="1"/>
          </p:cNvSpPr>
          <p:nvPr/>
        </p:nvSpPr>
        <p:spPr bwMode="auto">
          <a:xfrm>
            <a:off x="3954456" y="2820393"/>
            <a:ext cx="902811"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chén</a:t>
            </a:r>
          </a:p>
        </p:txBody>
      </p:sp>
      <p:sp>
        <p:nvSpPr>
          <p:cNvPr id="17" name="Rectangle 7"/>
          <p:cNvSpPr>
            <a:spLocks noChangeArrowheads="1"/>
          </p:cNvSpPr>
          <p:nvPr/>
        </p:nvSpPr>
        <p:spPr bwMode="auto">
          <a:xfrm>
            <a:off x="8374056" y="2848968"/>
            <a:ext cx="864339"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niān</a:t>
            </a:r>
          </a:p>
        </p:txBody>
      </p:sp>
      <p:sp>
        <p:nvSpPr>
          <p:cNvPr id="18" name="Rectangle 8"/>
          <p:cNvSpPr>
            <a:spLocks noChangeArrowheads="1"/>
          </p:cNvSpPr>
          <p:nvPr/>
        </p:nvSpPr>
        <p:spPr bwMode="auto">
          <a:xfrm>
            <a:off x="4106856" y="3658593"/>
            <a:ext cx="764953"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xùn</a:t>
            </a:r>
          </a:p>
        </p:txBody>
      </p:sp>
      <p:sp>
        <p:nvSpPr>
          <p:cNvPr id="19" name="Rectangle 9"/>
          <p:cNvSpPr>
            <a:spLocks noChangeArrowheads="1"/>
          </p:cNvSpPr>
          <p:nvPr/>
        </p:nvSpPr>
        <p:spPr bwMode="auto">
          <a:xfrm>
            <a:off x="7612056" y="3687168"/>
            <a:ext cx="48442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bǐ</a:t>
            </a:r>
          </a:p>
        </p:txBody>
      </p:sp>
      <p:sp>
        <p:nvSpPr>
          <p:cNvPr id="20" name="Rectangle 10"/>
          <p:cNvSpPr>
            <a:spLocks noChangeArrowheads="1"/>
          </p:cNvSpPr>
          <p:nvPr/>
        </p:nvSpPr>
        <p:spPr bwMode="auto">
          <a:xfrm>
            <a:off x="3802056" y="4496793"/>
            <a:ext cx="40427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jì</a:t>
            </a:r>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ppt_x</p:attrName>
                                        </p:attrNameLst>
                                      </p:cBhvr>
                                      <p:tavLst>
                                        <p:tav tm="0">
                                          <p:val>
                                            <p:fltVal val="0.5"/>
                                          </p:val>
                                        </p:tav>
                                        <p:tav tm="100000">
                                          <p:val>
                                            <p:strVal val="#ppt_x"/>
                                          </p:val>
                                        </p:tav>
                                      </p:tavLst>
                                    </p:anim>
                                    <p:anim calcmode="lin" valueType="num">
                                      <p:cBhvr>
                                        <p:cTn id="18" dur="500" fill="hold"/>
                                        <p:tgtEl>
                                          <p:spTgt spid="14"/>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528"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 calcmode="lin" valueType="num">
                                      <p:cBhvr>
                                        <p:cTn id="25" dur="500" fill="hold"/>
                                        <p:tgtEl>
                                          <p:spTgt spid="15"/>
                                        </p:tgtEl>
                                        <p:attrNameLst>
                                          <p:attrName>ppt_x</p:attrName>
                                        </p:attrNameLst>
                                      </p:cBhvr>
                                      <p:tavLst>
                                        <p:tav tm="0">
                                          <p:val>
                                            <p:fltVal val="0.5"/>
                                          </p:val>
                                        </p:tav>
                                        <p:tav tm="100000">
                                          <p:val>
                                            <p:strVal val="#ppt_x"/>
                                          </p:val>
                                        </p:tav>
                                      </p:tavLst>
                                    </p:anim>
                                    <p:anim calcmode="lin" valueType="num">
                                      <p:cBhvr>
                                        <p:cTn id="26" dur="500" fill="hold"/>
                                        <p:tgtEl>
                                          <p:spTgt spid="15"/>
                                        </p:tgtEl>
                                        <p:attrNameLst>
                                          <p:attrName>ppt_y</p:attrName>
                                        </p:attrNameLst>
                                      </p:cBhvr>
                                      <p:tavLst>
                                        <p:tav tm="0">
                                          <p:val>
                                            <p:fltVal val="0.5"/>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528"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3" presetClass="entr" presetSubtype="528"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 calcmode="lin" valueType="num">
                                      <p:cBhvr>
                                        <p:cTn id="41" dur="500" fill="hold"/>
                                        <p:tgtEl>
                                          <p:spTgt spid="17"/>
                                        </p:tgtEl>
                                        <p:attrNameLst>
                                          <p:attrName>ppt_x</p:attrName>
                                        </p:attrNameLst>
                                      </p:cBhvr>
                                      <p:tavLst>
                                        <p:tav tm="0">
                                          <p:val>
                                            <p:fltVal val="0.5"/>
                                          </p:val>
                                        </p:tav>
                                        <p:tav tm="100000">
                                          <p:val>
                                            <p:strVal val="#ppt_x"/>
                                          </p:val>
                                        </p:tav>
                                      </p:tavLst>
                                    </p:anim>
                                    <p:anim calcmode="lin" valueType="num">
                                      <p:cBhvr>
                                        <p:cTn id="42" dur="500" fill="hold"/>
                                        <p:tgtEl>
                                          <p:spTgt spid="17"/>
                                        </p:tgtEl>
                                        <p:attrNameLst>
                                          <p:attrName>ppt_y</p:attrName>
                                        </p:attrNameLst>
                                      </p:cBhvr>
                                      <p:tavLst>
                                        <p:tav tm="0">
                                          <p:val>
                                            <p:fltVal val="0.5"/>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528"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ppt_x</p:attrName>
                                        </p:attrNameLst>
                                      </p:cBhvr>
                                      <p:tavLst>
                                        <p:tav tm="0">
                                          <p:val>
                                            <p:fltVal val="0.5"/>
                                          </p:val>
                                        </p:tav>
                                        <p:tav tm="100000">
                                          <p:val>
                                            <p:strVal val="#ppt_x"/>
                                          </p:val>
                                        </p:tav>
                                      </p:tavLst>
                                    </p:anim>
                                    <p:anim calcmode="lin" valueType="num">
                                      <p:cBhvr>
                                        <p:cTn id="50" dur="500" fill="hold"/>
                                        <p:tgtEl>
                                          <p:spTgt spid="18"/>
                                        </p:tgtEl>
                                        <p:attrNameLst>
                                          <p:attrName>ppt_y</p:attrName>
                                        </p:attrNameLst>
                                      </p:cBhvr>
                                      <p:tavLst>
                                        <p:tav tm="0">
                                          <p:val>
                                            <p:fltVal val="0.5"/>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528"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 calcmode="lin" valueType="num">
                                      <p:cBhvr>
                                        <p:cTn id="57" dur="500" fill="hold"/>
                                        <p:tgtEl>
                                          <p:spTgt spid="19"/>
                                        </p:tgtEl>
                                        <p:attrNameLst>
                                          <p:attrName>ppt_x</p:attrName>
                                        </p:attrNameLst>
                                      </p:cBhvr>
                                      <p:tavLst>
                                        <p:tav tm="0">
                                          <p:val>
                                            <p:fltVal val="0.5"/>
                                          </p:val>
                                        </p:tav>
                                        <p:tav tm="100000">
                                          <p:val>
                                            <p:strVal val="#ppt_x"/>
                                          </p:val>
                                        </p:tav>
                                      </p:tavLst>
                                    </p:anim>
                                    <p:anim calcmode="lin" valueType="num">
                                      <p:cBhvr>
                                        <p:cTn id="58" dur="500" fill="hold"/>
                                        <p:tgtEl>
                                          <p:spTgt spid="19"/>
                                        </p:tgtEl>
                                        <p:attrNameLst>
                                          <p:attrName>ppt_y</p:attrName>
                                        </p:attrNameLst>
                                      </p:cBhvr>
                                      <p:tavLst>
                                        <p:tav tm="0">
                                          <p:val>
                                            <p:fltVal val="0.5"/>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528"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anim calcmode="lin" valueType="num">
                                      <p:cBhvr>
                                        <p:cTn id="65" dur="500" fill="hold"/>
                                        <p:tgtEl>
                                          <p:spTgt spid="20"/>
                                        </p:tgtEl>
                                        <p:attrNameLst>
                                          <p:attrName>ppt_x</p:attrName>
                                        </p:attrNameLst>
                                      </p:cBhvr>
                                      <p:tavLst>
                                        <p:tav tm="0">
                                          <p:val>
                                            <p:fltVal val="0.5"/>
                                          </p:val>
                                        </p:tav>
                                        <p:tav tm="100000">
                                          <p:val>
                                            <p:strVal val="#ppt_x"/>
                                          </p:val>
                                        </p:tav>
                                      </p:tavLst>
                                    </p:anim>
                                    <p:anim calcmode="lin" valueType="num">
                                      <p:cBhvr>
                                        <p:cTn id="66" dur="5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 grpId="0" animBg="1" autoUpdateAnimBg="0"/>
      <p:bldP spid="15" grpId="0" animBg="1" autoUpdateAnimBg="0"/>
      <p:bldP spid="16" grpId="0" animBg="1" autoUpdateAnimBg="0"/>
      <p:bldP spid="17" grpId="0" animBg="1" autoUpdateAnimBg="0"/>
      <p:bldP spid="18" grpId="0" animBg="1" autoUpdateAnimBg="0"/>
      <p:bldP spid="19" grpId="0" animBg="1" autoUpdateAnimBg="0"/>
      <p:bldP spid="20"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321143" y="0"/>
            <a:ext cx="4903021" cy="1200329"/>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整体感知</a:t>
            </a:r>
          </a:p>
        </p:txBody>
      </p:sp>
      <p:sp>
        <p:nvSpPr>
          <p:cNvPr id="65" name="矩形 64"/>
          <p:cNvSpPr/>
          <p:nvPr/>
        </p:nvSpPr>
        <p:spPr>
          <a:xfrm>
            <a:off x="1321143" y="1888903"/>
            <a:ext cx="9242158" cy="1414041"/>
          </a:xfrm>
          <a:prstGeom prst="rect">
            <a:avLst/>
          </a:prstGeom>
        </p:spPr>
        <p:txBody>
          <a:bodyPr wrap="square">
            <a:spAutoFit/>
          </a:bodyPr>
          <a:lstStyle/>
          <a:p>
            <a:pPr marL="285750" indent="-285750">
              <a:lnSpc>
                <a:spcPct val="125000"/>
              </a:lnSpc>
              <a:buFont typeface="Wingdings" panose="05000000000000000000" pitchFamily="2" charset="2"/>
              <a:buChar char="n"/>
            </a:pPr>
            <a:endPar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5000"/>
              </a:lnSpc>
              <a:buFont typeface="Wingdings" panose="05000000000000000000" pitchFamily="2" charset="2"/>
              <a:buChar char="n"/>
            </a:pP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找出每一段的中心句，概括每一段的内容。</a:t>
            </a:r>
            <a:endPar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lt">
                                    <p:tmPct val="10000"/>
                                  </p:iterate>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0" y="179882"/>
            <a:ext cx="12141644" cy="6887199"/>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a:spLocks noChangeArrowheads="1"/>
          </p:cNvSpPr>
          <p:nvPr/>
        </p:nvSpPr>
        <p:spPr bwMode="auto">
          <a:xfrm>
            <a:off x="727182" y="2703823"/>
            <a:ext cx="112677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第一段，赞扬白求恩同志国际主义</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的精神、共产主义的</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6" name="文本框 4"/>
          <p:cNvSpPr>
            <a:spLocks noChangeArrowheads="1"/>
          </p:cNvSpPr>
          <p:nvPr/>
        </p:nvSpPr>
        <p:spPr bwMode="auto">
          <a:xfrm>
            <a:off x="727182" y="3606840"/>
            <a:ext cx="987367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第二段</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，赞扬白求恩同志毫不利己</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专门利人的</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7" name="文本框 4"/>
          <p:cNvSpPr>
            <a:spLocks noChangeArrowheads="1"/>
          </p:cNvSpPr>
          <p:nvPr/>
        </p:nvSpPr>
        <p:spPr bwMode="auto">
          <a:xfrm>
            <a:off x="727182" y="4530698"/>
            <a:ext cx="103686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第三段</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，赞扬白求恩同志对</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技术精益求精的专业</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8" name="矩形 7"/>
          <p:cNvSpPr/>
          <p:nvPr/>
        </p:nvSpPr>
        <p:spPr>
          <a:xfrm>
            <a:off x="727182" y="5278340"/>
            <a:ext cx="11152521" cy="707886"/>
          </a:xfrm>
          <a:prstGeom prst="rect">
            <a:avLst/>
          </a:prstGeom>
        </p:spPr>
        <p:txBody>
          <a:bodyPr wrap="square">
            <a:spAutoFit/>
          </a:bodyPr>
          <a:lstStyle/>
          <a:p>
            <a:pPr marL="285750" indent="-285750">
              <a:lnSpc>
                <a:spcPct val="125000"/>
              </a:lnSpc>
            </a:pP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第四段，号召全党学习白求恩</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同志</a:t>
            </a:r>
            <a:r>
              <a:rPr lang="zh-CN" altLang="en-US" sz="3200" b="1" dirty="0" smtClean="0">
                <a:latin typeface="楷体" pitchFamily="49" charset="-122"/>
                <a:ea typeface="楷体" pitchFamily="49" charset="-122"/>
              </a:rPr>
              <a:t>毫无</a:t>
            </a:r>
            <a:r>
              <a:rPr lang="zh-CN" altLang="en-US" sz="3200" b="1" dirty="0" smtClean="0">
                <a:latin typeface="楷体" pitchFamily="49" charset="-122"/>
                <a:ea typeface="楷体" pitchFamily="49" charset="-122"/>
              </a:rPr>
              <a:t>自私自利之心的</a:t>
            </a:r>
            <a:r>
              <a:rPr lang="zh-CN" altLang="en-US" sz="3200" b="1" dirty="0" smtClean="0">
                <a:latin typeface="楷体" pitchFamily="49" charset="-122"/>
                <a:ea typeface="楷体" pitchFamily="49" charset="-122"/>
              </a:rPr>
              <a:t>精神。</a:t>
            </a:r>
            <a:endParaRPr lang="zh-CN" altLang="en-US" sz="3200" b="1" dirty="0">
              <a:latin typeface="楷体" pitchFamily="49" charset="-122"/>
              <a:ea typeface="楷体" pitchFamily="49" charset="-122"/>
            </a:endParaRPr>
          </a:p>
        </p:txBody>
      </p:sp>
      <p:sp>
        <p:nvSpPr>
          <p:cNvPr id="2" name="矩形 1"/>
          <p:cNvSpPr/>
          <p:nvPr/>
        </p:nvSpPr>
        <p:spPr>
          <a:xfrm>
            <a:off x="844295" y="1139252"/>
            <a:ext cx="853310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借助中心句，概括各段内容</a:t>
            </a:r>
            <a:endParaRPr lang="zh-CN" alt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50676549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国际主义的精神、共产主义的精神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43" name="组合 42"/>
          <p:cNvGrpSpPr/>
          <p:nvPr/>
        </p:nvGrpSpPr>
        <p:grpSpPr>
          <a:xfrm>
            <a:off x="799299" y="1834919"/>
            <a:ext cx="5271819" cy="619529"/>
            <a:chOff x="510124" y="2978699"/>
            <a:chExt cx="3953864" cy="464646"/>
          </a:xfrm>
        </p:grpSpPr>
        <p:grpSp>
          <p:nvGrpSpPr>
            <p:cNvPr id="44"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pic>
        <p:nvPicPr>
          <p:cNvPr id="59" name="图片 58" descr="timg.jpg"/>
          <p:cNvPicPr>
            <a:picLocks noChangeAspect="1"/>
          </p:cNvPicPr>
          <p:nvPr/>
        </p:nvPicPr>
        <p:blipFill>
          <a:blip r:embed="rId3" cstate="print"/>
          <a:stretch>
            <a:fillRect/>
          </a:stretch>
        </p:blipFill>
        <p:spPr>
          <a:xfrm>
            <a:off x="7425520" y="630925"/>
            <a:ext cx="3810000" cy="5295900"/>
          </a:xfrm>
          <a:prstGeom prst="rect">
            <a:avLst/>
          </a:prstGeom>
          <a:ln w="228600" cap="sq" cmpd="thickThin">
            <a:solidFill>
              <a:srgbClr val="000000"/>
            </a:solidFill>
            <a:prstDash val="solid"/>
            <a:miter lim="800000"/>
          </a:ln>
          <a:effectLst>
            <a:innerShdw blurRad="76200">
              <a:srgbClr val="000000"/>
            </a:innerShdw>
          </a:effectLst>
        </p:spPr>
      </p:pic>
      <p:sp>
        <p:nvSpPr>
          <p:cNvPr id="64" name="矩形 63"/>
          <p:cNvSpPr/>
          <p:nvPr/>
        </p:nvSpPr>
        <p:spPr>
          <a:xfrm>
            <a:off x="938555" y="2535505"/>
            <a:ext cx="4670814" cy="1044838"/>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不远万里，来到中国；</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帮助抗战，以身殉职。</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decel="50000" fill="hold">
                                          <p:stCondLst>
                                            <p:cond delay="0"/>
                                          </p:stCondLst>
                                        </p:cTn>
                                        <p:tgtEl>
                                          <p:spTgt spid="4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3"/>
                                        </p:tgtEl>
                                        <p:attrNameLst>
                                          <p:attrName>ppt_w</p:attrName>
                                        </p:attrNameLst>
                                      </p:cBhvr>
                                      <p:tavLst>
                                        <p:tav tm="0">
                                          <p:val>
                                            <p:strVal val="#ppt_w*.05"/>
                                          </p:val>
                                        </p:tav>
                                        <p:tav tm="100000">
                                          <p:val>
                                            <p:strVal val="#ppt_w"/>
                                          </p:val>
                                        </p:tav>
                                      </p:tavLst>
                                    </p:anim>
                                    <p:anim calcmode="lin" valueType="num">
                                      <p:cBhvr>
                                        <p:cTn id="10" dur="1000" fill="hold"/>
                                        <p:tgtEl>
                                          <p:spTgt spid="4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3"/>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538330" y="576470"/>
            <a:ext cx="7815470" cy="5600493"/>
          </a:xfrm>
        </p:spPr>
        <p:txBody>
          <a:bodyPr>
            <a:normAutofit/>
          </a:bodyPr>
          <a:lstStyle/>
          <a:p>
            <a:r>
              <a:rPr lang="en-US" altLang="zh-CN" dirty="0" smtClean="0"/>
              <a:t>      </a:t>
            </a:r>
            <a:r>
              <a:rPr lang="zh-CN" altLang="zh-CN" dirty="0" smtClean="0"/>
              <a:t>诺</a:t>
            </a:r>
            <a:r>
              <a:rPr lang="zh-CN" altLang="zh-CN" dirty="0"/>
              <a:t>尔曼</a:t>
            </a:r>
            <a:r>
              <a:rPr lang="en-US" altLang="zh-CN" dirty="0"/>
              <a:t>·</a:t>
            </a:r>
            <a:r>
              <a:rPr lang="zh-CN" altLang="zh-CN" dirty="0"/>
              <a:t>白求恩就是这样一位英雄。他曾在三个国家里生活、工作和斗争</a:t>
            </a:r>
            <a:r>
              <a:rPr lang="en-US" altLang="zh-CN" dirty="0"/>
              <a:t>——</a:t>
            </a:r>
            <a:r>
              <a:rPr lang="zh-CN" altLang="zh-CN" dirty="0"/>
              <a:t>在加拿大，他的祖国；在西班牙，各国高瞻远瞩的人士曾成群结队地去那儿参加人民反抗纳粹主义和法西斯主义的黑暗势力的、第一次伟大的斗争；在中国，他曾在这儿协助我们的游击队，在日本法西斯军人自以为已经被他们征服的地区，夺取并建立了民族自由与民主的新根据地，并且协助我们锻炼出终于解放了全中国的、强大的人民军队。在一种特殊的意义上，他属于这三个国家的人民。在更广泛的意义上，他属于和对国家对人民的压迫进行斗争的一切人</a:t>
            </a:r>
            <a:r>
              <a:rPr lang="zh-CN" altLang="zh-CN" dirty="0" smtClean="0"/>
              <a:t>。</a:t>
            </a:r>
            <a:endParaRPr lang="en-US" altLang="zh-CN" dirty="0" smtClean="0"/>
          </a:p>
          <a:p>
            <a:r>
              <a:rPr lang="en-US" altLang="zh-CN" dirty="0" smtClean="0"/>
              <a:t>              ——</a:t>
            </a:r>
            <a:r>
              <a:rPr lang="zh-CN" altLang="en-US" dirty="0" smtClean="0"/>
              <a:t>宋庆龄</a:t>
            </a:r>
            <a:r>
              <a:rPr lang="en-US" altLang="zh-CN" dirty="0" smtClean="0"/>
              <a:t>《</a:t>
            </a:r>
            <a:r>
              <a:rPr lang="zh-CN" altLang="zh-CN" dirty="0" smtClean="0"/>
              <a:t>我们</a:t>
            </a:r>
            <a:r>
              <a:rPr lang="zh-CN" altLang="zh-CN" dirty="0"/>
              <a:t>时代的</a:t>
            </a:r>
            <a:r>
              <a:rPr lang="zh-CN" altLang="zh-CN" dirty="0" smtClean="0"/>
              <a:t>英雄</a:t>
            </a:r>
            <a:r>
              <a:rPr lang="en-US" altLang="zh-CN" dirty="0" smtClean="0"/>
              <a:t>》</a:t>
            </a:r>
            <a:r>
              <a:rPr lang="en-US" altLang="zh-CN" dirty="0"/>
              <a:t/>
            </a:r>
            <a:br>
              <a:rPr lang="en-US" altLang="zh-CN" dirty="0"/>
            </a:br>
            <a:endParaRPr lang="zh-CN" altLang="en-US" dirty="0"/>
          </a:p>
        </p:txBody>
      </p:sp>
      <p:pic>
        <p:nvPicPr>
          <p:cNvPr id="4" name="图片 3" descr="timg.jpg"/>
          <p:cNvPicPr>
            <a:picLocks noChangeAspect="1"/>
          </p:cNvPicPr>
          <p:nvPr/>
        </p:nvPicPr>
        <p:blipFill>
          <a:blip r:embed="rId2" cstate="print"/>
          <a:stretch>
            <a:fillRect/>
          </a:stretch>
        </p:blipFill>
        <p:spPr>
          <a:xfrm>
            <a:off x="139148" y="1187847"/>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549530019"/>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8417" y="1"/>
            <a:ext cx="11075505" cy="7374834"/>
          </a:xfrm>
        </p:spPr>
        <p:txBody>
          <a:bodyPr>
            <a:normAutofit fontScale="62500" lnSpcReduction="20000"/>
          </a:bodyPr>
          <a:lstStyle/>
          <a:p>
            <a:pPr>
              <a:lnSpc>
                <a:spcPts val="3500"/>
              </a:lnSpc>
            </a:pPr>
            <a:r>
              <a:rPr lang="en-US" altLang="zh-CN" sz="4000" dirty="0" smtClean="0"/>
              <a:t>      </a:t>
            </a:r>
            <a:r>
              <a:rPr lang="zh-CN" altLang="zh-CN" sz="4000" dirty="0" smtClean="0"/>
              <a:t>与</a:t>
            </a:r>
            <a:r>
              <a:rPr lang="zh-CN" altLang="zh-CN" sz="4000" dirty="0"/>
              <a:t>那些整日炫耀中南海保健专家并以此为荣的医生们有着天壤之别，白求恩宁可冒着炮火前进，而未留在延安吃小灶，专门给中央首长保健。当八路军卫生部顾问马海德医生热情地陪同白求恩视察了延安的医院和卫生学校，真诚地对白求恩表示他们需要他，为了他的安全，期望他能留在延安。白求恩发火了，他以与众不同的方式——愤怒地从窑洞中掷出了一把椅子，提出了他的不同意见。在马海德的劝说下，他渐渐平静下来，他说：“我不是为生活享受而来的。什么热咖啡、嫩牛肉、软绵的钢丝床，这些东西我早就有了！但为了理想，我都抛弃了！需要个性照顾的是伤员，而不是我。”“我为我的鲁莽向你们道歉，但你们也要向拄着拐杖的伤员道歉。</a:t>
            </a:r>
            <a:r>
              <a:rPr lang="zh-CN" altLang="zh-CN" sz="4000" dirty="0" smtClean="0"/>
              <a:t>”</a:t>
            </a:r>
            <a:endParaRPr lang="en-US" altLang="zh-CN" sz="4000" dirty="0" smtClean="0"/>
          </a:p>
          <a:p>
            <a:pPr>
              <a:lnSpc>
                <a:spcPts val="3500"/>
              </a:lnSpc>
            </a:pPr>
            <a:r>
              <a:rPr lang="en-US" altLang="zh-CN" sz="4000" dirty="0" smtClean="0"/>
              <a:t>    </a:t>
            </a:r>
            <a:r>
              <a:rPr lang="zh-CN" altLang="zh-CN" sz="4000" dirty="0" smtClean="0"/>
              <a:t>应对</a:t>
            </a:r>
            <a:r>
              <a:rPr lang="zh-CN" altLang="zh-CN" sz="4000" dirty="0"/>
              <a:t>倔强的白求恩，卫生部的同志只好报请中央批准，同意他去晋察冀前线。毛泽东与白求恩的谈话进行了三个小时。白求恩从贴胸的衣袋里掏出党证，郑重地交给毛泽东。毛泽东双手接过党证，亲切地点点头。他意识到，这不仅仅仅是一个共产党员的证明书，而且是一位</a:t>
            </a:r>
            <a:r>
              <a:rPr lang="zh-CN" altLang="zh-CN" sz="4000" dirty="0">
                <a:solidFill>
                  <a:srgbClr val="FF0000"/>
                </a:solidFill>
              </a:rPr>
              <a:t>伟大的国际主义战士</a:t>
            </a:r>
            <a:r>
              <a:rPr lang="zh-CN" altLang="zh-CN" sz="4000" dirty="0"/>
              <a:t>的一颗火热的心！</a:t>
            </a:r>
          </a:p>
          <a:p>
            <a:pPr marL="0" indent="0">
              <a:buNone/>
            </a:pPr>
            <a:r>
              <a:rPr lang="en-US" altLang="zh-CN" dirty="0"/>
              <a:t> </a:t>
            </a:r>
            <a:r>
              <a:rPr lang="en-US" altLang="zh-CN" dirty="0" smtClean="0"/>
              <a:t>                                                   ——《</a:t>
            </a:r>
            <a:r>
              <a:rPr lang="zh-CN" altLang="en-US" dirty="0" smtClean="0"/>
              <a:t>白求恩的故事</a:t>
            </a:r>
            <a:r>
              <a:rPr lang="en-US" altLang="zh-CN" dirty="0" smtClean="0"/>
              <a:t>》</a:t>
            </a:r>
          </a:p>
          <a:p>
            <a:endParaRPr lang="zh-CN" altLang="zh-CN" dirty="0"/>
          </a:p>
          <a:p>
            <a:endParaRPr lang="zh-CN" altLang="en-US" dirty="0"/>
          </a:p>
        </p:txBody>
      </p:sp>
    </p:spTree>
    <p:extLst>
      <p:ext uri="{BB962C8B-B14F-4D97-AF65-F5344CB8AC3E}">
        <p14:creationId xmlns:p14="http://schemas.microsoft.com/office/powerpoint/2010/main" val="939804890"/>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075042" y="636104"/>
            <a:ext cx="7278757" cy="6221896"/>
          </a:xfrm>
        </p:spPr>
        <p:txBody>
          <a:bodyPr>
            <a:normAutofit fontScale="92500" lnSpcReduction="10000"/>
          </a:bodyPr>
          <a:lstStyle/>
          <a:p>
            <a:pPr>
              <a:lnSpc>
                <a:spcPts val="3840"/>
              </a:lnSpc>
            </a:pPr>
            <a:r>
              <a:rPr lang="en-US" altLang="zh-CN" dirty="0" smtClean="0"/>
              <a:t>     </a:t>
            </a:r>
            <a:r>
              <a:rPr lang="zh-CN" altLang="zh-CN" sz="3200" dirty="0" smtClean="0"/>
              <a:t>不能</a:t>
            </a:r>
            <a:r>
              <a:rPr lang="zh-CN" altLang="zh-CN" sz="3200" dirty="0"/>
              <a:t>忘记，一九三九年七月一日，在晋察冀边区党的代表大会上，他以特邀代表身分从冀中平原赶来参加大会。他在发言中说：“我们来中国，不仅是为了你们，也是为了我们。……我决心和中国同志并肩战斗，直到抗战最后胜利。我们努力奋斗的共产主义事业，是不分民族，也没有国界的。”他就是用这样质朴的语言，表达了他的</a:t>
            </a:r>
            <a:r>
              <a:rPr lang="zh-CN" altLang="zh-CN" sz="3200" dirty="0">
                <a:solidFill>
                  <a:srgbClr val="FF0000"/>
                </a:solidFill>
              </a:rPr>
              <a:t>共产主义胸怀和国际主义精神</a:t>
            </a:r>
            <a:r>
              <a:rPr lang="zh-CN" altLang="zh-CN" sz="3200" dirty="0" smtClean="0"/>
              <a:t>。</a:t>
            </a:r>
            <a:endParaRPr lang="en-US" altLang="zh-CN" sz="3200" dirty="0" smtClean="0"/>
          </a:p>
          <a:p>
            <a:r>
              <a:rPr lang="en-US" altLang="zh-CN" sz="3200" dirty="0" smtClean="0"/>
              <a:t> </a:t>
            </a:r>
          </a:p>
          <a:p>
            <a:r>
              <a:rPr lang="en-US" altLang="zh-CN" sz="3200" dirty="0" smtClean="0"/>
              <a:t>——</a:t>
            </a:r>
            <a:r>
              <a:rPr lang="zh-CN" altLang="en-US" sz="3200" dirty="0" smtClean="0"/>
              <a:t>聂荣臻</a:t>
            </a:r>
            <a:r>
              <a:rPr lang="en-US" altLang="zh-CN" sz="3200" dirty="0" smtClean="0"/>
              <a:t>《</a:t>
            </a:r>
            <a:r>
              <a:rPr lang="zh-CN" altLang="en-US" sz="3200" dirty="0" smtClean="0"/>
              <a:t>“</a:t>
            </a:r>
            <a:r>
              <a:rPr lang="zh-CN" altLang="zh-CN" sz="3200" b="1" dirty="0" smtClean="0"/>
              <a:t>要</a:t>
            </a:r>
            <a:r>
              <a:rPr lang="zh-CN" altLang="zh-CN" sz="3200" b="1" dirty="0"/>
              <a:t>拿我当一挺机关枪使用</a:t>
            </a:r>
            <a:r>
              <a:rPr lang="en-US" altLang="zh-CN" sz="3200" b="1" dirty="0"/>
              <a:t>"</a:t>
            </a:r>
            <a:r>
              <a:rPr lang="zh-CN" altLang="zh-CN" sz="3200" b="1" dirty="0"/>
              <a:t>——怀念白求恩</a:t>
            </a:r>
            <a:r>
              <a:rPr lang="zh-CN" altLang="zh-CN" sz="3200" b="1" dirty="0" smtClean="0"/>
              <a:t>同志</a:t>
            </a:r>
            <a:r>
              <a:rPr lang="en-US" altLang="zh-CN" sz="3200" b="1" dirty="0" smtClean="0"/>
              <a:t>》</a:t>
            </a:r>
            <a:r>
              <a:rPr lang="en-US" altLang="zh-CN" sz="3200" dirty="0"/>
              <a:t/>
            </a:r>
            <a:br>
              <a:rPr lang="en-US" altLang="zh-CN" sz="3200" dirty="0"/>
            </a:br>
            <a:endParaRPr lang="zh-CN" altLang="en-US" sz="3200" dirty="0"/>
          </a:p>
        </p:txBody>
      </p:sp>
      <p:pic>
        <p:nvPicPr>
          <p:cNvPr id="4" name="图片 3" descr="timg.jpg"/>
          <p:cNvPicPr>
            <a:picLocks noChangeAspect="1"/>
          </p:cNvPicPr>
          <p:nvPr/>
        </p:nvPicPr>
        <p:blipFill>
          <a:blip r:embed="rId2" cstate="print"/>
          <a:stretch>
            <a:fillRect/>
          </a:stretch>
        </p:blipFill>
        <p:spPr>
          <a:xfrm>
            <a:off x="278296" y="1128212"/>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26421796"/>
      </p:ext>
    </p:extLst>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313582" y="1391478"/>
            <a:ext cx="7040217" cy="4785485"/>
          </a:xfrm>
        </p:spPr>
        <p:txBody>
          <a:bodyPr>
            <a:normAutofit fontScale="92500"/>
          </a:bodyPr>
          <a:lstStyle/>
          <a:p>
            <a:pPr>
              <a:lnSpc>
                <a:spcPts val="3700"/>
              </a:lnSpc>
            </a:pPr>
            <a:r>
              <a:rPr lang="en-US" altLang="zh-CN" dirty="0" smtClean="0"/>
              <a:t>   </a:t>
            </a:r>
            <a:r>
              <a:rPr lang="zh-CN" altLang="zh-CN" sz="3600" dirty="0" smtClean="0"/>
              <a:t>在</a:t>
            </a:r>
            <a:r>
              <a:rPr lang="zh-CN" altLang="zh-CN" sz="3600" dirty="0"/>
              <a:t>他致</a:t>
            </a:r>
            <a:r>
              <a:rPr lang="en-US" altLang="zh-CN" sz="3600" dirty="0" err="1">
                <a:hlinkClick r:id="rId2"/>
              </a:rPr>
              <a:t>毛泽东</a:t>
            </a:r>
            <a:r>
              <a:rPr lang="zh-CN" altLang="zh-CN" sz="3600" dirty="0"/>
              <a:t>同志的一封信中热烈地表示：“我在此间不胜愉快，且深感我们应以英勇的中国同志们为其美丽的国家而对野蛮搏斗的伟大精神，来解放亚洲。”白求恩同志这种</a:t>
            </a:r>
            <a:r>
              <a:rPr lang="zh-CN" altLang="zh-CN" sz="3600" dirty="0">
                <a:solidFill>
                  <a:srgbClr val="FF0000"/>
                </a:solidFill>
              </a:rPr>
              <a:t>国际主义的伟大精神</a:t>
            </a:r>
            <a:r>
              <a:rPr lang="zh-CN" altLang="zh-CN" sz="3600" dirty="0"/>
              <a:t>，每个中国共产党员都应该学习</a:t>
            </a:r>
            <a:r>
              <a:rPr lang="zh-CN" altLang="zh-CN" sz="3600" dirty="0" smtClean="0"/>
              <a:t>。</a:t>
            </a:r>
            <a:endParaRPr lang="en-US" altLang="zh-CN" sz="3600" dirty="0" smtClean="0"/>
          </a:p>
          <a:p>
            <a:pPr>
              <a:lnSpc>
                <a:spcPts val="3360"/>
              </a:lnSpc>
            </a:pPr>
            <a:r>
              <a:rPr lang="en-US" altLang="zh-CN" sz="3600" dirty="0" smtClean="0"/>
              <a:t>            </a:t>
            </a:r>
          </a:p>
          <a:p>
            <a:r>
              <a:rPr lang="en-US" altLang="zh-CN" dirty="0"/>
              <a:t> </a:t>
            </a:r>
            <a:r>
              <a:rPr lang="en-US" altLang="zh-CN" dirty="0" smtClean="0"/>
              <a:t>         ——</a:t>
            </a:r>
            <a:r>
              <a:rPr lang="zh-CN" altLang="en-US" dirty="0" smtClean="0"/>
              <a:t>朱德</a:t>
            </a:r>
            <a:r>
              <a:rPr lang="en-US" altLang="zh-CN" dirty="0" smtClean="0"/>
              <a:t>《</a:t>
            </a:r>
            <a:r>
              <a:rPr lang="zh-CN" altLang="en-US" dirty="0" smtClean="0"/>
              <a:t>纪念白求恩同志</a:t>
            </a:r>
            <a:r>
              <a:rPr lang="en-US" altLang="zh-CN" dirty="0" smtClean="0"/>
              <a:t>》</a:t>
            </a:r>
            <a:r>
              <a:rPr lang="en-US" altLang="zh-CN" dirty="0"/>
              <a:t/>
            </a:r>
            <a:br>
              <a:rPr lang="en-US" altLang="zh-CN" dirty="0"/>
            </a:br>
            <a:endParaRPr lang="zh-CN" altLang="en-US" dirty="0"/>
          </a:p>
        </p:txBody>
      </p:sp>
      <p:pic>
        <p:nvPicPr>
          <p:cNvPr id="4" name="图片 3" descr="timg.jpg"/>
          <p:cNvPicPr>
            <a:picLocks noChangeAspect="1"/>
          </p:cNvPicPr>
          <p:nvPr/>
        </p:nvPicPr>
        <p:blipFill>
          <a:blip r:embed="rId3" cstate="print"/>
          <a:stretch>
            <a:fillRect/>
          </a:stretch>
        </p:blipFill>
        <p:spPr>
          <a:xfrm>
            <a:off x="318053" y="1187847"/>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05927475"/>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毫不利己专门利人的精神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 name="组合 42"/>
          <p:cNvGrpSpPr/>
          <p:nvPr/>
        </p:nvGrpSpPr>
        <p:grpSpPr>
          <a:xfrm>
            <a:off x="799299" y="1834919"/>
            <a:ext cx="5271819" cy="619529"/>
            <a:chOff x="510124" y="2978699"/>
            <a:chExt cx="3953864" cy="464646"/>
          </a:xfrm>
        </p:grpSpPr>
        <p:grpSp>
          <p:nvGrpSpPr>
            <p:cNvPr id="3"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sp>
        <p:nvSpPr>
          <p:cNvPr id="64" name="矩形 63"/>
          <p:cNvSpPr/>
          <p:nvPr/>
        </p:nvSpPr>
        <p:spPr>
          <a:xfrm>
            <a:off x="926353" y="3044104"/>
            <a:ext cx="4670814" cy="1074781"/>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对工作的极端负责任；</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对同志对人民的极端热忱。</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pic>
        <p:nvPicPr>
          <p:cNvPr id="24" name="图片 23" descr="8b13632762d0f7037509e3340efa513d2797c59b.jpg"/>
          <p:cNvPicPr>
            <a:picLocks noChangeAspect="1"/>
          </p:cNvPicPr>
          <p:nvPr/>
        </p:nvPicPr>
        <p:blipFill>
          <a:blip r:embed="rId3" cstate="print"/>
          <a:stretch>
            <a:fillRect/>
          </a:stretch>
        </p:blipFill>
        <p:spPr>
          <a:xfrm>
            <a:off x="6259773" y="859808"/>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736892" y="1277251"/>
            <a:ext cx="6640641" cy="5723156"/>
          </a:xfrm>
        </p:spPr>
        <p:txBody>
          <a:bodyPr>
            <a:normAutofit/>
          </a:bodyPr>
          <a:lstStyle/>
          <a:p>
            <a:pPr>
              <a:lnSpc>
                <a:spcPts val="3800"/>
              </a:lnSpc>
            </a:pPr>
            <a:r>
              <a:rPr lang="zh-CN" altLang="en-US" dirty="0" smtClean="0"/>
              <a:t>     </a:t>
            </a:r>
            <a:r>
              <a:rPr lang="zh-CN" altLang="en-US" sz="3300" dirty="0" smtClean="0"/>
              <a:t>他在</a:t>
            </a:r>
            <a:r>
              <a:rPr lang="zh-CN" altLang="zh-CN" sz="3300" dirty="0" smtClean="0"/>
              <a:t>冀</a:t>
            </a:r>
            <a:r>
              <a:rPr lang="zh-CN" altLang="zh-CN" sz="3300" dirty="0"/>
              <a:t>中前线救治伤员，不顾日军炮火威胁，</a:t>
            </a:r>
            <a:r>
              <a:rPr lang="zh-CN" altLang="zh-CN" sz="3300" dirty="0">
                <a:solidFill>
                  <a:srgbClr val="FF0000"/>
                </a:solidFill>
              </a:rPr>
              <a:t>连续工作</a:t>
            </a:r>
            <a:r>
              <a:rPr lang="en-US" altLang="zh-CN" sz="3300" dirty="0">
                <a:solidFill>
                  <a:srgbClr val="FF0000"/>
                </a:solidFill>
              </a:rPr>
              <a:t>69</a:t>
            </a:r>
            <a:r>
              <a:rPr lang="zh-CN" altLang="zh-CN" sz="3300" dirty="0">
                <a:solidFill>
                  <a:srgbClr val="FF0000"/>
                </a:solidFill>
              </a:rPr>
              <a:t>小时，给</a:t>
            </a:r>
            <a:r>
              <a:rPr lang="en-US" altLang="zh-CN" sz="3300" dirty="0">
                <a:solidFill>
                  <a:srgbClr val="FF0000"/>
                </a:solidFill>
              </a:rPr>
              <a:t>115</a:t>
            </a:r>
            <a:r>
              <a:rPr lang="zh-CN" altLang="zh-CN" sz="3300" dirty="0">
                <a:solidFill>
                  <a:srgbClr val="FF0000"/>
                </a:solidFill>
              </a:rPr>
              <a:t>名伤员做了手术</a:t>
            </a:r>
            <a:r>
              <a:rPr lang="zh-CN" altLang="zh-CN" sz="3300" dirty="0" smtClean="0"/>
              <a:t>。</a:t>
            </a:r>
            <a:r>
              <a:rPr lang="zh-CN" altLang="zh-CN" sz="3300" dirty="0"/>
              <a:t>有一次，当某伤员急需输血时，他主动献血</a:t>
            </a:r>
            <a:r>
              <a:rPr lang="en-US" altLang="zh-CN" sz="3300" dirty="0"/>
              <a:t>300</a:t>
            </a:r>
            <a:r>
              <a:rPr lang="zh-CN" altLang="zh-CN" sz="3300" dirty="0"/>
              <a:t>毫升。他还倡议成立并参加了志愿输血队。有些伤员分散在游击区居民家里，他和医疗队冒着危险去为他们做手术。</a:t>
            </a:r>
            <a:r>
              <a:rPr lang="en-US" altLang="zh-CN" sz="3300" dirty="0"/>
              <a:t>4</a:t>
            </a:r>
            <a:r>
              <a:rPr lang="zh-CN" altLang="zh-CN" sz="3300" dirty="0"/>
              <a:t>个月里，行程</a:t>
            </a:r>
            <a:r>
              <a:rPr lang="en-US" altLang="zh-CN" sz="3300" dirty="0"/>
              <a:t>1500</a:t>
            </a:r>
            <a:r>
              <a:rPr lang="zh-CN" altLang="zh-CN" sz="3300" dirty="0"/>
              <a:t>余里，做手术</a:t>
            </a:r>
            <a:r>
              <a:rPr lang="en-US" altLang="zh-CN" sz="3300" dirty="0"/>
              <a:t>315</a:t>
            </a:r>
            <a:r>
              <a:rPr lang="zh-CN" altLang="zh-CN" sz="3300" dirty="0"/>
              <a:t>次，建立手术室和包扎所</a:t>
            </a:r>
            <a:r>
              <a:rPr lang="en-US" altLang="zh-CN" sz="3300" dirty="0"/>
              <a:t>13</a:t>
            </a:r>
            <a:r>
              <a:rPr lang="zh-CN" altLang="zh-CN" sz="3300" dirty="0"/>
              <a:t>处，救治伤员</a:t>
            </a:r>
            <a:r>
              <a:rPr lang="en-US" altLang="zh-CN" sz="3300" dirty="0"/>
              <a:t>1000</a:t>
            </a:r>
            <a:r>
              <a:rPr lang="zh-CN" altLang="zh-CN" sz="3300" dirty="0"/>
              <a:t>多名。</a:t>
            </a:r>
            <a:endParaRPr lang="zh-CN" altLang="en-US" sz="3300" dirty="0"/>
          </a:p>
        </p:txBody>
      </p:sp>
      <p:pic>
        <p:nvPicPr>
          <p:cNvPr id="4" name="图片 3" descr="8b13632762d0f7037509e3340efa513d2797c59b.jpg"/>
          <p:cNvPicPr>
            <a:picLocks noChangeAspect="1"/>
          </p:cNvPicPr>
          <p:nvPr/>
        </p:nvPicPr>
        <p:blipFill>
          <a:blip r:embed="rId2" cstate="print"/>
          <a:stretch>
            <a:fillRect/>
          </a:stretch>
        </p:blipFill>
        <p:spPr>
          <a:xfrm>
            <a:off x="-618106" y="1277251"/>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24315379"/>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810538" y="1143148"/>
            <a:ext cx="6861313" cy="5078615"/>
          </a:xfrm>
        </p:spPr>
        <p:txBody>
          <a:bodyPr>
            <a:normAutofit fontScale="92500"/>
          </a:bodyPr>
          <a:lstStyle/>
          <a:p>
            <a:pPr>
              <a:lnSpc>
                <a:spcPts val="3800"/>
              </a:lnSpc>
            </a:pPr>
            <a:r>
              <a:rPr lang="zh-CN" altLang="zh-CN" dirty="0"/>
              <a:t>白求恩大夫是第一个把血库送到战场上去的医生，他的输血工作曾为西班牙共和国挽救了数以百计的战士的生命。在中国，他提出并实践了这个口号：</a:t>
            </a:r>
            <a:r>
              <a:rPr lang="en-US" altLang="zh-CN" dirty="0"/>
              <a:t>“</a:t>
            </a:r>
            <a:r>
              <a:rPr lang="zh-CN" altLang="zh-CN" dirty="0"/>
              <a:t>医生们！到伤员那儿去</a:t>
            </a:r>
            <a:r>
              <a:rPr lang="en-US" altLang="zh-CN" dirty="0"/>
              <a:t>!</a:t>
            </a:r>
            <a:r>
              <a:rPr lang="zh-CN" altLang="zh-CN" dirty="0"/>
              <a:t>不要等他们来找你们。</a:t>
            </a:r>
            <a:r>
              <a:rPr lang="en-US" altLang="zh-CN" dirty="0"/>
              <a:t>”</a:t>
            </a:r>
            <a:r>
              <a:rPr lang="zh-CN" altLang="zh-CN" dirty="0"/>
              <a:t>在一个与西班牙完全不同的而且远比西班牙落后的环境里，他组织了一种游击队的医疗机构，挽救了成千成万的我国最优秀最英勇的战士</a:t>
            </a:r>
            <a:r>
              <a:rPr lang="zh-CN" altLang="zh-CN" dirty="0" smtClean="0"/>
              <a:t>。</a:t>
            </a:r>
            <a:endParaRPr lang="en-US" altLang="zh-CN" dirty="0" smtClean="0"/>
          </a:p>
          <a:p>
            <a:pPr>
              <a:lnSpc>
                <a:spcPts val="3800"/>
              </a:lnSpc>
            </a:pPr>
            <a:r>
              <a:rPr lang="en-US" altLang="zh-CN" dirty="0" smtClean="0"/>
              <a:t>        ——</a:t>
            </a:r>
            <a:r>
              <a:rPr lang="zh-CN" altLang="en-US" dirty="0"/>
              <a:t>宋庆龄</a:t>
            </a:r>
            <a:r>
              <a:rPr lang="en-US" altLang="zh-CN" dirty="0"/>
              <a:t>《</a:t>
            </a:r>
            <a:r>
              <a:rPr lang="zh-CN" altLang="zh-CN" dirty="0"/>
              <a:t>我们时代的英雄</a:t>
            </a:r>
            <a:r>
              <a:rPr lang="en-US" altLang="zh-CN" dirty="0"/>
              <a:t>》</a:t>
            </a:r>
            <a:br>
              <a:rPr lang="en-US" altLang="zh-CN" dirty="0"/>
            </a:br>
            <a:endParaRPr lang="zh-CN" altLang="en-US" dirty="0"/>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439201" y="1098348"/>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9967900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856382" y="1408182"/>
            <a:ext cx="8054009" cy="4351338"/>
          </a:xfrm>
        </p:spPr>
        <p:txBody>
          <a:bodyPr/>
          <a:lstStyle/>
          <a:p>
            <a:r>
              <a:rPr lang="en-US" altLang="zh-CN" dirty="0" smtClean="0"/>
              <a:t>   1938</a:t>
            </a:r>
            <a:r>
              <a:rPr lang="zh-CN" altLang="zh-CN" dirty="0"/>
              <a:t>年</a:t>
            </a:r>
            <a:r>
              <a:rPr lang="en-US" altLang="zh-CN" dirty="0"/>
              <a:t>3</a:t>
            </a:r>
            <a:r>
              <a:rPr lang="zh-CN" altLang="zh-CN" dirty="0"/>
              <a:t>月，白求恩率领一支</a:t>
            </a:r>
            <a:r>
              <a:rPr lang="en-US" altLang="zh-CN" dirty="0"/>
              <a:t>3</a:t>
            </a:r>
            <a:r>
              <a:rPr lang="zh-CN" altLang="zh-CN" dirty="0"/>
              <a:t>人加、美援华医疗队历尽千辛万苦抵达延安后，立刻要求到前线去。</a:t>
            </a:r>
          </a:p>
          <a:p>
            <a:r>
              <a:rPr lang="en-US" altLang="zh-CN" dirty="0"/>
              <a:t>    6</a:t>
            </a:r>
            <a:r>
              <a:rPr lang="zh-CN" altLang="zh-CN" dirty="0"/>
              <a:t>月中旬，白求恩突破重重封锁到达晋察冀边区，见到聂荣臻司令的第一句话就是询问“我的战斗岗位在哪里？”同志们劝他休息一会儿，他说：“我是来工作的，不是来休息的。</a:t>
            </a:r>
            <a:r>
              <a:rPr lang="zh-CN" altLang="zh-CN" dirty="0">
                <a:solidFill>
                  <a:srgbClr val="FF0000"/>
                </a:solidFill>
              </a:rPr>
              <a:t>你们要拿我当一挺机关枪用！</a:t>
            </a:r>
            <a:r>
              <a:rPr lang="zh-CN" altLang="zh-CN" dirty="0"/>
              <a:t>”第二天，他就立即奔赴</a:t>
            </a:r>
            <a:r>
              <a:rPr lang="en-US" altLang="zh-CN" dirty="0"/>
              <a:t>60</a:t>
            </a:r>
            <a:r>
              <a:rPr lang="zh-CN" altLang="zh-CN" dirty="0"/>
              <a:t>多里外的五台县松岩口村后方医院投入工作。</a:t>
            </a:r>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399444" y="1217616"/>
            <a:ext cx="4355218"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05672757"/>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029200" y="1138103"/>
            <a:ext cx="6324599" cy="6435513"/>
          </a:xfrm>
        </p:spPr>
        <p:txBody>
          <a:bodyPr/>
          <a:lstStyle/>
          <a:p>
            <a:pPr>
              <a:lnSpc>
                <a:spcPts val="3800"/>
              </a:lnSpc>
            </a:pPr>
            <a:r>
              <a:rPr lang="en-US" altLang="zh-CN" dirty="0" smtClean="0"/>
              <a:t>     </a:t>
            </a:r>
            <a:r>
              <a:rPr lang="zh-CN" altLang="zh-CN" dirty="0" smtClean="0"/>
              <a:t>白求恩</a:t>
            </a:r>
            <a:r>
              <a:rPr lang="zh-CN" altLang="zh-CN" dirty="0"/>
              <a:t>坚持把自己的战斗岗位设在战场最前沿，“哪里有伤员，我们应该到哪里去，不要等伤员来找我们。”在晋察冀抗日根据地工作一年多的时间里，白求恩直接参加了雁宿崖、黄土岭等</a:t>
            </a:r>
            <a:r>
              <a:rPr lang="en-US" altLang="zh-CN" dirty="0"/>
              <a:t>11</a:t>
            </a:r>
            <a:r>
              <a:rPr lang="zh-CN" altLang="zh-CN" dirty="0"/>
              <a:t>次战役战斗的救治工作，亲自为</a:t>
            </a:r>
            <a:r>
              <a:rPr lang="en-US" altLang="zh-CN" dirty="0"/>
              <a:t>1290</a:t>
            </a:r>
            <a:r>
              <a:rPr lang="zh-CN" altLang="zh-CN" dirty="0"/>
              <a:t>余名伤员施行手术。</a:t>
            </a:r>
          </a:p>
          <a:p>
            <a:pPr>
              <a:lnSpc>
                <a:spcPts val="3800"/>
              </a:lnSpc>
            </a:pPr>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319932" y="1138104"/>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84284977"/>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227983" y="954157"/>
            <a:ext cx="6125816" cy="5222806"/>
          </a:xfrm>
        </p:spPr>
        <p:txBody>
          <a:bodyPr/>
          <a:lstStyle/>
          <a:p>
            <a:pPr>
              <a:lnSpc>
                <a:spcPts val="3800"/>
              </a:lnSpc>
            </a:pPr>
            <a:r>
              <a:rPr lang="en-US" altLang="zh-CN" dirty="0" smtClean="0"/>
              <a:t>    </a:t>
            </a:r>
            <a:r>
              <a:rPr lang="zh-CN" altLang="zh-CN" dirty="0" smtClean="0"/>
              <a:t>为了</a:t>
            </a:r>
            <a:r>
              <a:rPr lang="zh-CN" altLang="zh-CN" dirty="0"/>
              <a:t>保住伤员的性命，白求恩大夫把自己的鲜血输给了中国战士。他愉快地称自己是万能输血者，因为他是</a:t>
            </a:r>
            <a:r>
              <a:rPr lang="en-US" altLang="zh-CN" dirty="0"/>
              <a:t>O</a:t>
            </a:r>
            <a:r>
              <a:rPr lang="zh-CN" altLang="zh-CN" dirty="0"/>
              <a:t>型血。他还拿出自己带来的荷兰纯牛乳，亲自到厨房煮牛奶，烤馒头片，端到重伤员面前。看着他们贪婪地吃下去，微笑浮在白求恩的脸上。</a:t>
            </a:r>
          </a:p>
          <a:p>
            <a:pPr>
              <a:lnSpc>
                <a:spcPts val="3800"/>
              </a:lnSpc>
            </a:pPr>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0" y="1257374"/>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21702093"/>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784574" y="1825625"/>
            <a:ext cx="5569225" cy="4351338"/>
          </a:xfrm>
        </p:spPr>
        <p:txBody>
          <a:bodyPr/>
          <a:lstStyle/>
          <a:p>
            <a:pPr>
              <a:lnSpc>
                <a:spcPts val="3800"/>
              </a:lnSpc>
            </a:pPr>
            <a:r>
              <a:rPr lang="en-US" altLang="zh-CN" dirty="0" smtClean="0"/>
              <a:t>    </a:t>
            </a:r>
            <a:r>
              <a:rPr lang="zh-CN" altLang="zh-CN" dirty="0" smtClean="0"/>
              <a:t>有</a:t>
            </a:r>
            <a:r>
              <a:rPr lang="zh-CN" altLang="zh-CN" dirty="0"/>
              <a:t>一次，白求恩在一个村子里检查八路军伤员的病情，在街上看见一个男孩子是个豁嘴。白求恩跟翻译郎林商量，说：“你看，这孩子浓眉大眼，挺漂亮，可惜嘴上有个豁口，给他做个整形手术吧</a:t>
            </a:r>
            <a:r>
              <a:rPr lang="en-US" altLang="zh-CN" dirty="0"/>
              <a:t>!</a:t>
            </a:r>
            <a:r>
              <a:rPr lang="zh-CN" altLang="zh-CN" dirty="0"/>
              <a:t>”</a:t>
            </a:r>
          </a:p>
          <a:p>
            <a:pPr>
              <a:lnSpc>
                <a:spcPts val="3800"/>
              </a:lnSpc>
            </a:pPr>
            <a:r>
              <a:rPr lang="en-US" altLang="zh-CN" dirty="0"/>
              <a:t> </a:t>
            </a:r>
            <a:endParaRPr lang="zh-CN" altLang="zh-CN" dirty="0"/>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240418" y="1356765"/>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30366413"/>
      </p:ext>
    </p:extLst>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11756" y="655984"/>
            <a:ext cx="7099852" cy="5410061"/>
          </a:xfrm>
        </p:spPr>
        <p:txBody>
          <a:bodyPr>
            <a:normAutofit/>
          </a:bodyPr>
          <a:lstStyle/>
          <a:p>
            <a:r>
              <a:rPr lang="zh-CN" altLang="zh-CN" dirty="0"/>
              <a:t>白求恩给毛主席的回信</a:t>
            </a:r>
          </a:p>
          <a:p>
            <a:r>
              <a:rPr lang="en-US" altLang="zh-CN" dirty="0"/>
              <a:t> </a:t>
            </a:r>
            <a:endParaRPr lang="zh-CN" altLang="zh-CN" dirty="0"/>
          </a:p>
          <a:p>
            <a:r>
              <a:rPr lang="zh-CN" altLang="zh-CN" dirty="0"/>
              <a:t>　　白求恩到达前线后不久，毛泽东亲自给聂荣臻发电报，指示每月付给白求恩</a:t>
            </a:r>
            <a:r>
              <a:rPr lang="en-US" altLang="zh-CN" dirty="0"/>
              <a:t>100</a:t>
            </a:r>
            <a:r>
              <a:rPr lang="zh-CN" altLang="zh-CN" dirty="0"/>
              <a:t>元。白求恩当即给毛主席写了一封信：“敬爱的毛泽东主席，来电敬复如下：我谢绝每月百元津贴。我自己不需要钱，因为衣食等一切均已供给……</a:t>
            </a:r>
            <a:r>
              <a:rPr lang="zh-CN" altLang="zh-CN" dirty="0" smtClean="0"/>
              <a:t>”</a:t>
            </a:r>
            <a:endParaRPr lang="en-US" altLang="zh-CN" dirty="0" smtClean="0"/>
          </a:p>
          <a:p>
            <a:r>
              <a:rPr lang="en-US" altLang="zh-CN" dirty="0" smtClean="0"/>
              <a:t>   </a:t>
            </a:r>
            <a:r>
              <a:rPr lang="zh-CN" altLang="zh-CN" dirty="0" smtClean="0"/>
              <a:t>在</a:t>
            </a:r>
            <a:r>
              <a:rPr lang="en-US" altLang="zh-CN" dirty="0"/>
              <a:t>1938</a:t>
            </a:r>
            <a:r>
              <a:rPr lang="zh-CN" altLang="zh-CN" dirty="0"/>
              <a:t>年抗日战争初期，这</a:t>
            </a:r>
            <a:r>
              <a:rPr lang="en-US" altLang="zh-CN" dirty="0"/>
              <a:t>100</a:t>
            </a:r>
            <a:r>
              <a:rPr lang="zh-CN" altLang="zh-CN" dirty="0"/>
              <a:t>元津贴还是不少的。当时八路军官兵一律实行供给制，发给每人每月的津贴费最低是</a:t>
            </a:r>
            <a:r>
              <a:rPr lang="en-US" altLang="zh-CN" dirty="0"/>
              <a:t>1</a:t>
            </a:r>
            <a:r>
              <a:rPr lang="zh-CN" altLang="zh-CN" dirty="0"/>
              <a:t>元，最高是</a:t>
            </a:r>
            <a:r>
              <a:rPr lang="en-US" altLang="zh-CN" dirty="0"/>
              <a:t>5</a:t>
            </a:r>
            <a:r>
              <a:rPr lang="zh-CN" altLang="zh-CN" dirty="0"/>
              <a:t>元。</a:t>
            </a:r>
          </a:p>
          <a:p>
            <a:endParaRPr lang="zh-CN" altLang="en-US" dirty="0"/>
          </a:p>
        </p:txBody>
      </p:sp>
      <p:pic>
        <p:nvPicPr>
          <p:cNvPr id="4" name="图片 3" descr="untitled.png"/>
          <p:cNvPicPr>
            <a:picLocks noChangeAspect="1"/>
          </p:cNvPicPr>
          <p:nvPr/>
        </p:nvPicPr>
        <p:blipFill>
          <a:blip r:embed="rId2" cstate="print"/>
          <a:stretch>
            <a:fillRect/>
          </a:stretch>
        </p:blipFill>
        <p:spPr>
          <a:xfrm>
            <a:off x="159025" y="795131"/>
            <a:ext cx="4226812" cy="4420753"/>
          </a:xfrm>
          <a:prstGeom prst="rect">
            <a:avLst/>
          </a:prstGeom>
        </p:spPr>
      </p:pic>
    </p:spTree>
    <p:extLst>
      <p:ext uri="{BB962C8B-B14F-4D97-AF65-F5344CB8AC3E}">
        <p14:creationId xmlns:p14="http://schemas.microsoft.com/office/powerpoint/2010/main" val="1768154686"/>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465050" y="819461"/>
            <a:ext cx="4815742" cy="1446550"/>
          </a:xfrm>
          <a:prstGeom prst="rect">
            <a:avLst/>
          </a:prstGeom>
        </p:spPr>
        <p:txBody>
          <a:bodyPr wrap="none">
            <a:spAutoFit/>
          </a:bodyPr>
          <a:lstStyle/>
          <a:p>
            <a:r>
              <a:rPr lang="zh-CN" altLang="en-US" sz="4000" b="1" dirty="0" smtClean="0">
                <a:solidFill>
                  <a:schemeClr val="bg2">
                    <a:lumMod val="25000"/>
                  </a:schemeClr>
                </a:solidFill>
                <a:latin typeface="+mn-ea"/>
              </a:rPr>
              <a:t>赞美和欣赏成就彼此</a:t>
            </a:r>
            <a:endParaRPr lang="en-US" altLang="zh-CN" sz="4000" b="1" dirty="0" smtClean="0">
              <a:solidFill>
                <a:schemeClr val="bg2">
                  <a:lumMod val="25000"/>
                </a:schemeClr>
              </a:solidFill>
              <a:latin typeface="+mn-ea"/>
            </a:endParaRPr>
          </a:p>
          <a:p>
            <a:endParaRPr lang="zh-CN" altLang="en-US" sz="2400" b="1" dirty="0">
              <a:solidFill>
                <a:schemeClr val="bg2">
                  <a:lumMod val="25000"/>
                </a:schemeClr>
              </a:solidFill>
              <a:latin typeface="+mn-ea"/>
            </a:endParaRPr>
          </a:p>
          <a:p>
            <a:endParaRPr lang="en-US" altLang="zh-CN" sz="2400" b="1" dirty="0">
              <a:solidFill>
                <a:schemeClr val="bg2">
                  <a:lumMod val="25000"/>
                </a:schemeClr>
              </a:solidFill>
              <a:latin typeface="+mn-ea"/>
            </a:endParaRPr>
          </a:p>
        </p:txBody>
      </p:sp>
      <p:sp>
        <p:nvSpPr>
          <p:cNvPr id="11" name="矩形 10"/>
          <p:cNvSpPr/>
          <p:nvPr/>
        </p:nvSpPr>
        <p:spPr>
          <a:xfrm>
            <a:off x="5842851" y="2468677"/>
            <a:ext cx="4879099" cy="2031325"/>
          </a:xfrm>
          <a:prstGeom prst="rect">
            <a:avLst/>
          </a:prstGeom>
        </p:spPr>
        <p:txBody>
          <a:bodyPr wrap="square">
            <a:spAutoFit/>
          </a:bodyPr>
          <a:lstStyle/>
          <a:p>
            <a:pPr>
              <a:lnSpc>
                <a:spcPct val="150000"/>
              </a:lnSpc>
            </a:pPr>
            <a:r>
              <a:rPr lang="zh-CN" altLang="en-US" sz="2800" dirty="0" smtClean="0">
                <a:solidFill>
                  <a:schemeClr val="bg2">
                    <a:lumMod val="25000"/>
                  </a:schemeClr>
                </a:solidFill>
                <a:latin typeface="+mn-ea"/>
              </a:rPr>
              <a:t>在我们同学中间，有哪个同学的哪一件事让你觉得她</a:t>
            </a:r>
            <a:r>
              <a:rPr lang="en-US" altLang="zh-CN" sz="2800" dirty="0" smtClean="0">
                <a:solidFill>
                  <a:schemeClr val="bg2">
                    <a:lumMod val="25000"/>
                  </a:schemeClr>
                </a:solidFill>
                <a:latin typeface="+mn-ea"/>
              </a:rPr>
              <a:t>/</a:t>
            </a:r>
            <a:r>
              <a:rPr lang="zh-CN" altLang="en-US" sz="2800" dirty="0" smtClean="0">
                <a:solidFill>
                  <a:schemeClr val="bg2">
                    <a:lumMod val="25000"/>
                  </a:schemeClr>
                </a:solidFill>
                <a:latin typeface="+mn-ea"/>
              </a:rPr>
              <a:t>他是“</a:t>
            </a:r>
            <a:r>
              <a:rPr lang="zh-CN" altLang="en-US" sz="2800" dirty="0" smtClean="0">
                <a:solidFill>
                  <a:srgbClr val="FF0000"/>
                </a:solidFill>
                <a:latin typeface="+mn-ea"/>
              </a:rPr>
              <a:t>毫不利己专门利人</a:t>
            </a:r>
            <a:r>
              <a:rPr lang="zh-CN" altLang="en-US" sz="2800" dirty="0" smtClean="0">
                <a:solidFill>
                  <a:schemeClr val="bg2">
                    <a:lumMod val="25000"/>
                  </a:schemeClr>
                </a:solidFill>
                <a:latin typeface="+mn-ea"/>
              </a:rPr>
              <a:t>”的呢？</a:t>
            </a:r>
            <a:endParaRPr lang="en-US" altLang="zh-CN" sz="2800" dirty="0">
              <a:solidFill>
                <a:schemeClr val="bg2">
                  <a:lumMod val="25000"/>
                </a:schemeClr>
              </a:solidFill>
              <a:latin typeface="+mn-ea"/>
            </a:endParaRPr>
          </a:p>
        </p:txBody>
      </p:sp>
      <p:sp>
        <p:nvSpPr>
          <p:cNvPr id="14" name="矩形 13"/>
          <p:cNvSpPr/>
          <p:nvPr/>
        </p:nvSpPr>
        <p:spPr>
          <a:xfrm rot="10800000">
            <a:off x="5281542" y="592253"/>
            <a:ext cx="5440408" cy="3752849"/>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timg.jpg"/>
          <p:cNvPicPr>
            <a:picLocks noChangeAspect="1"/>
          </p:cNvPicPr>
          <p:nvPr/>
        </p:nvPicPr>
        <p:blipFill>
          <a:blip r:embed="rId3" cstate="print"/>
          <a:srcRect r="248" b="7264"/>
          <a:stretch>
            <a:fillRect/>
          </a:stretch>
        </p:blipFill>
        <p:spPr>
          <a:xfrm>
            <a:off x="0" y="0"/>
            <a:ext cx="3998794" cy="6858000"/>
          </a:xfrm>
          <a:prstGeom prst="rect">
            <a:avLst/>
          </a:prstGeom>
        </p:spPr>
      </p:pic>
      <p:sp>
        <p:nvSpPr>
          <p:cNvPr id="9" name="矩形 8"/>
          <p:cNvSpPr/>
          <p:nvPr/>
        </p:nvSpPr>
        <p:spPr>
          <a:xfrm>
            <a:off x="3226313" y="776351"/>
            <a:ext cx="1954381" cy="4516621"/>
          </a:xfrm>
          <a:prstGeom prst="rect">
            <a:avLst/>
          </a:prstGeom>
        </p:spPr>
        <p:txBody>
          <a:bodyPr vert="eaVert" wrap="none">
            <a:spAutoFit/>
          </a:bodyPr>
          <a:lstStyle/>
          <a:p>
            <a:r>
              <a:rPr lang="zh-CN" altLang="en-US" sz="11500" b="1" dirty="0" smtClean="0">
                <a:solidFill>
                  <a:schemeClr val="bg1"/>
                </a:solidFill>
                <a:latin typeface="+mn-ea"/>
              </a:rPr>
              <a:t>身边人</a:t>
            </a:r>
            <a:endParaRPr lang="zh-CN" altLang="en-US" sz="11500" b="1" dirty="0">
              <a:solidFill>
                <a:schemeClr val="bg1"/>
              </a:solidFill>
              <a:latin typeface="+mn-ea"/>
            </a:endParaRPr>
          </a:p>
        </p:txBody>
      </p:sp>
    </p:spTree>
    <p:extLst>
      <p:ext uri="{BB962C8B-B14F-4D97-AF65-F5344CB8AC3E}">
        <p14:creationId xmlns:p14="http://schemas.microsoft.com/office/powerpoint/2010/main" val="345287139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animBg="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对技术精益求精的专业精神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 name="组合 42"/>
          <p:cNvGrpSpPr/>
          <p:nvPr/>
        </p:nvGrpSpPr>
        <p:grpSpPr>
          <a:xfrm>
            <a:off x="799299" y="1834919"/>
            <a:ext cx="5271819" cy="619529"/>
            <a:chOff x="510124" y="2978699"/>
            <a:chExt cx="3953864" cy="464646"/>
          </a:xfrm>
        </p:grpSpPr>
        <p:grpSp>
          <p:nvGrpSpPr>
            <p:cNvPr id="3"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sp>
        <p:nvSpPr>
          <p:cNvPr id="64" name="矩形 63"/>
          <p:cNvSpPr/>
          <p:nvPr/>
        </p:nvSpPr>
        <p:spPr>
          <a:xfrm>
            <a:off x="938555" y="2535505"/>
            <a:ext cx="4670814" cy="1074781"/>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以医疗为职业；</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医术高明；</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pic>
        <p:nvPicPr>
          <p:cNvPr id="24" name="图片 23" descr="untitled.png"/>
          <p:cNvPicPr>
            <a:picLocks noChangeAspect="1"/>
          </p:cNvPicPr>
          <p:nvPr/>
        </p:nvPicPr>
        <p:blipFill>
          <a:blip r:embed="rId3" cstate="print"/>
          <a:stretch>
            <a:fillRect/>
          </a:stretch>
        </p:blipFill>
        <p:spPr>
          <a:xfrm>
            <a:off x="7410734" y="735732"/>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148469" y="1487695"/>
            <a:ext cx="6225209" cy="4351338"/>
          </a:xfrm>
        </p:spPr>
        <p:txBody>
          <a:bodyPr/>
          <a:lstStyle/>
          <a:p>
            <a:r>
              <a:rPr lang="zh-CN" altLang="zh-CN" dirty="0"/>
              <a:t>“没有哪一件工作是小的，没有哪一件工作是不重要的”，鼓励他们每个人：“要学习独立工作，不要那半斤八两的帮助。</a:t>
            </a:r>
            <a:r>
              <a:rPr lang="zh-CN" altLang="zh-CN" dirty="0" smtClean="0"/>
              <a:t>”</a:t>
            </a:r>
            <a:endParaRPr lang="en-US" altLang="zh-CN" dirty="0" smtClean="0"/>
          </a:p>
          <a:p>
            <a:endParaRPr lang="en-US" altLang="zh-CN" dirty="0"/>
          </a:p>
          <a:p>
            <a:pPr marL="0" indent="0">
              <a:buNone/>
            </a:pPr>
            <a:r>
              <a:rPr lang="en-US" altLang="zh-CN" dirty="0" smtClean="0"/>
              <a:t>        ——</a:t>
            </a:r>
            <a:r>
              <a:rPr lang="zh-CN" altLang="en-US" dirty="0" smtClean="0"/>
              <a:t>朱德</a:t>
            </a:r>
            <a:r>
              <a:rPr lang="en-US" altLang="zh-CN" dirty="0" smtClean="0"/>
              <a:t>《</a:t>
            </a:r>
            <a:r>
              <a:rPr lang="zh-CN" altLang="en-US" dirty="0" smtClean="0"/>
              <a:t>纪念白求恩同志</a:t>
            </a:r>
            <a:r>
              <a:rPr lang="en-US" altLang="zh-CN" dirty="0" smtClean="0"/>
              <a:t>》</a:t>
            </a:r>
            <a:r>
              <a:rPr lang="en-US" altLang="zh-CN" dirty="0"/>
              <a:t/>
            </a:r>
            <a:br>
              <a:rPr lang="en-US" altLang="zh-CN" dirty="0"/>
            </a:br>
            <a:endParaRPr lang="zh-CN" altLang="en-US" dirty="0"/>
          </a:p>
        </p:txBody>
      </p:sp>
      <p:pic>
        <p:nvPicPr>
          <p:cNvPr id="4" name="图片 3" descr="untitled.png"/>
          <p:cNvPicPr>
            <a:picLocks noChangeAspect="1"/>
          </p:cNvPicPr>
          <p:nvPr/>
        </p:nvPicPr>
        <p:blipFill>
          <a:blip r:embed="rId2" cstate="print"/>
          <a:stretch>
            <a:fillRect/>
          </a:stretch>
        </p:blipFill>
        <p:spPr>
          <a:xfrm>
            <a:off x="771395" y="894758"/>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040919555"/>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134678" y="1033670"/>
            <a:ext cx="7219122" cy="5143293"/>
          </a:xfrm>
        </p:spPr>
        <p:txBody>
          <a:bodyPr>
            <a:normAutofit fontScale="77500" lnSpcReduction="20000"/>
          </a:bodyPr>
          <a:lstStyle/>
          <a:p>
            <a:pPr>
              <a:lnSpc>
                <a:spcPts val="3800"/>
              </a:lnSpc>
            </a:pPr>
            <a:r>
              <a:rPr lang="zh-CN" altLang="en-US" dirty="0" smtClean="0"/>
              <a:t>    他</a:t>
            </a:r>
            <a:r>
              <a:rPr lang="zh-CN" altLang="zh-CN" dirty="0" smtClean="0"/>
              <a:t>撰写</a:t>
            </a:r>
            <a:r>
              <a:rPr lang="zh-CN" altLang="zh-CN" dirty="0"/>
              <a:t>了《战地外科组织治疗方法草案》等教材，发明牵引器等</a:t>
            </a:r>
            <a:r>
              <a:rPr lang="en-US" altLang="zh-CN" dirty="0"/>
              <a:t>20</a:t>
            </a:r>
            <a:r>
              <a:rPr lang="zh-CN" altLang="zh-CN" dirty="0"/>
              <a:t>多种医疗器械。同时他还创新战救模式，包括把汽车换成骡子、组建医疗队到前线等，制定了一整套开展火线救治的原则和方式。</a:t>
            </a:r>
          </a:p>
          <a:p>
            <a:pPr>
              <a:lnSpc>
                <a:spcPts val="3800"/>
              </a:lnSpc>
            </a:pPr>
            <a:r>
              <a:rPr lang="en-US" altLang="zh-CN" dirty="0"/>
              <a:t>    </a:t>
            </a:r>
            <a:r>
              <a:rPr lang="zh-CN" altLang="zh-CN" dirty="0"/>
              <a:t>与此同时，白求恩看到根据地的医务人员远远不能适应抗战需要，多次建议创办一所卫生学校，培养医疗人才。经过紧张筹备，</a:t>
            </a:r>
            <a:r>
              <a:rPr lang="en-US" altLang="zh-CN" dirty="0"/>
              <a:t>1939</a:t>
            </a:r>
            <a:r>
              <a:rPr lang="zh-CN" altLang="zh-CN" dirty="0"/>
              <a:t>年</a:t>
            </a:r>
            <a:r>
              <a:rPr lang="en-US" altLang="zh-CN" dirty="0"/>
              <a:t>9</a:t>
            </a:r>
            <a:r>
              <a:rPr lang="zh-CN" altLang="zh-CN" dirty="0"/>
              <a:t>月，“晋察冀军区卫生学校”在河北唐县牛眼沟村成立，白求恩向学校捐赠了显微镜、小型</a:t>
            </a:r>
            <a:r>
              <a:rPr lang="en-US" altLang="zh-CN" dirty="0"/>
              <a:t>X</a:t>
            </a:r>
            <a:r>
              <a:rPr lang="zh-CN" altLang="zh-CN" dirty="0"/>
              <a:t>光机和医学书籍，并亲自编写了教学大纲和教材，手把手地对学员授课传帮带。</a:t>
            </a:r>
          </a:p>
          <a:p>
            <a:pPr>
              <a:lnSpc>
                <a:spcPts val="3800"/>
              </a:lnSpc>
            </a:pPr>
            <a:endParaRPr lang="zh-CN" altLang="en-US" dirty="0"/>
          </a:p>
        </p:txBody>
      </p:sp>
      <p:pic>
        <p:nvPicPr>
          <p:cNvPr id="4" name="图片 3" descr="untitled.png"/>
          <p:cNvPicPr>
            <a:picLocks noChangeAspect="1"/>
          </p:cNvPicPr>
          <p:nvPr/>
        </p:nvPicPr>
        <p:blipFill>
          <a:blip r:embed="rId2" cstate="print"/>
          <a:stretch>
            <a:fillRect/>
          </a:stretch>
        </p:blipFill>
        <p:spPr>
          <a:xfrm>
            <a:off x="314195" y="556827"/>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95261331"/>
      </p:ext>
    </p:extLst>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333461" y="377687"/>
            <a:ext cx="7315200" cy="6480313"/>
          </a:xfrm>
        </p:spPr>
        <p:txBody>
          <a:bodyPr>
            <a:normAutofit fontScale="70000" lnSpcReduction="20000"/>
          </a:bodyPr>
          <a:lstStyle/>
          <a:p>
            <a:pPr>
              <a:lnSpc>
                <a:spcPts val="3800"/>
              </a:lnSpc>
            </a:pPr>
            <a:r>
              <a:rPr lang="en-US" altLang="zh-CN" dirty="0" smtClean="0"/>
              <a:t>     </a:t>
            </a:r>
            <a:r>
              <a:rPr lang="zh-CN" altLang="zh-CN" dirty="0" smtClean="0"/>
              <a:t>白求恩</a:t>
            </a:r>
            <a:r>
              <a:rPr lang="zh-CN" altLang="zh-CN" dirty="0"/>
              <a:t>大夫是一个</a:t>
            </a:r>
            <a:r>
              <a:rPr lang="zh-CN" altLang="zh-CN" dirty="0">
                <a:solidFill>
                  <a:srgbClr val="FF0000"/>
                </a:solidFill>
              </a:rPr>
              <a:t>技术精湛</a:t>
            </a:r>
            <a:r>
              <a:rPr lang="zh-CN" altLang="zh-CN" dirty="0"/>
              <a:t>的战地外科医生。他除了做手术治疗之外，还亲自打字，画图，编写教材，给医务人员上课。他以前在幽静的丛林中，给三百多学生上大课。他的讲台上放一个扩音机，身后挂着三大幅人体解剖图。他一边讲，一边指着图表。学生的海洋，鸦雀无声，埋头做笔记，静静地听着。白求恩大夫曾制定“五星期计划”，建立模范医院，作为示范来推动整个根据地的医务工作。他说：“一个战地的外科医生，同时要是木匠、缝纫匠、铁匠和理发匠。”他自己用木匠工具几下子把木板锯断、刨平，做成靠背架，让手术后的伤员靠在上面使呼吸畅通。他一有空闲，就指挥木匠做大腿骨折牵引架、病人木床，铁匠做妥马式夹板和洋铁桶盆，锡匠打探针、镊子、钳子，分配裁缝做床单、褥子、枕头……</a:t>
            </a:r>
          </a:p>
          <a:p>
            <a:endParaRPr lang="zh-CN" altLang="en-US" dirty="0"/>
          </a:p>
        </p:txBody>
      </p:sp>
      <p:pic>
        <p:nvPicPr>
          <p:cNvPr id="4" name="图片 3" descr="untitled.png"/>
          <p:cNvPicPr>
            <a:picLocks noChangeAspect="1"/>
          </p:cNvPicPr>
          <p:nvPr/>
        </p:nvPicPr>
        <p:blipFill>
          <a:blip r:embed="rId2" cstate="print"/>
          <a:stretch>
            <a:fillRect/>
          </a:stretch>
        </p:blipFill>
        <p:spPr>
          <a:xfrm>
            <a:off x="433464" y="874880"/>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66113059"/>
      </p:ext>
    </p:extLst>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465050" y="1315319"/>
            <a:ext cx="4815742" cy="1446550"/>
          </a:xfrm>
          <a:prstGeom prst="rect">
            <a:avLst/>
          </a:prstGeom>
        </p:spPr>
        <p:txBody>
          <a:bodyPr wrap="none">
            <a:spAutoFit/>
          </a:bodyPr>
          <a:lstStyle/>
          <a:p>
            <a:r>
              <a:rPr lang="zh-CN" altLang="en-US" sz="4000" b="1" dirty="0" smtClean="0">
                <a:solidFill>
                  <a:schemeClr val="bg2">
                    <a:lumMod val="25000"/>
                  </a:schemeClr>
                </a:solidFill>
                <a:latin typeface="+mn-ea"/>
              </a:rPr>
              <a:t>赞美和欣赏成就彼此</a:t>
            </a:r>
            <a:endParaRPr lang="en-US" altLang="zh-CN" sz="4000" b="1" dirty="0" smtClean="0">
              <a:solidFill>
                <a:schemeClr val="bg2">
                  <a:lumMod val="25000"/>
                </a:schemeClr>
              </a:solidFill>
              <a:latin typeface="+mn-ea"/>
            </a:endParaRPr>
          </a:p>
          <a:p>
            <a:endParaRPr lang="zh-CN" altLang="en-US" sz="2400" b="1" dirty="0">
              <a:solidFill>
                <a:schemeClr val="bg2">
                  <a:lumMod val="25000"/>
                </a:schemeClr>
              </a:solidFill>
              <a:latin typeface="+mn-ea"/>
            </a:endParaRPr>
          </a:p>
          <a:p>
            <a:endParaRPr lang="en-US" altLang="zh-CN" sz="2400" b="1" dirty="0">
              <a:solidFill>
                <a:schemeClr val="bg2">
                  <a:lumMod val="25000"/>
                </a:schemeClr>
              </a:solidFill>
              <a:latin typeface="+mn-ea"/>
            </a:endParaRPr>
          </a:p>
        </p:txBody>
      </p:sp>
      <p:sp>
        <p:nvSpPr>
          <p:cNvPr id="11" name="矩形 10"/>
          <p:cNvSpPr/>
          <p:nvPr/>
        </p:nvSpPr>
        <p:spPr>
          <a:xfrm>
            <a:off x="5725202" y="3649201"/>
            <a:ext cx="4879099" cy="2031325"/>
          </a:xfrm>
          <a:prstGeom prst="rect">
            <a:avLst/>
          </a:prstGeom>
        </p:spPr>
        <p:txBody>
          <a:bodyPr wrap="square">
            <a:spAutoFit/>
          </a:bodyPr>
          <a:lstStyle/>
          <a:p>
            <a:pPr>
              <a:lnSpc>
                <a:spcPct val="150000"/>
              </a:lnSpc>
            </a:pPr>
            <a:r>
              <a:rPr lang="zh-CN" altLang="en-US" sz="2800" dirty="0" smtClean="0">
                <a:solidFill>
                  <a:schemeClr val="bg2">
                    <a:lumMod val="25000"/>
                  </a:schemeClr>
                </a:solidFill>
                <a:latin typeface="+mn-ea"/>
              </a:rPr>
              <a:t>在我们同学中间，有哪个同学的哪一件事让你觉得她</a:t>
            </a:r>
            <a:r>
              <a:rPr lang="en-US" altLang="zh-CN" sz="2800" dirty="0" smtClean="0">
                <a:solidFill>
                  <a:schemeClr val="bg2">
                    <a:lumMod val="25000"/>
                  </a:schemeClr>
                </a:solidFill>
                <a:latin typeface="+mn-ea"/>
              </a:rPr>
              <a:t>/</a:t>
            </a:r>
            <a:r>
              <a:rPr lang="zh-CN" altLang="en-US" sz="2800" dirty="0" smtClean="0">
                <a:solidFill>
                  <a:schemeClr val="bg2">
                    <a:lumMod val="25000"/>
                  </a:schemeClr>
                </a:solidFill>
                <a:latin typeface="+mn-ea"/>
              </a:rPr>
              <a:t>他是“</a:t>
            </a:r>
            <a:r>
              <a:rPr lang="zh-CN" altLang="en-US" sz="2800" dirty="0" smtClean="0">
                <a:solidFill>
                  <a:srgbClr val="FF0000"/>
                </a:solidFill>
                <a:latin typeface="+mn-ea"/>
              </a:rPr>
              <a:t>对技术精益求精</a:t>
            </a:r>
            <a:r>
              <a:rPr lang="zh-CN" altLang="en-US" sz="2800" dirty="0" smtClean="0">
                <a:solidFill>
                  <a:schemeClr val="bg2">
                    <a:lumMod val="25000"/>
                  </a:schemeClr>
                </a:solidFill>
                <a:latin typeface="+mn-ea"/>
              </a:rPr>
              <a:t>”的呢？</a:t>
            </a:r>
            <a:endParaRPr lang="en-US" altLang="zh-CN" sz="2800" dirty="0">
              <a:solidFill>
                <a:schemeClr val="bg2">
                  <a:lumMod val="25000"/>
                </a:schemeClr>
              </a:solidFill>
              <a:latin typeface="+mn-ea"/>
            </a:endParaRPr>
          </a:p>
        </p:txBody>
      </p:sp>
      <p:sp>
        <p:nvSpPr>
          <p:cNvPr id="14" name="矩形 13"/>
          <p:cNvSpPr/>
          <p:nvPr/>
        </p:nvSpPr>
        <p:spPr>
          <a:xfrm rot="10800000">
            <a:off x="5281542" y="592253"/>
            <a:ext cx="5440408" cy="3752849"/>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timg.jpg"/>
          <p:cNvPicPr>
            <a:picLocks noChangeAspect="1"/>
          </p:cNvPicPr>
          <p:nvPr/>
        </p:nvPicPr>
        <p:blipFill>
          <a:blip r:embed="rId3" cstate="print"/>
          <a:srcRect r="248" b="7264"/>
          <a:stretch>
            <a:fillRect/>
          </a:stretch>
        </p:blipFill>
        <p:spPr>
          <a:xfrm>
            <a:off x="0" y="0"/>
            <a:ext cx="3998794" cy="6858000"/>
          </a:xfrm>
          <a:prstGeom prst="rect">
            <a:avLst/>
          </a:prstGeom>
        </p:spPr>
      </p:pic>
      <p:sp>
        <p:nvSpPr>
          <p:cNvPr id="9" name="矩形 8"/>
          <p:cNvSpPr/>
          <p:nvPr/>
        </p:nvSpPr>
        <p:spPr>
          <a:xfrm>
            <a:off x="3226313" y="776351"/>
            <a:ext cx="1954381" cy="4516621"/>
          </a:xfrm>
          <a:prstGeom prst="rect">
            <a:avLst/>
          </a:prstGeom>
        </p:spPr>
        <p:txBody>
          <a:bodyPr vert="eaVert" wrap="none">
            <a:spAutoFit/>
          </a:bodyPr>
          <a:lstStyle/>
          <a:p>
            <a:r>
              <a:rPr lang="zh-CN" altLang="en-US" sz="11500" b="1" dirty="0" smtClean="0">
                <a:solidFill>
                  <a:schemeClr val="bg1"/>
                </a:solidFill>
                <a:latin typeface="+mn-ea"/>
              </a:rPr>
              <a:t>身边人</a:t>
            </a:r>
            <a:endParaRPr lang="zh-CN" altLang="en-US" sz="11500" b="1" dirty="0">
              <a:solidFill>
                <a:schemeClr val="bg1"/>
              </a:solidFill>
              <a:latin typeface="+mn-ea"/>
            </a:endParaRPr>
          </a:p>
        </p:txBody>
      </p:sp>
    </p:spTree>
    <p:extLst>
      <p:ext uri="{BB962C8B-B14F-4D97-AF65-F5344CB8AC3E}">
        <p14:creationId xmlns:p14="http://schemas.microsoft.com/office/powerpoint/2010/main" val="13289280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animBg="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24" name="图片 23" descr="untitled.png"/>
          <p:cNvPicPr>
            <a:picLocks noChangeAspect="1"/>
          </p:cNvPicPr>
          <p:nvPr/>
        </p:nvPicPr>
        <p:blipFill>
          <a:blip r:embed="rId3" cstate="print"/>
          <a:stretch>
            <a:fillRect/>
          </a:stretch>
        </p:blipFill>
        <p:spPr>
          <a:xfrm>
            <a:off x="7768543" y="450209"/>
            <a:ext cx="3480179" cy="5122823"/>
          </a:xfrm>
          <a:prstGeom prst="rect">
            <a:avLst/>
          </a:prstGeom>
          <a:ln w="228600" cap="sq" cmpd="thickThin">
            <a:solidFill>
              <a:srgbClr val="000000"/>
            </a:solidFill>
            <a:prstDash val="solid"/>
            <a:miter lim="800000"/>
          </a:ln>
          <a:effectLst>
            <a:innerShdw blurRad="76200">
              <a:srgbClr val="000000"/>
            </a:innerShdw>
          </a:effectLst>
        </p:spPr>
      </p:pic>
      <p:sp>
        <p:nvSpPr>
          <p:cNvPr id="2" name="矩形 1"/>
          <p:cNvSpPr/>
          <p:nvPr/>
        </p:nvSpPr>
        <p:spPr>
          <a:xfrm>
            <a:off x="304799" y="164689"/>
            <a:ext cx="6612835" cy="5940088"/>
          </a:xfrm>
          <a:prstGeom prst="rect">
            <a:avLst/>
          </a:prstGeom>
        </p:spPr>
        <p:txBody>
          <a:bodyPr wrap="square">
            <a:spAutoFit/>
          </a:bodyPr>
          <a:lstStyle/>
          <a:p>
            <a:pPr>
              <a:lnSpc>
                <a:spcPts val="3800"/>
              </a:lnSpc>
            </a:pPr>
            <a:r>
              <a:rPr lang="zh-CN" altLang="en-US" sz="2800" dirty="0" smtClean="0"/>
              <a:t>     我</a:t>
            </a:r>
            <a:r>
              <a:rPr lang="zh-CN" altLang="en-US" sz="2800" dirty="0"/>
              <a:t>和白求恩同志只见过一面。后来他给我来过许多信。可是因为忙，仅回过他一封信，还不知他收到没有。对于他的死，我是很悲痛的。现在大家纪念他，可见他的精神感人之深。我们大家要学习他毫无自私自利之心的精神。从这点出发，就可以变为大有利于人民的人。一个人能力有大小，但只要有这点精神，就是一个高尚的人，一个纯粹的人，一个有道德的人，一个脱离了低级趣味的人，一个有益于人民的人。</a:t>
            </a:r>
            <a:br>
              <a:rPr lang="zh-CN" altLang="en-US" sz="2800" dirty="0"/>
            </a:br>
            <a:endParaRPr lang="zh-CN" altLang="en-US" sz="2800" dirty="0"/>
          </a:p>
        </p:txBody>
      </p:sp>
      <p:sp>
        <p:nvSpPr>
          <p:cNvPr id="3" name="TextBox 2"/>
          <p:cNvSpPr txBox="1"/>
          <p:nvPr/>
        </p:nvSpPr>
        <p:spPr>
          <a:xfrm>
            <a:off x="106640" y="6025849"/>
            <a:ext cx="12085360" cy="584775"/>
          </a:xfrm>
          <a:prstGeom prst="rect">
            <a:avLst/>
          </a:prstGeom>
          <a:solidFill>
            <a:schemeClr val="bg2"/>
          </a:solidFill>
        </p:spPr>
        <p:txBody>
          <a:bodyPr wrap="none" rtlCol="0">
            <a:spAutoFit/>
          </a:bodyPr>
          <a:lstStyle/>
          <a:p>
            <a:r>
              <a:rPr lang="zh-CN" altLang="en-US" sz="3200" dirty="0" smtClean="0"/>
              <a:t>将这一段话分为两个层次，并说说这两个层次之间是如何过渡的。</a:t>
            </a:r>
            <a:endParaRPr lang="zh-CN" altLang="en-US" sz="3200" dirty="0"/>
          </a:p>
        </p:txBody>
      </p:sp>
      <p:sp>
        <p:nvSpPr>
          <p:cNvPr id="4" name="斜纹 3"/>
          <p:cNvSpPr/>
          <p:nvPr/>
        </p:nvSpPr>
        <p:spPr>
          <a:xfrm>
            <a:off x="3322978" y="1759225"/>
            <a:ext cx="288238" cy="45720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67370415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untitled.png"/>
          <p:cNvPicPr>
            <a:picLocks noChangeAspect="1"/>
          </p:cNvPicPr>
          <p:nvPr/>
        </p:nvPicPr>
        <p:blipFill>
          <a:blip r:embed="rId3" cstate="print"/>
          <a:stretch>
            <a:fillRect/>
          </a:stretch>
        </p:blipFill>
        <p:spPr>
          <a:xfrm>
            <a:off x="159026" y="675860"/>
            <a:ext cx="5348178" cy="5593571"/>
          </a:xfrm>
          <a:prstGeom prst="rect">
            <a:avLst/>
          </a:prstGeom>
        </p:spPr>
      </p:pic>
      <p:sp>
        <p:nvSpPr>
          <p:cNvPr id="2" name="矩形 1"/>
          <p:cNvSpPr/>
          <p:nvPr/>
        </p:nvSpPr>
        <p:spPr>
          <a:xfrm>
            <a:off x="6096000" y="1628507"/>
            <a:ext cx="6096000" cy="3046988"/>
          </a:xfrm>
          <a:prstGeom prst="rect">
            <a:avLst/>
          </a:prstGeom>
        </p:spPr>
        <p:txBody>
          <a:bodyPr>
            <a:spAutoFit/>
          </a:bodyPr>
          <a:lstStyle/>
          <a:p>
            <a:r>
              <a:rPr lang="zh-CN" altLang="en-US" sz="3200" dirty="0" smtClean="0"/>
              <a:t>    一个人</a:t>
            </a:r>
            <a:r>
              <a:rPr lang="zh-CN" altLang="en-US" sz="3200" dirty="0"/>
              <a:t>能力有大小，但只要有这点精神，就是一个</a:t>
            </a:r>
            <a:r>
              <a:rPr lang="zh-CN" altLang="en-US" sz="3200" dirty="0">
                <a:solidFill>
                  <a:srgbClr val="FF0000"/>
                </a:solidFill>
              </a:rPr>
              <a:t>高尚</a:t>
            </a:r>
            <a:r>
              <a:rPr lang="zh-CN" altLang="en-US" sz="3200" dirty="0"/>
              <a:t>的人，一个</a:t>
            </a:r>
            <a:r>
              <a:rPr lang="zh-CN" altLang="en-US" sz="3200" dirty="0">
                <a:solidFill>
                  <a:srgbClr val="FF0000"/>
                </a:solidFill>
              </a:rPr>
              <a:t>纯粹</a:t>
            </a:r>
            <a:r>
              <a:rPr lang="zh-CN" altLang="en-US" sz="3200" dirty="0"/>
              <a:t>的人，一个</a:t>
            </a:r>
            <a:r>
              <a:rPr lang="zh-CN" altLang="en-US" sz="3200" dirty="0">
                <a:solidFill>
                  <a:srgbClr val="FF0000"/>
                </a:solidFill>
              </a:rPr>
              <a:t>有道德</a:t>
            </a:r>
            <a:r>
              <a:rPr lang="zh-CN" altLang="en-US" sz="3200" dirty="0"/>
              <a:t>的人，一个</a:t>
            </a:r>
            <a:r>
              <a:rPr lang="zh-CN" altLang="en-US" sz="3200" dirty="0">
                <a:solidFill>
                  <a:srgbClr val="FF0000"/>
                </a:solidFill>
              </a:rPr>
              <a:t>脱离了低级趣味</a:t>
            </a:r>
            <a:r>
              <a:rPr lang="zh-CN" altLang="en-US" sz="3200" dirty="0"/>
              <a:t>的人，一个</a:t>
            </a:r>
            <a:r>
              <a:rPr lang="zh-CN" altLang="en-US" sz="3200" dirty="0">
                <a:solidFill>
                  <a:srgbClr val="FF0000"/>
                </a:solidFill>
              </a:rPr>
              <a:t>有益于人民</a:t>
            </a:r>
            <a:r>
              <a:rPr lang="zh-CN" altLang="en-US" sz="3200" dirty="0"/>
              <a:t>的人。</a:t>
            </a:r>
            <a:br>
              <a:rPr lang="zh-CN" altLang="en-US" sz="3200" dirty="0"/>
            </a:br>
            <a:endParaRPr lang="zh-CN" altLang="en-US" sz="3200" dirty="0"/>
          </a:p>
        </p:txBody>
      </p:sp>
    </p:spTree>
    <p:extLst>
      <p:ext uri="{BB962C8B-B14F-4D97-AF65-F5344CB8AC3E}">
        <p14:creationId xmlns:p14="http://schemas.microsoft.com/office/powerpoint/2010/main" val="2969848861"/>
      </p:ext>
    </p:extLst>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a:spLocks noChangeArrowheads="1"/>
          </p:cNvSpPr>
          <p:nvPr/>
        </p:nvSpPr>
        <p:spPr bwMode="auto">
          <a:xfrm>
            <a:off x="1267300" y="2074729"/>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国际主义的精神、共产主义的精神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6" name="文本框 4"/>
          <p:cNvSpPr>
            <a:spLocks noChangeArrowheads="1"/>
          </p:cNvSpPr>
          <p:nvPr/>
        </p:nvSpPr>
        <p:spPr bwMode="auto">
          <a:xfrm>
            <a:off x="1308991" y="2755976"/>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毫不利己专门利人的精神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7" name="文本框 4"/>
          <p:cNvSpPr>
            <a:spLocks noChangeArrowheads="1"/>
          </p:cNvSpPr>
          <p:nvPr/>
        </p:nvSpPr>
        <p:spPr bwMode="auto">
          <a:xfrm>
            <a:off x="1308991" y="3429001"/>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对技术精益求精的专业精神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8" name="矩形 7"/>
          <p:cNvSpPr/>
          <p:nvPr/>
        </p:nvSpPr>
        <p:spPr>
          <a:xfrm>
            <a:off x="1308991" y="4533397"/>
            <a:ext cx="9242158" cy="623248"/>
          </a:xfrm>
          <a:prstGeom prst="rect">
            <a:avLst/>
          </a:prstGeom>
        </p:spPr>
        <p:txBody>
          <a:bodyPr wrap="square">
            <a:spAutoFit/>
          </a:bodyPr>
          <a:lstStyle/>
          <a:p>
            <a:pPr marL="285750" indent="-285750">
              <a:lnSpc>
                <a:spcPct val="125000"/>
              </a:lnSpc>
            </a:pPr>
            <a:r>
              <a:rPr lang="zh-CN" altLang="en-US" sz="3200" b="1" dirty="0" smtClean="0">
                <a:latin typeface="楷体" pitchFamily="49" charset="-122"/>
                <a:ea typeface="楷体" pitchFamily="49" charset="-122"/>
              </a:rPr>
              <a:t>毫无自私自利之心的精神</a:t>
            </a:r>
            <a:endParaRPr lang="zh-CN" altLang="en-US" sz="3200" b="1" dirty="0">
              <a:latin typeface="楷体" pitchFamily="49" charset="-122"/>
              <a:ea typeface="楷体" pitchFamily="49" charset="-122"/>
            </a:endParaRPr>
          </a:p>
        </p:txBody>
      </p:sp>
      <p:sp>
        <p:nvSpPr>
          <p:cNvPr id="2" name="TextBox 1"/>
          <p:cNvSpPr txBox="1"/>
          <p:nvPr/>
        </p:nvSpPr>
        <p:spPr>
          <a:xfrm>
            <a:off x="8415131" y="1223197"/>
            <a:ext cx="923330" cy="4063184"/>
          </a:xfrm>
          <a:prstGeom prst="rect">
            <a:avLst/>
          </a:prstGeom>
          <a:noFill/>
        </p:spPr>
        <p:txBody>
          <a:bodyPr vert="eaVert" wrap="square" rtlCol="0">
            <a:spAutoFit/>
          </a:bodyPr>
          <a:lstStyle/>
          <a:p>
            <a:r>
              <a:rPr lang="zh-CN" altLang="en-US" sz="4800" b="1" dirty="0" smtClean="0"/>
              <a:t>总   分   总</a:t>
            </a:r>
            <a:endParaRPr lang="zh-CN" altLang="en-US" sz="4800" b="1" dirty="0"/>
          </a:p>
        </p:txBody>
      </p:sp>
      <p:sp>
        <p:nvSpPr>
          <p:cNvPr id="3" name="下箭头 2"/>
          <p:cNvSpPr/>
          <p:nvPr/>
        </p:nvSpPr>
        <p:spPr>
          <a:xfrm>
            <a:off x="8683023" y="1980024"/>
            <a:ext cx="381464" cy="774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下箭头 8"/>
          <p:cNvSpPr/>
          <p:nvPr/>
        </p:nvSpPr>
        <p:spPr>
          <a:xfrm>
            <a:off x="8686064" y="3497607"/>
            <a:ext cx="381464" cy="774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38555" y="1252330"/>
            <a:ext cx="8125932" cy="521361"/>
          </a:xfrm>
          <a:prstGeom prst="rect">
            <a:avLst/>
          </a:prstGeom>
        </p:spPr>
        <p:txBody>
          <a:bodyPr wrap="square">
            <a:spAutoFit/>
          </a:bodyPr>
          <a:lstStyle/>
          <a:p>
            <a:pPr>
              <a:lnSpc>
                <a:spcPct val="114000"/>
              </a:lnSpc>
            </a:pPr>
            <a:r>
              <a:rPr lang="zh-CN" altLang="en-US" sz="2800" b="1" dirty="0" smtClean="0">
                <a:latin typeface="楷体" pitchFamily="49" charset="-122"/>
                <a:ea typeface="楷体" pitchFamily="49" charset="-122"/>
                <a:cs typeface="Arial" panose="020B0604020202020204" pitchFamily="34" charset="0"/>
              </a:rPr>
              <a:t>不远万里，来到中国；帮助抗战，以身殉职。</a:t>
            </a:r>
            <a:endParaRPr lang="en-US" altLang="zh-CN" sz="2800" b="1" dirty="0">
              <a:latin typeface="楷体" pitchFamily="49" charset="-122"/>
              <a:ea typeface="楷体" pitchFamily="49" charset="-122"/>
              <a:cs typeface="Arial" panose="020B0604020202020204" pitchFamily="34" charset="0"/>
            </a:endParaRPr>
          </a:p>
        </p:txBody>
      </p:sp>
      <p:sp>
        <p:nvSpPr>
          <p:cNvPr id="4" name="矩形 3"/>
          <p:cNvSpPr/>
          <p:nvPr/>
        </p:nvSpPr>
        <p:spPr>
          <a:xfrm>
            <a:off x="9571869" y="20418"/>
            <a:ext cx="2271776" cy="923330"/>
          </a:xfrm>
          <a:prstGeom prst="rect">
            <a:avLst/>
          </a:prstGeom>
          <a:noFill/>
        </p:spPr>
        <p:txBody>
          <a:bodyPr wrap="non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结构？</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2741265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810418" y="2049369"/>
            <a:ext cx="8971313"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1</a:t>
            </a:r>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zh-CN" altLang="en-US" sz="7200" b="1" dirty="0" smtClean="0">
                <a:latin typeface="微软雅黑" panose="020B0503020204020204" pitchFamily="34" charset="-122"/>
                <a:ea typeface="微软雅黑" panose="020B0503020204020204" pitchFamily="34" charset="-122"/>
              </a:rPr>
              <a:t>夹叙夹议</a:t>
            </a: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205995" y="1722984"/>
            <a:ext cx="119860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第一自然段中，哪一部分是叙事，哪一部分是议论？</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876872"/>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4" name="矩形 63"/>
          <p:cNvSpPr/>
          <p:nvPr/>
        </p:nvSpPr>
        <p:spPr>
          <a:xfrm>
            <a:off x="1528182" y="3775669"/>
            <a:ext cx="4670814" cy="1429366"/>
          </a:xfrm>
          <a:prstGeom prst="rect">
            <a:avLst/>
          </a:prstGeom>
        </p:spPr>
        <p:txBody>
          <a:bodyPr wrap="square">
            <a:spAutoFit/>
          </a:bodyPr>
          <a:lstStyle/>
          <a:p>
            <a:pPr>
              <a:lnSpc>
                <a:spcPct val="114000"/>
              </a:lnSpc>
            </a:pP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生平</a:t>
            </a:r>
            <a:r>
              <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rPr>
              <a:t>——</a:t>
            </a: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叙事</a:t>
            </a:r>
            <a:endPar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倡议学习</a:t>
            </a:r>
            <a:r>
              <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rPr>
              <a:t>——</a:t>
            </a: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议论</a:t>
            </a:r>
            <a:endParaRPr lang="en-US" altLang="zh-CN" sz="4000" dirty="0">
              <a:solidFill>
                <a:schemeClr val="tx1">
                  <a:lumMod val="65000"/>
                  <a:lumOff val="35000"/>
                </a:schemeClr>
              </a:solidFill>
              <a:latin typeface="Century Gothic" panose="020B0502020202020204" pitchFamily="34" charset="0"/>
              <a:cs typeface="Arial" panose="020B0604020202020204" pitchFamily="34" charset="0"/>
            </a:endParaRPr>
          </a:p>
        </p:txBody>
      </p:sp>
      <p:sp>
        <p:nvSpPr>
          <p:cNvPr id="15" name="矩形 14"/>
          <p:cNvSpPr/>
          <p:nvPr/>
        </p:nvSpPr>
        <p:spPr>
          <a:xfrm>
            <a:off x="0" y="0"/>
            <a:ext cx="2964273" cy="793487"/>
          </a:xfrm>
          <a:prstGeom prst="rect">
            <a:avLst/>
          </a:prstGeom>
        </p:spPr>
        <p:txBody>
          <a:bodyPr wrap="none">
            <a:spAutoFit/>
          </a:bodyPr>
          <a:lstStyle/>
          <a:p>
            <a:pPr>
              <a:lnSpc>
                <a:spcPct val="150000"/>
              </a:lnSpc>
            </a:pPr>
            <a:r>
              <a:rPr lang="en-US" altLang="zh-CN" sz="3600" b="1" dirty="0" smtClean="0">
                <a:latin typeface="楷体" pitchFamily="49" charset="-122"/>
                <a:ea typeface="楷体" pitchFamily="49" charset="-122"/>
                <a:sym typeface="微软雅黑" panose="020B0503020204020204" pitchFamily="34" charset="-122"/>
              </a:rPr>
              <a:t>【</a:t>
            </a:r>
            <a:r>
              <a:rPr lang="zh-CN" altLang="en-US" sz="3600" b="1" dirty="0" smtClean="0">
                <a:latin typeface="楷体" pitchFamily="49" charset="-122"/>
                <a:ea typeface="楷体" pitchFamily="49" charset="-122"/>
                <a:sym typeface="微软雅黑" panose="020B0503020204020204" pitchFamily="34" charset="-122"/>
              </a:rPr>
              <a:t>夹叙夹议</a:t>
            </a:r>
            <a:r>
              <a:rPr lang="en-US" altLang="zh-CN" sz="3600" b="1" dirty="0" smtClean="0">
                <a:latin typeface="楷体" pitchFamily="49" charset="-122"/>
                <a:ea typeface="楷体" pitchFamily="49" charset="-122"/>
                <a:sym typeface="微软雅黑" panose="020B0503020204020204" pitchFamily="34" charset="-122"/>
              </a:rPr>
              <a:t>】</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500" fill="hold"/>
                                        <p:tgtEl>
                                          <p:spTgt spid="64"/>
                                        </p:tgtEl>
                                        <p:attrNameLst>
                                          <p:attrName>ppt_w</p:attrName>
                                        </p:attrNameLst>
                                      </p:cBhvr>
                                      <p:tavLst>
                                        <p:tav tm="0">
                                          <p:val>
                                            <p:strVal val="#ppt_w*0.05"/>
                                          </p:val>
                                        </p:tav>
                                        <p:tav tm="100000">
                                          <p:val>
                                            <p:strVal val="#ppt_w"/>
                                          </p:val>
                                        </p:tav>
                                      </p:tavLst>
                                    </p:anim>
                                    <p:anim calcmode="lin" valueType="num">
                                      <p:cBhvr>
                                        <p:cTn id="8" dur="500" fill="hold"/>
                                        <p:tgtEl>
                                          <p:spTgt spid="64"/>
                                        </p:tgtEl>
                                        <p:attrNameLst>
                                          <p:attrName>ppt_h</p:attrName>
                                        </p:attrNameLst>
                                      </p:cBhvr>
                                      <p:tavLst>
                                        <p:tav tm="0">
                                          <p:val>
                                            <p:strVal val="#ppt_h"/>
                                          </p:val>
                                        </p:tav>
                                        <p:tav tm="100000">
                                          <p:val>
                                            <p:strVal val="#ppt_h"/>
                                          </p:val>
                                        </p:tav>
                                      </p:tavLst>
                                    </p:anim>
                                    <p:anim calcmode="lin" valueType="num">
                                      <p:cBhvr>
                                        <p:cTn id="9" dur="500" fill="hold"/>
                                        <p:tgtEl>
                                          <p:spTgt spid="64"/>
                                        </p:tgtEl>
                                        <p:attrNameLst>
                                          <p:attrName>ppt_x</p:attrName>
                                        </p:attrNameLst>
                                      </p:cBhvr>
                                      <p:tavLst>
                                        <p:tav tm="0">
                                          <p:val>
                                            <p:strVal val="#ppt_x-.2"/>
                                          </p:val>
                                        </p:tav>
                                        <p:tav tm="100000">
                                          <p:val>
                                            <p:strVal val="#ppt_x"/>
                                          </p:val>
                                        </p:tav>
                                      </p:tavLst>
                                    </p:anim>
                                    <p:anim calcmode="lin" valueType="num">
                                      <p:cBhvr>
                                        <p:cTn id="10" dur="500" fill="hold"/>
                                        <p:tgtEl>
                                          <p:spTgt spid="64"/>
                                        </p:tgtEl>
                                        <p:attrNameLst>
                                          <p:attrName>ppt_y</p:attrName>
                                        </p:attrNameLst>
                                      </p:cBhvr>
                                      <p:tavLst>
                                        <p:tav tm="0">
                                          <p:val>
                                            <p:strVal val="#ppt_y"/>
                                          </p:val>
                                        </p:tav>
                                        <p:tav tm="100000">
                                          <p:val>
                                            <p:strVal val="#ppt_y"/>
                                          </p:val>
                                        </p:tav>
                                      </p:tavLst>
                                    </p:anim>
                                    <p:animEffect transition="in" filter="fade">
                                      <p:cBhvr>
                                        <p:cTn id="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77079" y="874643"/>
            <a:ext cx="11151704" cy="5302320"/>
          </a:xfrm>
        </p:spPr>
        <p:txBody>
          <a:bodyPr>
            <a:noAutofit/>
          </a:bodyPr>
          <a:lstStyle/>
          <a:p>
            <a:r>
              <a:rPr lang="en-US" altLang="zh-CN" sz="3200" dirty="0" smtClean="0"/>
              <a:t>1</a:t>
            </a:r>
            <a:r>
              <a:rPr lang="en-US" altLang="zh-CN" sz="3200" dirty="0" smtClean="0"/>
              <a:t>.</a:t>
            </a:r>
            <a:r>
              <a:rPr lang="zh-CN" altLang="en-US" sz="3200" dirty="0" smtClean="0"/>
              <a:t>白求恩</a:t>
            </a:r>
            <a:r>
              <a:rPr lang="zh-CN" altLang="en-US" sz="3200" dirty="0"/>
              <a:t>同志毫不利己专门利人的精神，表现在他对工作的极端的负责任，对同志对人民的极端的热忱</a:t>
            </a:r>
            <a:r>
              <a:rPr lang="zh-CN" altLang="en-US" sz="3200" dirty="0" smtClean="0"/>
              <a:t>。</a:t>
            </a:r>
            <a:r>
              <a:rPr lang="en-US" altLang="zh-CN" sz="3200" dirty="0" smtClean="0"/>
              <a:t>2</a:t>
            </a:r>
            <a:r>
              <a:rPr lang="en-US" altLang="zh-CN" sz="3200" dirty="0" smtClean="0"/>
              <a:t>.</a:t>
            </a:r>
            <a:r>
              <a:rPr lang="zh-CN" altLang="en-US" sz="3200" dirty="0" smtClean="0"/>
              <a:t>每个</a:t>
            </a:r>
            <a:r>
              <a:rPr lang="zh-CN" altLang="en-US" sz="3200" dirty="0"/>
              <a:t>共产党员都要学习他</a:t>
            </a:r>
            <a:r>
              <a:rPr lang="zh-CN" altLang="en-US" sz="3200" dirty="0" smtClean="0"/>
              <a:t>。</a:t>
            </a:r>
            <a:r>
              <a:rPr lang="en-US" altLang="zh-CN" sz="3200" dirty="0" smtClean="0"/>
              <a:t>3</a:t>
            </a:r>
            <a:r>
              <a:rPr lang="en-US" altLang="zh-CN" sz="3200" dirty="0" smtClean="0"/>
              <a:t>.</a:t>
            </a:r>
            <a:r>
              <a:rPr lang="zh-CN" altLang="en-US" sz="3200" dirty="0" smtClean="0"/>
              <a:t>不少</a:t>
            </a:r>
            <a:r>
              <a:rPr lang="zh-CN" altLang="en-US" sz="3200" dirty="0"/>
              <a:t>的人对工作不负责任，拈轻怕重，把重担子推给人家，自己挑轻的</a:t>
            </a:r>
            <a:r>
              <a:rPr lang="zh-CN" altLang="en-US" sz="3200" dirty="0" smtClean="0"/>
              <a:t>。</a:t>
            </a:r>
            <a:r>
              <a:rPr lang="en-US" altLang="zh-CN" sz="3200" dirty="0" smtClean="0"/>
              <a:t>4.</a:t>
            </a:r>
            <a:r>
              <a:rPr lang="zh-CN" altLang="en-US" sz="3200" dirty="0" smtClean="0"/>
              <a:t>一</a:t>
            </a:r>
            <a:r>
              <a:rPr lang="zh-CN" altLang="en-US" sz="3200" dirty="0"/>
              <a:t>事当前，先替自己打算，然后再替别人打算</a:t>
            </a:r>
            <a:r>
              <a:rPr lang="zh-CN" altLang="en-US" sz="3200" dirty="0" smtClean="0"/>
              <a:t>。</a:t>
            </a:r>
            <a:r>
              <a:rPr lang="en-US" altLang="zh-CN" sz="3200" dirty="0" smtClean="0"/>
              <a:t>5.</a:t>
            </a:r>
            <a:r>
              <a:rPr lang="zh-CN" altLang="en-US" sz="3200" dirty="0" smtClean="0"/>
              <a:t>出</a:t>
            </a:r>
            <a:r>
              <a:rPr lang="zh-CN" altLang="en-US" sz="3200" dirty="0"/>
              <a:t>了一点力就觉得了不起，喜欢自吹，生怕人家不知道</a:t>
            </a:r>
            <a:r>
              <a:rPr lang="zh-CN" altLang="en-US" sz="3200" dirty="0" smtClean="0"/>
              <a:t>。</a:t>
            </a:r>
            <a:r>
              <a:rPr lang="en-US" altLang="zh-CN" sz="3200" dirty="0" smtClean="0"/>
              <a:t>6.</a:t>
            </a:r>
            <a:r>
              <a:rPr lang="zh-CN" altLang="en-US" sz="3200" dirty="0" smtClean="0"/>
              <a:t>对</a:t>
            </a:r>
            <a:r>
              <a:rPr lang="zh-CN" altLang="en-US" sz="3200" dirty="0"/>
              <a:t>同志对人民不是满腔热忱，而是冷冷清清，漠不关心，麻木不仁</a:t>
            </a:r>
            <a:r>
              <a:rPr lang="zh-CN" altLang="en-US" sz="3200" dirty="0" smtClean="0"/>
              <a:t>。</a:t>
            </a:r>
            <a:r>
              <a:rPr lang="en-US" altLang="zh-CN" sz="3200" dirty="0" smtClean="0"/>
              <a:t>7</a:t>
            </a:r>
            <a:r>
              <a:rPr lang="en-US" altLang="zh-CN" sz="3200" dirty="0" smtClean="0"/>
              <a:t>.</a:t>
            </a:r>
            <a:r>
              <a:rPr lang="zh-CN" altLang="en-US" sz="3200" dirty="0" smtClean="0"/>
              <a:t>这种</a:t>
            </a:r>
            <a:r>
              <a:rPr lang="zh-CN" altLang="en-US" sz="3200" dirty="0"/>
              <a:t>人其实不是共产党员，至少不能算一个纯粹的共产党员</a:t>
            </a:r>
            <a:r>
              <a:rPr lang="zh-CN" altLang="en-US" sz="3200" dirty="0" smtClean="0"/>
              <a:t>。</a:t>
            </a:r>
            <a:r>
              <a:rPr lang="en-US" altLang="zh-CN" sz="3200" dirty="0" smtClean="0"/>
              <a:t>8</a:t>
            </a:r>
            <a:r>
              <a:rPr lang="en-US" altLang="zh-CN" sz="3200" dirty="0" smtClean="0"/>
              <a:t>.</a:t>
            </a:r>
            <a:r>
              <a:rPr lang="zh-CN" altLang="en-US" sz="3200" dirty="0" smtClean="0"/>
              <a:t>从</a:t>
            </a:r>
            <a:r>
              <a:rPr lang="zh-CN" altLang="en-US" sz="3200" dirty="0"/>
              <a:t>前线回来的人说到白求恩，没有一个不佩服，没有一个不为他的精神所</a:t>
            </a:r>
            <a:r>
              <a:rPr lang="zh-CN" altLang="en-US" sz="3200" dirty="0" smtClean="0"/>
              <a:t>感动。</a:t>
            </a:r>
            <a:r>
              <a:rPr lang="en-US" altLang="zh-CN" sz="3200" dirty="0" smtClean="0"/>
              <a:t>9.</a:t>
            </a:r>
            <a:r>
              <a:rPr lang="zh-CN" altLang="en-US" sz="3200" dirty="0" smtClean="0"/>
              <a:t>晋察冀</a:t>
            </a:r>
            <a:r>
              <a:rPr lang="zh-CN" altLang="en-US" sz="3200" dirty="0"/>
              <a:t>边区的军民，凡亲身受过白求恩医生的治疗和亲眼看过白求恩医生的工作的，无不为之感动</a:t>
            </a:r>
            <a:r>
              <a:rPr lang="zh-CN" altLang="en-US" sz="3200" dirty="0" smtClean="0"/>
              <a:t>。</a:t>
            </a:r>
            <a:r>
              <a:rPr lang="en-US" altLang="zh-CN" sz="3200" dirty="0" smtClean="0"/>
              <a:t>10</a:t>
            </a:r>
            <a:r>
              <a:rPr lang="en-US" altLang="zh-CN" sz="3200" dirty="0" smtClean="0"/>
              <a:t>.</a:t>
            </a:r>
            <a:r>
              <a:rPr lang="zh-CN" altLang="en-US" sz="3200" dirty="0" smtClean="0"/>
              <a:t>每</a:t>
            </a:r>
            <a:r>
              <a:rPr lang="zh-CN" altLang="en-US" sz="3200" dirty="0"/>
              <a:t>一个共产党员，一定要学习白求恩同志的这种真正共产主义者的精神。</a:t>
            </a:r>
          </a:p>
        </p:txBody>
      </p:sp>
      <p:sp>
        <p:nvSpPr>
          <p:cNvPr id="4" name="文本框 4"/>
          <p:cNvSpPr>
            <a:spLocks noChangeArrowheads="1"/>
          </p:cNvSpPr>
          <p:nvPr/>
        </p:nvSpPr>
        <p:spPr bwMode="auto">
          <a:xfrm>
            <a:off x="0" y="149016"/>
            <a:ext cx="11986005" cy="584775"/>
          </a:xfrm>
          <a:prstGeom prst="rect">
            <a:avLst/>
          </a:prstGeom>
          <a:solidFill>
            <a:schemeClr val="bg2"/>
          </a:solidFill>
          <a:ln>
            <a:noFill/>
          </a:ln>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第二自然段</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中，</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哪</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几句</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是</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叙事，</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哪</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几句</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是</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议论？</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Tree>
    <p:extLst>
      <p:ext uri="{BB962C8B-B14F-4D97-AF65-F5344CB8AC3E}">
        <p14:creationId xmlns:p14="http://schemas.microsoft.com/office/powerpoint/2010/main" val="3713807064"/>
      </p:ext>
    </p:extLst>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77079" y="874643"/>
            <a:ext cx="11151704" cy="5302320"/>
          </a:xfrm>
        </p:spPr>
        <p:txBody>
          <a:bodyPr>
            <a:noAutofit/>
          </a:bodyPr>
          <a:lstStyle/>
          <a:p>
            <a:r>
              <a:rPr lang="en-US" altLang="zh-CN" sz="3200" dirty="0" smtClean="0"/>
              <a:t>1.</a:t>
            </a:r>
            <a:r>
              <a:rPr lang="zh-CN" altLang="en-US" sz="3200" dirty="0" smtClean="0"/>
              <a:t>（</a:t>
            </a:r>
            <a:r>
              <a:rPr lang="zh-CN" altLang="en-US" sz="3200" dirty="0" smtClean="0">
                <a:solidFill>
                  <a:srgbClr val="FF0000"/>
                </a:solidFill>
              </a:rPr>
              <a:t>叙</a:t>
            </a:r>
            <a:r>
              <a:rPr lang="zh-CN" altLang="en-US" sz="3200" dirty="0" smtClean="0"/>
              <a:t>）</a:t>
            </a:r>
            <a:r>
              <a:rPr lang="zh-CN" altLang="en-US" sz="3200" dirty="0" smtClean="0">
                <a:solidFill>
                  <a:srgbClr val="FF0000"/>
                </a:solidFill>
              </a:rPr>
              <a:t>白求恩</a:t>
            </a:r>
            <a:r>
              <a:rPr lang="zh-CN" altLang="en-US" sz="3200" dirty="0">
                <a:solidFill>
                  <a:srgbClr val="FF0000"/>
                </a:solidFill>
              </a:rPr>
              <a:t>同志毫不利己专门利人的精神，表现在他对工作的极端的负责任，对同志对人民的极端的热忱</a:t>
            </a:r>
            <a:r>
              <a:rPr lang="zh-CN" altLang="en-US" sz="3200" dirty="0" smtClean="0">
                <a:solidFill>
                  <a:srgbClr val="FF0000"/>
                </a:solidFill>
              </a:rPr>
              <a:t>。</a:t>
            </a:r>
            <a:r>
              <a:rPr lang="en-US" altLang="zh-CN" sz="3200" dirty="0" smtClean="0"/>
              <a:t>2.</a:t>
            </a:r>
            <a:r>
              <a:rPr lang="zh-CN" altLang="en-US" sz="3200" dirty="0" smtClean="0"/>
              <a:t>（</a:t>
            </a:r>
            <a:r>
              <a:rPr lang="zh-CN" altLang="en-US" sz="3200" dirty="0" smtClean="0">
                <a:solidFill>
                  <a:srgbClr val="00B0F0"/>
                </a:solidFill>
              </a:rPr>
              <a:t>议）每个</a:t>
            </a:r>
            <a:r>
              <a:rPr lang="zh-CN" altLang="en-US" sz="3200" dirty="0">
                <a:solidFill>
                  <a:srgbClr val="00B0F0"/>
                </a:solidFill>
              </a:rPr>
              <a:t>共产党员都要学习他</a:t>
            </a:r>
            <a:r>
              <a:rPr lang="zh-CN" altLang="en-US" sz="3200" dirty="0" smtClean="0">
                <a:solidFill>
                  <a:srgbClr val="00B0F0"/>
                </a:solidFill>
              </a:rPr>
              <a:t>。</a:t>
            </a:r>
            <a:r>
              <a:rPr lang="en-US" altLang="zh-CN" sz="3200" dirty="0" smtClean="0"/>
              <a:t>3</a:t>
            </a:r>
            <a:r>
              <a:rPr lang="en-US" altLang="zh-CN" sz="3200" dirty="0" smtClean="0">
                <a:solidFill>
                  <a:srgbClr val="FF0000"/>
                </a:solidFill>
              </a:rPr>
              <a:t>.</a:t>
            </a:r>
            <a:r>
              <a:rPr lang="zh-CN" altLang="en-US" sz="3200" dirty="0" smtClean="0">
                <a:solidFill>
                  <a:srgbClr val="FF0000"/>
                </a:solidFill>
              </a:rPr>
              <a:t>（叙）不少</a:t>
            </a:r>
            <a:r>
              <a:rPr lang="zh-CN" altLang="en-US" sz="3200" dirty="0">
                <a:solidFill>
                  <a:srgbClr val="FF0000"/>
                </a:solidFill>
              </a:rPr>
              <a:t>的人对工作不负责任，拈轻怕重，把重担子推给人家，自己挑轻的</a:t>
            </a:r>
            <a:r>
              <a:rPr lang="zh-CN" altLang="en-US" sz="3200" dirty="0" smtClean="0">
                <a:solidFill>
                  <a:srgbClr val="FF0000"/>
                </a:solidFill>
              </a:rPr>
              <a:t>。</a:t>
            </a:r>
            <a:r>
              <a:rPr lang="en-US" altLang="zh-CN" sz="3200" dirty="0" smtClean="0">
                <a:solidFill>
                  <a:srgbClr val="FF0000"/>
                </a:solidFill>
              </a:rPr>
              <a:t>4.</a:t>
            </a:r>
            <a:r>
              <a:rPr lang="zh-CN" altLang="en-US" sz="3200" dirty="0" smtClean="0">
                <a:solidFill>
                  <a:srgbClr val="FF0000"/>
                </a:solidFill>
              </a:rPr>
              <a:t>一</a:t>
            </a:r>
            <a:r>
              <a:rPr lang="zh-CN" altLang="en-US" sz="3200" dirty="0">
                <a:solidFill>
                  <a:srgbClr val="FF0000"/>
                </a:solidFill>
              </a:rPr>
              <a:t>事当前，先替自己打算，然后再替别人打算</a:t>
            </a:r>
            <a:r>
              <a:rPr lang="zh-CN" altLang="en-US" sz="3200" dirty="0" smtClean="0">
                <a:solidFill>
                  <a:srgbClr val="FF0000"/>
                </a:solidFill>
              </a:rPr>
              <a:t>。</a:t>
            </a:r>
            <a:r>
              <a:rPr lang="en-US" altLang="zh-CN" sz="3200" dirty="0" smtClean="0">
                <a:solidFill>
                  <a:srgbClr val="FF0000"/>
                </a:solidFill>
              </a:rPr>
              <a:t>5.</a:t>
            </a:r>
            <a:r>
              <a:rPr lang="zh-CN" altLang="en-US" sz="3200" dirty="0" smtClean="0">
                <a:solidFill>
                  <a:srgbClr val="FF0000"/>
                </a:solidFill>
              </a:rPr>
              <a:t>出</a:t>
            </a:r>
            <a:r>
              <a:rPr lang="zh-CN" altLang="en-US" sz="3200" dirty="0">
                <a:solidFill>
                  <a:srgbClr val="FF0000"/>
                </a:solidFill>
              </a:rPr>
              <a:t>了一点力就觉得了不起，喜欢自吹，生怕人家不知道</a:t>
            </a:r>
            <a:r>
              <a:rPr lang="zh-CN" altLang="en-US" sz="3200" dirty="0" smtClean="0">
                <a:solidFill>
                  <a:srgbClr val="FF0000"/>
                </a:solidFill>
              </a:rPr>
              <a:t>。</a:t>
            </a:r>
            <a:r>
              <a:rPr lang="en-US" altLang="zh-CN" sz="3200" dirty="0" smtClean="0">
                <a:solidFill>
                  <a:srgbClr val="FF0000"/>
                </a:solidFill>
              </a:rPr>
              <a:t>6.</a:t>
            </a:r>
            <a:r>
              <a:rPr lang="zh-CN" altLang="en-US" sz="3200" dirty="0" smtClean="0">
                <a:solidFill>
                  <a:srgbClr val="FF0000"/>
                </a:solidFill>
              </a:rPr>
              <a:t>对</a:t>
            </a:r>
            <a:r>
              <a:rPr lang="zh-CN" altLang="en-US" sz="3200" dirty="0">
                <a:solidFill>
                  <a:srgbClr val="FF0000"/>
                </a:solidFill>
              </a:rPr>
              <a:t>同志对人民不是满腔热忱，而是冷冷清清，漠不关心，麻木不仁</a:t>
            </a:r>
            <a:r>
              <a:rPr lang="zh-CN" altLang="en-US" sz="3200" dirty="0" smtClean="0">
                <a:solidFill>
                  <a:srgbClr val="FF0000"/>
                </a:solidFill>
              </a:rPr>
              <a:t>。</a:t>
            </a:r>
            <a:r>
              <a:rPr lang="en-US" altLang="zh-CN" sz="3200" dirty="0" smtClean="0">
                <a:solidFill>
                  <a:srgbClr val="00B0F0"/>
                </a:solidFill>
              </a:rPr>
              <a:t>7.</a:t>
            </a:r>
            <a:r>
              <a:rPr lang="zh-CN" altLang="en-US" sz="3200" dirty="0" smtClean="0">
                <a:solidFill>
                  <a:srgbClr val="00B0F0"/>
                </a:solidFill>
              </a:rPr>
              <a:t>（议）这种</a:t>
            </a:r>
            <a:r>
              <a:rPr lang="zh-CN" altLang="en-US" sz="3200" dirty="0">
                <a:solidFill>
                  <a:srgbClr val="00B0F0"/>
                </a:solidFill>
              </a:rPr>
              <a:t>人其实不是共产党员，至少不能算一个纯粹的共产党员</a:t>
            </a:r>
            <a:r>
              <a:rPr lang="zh-CN" altLang="en-US" sz="3200" dirty="0" smtClean="0">
                <a:solidFill>
                  <a:srgbClr val="00B0F0"/>
                </a:solidFill>
              </a:rPr>
              <a:t>。</a:t>
            </a:r>
            <a:r>
              <a:rPr lang="en-US" altLang="zh-CN" sz="3200" dirty="0" smtClean="0">
                <a:solidFill>
                  <a:srgbClr val="FF0000"/>
                </a:solidFill>
              </a:rPr>
              <a:t>8.</a:t>
            </a:r>
            <a:r>
              <a:rPr lang="zh-CN" altLang="en-US" sz="3200" dirty="0" smtClean="0">
                <a:solidFill>
                  <a:srgbClr val="FF0000"/>
                </a:solidFill>
              </a:rPr>
              <a:t>（叙）从</a:t>
            </a:r>
            <a:r>
              <a:rPr lang="zh-CN" altLang="en-US" sz="3200" dirty="0">
                <a:solidFill>
                  <a:srgbClr val="FF0000"/>
                </a:solidFill>
              </a:rPr>
              <a:t>前线回来的人说到白求恩，没有一个不佩服，没有一个不为他的精神所</a:t>
            </a:r>
            <a:r>
              <a:rPr lang="zh-CN" altLang="en-US" sz="3200" dirty="0" smtClean="0">
                <a:solidFill>
                  <a:srgbClr val="FF0000"/>
                </a:solidFill>
              </a:rPr>
              <a:t>感动。</a:t>
            </a:r>
            <a:r>
              <a:rPr lang="en-US" altLang="zh-CN" sz="3200" dirty="0" smtClean="0">
                <a:solidFill>
                  <a:srgbClr val="FF0000"/>
                </a:solidFill>
              </a:rPr>
              <a:t>9.</a:t>
            </a:r>
            <a:r>
              <a:rPr lang="zh-CN" altLang="en-US" sz="3200" dirty="0" smtClean="0">
                <a:solidFill>
                  <a:srgbClr val="FF0000"/>
                </a:solidFill>
              </a:rPr>
              <a:t>晋察冀</a:t>
            </a:r>
            <a:r>
              <a:rPr lang="zh-CN" altLang="en-US" sz="3200" dirty="0">
                <a:solidFill>
                  <a:srgbClr val="FF0000"/>
                </a:solidFill>
              </a:rPr>
              <a:t>边区的军民，凡亲身受过白求恩医生的治疗和亲眼看过白求恩医生的工作的，无不为之感动</a:t>
            </a:r>
            <a:r>
              <a:rPr lang="zh-CN" altLang="en-US" sz="3200" dirty="0" smtClean="0">
                <a:solidFill>
                  <a:srgbClr val="FF0000"/>
                </a:solidFill>
              </a:rPr>
              <a:t>。</a:t>
            </a:r>
            <a:r>
              <a:rPr lang="en-US" altLang="zh-CN" sz="3200" dirty="0" smtClean="0">
                <a:solidFill>
                  <a:schemeClr val="accent1"/>
                </a:solidFill>
              </a:rPr>
              <a:t>10.</a:t>
            </a:r>
            <a:r>
              <a:rPr lang="zh-CN" altLang="en-US" sz="3200" dirty="0" smtClean="0">
                <a:solidFill>
                  <a:schemeClr val="accent1"/>
                </a:solidFill>
              </a:rPr>
              <a:t>（议）每</a:t>
            </a:r>
            <a:r>
              <a:rPr lang="zh-CN" altLang="en-US" sz="3200" dirty="0">
                <a:solidFill>
                  <a:schemeClr val="accent1"/>
                </a:solidFill>
              </a:rPr>
              <a:t>一个共产党员，一定要学习白求恩同志的这种真正共产主义者的精神。</a:t>
            </a:r>
          </a:p>
        </p:txBody>
      </p:sp>
    </p:spTree>
    <p:extLst>
      <p:ext uri="{BB962C8B-B14F-4D97-AF65-F5344CB8AC3E}">
        <p14:creationId xmlns:p14="http://schemas.microsoft.com/office/powerpoint/2010/main" val="1022613504"/>
      </p:ext>
    </p:extLst>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876872"/>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文本框 4"/>
          <p:cNvSpPr>
            <a:spLocks noChangeArrowheads="1"/>
          </p:cNvSpPr>
          <p:nvPr/>
        </p:nvSpPr>
        <p:spPr bwMode="auto">
          <a:xfrm>
            <a:off x="708684" y="2600151"/>
            <a:ext cx="119860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第二自然段：</a:t>
            </a:r>
            <a:endParaRPr lang="en-US"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①</a:t>
            </a:r>
            <a:r>
              <a:rPr lang="zh-CN" altLang="en-US" sz="3200" b="1" dirty="0" smtClean="0">
                <a:solidFill>
                  <a:srgbClr val="FF0000"/>
                </a:solidFill>
                <a:latin typeface="楷体" pitchFamily="49" charset="-122"/>
                <a:ea typeface="楷体" pitchFamily="49" charset="-122"/>
                <a:cs typeface="Arial Unicode MS" panose="020B0604020202020204" pitchFamily="34" charset="-122"/>
                <a:sym typeface="Arial Unicode MS" panose="020B0604020202020204" pitchFamily="34" charset="-122"/>
              </a:rPr>
              <a:t> </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② ③ ④ ⑤ ⑥ ⑦ ⑧ ⑨ ⑩</a:t>
            </a:r>
            <a:endParaRPr lang="en-US"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15" name="矩形 14"/>
          <p:cNvSpPr/>
          <p:nvPr/>
        </p:nvSpPr>
        <p:spPr>
          <a:xfrm>
            <a:off x="0" y="0"/>
            <a:ext cx="2964273" cy="793487"/>
          </a:xfrm>
          <a:prstGeom prst="rect">
            <a:avLst/>
          </a:prstGeom>
        </p:spPr>
        <p:txBody>
          <a:bodyPr wrap="none">
            <a:spAutoFit/>
          </a:bodyPr>
          <a:lstStyle/>
          <a:p>
            <a:pPr>
              <a:lnSpc>
                <a:spcPct val="150000"/>
              </a:lnSpc>
            </a:pPr>
            <a:r>
              <a:rPr lang="en-US" altLang="zh-CN" sz="3600" b="1" dirty="0" smtClean="0">
                <a:latin typeface="楷体" pitchFamily="49" charset="-122"/>
                <a:ea typeface="楷体" pitchFamily="49" charset="-122"/>
                <a:sym typeface="微软雅黑" panose="020B0503020204020204" pitchFamily="34" charset="-122"/>
              </a:rPr>
              <a:t>【</a:t>
            </a:r>
            <a:r>
              <a:rPr lang="zh-CN" altLang="en-US" sz="3600" b="1" dirty="0" smtClean="0">
                <a:latin typeface="楷体" pitchFamily="49" charset="-122"/>
                <a:ea typeface="楷体" pitchFamily="49" charset="-122"/>
                <a:sym typeface="微软雅黑" panose="020B0503020204020204" pitchFamily="34" charset="-122"/>
              </a:rPr>
              <a:t>夹叙夹议</a:t>
            </a:r>
            <a:r>
              <a:rPr lang="en-US" altLang="zh-CN" sz="3600" b="1" dirty="0" smtClean="0">
                <a:latin typeface="楷体" pitchFamily="49" charset="-122"/>
                <a:ea typeface="楷体" pitchFamily="49" charset="-122"/>
                <a:sym typeface="微软雅黑" panose="020B0503020204020204" pitchFamily="34" charset="-122"/>
              </a:rPr>
              <a:t>】</a:t>
            </a:r>
          </a:p>
        </p:txBody>
      </p:sp>
      <p:cxnSp>
        <p:nvCxnSpPr>
          <p:cNvPr id="17" name="直接连接符 16"/>
          <p:cNvCxnSpPr/>
          <p:nvPr/>
        </p:nvCxnSpPr>
        <p:spPr>
          <a:xfrm rot="5400000">
            <a:off x="1644556" y="3418762"/>
            <a:ext cx="53226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4676684" y="3421034"/>
            <a:ext cx="53226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1048"/>
          <p:cNvSpPr>
            <a:spLocks noChangeArrowheads="1"/>
          </p:cNvSpPr>
          <p:nvPr/>
        </p:nvSpPr>
        <p:spPr bwMode="auto">
          <a:xfrm>
            <a:off x="1118960" y="3798085"/>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0" name="Rectangle 1049"/>
          <p:cNvSpPr>
            <a:spLocks noChangeArrowheads="1"/>
          </p:cNvSpPr>
          <p:nvPr/>
        </p:nvSpPr>
        <p:spPr bwMode="auto">
          <a:xfrm>
            <a:off x="6241894" y="3798084"/>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1" name="Rectangle 1050"/>
          <p:cNvSpPr>
            <a:spLocks noChangeArrowheads="1"/>
          </p:cNvSpPr>
          <p:nvPr/>
        </p:nvSpPr>
        <p:spPr bwMode="auto">
          <a:xfrm>
            <a:off x="4331366" y="3815547"/>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2" name="Rectangle 1051"/>
          <p:cNvSpPr>
            <a:spLocks noChangeArrowheads="1"/>
          </p:cNvSpPr>
          <p:nvPr/>
        </p:nvSpPr>
        <p:spPr bwMode="auto">
          <a:xfrm>
            <a:off x="5404044" y="3798084"/>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3" name="Rectangle 1052"/>
          <p:cNvSpPr>
            <a:spLocks noChangeArrowheads="1"/>
          </p:cNvSpPr>
          <p:nvPr/>
        </p:nvSpPr>
        <p:spPr bwMode="auto">
          <a:xfrm>
            <a:off x="311783" y="3770790"/>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6" name="Rectangle 1053"/>
          <p:cNvSpPr>
            <a:spLocks noChangeArrowheads="1"/>
          </p:cNvSpPr>
          <p:nvPr/>
        </p:nvSpPr>
        <p:spPr bwMode="auto">
          <a:xfrm>
            <a:off x="2822252" y="3784437"/>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9" name="AutoShape 1034"/>
          <p:cNvSpPr>
            <a:spLocks/>
          </p:cNvSpPr>
          <p:nvPr/>
        </p:nvSpPr>
        <p:spPr bwMode="auto">
          <a:xfrm rot="-5354396">
            <a:off x="3026482" y="2640617"/>
            <a:ext cx="230187" cy="2133600"/>
          </a:xfrm>
          <a:prstGeom prst="leftBrace">
            <a:avLst>
              <a:gd name="adj1" fmla="val 57931"/>
              <a:gd name="adj2" fmla="val 47324"/>
            </a:avLst>
          </a:prstGeom>
          <a:noFill/>
          <a:ln w="28575">
            <a:solidFill>
              <a:srgbClr val="FF0000"/>
            </a:solidFill>
            <a:miter lim="800000"/>
            <a:headEnd/>
            <a:tailEnd/>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zh-CN" altLang="en-US"/>
          </a:p>
        </p:txBody>
      </p:sp>
      <p:sp>
        <p:nvSpPr>
          <p:cNvPr id="20" name="AutoShape 1035"/>
          <p:cNvSpPr>
            <a:spLocks/>
          </p:cNvSpPr>
          <p:nvPr/>
        </p:nvSpPr>
        <p:spPr bwMode="auto">
          <a:xfrm rot="-26981611">
            <a:off x="5522726" y="3223091"/>
            <a:ext cx="152400" cy="1016000"/>
          </a:xfrm>
          <a:prstGeom prst="leftBrace">
            <a:avLst>
              <a:gd name="adj1" fmla="val 41667"/>
              <a:gd name="adj2" fmla="val 50000"/>
            </a:avLst>
          </a:prstGeom>
          <a:noFill/>
          <a:ln w="28575">
            <a:solidFill>
              <a:srgbClr val="FF0000"/>
            </a:solidFill>
            <a:miter lim="800000"/>
            <a:headEnd/>
            <a:tailEnd/>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zh-CN" altLang="en-US"/>
          </a:p>
        </p:txBody>
      </p:sp>
      <p:sp>
        <p:nvSpPr>
          <p:cNvPr id="23" name="矩形 22"/>
          <p:cNvSpPr/>
          <p:nvPr/>
        </p:nvSpPr>
        <p:spPr>
          <a:xfrm>
            <a:off x="1097280" y="4465040"/>
            <a:ext cx="9945858" cy="2160591"/>
          </a:xfrm>
          <a:prstGeom prst="rect">
            <a:avLst/>
          </a:prstGeom>
          <a:ln w="38100">
            <a:solidFill>
              <a:schemeClr val="bg1"/>
            </a:solidFill>
          </a:ln>
        </p:spPr>
        <p:txBody>
          <a:bodyPr wrap="square">
            <a:spAutoFit/>
          </a:bodyPr>
          <a:lstStyle/>
          <a:p>
            <a:pPr>
              <a:lnSpc>
                <a:spcPct val="120000"/>
              </a:lnSpc>
            </a:pPr>
            <a:r>
              <a:rPr lang="zh-CN" altLang="en-US" sz="2800" b="1" dirty="0" smtClean="0">
                <a:solidFill>
                  <a:schemeClr val="bg1"/>
                </a:solidFill>
                <a:latin typeface="楷体_GB2312" pitchFamily="49" charset="-122"/>
                <a:ea typeface="楷体_GB2312" pitchFamily="49" charset="-122"/>
              </a:rPr>
              <a:t>    议论文，以</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为主，</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u="sng" dirty="0" smtClean="0">
                <a:solidFill>
                  <a:schemeClr val="bg1"/>
                </a:solidFill>
                <a:latin typeface="楷体_GB2312" pitchFamily="49" charset="-122"/>
                <a:ea typeface="楷体_GB2312" pitchFamily="49" charset="-122"/>
              </a:rPr>
              <a:t>是为证明论点提出事实根据</a:t>
            </a:r>
            <a:r>
              <a:rPr lang="zh-CN" altLang="en-US" sz="2800" b="1" dirty="0" smtClean="0">
                <a:solidFill>
                  <a:schemeClr val="bg1"/>
                </a:solidFill>
                <a:latin typeface="楷体_GB2312" pitchFamily="49" charset="-122"/>
                <a:ea typeface="楷体_GB2312" pitchFamily="49" charset="-122"/>
              </a:rPr>
              <a:t>，</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要扣住论点，</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得简明、概括。</a:t>
            </a:r>
          </a:p>
          <a:p>
            <a:pPr>
              <a:lnSpc>
                <a:spcPct val="120000"/>
              </a:lnSpc>
            </a:pPr>
            <a:r>
              <a:rPr lang="zh-CN" altLang="en-US" sz="2800" b="1" dirty="0" smtClean="0">
                <a:solidFill>
                  <a:schemeClr val="bg1"/>
                </a:solidFill>
                <a:latin typeface="楷体_GB2312" pitchFamily="49" charset="-122"/>
                <a:ea typeface="楷体_GB2312" pitchFamily="49" charset="-122"/>
              </a:rPr>
              <a:t>    记叙文也</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和</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，记叙文以</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为主，</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是</a:t>
            </a:r>
            <a:r>
              <a:rPr lang="zh-CN" altLang="en-US" sz="2800" b="1" u="sng" dirty="0" smtClean="0">
                <a:solidFill>
                  <a:schemeClr val="bg1"/>
                </a:solidFill>
                <a:latin typeface="楷体_GB2312" pitchFamily="49" charset="-122"/>
                <a:ea typeface="楷体_GB2312" pitchFamily="49" charset="-122"/>
              </a:rPr>
              <a:t>用于揭示事物的本质和意义，起画龙点睛，突出中心的作用。</a:t>
            </a:r>
            <a:endParaRPr lang="zh-CN" altLang="en-US" sz="2800" b="1" u="sng" dirty="0">
              <a:solidFill>
                <a:schemeClr val="bg1"/>
              </a:solidFill>
              <a:latin typeface="楷体_GB2312" pitchFamily="49" charset="-122"/>
              <a:ea typeface="楷体_GB2312" pitchFamily="49" charset="-122"/>
            </a:endParaRPr>
          </a:p>
        </p:txBody>
      </p:sp>
    </p:spTree>
    <p:extLst>
      <p:ext uri="{BB962C8B-B14F-4D97-AF65-F5344CB8AC3E}">
        <p14:creationId xmlns:p14="http://schemas.microsoft.com/office/powerpoint/2010/main" val="169117560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strVal val="#ppt_w*0.05"/>
                                          </p:val>
                                        </p:tav>
                                        <p:tav tm="100000">
                                          <p:val>
                                            <p:strVal val="#ppt_w"/>
                                          </p:val>
                                        </p:tav>
                                      </p:tavLst>
                                    </p:anim>
                                    <p:anim calcmode="lin" valueType="num">
                                      <p:cBhvr>
                                        <p:cTn id="8" dur="500" fill="hold"/>
                                        <p:tgtEl>
                                          <p:spTgt spid="14"/>
                                        </p:tgtEl>
                                        <p:attrNameLst>
                                          <p:attrName>ppt_h</p:attrName>
                                        </p:attrNameLst>
                                      </p:cBhvr>
                                      <p:tavLst>
                                        <p:tav tm="0">
                                          <p:val>
                                            <p:strVal val="#ppt_h"/>
                                          </p:val>
                                        </p:tav>
                                        <p:tav tm="100000">
                                          <p:val>
                                            <p:strVal val="#ppt_h"/>
                                          </p:val>
                                        </p:tav>
                                      </p:tavLst>
                                    </p:anim>
                                    <p:anim calcmode="lin" valueType="num">
                                      <p:cBhvr>
                                        <p:cTn id="9" dur="500" fill="hold"/>
                                        <p:tgtEl>
                                          <p:spTgt spid="14"/>
                                        </p:tgtEl>
                                        <p:attrNameLst>
                                          <p:attrName>ppt_x</p:attrName>
                                        </p:attrNameLst>
                                      </p:cBhvr>
                                      <p:tavLst>
                                        <p:tav tm="0">
                                          <p:val>
                                            <p:strVal val="#ppt_x-.2"/>
                                          </p:val>
                                        </p:tav>
                                        <p:tav tm="100000">
                                          <p:val>
                                            <p:strVal val="#ppt_x"/>
                                          </p:val>
                                        </p:tav>
                                      </p:tavLst>
                                    </p:anim>
                                    <p:anim calcmode="lin" valueType="num">
                                      <p:cBhvr>
                                        <p:cTn id="10" dur="500" fill="hold"/>
                                        <p:tgtEl>
                                          <p:spTgt spid="14"/>
                                        </p:tgtEl>
                                        <p:attrNameLst>
                                          <p:attrName>ppt_y</p:attrName>
                                        </p:attrNameLst>
                                      </p:cBhvr>
                                      <p:tavLst>
                                        <p:tav tm="0">
                                          <p:val>
                                            <p:strVal val="#ppt_y"/>
                                          </p:val>
                                        </p:tav>
                                        <p:tav tm="100000">
                                          <p:val>
                                            <p:strVal val="#ppt_y"/>
                                          </p:val>
                                        </p:tav>
                                      </p:tavLst>
                                    </p:anim>
                                    <p:animEffect transition="in" filter="fade">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5"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1000" fill="hold"/>
                                        <p:tgtEl>
                                          <p:spTgt spid="17"/>
                                        </p:tgtEl>
                                        <p:attrNameLst>
                                          <p:attrName>ppt_w</p:attrName>
                                        </p:attrNameLst>
                                      </p:cBhvr>
                                      <p:tavLst>
                                        <p:tav tm="0">
                                          <p:val>
                                            <p:fltVal val="0"/>
                                          </p:val>
                                        </p:tav>
                                        <p:tav tm="100000">
                                          <p:val>
                                            <p:strVal val="#ppt_w"/>
                                          </p:val>
                                        </p:tav>
                                      </p:tavLst>
                                    </p:anim>
                                    <p:anim calcmode="lin" valueType="num">
                                      <p:cBhvr>
                                        <p:cTn id="17" dur="1000" fill="hold"/>
                                        <p:tgtEl>
                                          <p:spTgt spid="17"/>
                                        </p:tgtEl>
                                        <p:attrNameLst>
                                          <p:attrName>ppt_h</p:attrName>
                                        </p:attrNameLst>
                                      </p:cBhvr>
                                      <p:tavLst>
                                        <p:tav tm="0">
                                          <p:val>
                                            <p:fltVal val="0"/>
                                          </p:val>
                                        </p:tav>
                                        <p:tav tm="100000">
                                          <p:val>
                                            <p:strVal val="#ppt_h"/>
                                          </p:val>
                                        </p:tav>
                                      </p:tavLst>
                                    </p:anim>
                                    <p:anim calcmode="lin" valueType="num">
                                      <p:cBhvr>
                                        <p:cTn id="18"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7"/>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anim calcmode="lin" valueType="num">
                                      <p:cBhvr>
                                        <p:cTn id="2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dissolv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dissolv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slide(fromTop)">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dissolve">
                                      <p:cBhvr>
                                        <p:cTn id="45" dur="5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dissolve">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slide(fromTop)">
                                      <p:cBhvr>
                                        <p:cTn id="55" dur="5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ssolve">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dissolve">
                                      <p:cBhvr>
                                        <p:cTn id="65" dur="500"/>
                                        <p:tgtEl>
                                          <p:spTgt spid="10"/>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6"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barn(inHorizontal)">
                                      <p:cBhvr>
                                        <p:cTn id="7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autoUpdateAnimBg="0"/>
      <p:bldP spid="10" grpId="0" autoUpdateAnimBg="0"/>
      <p:bldP spid="11" grpId="0" autoUpdateAnimBg="0"/>
      <p:bldP spid="12" grpId="0" autoUpdateAnimBg="0"/>
      <p:bldP spid="13" grpId="0" autoUpdateAnimBg="0"/>
      <p:bldP spid="16" grpId="0" autoUpdateAnimBg="0"/>
      <p:bldP spid="19" grpId="0" animBg="1"/>
      <p:bldP spid="20" grpId="0" animBg="1"/>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endParaRPr lang="zh-CN" altLang="en-US" dirty="0"/>
          </a:p>
        </p:txBody>
      </p:sp>
      <p:sp>
        <p:nvSpPr>
          <p:cNvPr id="4" name="矩形 3"/>
          <p:cNvSpPr/>
          <p:nvPr/>
        </p:nvSpPr>
        <p:spPr>
          <a:xfrm>
            <a:off x="341907" y="2795266"/>
            <a:ext cx="9945858" cy="3559436"/>
          </a:xfrm>
          <a:prstGeom prst="rect">
            <a:avLst/>
          </a:prstGeom>
          <a:ln w="38100">
            <a:solidFill>
              <a:schemeClr val="bg1"/>
            </a:solidFill>
          </a:ln>
        </p:spPr>
        <p:txBody>
          <a:bodyPr wrap="square">
            <a:spAutoFit/>
          </a:bodyPr>
          <a:lstStyle/>
          <a:p>
            <a:pPr>
              <a:lnSpc>
                <a:spcPct val="120000"/>
              </a:lnSpc>
            </a:pPr>
            <a:r>
              <a:rPr lang="zh-CN" altLang="en-US" sz="3200" b="1" dirty="0" smtClean="0">
                <a:latin typeface="楷体_GB2312" pitchFamily="49" charset="-122"/>
                <a:ea typeface="楷体_GB2312" pitchFamily="49" charset="-122"/>
              </a:rPr>
              <a:t>    议论文，以</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为主，</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u="sng" dirty="0" smtClean="0">
                <a:latin typeface="楷体_GB2312" pitchFamily="49" charset="-122"/>
                <a:ea typeface="楷体_GB2312" pitchFamily="49" charset="-122"/>
              </a:rPr>
              <a:t>是为证明论点提出事实根据</a:t>
            </a:r>
            <a:r>
              <a:rPr lang="zh-CN" altLang="en-US" sz="3200" b="1" dirty="0" smtClean="0">
                <a:latin typeface="楷体_GB2312" pitchFamily="49" charset="-122"/>
                <a:ea typeface="楷体_GB2312" pitchFamily="49" charset="-122"/>
              </a:rPr>
              <a:t>，</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要扣住论点，</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得简明、概括。</a:t>
            </a:r>
          </a:p>
          <a:p>
            <a:pPr>
              <a:lnSpc>
                <a:spcPct val="120000"/>
              </a:lnSpc>
            </a:pPr>
            <a:r>
              <a:rPr lang="zh-CN" altLang="en-US" sz="3200" b="1" dirty="0" smtClean="0">
                <a:latin typeface="楷体_GB2312" pitchFamily="49" charset="-122"/>
                <a:ea typeface="楷体_GB2312" pitchFamily="49" charset="-122"/>
              </a:rPr>
              <a:t>    记叙文也</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和</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，记叙文以</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为主，</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是</a:t>
            </a:r>
            <a:r>
              <a:rPr lang="zh-CN" altLang="en-US" sz="3200" b="1" u="sng" dirty="0" smtClean="0">
                <a:latin typeface="楷体_GB2312" pitchFamily="49" charset="-122"/>
                <a:ea typeface="楷体_GB2312" pitchFamily="49" charset="-122"/>
              </a:rPr>
              <a:t>用于揭示事物的本质和意义，起画龙点睛，突出中心</a:t>
            </a:r>
            <a:r>
              <a:rPr lang="zh-CN" altLang="en-US" sz="3200" b="1" u="sng" dirty="0" smtClean="0">
                <a:solidFill>
                  <a:schemeClr val="bg1"/>
                </a:solidFill>
                <a:latin typeface="楷体_GB2312" pitchFamily="49" charset="-122"/>
                <a:ea typeface="楷体_GB2312" pitchFamily="49" charset="-122"/>
              </a:rPr>
              <a:t>的</a:t>
            </a:r>
            <a:r>
              <a:rPr lang="zh-CN" altLang="en-US" sz="2800" b="1" u="sng" dirty="0" smtClean="0">
                <a:solidFill>
                  <a:schemeClr val="bg1"/>
                </a:solidFill>
                <a:latin typeface="楷体_GB2312" pitchFamily="49" charset="-122"/>
                <a:ea typeface="楷体_GB2312" pitchFamily="49" charset="-122"/>
              </a:rPr>
              <a:t>作用。</a:t>
            </a:r>
            <a:endParaRPr lang="zh-CN" altLang="en-US" sz="2800" b="1" u="sng" dirty="0">
              <a:solidFill>
                <a:schemeClr val="bg1"/>
              </a:solidFill>
              <a:latin typeface="楷体_GB2312" pitchFamily="49" charset="-122"/>
              <a:ea typeface="楷体_GB2312" pitchFamily="49" charset="-122"/>
            </a:endParaRPr>
          </a:p>
        </p:txBody>
      </p:sp>
      <p:sp>
        <p:nvSpPr>
          <p:cNvPr id="5" name="TextBox 4"/>
          <p:cNvSpPr txBox="1"/>
          <p:nvPr/>
        </p:nvSpPr>
        <p:spPr>
          <a:xfrm>
            <a:off x="591427" y="636104"/>
            <a:ext cx="9446817" cy="707886"/>
          </a:xfrm>
          <a:prstGeom prst="rect">
            <a:avLst/>
          </a:prstGeom>
          <a:noFill/>
        </p:spPr>
        <p:txBody>
          <a:bodyPr wrap="none" rtlCol="0">
            <a:spAutoFit/>
          </a:bodyPr>
          <a:lstStyle/>
          <a:p>
            <a:r>
              <a:rPr lang="zh-CN" altLang="en-US" sz="4000" b="1" dirty="0" smtClean="0"/>
              <a:t>记叙文和议论文中“叙”与“议”的区别</a:t>
            </a:r>
            <a:endParaRPr lang="zh-CN" altLang="en-US" sz="4000" b="1" dirty="0"/>
          </a:p>
        </p:txBody>
      </p:sp>
    </p:spTree>
    <p:extLst>
      <p:ext uri="{BB962C8B-B14F-4D97-AF65-F5344CB8AC3E}">
        <p14:creationId xmlns:p14="http://schemas.microsoft.com/office/powerpoint/2010/main" val="22886960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810418" y="2049369"/>
            <a:ext cx="8971313"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2</a:t>
            </a:r>
            <a:r>
              <a:rPr lang="zh-CN" altLang="en-US" sz="7200" b="1" dirty="0" smtClean="0">
                <a:latin typeface="微软雅黑" panose="020B0503020204020204" pitchFamily="34" charset="-122"/>
                <a:ea typeface="微软雅黑" panose="020B0503020204020204" pitchFamily="34" charset="-122"/>
                <a:sym typeface="Wingdings" pitchFamily="2" charset="2"/>
              </a:rPr>
              <a:t>）对比手法</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本文是如何运用对比手法的？</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aphicFrame>
        <p:nvGraphicFramePr>
          <p:cNvPr id="26" name="表格 25"/>
          <p:cNvGraphicFramePr>
            <a:graphicFrameLocks noGrp="1"/>
          </p:cNvGraphicFramePr>
          <p:nvPr/>
        </p:nvGraphicFramePr>
        <p:xfrm>
          <a:off x="1827284" y="1485901"/>
          <a:ext cx="9888466" cy="5124448"/>
        </p:xfrm>
        <a:graphic>
          <a:graphicData uri="http://schemas.openxmlformats.org/drawingml/2006/table">
            <a:tbl>
              <a:tblPr firstRow="1" bandRow="1">
                <a:tableStyleId>{5C22544A-7EE6-4342-B048-85BDC9FD1C3A}</a:tableStyleId>
              </a:tblPr>
              <a:tblGrid>
                <a:gridCol w="2718995"/>
                <a:gridCol w="3257099"/>
                <a:gridCol w="3912372"/>
              </a:tblGrid>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r>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r>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r>
              <a:tr h="15093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r>
            </a:tbl>
          </a:graphicData>
        </a:graphic>
      </p:graphicFrame>
      <p:sp>
        <p:nvSpPr>
          <p:cNvPr id="27" name="Rectangle 108"/>
          <p:cNvSpPr>
            <a:spLocks noChangeArrowheads="1"/>
          </p:cNvSpPr>
          <p:nvPr/>
        </p:nvSpPr>
        <p:spPr bwMode="auto">
          <a:xfrm>
            <a:off x="5644828" y="18367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spcBef>
                <a:spcPct val="20000"/>
              </a:spcBef>
              <a:buClr>
                <a:schemeClr val="folHlink"/>
              </a:buClr>
              <a:buSzPct val="75000"/>
              <a:buFont typeface="Wingdings" pitchFamily="2" charset="2"/>
              <a:buNone/>
            </a:pPr>
            <a:r>
              <a:rPr lang="zh-CN" altLang="en-US" sz="2800" dirty="0">
                <a:latin typeface="黑体" pitchFamily="49" charset="-122"/>
                <a:ea typeface="黑体" pitchFamily="49" charset="-122"/>
              </a:rPr>
              <a:t>白求恩</a:t>
            </a:r>
          </a:p>
        </p:txBody>
      </p:sp>
      <p:sp>
        <p:nvSpPr>
          <p:cNvPr id="28" name="Rectangle 109"/>
          <p:cNvSpPr>
            <a:spLocks noChangeArrowheads="1"/>
          </p:cNvSpPr>
          <p:nvPr/>
        </p:nvSpPr>
        <p:spPr bwMode="auto">
          <a:xfrm>
            <a:off x="7911778" y="181768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dirty="0">
                <a:latin typeface="黑体" pitchFamily="49" charset="-122"/>
                <a:ea typeface="黑体" pitchFamily="49" charset="-122"/>
              </a:rPr>
              <a:t>不少</a:t>
            </a:r>
            <a:r>
              <a:rPr lang="zh-CN" altLang="en-US" sz="2800" dirty="0" smtClean="0">
                <a:latin typeface="黑体" pitchFamily="49" charset="-122"/>
                <a:ea typeface="黑体" pitchFamily="49" charset="-122"/>
              </a:rPr>
              <a:t>人</a:t>
            </a:r>
            <a:endParaRPr lang="zh-CN" altLang="en-US" sz="2800" dirty="0">
              <a:latin typeface="黑体" pitchFamily="49" charset="-122"/>
              <a:ea typeface="黑体" pitchFamily="49" charset="-122"/>
            </a:endParaRPr>
          </a:p>
        </p:txBody>
      </p:sp>
      <p:sp>
        <p:nvSpPr>
          <p:cNvPr id="29" name="Rectangle 112"/>
          <p:cNvSpPr>
            <a:spLocks noChangeArrowheads="1"/>
          </p:cNvSpPr>
          <p:nvPr/>
        </p:nvSpPr>
        <p:spPr bwMode="auto">
          <a:xfrm>
            <a:off x="2596828" y="27511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spcBef>
                <a:spcPct val="20000"/>
              </a:spcBef>
              <a:buClr>
                <a:schemeClr val="folHlink"/>
              </a:buClr>
              <a:buSzPct val="75000"/>
              <a:buFont typeface="Wingdings" pitchFamily="2" charset="2"/>
              <a:buNone/>
            </a:pPr>
            <a:r>
              <a:rPr lang="zh-CN" altLang="en-US" sz="2800">
                <a:latin typeface="黑体" pitchFamily="49" charset="-122"/>
                <a:ea typeface="黑体" pitchFamily="49" charset="-122"/>
              </a:rPr>
              <a:t>对工作</a:t>
            </a:r>
          </a:p>
        </p:txBody>
      </p:sp>
      <p:sp>
        <p:nvSpPr>
          <p:cNvPr id="30" name="Rectangle 113"/>
          <p:cNvSpPr>
            <a:spLocks noChangeArrowheads="1"/>
          </p:cNvSpPr>
          <p:nvPr/>
        </p:nvSpPr>
        <p:spPr bwMode="auto">
          <a:xfrm>
            <a:off x="2596828" y="42751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a:latin typeface="黑体" pitchFamily="49" charset="-122"/>
                <a:ea typeface="黑体" pitchFamily="49" charset="-122"/>
              </a:rPr>
              <a:t>对人民</a:t>
            </a:r>
          </a:p>
        </p:txBody>
      </p:sp>
      <p:sp>
        <p:nvSpPr>
          <p:cNvPr id="31" name="Rectangle 114"/>
          <p:cNvSpPr>
            <a:spLocks noChangeArrowheads="1"/>
          </p:cNvSpPr>
          <p:nvPr/>
        </p:nvSpPr>
        <p:spPr bwMode="auto">
          <a:xfrm>
            <a:off x="2620670" y="55705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dirty="0">
                <a:latin typeface="黑体" pitchFamily="49" charset="-122"/>
                <a:ea typeface="黑体" pitchFamily="49" charset="-122"/>
              </a:rPr>
              <a:t>对技术</a:t>
            </a:r>
          </a:p>
        </p:txBody>
      </p:sp>
      <p:sp>
        <p:nvSpPr>
          <p:cNvPr id="32" name="Rectangle 148"/>
          <p:cNvSpPr>
            <a:spLocks noChangeArrowheads="1"/>
          </p:cNvSpPr>
          <p:nvPr/>
        </p:nvSpPr>
        <p:spPr bwMode="auto">
          <a:xfrm>
            <a:off x="5182895" y="5446713"/>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精益求精</a:t>
            </a:r>
          </a:p>
        </p:txBody>
      </p:sp>
      <p:sp>
        <p:nvSpPr>
          <p:cNvPr id="33" name="Rectangle 152"/>
          <p:cNvSpPr>
            <a:spLocks noChangeArrowheads="1"/>
          </p:cNvSpPr>
          <p:nvPr/>
        </p:nvSpPr>
        <p:spPr bwMode="auto">
          <a:xfrm>
            <a:off x="8165808" y="5218113"/>
            <a:ext cx="326419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dirty="0">
                <a:solidFill>
                  <a:schemeClr val="tx1"/>
                </a:solidFill>
                <a:latin typeface="黑体" pitchFamily="49" charset="-122"/>
                <a:ea typeface="黑体" pitchFamily="49" charset="-122"/>
              </a:rPr>
              <a:t>鄙薄技术工作以为不足道，以为无出路，见异思迁</a:t>
            </a:r>
          </a:p>
        </p:txBody>
      </p:sp>
      <p:sp>
        <p:nvSpPr>
          <p:cNvPr id="34" name="Rectangle 153"/>
          <p:cNvSpPr>
            <a:spLocks noChangeArrowheads="1"/>
          </p:cNvSpPr>
          <p:nvPr/>
        </p:nvSpPr>
        <p:spPr bwMode="auto">
          <a:xfrm>
            <a:off x="5205120" y="4084638"/>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极端的热忱</a:t>
            </a:r>
          </a:p>
        </p:txBody>
      </p:sp>
      <p:sp>
        <p:nvSpPr>
          <p:cNvPr id="35" name="Rectangle 154"/>
          <p:cNvSpPr>
            <a:spLocks noChangeArrowheads="1"/>
          </p:cNvSpPr>
          <p:nvPr/>
        </p:nvSpPr>
        <p:spPr bwMode="auto">
          <a:xfrm>
            <a:off x="5333678" y="2840038"/>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极端负责任</a:t>
            </a:r>
          </a:p>
        </p:txBody>
      </p:sp>
      <p:sp>
        <p:nvSpPr>
          <p:cNvPr id="36" name="Rectangle 155"/>
          <p:cNvSpPr>
            <a:spLocks noChangeArrowheads="1"/>
          </p:cNvSpPr>
          <p:nvPr/>
        </p:nvSpPr>
        <p:spPr bwMode="auto">
          <a:xfrm>
            <a:off x="8389616" y="2867025"/>
            <a:ext cx="29451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dirty="0">
                <a:solidFill>
                  <a:schemeClr val="tx1"/>
                </a:solidFill>
                <a:latin typeface="黑体" pitchFamily="49" charset="-122"/>
                <a:ea typeface="黑体" pitchFamily="49" charset="-122"/>
              </a:rPr>
              <a:t>不负责任，拈轻怕重，喜欢自吹</a:t>
            </a:r>
          </a:p>
        </p:txBody>
      </p:sp>
      <p:sp>
        <p:nvSpPr>
          <p:cNvPr id="37" name="Rectangle 156"/>
          <p:cNvSpPr>
            <a:spLocks noChangeArrowheads="1"/>
          </p:cNvSpPr>
          <p:nvPr/>
        </p:nvSpPr>
        <p:spPr bwMode="auto">
          <a:xfrm>
            <a:off x="8208671" y="4017963"/>
            <a:ext cx="324038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buClr>
                <a:schemeClr val="folHlink"/>
              </a:buClr>
              <a:buSzPct val="75000"/>
              <a:buFont typeface="Wingdings" pitchFamily="2" charset="2"/>
              <a:buNone/>
            </a:pPr>
            <a:r>
              <a:rPr lang="zh-CN" altLang="en-US" sz="2800" dirty="0">
                <a:solidFill>
                  <a:schemeClr val="tx1"/>
                </a:solidFill>
                <a:latin typeface="黑体" pitchFamily="49" charset="-122"/>
                <a:ea typeface="黑体" pitchFamily="49" charset="-122"/>
              </a:rPr>
              <a:t>冷冷清清，漠不关心，麻木不仁</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300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par>
                          <p:cTn id="8" fill="hold">
                            <p:stCondLst>
                              <p:cond delay="3500"/>
                            </p:stCondLst>
                            <p:childTnLst>
                              <p:par>
                                <p:cTn id="9" presetID="9"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dissolve">
                                      <p:cBhvr>
                                        <p:cTn id="11" dur="500"/>
                                        <p:tgtEl>
                                          <p:spTgt spid="28"/>
                                        </p:tgtEl>
                                      </p:cBhvr>
                                    </p:animEffect>
                                  </p:childTnLst>
                                </p:cTn>
                              </p:par>
                            </p:childTnLst>
                          </p:cTn>
                        </p:par>
                        <p:par>
                          <p:cTn id="12" fill="hold">
                            <p:stCondLst>
                              <p:cond delay="4000"/>
                            </p:stCondLst>
                            <p:childTnLst>
                              <p:par>
                                <p:cTn id="13" presetID="9" presetClass="entr" presetSubtype="0" fill="hold" grpId="0" nodeType="afterEffect">
                                  <p:stCondLst>
                                    <p:cond delay="30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7500"/>
                            </p:stCondLst>
                            <p:childTnLst>
                              <p:par>
                                <p:cTn id="17" presetID="9"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childTnLst>
                          </p:cTn>
                        </p:par>
                        <p:par>
                          <p:cTn id="20" fill="hold">
                            <p:stCondLst>
                              <p:cond delay="8000"/>
                            </p:stCondLst>
                            <p:childTnLst>
                              <p:par>
                                <p:cTn id="21" presetID="9" presetClass="entr" presetSubtype="0"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dissolv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dissolve">
                                      <p:cBhvr>
                                        <p:cTn id="28" dur="500"/>
                                        <p:tgtEl>
                                          <p:spTgt spid="35"/>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dissolve">
                                      <p:cBhvr>
                                        <p:cTn id="33" dur="500"/>
                                        <p:tgtEl>
                                          <p:spTgt spid="36"/>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dissolve">
                                      <p:cBhvr>
                                        <p:cTn id="38" dur="50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dissolve">
                                      <p:cBhvr>
                                        <p:cTn id="43" dur="500"/>
                                        <p:tgtEl>
                                          <p:spTgt spid="37"/>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dissolve">
                                      <p:cBhvr>
                                        <p:cTn id="48" dur="500"/>
                                        <p:tgtEl>
                                          <p:spTgt spid="32"/>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dissolve">
                                      <p:cBhvr>
                                        <p:cTn id="5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P spid="3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487606" y="2049369"/>
            <a:ext cx="9294125"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3</a:t>
            </a:r>
            <a:r>
              <a:rPr lang="zh-CN" altLang="en-US" sz="7200" b="1" dirty="0" smtClean="0">
                <a:latin typeface="微软雅黑" panose="020B0503020204020204" pitchFamily="34" charset="-122"/>
                <a:ea typeface="微软雅黑" panose="020B0503020204020204" pitchFamily="34" charset="-122"/>
                <a:sym typeface="Wingdings" pitchFamily="2" charset="2"/>
              </a:rPr>
              <a:t>）正面、侧面描写</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Rectangle 2"/>
          <p:cNvSpPr>
            <a:spLocks noChangeArrowheads="1"/>
          </p:cNvSpPr>
          <p:nvPr/>
        </p:nvSpPr>
        <p:spPr bwMode="auto">
          <a:xfrm>
            <a:off x="1162050" y="676275"/>
            <a:ext cx="84963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dirty="0">
                <a:solidFill>
                  <a:schemeClr val="tx1"/>
                </a:solidFill>
                <a:latin typeface="华文中宋" pitchFamily="2" charset="-122"/>
                <a:ea typeface="华文中宋" pitchFamily="2" charset="-122"/>
              </a:rPr>
              <a:t>    </a:t>
            </a:r>
            <a:r>
              <a:rPr lang="zh-CN"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第二段中哪</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些</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话正</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面介绍白求恩</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哪些话是侧面介绍</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侧面介绍有什么作用</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p>
        </p:txBody>
      </p:sp>
      <p:sp>
        <p:nvSpPr>
          <p:cNvPr id="17" name="Rectangle 7"/>
          <p:cNvSpPr>
            <a:spLocks noChangeArrowheads="1"/>
          </p:cNvSpPr>
          <p:nvPr/>
        </p:nvSpPr>
        <p:spPr bwMode="auto">
          <a:xfrm>
            <a:off x="1217613" y="1876425"/>
            <a:ext cx="8229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lang="en-US" altLang="zh-CN" sz="3200" b="1" dirty="0">
                <a:solidFill>
                  <a:srgbClr val="C00000"/>
                </a:solidFill>
                <a:latin typeface="楷体_GB2312" pitchFamily="49" charset="-122"/>
                <a:ea typeface="楷体_GB2312" pitchFamily="49" charset="-122"/>
              </a:rPr>
              <a:t>   </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白求恩毫不利己专门利人的精神</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极端的热忱</a:t>
            </a:r>
            <a:r>
              <a:rPr lang="zh-CN" altLang="en-US" sz="3200" b="1" dirty="0" smtClean="0">
                <a:solidFill>
                  <a:srgbClr val="C00000"/>
                </a:solidFill>
                <a:latin typeface="Times New Roman"/>
                <a:ea typeface="楷体_GB2312" pitchFamily="49" charset="-122"/>
              </a:rPr>
              <a:t>”</a:t>
            </a:r>
            <a:r>
              <a:rPr lang="zh-CN" altLang="en-US" sz="3200" b="1" dirty="0" smtClean="0">
                <a:solidFill>
                  <a:srgbClr val="C00000"/>
                </a:solidFill>
                <a:latin typeface="楷体_GB2312" pitchFamily="49" charset="-122"/>
                <a:ea typeface="楷体_GB2312" pitchFamily="49" charset="-122"/>
              </a:rPr>
              <a:t>是</a:t>
            </a:r>
            <a:r>
              <a:rPr lang="zh-CN" altLang="en-US" sz="3200" b="1" dirty="0">
                <a:solidFill>
                  <a:srgbClr val="C00000"/>
                </a:solidFill>
                <a:latin typeface="楷体_GB2312" pitchFamily="49" charset="-122"/>
                <a:ea typeface="楷体_GB2312" pitchFamily="49" charset="-122"/>
              </a:rPr>
              <a:t>正面介绍；</a:t>
            </a:r>
          </a:p>
        </p:txBody>
      </p:sp>
      <p:sp>
        <p:nvSpPr>
          <p:cNvPr id="18" name="Rectangle 8"/>
          <p:cNvSpPr>
            <a:spLocks noChangeArrowheads="1"/>
          </p:cNvSpPr>
          <p:nvPr/>
        </p:nvSpPr>
        <p:spPr bwMode="auto">
          <a:xfrm>
            <a:off x="1370013" y="3119438"/>
            <a:ext cx="7920037" cy="1238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CN" sz="3200" b="1" dirty="0">
                <a:solidFill>
                  <a:srgbClr val="C00000"/>
                </a:solidFill>
                <a:latin typeface="楷体_GB2312" pitchFamily="49" charset="-122"/>
                <a:ea typeface="楷体_GB2312" pitchFamily="49" charset="-122"/>
              </a:rPr>
              <a:t>    </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从前线回来的人</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无不为之感动</a:t>
            </a:r>
            <a:r>
              <a:rPr lang="zh-CN" altLang="en-US"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是侧面介绍。</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utoUpdateAnimBg="0"/>
      <p:bldP spid="18"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侧面描写</a:t>
            </a:r>
            <a:endParaRPr lang="zh-CN" altLang="en-US" dirty="0"/>
          </a:p>
        </p:txBody>
      </p:sp>
      <p:sp>
        <p:nvSpPr>
          <p:cNvPr id="3" name="内容占位符 2"/>
          <p:cNvSpPr>
            <a:spLocks noGrp="1"/>
          </p:cNvSpPr>
          <p:nvPr>
            <p:ph idx="1"/>
          </p:nvPr>
        </p:nvSpPr>
        <p:spPr>
          <a:xfrm>
            <a:off x="500270" y="2223190"/>
            <a:ext cx="10515600" cy="4351338"/>
          </a:xfrm>
        </p:spPr>
        <p:txBody>
          <a:bodyPr/>
          <a:lstStyle/>
          <a:p>
            <a:r>
              <a:rPr lang="zh-CN" altLang="en-US" dirty="0" smtClean="0"/>
              <a:t>     </a:t>
            </a:r>
            <a:r>
              <a:rPr lang="zh-CN" altLang="en-US" sz="3200" dirty="0" smtClean="0"/>
              <a:t>从</a:t>
            </a:r>
            <a:r>
              <a:rPr lang="zh-CN" altLang="en-US" sz="3200" dirty="0"/>
              <a:t>前线回来的人说到白求恩，</a:t>
            </a:r>
            <a:r>
              <a:rPr lang="zh-CN" altLang="en-US" sz="3200" dirty="0">
                <a:solidFill>
                  <a:srgbClr val="FF0000"/>
                </a:solidFill>
              </a:rPr>
              <a:t>没有一个不</a:t>
            </a:r>
            <a:r>
              <a:rPr lang="zh-CN" altLang="en-US" sz="3200" dirty="0"/>
              <a:t>佩服</a:t>
            </a:r>
            <a:r>
              <a:rPr lang="zh-CN" altLang="en-US" sz="3200" dirty="0" smtClean="0"/>
              <a:t>，</a:t>
            </a:r>
            <a:endParaRPr lang="en-US" altLang="zh-CN" sz="3200" dirty="0" smtClean="0"/>
          </a:p>
          <a:p>
            <a:endParaRPr lang="en-US" altLang="zh-CN" sz="3200" dirty="0" smtClean="0"/>
          </a:p>
          <a:p>
            <a:r>
              <a:rPr lang="zh-CN" altLang="en-US" sz="3200" dirty="0" smtClean="0">
                <a:solidFill>
                  <a:srgbClr val="FF0000"/>
                </a:solidFill>
              </a:rPr>
              <a:t>没有</a:t>
            </a:r>
            <a:r>
              <a:rPr lang="zh-CN" altLang="en-US" sz="3200" dirty="0">
                <a:solidFill>
                  <a:srgbClr val="FF0000"/>
                </a:solidFill>
              </a:rPr>
              <a:t>一个不</a:t>
            </a:r>
            <a:r>
              <a:rPr lang="zh-CN" altLang="en-US" sz="3200" dirty="0"/>
              <a:t>为他的精神所感动。</a:t>
            </a:r>
          </a:p>
        </p:txBody>
      </p:sp>
    </p:spTree>
    <p:extLst>
      <p:ext uri="{BB962C8B-B14F-4D97-AF65-F5344CB8AC3E}">
        <p14:creationId xmlns:p14="http://schemas.microsoft.com/office/powerpoint/2010/main" val="4262940417"/>
      </p:ext>
    </p:extLst>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543667" y="1612733"/>
            <a:ext cx="8971313" cy="5632311"/>
          </a:xfrm>
          <a:prstGeom prst="rect">
            <a:avLst/>
          </a:prstGeom>
          <a:noFill/>
        </p:spPr>
        <p:txBody>
          <a:bodyPr wrap="square" rtlCol="0">
            <a:spAutoFit/>
          </a:bodyPr>
          <a:lstStyle/>
          <a:p>
            <a:r>
              <a:rPr lang="zh-CN" altLang="en-US" sz="5400" b="1" dirty="0" smtClean="0">
                <a:latin typeface="微软雅黑" panose="020B0503020204020204" pitchFamily="34" charset="-122"/>
                <a:ea typeface="微软雅黑" panose="020B0503020204020204" pitchFamily="34" charset="-122"/>
              </a:rPr>
              <a:t>写作手法</a:t>
            </a:r>
            <a:r>
              <a:rPr lang="zh-CN" altLang="en-US" sz="5400" b="1" dirty="0" smtClean="0">
                <a:latin typeface="微软雅黑" panose="020B0503020204020204" pitchFamily="34" charset="-122"/>
                <a:ea typeface="微软雅黑" panose="020B0503020204020204" pitchFamily="34" charset="-122"/>
                <a:sym typeface="Wingdings" pitchFamily="2" charset="2"/>
              </a:rPr>
              <a:t>：</a:t>
            </a:r>
            <a:endParaRPr lang="en-US" altLang="zh-CN" sz="5400" b="1" dirty="0" smtClean="0">
              <a:latin typeface="微软雅黑" panose="020B0503020204020204" pitchFamily="34" charset="-122"/>
              <a:ea typeface="微软雅黑" panose="020B0503020204020204" pitchFamily="34" charset="-122"/>
              <a:sym typeface="Wingdings" pitchFamily="2" charset="2"/>
            </a:endParaRPr>
          </a:p>
          <a:p>
            <a:r>
              <a:rPr lang="zh-CN" altLang="en-US" sz="5400" b="1" dirty="0" smtClean="0">
                <a:latin typeface="微软雅黑" panose="020B0503020204020204" pitchFamily="34" charset="-122"/>
                <a:ea typeface="微软雅黑" panose="020B0503020204020204" pitchFamily="34" charset="-122"/>
                <a:sym typeface="Wingdings" pitchFamily="2" charset="2"/>
              </a:rPr>
              <a:t>（</a:t>
            </a:r>
            <a:r>
              <a:rPr lang="en-US" altLang="zh-CN" sz="5400" b="1" dirty="0" smtClean="0">
                <a:latin typeface="微软雅黑" panose="020B0503020204020204" pitchFamily="34" charset="-122"/>
                <a:ea typeface="微软雅黑" panose="020B0503020204020204" pitchFamily="34" charset="-122"/>
                <a:sym typeface="Wingdings" pitchFamily="2" charset="2"/>
              </a:rPr>
              <a:t>1</a:t>
            </a:r>
            <a:r>
              <a:rPr lang="zh-CN" altLang="en-US" sz="5400" b="1" dirty="0" smtClean="0">
                <a:latin typeface="微软雅黑" panose="020B0503020204020204" pitchFamily="34" charset="-122"/>
                <a:ea typeface="微软雅黑" panose="020B0503020204020204" pitchFamily="34" charset="-122"/>
                <a:sym typeface="Wingdings" pitchFamily="2" charset="2"/>
              </a:rPr>
              <a:t>）</a:t>
            </a:r>
            <a:r>
              <a:rPr lang="zh-CN" altLang="en-US" sz="5400" b="1" dirty="0" smtClean="0">
                <a:latin typeface="微软雅黑" panose="020B0503020204020204" pitchFamily="34" charset="-122"/>
                <a:ea typeface="微软雅黑" panose="020B0503020204020204" pitchFamily="34" charset="-122"/>
              </a:rPr>
              <a:t>夹叙夹议</a:t>
            </a:r>
            <a:endParaRPr lang="en-US" altLang="zh-CN" sz="5400" b="1" dirty="0" smtClean="0">
              <a:latin typeface="微软雅黑" panose="020B0503020204020204" pitchFamily="34" charset="-122"/>
              <a:ea typeface="微软雅黑" panose="020B0503020204020204" pitchFamily="34" charset="-122"/>
            </a:endParaRPr>
          </a:p>
          <a:p>
            <a:r>
              <a:rPr lang="zh-CN" altLang="en-US" sz="5400" b="1" dirty="0">
                <a:latin typeface="微软雅黑" panose="020B0503020204020204" pitchFamily="34" charset="-122"/>
                <a:ea typeface="微软雅黑" panose="020B0503020204020204" pitchFamily="34" charset="-122"/>
                <a:sym typeface="Wingdings" pitchFamily="2" charset="2"/>
              </a:rPr>
              <a:t>（</a:t>
            </a:r>
            <a:r>
              <a:rPr lang="en-US" altLang="zh-CN" sz="5400" b="1" dirty="0">
                <a:latin typeface="微软雅黑" panose="020B0503020204020204" pitchFamily="34" charset="-122"/>
                <a:ea typeface="微软雅黑" panose="020B0503020204020204" pitchFamily="34" charset="-122"/>
                <a:sym typeface="Wingdings" pitchFamily="2" charset="2"/>
              </a:rPr>
              <a:t>2</a:t>
            </a:r>
            <a:r>
              <a:rPr lang="zh-CN" altLang="en-US" sz="5400" b="1" dirty="0">
                <a:latin typeface="微软雅黑" panose="020B0503020204020204" pitchFamily="34" charset="-122"/>
                <a:ea typeface="微软雅黑" panose="020B0503020204020204" pitchFamily="34" charset="-122"/>
                <a:sym typeface="Wingdings" pitchFamily="2" charset="2"/>
              </a:rPr>
              <a:t>）对比</a:t>
            </a:r>
            <a:r>
              <a:rPr lang="zh-CN" altLang="en-US" sz="5400" b="1" dirty="0" smtClean="0">
                <a:latin typeface="微软雅黑" panose="020B0503020204020204" pitchFamily="34" charset="-122"/>
                <a:ea typeface="微软雅黑" panose="020B0503020204020204" pitchFamily="34" charset="-122"/>
                <a:sym typeface="Wingdings" pitchFamily="2" charset="2"/>
              </a:rPr>
              <a:t>手法</a:t>
            </a:r>
            <a:endParaRPr lang="en-US" altLang="zh-CN" sz="5400" b="1" dirty="0" smtClean="0">
              <a:latin typeface="微软雅黑" panose="020B0503020204020204" pitchFamily="34" charset="-122"/>
              <a:ea typeface="微软雅黑" panose="020B0503020204020204" pitchFamily="34" charset="-122"/>
              <a:sym typeface="Wingdings" pitchFamily="2" charset="2"/>
            </a:endParaRPr>
          </a:p>
          <a:p>
            <a:r>
              <a:rPr lang="zh-CN" altLang="en-US" sz="5400" b="1" dirty="0">
                <a:latin typeface="微软雅黑" panose="020B0503020204020204" pitchFamily="34" charset="-122"/>
                <a:ea typeface="微软雅黑" panose="020B0503020204020204" pitchFamily="34" charset="-122"/>
                <a:sym typeface="Wingdings" pitchFamily="2" charset="2"/>
              </a:rPr>
              <a:t>（</a:t>
            </a:r>
            <a:r>
              <a:rPr lang="en-US" altLang="zh-CN" sz="5400" b="1" dirty="0">
                <a:latin typeface="微软雅黑" panose="020B0503020204020204" pitchFamily="34" charset="-122"/>
                <a:ea typeface="微软雅黑" panose="020B0503020204020204" pitchFamily="34" charset="-122"/>
                <a:sym typeface="Wingdings" pitchFamily="2" charset="2"/>
              </a:rPr>
              <a:t>3</a:t>
            </a:r>
            <a:r>
              <a:rPr lang="zh-CN" altLang="en-US" sz="5400" b="1" dirty="0">
                <a:latin typeface="微软雅黑" panose="020B0503020204020204" pitchFamily="34" charset="-122"/>
                <a:ea typeface="微软雅黑" panose="020B0503020204020204" pitchFamily="34" charset="-122"/>
                <a:sym typeface="Wingdings" pitchFamily="2" charset="2"/>
              </a:rPr>
              <a:t>）正面、侧面描写</a:t>
            </a:r>
            <a:endParaRPr lang="en-US" altLang="zh-CN" sz="5400" b="1" dirty="0">
              <a:latin typeface="微软雅黑" panose="020B0503020204020204" pitchFamily="34" charset="-122"/>
              <a:ea typeface="微软雅黑" panose="020B0503020204020204" pitchFamily="34" charset="-122"/>
              <a:sym typeface="Wingdings" pitchFamily="2" charset="2"/>
            </a:endParaRPr>
          </a:p>
          <a:p>
            <a:endParaRPr lang="en-US" altLang="zh-CN" sz="7200" b="1" dirty="0">
              <a:latin typeface="微软雅黑" panose="020B0503020204020204" pitchFamily="34" charset="-122"/>
              <a:ea typeface="微软雅黑" panose="020B0503020204020204" pitchFamily="34" charset="-122"/>
              <a:sym typeface="Wingdings" pitchFamily="2" charset="2"/>
            </a:endParaRPr>
          </a:p>
          <a:p>
            <a:endParaRPr lang="zh-CN" altLang="en-US" sz="7200" b="1" dirty="0" smtClean="0">
              <a:latin typeface="微软雅黑" panose="020B0503020204020204" pitchFamily="34" charset="-122"/>
              <a:ea typeface="微软雅黑" panose="020B0503020204020204" pitchFamily="34" charset="-12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6508102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风欧美简约时尚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3466</TotalTime>
  <Words>3087</Words>
  <Application>Microsoft Office PowerPoint</Application>
  <PresentationFormat>自定义</PresentationFormat>
  <Paragraphs>183</Paragraphs>
  <Slides>50</Slides>
  <Notes>25</Notes>
  <HiddenSlides>4</HiddenSlides>
  <MMClips>0</MMClips>
  <ScaleCrop>false</ScaleCrop>
  <HeadingPairs>
    <vt:vector size="4" baseType="variant">
      <vt:variant>
        <vt:lpstr>主题</vt:lpstr>
      </vt:variant>
      <vt:variant>
        <vt:i4>1</vt:i4>
      </vt:variant>
      <vt:variant>
        <vt:lpstr>幻灯片标题</vt:lpstr>
      </vt:variant>
      <vt:variant>
        <vt:i4>50</vt:i4>
      </vt:variant>
    </vt:vector>
  </HeadingPairs>
  <TitlesOfParts>
    <vt:vector size="51"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白求恩大夫冒着酷暑，为培训八路军医务人员编写教材</vt:lpstr>
      <vt:lpstr>   白求恩大夫为伤病员检查身体</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侧面描写</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复古风欧美简约时尚PPT模板</dc:title>
  <dc:creator>FIVE</dc:creator>
  <cp:lastModifiedBy>CL-pc</cp:lastModifiedBy>
  <cp:revision>199</cp:revision>
  <dcterms:created xsi:type="dcterms:W3CDTF">2017-07-11T23:55:17Z</dcterms:created>
  <dcterms:modified xsi:type="dcterms:W3CDTF">2019-12-02T08:17:13Z</dcterms:modified>
</cp:coreProperties>
</file>