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06" r:id="rId2"/>
    <p:sldId id="419" r:id="rId3"/>
    <p:sldId id="418" r:id="rId4"/>
    <p:sldId id="288" r:id="rId5"/>
    <p:sldId id="289" r:id="rId6"/>
    <p:sldId id="291" r:id="rId7"/>
    <p:sldId id="420" r:id="rId8"/>
    <p:sldId id="355" r:id="rId9"/>
    <p:sldId id="297" r:id="rId10"/>
    <p:sldId id="409" r:id="rId11"/>
    <p:sldId id="356" r:id="rId12"/>
    <p:sldId id="421" r:id="rId13"/>
    <p:sldId id="298" r:id="rId14"/>
    <p:sldId id="423" r:id="rId15"/>
    <p:sldId id="399" r:id="rId16"/>
    <p:sldId id="426" r:id="rId17"/>
    <p:sldId id="400" r:id="rId18"/>
    <p:sldId id="424" r:id="rId19"/>
    <p:sldId id="425" r:id="rId20"/>
    <p:sldId id="428" r:id="rId21"/>
    <p:sldId id="401" r:id="rId22"/>
    <p:sldId id="403" r:id="rId23"/>
    <p:sldId id="287" r:id="rId24"/>
    <p:sldId id="427" r:id="rId2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0">
          <p15:clr>
            <a:srgbClr val="A4A3A4"/>
          </p15:clr>
        </p15:guide>
        <p15:guide id="2" pos="29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978" y="96"/>
      </p:cViewPr>
      <p:guideLst>
        <p:guide orient="horz" pos="2190"/>
        <p:guide pos="29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页眉占位符 3891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8915" name="日期占位符 3891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13316" name="幻灯片图像占位符 3891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317" name="文本占位符 38916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0"/>
            <a:r>
              <a:rPr lang="zh-CN" altLang="en-US" dirty="0"/>
              <a:t>第二级</a:t>
            </a:r>
          </a:p>
          <a:p>
            <a:pPr lvl="2" indent="0"/>
            <a:r>
              <a:rPr lang="zh-CN" altLang="en-US" dirty="0"/>
              <a:t>第三级</a:t>
            </a:r>
          </a:p>
          <a:p>
            <a:pPr lvl="3" indent="0"/>
            <a:r>
              <a:rPr lang="zh-CN" altLang="en-US" dirty="0"/>
              <a:t>第四级</a:t>
            </a:r>
          </a:p>
          <a:p>
            <a:pPr lvl="4" indent="0"/>
            <a:r>
              <a:rPr lang="zh-CN" altLang="en-US" dirty="0"/>
              <a:t>第五级</a:t>
            </a:r>
          </a:p>
        </p:txBody>
      </p:sp>
      <p:sp>
        <p:nvSpPr>
          <p:cNvPr id="38918" name="页脚占位符 3891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8919" name="灯片编号占位符 3891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206992870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39563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4" name="幻灯片图像占位符 3993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5" name="文本占位符 39938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3624847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2" name="幻灯片图像占位符 41985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0483" name="文本占位符 41986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3897072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8" name="幻灯片图像占位符 4608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文本占位符 46082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2348407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156472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7083575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8578270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33780780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39703678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2116632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3948100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19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36515944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13664194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5555048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3972523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2020/4/13 Monday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2020/4/13 Monday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The%20Earliest%20National%20Park.mp4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&#20013;&#22269;&#37027;&#20123;&#20320;&#19981;&#35813;&#38169;&#36807;&#30340;&#22269;&#23478;&#20844;&#22253;%20&#32654;&#21040;&#20196;&#20154;&#31378;&#24687;.mp4" TargetMode="Externa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8" name="矩形 468997"/>
          <p:cNvSpPr/>
          <p:nvPr/>
        </p:nvSpPr>
        <p:spPr>
          <a:xfrm>
            <a:off x="1295486" y="990664"/>
            <a:ext cx="6553200" cy="14389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55000" lnSpcReduction="20000"/>
          </a:bodyPr>
          <a:lstStyle/>
          <a:p>
            <a:pPr algn="ctr">
              <a:lnSpc>
                <a:spcPct val="140000"/>
              </a:lnSpc>
              <a:spcBef>
                <a:spcPct val="0"/>
              </a:spcBef>
            </a:pPr>
            <a:r>
              <a:rPr lang="en-US" altLang="zh-CN" sz="6000" b="1" dirty="0" smtClean="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00"/>
                    </a:gs>
                    <a:gs pos="50000">
                      <a:srgbClr val="FF0000"/>
                    </a:gs>
                    <a:gs pos="100000">
                      <a:srgbClr val="FFFF00"/>
                    </a:gs>
                  </a:gsLst>
                  <a:lin ang="2700000" scaled="1"/>
                  <a:tileRect/>
                </a:gradFill>
                <a:latin typeface="Times New Roman" panose="02020603050405020304" pitchFamily="18" charset="0"/>
                <a:ea typeface="Monotype Corsiva" panose="03010101010201010101" pitchFamily="66" charset="0"/>
                <a:cs typeface="Times New Roman" panose="02020603050405020304" pitchFamily="18" charset="0"/>
              </a:rPr>
              <a:t>Unit 3</a:t>
            </a:r>
          </a:p>
          <a:p>
            <a:pPr algn="ctr">
              <a:lnSpc>
                <a:spcPct val="140000"/>
              </a:lnSpc>
              <a:spcBef>
                <a:spcPct val="0"/>
              </a:spcBef>
            </a:pPr>
            <a:r>
              <a:rPr lang="en-US" altLang="zh-CN" sz="6000" b="1" dirty="0" smtClean="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00"/>
                    </a:gs>
                    <a:gs pos="50000">
                      <a:srgbClr val="FF0000"/>
                    </a:gs>
                    <a:gs pos="100000">
                      <a:srgbClr val="FFFF00"/>
                    </a:gs>
                  </a:gsLst>
                  <a:lin ang="2700000" scaled="1"/>
                  <a:tileRect/>
                </a:gradFill>
                <a:latin typeface="Times New Roman" panose="02020603050405020304" pitchFamily="18" charset="0"/>
                <a:ea typeface="Monotype Corsiva" panose="03010101010201010101" pitchFamily="66" charset="0"/>
                <a:cs typeface="Times New Roman" panose="02020603050405020304" pitchFamily="18" charset="0"/>
              </a:rPr>
              <a:t>Fascinating </a:t>
            </a:r>
            <a:r>
              <a:rPr lang="zh-CN" altLang="en-US" sz="6000" b="1" dirty="0" smtClean="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00"/>
                    </a:gs>
                    <a:gs pos="50000">
                      <a:srgbClr val="FF0000"/>
                    </a:gs>
                    <a:gs pos="100000">
                      <a:srgbClr val="FFFF00"/>
                    </a:gs>
                  </a:gsLst>
                  <a:lin ang="2700000" scaled="1"/>
                  <a:tileRect/>
                </a:gradFill>
                <a:latin typeface="Times New Roman" panose="02020603050405020304" pitchFamily="18" charset="0"/>
                <a:ea typeface="Monotype Corsiva" panose="03010101010201010101" pitchFamily="66" charset="0"/>
                <a:cs typeface="Times New Roman" panose="02020603050405020304" pitchFamily="18" charset="0"/>
              </a:rPr>
              <a:t>parks</a:t>
            </a:r>
            <a:endParaRPr lang="zh-CN" altLang="en-US" sz="6000" b="1" dirty="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FF00"/>
                  </a:gs>
                  <a:gs pos="50000">
                    <a:srgbClr val="FF0000"/>
                  </a:gs>
                  <a:gs pos="100000">
                    <a:srgbClr val="FFFF00"/>
                  </a:gs>
                </a:gsLst>
                <a:lin ang="2700000" scaled="1"/>
                <a:tileRect/>
              </a:gradFill>
              <a:latin typeface="Times New Roman" panose="02020603050405020304" pitchFamily="18" charset="0"/>
              <a:ea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68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817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2"/>
          <p:cNvSpPr txBox="1"/>
          <p:nvPr/>
        </p:nvSpPr>
        <p:spPr>
          <a:xfrm>
            <a:off x="457308" y="1752644"/>
            <a:ext cx="8381780" cy="481978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1. </a:t>
            </a:r>
            <a:r>
              <a:rPr lang="en-US" altLang="zh-CN" sz="3200" b="1" dirty="0" smtClean="0">
                <a:latin typeface="Times New Roman" panose="02020603050405020304" pitchFamily="18" charset="0"/>
                <a:sym typeface="+mn-ea"/>
              </a:rPr>
              <a:t>To </a:t>
            </a:r>
            <a:r>
              <a:rPr lang="en-US" altLang="zh-CN" sz="3200" b="1" dirty="0">
                <a:latin typeface="Times New Roman" panose="02020603050405020304" pitchFamily="18" charset="0"/>
              </a:rPr>
              <a:t>obtain and integrate information about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the </a:t>
            </a:r>
            <a:r>
              <a:rPr lang="en-US" altLang="zh-CN" sz="3200" b="1" dirty="0">
                <a:latin typeface="Times New Roman" panose="02020603050405020304" pitchFamily="18" charset="0"/>
              </a:rPr>
              <a:t>Sami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People’s </a:t>
            </a:r>
            <a:r>
              <a:rPr lang="en-US" altLang="zh-CN" sz="3200" b="1" dirty="0">
                <a:latin typeface="Times New Roman" panose="02020603050405020304" pitchFamily="18" charset="0"/>
              </a:rPr>
              <a:t>homes, food, tools,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clothing</a:t>
            </a:r>
            <a:r>
              <a:rPr lang="en-US" altLang="zh-CN" sz="3200" b="1" dirty="0">
                <a:latin typeface="Times New Roman" panose="02020603050405020304" pitchFamily="18" charset="0"/>
              </a:rPr>
              <a:t>, traditions, customs, lifestyle and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so </a:t>
            </a:r>
            <a:r>
              <a:rPr lang="en-US" altLang="zh-CN" sz="3200" b="1" dirty="0">
                <a:latin typeface="Times New Roman" panose="02020603050405020304" pitchFamily="18" charset="0"/>
              </a:rPr>
              <a:t>on. </a:t>
            </a: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2</a:t>
            </a:r>
            <a:r>
              <a:rPr lang="en-US" altLang="zh-CN" sz="3200" b="1" dirty="0">
                <a:latin typeface="Times New Roman" panose="02020603050405020304" pitchFamily="18" charset="0"/>
              </a:rPr>
              <a:t>. To describe the beauty of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Sarek </a:t>
            </a:r>
            <a:r>
              <a:rPr lang="en-US" altLang="zh-CN" sz="3200" b="1" dirty="0">
                <a:latin typeface="Times New Roman" panose="02020603050405020304" pitchFamily="18" charset="0"/>
              </a:rPr>
              <a:t>National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Park</a:t>
            </a:r>
            <a:r>
              <a:rPr lang="en-US" altLang="zh-CN" sz="3200" b="1" dirty="0">
                <a:latin typeface="Times New Roman" panose="02020603050405020304" pitchFamily="18" charset="0"/>
              </a:rPr>
              <a:t>.</a:t>
            </a: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3. </a:t>
            </a:r>
            <a:r>
              <a:rPr lang="en-US" altLang="zh-CN" sz="3200" b="1" dirty="0">
                <a:latin typeface="Times New Roman" panose="02020603050405020304" pitchFamily="18" charset="0"/>
                <a:sym typeface="+mn-ea"/>
              </a:rPr>
              <a:t>To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discuss </a:t>
            </a:r>
            <a:r>
              <a:rPr lang="en-US" altLang="zh-CN" sz="3200" b="1" dirty="0">
                <a:latin typeface="Times New Roman" panose="02020603050405020304" pitchFamily="18" charset="0"/>
              </a:rPr>
              <a:t>on whether the establishment of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Sarek National </a:t>
            </a:r>
            <a:r>
              <a:rPr lang="en-US" altLang="zh-CN" sz="3200" b="1" dirty="0">
                <a:latin typeface="Times New Roman" panose="02020603050405020304" pitchFamily="18" charset="0"/>
              </a:rPr>
              <a:t>Park is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worth.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" t="12897" r="2775" b="11012"/>
          <a:stretch/>
        </p:blipFill>
        <p:spPr>
          <a:xfrm>
            <a:off x="762099" y="533476"/>
            <a:ext cx="7772197" cy="10667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矩形 37889"/>
          <p:cNvSpPr/>
          <p:nvPr/>
        </p:nvSpPr>
        <p:spPr>
          <a:xfrm>
            <a:off x="152516" y="1600248"/>
            <a:ext cx="3168650" cy="43865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buffet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edge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glacier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reindeer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territory 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ban</a:t>
            </a:r>
          </a:p>
          <a:p>
            <a:pPr marL="342900" indent="-342900" algn="r">
              <a:lnSpc>
                <a:spcPct val="110000"/>
              </a:lnSpc>
            </a:pP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boundary</a:t>
            </a:r>
            <a:endParaRPr lang="en-US" altLang="zh-CN" sz="3200" b="1" dirty="0">
              <a:solidFill>
                <a:srgbClr val="3333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91" name="矩形 37890"/>
          <p:cNvSpPr/>
          <p:nvPr/>
        </p:nvSpPr>
        <p:spPr>
          <a:xfrm>
            <a:off x="3505228" y="1600248"/>
            <a:ext cx="5545138" cy="44258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>
              <a:lnSpc>
                <a:spcPct val="110000"/>
              </a:lnSpc>
            </a:pPr>
            <a:r>
              <a:rPr lang="en-US" altLang="zh-CN" sz="3200" b="1" i="1" dirty="0" err="1">
                <a:latin typeface="Times New Roman" panose="02020603050405020304" pitchFamily="18" charset="0"/>
                <a:sym typeface="+mn-ea"/>
              </a:rPr>
              <a:t>vt</a:t>
            </a: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.</a:t>
            </a:r>
            <a:r>
              <a:rPr lang="en-US" altLang="zh-CN" sz="3200" b="1" dirty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连续猛击；打来打去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边；边缘；边线；刀刃 </a:t>
            </a: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冰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川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 smtClean="0">
                <a:latin typeface="Times New Roman" panose="02020603050405020304" pitchFamily="18" charset="0"/>
                <a:sym typeface="+mn-ea"/>
              </a:rPr>
              <a:t>n</a:t>
            </a: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.</a:t>
            </a:r>
            <a:r>
              <a:rPr lang="en-US" altLang="zh-CN" sz="3200" b="1" dirty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驯鹿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领土；版图；领域</a:t>
            </a:r>
            <a:endParaRPr lang="zh-CN" altLang="en-US" sz="1600" b="1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禁令</a:t>
            </a:r>
            <a:endParaRPr lang="en-US" altLang="zh-CN" sz="3200" b="1" dirty="0">
              <a:latin typeface="Times New Roman" panose="02020603050405020304" pitchFamily="18" charset="0"/>
              <a:sym typeface="+mn-ea"/>
            </a:endParaRP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vt. 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明令禁止；取</a:t>
            </a:r>
            <a:r>
              <a:rPr lang="zh-CN" altLang="en-US" sz="3200" b="1" dirty="0" smtClean="0">
                <a:latin typeface="Times New Roman" panose="02020603050405020304" pitchFamily="18" charset="0"/>
                <a:sym typeface="+mn-ea"/>
              </a:rPr>
              <a:t>缔</a:t>
            </a:r>
            <a:endParaRPr lang="en-US" altLang="zh-CN" sz="3200" b="1" dirty="0" smtClean="0">
              <a:latin typeface="Times New Roman" panose="02020603050405020304" pitchFamily="18" charset="0"/>
              <a:sym typeface="+mn-ea"/>
            </a:endParaRP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边界；界限；分界</a:t>
            </a:r>
            <a:r>
              <a:rPr lang="zh-CN" altLang="en-US" sz="3200" b="1" dirty="0" smtClean="0">
                <a:latin typeface="Times New Roman" panose="02020603050405020304" pitchFamily="18" charset="0"/>
                <a:sym typeface="+mn-ea"/>
              </a:rPr>
              <a:t>线</a:t>
            </a:r>
            <a:endParaRPr lang="zh-CN" altLang="en-US" sz="32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56" y="198284"/>
            <a:ext cx="4571622" cy="1401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矩形 40961"/>
          <p:cNvSpPr/>
          <p:nvPr/>
        </p:nvSpPr>
        <p:spPr>
          <a:xfrm>
            <a:off x="228714" y="1341438"/>
            <a:ext cx="2831986" cy="38841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cottage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visible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accompany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adopt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sour</a:t>
            </a:r>
          </a:p>
          <a:p>
            <a:pPr marL="342900" indent="-342900" algn="r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bless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0963" name="矩形 40962"/>
          <p:cNvSpPr/>
          <p:nvPr/>
        </p:nvSpPr>
        <p:spPr>
          <a:xfrm>
            <a:off x="3181512" y="1372354"/>
            <a:ext cx="4667002" cy="38841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小屋；村舍；小别墅</a:t>
            </a: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adj. 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看得见的；可见的</a:t>
            </a: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 err="1">
                <a:latin typeface="Times New Roman" panose="02020603050405020304" pitchFamily="18" charset="0"/>
                <a:sym typeface="+mn-ea"/>
              </a:rPr>
              <a:t>vt</a:t>
            </a: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陪同；陪伴；伴随</a:t>
            </a: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vt</a:t>
            </a:r>
            <a:r>
              <a:rPr lang="en-US" altLang="zh-CN" sz="3200" b="1" i="1" dirty="0" smtClean="0">
                <a:latin typeface="Times New Roman" panose="02020603050405020304" pitchFamily="18" charset="0"/>
                <a:sym typeface="+mn-ea"/>
              </a:rPr>
              <a:t>.</a:t>
            </a:r>
            <a:r>
              <a:rPr lang="en-US" altLang="zh-CN" sz="3200" b="1" dirty="0" smtClean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 dirty="0" smtClean="0">
                <a:latin typeface="Times New Roman" panose="02020603050405020304" pitchFamily="18" charset="0"/>
                <a:sym typeface="+mn-ea"/>
              </a:rPr>
              <a:t>采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用；采取；采纳</a:t>
            </a: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 err="1">
                <a:latin typeface="Times New Roman" panose="02020603050405020304" pitchFamily="18" charset="0"/>
                <a:sym typeface="+mn-ea"/>
              </a:rPr>
              <a:t>vt</a:t>
            </a: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.</a:t>
            </a:r>
            <a:r>
              <a:rPr lang="en-US" altLang="zh-CN" sz="3200" b="1" i="1" dirty="0">
                <a:latin typeface="宋体" panose="02010600030101010101" pitchFamily="2" charset="-122"/>
                <a:sym typeface="+mn-ea"/>
              </a:rPr>
              <a:t>＆</a:t>
            </a:r>
            <a:r>
              <a:rPr lang="en-US" altLang="zh-CN" sz="3200" b="1" i="1" dirty="0" err="1">
                <a:latin typeface="Times New Roman" panose="02020603050405020304" pitchFamily="18" charset="0"/>
                <a:sym typeface="+mn-ea"/>
              </a:rPr>
              <a:t>vi</a:t>
            </a: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.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领养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sym typeface="+mn-ea"/>
              </a:rPr>
              <a:t>adj.</a:t>
            </a:r>
            <a:r>
              <a:rPr lang="en-US" altLang="zh-CN" sz="3200" b="1" dirty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酸的；有酸味的</a:t>
            </a:r>
          </a:p>
          <a:p>
            <a:pPr marL="342900" indent="-342900">
              <a:lnSpc>
                <a:spcPct val="110000"/>
              </a:lnSpc>
            </a:pPr>
            <a:r>
              <a:rPr lang="en-US" altLang="zh-CN" sz="3200" b="1" i="1" dirty="0" err="1">
                <a:latin typeface="Times New Roman" panose="02020603050405020304" pitchFamily="18" charset="0"/>
              </a:rPr>
              <a:t>vt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</a:rPr>
              <a:t>祝福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矩形 45057"/>
          <p:cNvSpPr/>
          <p:nvPr/>
        </p:nvSpPr>
        <p:spPr>
          <a:xfrm>
            <a:off x="-32775" y="1600248"/>
            <a:ext cx="4249737" cy="2016706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 algn="r">
              <a:lnSpc>
                <a:spcPct val="13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on the move</a:t>
            </a:r>
          </a:p>
          <a:p>
            <a:pPr marL="342900" indent="-342900" algn="r">
              <a:lnSpc>
                <a:spcPct val="13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a small number of </a:t>
            </a:r>
          </a:p>
          <a:p>
            <a:pPr marL="342900" indent="-342900" algn="r">
              <a:lnSpc>
                <a:spcPct val="13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set out </a:t>
            </a:r>
          </a:p>
        </p:txBody>
      </p:sp>
      <p:sp>
        <p:nvSpPr>
          <p:cNvPr id="45059" name="矩形 45058"/>
          <p:cNvSpPr/>
          <p:nvPr/>
        </p:nvSpPr>
        <p:spPr>
          <a:xfrm>
            <a:off x="4419604" y="1600248"/>
            <a:ext cx="4474210" cy="682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>
              <a:lnSpc>
                <a:spcPct val="135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在行进中；在移动中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419604" y="2286030"/>
            <a:ext cx="2540000" cy="682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135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少数的</a:t>
            </a:r>
            <a:r>
              <a:rPr lang="en-US" altLang="zh-CN" sz="3200" b="1" dirty="0">
                <a:latin typeface="Times New Roman" panose="02020603050405020304" pitchFamily="18" charset="0"/>
                <a:sym typeface="+mn-ea"/>
              </a:rPr>
              <a:t>……</a:t>
            </a:r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4419604" y="2895614"/>
            <a:ext cx="2733040" cy="6799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135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出发；启程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allAtOnce"/>
      <p:bldP spid="2" grpId="1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91490" y="1355705"/>
            <a:ext cx="5333860" cy="7017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1076325" indent="-1076325">
              <a:lnSpc>
                <a:spcPct val="110000"/>
              </a:lnSpc>
            </a:pPr>
            <a:r>
              <a:rPr lang="en-US" altLang="zh-CN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is a national park?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91490" y="2057436"/>
            <a:ext cx="8499994" cy="197592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national park is not a playground. It’s a sanctuary for nature and for humans who will accept nature on nature’s own terms. </a:t>
            </a:r>
            <a:endParaRPr lang="en-US" altLang="zh-CN" sz="3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" name="图片 3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52" y="4419574"/>
            <a:ext cx="1066772" cy="935591"/>
          </a:xfrm>
          <a:prstGeom prst="rect">
            <a:avLst/>
          </a:prstGeom>
        </p:spPr>
      </p:pic>
      <p:pic>
        <p:nvPicPr>
          <p:cNvPr id="7" name="图片 6">
            <a:hlinkClick r:id="rId5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886" y="4404095"/>
            <a:ext cx="1129464" cy="99057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70" y="222786"/>
            <a:ext cx="5242126" cy="118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883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7551" y="802276"/>
            <a:ext cx="4097020" cy="289814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09" y="914466"/>
            <a:ext cx="4446905" cy="30511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6" y="4190980"/>
            <a:ext cx="4684894" cy="182875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230" y="3737047"/>
            <a:ext cx="4114812" cy="25266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文本框 56322"/>
          <p:cNvSpPr txBox="1"/>
          <p:nvPr/>
        </p:nvSpPr>
        <p:spPr>
          <a:xfrm>
            <a:off x="304911" y="2514624"/>
            <a:ext cx="8545195" cy="25490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1076325" indent="-1076325">
              <a:lnSpc>
                <a:spcPct val="120000"/>
              </a:lnSpc>
            </a:pPr>
            <a:r>
              <a:rPr lang="en-US" altLang="zh-CN" sz="3400" b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What kinds of parks have you been </a:t>
            </a:r>
            <a:r>
              <a:rPr lang="en-US" altLang="zh-CN" sz="3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to?</a:t>
            </a:r>
            <a:endParaRPr lang="en-US" altLang="zh-CN" sz="34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1076325" indent="-1076325"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What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were they like?</a:t>
            </a:r>
          </a:p>
          <a:p>
            <a:pPr marL="1076325" indent="-1076325"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en-US" altLang="zh-CN" sz="3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When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you think of a national parks, </a:t>
            </a:r>
            <a:r>
              <a:rPr lang="en-US" altLang="zh-CN" sz="3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</a:t>
            </a:r>
          </a:p>
          <a:p>
            <a:pPr marL="1076325" indent="-1076325"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3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comes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 mind first?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5" t="4465" r="2099" b="15174"/>
          <a:stretch/>
        </p:blipFill>
        <p:spPr>
          <a:xfrm>
            <a:off x="2177272" y="762070"/>
            <a:ext cx="4800474" cy="11221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矩形 56323"/>
          <p:cNvSpPr/>
          <p:nvPr/>
        </p:nvSpPr>
        <p:spPr>
          <a:xfrm>
            <a:off x="244844" y="1830688"/>
            <a:ext cx="8635232" cy="117570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Skim the text and match the subheadings with the paragraphs.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227566" y="3124208"/>
            <a:ext cx="8652510" cy="24560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Para. 1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 </a:t>
            </a:r>
            <a:endParaRPr lang="en-US" altLang="zh-CN" sz="3200" b="1" dirty="0" smtClean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Para. 2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 </a:t>
            </a:r>
            <a:endParaRPr lang="en-US" altLang="zh-CN" sz="3200" b="1" dirty="0" smtClean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Para. 3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 </a:t>
            </a:r>
            <a:endParaRPr lang="en-US" altLang="zh-CN" sz="3200" b="1" dirty="0" smtClean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Para. 4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9" t="16297" r="7361" b="16735"/>
          <a:stretch/>
        </p:blipFill>
        <p:spPr>
          <a:xfrm>
            <a:off x="2057466" y="653744"/>
            <a:ext cx="5257662" cy="105153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76476" y="3124208"/>
            <a:ext cx="6731266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 summer where the sun never sleeps</a:t>
            </a:r>
          </a:p>
        </p:txBody>
      </p:sp>
      <p:sp>
        <p:nvSpPr>
          <p:cNvPr id="4" name="矩形 3"/>
          <p:cNvSpPr/>
          <p:nvPr/>
        </p:nvSpPr>
        <p:spPr>
          <a:xfrm>
            <a:off x="1676476" y="3696564"/>
            <a:ext cx="5072030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 land of mountains and ice</a:t>
            </a:r>
          </a:p>
        </p:txBody>
      </p:sp>
      <p:sp>
        <p:nvSpPr>
          <p:cNvPr id="5" name="矩形 4"/>
          <p:cNvSpPr/>
          <p:nvPr/>
        </p:nvSpPr>
        <p:spPr>
          <a:xfrm>
            <a:off x="1671483" y="4309843"/>
            <a:ext cx="4667240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Man at peace with nature</a:t>
            </a:r>
          </a:p>
        </p:txBody>
      </p:sp>
      <p:sp>
        <p:nvSpPr>
          <p:cNvPr id="6" name="矩形 5"/>
          <p:cNvSpPr/>
          <p:nvPr/>
        </p:nvSpPr>
        <p:spPr>
          <a:xfrm>
            <a:off x="1702381" y="4968522"/>
            <a:ext cx="36523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 land of adventure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41650" y="1889511"/>
            <a:ext cx="8496300" cy="280076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How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hours a day does the sun shine in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summer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Sarek?</a:t>
            </a:r>
          </a:p>
          <a:p>
            <a:pPr>
              <a:lnSpc>
                <a:spcPct val="110000"/>
              </a:lnSpc>
            </a:pP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What steps has the Swedish government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taken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keep Sarek in its natural state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24" b="16107"/>
          <a:stretch/>
        </p:blipFill>
        <p:spPr>
          <a:xfrm>
            <a:off x="1461922" y="184219"/>
            <a:ext cx="6182277" cy="103503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5445" y="1219258"/>
            <a:ext cx="8635232" cy="59202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Read the text and answer these questions. 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14496" y="2974038"/>
            <a:ext cx="1803699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24 hours.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62100" y="4690276"/>
            <a:ext cx="7086414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1) Made Sarek a national park.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2) Bannned new development within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park boundaries.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1110" y="222341"/>
            <a:ext cx="8496300" cy="442582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How has life changed for the Sami? Why </a:t>
            </a:r>
          </a:p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might so few Sami want to live in Sarek?</a:t>
            </a:r>
          </a:p>
          <a:p>
            <a:pPr>
              <a:lnSpc>
                <a:spcPct val="110000"/>
              </a:lnSpc>
            </a:pP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Why does the writer think the sweat and </a:t>
            </a:r>
          </a:p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hard work is worth it?</a:t>
            </a:r>
          </a:p>
        </p:txBody>
      </p:sp>
      <p:sp>
        <p:nvSpPr>
          <p:cNvPr id="5" name="矩形 4"/>
          <p:cNvSpPr/>
          <p:nvPr/>
        </p:nvSpPr>
        <p:spPr>
          <a:xfrm>
            <a:off x="762100" y="1246118"/>
            <a:ext cx="8115310" cy="2259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They have houses in village near Sarek and live a modern life like their neighbours.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They still want to follow the reindeer and enjoy their traditions.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62100" y="4419574"/>
            <a:ext cx="7086414" cy="2259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 beautiful and wild place makes him feel lucky. And nothing could be better than breathing the fresh air and enjoying the great adventure.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517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77811050"/>
              </p:ext>
            </p:extLst>
          </p:nvPr>
        </p:nvGraphicFramePr>
        <p:xfrm>
          <a:off x="97155" y="1981126"/>
          <a:ext cx="8942070" cy="43586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98489"/>
                <a:gridCol w="1904950"/>
                <a:gridCol w="4238631"/>
              </a:tblGrid>
              <a:tr h="33337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i="0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People </a:t>
                      </a:r>
                      <a:endParaRPr lang="en-US" altLang="en-US" sz="2800" b="1" i="0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ja-JP" sz="2800" b="1" i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 Sami people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11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28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Place of</a:t>
                      </a:r>
                      <a:r>
                        <a:rPr lang="en-US" altLang="ja-JP" sz="2800" b="1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en-US" altLang="ja-JP" sz="28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Residence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346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8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Around 9,000 years ago</a:t>
                      </a: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01955">
                <a:tc rowSpan="5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In the past</a:t>
                      </a: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looking after reindeer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food 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01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8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the reindeer</a:t>
                      </a:r>
                      <a:r>
                        <a:rPr 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 bones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clothes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where to live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0" name="文本框 99"/>
          <p:cNvSpPr txBox="1"/>
          <p:nvPr/>
        </p:nvSpPr>
        <p:spPr>
          <a:xfrm>
            <a:off x="332729" y="909261"/>
            <a:ext cx="7972973" cy="63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</a:rPr>
              <a:t>Read and g</a:t>
            </a:r>
            <a:r>
              <a:rPr lang="en-US" sz="3200" b="1" dirty="0">
                <a:solidFill>
                  <a:srgbClr val="0000FF"/>
                </a:solidFill>
              </a:rPr>
              <a:t>et to know about the Sami</a:t>
            </a:r>
            <a:r>
              <a:rPr lang="en-US" altLang="zh-CN" sz="3200" b="1" dirty="0">
                <a:solidFill>
                  <a:srgbClr val="0000FF"/>
                </a:solidFill>
              </a:rPr>
              <a:t>.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3222967"/>
            <a:ext cx="3124238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ja-JP" sz="27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First time to arrive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876717" y="3629331"/>
            <a:ext cx="2093060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ja-JP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way </a:t>
            </a:r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of </a:t>
            </a:r>
            <a:r>
              <a:rPr lang="en-US" altLang="ja-JP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life</a:t>
            </a:r>
            <a:endParaRPr lang="en-US" altLang="ja-JP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01847" y="4103021"/>
            <a:ext cx="3268864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reindeer’s meat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904495" y="4474036"/>
            <a:ext cx="1202966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tools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780646" y="4970251"/>
            <a:ext cx="329006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reindeer’s skin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969777" y="5565144"/>
            <a:ext cx="2668516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tents or cottages</a:t>
            </a:r>
          </a:p>
        </p:txBody>
      </p:sp>
      <p:sp>
        <p:nvSpPr>
          <p:cNvPr id="2" name="矩形 1"/>
          <p:cNvSpPr/>
          <p:nvPr/>
        </p:nvSpPr>
        <p:spPr>
          <a:xfrm>
            <a:off x="2911846" y="2600201"/>
            <a:ext cx="58184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Sarek moutains near the Arctic Cirle</a:t>
            </a: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46133215"/>
              </p:ext>
            </p:extLst>
          </p:nvPr>
        </p:nvGraphicFramePr>
        <p:xfrm>
          <a:off x="97155" y="1011872"/>
          <a:ext cx="8665735" cy="43220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6925"/>
                <a:gridCol w="1828752"/>
                <a:gridCol w="5410058"/>
              </a:tblGrid>
              <a:tr h="1350356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Today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breakfast</a:t>
                      </a:r>
                      <a:endParaRPr lang="en-US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7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living </a:t>
                      </a:r>
                      <a:r>
                        <a:rPr lang="en-US" sz="2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49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way of life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en-US" altLang="en-US" sz="28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52" name="文本框 57351"/>
          <p:cNvSpPr txBox="1"/>
          <p:nvPr/>
        </p:nvSpPr>
        <p:spPr>
          <a:xfrm>
            <a:off x="3335817" y="3518068"/>
            <a:ext cx="5333860" cy="181588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ja-JP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most </a:t>
            </a:r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live a modern </a:t>
            </a:r>
            <a:r>
              <a:rPr lang="en-US" altLang="ja-JP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life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; </a:t>
            </a:r>
            <a:r>
              <a:rPr lang="en-US" altLang="ja-JP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</a:t>
            </a:r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small number of Sami still follow their reindeer into the valleys of Sarek </a:t>
            </a:r>
            <a:r>
              <a:rPr lang="en-US" altLang="ja-JP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and live </a:t>
            </a:r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in tents or old </a:t>
            </a:r>
            <a:r>
              <a:rPr lang="en-US" altLang="ja-JP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cottages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429030" y="1011872"/>
            <a:ext cx="4800474" cy="1384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ja-JP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flat bread warmed over a fire; dried reindeer meat; some sweet and sour berries</a:t>
            </a:r>
          </a:p>
        </p:txBody>
      </p:sp>
      <p:sp>
        <p:nvSpPr>
          <p:cNvPr id="2" name="矩形 1"/>
          <p:cNvSpPr/>
          <p:nvPr/>
        </p:nvSpPr>
        <p:spPr>
          <a:xfrm>
            <a:off x="3429030" y="2720006"/>
            <a:ext cx="5147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houses in the villages near Sarek</a:t>
            </a: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83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2" grpId="0"/>
      <p:bldP spid="11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34728" y="1131174"/>
            <a:ext cx="4192270" cy="63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D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iscuss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question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61448" y="1765194"/>
            <a:ext cx="7531100" cy="171739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Are these senses used to describe Sarek in the text? 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If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so, explain how.</a:t>
            </a:r>
            <a:endParaRPr lang="en-US" sz="3200" b="1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en-US" sz="32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Sight   Touch   Smell   </a:t>
            </a:r>
            <a:r>
              <a:rPr 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Taste   Sound</a:t>
            </a:r>
            <a:endParaRPr lang="en-US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2610" y="3796463"/>
            <a:ext cx="4192270" cy="59477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Describe 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1448" y="4396036"/>
            <a:ext cx="7819290" cy="12221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views of Sarek National Park in your own words.</a:t>
            </a:r>
            <a:endParaRPr lang="zh-CN" altLang="en-US" sz="32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911" y="2438426"/>
            <a:ext cx="8457978" cy="181081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</a:rPr>
              <a:t>Complete the summary of the passage using the correct forms of the words from the text.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5" t="13394" r="1779" b="15174"/>
          <a:stretch/>
        </p:blipFill>
        <p:spPr>
          <a:xfrm>
            <a:off x="1333584" y="914466"/>
            <a:ext cx="6400633" cy="121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566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8954" y="1447852"/>
            <a:ext cx="8812530" cy="492827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remote far north of Sweden. in Sarek National Park above the Arctic Circle I wakeup to the sound of the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wind b________ the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cloth of my tent. Standing at the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e______ of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mountain, watching the Rapa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River f_______ through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valley below, I feel so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b_______ to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alive and have this rare opportunity to explore this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unique t________, which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almost unknown to the outside world.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51482" y="2514209"/>
            <a:ext cx="17910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buffeting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451482" y="3065079"/>
            <a:ext cx="10191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620144" y="3608951"/>
            <a:ext cx="941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33709" y="4114782"/>
            <a:ext cx="1536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blessed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8954" y="5181554"/>
            <a:ext cx="18021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territory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5488" y="1143060"/>
            <a:ext cx="8812530" cy="481978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Once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covered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v_______ sheets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ice, Sarek’s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mountains are home to the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Sami,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native residents of the park. The Sam lived off reindeer, moved with them,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them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hundreds of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years.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Today, most Sami have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left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ancient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c_______ in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mountain valleys and live a modern life in villages near Sarek instead.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37639" y="1167869"/>
            <a:ext cx="1053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vast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114812" y="2968175"/>
            <a:ext cx="2743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accompanied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26121" y="4095306"/>
            <a:ext cx="16697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cottage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59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28714" y="1600248"/>
            <a:ext cx="8812530" cy="276101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its natural state, except for the Sam, no one is allowed to live in Sarek, and all new development is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b________ within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park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b________. It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hoped that Sarek National Park will always remain as it is, natural and beautiful. </a:t>
            </a:r>
            <a:endParaRPr lang="zh-CN" altLang="en-US" sz="32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228714" y="3200406"/>
            <a:ext cx="192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boundary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895644" y="2688366"/>
            <a:ext cx="162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banned</a:t>
            </a:r>
            <a:endParaRPr lang="en-US" altLang="zh-CN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85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77856" y="2590822"/>
            <a:ext cx="7531100" cy="24560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Would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like to visit Sarek? Why or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why not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feelings about the Sarek National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 with your partner.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1" t="18748" r="4413" b="18748"/>
          <a:stretch/>
        </p:blipFill>
        <p:spPr>
          <a:xfrm>
            <a:off x="1676476" y="1066862"/>
            <a:ext cx="5638653" cy="1066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3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2894" y="2133634"/>
            <a:ext cx="8650605" cy="30469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Is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 worth making a place like Sarek a </a:t>
            </a:r>
            <a:endParaRPr lang="en-US" sz="3200" b="1" dirty="0" smtClean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national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park? Give your reasons.</a:t>
            </a:r>
          </a:p>
          <a:p>
            <a:pPr>
              <a:lnSpc>
                <a:spcPct val="12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 you think setting up national parks is an </a:t>
            </a:r>
            <a:endParaRPr lang="en-US" sz="3200" b="1" dirty="0" smtClean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effective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way to balance development and </a:t>
            </a:r>
            <a:endParaRPr lang="en-US" sz="3200" b="1" dirty="0" smtClean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protection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of nature? Why or why not?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5" t="8929" r="2929" b="15174"/>
          <a:stretch/>
        </p:blipFill>
        <p:spPr>
          <a:xfrm>
            <a:off x="1752673" y="685871"/>
            <a:ext cx="5791049" cy="12953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57308" y="685872"/>
            <a:ext cx="3886098" cy="61555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sz="3400" b="1" dirty="0" smtClean="0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Creative Thinking</a:t>
            </a:r>
            <a:endParaRPr sz="3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8714" y="1447852"/>
            <a:ext cx="8915286" cy="496751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What is the purpose of the text?</a:t>
            </a: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Who is the intended audience of this text?</a:t>
            </a: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Which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of the passage impresses you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Why?</a:t>
            </a: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Which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paragraph or sentence do you like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Give your reasons?</a:t>
            </a: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How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you like the picture of the passage?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add some more pictures to the passage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the passage better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understood?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矩形 36868"/>
          <p:cNvSpPr/>
          <p:nvPr/>
        </p:nvSpPr>
        <p:spPr>
          <a:xfrm>
            <a:off x="381110" y="2097115"/>
            <a:ext cx="8610374" cy="3231654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zh-CN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</a:t>
            </a:r>
            <a:r>
              <a:rPr lang="en-US" altLang="zh-CN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China’s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</a:t>
            </a:r>
            <a:r>
              <a:rPr lang="en-US" altLang="zh-CN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Parks on 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the Internet. 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Try to write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short passage to 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recommend </a:t>
            </a:r>
          </a:p>
          <a:p>
            <a:pPr algn="l">
              <a:lnSpc>
                <a:spcPct val="120000"/>
              </a:lnSpc>
            </a:pP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one of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China’s 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National 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Park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 </a:t>
            </a:r>
            <a:endParaRPr lang="en-US" sz="3400" b="1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foreigners.</a:t>
            </a:r>
            <a:endParaRPr 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74" y="609674"/>
            <a:ext cx="5790721" cy="1401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9231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d8903538-da6b-4193-b8aa-6a6d4b6974a8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d8903538-da6b-4193-b8aa-6a6d4b6974a8}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1113</Words>
  <Application>Microsoft Office PowerPoint</Application>
  <PresentationFormat>全屏显示(4:3)</PresentationFormat>
  <Paragraphs>181</Paragraphs>
  <Slides>24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Arial</vt:lpstr>
      <vt:lpstr>Calibri</vt:lpstr>
      <vt:lpstr>Monotype Corsiva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Administrator</cp:lastModifiedBy>
  <cp:revision>63</cp:revision>
  <dcterms:created xsi:type="dcterms:W3CDTF">2020-01-09T01:04:00Z</dcterms:created>
  <dcterms:modified xsi:type="dcterms:W3CDTF">2020-04-13T01:43:38Z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2052-11.1.0.9440</vt:lpwstr>
  </property>
</Properties>
</file>