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87" r:id="rId3"/>
    <p:sldId id="258" r:id="rId4"/>
    <p:sldId id="260" r:id="rId5"/>
    <p:sldId id="261" r:id="rId6"/>
    <p:sldId id="263" r:id="rId7"/>
    <p:sldId id="264" r:id="rId8"/>
    <p:sldId id="265" r:id="rId9"/>
    <p:sldId id="283" r:id="rId10"/>
    <p:sldId id="289" r:id="rId11"/>
    <p:sldId id="266" r:id="rId12"/>
    <p:sldId id="267" r:id="rId13"/>
    <p:sldId id="282" r:id="rId14"/>
    <p:sldId id="268" r:id="rId15"/>
    <p:sldId id="269" r:id="rId16"/>
    <p:sldId id="281" r:id="rId17"/>
    <p:sldId id="270" r:id="rId18"/>
    <p:sldId id="271" r:id="rId19"/>
    <p:sldId id="286" r:id="rId20"/>
    <p:sldId id="290" r:id="rId2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/>
    <p:restoredTop sz="94649"/>
  </p:normalViewPr>
  <p:slideViewPr>
    <p:cSldViewPr showGuides="1">
      <p:cViewPr>
        <p:scale>
          <a:sx n="75" d="100"/>
          <a:sy n="75" d="100"/>
        </p:scale>
        <p:origin x="-1236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4" Type="http://schemas.openxmlformats.org/officeDocument/2006/relationships/image" Target="../media/image11.emf"/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661E13D-2715-4F1A-9970-58EFAD225431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25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4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3.wmf"/><Relationship Id="rId1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3.vml"/><Relationship Id="rId8" Type="http://schemas.openxmlformats.org/officeDocument/2006/relationships/slideLayout" Target="../slideLayouts/slideLayout7.xml"/><Relationship Id="rId7" Type="http://schemas.openxmlformats.org/officeDocument/2006/relationships/audio" Target="../media/audio2.wav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5.wmf"/><Relationship Id="rId1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1.emf"/><Relationship Id="rId7" Type="http://schemas.openxmlformats.org/officeDocument/2006/relationships/oleObject" Target="../embeddings/oleObject11.bin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9.e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8.emf"/><Relationship Id="rId10" Type="http://schemas.openxmlformats.org/officeDocument/2006/relationships/vmlDrawing" Target="../drawings/vmlDrawing4.vml"/><Relationship Id="rId1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emf"/><Relationship Id="rId2" Type="http://schemas.openxmlformats.org/officeDocument/2006/relationships/oleObject" Target="../embeddings/oleObject12.bin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D:/&#29289;&#29702;&#25945;&#23398;/2017-2018&#19979;&#23398;&#26399;/3-3/http:/zjyx.hpe.sh.cn/Resource/GZ/GZWL/JAJC/G2/ja000005ZW1_0011_10.gif" TargetMode="External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7.wmf"/><Relationship Id="rId3" Type="http://schemas.openxmlformats.org/officeDocument/2006/relationships/oleObject" Target="../embeddings/oleObject13.bin"/><Relationship Id="rId2" Type="http://schemas.openxmlformats.org/officeDocument/2006/relationships/image" Target="D:/&#29289;&#29702;&#25945;&#23398;/2017-2018&#19979;&#23398;&#26399;/3-3/http:/zjyx.hpe.sh.cn/Resource/GZ/GZWL/JAJC/G2/ja000005ZW1_0011_10.gif" TargetMode="Externa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7.vml"/><Relationship Id="rId8" Type="http://schemas.openxmlformats.org/officeDocument/2006/relationships/slideLayout" Target="../slideLayouts/slideLayout2.xml"/><Relationship Id="rId7" Type="http://schemas.openxmlformats.org/officeDocument/2006/relationships/audio" Target="../media/audio3.wav"/><Relationship Id="rId6" Type="http://schemas.openxmlformats.org/officeDocument/2006/relationships/image" Target="../media/image7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6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5.wmf"/><Relationship Id="rId1" Type="http://schemas.openxmlformats.org/officeDocument/2006/relationships/oleObject" Target="../embeddings/oleObject15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png"/><Relationship Id="rId1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2.png"/><Relationship Id="rId2" Type="http://schemas.openxmlformats.org/officeDocument/2006/relationships/image" Target="../media/image21.emf"/><Relationship Id="rId1" Type="http://schemas.openxmlformats.org/officeDocument/2006/relationships/oleObject" Target="../embeddings/oleObject1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Text Box 8"/>
          <p:cNvSpPr txBox="1"/>
          <p:nvPr/>
        </p:nvSpPr>
        <p:spPr>
          <a:xfrm>
            <a:off x="0" y="2286000"/>
            <a:ext cx="9144000" cy="762000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zh-CN" altLang="en-US" sz="4400" dirty="0">
                <a:solidFill>
                  <a:srgbClr val="FF0000"/>
                </a:solidFill>
                <a:ea typeface="方正行楷简体" pitchFamily="2" charset="-122"/>
              </a:rPr>
              <a:t>第三节：理想气体的状态方程</a:t>
            </a:r>
            <a:endParaRPr lang="zh-CN" altLang="en-US" sz="4400" dirty="0">
              <a:solidFill>
                <a:srgbClr val="FF0000"/>
              </a:solidFill>
              <a:ea typeface="方正行楷简体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WordArt 2"/>
          <p:cNvSpPr>
            <a:spLocks noTextEdit="1"/>
          </p:cNvSpPr>
          <p:nvPr/>
        </p:nvSpPr>
        <p:spPr>
          <a:xfrm>
            <a:off x="2590800" y="0"/>
            <a:ext cx="28194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FF0000"/>
                    </a:gs>
                    <a:gs pos="100000">
                      <a:srgbClr val="55261C"/>
                    </a:gs>
                  </a:gsLst>
                  <a:lin ang="5400000" scaled="1"/>
                  <a:tileRect/>
                </a:gradFill>
                <a:latin typeface="隶书" panose="02010509060101010101" charset="-122"/>
                <a:ea typeface="隶书" panose="02010509060101010101" charset="-122"/>
              </a:rPr>
              <a:t>历史回顾</a:t>
            </a:r>
            <a:endParaRPr lang="zh-CN" altLang="en-US" sz="3600" b="1">
              <a:gradFill rotWithShape="1">
                <a:gsLst>
                  <a:gs pos="0">
                    <a:srgbClr val="FF0000"/>
                  </a:gs>
                  <a:gs pos="100000">
                    <a:srgbClr val="55261C"/>
                  </a:gs>
                </a:gsLst>
                <a:lin ang="5400000" scaled="1"/>
                <a:tileRect/>
              </a:gra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0" y="838200"/>
            <a:ext cx="87487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【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问题</a:t>
            </a:r>
            <a:r>
              <a:rPr kumimoji="0" lang="en-US" altLang="zh-CN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1】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三大气体实验定律内容是什么？</a:t>
            </a:r>
            <a:endParaRPr kumimoji="0" lang="zh-CN" altLang="en-US" sz="36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6148" name="Rectangle 4"/>
          <p:cNvSpPr/>
          <p:nvPr/>
        </p:nvSpPr>
        <p:spPr>
          <a:xfrm>
            <a:off x="3810000" y="1600200"/>
            <a:ext cx="30241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</a:rPr>
              <a:t>公式： </a:t>
            </a:r>
            <a:r>
              <a:rPr lang="zh-CN" altLang="zh-CN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pV</a:t>
            </a:r>
            <a:r>
              <a:rPr lang="en-US" altLang="zh-CN" b="1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zh-CN" b="1" dirty="0"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zh-CN" b="1" baseline="-250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b="1" baseline="-250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81000" y="2590800"/>
            <a:ext cx="2952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、査理定律：</a:t>
            </a:r>
            <a:endParaRPr kumimoji="0" lang="zh-CN" altLang="en-US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3078" name="Object 7"/>
          <p:cNvGraphicFramePr>
            <a:graphicFrameLocks noChangeAspect="1"/>
          </p:cNvGraphicFramePr>
          <p:nvPr>
            <p:ph/>
          </p:nvPr>
        </p:nvGraphicFramePr>
        <p:xfrm>
          <a:off x="5181600" y="2286000"/>
          <a:ext cx="1752600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69900" imgH="393700" progId="Equation.3">
                  <p:embed/>
                </p:oleObj>
              </mc:Choice>
              <mc:Fallback>
                <p:oleObj name="" r:id="rId1" imgW="4699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>
                      <a:xfrm>
                        <a:off x="5181600" y="2286000"/>
                        <a:ext cx="1752600" cy="10382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9" name="Text Box 8"/>
          <p:cNvSpPr txBox="1"/>
          <p:nvPr/>
        </p:nvSpPr>
        <p:spPr>
          <a:xfrm>
            <a:off x="3733800" y="2590800"/>
            <a:ext cx="1371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FF00FF"/>
                </a:solidFill>
                <a:ea typeface="楷体_GB2312" pitchFamily="49" charset="-122"/>
              </a:rPr>
              <a:t>公式：</a:t>
            </a:r>
            <a:endParaRPr lang="zh-CN" altLang="en-US" sz="2800" b="1" dirty="0">
              <a:solidFill>
                <a:srgbClr val="FF00FF"/>
              </a:solidFill>
              <a:ea typeface="楷体_GB2312" pitchFamily="49" charset="-122"/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81000" y="1600200"/>
            <a:ext cx="2951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、玻意耳定律：</a:t>
            </a:r>
            <a:endParaRPr kumimoji="0" lang="zh-CN" altLang="en-US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381000" y="3505200"/>
            <a:ext cx="3359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、盖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-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吕萨克定律：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155" name="Group 11"/>
          <p:cNvGrpSpPr/>
          <p:nvPr/>
        </p:nvGrpSpPr>
        <p:grpSpPr>
          <a:xfrm>
            <a:off x="3886200" y="3352800"/>
            <a:ext cx="2592388" cy="1017588"/>
            <a:chOff x="2744" y="3288"/>
            <a:chExt cx="1633" cy="641"/>
          </a:xfrm>
        </p:grpSpPr>
        <p:graphicFrame>
          <p:nvGraphicFramePr>
            <p:cNvPr id="3085" name="Object 12"/>
            <p:cNvGraphicFramePr>
              <a:graphicFrameLocks noChangeAspect="1"/>
            </p:cNvGraphicFramePr>
            <p:nvPr/>
          </p:nvGraphicFramePr>
          <p:xfrm>
            <a:off x="3514" y="3288"/>
            <a:ext cx="863" cy="6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469900" imgH="393700" progId="Equation.3">
                    <p:embed/>
                  </p:oleObj>
                </mc:Choice>
                <mc:Fallback>
                  <p:oleObj name="" r:id="rId3" imgW="469900" imgH="3937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514" y="3288"/>
                          <a:ext cx="863" cy="64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86" name="Text Box 13"/>
            <p:cNvSpPr txBox="1"/>
            <p:nvPr/>
          </p:nvSpPr>
          <p:spPr>
            <a:xfrm>
              <a:off x="2744" y="3421"/>
              <a:ext cx="77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 dirty="0">
                  <a:solidFill>
                    <a:srgbClr val="FF00FF"/>
                  </a:solidFill>
                  <a:ea typeface="楷体_GB2312" pitchFamily="49" charset="-122"/>
                </a:rPr>
                <a:t>公式：</a:t>
              </a:r>
              <a:endParaRPr lang="zh-CN" altLang="en-US" sz="2800" b="1" dirty="0">
                <a:solidFill>
                  <a:srgbClr val="FF00FF"/>
                </a:solidFill>
                <a:ea typeface="楷体_GB2312" pitchFamily="49" charset="-122"/>
              </a:endParaRPr>
            </a:p>
          </p:txBody>
        </p:sp>
      </p:grp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0" y="4419600"/>
            <a:ext cx="71278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【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问题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2】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这些定律的适用范围是什么？</a:t>
            </a:r>
            <a:endParaRPr kumimoji="0" lang="zh-CN" altLang="en-US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381000" y="5257800"/>
            <a:ext cx="66246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u="sng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温度不太低，压强不太大</a:t>
            </a:r>
            <a:r>
              <a:rPr kumimoji="0" lang="en-US" altLang="zh-CN" sz="2800" b="1" u="sng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.</a:t>
            </a:r>
            <a:endParaRPr kumimoji="0" lang="en-US" altLang="zh-CN" sz="2800" b="1" u="sng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zoom/>
    <p:sndAc>
      <p:stSnd>
        <p:snd r:embed="rId5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to="1.5" calcmode="lin" valueType="num">
                                      <p:cBhvr override="childStyle">
                                        <p:cTn id="32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3" grpId="0"/>
      <p:bldP spid="6154" grpId="0"/>
      <p:bldP spid="6159" grpId="0"/>
      <p:bldP spid="615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Text Box 2"/>
          <p:cNvSpPr txBox="1"/>
          <p:nvPr/>
        </p:nvSpPr>
        <p:spPr>
          <a:xfrm>
            <a:off x="107950" y="123825"/>
            <a:ext cx="270827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一</a:t>
            </a:r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理想气体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250825" y="836613"/>
            <a:ext cx="856932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假设有这样一种气体，它在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任何温度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任何压强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下都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能严格地遵从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气体实验定律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,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我们把这样的气体叫做“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汉仪中黑简" pitchFamily="49" charset="-122"/>
                <a:ea typeface="汉仪中黑简" pitchFamily="49" charset="-122"/>
                <a:cs typeface="+mn-cs"/>
              </a:rPr>
              <a:t>理想气体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”。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23850" y="2708275"/>
            <a:ext cx="4470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理想气体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具有那些</a:t>
            </a:r>
            <a:r>
              <a:rPr kumimoji="0" lang="zh-CN" altLang="en-US" sz="2800" b="1" kern="1200" cap="none" spc="0" normalizeH="0" baseline="0" noProof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特点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呢？</a:t>
            </a:r>
            <a:endParaRPr kumimoji="0" lang="zh-CN" altLang="en-US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8197" name="Text Box 5"/>
          <p:cNvSpPr txBox="1"/>
          <p:nvPr/>
        </p:nvSpPr>
        <p:spPr>
          <a:xfrm>
            <a:off x="333375" y="3773488"/>
            <a:ext cx="71183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、理想气体是不存在的，是一种</a:t>
            </a:r>
            <a:r>
              <a:rPr lang="zh-CN" altLang="en-US" sz="2800" b="1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理想模型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。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198" name="Text Box 6"/>
          <p:cNvSpPr txBox="1"/>
          <p:nvPr/>
        </p:nvSpPr>
        <p:spPr>
          <a:xfrm>
            <a:off x="323850" y="4859338"/>
            <a:ext cx="81375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、在</a:t>
            </a:r>
            <a:r>
              <a:rPr lang="zh-CN" altLang="en-US" sz="2800" b="1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温度不太低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压强不太大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时实际气体都可看成是理想气体。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ransition>
    <p:fade/>
    <p:sndAc>
      <p:stSnd>
        <p:snd r:embed="rId1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0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charRg st="0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6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198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95288" y="4254500"/>
            <a:ext cx="81565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一定质量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的理想气体的</a:t>
            </a:r>
            <a:r>
              <a:rPr kumimoji="0" lang="zh-CN" altLang="en-US" sz="3600" b="1" kern="1200" cap="none" spc="0" normalizeH="0" baseline="0" noProof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内能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仅</a:t>
            </a:r>
            <a:r>
              <a:rPr kumimoji="0" lang="zh-CN" altLang="en-US" sz="36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由温度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决定 </a:t>
            </a:r>
            <a:r>
              <a:rPr kumimoji="0" lang="en-US" altLang="zh-CN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,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与气体的体积无关</a:t>
            </a:r>
            <a:r>
              <a:rPr kumimoji="0" lang="en-US" altLang="zh-CN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.</a:t>
            </a:r>
            <a:endParaRPr kumimoji="0" lang="en-US" altLang="zh-CN" sz="36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79388" y="2560638"/>
            <a:ext cx="89646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、从能量上说：理想气体的微观本质是</a:t>
            </a:r>
            <a:r>
              <a:rPr kumimoji="0" lang="zh-CN" altLang="en-US" sz="2800" b="1" i="1" u="sng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rPr>
              <a:t>忽略了分子力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zh-CN" altLang="en-US" sz="2800" b="1" i="1" u="sng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没有分子势能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，理想气体的内能只有分子动能。</a:t>
            </a:r>
            <a:endParaRPr kumimoji="0" lang="zh-CN" altLang="en-US" sz="28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79388" y="760413"/>
            <a:ext cx="8939213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3</a:t>
            </a:r>
            <a:r>
              <a:rPr kumimoji="0" lang="zh-CN" altLang="en-US" sz="2800" b="1" kern="1200" cap="none" spc="0" normalizeH="0" baseline="0" noProof="0"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、从微观上说：分子间以及分子和器壁间，除碰撞外无其他作用力，</a:t>
            </a:r>
            <a:r>
              <a:rPr kumimoji="0" lang="zh-CN" altLang="en-US" sz="2800" b="1" kern="1200" cap="none" spc="0" normalizeH="0" baseline="0" noProof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分子本身没有体积</a:t>
            </a:r>
            <a:r>
              <a:rPr kumimoji="0" lang="zh-CN" altLang="en-US" sz="2800" b="1" kern="1200" cap="none" spc="0" normalizeH="0" baseline="0" noProof="0"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，即它所占据的空间认为都是可以被压缩的空间。</a:t>
            </a:r>
            <a:endParaRPr kumimoji="0" lang="zh-CN" altLang="en-US" sz="2800" b="1" kern="1200" cap="none" spc="0" normalizeH="0" baseline="0" noProof="0"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8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8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Text Box 2"/>
          <p:cNvSpPr txBox="1"/>
          <p:nvPr/>
        </p:nvSpPr>
        <p:spPr>
          <a:xfrm>
            <a:off x="0" y="838200"/>
            <a:ext cx="9144000" cy="3511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如图所示，一定质量的某种理想气体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从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到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经历了一个等温过程，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从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到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经历了一个等容过程。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分别用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p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A</a:t>
            </a:r>
            <a:r>
              <a:rPr lang="zh-CN" altLang="en-US" sz="2800" b="1" i="1" baseline="-25000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V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A</a:t>
            </a:r>
            <a:r>
              <a:rPr lang="zh-CN" altLang="en-US" sz="2800" b="1" i="1" baseline="-25000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T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p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B</a:t>
            </a:r>
            <a:r>
              <a:rPr lang="zh-CN" altLang="en-US" sz="2800" b="1" i="1" baseline="-25000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V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B</a:t>
            </a:r>
            <a:r>
              <a:rPr lang="zh-CN" altLang="en-US" sz="2800" b="1" i="1" baseline="-25000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T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</a:rPr>
              <a:t>以及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p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C</a:t>
            </a:r>
            <a:r>
              <a:rPr lang="zh-CN" altLang="en-US" sz="2800" b="1" i="1" baseline="-25000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V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C</a:t>
            </a:r>
            <a:r>
              <a:rPr lang="zh-CN" altLang="en-US" sz="2800" b="1" i="1" baseline="-25000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T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</a:rPr>
              <a:t>表示气体在</a:t>
            </a:r>
            <a:r>
              <a:rPr lang="en-US" altLang="zh-CN" sz="2800" b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</a:rPr>
              <a:t>三个状态的状态参量，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那么</a:t>
            </a:r>
            <a:r>
              <a:rPr lang="en-US" altLang="zh-CN" sz="28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状态的状态参量间有何关系呢？</a:t>
            </a:r>
            <a:endParaRPr lang="zh-CN" altLang="en-US" sz="28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147" name="Group 3"/>
          <p:cNvGrpSpPr/>
          <p:nvPr/>
        </p:nvGrpSpPr>
        <p:grpSpPr>
          <a:xfrm>
            <a:off x="3505200" y="4213225"/>
            <a:ext cx="4419600" cy="2644775"/>
            <a:chOff x="3878" y="2341"/>
            <a:chExt cx="1362" cy="1474"/>
          </a:xfrm>
        </p:grpSpPr>
        <p:grpSp>
          <p:nvGrpSpPr>
            <p:cNvPr id="6149" name="Group 4"/>
            <p:cNvGrpSpPr/>
            <p:nvPr/>
          </p:nvGrpSpPr>
          <p:grpSpPr>
            <a:xfrm>
              <a:off x="3878" y="2341"/>
              <a:ext cx="1362" cy="1474"/>
              <a:chOff x="2834" y="2024"/>
              <a:chExt cx="1362" cy="1474"/>
            </a:xfrm>
          </p:grpSpPr>
          <p:grpSp>
            <p:nvGrpSpPr>
              <p:cNvPr id="6151" name="Group 5"/>
              <p:cNvGrpSpPr/>
              <p:nvPr/>
            </p:nvGrpSpPr>
            <p:grpSpPr>
              <a:xfrm>
                <a:off x="2834" y="2024"/>
                <a:ext cx="1362" cy="1474"/>
                <a:chOff x="2834" y="2024"/>
                <a:chExt cx="1362" cy="1474"/>
              </a:xfrm>
            </p:grpSpPr>
            <p:sp>
              <p:nvSpPr>
                <p:cNvPr id="6157" name="Line 6"/>
                <p:cNvSpPr/>
                <p:nvPr/>
              </p:nvSpPr>
              <p:spPr>
                <a:xfrm>
                  <a:off x="3061" y="3294"/>
                  <a:ext cx="1089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6158" name="Line 7"/>
                <p:cNvSpPr/>
                <p:nvPr/>
              </p:nvSpPr>
              <p:spPr>
                <a:xfrm flipV="1">
                  <a:off x="3061" y="2115"/>
                  <a:ext cx="0" cy="1179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6159" name="Line 8"/>
                <p:cNvSpPr/>
                <p:nvPr/>
              </p:nvSpPr>
              <p:spPr>
                <a:xfrm>
                  <a:off x="3061" y="3067"/>
                  <a:ext cx="90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0" name="Line 9"/>
                <p:cNvSpPr/>
                <p:nvPr/>
              </p:nvSpPr>
              <p:spPr>
                <a:xfrm>
                  <a:off x="3061" y="2840"/>
                  <a:ext cx="90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1" name="Line 10"/>
                <p:cNvSpPr/>
                <p:nvPr/>
              </p:nvSpPr>
              <p:spPr>
                <a:xfrm>
                  <a:off x="3061" y="2614"/>
                  <a:ext cx="90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2" name="Line 11"/>
                <p:cNvSpPr/>
                <p:nvPr/>
              </p:nvSpPr>
              <p:spPr>
                <a:xfrm>
                  <a:off x="3061" y="2387"/>
                  <a:ext cx="90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3" name="Line 12"/>
                <p:cNvSpPr/>
                <p:nvPr/>
              </p:nvSpPr>
              <p:spPr>
                <a:xfrm>
                  <a:off x="3288" y="2387"/>
                  <a:ext cx="0" cy="90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4" name="Line 13"/>
                <p:cNvSpPr/>
                <p:nvPr/>
              </p:nvSpPr>
              <p:spPr>
                <a:xfrm>
                  <a:off x="3515" y="2387"/>
                  <a:ext cx="0" cy="90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5" name="Line 14"/>
                <p:cNvSpPr/>
                <p:nvPr/>
              </p:nvSpPr>
              <p:spPr>
                <a:xfrm>
                  <a:off x="3742" y="2387"/>
                  <a:ext cx="0" cy="90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6" name="Line 15"/>
                <p:cNvSpPr/>
                <p:nvPr/>
              </p:nvSpPr>
              <p:spPr>
                <a:xfrm>
                  <a:off x="3969" y="2387"/>
                  <a:ext cx="0" cy="90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7" name="Text Box 16"/>
                <p:cNvSpPr txBox="1"/>
                <p:nvPr/>
              </p:nvSpPr>
              <p:spPr>
                <a:xfrm>
                  <a:off x="2868" y="3294"/>
                  <a:ext cx="239" cy="20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r>
                    <a:rPr lang="en-US" altLang="zh-CN" sz="1800" b="1" i="1" dirty="0">
                      <a:latin typeface="Times New Roman" panose="02020603050405020304" pitchFamily="18" charset="0"/>
                    </a:rPr>
                    <a:t>0</a:t>
                  </a:r>
                  <a:endParaRPr lang="en-US" altLang="zh-CN" sz="1800" b="1" i="1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6168" name="Text Box 17"/>
                <p:cNvSpPr txBox="1"/>
                <p:nvPr/>
              </p:nvSpPr>
              <p:spPr>
                <a:xfrm>
                  <a:off x="2834" y="2024"/>
                  <a:ext cx="227" cy="20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None/>
                  </a:pPr>
                  <a:r>
                    <a:rPr lang="en-US" altLang="zh-CN" sz="1800" b="1" i="1" dirty="0">
                      <a:latin typeface="Times New Roman" panose="02020603050405020304" pitchFamily="18" charset="0"/>
                    </a:rPr>
                    <a:t>p</a:t>
                  </a:r>
                  <a:endParaRPr lang="en-US" altLang="zh-CN" sz="1800" b="1" i="1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6169" name="Text Box 18"/>
                <p:cNvSpPr txBox="1"/>
                <p:nvPr/>
              </p:nvSpPr>
              <p:spPr>
                <a:xfrm>
                  <a:off x="3969" y="3290"/>
                  <a:ext cx="227" cy="20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None/>
                  </a:pPr>
                  <a:r>
                    <a:rPr lang="en-US" altLang="zh-CN" sz="1800" b="1" i="1" dirty="0">
                      <a:latin typeface="Times New Roman" panose="02020603050405020304" pitchFamily="18" charset="0"/>
                    </a:rPr>
                    <a:t>V</a:t>
                  </a:r>
                  <a:endParaRPr lang="en-US" altLang="zh-CN" sz="1800" b="1" i="1" dirty="0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6152" name="Freeform 19"/>
              <p:cNvSpPr/>
              <p:nvPr/>
            </p:nvSpPr>
            <p:spPr>
              <a:xfrm>
                <a:off x="3515" y="2387"/>
                <a:ext cx="454" cy="45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7" y="300"/>
                  </a:cxn>
                  <a:cxn ang="0">
                    <a:pos x="349" y="411"/>
                  </a:cxn>
                </a:cxnLst>
                <a:pathLst>
                  <a:path w="590" h="499">
                    <a:moveTo>
                      <a:pt x="0" y="0"/>
                    </a:moveTo>
                    <a:cubicBezTo>
                      <a:pt x="41" y="140"/>
                      <a:pt x="83" y="280"/>
                      <a:pt x="181" y="363"/>
                    </a:cubicBezTo>
                    <a:cubicBezTo>
                      <a:pt x="279" y="446"/>
                      <a:pt x="434" y="472"/>
                      <a:pt x="590" y="499"/>
                    </a:cubicBezTo>
                  </a:path>
                </a:pathLst>
              </a:custGeom>
              <a:noFill/>
              <a:ln w="38100" cap="flat" cmpd="sng">
                <a:solidFill>
                  <a:srgbClr val="FF0000">
                    <a:alpha val="100000"/>
                  </a:srgbClr>
                </a:solidFill>
                <a:prstDash val="solid"/>
                <a:round/>
                <a:headEnd type="none" w="med" len="med"/>
                <a:tailEnd type="arrow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153" name="Line 20"/>
              <p:cNvSpPr/>
              <p:nvPr/>
            </p:nvSpPr>
            <p:spPr>
              <a:xfrm flipV="1">
                <a:off x="3969" y="2614"/>
                <a:ext cx="0" cy="226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arrow" w="med" len="med"/>
              </a:ln>
            </p:spPr>
          </p:sp>
          <p:sp>
            <p:nvSpPr>
              <p:cNvPr id="11285" name="Text Box 21"/>
              <p:cNvSpPr txBox="1">
                <a:spLocks noChangeArrowheads="1"/>
              </p:cNvSpPr>
              <p:nvPr/>
            </p:nvSpPr>
            <p:spPr bwMode="auto">
              <a:xfrm>
                <a:off x="3380" y="2156"/>
                <a:ext cx="226" cy="2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R="0" defTabSz="914400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kumimoji="0" lang="en-US" altLang="zh-CN" b="1" i="1" kern="1200" cap="none" spc="0" normalizeH="0" baseline="0" noProof="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A</a:t>
                </a:r>
                <a:endParaRPr kumimoji="0" lang="en-US" altLang="zh-CN" b="1" i="1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286" name="Text Box 22"/>
              <p:cNvSpPr txBox="1">
                <a:spLocks noChangeArrowheads="1"/>
              </p:cNvSpPr>
              <p:nvPr/>
            </p:nvSpPr>
            <p:spPr bwMode="auto">
              <a:xfrm>
                <a:off x="3968" y="2745"/>
                <a:ext cx="227" cy="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R="0" defTabSz="914400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kumimoji="0" lang="en-US" altLang="zh-CN" b="1" i="1" kern="1200" cap="none" spc="0" normalizeH="0" baseline="0" noProof="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B</a:t>
                </a:r>
                <a:endParaRPr kumimoji="0" lang="en-US" altLang="zh-CN" b="1" i="1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287" name="Text Box 23"/>
              <p:cNvSpPr txBox="1">
                <a:spLocks noChangeArrowheads="1"/>
              </p:cNvSpPr>
              <p:nvPr/>
            </p:nvSpPr>
            <p:spPr bwMode="auto">
              <a:xfrm>
                <a:off x="3969" y="2478"/>
                <a:ext cx="227" cy="2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R="0" defTabSz="914400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kumimoji="0" lang="en-US" altLang="zh-CN" b="1" i="1" kern="1200" cap="none" spc="0" normalizeH="0" baseline="0" noProof="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C</a:t>
                </a:r>
                <a:endParaRPr kumimoji="0" lang="en-US" altLang="zh-CN" b="1" i="1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150" name="Text Box 24"/>
            <p:cNvSpPr txBox="1"/>
            <p:nvPr/>
          </p:nvSpPr>
          <p:spPr>
            <a:xfrm>
              <a:off x="4059" y="2886"/>
              <a:ext cx="771" cy="25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b="1" i="1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T</a:t>
              </a:r>
              <a:r>
                <a:rPr lang="en-US" altLang="zh-CN" sz="2400" b="1" i="1" baseline="-250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r>
                <a:rPr lang="en-US" altLang="zh-CN" sz="2400" b="1" i="1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=T</a:t>
              </a:r>
              <a:r>
                <a:rPr lang="en-US" altLang="zh-CN" sz="2400" b="1" i="1" baseline="-250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400" b="1" i="1" baseline="-25000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1289" name="Text Box 25"/>
          <p:cNvSpPr txBox="1">
            <a:spLocks noChangeArrowheads="1"/>
          </p:cNvSpPr>
          <p:nvPr/>
        </p:nvSpPr>
        <p:spPr bwMode="auto">
          <a:xfrm>
            <a:off x="0" y="0"/>
            <a:ext cx="86756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【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问题</a:t>
            </a: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3】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如果某种气体的三个状态参量（</a:t>
            </a: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V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）都发生了变化，它们之间又遵从什么规律呢？</a:t>
            </a:r>
            <a:endParaRPr kumimoji="0" lang="zh-CN" altLang="en-US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pull dir="ru"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17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3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47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98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95288" y="404813"/>
            <a:ext cx="3240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推导过程</a:t>
            </a:r>
            <a:endParaRPr kumimoji="0" lang="zh-CN" altLang="en-US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250825" y="1268413"/>
            <a:ext cx="63373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从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</a:rPr>
              <a:t>→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</a:rPr>
              <a:t>为等温变化：由玻意耳定律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7172" name="Text Box 4"/>
          <p:cNvSpPr txBox="1"/>
          <p:nvPr/>
        </p:nvSpPr>
        <p:spPr>
          <a:xfrm>
            <a:off x="827088" y="1844675"/>
            <a:ext cx="20161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800" b="1" i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V</a:t>
            </a:r>
            <a:r>
              <a:rPr lang="en-US" altLang="zh-CN" sz="2800" b="1" i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=p</a:t>
            </a:r>
            <a:r>
              <a:rPr lang="en-US" altLang="zh-CN" sz="2800" b="1" i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V</a:t>
            </a:r>
            <a:r>
              <a:rPr lang="en-US" altLang="zh-CN" sz="2800" b="1" i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1" i="1" baseline="-25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3" name="Text Box 5"/>
          <p:cNvSpPr txBox="1"/>
          <p:nvPr/>
        </p:nvSpPr>
        <p:spPr>
          <a:xfrm>
            <a:off x="250825" y="2636838"/>
            <a:ext cx="58340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从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B</a:t>
            </a:r>
            <a:r>
              <a:rPr lang="en-US" altLang="zh-CN" sz="2800" b="1" dirty="0">
                <a:latin typeface="Times New Roman" panose="02020603050405020304" pitchFamily="18" charset="0"/>
              </a:rPr>
              <a:t>→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</a:rPr>
              <a:t>为等容变化：由查理定律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pSp>
        <p:nvGrpSpPr>
          <p:cNvPr id="7174" name="Group 6"/>
          <p:cNvGrpSpPr/>
          <p:nvPr/>
        </p:nvGrpSpPr>
        <p:grpSpPr>
          <a:xfrm>
            <a:off x="6156325" y="765175"/>
            <a:ext cx="2547938" cy="2743200"/>
            <a:chOff x="2834" y="2024"/>
            <a:chExt cx="1362" cy="1466"/>
          </a:xfrm>
        </p:grpSpPr>
        <p:grpSp>
          <p:nvGrpSpPr>
            <p:cNvPr id="7179" name="Group 7"/>
            <p:cNvGrpSpPr/>
            <p:nvPr/>
          </p:nvGrpSpPr>
          <p:grpSpPr>
            <a:xfrm>
              <a:off x="2834" y="2024"/>
              <a:ext cx="1362" cy="1466"/>
              <a:chOff x="2834" y="2024"/>
              <a:chExt cx="1362" cy="1466"/>
            </a:xfrm>
          </p:grpSpPr>
          <p:sp>
            <p:nvSpPr>
              <p:cNvPr id="7185" name="Line 8"/>
              <p:cNvSpPr/>
              <p:nvPr/>
            </p:nvSpPr>
            <p:spPr>
              <a:xfrm>
                <a:off x="3061" y="3294"/>
                <a:ext cx="1089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7186" name="Line 9"/>
              <p:cNvSpPr/>
              <p:nvPr/>
            </p:nvSpPr>
            <p:spPr>
              <a:xfrm flipV="1">
                <a:off x="3061" y="2115"/>
                <a:ext cx="0" cy="117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7187" name="Line 10"/>
              <p:cNvSpPr/>
              <p:nvPr/>
            </p:nvSpPr>
            <p:spPr>
              <a:xfrm>
                <a:off x="3061" y="3067"/>
                <a:ext cx="908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88" name="Line 11"/>
              <p:cNvSpPr/>
              <p:nvPr/>
            </p:nvSpPr>
            <p:spPr>
              <a:xfrm>
                <a:off x="3061" y="2840"/>
                <a:ext cx="908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89" name="Line 12"/>
              <p:cNvSpPr/>
              <p:nvPr/>
            </p:nvSpPr>
            <p:spPr>
              <a:xfrm>
                <a:off x="3061" y="2614"/>
                <a:ext cx="908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90" name="Line 13"/>
              <p:cNvSpPr/>
              <p:nvPr/>
            </p:nvSpPr>
            <p:spPr>
              <a:xfrm>
                <a:off x="3061" y="2387"/>
                <a:ext cx="908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91" name="Line 14"/>
              <p:cNvSpPr/>
              <p:nvPr/>
            </p:nvSpPr>
            <p:spPr>
              <a:xfrm>
                <a:off x="3288" y="2387"/>
                <a:ext cx="0" cy="90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92" name="Line 15"/>
              <p:cNvSpPr/>
              <p:nvPr/>
            </p:nvSpPr>
            <p:spPr>
              <a:xfrm>
                <a:off x="3515" y="2387"/>
                <a:ext cx="0" cy="90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93" name="Line 16"/>
              <p:cNvSpPr/>
              <p:nvPr/>
            </p:nvSpPr>
            <p:spPr>
              <a:xfrm>
                <a:off x="3742" y="2387"/>
                <a:ext cx="0" cy="90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94" name="Line 17"/>
              <p:cNvSpPr/>
              <p:nvPr/>
            </p:nvSpPr>
            <p:spPr>
              <a:xfrm>
                <a:off x="3969" y="2387"/>
                <a:ext cx="0" cy="90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95" name="Text Box 18"/>
              <p:cNvSpPr txBox="1"/>
              <p:nvPr/>
            </p:nvSpPr>
            <p:spPr>
              <a:xfrm>
                <a:off x="2868" y="3294"/>
                <a:ext cx="239" cy="19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1800" b="1" i="1" dirty="0">
                    <a:latin typeface="Times New Roman" panose="02020603050405020304" pitchFamily="18" charset="0"/>
                  </a:rPr>
                  <a:t>0</a:t>
                </a:r>
                <a:endParaRPr lang="en-US" altLang="zh-CN" sz="1800" b="1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196" name="Text Box 19"/>
              <p:cNvSpPr txBox="1"/>
              <p:nvPr/>
            </p:nvSpPr>
            <p:spPr>
              <a:xfrm>
                <a:off x="2834" y="2024"/>
                <a:ext cx="227" cy="19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None/>
                </a:pPr>
                <a:r>
                  <a:rPr lang="en-US" altLang="zh-CN" sz="1800" b="1" i="1" dirty="0">
                    <a:latin typeface="Times New Roman" panose="02020603050405020304" pitchFamily="18" charset="0"/>
                  </a:rPr>
                  <a:t>p</a:t>
                </a:r>
                <a:endParaRPr lang="en-US" altLang="zh-CN" sz="1800" b="1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197" name="Text Box 20"/>
              <p:cNvSpPr txBox="1"/>
              <p:nvPr/>
            </p:nvSpPr>
            <p:spPr>
              <a:xfrm>
                <a:off x="3969" y="3290"/>
                <a:ext cx="227" cy="19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None/>
                </a:pPr>
                <a:r>
                  <a:rPr lang="en-US" altLang="zh-CN" sz="1800" b="1" i="1" dirty="0">
                    <a:latin typeface="Times New Roman" panose="02020603050405020304" pitchFamily="18" charset="0"/>
                  </a:rPr>
                  <a:t>V</a:t>
                </a:r>
                <a:endParaRPr lang="en-US" altLang="zh-CN" sz="1800" b="1" i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7180" name="Freeform 21"/>
            <p:cNvSpPr/>
            <p:nvPr/>
          </p:nvSpPr>
          <p:spPr>
            <a:xfrm>
              <a:off x="3515" y="2387"/>
              <a:ext cx="454" cy="45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7" y="300"/>
                </a:cxn>
                <a:cxn ang="0">
                  <a:pos x="349" y="411"/>
                </a:cxn>
              </a:cxnLst>
              <a:pathLst>
                <a:path w="590" h="499">
                  <a:moveTo>
                    <a:pt x="0" y="0"/>
                  </a:moveTo>
                  <a:cubicBezTo>
                    <a:pt x="41" y="140"/>
                    <a:pt x="83" y="280"/>
                    <a:pt x="181" y="363"/>
                  </a:cubicBezTo>
                  <a:cubicBezTo>
                    <a:pt x="279" y="446"/>
                    <a:pt x="434" y="472"/>
                    <a:pt x="590" y="499"/>
                  </a:cubicBezTo>
                </a:path>
              </a:pathLst>
            </a:custGeom>
            <a:noFill/>
            <a:ln w="3810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arrow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1" name="Line 22"/>
            <p:cNvSpPr/>
            <p:nvPr/>
          </p:nvSpPr>
          <p:spPr>
            <a:xfrm flipV="1">
              <a:off x="3969" y="2614"/>
              <a:ext cx="0" cy="22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12311" name="Text Box 23"/>
            <p:cNvSpPr txBox="1">
              <a:spLocks noChangeArrowheads="1"/>
            </p:cNvSpPr>
            <p:nvPr/>
          </p:nvSpPr>
          <p:spPr bwMode="auto">
            <a:xfrm>
              <a:off x="3380" y="2156"/>
              <a:ext cx="227" cy="1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en-US" altLang="zh-CN" b="1" i="1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A</a:t>
              </a:r>
              <a:endParaRPr kumimoji="0" lang="en-US" altLang="zh-CN" b="1" i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312" name="Text Box 24"/>
            <p:cNvSpPr txBox="1">
              <a:spLocks noChangeArrowheads="1"/>
            </p:cNvSpPr>
            <p:nvPr/>
          </p:nvSpPr>
          <p:spPr bwMode="auto">
            <a:xfrm>
              <a:off x="3968" y="2745"/>
              <a:ext cx="227" cy="1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en-US" altLang="zh-CN" b="1" i="1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B</a:t>
              </a:r>
              <a:endParaRPr kumimoji="0" lang="en-US" altLang="zh-CN" b="1" i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313" name="Text Box 25"/>
            <p:cNvSpPr txBox="1">
              <a:spLocks noChangeArrowheads="1"/>
            </p:cNvSpPr>
            <p:nvPr/>
          </p:nvSpPr>
          <p:spPr bwMode="auto">
            <a:xfrm>
              <a:off x="3969" y="2478"/>
              <a:ext cx="227" cy="1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en-US" altLang="zh-CN" b="1" i="1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C</a:t>
              </a:r>
              <a:endParaRPr kumimoji="0" lang="en-US" altLang="zh-CN" b="1" i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graphicFrame>
        <p:nvGraphicFramePr>
          <p:cNvPr id="7175" name="Object 26"/>
          <p:cNvGraphicFramePr>
            <a:graphicFrameLocks noChangeAspect="1"/>
          </p:cNvGraphicFramePr>
          <p:nvPr>
            <p:ph sz="half" idx="1"/>
          </p:nvPr>
        </p:nvGraphicFramePr>
        <p:xfrm>
          <a:off x="827088" y="3141663"/>
          <a:ext cx="1584325" cy="1147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596900" imgH="431800" progId="Equation.DSMT4">
                  <p:embed/>
                </p:oleObj>
              </mc:Choice>
              <mc:Fallback>
                <p:oleObj name="" r:id="rId1" imgW="596900" imgH="4318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>
                      <a:xfrm>
                        <a:off x="827088" y="3141663"/>
                        <a:ext cx="1584325" cy="11477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15" name="Object 27"/>
          <p:cNvGraphicFramePr>
            <a:graphicFrameLocks noChangeAspect="1"/>
          </p:cNvGraphicFramePr>
          <p:nvPr>
            <p:ph sz="quarter" idx="2"/>
          </p:nvPr>
        </p:nvGraphicFramePr>
        <p:xfrm>
          <a:off x="1908175" y="5013325"/>
          <a:ext cx="2376488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3" imgW="888365" imgH="431800" progId="Equation.3">
                  <p:embed/>
                </p:oleObj>
              </mc:Choice>
              <mc:Fallback>
                <p:oleObj name="" r:id="rId3" imgW="888365" imgH="4318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>
                      <a:xfrm>
                        <a:off x="1908175" y="5013325"/>
                        <a:ext cx="2376488" cy="11557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16" name="Text Box 28"/>
          <p:cNvSpPr txBox="1"/>
          <p:nvPr/>
        </p:nvSpPr>
        <p:spPr>
          <a:xfrm>
            <a:off x="539750" y="4365625"/>
            <a:ext cx="36718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又</a:t>
            </a:r>
            <a:r>
              <a:rPr lang="en-US" altLang="zh-CN" sz="2800" b="1" dirty="0">
                <a:latin typeface="Times New Roman" panose="02020603050405020304" pitchFamily="18" charset="0"/>
              </a:rPr>
              <a:t>T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</a:rPr>
              <a:t>=T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B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V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B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=V</a:t>
            </a:r>
            <a:r>
              <a:rPr lang="en-US" altLang="zh-CN" sz="2800" b="1" i="1" baseline="-25000" dirty="0">
                <a:latin typeface="Times New Roman" panose="02020603050405020304" pitchFamily="18" charset="0"/>
              </a:rPr>
              <a:t>C</a:t>
            </a:r>
            <a:endParaRPr lang="en-US" altLang="zh-CN" sz="2800" b="1" i="1" baseline="-25000" dirty="0">
              <a:latin typeface="Times New Roman" panose="02020603050405020304" pitchFamily="18" charset="0"/>
            </a:endParaRPr>
          </a:p>
        </p:txBody>
      </p:sp>
      <p:sp>
        <p:nvSpPr>
          <p:cNvPr id="12317" name="Text Box 29"/>
          <p:cNvSpPr txBox="1"/>
          <p:nvPr/>
        </p:nvSpPr>
        <p:spPr>
          <a:xfrm>
            <a:off x="795338" y="5286375"/>
            <a:ext cx="125571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解得：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6" grpId="0"/>
      <p:bldP spid="123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52308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二、理想气体的状态方程</a:t>
            </a:r>
            <a:endParaRPr kumimoji="0" lang="zh-CN" altLang="en-US" sz="36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23850" y="981075"/>
            <a:ext cx="84455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1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、内容：</a:t>
            </a:r>
            <a:r>
              <a:rPr kumimoji="0" lang="zh-CN" altLang="en-US" sz="2800" b="1" kern="1200" cap="none" spc="0" normalizeH="0" baseline="0" noProof="0">
                <a:latin typeface="楷体_GB2312" pitchFamily="49" charset="-122"/>
                <a:ea typeface="楷体_GB2312" pitchFamily="49" charset="-122"/>
                <a:cs typeface="+mn-cs"/>
              </a:rPr>
              <a:t>一定质量的某种理想气体在从一个状态变化到另一个状态时，尽管</a:t>
            </a:r>
            <a:r>
              <a:rPr kumimoji="0" lang="en-US" altLang="zh-CN" sz="2800" b="1" i="1" kern="1200" cap="none" spc="0" normalizeH="0" baseline="0" noProof="0"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p</a:t>
            </a:r>
            <a:r>
              <a:rPr kumimoji="0" lang="zh-CN" altLang="en-US" sz="2800" b="1" i="1" kern="1200" cap="none" spc="0" normalizeH="0" baseline="0" noProof="0"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、</a:t>
            </a:r>
            <a:r>
              <a:rPr kumimoji="0" lang="en-US" altLang="zh-CN" sz="2800" b="1" i="1" kern="1200" cap="none" spc="0" normalizeH="0" baseline="0" noProof="0"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V</a:t>
            </a:r>
            <a:r>
              <a:rPr kumimoji="0" lang="zh-CN" altLang="en-US" sz="2800" b="1" i="1" kern="1200" cap="none" spc="0" normalizeH="0" baseline="0" noProof="0"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、</a:t>
            </a:r>
            <a:r>
              <a:rPr kumimoji="0" lang="en-US" altLang="zh-CN" sz="2800" b="1" i="1" kern="1200" cap="none" spc="0" normalizeH="0" baseline="0" noProof="0"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T</a:t>
            </a:r>
            <a:r>
              <a:rPr kumimoji="0" lang="zh-CN" altLang="en-US" sz="2800" b="1" kern="1200" cap="none" spc="0" normalizeH="0" baseline="0" noProof="0">
                <a:latin typeface="楷体_GB2312" pitchFamily="49" charset="-122"/>
                <a:ea typeface="楷体_GB2312" pitchFamily="49" charset="-122"/>
                <a:cs typeface="+mn-cs"/>
              </a:rPr>
              <a:t>都可能改变，但是压强跟体积的乘积与热力学温度的比值保持不变。</a:t>
            </a:r>
            <a:endParaRPr kumimoji="0" lang="zh-CN" altLang="en-US" sz="2800" b="1" kern="1200" cap="none" spc="0" normalizeH="0" baseline="0" noProof="0"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23850" y="2492375"/>
            <a:ext cx="17907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2</a:t>
            </a: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、公式：</a:t>
            </a:r>
            <a:endParaRPr kumimoji="0" lang="zh-CN" altLang="en-US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/>
        </p:nvGraphicFramePr>
        <p:xfrm>
          <a:off x="1835150" y="2997200"/>
          <a:ext cx="1655763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774065" imgH="431800" progId="Equation.DSMT4">
                  <p:embed/>
                </p:oleObj>
              </mc:Choice>
              <mc:Fallback>
                <p:oleObj name="" r:id="rId1" imgW="774065" imgH="4318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35150" y="2997200"/>
                        <a:ext cx="1655763" cy="922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18" name="Group 6"/>
          <p:cNvGrpSpPr/>
          <p:nvPr/>
        </p:nvGrpSpPr>
        <p:grpSpPr>
          <a:xfrm>
            <a:off x="3635375" y="2924175"/>
            <a:ext cx="1979613" cy="979488"/>
            <a:chOff x="2313" y="1842"/>
            <a:chExt cx="1247" cy="617"/>
          </a:xfrm>
        </p:grpSpPr>
        <p:sp>
          <p:nvSpPr>
            <p:cNvPr id="8205" name="Text Box 7"/>
            <p:cNvSpPr txBox="1"/>
            <p:nvPr/>
          </p:nvSpPr>
          <p:spPr>
            <a:xfrm>
              <a:off x="2313" y="1979"/>
              <a:ext cx="34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 dirty="0">
                  <a:latin typeface="Times New Roman" panose="02020603050405020304" pitchFamily="18" charset="0"/>
                </a:rPr>
                <a:t>或</a:t>
              </a:r>
              <a:endParaRPr lang="zh-CN" altLang="en-US" sz="2800" b="1" dirty="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8206" name="Object 8"/>
            <p:cNvGraphicFramePr>
              <a:graphicFrameLocks noChangeAspect="1"/>
            </p:cNvGraphicFramePr>
            <p:nvPr/>
          </p:nvGraphicFramePr>
          <p:xfrm>
            <a:off x="2653" y="1842"/>
            <a:ext cx="907" cy="6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3" imgW="546100" imgH="393700" progId="Equation.DSMT4">
                    <p:embed/>
                  </p:oleObj>
                </mc:Choice>
                <mc:Fallback>
                  <p:oleObj name="" r:id="rId3" imgW="546100" imgH="393700" progId="Equation.DSMT4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53" y="1842"/>
                          <a:ext cx="907" cy="61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395288" y="4149725"/>
            <a:ext cx="26447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3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、使用条件</a:t>
            </a: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:</a:t>
            </a:r>
            <a:endParaRPr kumimoji="0" lang="en-US" altLang="zh-CN" sz="32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3132138" y="4149725"/>
            <a:ext cx="4897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汉仪中黑简" pitchFamily="49" charset="-122"/>
                <a:ea typeface="汉仪中黑简" pitchFamily="49" charset="-122"/>
                <a:cs typeface="+mn-cs"/>
              </a:rPr>
              <a:t>一定质量</a:t>
            </a: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的某种</a:t>
            </a:r>
            <a:r>
              <a:rPr kumimoji="0" lang="zh-CN" altLang="en-US" sz="32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汉仪中黑简" pitchFamily="49" charset="-122"/>
                <a:ea typeface="汉仪中黑简" pitchFamily="49" charset="-122"/>
                <a:cs typeface="+mn-cs"/>
              </a:rPr>
              <a:t>理想气体</a:t>
            </a:r>
            <a:r>
              <a:rPr kumimoji="0" lang="en-US" altLang="zh-CN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.</a:t>
            </a:r>
            <a:endParaRPr kumimoji="0" lang="en-US" altLang="zh-CN" sz="32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13323" name="Line 11"/>
          <p:cNvSpPr/>
          <p:nvPr/>
        </p:nvSpPr>
        <p:spPr>
          <a:xfrm>
            <a:off x="2051050" y="1484313"/>
            <a:ext cx="144145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4" name="Line 12"/>
          <p:cNvSpPr/>
          <p:nvPr/>
        </p:nvSpPr>
        <p:spPr>
          <a:xfrm>
            <a:off x="4500563" y="1484313"/>
            <a:ext cx="15113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323850" y="5157788"/>
            <a:ext cx="32400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4</a:t>
            </a: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、气体密度式：</a:t>
            </a:r>
            <a:endParaRPr kumimoji="0" lang="zh-CN" altLang="en-US" sz="32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graphicFrame>
        <p:nvGraphicFramePr>
          <p:cNvPr id="13326" name="Object 14"/>
          <p:cNvGraphicFramePr>
            <a:graphicFrameLocks noChangeAspect="1"/>
          </p:cNvGraphicFramePr>
          <p:nvPr/>
        </p:nvGraphicFramePr>
        <p:xfrm>
          <a:off x="3779838" y="5229225"/>
          <a:ext cx="2160587" cy="1160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761365" imgH="431800" progId="Equation.DSMT4">
                  <p:embed/>
                </p:oleObj>
              </mc:Choice>
              <mc:Fallback>
                <p:oleObj name="" r:id="rId5" imgW="761365" imgH="4318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79838" y="5229225"/>
                        <a:ext cx="2160587" cy="1160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wheel spokes="8"/>
    <p:sndAc>
      <p:stSnd>
        <p:snd r:embed="rId7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21" grpId="0"/>
      <p:bldP spid="13322" grpId="0"/>
      <p:bldP spid="133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1692275" y="1484313"/>
          <a:ext cx="4198938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914400" imgH="260985" progId="Equation.3">
                  <p:embed/>
                </p:oleObj>
              </mc:Choice>
              <mc:Fallback>
                <p:oleObj name="" r:id="rId1" imgW="914400" imgH="260985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692275" y="1484313"/>
                        <a:ext cx="4198938" cy="123507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Rectangle 3"/>
          <p:cNvSpPr/>
          <p:nvPr/>
        </p:nvSpPr>
        <p:spPr>
          <a:xfrm>
            <a:off x="755650" y="549275"/>
            <a:ext cx="7696200" cy="868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说明：</a:t>
            </a:r>
            <a:endParaRPr lang="zh-CN" altLang="en-US" sz="4000" b="1" dirty="0">
              <a:solidFill>
                <a:srgbClr val="FF0000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31748" name="Freeform 4"/>
          <p:cNvSpPr/>
          <p:nvPr/>
        </p:nvSpPr>
        <p:spPr>
          <a:xfrm>
            <a:off x="2133600" y="3962400"/>
            <a:ext cx="1144588" cy="715963"/>
          </a:xfrm>
          <a:custGeom>
            <a:avLst/>
            <a:gdLst/>
            <a:ahLst/>
            <a:cxnLst>
              <a:cxn ang="0">
                <a:pos x="0" y="109893415"/>
              </a:cxn>
              <a:cxn ang="0">
                <a:pos x="720470954" y="109893415"/>
              </a:cxn>
              <a:cxn ang="0">
                <a:pos x="720470954" y="0"/>
              </a:cxn>
              <a:cxn ang="0">
                <a:pos x="856822247" y="249373911"/>
              </a:cxn>
              <a:cxn ang="0">
                <a:pos x="720470954" y="519880723"/>
              </a:cxn>
              <a:cxn ang="0">
                <a:pos x="720470954" y="397307131"/>
              </a:cxn>
              <a:cxn ang="0">
                <a:pos x="0" y="397307131"/>
              </a:cxn>
            </a:cxnLst>
            <a:pathLst>
              <a:path w="1528" h="985">
                <a:moveTo>
                  <a:pt x="0" y="208"/>
                </a:moveTo>
                <a:lnTo>
                  <a:pt x="1284" y="208"/>
                </a:lnTo>
                <a:lnTo>
                  <a:pt x="1284" y="0"/>
                </a:lnTo>
                <a:lnTo>
                  <a:pt x="1527" y="472"/>
                </a:lnTo>
                <a:lnTo>
                  <a:pt x="1284" y="984"/>
                </a:lnTo>
                <a:lnTo>
                  <a:pt x="1284" y="752"/>
                </a:lnTo>
                <a:lnTo>
                  <a:pt x="0" y="752"/>
                </a:lnTo>
              </a:path>
            </a:pathLst>
          </a:custGeom>
          <a:solidFill>
            <a:schemeClr val="accent2">
              <a:alpha val="100000"/>
            </a:schemeClr>
          </a:solidFill>
          <a:ln w="9525" cap="flat" cmpd="sng">
            <a:prstDash val="solid"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2" dir="t"/>
          </a:scene3d>
          <a:sp3d extrusionH="303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/>
          <a:p>
            <a:endParaRPr lang="zh-CN" altLang="en-US"/>
          </a:p>
        </p:txBody>
      </p:sp>
      <p:sp>
        <p:nvSpPr>
          <p:cNvPr id="31749" name="Text Box 5"/>
          <p:cNvSpPr txBox="1"/>
          <p:nvPr/>
        </p:nvSpPr>
        <p:spPr>
          <a:xfrm>
            <a:off x="0" y="3657600"/>
            <a:ext cx="2087563" cy="1228725"/>
          </a:xfrm>
          <a:prstGeom prst="rect">
            <a:avLst/>
          </a:prstGeom>
          <a:solidFill>
            <a:srgbClr val="FF6600"/>
          </a:solidFill>
          <a:ln w="38100" cap="flat" cmpd="sng">
            <a:solidFill>
              <a:srgbClr val="0099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chemeClr val="bg1"/>
                </a:solidFill>
                <a:ea typeface="华文新魏" panose="02010800040101010101" pitchFamily="2" charset="-122"/>
              </a:rPr>
              <a:t>方程具有普遍性</a:t>
            </a:r>
            <a:endParaRPr lang="zh-CN" altLang="en-US" sz="3600" b="1" dirty="0">
              <a:solidFill>
                <a:schemeClr val="bg1"/>
              </a:solidFill>
              <a:ea typeface="华文新魏" panose="02010800040101010101" pitchFamily="2" charset="-122"/>
            </a:endParaRPr>
          </a:p>
        </p:txBody>
      </p:sp>
      <p:sp>
        <p:nvSpPr>
          <p:cNvPr id="31750" name="AutoShape 6"/>
          <p:cNvSpPr/>
          <p:nvPr/>
        </p:nvSpPr>
        <p:spPr>
          <a:xfrm>
            <a:off x="3200400" y="3124200"/>
            <a:ext cx="360363" cy="2447925"/>
          </a:xfrm>
          <a:prstGeom prst="leftBrace">
            <a:avLst>
              <a:gd name="adj1" fmla="val 56607"/>
              <a:gd name="adj2" fmla="val 50000"/>
            </a:avLst>
          </a:prstGeom>
          <a:noFill/>
          <a:ln w="57150" cap="flat" cmpd="sng">
            <a:solidFill>
              <a:srgbClr val="00FF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graphicFrame>
        <p:nvGraphicFramePr>
          <p:cNvPr id="31751" name="Object 7"/>
          <p:cNvGraphicFramePr>
            <a:graphicFrameLocks noChangeAspect="1"/>
          </p:cNvGraphicFramePr>
          <p:nvPr/>
        </p:nvGraphicFramePr>
        <p:xfrm>
          <a:off x="3581400" y="2852738"/>
          <a:ext cx="5410200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1159510" imgH="130810" progId="Equation.3">
                  <p:embed/>
                </p:oleObj>
              </mc:Choice>
              <mc:Fallback>
                <p:oleObj name="" r:id="rId3" imgW="1159510" imgH="13081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9999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581400" y="2852738"/>
                        <a:ext cx="5410200" cy="71278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 cap="flat" cmpd="sng">
                        <a:solidFill>
                          <a:srgbClr val="0099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2" name="Object 8"/>
          <p:cNvGraphicFramePr>
            <a:graphicFrameLocks noChangeAspect="1"/>
          </p:cNvGraphicFramePr>
          <p:nvPr/>
        </p:nvGraphicFramePr>
        <p:xfrm>
          <a:off x="3581400" y="3862388"/>
          <a:ext cx="5127625" cy="887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534795" imgH="310515" progId="Equation.3">
                  <p:embed/>
                </p:oleObj>
              </mc:Choice>
              <mc:Fallback>
                <p:oleObj name="" r:id="rId5" imgW="1534795" imgH="310515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9999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581400" y="3862388"/>
                        <a:ext cx="5127625" cy="8874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 cap="flat" cmpd="sng">
                        <a:solidFill>
                          <a:srgbClr val="0099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3" name="Object 9"/>
          <p:cNvGraphicFramePr>
            <a:graphicFrameLocks noChangeAspect="1"/>
          </p:cNvGraphicFramePr>
          <p:nvPr/>
        </p:nvGraphicFramePr>
        <p:xfrm>
          <a:off x="3581400" y="5014913"/>
          <a:ext cx="5065713" cy="887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7" imgW="1518285" imgH="310515" progId="Equation.3">
                  <p:embed/>
                </p:oleObj>
              </mc:Choice>
              <mc:Fallback>
                <p:oleObj name="" r:id="rId7" imgW="1518285" imgH="310515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009999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581400" y="5014913"/>
                        <a:ext cx="5065713" cy="8874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 cap="flat" cmpd="sng">
                        <a:solidFill>
                          <a:srgbClr val="0099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animBg="1"/>
      <p:bldP spid="317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Rectangle 2"/>
          <p:cNvSpPr>
            <a:spLocks noGrp="1"/>
          </p:cNvSpPr>
          <p:nvPr>
            <p:ph idx="1"/>
          </p:nvPr>
        </p:nvSpPr>
        <p:spPr>
          <a:xfrm>
            <a:off x="539750" y="771525"/>
            <a:ext cx="7991475" cy="5394325"/>
          </a:xfrm>
          <a:ln/>
        </p:spPr>
        <p:txBody>
          <a:bodyPr vert="horz" wrap="square" lIns="91440" tIns="45720" rIns="91440" bIns="45720" anchor="t" anchorCtr="0"/>
          <a:p>
            <a:pPr eaLnBrk="1" hangingPunct="1"/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一定质量的理想气体，在某一平衡状态下的压强、体积和温度分别为</a:t>
            </a:r>
            <a:r>
              <a:rPr lang="en-US" altLang="zh-CN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aseline="-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baseline="-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zh-CN" baseline="-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，在另一平衡状态下的压强、体积和温度分别为</a:t>
            </a:r>
            <a:r>
              <a:rPr lang="en-US" altLang="zh-CN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aseline="-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baseline="-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zh-CN" baseline="-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，下列关系正确的是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答案：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43" name="Picture 3" descr="即时讨论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213" y="831850"/>
            <a:ext cx="2368550" cy="5429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684213" y="3141663"/>
          <a:ext cx="6600825" cy="3068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6610985" imgH="3209290" progId="Word.Document.8">
                  <p:embed/>
                </p:oleObj>
              </mc:Choice>
              <mc:Fallback>
                <p:oleObj name="" r:id="rId2" imgW="6610985" imgH="320929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84213" y="3141663"/>
                        <a:ext cx="6600825" cy="3068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charRg st="87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2">
                                            <p:txEl>
                                              <p:charRg st="87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2"/>
          <p:cNvSpPr txBox="1"/>
          <p:nvPr/>
        </p:nvSpPr>
        <p:spPr>
          <a:xfrm>
            <a:off x="0" y="0"/>
            <a:ext cx="16065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例题一</a:t>
            </a:r>
            <a:r>
              <a:rPr lang="en-US" altLang="zh-CN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:</a:t>
            </a:r>
            <a:endParaRPr lang="en-US" altLang="zh-CN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09600"/>
            <a:ext cx="9144000" cy="6248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Text Box 3"/>
          <p:cNvSpPr txBox="1"/>
          <p:nvPr/>
        </p:nvSpPr>
        <p:spPr>
          <a:xfrm>
            <a:off x="4267200" y="4876800"/>
            <a:ext cx="566738" cy="3667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1800" dirty="0"/>
              <a:t>200</a:t>
            </a:r>
            <a:endParaRPr lang="en-US" altLang="zh-CN" sz="1800" dirty="0"/>
          </a:p>
        </p:txBody>
      </p:sp>
      <p:sp>
        <p:nvSpPr>
          <p:cNvPr id="12292" name="Text Box 4"/>
          <p:cNvSpPr txBox="1"/>
          <p:nvPr/>
        </p:nvSpPr>
        <p:spPr>
          <a:xfrm>
            <a:off x="5334000" y="5029200"/>
            <a:ext cx="1676400" cy="3968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000" b="1" dirty="0"/>
              <a:t>1.5×10</a:t>
            </a:r>
            <a:r>
              <a:rPr lang="en-US" altLang="zh-CN" sz="2000" b="1" baseline="30000" dirty="0"/>
              <a:t>4</a:t>
            </a:r>
            <a:r>
              <a:rPr lang="en-US" altLang="zh-CN" sz="2000" b="1" dirty="0"/>
              <a:t>Pa</a:t>
            </a:r>
            <a:endParaRPr lang="en-US" altLang="zh-CN" sz="2000" b="1" dirty="0"/>
          </a:p>
        </p:txBody>
      </p:sp>
      <p:sp>
        <p:nvSpPr>
          <p:cNvPr id="12293" name="Text Box 5"/>
          <p:cNvSpPr txBox="1"/>
          <p:nvPr/>
        </p:nvSpPr>
        <p:spPr>
          <a:xfrm>
            <a:off x="4800600" y="762000"/>
            <a:ext cx="914400" cy="3968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000" b="1" dirty="0"/>
              <a:t>200K</a:t>
            </a:r>
            <a:endParaRPr lang="en-US" altLang="zh-CN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  <p:bldP spid="12292" grpId="0" animBg="1"/>
      <p:bldP spid="1229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219200" y="2209800"/>
            <a:ext cx="6934200" cy="224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 type="none" w="med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35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☆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明确研究对象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——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一定质量的气体</a:t>
            </a:r>
            <a:endParaRPr kumimoji="0" lang="zh-CN" altLang="en-US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  <a:p>
            <a:pPr marR="0" defTabSz="914400">
              <a:spcBef>
                <a:spcPct val="35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☆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选定两个状态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——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已知状态、待求状态</a:t>
            </a:r>
            <a:endParaRPr kumimoji="0" lang="zh-CN" altLang="en-US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  <a:p>
            <a:pPr marR="0" defTabSz="914400">
              <a:spcBef>
                <a:spcPct val="35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☆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列出状态参量：</a:t>
            </a:r>
            <a:endParaRPr kumimoji="0" lang="zh-CN" altLang="en-US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  <a:p>
            <a:pPr marR="0" defTabSz="914400">
              <a:spcBef>
                <a:spcPct val="35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☆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列方程求解</a:t>
            </a:r>
            <a:endParaRPr kumimoji="0" lang="zh-CN" altLang="en-US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533400" y="457200"/>
            <a:ext cx="4508500" cy="576263"/>
          </a:xfrm>
          <a:prstGeom prst="rect">
            <a:avLst/>
          </a:prstGeom>
          <a:solidFill>
            <a:srgbClr val="FFFF99"/>
          </a:solidFill>
          <a:ln w="57150" cmpd="thickThin">
            <a:solidFill>
              <a:schemeClr val="folHlink"/>
            </a:solidFill>
            <a:miter lim="800000"/>
            <a:tailEnd type="none" w="med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三、用状态方程解题思路：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23850" y="260350"/>
            <a:ext cx="8785225" cy="234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例题</a:t>
            </a: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2: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 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一水银气压计中混进了空气，因而在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细黑" panose="02010600040101010101" pitchFamily="2" charset="-122"/>
                <a:cs typeface="+mn-cs"/>
              </a:rPr>
              <a:t>27℃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，外界大气压为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758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细黑" panose="02010600040101010101" pitchFamily="2" charset="-122"/>
                <a:cs typeface="+mn-cs"/>
              </a:rPr>
              <a:t>mmHg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时，这个水银气压计的读数为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738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细黑" panose="02010600040101010101" pitchFamily="2" charset="-122"/>
                <a:cs typeface="+mn-cs"/>
              </a:rPr>
              <a:t>mmHg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，此时管中水银面距管顶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80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细黑" panose="02010600040101010101" pitchFamily="2" charset="-122"/>
                <a:cs typeface="+mn-cs"/>
              </a:rPr>
              <a:t>mm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，当温度降至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细黑" panose="02010600040101010101" pitchFamily="2" charset="-122"/>
                <a:cs typeface="+mn-cs"/>
              </a:rPr>
              <a:t>-3℃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时，这个气压计的读数为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743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细黑" panose="02010600040101010101" pitchFamily="2" charset="-122"/>
                <a:cs typeface="+mn-cs"/>
              </a:rPr>
              <a:t>mmHg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，求此时的实际大气压值为多少毫米汞柱？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pic>
        <p:nvPicPr>
          <p:cNvPr id="14339" name="Picture 3" descr="http://zjyx.hpe.sh.cn/Resource/GZ/GZWL/JAJC/G2/ja000005ZW1_0011_10.g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828800" y="2667000"/>
            <a:ext cx="7064375" cy="4191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omb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2" descr="http://zjyx.hpe.sh.cn/Resource/GZ/GZWL/JAJC/G2/ja000005ZW1_0011_10.g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5795963" y="3817938"/>
            <a:ext cx="3348037" cy="3040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Rectangle 3"/>
          <p:cNvSpPr/>
          <p:nvPr/>
        </p:nvSpPr>
        <p:spPr>
          <a:xfrm>
            <a:off x="179388" y="1341438"/>
            <a:ext cx="89646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800" b="1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=758-738=20mmHg   V</a:t>
            </a:r>
            <a:r>
              <a:rPr lang="en-US" altLang="zh-CN" sz="2800" b="1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=80Smm</a:t>
            </a:r>
            <a:r>
              <a:rPr lang="en-US" altLang="zh-CN" sz="2800" b="1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3    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en-US" altLang="zh-CN" sz="2800" b="1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=273+27=300 K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17412" name="Rectangle 4"/>
          <p:cNvSpPr/>
          <p:nvPr/>
        </p:nvSpPr>
        <p:spPr>
          <a:xfrm>
            <a:off x="179388" y="2838450"/>
            <a:ext cx="356711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en-US" altLang="zh-CN" sz="2800" b="1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=273+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-3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=270K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3" name="Rectangle 5"/>
          <p:cNvSpPr/>
          <p:nvPr/>
        </p:nvSpPr>
        <p:spPr>
          <a:xfrm>
            <a:off x="395288" y="5297488"/>
            <a:ext cx="42481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解得：  </a:t>
            </a:r>
            <a:r>
              <a:rPr lang="en-US" altLang="zh-CN" b="1" i="1" dirty="0">
                <a:solidFill>
                  <a:srgbClr val="00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p</a:t>
            </a:r>
            <a:r>
              <a:rPr lang="en-US" altLang="zh-CN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=762.2 mmHg</a:t>
            </a:r>
            <a:endParaRPr lang="en-US" altLang="zh-CN" b="1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414" name="Text Box 6"/>
          <p:cNvSpPr txBox="1"/>
          <p:nvPr/>
        </p:nvSpPr>
        <p:spPr>
          <a:xfrm>
            <a:off x="179388" y="2333625"/>
            <a:ext cx="87487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en-US" altLang="zh-CN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=p-743mmHg     V</a:t>
            </a:r>
            <a:r>
              <a:rPr lang="en-US" altLang="zh-CN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=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738+80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S-743S=75Smm</a:t>
            </a:r>
            <a:r>
              <a:rPr lang="en-US" altLang="zh-CN" sz="2800" b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endParaRPr lang="en-US" altLang="zh-CN" sz="2800" b="1" baseline="30000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250825" y="317500"/>
            <a:ext cx="70564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解：以混进水银气压计的空气为研究对象</a:t>
            </a:r>
            <a:endParaRPr kumimoji="0" lang="zh-CN" altLang="en-US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323850" y="908050"/>
            <a:ext cx="16557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初状态：</a:t>
            </a:r>
            <a:endParaRPr kumimoji="0" lang="zh-CN" altLang="en-US" sz="28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323850" y="1830388"/>
            <a:ext cx="1612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末状态：</a:t>
            </a:r>
            <a:endParaRPr kumimoji="0" lang="zh-CN" altLang="en-US" sz="28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242888" y="3429000"/>
            <a:ext cx="41132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由理想气体状态方程得：</a:t>
            </a:r>
            <a:endParaRPr kumimoji="0" lang="zh-CN" altLang="en-US" sz="28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4356100" y="3284538"/>
          <a:ext cx="1800225" cy="922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774065" imgH="431800" progId="Equation.DSMT4">
                  <p:embed/>
                </p:oleObj>
              </mc:Choice>
              <mc:Fallback>
                <p:oleObj name="" r:id="rId3" imgW="774065" imgH="4318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56100" y="3284538"/>
                        <a:ext cx="1800225" cy="922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20" name="Object 12"/>
          <p:cNvGraphicFramePr>
            <a:graphicFrameLocks noChangeAspect="1"/>
          </p:cNvGraphicFramePr>
          <p:nvPr/>
        </p:nvGraphicFramePr>
        <p:xfrm>
          <a:off x="457200" y="4292600"/>
          <a:ext cx="389890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5" imgW="1828800" imgH="393700" progId="Equation.DSMT4">
                  <p:embed/>
                </p:oleObj>
              </mc:Choice>
              <mc:Fallback>
                <p:oleObj name="" r:id="rId5" imgW="1828800" imgH="3937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7200" y="4292600"/>
                        <a:ext cx="3898900" cy="809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  <p:bldP spid="17414" grpId="0"/>
      <p:bldP spid="17416" grpId="0"/>
      <p:bldP spid="17417" grpId="0"/>
      <p:bldP spid="174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3706813" y="44450"/>
            <a:ext cx="1296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汉仪中黑简" pitchFamily="49" charset="-122"/>
                <a:cs typeface="+mn-cs"/>
              </a:rPr>
              <a:t>小结：</a:t>
            </a:r>
            <a:endParaRPr kumimoji="0" lang="zh-CN" altLang="en-US" sz="36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汉仪中黑简" pitchFamily="49" charset="-122"/>
              <a:cs typeface="+mn-cs"/>
            </a:endParaRPr>
          </a:p>
        </p:txBody>
      </p:sp>
      <p:sp>
        <p:nvSpPr>
          <p:cNvPr id="29699" name="Text Box 3"/>
          <p:cNvSpPr txBox="1"/>
          <p:nvPr/>
        </p:nvSpPr>
        <p:spPr>
          <a:xfrm>
            <a:off x="252413" y="476250"/>
            <a:ext cx="30241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一、理想气体：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042988" y="836613"/>
            <a:ext cx="77771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在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任何温度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任何压强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下都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能严格地遵从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气体实验定律的气体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250825" y="1628775"/>
            <a:ext cx="41132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二、理想气体的状态方程</a:t>
            </a:r>
            <a:endParaRPr kumimoji="0" lang="zh-CN" altLang="en-US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graphicFrame>
        <p:nvGraphicFramePr>
          <p:cNvPr id="29702" name="Object 6"/>
          <p:cNvGraphicFramePr>
            <a:graphicFrameLocks noChangeAspect="1"/>
          </p:cNvGraphicFramePr>
          <p:nvPr/>
        </p:nvGraphicFramePr>
        <p:xfrm>
          <a:off x="4535488" y="1498600"/>
          <a:ext cx="1655762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774065" imgH="431800" progId="Equation.DSMT4">
                  <p:embed/>
                </p:oleObj>
              </mc:Choice>
              <mc:Fallback>
                <p:oleObj name="" r:id="rId1" imgW="774065" imgH="4318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35488" y="1498600"/>
                        <a:ext cx="1655762" cy="922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9703" name="Group 7"/>
          <p:cNvGrpSpPr/>
          <p:nvPr/>
        </p:nvGrpSpPr>
        <p:grpSpPr>
          <a:xfrm>
            <a:off x="6264275" y="1425575"/>
            <a:ext cx="1979613" cy="979488"/>
            <a:chOff x="2313" y="1842"/>
            <a:chExt cx="1247" cy="617"/>
          </a:xfrm>
        </p:grpSpPr>
        <p:sp>
          <p:nvSpPr>
            <p:cNvPr id="16395" name="Text Box 8"/>
            <p:cNvSpPr txBox="1"/>
            <p:nvPr/>
          </p:nvSpPr>
          <p:spPr>
            <a:xfrm>
              <a:off x="2313" y="1979"/>
              <a:ext cx="34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 dirty="0">
                  <a:latin typeface="Times New Roman" panose="02020603050405020304" pitchFamily="18" charset="0"/>
                </a:rPr>
                <a:t>或</a:t>
              </a:r>
              <a:endParaRPr lang="zh-CN" altLang="en-US" sz="2800" b="1" dirty="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16396" name="Object 9"/>
            <p:cNvGraphicFramePr>
              <a:graphicFrameLocks noChangeAspect="1"/>
            </p:cNvGraphicFramePr>
            <p:nvPr/>
          </p:nvGraphicFramePr>
          <p:xfrm>
            <a:off x="2653" y="1842"/>
            <a:ext cx="907" cy="6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3" imgW="546100" imgH="393700" progId="Equation.DSMT4">
                    <p:embed/>
                  </p:oleObj>
                </mc:Choice>
                <mc:Fallback>
                  <p:oleObj name="" r:id="rId3" imgW="546100" imgH="393700" progId="Equation.DSMT4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53" y="1842"/>
                          <a:ext cx="907" cy="61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468313" y="2492375"/>
            <a:ext cx="84248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注：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恒量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C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由理想气体的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汉仪中黑简" pitchFamily="49" charset="-122"/>
                <a:cs typeface="+mn-cs"/>
              </a:rPr>
              <a:t>质量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和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汉仪中黑简" pitchFamily="49" charset="-122"/>
                <a:cs typeface="+mn-cs"/>
              </a:rPr>
              <a:t>种类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决定，即由气体的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汉仪中黑简" pitchFamily="49" charset="-122"/>
                <a:cs typeface="+mn-cs"/>
              </a:rPr>
              <a:t>物质的量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决定</a:t>
            </a:r>
            <a:endParaRPr kumimoji="0" lang="zh-CN" altLang="en-US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graphicFrame>
        <p:nvGraphicFramePr>
          <p:cNvPr id="29707" name="Object 11"/>
          <p:cNvGraphicFramePr>
            <a:graphicFrameLocks noChangeAspect="1"/>
          </p:cNvGraphicFramePr>
          <p:nvPr/>
        </p:nvGraphicFramePr>
        <p:xfrm>
          <a:off x="3563938" y="3284538"/>
          <a:ext cx="2160587" cy="116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5" imgW="761365" imgH="431800" progId="Equation.DSMT4">
                  <p:embed/>
                </p:oleObj>
              </mc:Choice>
              <mc:Fallback>
                <p:oleObj name="" r:id="rId5" imgW="761365" imgH="4318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63938" y="3284538"/>
                        <a:ext cx="2160587" cy="11604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971550" y="3502025"/>
            <a:ext cx="2520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气体密度式：</a:t>
            </a:r>
            <a:endParaRPr kumimoji="0" lang="zh-CN" altLang="en-US" sz="32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 spd="med">
    <p:cover dir="r"/>
    <p:sndAc>
      <p:stSnd>
        <p:snd r:embed="rId7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6" grpId="0"/>
      <p:bldP spid="2970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ext Box 2"/>
          <p:cNvSpPr txBox="1"/>
          <p:nvPr/>
        </p:nvSpPr>
        <p:spPr>
          <a:xfrm>
            <a:off x="466725" y="1263650"/>
            <a:ext cx="7993063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如图所示，一定质量的理想气体，由状态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沿直线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变化到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，在此过程中，气体分子的平均速率的变化情况是（      ）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1" name="Text Box 3"/>
          <p:cNvSpPr txBox="1"/>
          <p:nvPr/>
        </p:nvSpPr>
        <p:spPr>
          <a:xfrm>
            <a:off x="539750" y="260350"/>
            <a:ext cx="1511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汉仪中黑简" pitchFamily="49" charset="-122"/>
              </a:rPr>
              <a:t>练习：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汉仪中黑简" pitchFamily="49" charset="-122"/>
            </a:endParaRPr>
          </a:p>
        </p:txBody>
      </p:sp>
      <p:grpSp>
        <p:nvGrpSpPr>
          <p:cNvPr id="17412" name="Group 4"/>
          <p:cNvGrpSpPr/>
          <p:nvPr/>
        </p:nvGrpSpPr>
        <p:grpSpPr>
          <a:xfrm>
            <a:off x="5651500" y="2997200"/>
            <a:ext cx="2519363" cy="2293938"/>
            <a:chOff x="3560" y="1888"/>
            <a:chExt cx="1587" cy="1445"/>
          </a:xfrm>
        </p:grpSpPr>
        <p:grpSp>
          <p:nvGrpSpPr>
            <p:cNvPr id="17418" name="Group 5"/>
            <p:cNvGrpSpPr/>
            <p:nvPr/>
          </p:nvGrpSpPr>
          <p:grpSpPr>
            <a:xfrm>
              <a:off x="3560" y="1888"/>
              <a:ext cx="1587" cy="1445"/>
              <a:chOff x="1973" y="1645"/>
              <a:chExt cx="1587" cy="1445"/>
            </a:xfrm>
          </p:grpSpPr>
          <p:grpSp>
            <p:nvGrpSpPr>
              <p:cNvPr id="17422" name="Group 6"/>
              <p:cNvGrpSpPr/>
              <p:nvPr/>
            </p:nvGrpSpPr>
            <p:grpSpPr>
              <a:xfrm>
                <a:off x="2200" y="1797"/>
                <a:ext cx="1134" cy="1080"/>
                <a:chOff x="1429" y="2251"/>
                <a:chExt cx="952" cy="907"/>
              </a:xfrm>
            </p:grpSpPr>
            <p:sp>
              <p:nvSpPr>
                <p:cNvPr id="17432" name="Line 7"/>
                <p:cNvSpPr/>
                <p:nvPr/>
              </p:nvSpPr>
              <p:spPr>
                <a:xfrm>
                  <a:off x="1429" y="3158"/>
                  <a:ext cx="952" cy="0"/>
                </a:xfrm>
                <a:prstGeom prst="line">
                  <a:avLst/>
                </a:prstGeom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17433" name="Line 8"/>
                <p:cNvSpPr/>
                <p:nvPr/>
              </p:nvSpPr>
              <p:spPr>
                <a:xfrm flipV="1">
                  <a:off x="1429" y="2251"/>
                  <a:ext cx="0" cy="907"/>
                </a:xfrm>
                <a:prstGeom prst="line">
                  <a:avLst/>
                </a:prstGeom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17434" name="Line 9"/>
                <p:cNvSpPr/>
                <p:nvPr/>
              </p:nvSpPr>
              <p:spPr>
                <a:xfrm>
                  <a:off x="1655" y="2478"/>
                  <a:ext cx="0" cy="680"/>
                </a:xfrm>
                <a:prstGeom prst="line">
                  <a:avLst/>
                </a:prstGeom>
                <a:ln w="19050" cap="flat" cmpd="sng">
                  <a:solidFill>
                    <a:srgbClr val="000000"/>
                  </a:solidFill>
                  <a:prstDash val="dash"/>
                  <a:headEnd type="none" w="med" len="med"/>
                  <a:tailEnd type="none" w="med" len="med"/>
                </a:ln>
              </p:spPr>
            </p:sp>
            <p:sp>
              <p:nvSpPr>
                <p:cNvPr id="17435" name="Line 10"/>
                <p:cNvSpPr/>
                <p:nvPr/>
              </p:nvSpPr>
              <p:spPr>
                <a:xfrm>
                  <a:off x="1882" y="2704"/>
                  <a:ext cx="0" cy="454"/>
                </a:xfrm>
                <a:prstGeom prst="line">
                  <a:avLst/>
                </a:prstGeom>
                <a:ln w="19050" cap="flat" cmpd="sng">
                  <a:solidFill>
                    <a:srgbClr val="000000"/>
                  </a:solidFill>
                  <a:prstDash val="dash"/>
                  <a:headEnd type="none" w="med" len="med"/>
                  <a:tailEnd type="none" w="med" len="med"/>
                </a:ln>
              </p:spPr>
            </p:sp>
            <p:sp>
              <p:nvSpPr>
                <p:cNvPr id="17436" name="Line 11"/>
                <p:cNvSpPr/>
                <p:nvPr/>
              </p:nvSpPr>
              <p:spPr>
                <a:xfrm>
                  <a:off x="2109" y="2931"/>
                  <a:ext cx="0" cy="227"/>
                </a:xfrm>
                <a:prstGeom prst="line">
                  <a:avLst/>
                </a:prstGeom>
                <a:ln w="19050" cap="flat" cmpd="sng">
                  <a:solidFill>
                    <a:srgbClr val="000000"/>
                  </a:solidFill>
                  <a:prstDash val="dash"/>
                  <a:headEnd type="none" w="med" len="med"/>
                  <a:tailEnd type="none" w="med" len="med"/>
                </a:ln>
              </p:spPr>
            </p:sp>
            <p:sp>
              <p:nvSpPr>
                <p:cNvPr id="17437" name="Line 12"/>
                <p:cNvSpPr/>
                <p:nvPr/>
              </p:nvSpPr>
              <p:spPr>
                <a:xfrm>
                  <a:off x="1429" y="2931"/>
                  <a:ext cx="680" cy="0"/>
                </a:xfrm>
                <a:prstGeom prst="line">
                  <a:avLst/>
                </a:prstGeom>
                <a:ln w="19050" cap="flat" cmpd="sng">
                  <a:solidFill>
                    <a:srgbClr val="000000"/>
                  </a:solidFill>
                  <a:prstDash val="dash"/>
                  <a:headEnd type="none" w="med" len="med"/>
                  <a:tailEnd type="none" w="med" len="med"/>
                </a:ln>
              </p:spPr>
            </p:sp>
            <p:sp>
              <p:nvSpPr>
                <p:cNvPr id="17438" name="Line 13"/>
                <p:cNvSpPr/>
                <p:nvPr/>
              </p:nvSpPr>
              <p:spPr>
                <a:xfrm>
                  <a:off x="1429" y="2704"/>
                  <a:ext cx="453" cy="0"/>
                </a:xfrm>
                <a:prstGeom prst="line">
                  <a:avLst/>
                </a:prstGeom>
                <a:ln w="19050" cap="flat" cmpd="sng">
                  <a:solidFill>
                    <a:srgbClr val="000000"/>
                  </a:solidFill>
                  <a:prstDash val="dash"/>
                  <a:headEnd type="none" w="med" len="med"/>
                  <a:tailEnd type="none" w="med" len="med"/>
                </a:ln>
              </p:spPr>
            </p:sp>
            <p:sp>
              <p:nvSpPr>
                <p:cNvPr id="17439" name="Line 14"/>
                <p:cNvSpPr/>
                <p:nvPr/>
              </p:nvSpPr>
              <p:spPr>
                <a:xfrm>
                  <a:off x="1429" y="2478"/>
                  <a:ext cx="226" cy="0"/>
                </a:xfrm>
                <a:prstGeom prst="line">
                  <a:avLst/>
                </a:prstGeom>
                <a:ln w="19050" cap="flat" cmpd="sng">
                  <a:solidFill>
                    <a:srgbClr val="000000"/>
                  </a:solidFill>
                  <a:prstDash val="dash"/>
                  <a:headEnd type="none" w="med" len="med"/>
                  <a:tailEnd type="none" w="med" len="med"/>
                </a:ln>
              </p:spPr>
            </p:sp>
            <p:sp>
              <p:nvSpPr>
                <p:cNvPr id="17440" name="Line 15"/>
                <p:cNvSpPr/>
                <p:nvPr/>
              </p:nvSpPr>
              <p:spPr>
                <a:xfrm>
                  <a:off x="1655" y="2478"/>
                  <a:ext cx="454" cy="453"/>
                </a:xfrm>
                <a:prstGeom prst="line">
                  <a:avLst/>
                </a:prstGeom>
                <a:ln w="19050" cap="flat" cmpd="sng">
                  <a:solidFill>
                    <a:srgbClr val="000000"/>
                  </a:solidFill>
                  <a:prstDash val="solid"/>
                  <a:headEnd type="oval" w="med" len="med"/>
                  <a:tailEnd type="oval" w="med" len="med"/>
                </a:ln>
              </p:spPr>
            </p:sp>
          </p:grpSp>
          <p:sp>
            <p:nvSpPr>
              <p:cNvPr id="17423" name="Text Box 16"/>
              <p:cNvSpPr txBox="1"/>
              <p:nvPr/>
            </p:nvSpPr>
            <p:spPr>
              <a:xfrm>
                <a:off x="3146" y="2598"/>
                <a:ext cx="41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400" b="1" i="1" dirty="0">
                    <a:latin typeface="Times New Roman" panose="02020603050405020304" pitchFamily="18" charset="0"/>
                    <a:ea typeface="楷体_GB2312" pitchFamily="49" charset="-122"/>
                  </a:rPr>
                  <a:t>V/L</a:t>
                </a:r>
                <a:endParaRPr lang="en-US" altLang="zh-CN" sz="2400" b="1" i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7424" name="Text Box 17"/>
              <p:cNvSpPr txBox="1"/>
              <p:nvPr/>
            </p:nvSpPr>
            <p:spPr>
              <a:xfrm>
                <a:off x="2382" y="2840"/>
                <a:ext cx="22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000" dirty="0">
                    <a:latin typeface="Times New Roman" panose="02020603050405020304" pitchFamily="18" charset="0"/>
                    <a:ea typeface="楷体_GB2312" pitchFamily="49" charset="-122"/>
                  </a:rPr>
                  <a:t>1</a:t>
                </a:r>
                <a:endParaRPr lang="en-US" altLang="zh-CN" sz="20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7425" name="Text Box 18"/>
              <p:cNvSpPr txBox="1"/>
              <p:nvPr/>
            </p:nvSpPr>
            <p:spPr>
              <a:xfrm>
                <a:off x="2639" y="2840"/>
                <a:ext cx="19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000" dirty="0">
                    <a:latin typeface="Times New Roman" panose="02020603050405020304" pitchFamily="18" charset="0"/>
                    <a:ea typeface="楷体_GB2312" pitchFamily="49" charset="-122"/>
                  </a:rPr>
                  <a:t>2</a:t>
                </a:r>
                <a:endParaRPr lang="en-US" altLang="zh-CN" sz="20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7426" name="Text Box 19"/>
              <p:cNvSpPr txBox="1"/>
              <p:nvPr/>
            </p:nvSpPr>
            <p:spPr>
              <a:xfrm>
                <a:off x="2911" y="2840"/>
                <a:ext cx="19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000" dirty="0">
                    <a:latin typeface="Times New Roman" panose="02020603050405020304" pitchFamily="18" charset="0"/>
                    <a:ea typeface="楷体_GB2312" pitchFamily="49" charset="-122"/>
                  </a:rPr>
                  <a:t>3</a:t>
                </a:r>
                <a:endParaRPr lang="en-US" altLang="zh-CN" sz="20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7427" name="Text Box 20"/>
              <p:cNvSpPr txBox="1"/>
              <p:nvPr/>
            </p:nvSpPr>
            <p:spPr>
              <a:xfrm>
                <a:off x="1973" y="2478"/>
                <a:ext cx="19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000" dirty="0">
                    <a:latin typeface="Times New Roman" panose="02020603050405020304" pitchFamily="18" charset="0"/>
                    <a:ea typeface="楷体_GB2312" pitchFamily="49" charset="-122"/>
                  </a:rPr>
                  <a:t>1</a:t>
                </a:r>
                <a:endParaRPr lang="en-US" altLang="zh-CN" sz="20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7428" name="Text Box 21"/>
              <p:cNvSpPr txBox="1"/>
              <p:nvPr/>
            </p:nvSpPr>
            <p:spPr>
              <a:xfrm>
                <a:off x="1973" y="2205"/>
                <a:ext cx="19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000" dirty="0">
                    <a:latin typeface="Times New Roman" panose="02020603050405020304" pitchFamily="18" charset="0"/>
                    <a:ea typeface="楷体_GB2312" pitchFamily="49" charset="-122"/>
                  </a:rPr>
                  <a:t>2</a:t>
                </a:r>
                <a:endParaRPr lang="en-US" altLang="zh-CN" sz="20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7429" name="Text Box 22"/>
              <p:cNvSpPr txBox="1"/>
              <p:nvPr/>
            </p:nvSpPr>
            <p:spPr>
              <a:xfrm>
                <a:off x="1973" y="1933"/>
                <a:ext cx="19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000" dirty="0">
                    <a:latin typeface="Times New Roman" panose="02020603050405020304" pitchFamily="18" charset="0"/>
                    <a:ea typeface="楷体_GB2312" pitchFamily="49" charset="-122"/>
                  </a:rPr>
                  <a:t>3</a:t>
                </a:r>
                <a:endParaRPr lang="en-US" altLang="zh-CN" sz="20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7430" name="Text Box 23"/>
              <p:cNvSpPr txBox="1"/>
              <p:nvPr/>
            </p:nvSpPr>
            <p:spPr>
              <a:xfrm>
                <a:off x="1973" y="2840"/>
                <a:ext cx="272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000" i="1" dirty="0">
                    <a:latin typeface="Times New Roman" panose="02020603050405020304" pitchFamily="18" charset="0"/>
                    <a:ea typeface="楷体_GB2312" pitchFamily="49" charset="-122"/>
                  </a:rPr>
                  <a:t>0</a:t>
                </a:r>
                <a:endParaRPr lang="en-US" altLang="zh-CN" sz="2000" i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17431" name="Text Box 24"/>
              <p:cNvSpPr txBox="1"/>
              <p:nvPr/>
            </p:nvSpPr>
            <p:spPr>
              <a:xfrm>
                <a:off x="2200" y="1645"/>
                <a:ext cx="58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400" b="1" i="1" dirty="0">
                    <a:latin typeface="Times New Roman" panose="02020603050405020304" pitchFamily="18" charset="0"/>
                    <a:ea typeface="楷体_GB2312" pitchFamily="49" charset="-122"/>
                  </a:rPr>
                  <a:t>p</a:t>
                </a:r>
                <a:r>
                  <a:rPr lang="en-US" altLang="zh-CN" sz="2400" b="1" dirty="0">
                    <a:latin typeface="Times New Roman" panose="02020603050405020304" pitchFamily="18" charset="0"/>
                    <a:ea typeface="楷体_GB2312" pitchFamily="49" charset="-122"/>
                  </a:rPr>
                  <a:t>/atm</a:t>
                </a:r>
                <a:endParaRPr lang="en-US" altLang="zh-CN" sz="2400" b="1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sp>
          <p:nvSpPr>
            <p:cNvPr id="17419" name="Text Box 25"/>
            <p:cNvSpPr txBox="1"/>
            <p:nvPr/>
          </p:nvSpPr>
          <p:spPr>
            <a:xfrm>
              <a:off x="4059" y="2115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000" b="1" dirty="0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endParaRPr lang="en-US" altLang="zh-CN" sz="20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17420" name="Text Box 26"/>
            <p:cNvSpPr txBox="1"/>
            <p:nvPr/>
          </p:nvSpPr>
          <p:spPr>
            <a:xfrm>
              <a:off x="4604" y="2681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000" b="1" dirty="0">
                  <a:latin typeface="Times New Roman" panose="02020603050405020304" pitchFamily="18" charset="0"/>
                  <a:ea typeface="楷体_GB2312" pitchFamily="49" charset="-122"/>
                </a:rPr>
                <a:t>B</a:t>
              </a:r>
              <a:endParaRPr lang="en-US" altLang="zh-CN" sz="20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17421" name="Text Box 27"/>
            <p:cNvSpPr txBox="1"/>
            <p:nvPr/>
          </p:nvSpPr>
          <p:spPr>
            <a:xfrm>
              <a:off x="4332" y="2409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000" b="1" dirty="0">
                  <a:latin typeface="Times New Roman" panose="02020603050405020304" pitchFamily="18" charset="0"/>
                  <a:ea typeface="楷体_GB2312" pitchFamily="49" charset="-122"/>
                </a:rPr>
                <a:t>C</a:t>
              </a:r>
              <a:endParaRPr lang="en-US" altLang="zh-CN" sz="20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17413" name="Text Box 28"/>
          <p:cNvSpPr txBox="1"/>
          <p:nvPr/>
        </p:nvSpPr>
        <p:spPr>
          <a:xfrm>
            <a:off x="971550" y="2981325"/>
            <a:ext cx="222726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、不断增大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4" name="Text Box 29"/>
          <p:cNvSpPr txBox="1"/>
          <p:nvPr/>
        </p:nvSpPr>
        <p:spPr>
          <a:xfrm>
            <a:off x="971550" y="3629025"/>
            <a:ext cx="22066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、不断减小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5" name="Text Box 30"/>
          <p:cNvSpPr txBox="1"/>
          <p:nvPr/>
        </p:nvSpPr>
        <p:spPr>
          <a:xfrm>
            <a:off x="971550" y="4205288"/>
            <a:ext cx="33845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、先减小后增大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6" name="Text Box 31"/>
          <p:cNvSpPr txBox="1"/>
          <p:nvPr/>
        </p:nvSpPr>
        <p:spPr>
          <a:xfrm>
            <a:off x="971550" y="4781550"/>
            <a:ext cx="36004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、先增大后减小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8464" name="Text Box 32"/>
          <p:cNvSpPr txBox="1"/>
          <p:nvPr/>
        </p:nvSpPr>
        <p:spPr>
          <a:xfrm>
            <a:off x="3429000" y="2133600"/>
            <a:ext cx="5032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/>
          </p:cNvSpPr>
          <p:nvPr>
            <p:ph idx="1"/>
          </p:nvPr>
        </p:nvSpPr>
        <p:spPr>
          <a:xfrm>
            <a:off x="323850" y="692150"/>
            <a:ext cx="8424863" cy="5411788"/>
          </a:xfrm>
          <a:ln/>
        </p:spPr>
        <p:txBody>
          <a:bodyPr vert="horz" wrap="square" lIns="91440" tIns="45720" rIns="91440" bIns="45720" anchor="t" anchorCtr="0"/>
          <a:p>
            <a:pPr eaLnBrk="1" hangingPunct="1"/>
            <a:r>
              <a:rPr lang="en-US" altLang="zh-CN" dirty="0"/>
              <a:t>2</a:t>
            </a:r>
            <a:r>
              <a:rPr lang="zh-CN" altLang="en-US" dirty="0"/>
              <a:t>．对于一定质量的理想气体，可能发生的过程是　　　　　　　　　　　　　　　　　　　　　　　　　　　　　　　　　</a:t>
            </a:r>
            <a:r>
              <a:rPr lang="en-US" altLang="zh-CN" dirty="0"/>
              <a:t>A</a:t>
            </a:r>
            <a:r>
              <a:rPr lang="zh-CN" altLang="en-US" dirty="0"/>
              <a:t>．气体的压强增大、温度升高，体积增大</a:t>
            </a:r>
            <a:endParaRPr lang="zh-CN" altLang="en-US" dirty="0"/>
          </a:p>
          <a:p>
            <a:pPr eaLnBrk="1" hangingPunct="1"/>
            <a:r>
              <a:rPr lang="en-US" altLang="zh-CN" dirty="0"/>
              <a:t>B</a:t>
            </a:r>
            <a:r>
              <a:rPr lang="zh-CN" altLang="en-US" dirty="0"/>
              <a:t>．气体的压强增大、温度不变，体积增大</a:t>
            </a:r>
            <a:endParaRPr lang="zh-CN" altLang="en-US" dirty="0"/>
          </a:p>
          <a:p>
            <a:pPr eaLnBrk="1" hangingPunct="1"/>
            <a:r>
              <a:rPr lang="en-US" altLang="zh-CN" dirty="0"/>
              <a:t>C</a:t>
            </a:r>
            <a:r>
              <a:rPr lang="zh-CN" altLang="en-US" dirty="0"/>
              <a:t>．气体的压强减小、温度降低，体积不变</a:t>
            </a:r>
            <a:endParaRPr lang="zh-CN" altLang="en-US" dirty="0"/>
          </a:p>
          <a:p>
            <a:pPr eaLnBrk="1" hangingPunct="1"/>
            <a:r>
              <a:rPr lang="en-US" altLang="zh-CN" dirty="0"/>
              <a:t>D</a:t>
            </a:r>
            <a:r>
              <a:rPr lang="zh-CN" altLang="en-US" dirty="0"/>
              <a:t>．气体的压强减小、温度升高，体积减小</a:t>
            </a:r>
            <a:endParaRPr lang="zh-CN" altLang="en-US" dirty="0"/>
          </a:p>
        </p:txBody>
      </p:sp>
      <p:sp>
        <p:nvSpPr>
          <p:cNvPr id="19459" name="Text Box 3"/>
          <p:cNvSpPr txBox="1"/>
          <p:nvPr/>
        </p:nvSpPr>
        <p:spPr>
          <a:xfrm>
            <a:off x="4356100" y="4365625"/>
            <a:ext cx="1368425" cy="10064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50000"/>
              </a:spcBef>
              <a:buNone/>
            </a:pPr>
            <a:r>
              <a:rPr lang="en-US" altLang="zh-CN" sz="60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AC</a:t>
            </a:r>
            <a:endParaRPr lang="en-US" altLang="zh-CN" sz="60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Text Box 2" descr="绿色大理石"/>
          <p:cNvSpPr txBox="1"/>
          <p:nvPr/>
        </p:nvSpPr>
        <p:spPr>
          <a:xfrm>
            <a:off x="0" y="1143000"/>
            <a:ext cx="9144000" cy="3511550"/>
          </a:xfrm>
          <a:prstGeom prst="rect">
            <a:avLst/>
          </a:prstGeom>
          <a:noFill/>
          <a:ln w="508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fontAlgn="t" hangingPunct="1">
              <a:spcBef>
                <a:spcPct val="50000"/>
              </a:spcBef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华文行楷" panose="02010800040101010101" pitchFamily="2" charset="-122"/>
              </a:rPr>
              <a:t>　　</a:t>
            </a:r>
            <a:r>
              <a:rPr lang="en-US" altLang="zh-CN" sz="2800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楷体_GB2312" pitchFamily="49" charset="-122"/>
              </a:rPr>
              <a:t>．封闭在容器中的气体，当温度升高时，下面的哪个说法是正确的（　　　）（不计容器的膨胀）</a:t>
            </a:r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marL="0" lvl="0" indent="0" eaLnBrk="1" fontAlgn="t" hangingPunct="1">
              <a:spcBef>
                <a:spcPct val="5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楷体_GB2312" pitchFamily="49" charset="-122"/>
              </a:rPr>
              <a:t>　　Ａ．密度和压强均增大；　　</a:t>
            </a:r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marL="0" lvl="0" indent="0" eaLnBrk="1" fontAlgn="t" hangingPunct="1">
              <a:spcBef>
                <a:spcPct val="5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楷体_GB2312" pitchFamily="49" charset="-122"/>
              </a:rPr>
              <a:t>        Ｂ．密度增大，压强减小；</a:t>
            </a:r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marL="0" lvl="0" indent="0" eaLnBrk="1" fontAlgn="t" hangingPunct="1">
              <a:spcBef>
                <a:spcPct val="5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楷体_GB2312" pitchFamily="49" charset="-122"/>
              </a:rPr>
              <a:t>　　Ｃ．密度不变，压强增大；　</a:t>
            </a:r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marL="0" lvl="0" indent="0" eaLnBrk="1" fontAlgn="t" hangingPunct="1">
              <a:spcBef>
                <a:spcPct val="50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楷体_GB2312" pitchFamily="49" charset="-122"/>
              </a:rPr>
              <a:t>        Ｄ．密度增大，压强不变。</a:t>
            </a:r>
            <a:r>
              <a:rPr lang="zh-CN" altLang="en-US" sz="2800" dirty="0">
                <a:latin typeface="Times New Roman" panose="02020603050405020304" pitchFamily="18" charset="0"/>
                <a:ea typeface="华文行楷" panose="02010800040101010101" pitchFamily="2" charset="-122"/>
              </a:rPr>
              <a:t>　　</a:t>
            </a:r>
            <a:endParaRPr lang="zh-CN" altLang="en-US" sz="2800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19" name="Text Box 3" descr="绿色大理石"/>
          <p:cNvSpPr txBox="1"/>
          <p:nvPr/>
        </p:nvSpPr>
        <p:spPr>
          <a:xfrm>
            <a:off x="3200400" y="1600200"/>
            <a:ext cx="685800" cy="579438"/>
          </a:xfrm>
          <a:prstGeom prst="rect">
            <a:avLst/>
          </a:prstGeom>
          <a:noFill/>
          <a:ln w="508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fontAlgn="t" hangingPunct="1">
              <a:spcBef>
                <a:spcPct val="50000"/>
              </a:spcBef>
              <a:buNone/>
            </a:pP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C</a:t>
            </a:r>
            <a:endParaRPr lang="en-US" altLang="zh-CN" b="1" i="1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pic>
        <p:nvPicPr>
          <p:cNvPr id="19460" name="Picture 12" descr="illusticon196130s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1500" y="5867400"/>
            <a:ext cx="990600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1" name="Picture 10" descr="ni_png_07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888" y="4724400"/>
            <a:ext cx="838200" cy="8397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 noChangeArrowheads="1"/>
          </p:cNvSpPr>
          <p:nvPr>
            <p:ph idx="1"/>
          </p:nvPr>
        </p:nvSpPr>
        <p:spPr>
          <a:xfrm>
            <a:off x="-76200" y="76200"/>
            <a:ext cx="9144000" cy="23622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如果病人在静脉输液时，不慎将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5mL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的空气柱输入体内，会造成空气栓塞，致使病人死亡．设空气柱在输入体内前的压强为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760mmHg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，温度为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27℃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，人的血压为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120/80mmHg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，试估算空气柱到达心脏处时，在收缩压和扩张压两种状态下，空气柱的体积分别为多少？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483" name="WordArt 6"/>
          <p:cNvSpPr>
            <a:spLocks noTextEdit="1"/>
          </p:cNvSpPr>
          <p:nvPr/>
        </p:nvSpPr>
        <p:spPr>
          <a:xfrm>
            <a:off x="0" y="381000"/>
            <a:ext cx="2743200" cy="1143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拓展训练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-228758" y="2824163"/>
          <a:ext cx="5605780" cy="380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7147560" imgH="4846320" progId="Word.Document.8">
                  <p:embed/>
                </p:oleObj>
              </mc:Choice>
              <mc:Fallback>
                <p:oleObj name="" r:id="rId1" imgW="7147560" imgH="484632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-228758" y="2824163"/>
                        <a:ext cx="5605780" cy="3800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536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3048000"/>
            <a:ext cx="7211695" cy="45319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1752</Words>
  <Application>WPS 演示</Application>
  <PresentationFormat>全屏显示(4:3)</PresentationFormat>
  <Paragraphs>214</Paragraphs>
  <Slides>19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18</vt:i4>
      </vt:variant>
      <vt:variant>
        <vt:lpstr>幻灯片标题</vt:lpstr>
      </vt:variant>
      <vt:variant>
        <vt:i4>19</vt:i4>
      </vt:variant>
    </vt:vector>
  </HeadingPairs>
  <TitlesOfParts>
    <vt:vector size="55" baseType="lpstr">
      <vt:lpstr>Arial</vt:lpstr>
      <vt:lpstr>宋体</vt:lpstr>
      <vt:lpstr>Wingdings</vt:lpstr>
      <vt:lpstr>Calibri</vt:lpstr>
      <vt:lpstr>方正行楷简体</vt:lpstr>
      <vt:lpstr>Arial Unicode MS</vt:lpstr>
      <vt:lpstr>Times New Roman</vt:lpstr>
      <vt:lpstr>楷体_GB2312</vt:lpstr>
      <vt:lpstr>新宋体</vt:lpstr>
      <vt:lpstr>黑体</vt:lpstr>
      <vt:lpstr>华文细黑</vt:lpstr>
      <vt:lpstr>汉仪中黑简</vt:lpstr>
      <vt:lpstr>方正舒体</vt:lpstr>
      <vt:lpstr>华文新魏</vt:lpstr>
      <vt:lpstr>华文行楷</vt:lpstr>
      <vt:lpstr>隶书</vt:lpstr>
      <vt:lpstr>微软雅黑</vt:lpstr>
      <vt:lpstr>默认设计模板</vt:lpstr>
      <vt:lpstr>Equation.3</vt:lpstr>
      <vt:lpstr>Equation.3</vt:lpstr>
      <vt:lpstr>Equation.3</vt:lpstr>
      <vt:lpstr>Word.Document.8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Equation.3</vt:lpstr>
      <vt:lpstr>Equation.DSMT4</vt:lpstr>
      <vt:lpstr>Equation.3</vt:lpstr>
      <vt:lpstr>Equation.DSMT4</vt:lpstr>
      <vt:lpstr>Equation.DSMT4</vt:lpstr>
      <vt:lpstr>Equation.DSMT4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辰昊</cp:lastModifiedBy>
  <cp:revision>49</cp:revision>
  <dcterms:created xsi:type="dcterms:W3CDTF">2021-05-11T12:15:09Z</dcterms:created>
  <dcterms:modified xsi:type="dcterms:W3CDTF">2021-05-11T12:25:42Z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ICV">
    <vt:lpwstr>76E3D056DD854CD19D45ED7CECC8897C</vt:lpwstr>
  </property>
  <property fmtid="{D5CDD505-2E9C-101B-9397-08002B2CF9AE}" pid="4" name="KSOProductBuildVer">
    <vt:lpwstr>2052-11.1.0.10463</vt:lpwstr>
  </property>
</Properties>
</file>