
<file path=[Content_Types].xml><?xml version="1.0" encoding="utf-8"?>
<Types xmlns="http://schemas.openxmlformats.org/package/2006/content-types">
  <Default Extension="png" ContentType="image/png"/>
  <Default Extension="tiff" ContentType="image/tiff"/>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7"/>
  </p:notesMasterIdLst>
  <p:handoutMasterIdLst>
    <p:handoutMasterId r:id="rId98"/>
  </p:handoutMasterIdLst>
  <p:sldIdLst>
    <p:sldId id="1892" r:id="rId3"/>
    <p:sldId id="1677" r:id="rId4"/>
    <p:sldId id="1790" r:id="rId5"/>
    <p:sldId id="1678" r:id="rId6"/>
    <p:sldId id="1679" r:id="rId7"/>
    <p:sldId id="1799" r:id="rId8"/>
    <p:sldId id="1796" r:id="rId9"/>
    <p:sldId id="1893" r:id="rId10"/>
    <p:sldId id="1894" r:id="rId11"/>
    <p:sldId id="1895" r:id="rId12"/>
    <p:sldId id="1896" r:id="rId13"/>
    <p:sldId id="1742" r:id="rId14"/>
    <p:sldId id="2078" r:id="rId15"/>
    <p:sldId id="2079" r:id="rId16"/>
    <p:sldId id="2080" r:id="rId17"/>
    <p:sldId id="2081" r:id="rId18"/>
    <p:sldId id="2158" r:id="rId19"/>
    <p:sldId id="2159" r:id="rId20"/>
    <p:sldId id="1923" r:id="rId21"/>
    <p:sldId id="1819" r:id="rId22"/>
    <p:sldId id="1743" r:id="rId23"/>
    <p:sldId id="2076" r:id="rId24"/>
    <p:sldId id="2077" r:id="rId25"/>
    <p:sldId id="1821" r:id="rId26"/>
    <p:sldId id="1820" r:id="rId27"/>
    <p:sldId id="1808" r:id="rId28"/>
    <p:sldId id="1833" r:id="rId29"/>
    <p:sldId id="1837" r:id="rId30"/>
    <p:sldId id="1898" r:id="rId31"/>
    <p:sldId id="1839" r:id="rId32"/>
    <p:sldId id="1840" r:id="rId33"/>
    <p:sldId id="1909" r:id="rId34"/>
    <p:sldId id="1841" r:id="rId35"/>
    <p:sldId id="1992" r:id="rId36"/>
    <p:sldId id="1993" r:id="rId37"/>
    <p:sldId id="2082" r:id="rId38"/>
    <p:sldId id="2083" r:id="rId39"/>
    <p:sldId id="1809" r:id="rId40"/>
    <p:sldId id="1897" r:id="rId41"/>
    <p:sldId id="1823" r:id="rId42"/>
    <p:sldId id="1825" r:id="rId43"/>
    <p:sldId id="1906" r:id="rId44"/>
    <p:sldId id="1826" r:id="rId45"/>
    <p:sldId id="1827" r:id="rId46"/>
    <p:sldId id="1829" r:id="rId47"/>
    <p:sldId id="1830" r:id="rId48"/>
    <p:sldId id="1832" r:id="rId49"/>
    <p:sldId id="1907" r:id="rId50"/>
    <p:sldId id="1908" r:id="rId51"/>
    <p:sldId id="1899" r:id="rId52"/>
    <p:sldId id="1810" r:id="rId53"/>
    <p:sldId id="1910" r:id="rId54"/>
    <p:sldId id="1900" r:id="rId55"/>
    <p:sldId id="1911" r:id="rId56"/>
    <p:sldId id="1812" r:id="rId57"/>
    <p:sldId id="1813" r:id="rId58"/>
    <p:sldId id="1815" r:id="rId59"/>
    <p:sldId id="1816" r:id="rId60"/>
    <p:sldId id="1817" r:id="rId61"/>
    <p:sldId id="1912" r:id="rId62"/>
    <p:sldId id="1852" r:id="rId63"/>
    <p:sldId id="1863" r:id="rId64"/>
    <p:sldId id="1864" r:id="rId65"/>
    <p:sldId id="1865" r:id="rId66"/>
    <p:sldId id="1866" r:id="rId67"/>
    <p:sldId id="1903" r:id="rId68"/>
    <p:sldId id="1913" r:id="rId69"/>
    <p:sldId id="1868" r:id="rId70"/>
    <p:sldId id="1915" r:id="rId71"/>
    <p:sldId id="1916" r:id="rId72"/>
    <p:sldId id="1917" r:id="rId73"/>
    <p:sldId id="1914" r:id="rId74"/>
    <p:sldId id="1869" r:id="rId75"/>
    <p:sldId id="1693" r:id="rId76"/>
    <p:sldId id="1713" r:id="rId77"/>
    <p:sldId id="1918" r:id="rId78"/>
    <p:sldId id="1872" r:id="rId79"/>
    <p:sldId id="1873" r:id="rId80"/>
    <p:sldId id="1874" r:id="rId81"/>
    <p:sldId id="1875" r:id="rId82"/>
    <p:sldId id="1876" r:id="rId83"/>
    <p:sldId id="1877" r:id="rId84"/>
    <p:sldId id="1878" r:id="rId85"/>
    <p:sldId id="1879" r:id="rId86"/>
    <p:sldId id="1919" r:id="rId87"/>
    <p:sldId id="1881" r:id="rId88"/>
    <p:sldId id="1882" r:id="rId89"/>
    <p:sldId id="1883" r:id="rId90"/>
    <p:sldId id="1884" r:id="rId91"/>
    <p:sldId id="1920" r:id="rId92"/>
    <p:sldId id="1886" r:id="rId93"/>
    <p:sldId id="1921" r:id="rId94"/>
    <p:sldId id="1905" r:id="rId95"/>
    <p:sldId id="1922" r:id="rId96"/>
  </p:sldIdLst>
  <p:sldSz cx="12190095" cy="6859270"/>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00CC"/>
    <a:srgbClr val="FFD966"/>
    <a:srgbClr val="660033"/>
    <a:srgbClr val="C0504D"/>
    <a:srgbClr val="C04F4D"/>
    <a:srgbClr val="B4C7E7"/>
    <a:srgbClr val="F3EFE5"/>
    <a:srgbClr val="00CC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14" autoAdjust="0"/>
    <p:restoredTop sz="96206" autoAdjust="0"/>
  </p:normalViewPr>
  <p:slideViewPr>
    <p:cSldViewPr>
      <p:cViewPr varScale="1">
        <p:scale>
          <a:sx n="114" d="100"/>
          <a:sy n="114" d="100"/>
        </p:scale>
        <p:origin x="-600" y="-102"/>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presProps" Target="presProps.xml"/><Relationship Id="rId98" Type="http://schemas.openxmlformats.org/officeDocument/2006/relationships/handoutMaster" Target="handoutMasters/handoutMaster1.xml"/><Relationship Id="rId97" Type="http://schemas.openxmlformats.org/officeDocument/2006/relationships/notesMaster" Target="notesMasters/notesMaster1.xml"/><Relationship Id="rId96" Type="http://schemas.openxmlformats.org/officeDocument/2006/relationships/slide" Target="slides/slide94.xml"/><Relationship Id="rId95" Type="http://schemas.openxmlformats.org/officeDocument/2006/relationships/slide" Target="slides/slide93.xml"/><Relationship Id="rId94" Type="http://schemas.openxmlformats.org/officeDocument/2006/relationships/slide" Target="slides/slide92.xml"/><Relationship Id="rId93" Type="http://schemas.openxmlformats.org/officeDocument/2006/relationships/slide" Target="slides/slide91.xml"/><Relationship Id="rId92" Type="http://schemas.openxmlformats.org/officeDocument/2006/relationships/slide" Target="slides/slide90.xml"/><Relationship Id="rId91" Type="http://schemas.openxmlformats.org/officeDocument/2006/relationships/slide" Target="slides/slide89.xml"/><Relationship Id="rId90" Type="http://schemas.openxmlformats.org/officeDocument/2006/relationships/slide" Target="slides/slide88.xml"/><Relationship Id="rId9" Type="http://schemas.openxmlformats.org/officeDocument/2006/relationships/slide" Target="slides/slide7.xml"/><Relationship Id="rId89" Type="http://schemas.openxmlformats.org/officeDocument/2006/relationships/slide" Target="slides/slide87.xml"/><Relationship Id="rId88" Type="http://schemas.openxmlformats.org/officeDocument/2006/relationships/slide" Target="slides/slide86.xml"/><Relationship Id="rId87" Type="http://schemas.openxmlformats.org/officeDocument/2006/relationships/slide" Target="slides/slide85.xml"/><Relationship Id="rId86" Type="http://schemas.openxmlformats.org/officeDocument/2006/relationships/slide" Target="slides/slide84.xml"/><Relationship Id="rId85" Type="http://schemas.openxmlformats.org/officeDocument/2006/relationships/slide" Target="slides/slide83.xml"/><Relationship Id="rId84" Type="http://schemas.openxmlformats.org/officeDocument/2006/relationships/slide" Target="slides/slide82.xml"/><Relationship Id="rId83" Type="http://schemas.openxmlformats.org/officeDocument/2006/relationships/slide" Target="slides/slide81.xml"/><Relationship Id="rId82" Type="http://schemas.openxmlformats.org/officeDocument/2006/relationships/slide" Target="slides/slide80.xml"/><Relationship Id="rId81" Type="http://schemas.openxmlformats.org/officeDocument/2006/relationships/slide" Target="slides/slide79.xml"/><Relationship Id="rId80" Type="http://schemas.openxmlformats.org/officeDocument/2006/relationships/slide" Target="slides/slide78.xml"/><Relationship Id="rId8" Type="http://schemas.openxmlformats.org/officeDocument/2006/relationships/slide" Target="slides/slide6.xml"/><Relationship Id="rId79" Type="http://schemas.openxmlformats.org/officeDocument/2006/relationships/slide" Target="slides/slide77.xml"/><Relationship Id="rId78" Type="http://schemas.openxmlformats.org/officeDocument/2006/relationships/slide" Target="slides/slide76.xml"/><Relationship Id="rId77" Type="http://schemas.openxmlformats.org/officeDocument/2006/relationships/slide" Target="slides/slide75.xml"/><Relationship Id="rId76" Type="http://schemas.openxmlformats.org/officeDocument/2006/relationships/slide" Target="slides/slide74.xml"/><Relationship Id="rId75" Type="http://schemas.openxmlformats.org/officeDocument/2006/relationships/slide" Target="slides/slide73.xml"/><Relationship Id="rId74" Type="http://schemas.openxmlformats.org/officeDocument/2006/relationships/slide" Target="slides/slide72.xml"/><Relationship Id="rId73" Type="http://schemas.openxmlformats.org/officeDocument/2006/relationships/slide" Target="slides/slide71.xml"/><Relationship Id="rId72" Type="http://schemas.openxmlformats.org/officeDocument/2006/relationships/slide" Target="slides/slide70.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1" Type="http://schemas.openxmlformats.org/officeDocument/2006/relationships/tableStyles" Target="tableStyles.xml"/><Relationship Id="rId100" Type="http://schemas.openxmlformats.org/officeDocument/2006/relationships/viewProps" Target="viewProps.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3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 y="1"/>
            <a:ext cx="12192000" cy="4446737"/>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 y="2411264"/>
            <a:ext cx="12192000" cy="444673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3.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2.xml"/><Relationship Id="rId2" Type="http://schemas.openxmlformats.org/officeDocument/2006/relationships/image" Target="../media/image2.pn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9" Type="http://schemas.openxmlformats.org/officeDocument/2006/relationships/slide" Target="slide74.xml"/><Relationship Id="rId8" Type="http://schemas.openxmlformats.org/officeDocument/2006/relationships/image" Target="../media/image11.png"/><Relationship Id="rId7" Type="http://schemas.openxmlformats.org/officeDocument/2006/relationships/slide" Target="slide6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 Target="slide12.xml"/><Relationship Id="rId3" Type="http://schemas.openxmlformats.org/officeDocument/2006/relationships/image" Target="../media/image8.png"/><Relationship Id="rId2" Type="http://schemas.openxmlformats.org/officeDocument/2006/relationships/image" Target="../media/image7.png"/><Relationship Id="rId11" Type="http://schemas.openxmlformats.org/officeDocument/2006/relationships/slideLayout" Target="../slideLayouts/slideLayout1.xml"/><Relationship Id="rId10" Type="http://schemas.openxmlformats.org/officeDocument/2006/relationships/image" Target="../media/image12.png"/><Relationship Id="rId1" Type="http://schemas.openxmlformats.org/officeDocument/2006/relationships/slide" Target="slide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6.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7.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8.png"/><Relationship Id="rId2" Type="http://schemas.openxmlformats.org/officeDocument/2006/relationships/slide" Target="slide3.xml"/><Relationship Id="rId1" Type="http://schemas.openxmlformats.org/officeDocument/2006/relationships/image" Target="../media/image17.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8.png"/><Relationship Id="rId1" Type="http://schemas.openxmlformats.org/officeDocument/2006/relationships/slide" Target="slide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tiff"/></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1.wdp"/><Relationship Id="rId1" Type="http://schemas.openxmlformats.org/officeDocument/2006/relationships/image" Target="../media/image20.png"/></Relationships>
</file>

<file path=ppt/slides/_rels/slide3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40.xml"/><Relationship Id="rId1" Type="http://schemas.openxmlformats.org/officeDocument/2006/relationships/image" Target="../media/image1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42.xml"/><Relationship Id="rId1" Type="http://schemas.openxmlformats.org/officeDocument/2006/relationships/image" Target="../media/image13.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44.xml"/><Relationship Id="rId1" Type="http://schemas.openxmlformats.org/officeDocument/2006/relationships/image" Target="../media/image13.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microsoft.com/office/2007/relationships/hdphoto" Target="../media/image21.wdp"/><Relationship Id="rId3" Type="http://schemas.openxmlformats.org/officeDocument/2006/relationships/image" Target="../media/image20.png"/><Relationship Id="rId2" Type="http://schemas.openxmlformats.org/officeDocument/2006/relationships/image" Target="../media/image22.png"/><Relationship Id="rId1" Type="http://schemas.openxmlformats.org/officeDocument/2006/relationships/image" Target="../media/image13.png"/></Relationships>
</file>

<file path=ppt/slides/_rels/slide46.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tiff"/><Relationship Id="rId3" Type="http://schemas.openxmlformats.org/officeDocument/2006/relationships/image" Target="../media/image22.png"/><Relationship Id="rId2" Type="http://schemas.openxmlformats.org/officeDocument/2006/relationships/slide" Target="slide47.xml"/><Relationship Id="rId1" Type="http://schemas.openxmlformats.org/officeDocument/2006/relationships/image" Target="../media/image1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49.xml"/><Relationship Id="rId1" Type="http://schemas.openxmlformats.org/officeDocument/2006/relationships/image" Target="../media/image13.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1.wdp"/><Relationship Id="rId1" Type="http://schemas.openxmlformats.org/officeDocument/2006/relationships/image" Target="../media/image20.png"/></Relationships>
</file>

<file path=ppt/slides/_rels/slide5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52.xml"/><Relationship Id="rId1" Type="http://schemas.openxmlformats.org/officeDocument/2006/relationships/image" Target="../media/image13.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54.xml"/><Relationship Id="rId1" Type="http://schemas.openxmlformats.org/officeDocument/2006/relationships/image" Target="../media/image13.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56.xml"/><Relationship Id="rId1" Type="http://schemas.openxmlformats.org/officeDocument/2006/relationships/image" Target="../media/image13.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microsoft.com/office/2007/relationships/hdphoto" Target="../media/image21.wdp"/><Relationship Id="rId3" Type="http://schemas.openxmlformats.org/officeDocument/2006/relationships/image" Target="../media/image20.png"/><Relationship Id="rId2" Type="http://schemas.openxmlformats.org/officeDocument/2006/relationships/image" Target="../media/image22.png"/><Relationship Id="rId1" Type="http://schemas.openxmlformats.org/officeDocument/2006/relationships/image" Target="../media/image13.png"/></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2.png"/><Relationship Id="rId1" Type="http://schemas.openxmlformats.org/officeDocument/2006/relationships/image" Target="../media/image13.png"/></Relationships>
</file>

<file path=ppt/slides/_rels/slide59.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slide" Target="slide3.xml"/><Relationship Id="rId3" Type="http://schemas.openxmlformats.org/officeDocument/2006/relationships/image" Target="../media/image22.png"/><Relationship Id="rId2" Type="http://schemas.openxmlformats.org/officeDocument/2006/relationships/slide" Target="slide60.xml"/><Relationship Id="rId1" Type="http://schemas.openxmlformats.org/officeDocument/2006/relationships/image" Target="../media/image13.png"/></Relationships>
</file>

<file path=ppt/slides/_rels/slide6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8.png"/><Relationship Id="rId1" Type="http://schemas.openxmlformats.org/officeDocument/2006/relationships/slide" Target="slide3.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1.wdp"/><Relationship Id="rId1" Type="http://schemas.openxmlformats.org/officeDocument/2006/relationships/image" Target="../media/image20.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1.wdp"/><Relationship Id="rId1" Type="http://schemas.openxmlformats.org/officeDocument/2006/relationships/image" Target="../media/image20.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1.wdp"/><Relationship Id="rId1" Type="http://schemas.openxmlformats.org/officeDocument/2006/relationships/image" Target="../media/image20.png"/></Relationships>
</file>

<file path=ppt/slides/_rels/slide7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8.png"/><Relationship Id="rId2" Type="http://schemas.openxmlformats.org/officeDocument/2006/relationships/slide" Target="slide3.xml"/><Relationship Id="rId1" Type="http://schemas.openxmlformats.org/officeDocument/2006/relationships/image" Target="../media/image13.png"/></Relationships>
</file>

<file path=ppt/slides/_rels/slide7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75.xml.rels><?xml version="1.0" encoding="UTF-8" standalone="yes"?>
<Relationships xmlns="http://schemas.openxmlformats.org/package/2006/relationships"><Relationship Id="rId9" Type="http://schemas.openxmlformats.org/officeDocument/2006/relationships/slide" Target="slide83.xml"/><Relationship Id="rId8" Type="http://schemas.openxmlformats.org/officeDocument/2006/relationships/slide" Target="slide82.xml"/><Relationship Id="rId7" Type="http://schemas.openxmlformats.org/officeDocument/2006/relationships/slide" Target="slide81.xml"/><Relationship Id="rId6" Type="http://schemas.openxmlformats.org/officeDocument/2006/relationships/slide" Target="slide80.xml"/><Relationship Id="rId5" Type="http://schemas.openxmlformats.org/officeDocument/2006/relationships/slide" Target="slide79.xml"/><Relationship Id="rId4" Type="http://schemas.openxmlformats.org/officeDocument/2006/relationships/slide" Target="slide78.xml"/><Relationship Id="rId3" Type="http://schemas.openxmlformats.org/officeDocument/2006/relationships/slide" Target="slide77.xml"/><Relationship Id="rId2" Type="http://schemas.openxmlformats.org/officeDocument/2006/relationships/slide" Target="slide75.xml"/><Relationship Id="rId18" Type="http://schemas.openxmlformats.org/officeDocument/2006/relationships/slideLayout" Target="../slideLayouts/slideLayout1.xml"/><Relationship Id="rId17" Type="http://schemas.openxmlformats.org/officeDocument/2006/relationships/image" Target="../media/image22.png"/><Relationship Id="rId16" Type="http://schemas.openxmlformats.org/officeDocument/2006/relationships/slide" Target="slide76.xml"/><Relationship Id="rId15" Type="http://schemas.openxmlformats.org/officeDocument/2006/relationships/slide" Target="slide91.xml"/><Relationship Id="rId14" Type="http://schemas.openxmlformats.org/officeDocument/2006/relationships/slide" Target="slide89.xml"/><Relationship Id="rId13" Type="http://schemas.openxmlformats.org/officeDocument/2006/relationships/slide" Target="slide88.xml"/><Relationship Id="rId12" Type="http://schemas.openxmlformats.org/officeDocument/2006/relationships/slide" Target="slide87.xml"/><Relationship Id="rId11" Type="http://schemas.openxmlformats.org/officeDocument/2006/relationships/slide" Target="slide86.xml"/><Relationship Id="rId10" Type="http://schemas.openxmlformats.org/officeDocument/2006/relationships/slide" Target="slide84.xml"/><Relationship Id="rId1" Type="http://schemas.openxmlformats.org/officeDocument/2006/relationships/image" Target="../media/image13.png"/></Relationships>
</file>

<file path=ppt/slides/_rels/slide76.xml.rels><?xml version="1.0" encoding="UTF-8" standalone="yes"?>
<Relationships xmlns="http://schemas.openxmlformats.org/package/2006/relationships"><Relationship Id="rId9" Type="http://schemas.openxmlformats.org/officeDocument/2006/relationships/slide" Target="slide84.xml"/><Relationship Id="rId8" Type="http://schemas.openxmlformats.org/officeDocument/2006/relationships/slide" Target="slide83.xml"/><Relationship Id="rId7" Type="http://schemas.openxmlformats.org/officeDocument/2006/relationships/slide" Target="slide82.xml"/><Relationship Id="rId6" Type="http://schemas.openxmlformats.org/officeDocument/2006/relationships/slide" Target="slide81.xml"/><Relationship Id="rId5" Type="http://schemas.openxmlformats.org/officeDocument/2006/relationships/slide" Target="slide80.xml"/><Relationship Id="rId4" Type="http://schemas.openxmlformats.org/officeDocument/2006/relationships/slide" Target="slide79.xml"/><Relationship Id="rId3" Type="http://schemas.openxmlformats.org/officeDocument/2006/relationships/slide" Target="slide78.xml"/><Relationship Id="rId2" Type="http://schemas.openxmlformats.org/officeDocument/2006/relationships/slide" Target="slide77.xml"/><Relationship Id="rId15" Type="http://schemas.openxmlformats.org/officeDocument/2006/relationships/slideLayout" Target="../slideLayouts/slideLayout1.xml"/><Relationship Id="rId14" Type="http://schemas.openxmlformats.org/officeDocument/2006/relationships/slide" Target="slide91.xml"/><Relationship Id="rId13" Type="http://schemas.openxmlformats.org/officeDocument/2006/relationships/slide" Target="slide89.xml"/><Relationship Id="rId12" Type="http://schemas.openxmlformats.org/officeDocument/2006/relationships/slide" Target="slide88.xml"/><Relationship Id="rId11" Type="http://schemas.openxmlformats.org/officeDocument/2006/relationships/slide" Target="slide87.xml"/><Relationship Id="rId10" Type="http://schemas.openxmlformats.org/officeDocument/2006/relationships/slide" Target="slide86.xml"/><Relationship Id="rId1" Type="http://schemas.openxmlformats.org/officeDocument/2006/relationships/slide" Target="slide75.xml"/></Relationships>
</file>

<file path=ppt/slides/_rels/slide77.xml.rels><?xml version="1.0" encoding="UTF-8" standalone="yes"?>
<Relationships xmlns="http://schemas.openxmlformats.org/package/2006/relationships"><Relationship Id="rId9" Type="http://schemas.openxmlformats.org/officeDocument/2006/relationships/slide" Target="slide82.xml"/><Relationship Id="rId8" Type="http://schemas.openxmlformats.org/officeDocument/2006/relationships/slide" Target="slide81.xml"/><Relationship Id="rId7" Type="http://schemas.openxmlformats.org/officeDocument/2006/relationships/slide" Target="slide80.xml"/><Relationship Id="rId6" Type="http://schemas.openxmlformats.org/officeDocument/2006/relationships/slide" Target="slide79.xml"/><Relationship Id="rId5" Type="http://schemas.openxmlformats.org/officeDocument/2006/relationships/slide" Target="slide78.xml"/><Relationship Id="rId4" Type="http://schemas.openxmlformats.org/officeDocument/2006/relationships/slide" Target="slide77.xml"/><Relationship Id="rId3" Type="http://schemas.openxmlformats.org/officeDocument/2006/relationships/slide" Target="slide75.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91.xml"/><Relationship Id="rId15" Type="http://schemas.openxmlformats.org/officeDocument/2006/relationships/slide" Target="slide89.xml"/><Relationship Id="rId14" Type="http://schemas.openxmlformats.org/officeDocument/2006/relationships/slide" Target="slide88.xml"/><Relationship Id="rId13" Type="http://schemas.openxmlformats.org/officeDocument/2006/relationships/slide" Target="slide87.xml"/><Relationship Id="rId12" Type="http://schemas.openxmlformats.org/officeDocument/2006/relationships/slide" Target="slide86.xml"/><Relationship Id="rId11" Type="http://schemas.openxmlformats.org/officeDocument/2006/relationships/slide" Target="slide84.xml"/><Relationship Id="rId10" Type="http://schemas.openxmlformats.org/officeDocument/2006/relationships/slide" Target="slide83.xml"/><Relationship Id="rId1" Type="http://schemas.openxmlformats.org/officeDocument/2006/relationships/image" Target="../media/image13.png"/></Relationships>
</file>

<file path=ppt/slides/_rels/slide78.xml.rels><?xml version="1.0" encoding="UTF-8" standalone="yes"?>
<Relationships xmlns="http://schemas.openxmlformats.org/package/2006/relationships"><Relationship Id="rId9" Type="http://schemas.openxmlformats.org/officeDocument/2006/relationships/slide" Target="slide82.xml"/><Relationship Id="rId8" Type="http://schemas.openxmlformats.org/officeDocument/2006/relationships/slide" Target="slide81.xml"/><Relationship Id="rId7" Type="http://schemas.openxmlformats.org/officeDocument/2006/relationships/slide" Target="slide80.xml"/><Relationship Id="rId6" Type="http://schemas.openxmlformats.org/officeDocument/2006/relationships/slide" Target="slide79.xml"/><Relationship Id="rId5" Type="http://schemas.openxmlformats.org/officeDocument/2006/relationships/slide" Target="slide78.xml"/><Relationship Id="rId4" Type="http://schemas.openxmlformats.org/officeDocument/2006/relationships/slide" Target="slide77.xml"/><Relationship Id="rId3" Type="http://schemas.openxmlformats.org/officeDocument/2006/relationships/slide" Target="slide75.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91.xml"/><Relationship Id="rId15" Type="http://schemas.openxmlformats.org/officeDocument/2006/relationships/slide" Target="slide89.xml"/><Relationship Id="rId14" Type="http://schemas.openxmlformats.org/officeDocument/2006/relationships/slide" Target="slide88.xml"/><Relationship Id="rId13" Type="http://schemas.openxmlformats.org/officeDocument/2006/relationships/slide" Target="slide87.xml"/><Relationship Id="rId12" Type="http://schemas.openxmlformats.org/officeDocument/2006/relationships/slide" Target="slide86.xml"/><Relationship Id="rId11" Type="http://schemas.openxmlformats.org/officeDocument/2006/relationships/slide" Target="slide84.xml"/><Relationship Id="rId10" Type="http://schemas.openxmlformats.org/officeDocument/2006/relationships/slide" Target="slide83.xml"/><Relationship Id="rId1" Type="http://schemas.openxmlformats.org/officeDocument/2006/relationships/image" Target="../media/image13.png"/></Relationships>
</file>

<file path=ppt/slides/_rels/slide79.xml.rels><?xml version="1.0" encoding="UTF-8" standalone="yes"?>
<Relationships xmlns="http://schemas.openxmlformats.org/package/2006/relationships"><Relationship Id="rId9" Type="http://schemas.openxmlformats.org/officeDocument/2006/relationships/slide" Target="slide82.xml"/><Relationship Id="rId8" Type="http://schemas.openxmlformats.org/officeDocument/2006/relationships/slide" Target="slide81.xml"/><Relationship Id="rId7" Type="http://schemas.openxmlformats.org/officeDocument/2006/relationships/slide" Target="slide80.xml"/><Relationship Id="rId6" Type="http://schemas.openxmlformats.org/officeDocument/2006/relationships/slide" Target="slide79.xml"/><Relationship Id="rId5" Type="http://schemas.openxmlformats.org/officeDocument/2006/relationships/slide" Target="slide78.xml"/><Relationship Id="rId4" Type="http://schemas.openxmlformats.org/officeDocument/2006/relationships/slide" Target="slide77.xml"/><Relationship Id="rId3" Type="http://schemas.openxmlformats.org/officeDocument/2006/relationships/slide" Target="slide75.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91.xml"/><Relationship Id="rId15" Type="http://schemas.openxmlformats.org/officeDocument/2006/relationships/slide" Target="slide89.xml"/><Relationship Id="rId14" Type="http://schemas.openxmlformats.org/officeDocument/2006/relationships/slide" Target="slide88.xml"/><Relationship Id="rId13" Type="http://schemas.openxmlformats.org/officeDocument/2006/relationships/slide" Target="slide87.xml"/><Relationship Id="rId12" Type="http://schemas.openxmlformats.org/officeDocument/2006/relationships/slide" Target="slide86.xml"/><Relationship Id="rId11" Type="http://schemas.openxmlformats.org/officeDocument/2006/relationships/slide" Target="slide84.xml"/><Relationship Id="rId10" Type="http://schemas.openxmlformats.org/officeDocument/2006/relationships/slide" Target="slide83.xml"/><Relationship Id="rId1" Type="http://schemas.openxmlformats.org/officeDocument/2006/relationships/image" Target="../media/image13.png"/></Relationships>
</file>

<file path=ppt/slides/_rels/slide80.xml.rels><?xml version="1.0" encoding="UTF-8" standalone="yes"?>
<Relationships xmlns="http://schemas.openxmlformats.org/package/2006/relationships"><Relationship Id="rId9" Type="http://schemas.openxmlformats.org/officeDocument/2006/relationships/slide" Target="slide83.xml"/><Relationship Id="rId8" Type="http://schemas.openxmlformats.org/officeDocument/2006/relationships/slide" Target="slide82.xml"/><Relationship Id="rId7" Type="http://schemas.openxmlformats.org/officeDocument/2006/relationships/slide" Target="slide81.xml"/><Relationship Id="rId6" Type="http://schemas.openxmlformats.org/officeDocument/2006/relationships/slide" Target="slide80.xml"/><Relationship Id="rId5" Type="http://schemas.openxmlformats.org/officeDocument/2006/relationships/slide" Target="slide79.xml"/><Relationship Id="rId4" Type="http://schemas.openxmlformats.org/officeDocument/2006/relationships/slide" Target="slide78.xml"/><Relationship Id="rId3" Type="http://schemas.openxmlformats.org/officeDocument/2006/relationships/slide" Target="slide77.xml"/><Relationship Id="rId2" Type="http://schemas.openxmlformats.org/officeDocument/2006/relationships/slide" Target="slide75.xml"/><Relationship Id="rId16" Type="http://schemas.openxmlformats.org/officeDocument/2006/relationships/slideLayout" Target="../slideLayouts/slideLayout1.xml"/><Relationship Id="rId15" Type="http://schemas.openxmlformats.org/officeDocument/2006/relationships/slide" Target="slide91.xml"/><Relationship Id="rId14" Type="http://schemas.openxmlformats.org/officeDocument/2006/relationships/slide" Target="slide89.xml"/><Relationship Id="rId13" Type="http://schemas.openxmlformats.org/officeDocument/2006/relationships/slide" Target="slide88.xml"/><Relationship Id="rId12" Type="http://schemas.openxmlformats.org/officeDocument/2006/relationships/slide" Target="slide87.xml"/><Relationship Id="rId11" Type="http://schemas.openxmlformats.org/officeDocument/2006/relationships/slide" Target="slide86.xml"/><Relationship Id="rId10" Type="http://schemas.openxmlformats.org/officeDocument/2006/relationships/slide" Target="slide84.xml"/><Relationship Id="rId1" Type="http://schemas.openxmlformats.org/officeDocument/2006/relationships/image" Target="../media/image13.png"/></Relationships>
</file>

<file path=ppt/slides/_rels/slide81.xml.rels><?xml version="1.0" encoding="UTF-8" standalone="yes"?>
<Relationships xmlns="http://schemas.openxmlformats.org/package/2006/relationships"><Relationship Id="rId9" Type="http://schemas.openxmlformats.org/officeDocument/2006/relationships/slide" Target="slide82.xml"/><Relationship Id="rId8" Type="http://schemas.openxmlformats.org/officeDocument/2006/relationships/slide" Target="slide81.xml"/><Relationship Id="rId7" Type="http://schemas.openxmlformats.org/officeDocument/2006/relationships/slide" Target="slide80.xml"/><Relationship Id="rId6" Type="http://schemas.openxmlformats.org/officeDocument/2006/relationships/slide" Target="slide79.xml"/><Relationship Id="rId5" Type="http://schemas.openxmlformats.org/officeDocument/2006/relationships/slide" Target="slide78.xml"/><Relationship Id="rId4" Type="http://schemas.openxmlformats.org/officeDocument/2006/relationships/slide" Target="slide77.xml"/><Relationship Id="rId3" Type="http://schemas.openxmlformats.org/officeDocument/2006/relationships/slide" Target="slide75.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91.xml"/><Relationship Id="rId15" Type="http://schemas.openxmlformats.org/officeDocument/2006/relationships/slide" Target="slide89.xml"/><Relationship Id="rId14" Type="http://schemas.openxmlformats.org/officeDocument/2006/relationships/slide" Target="slide88.xml"/><Relationship Id="rId13" Type="http://schemas.openxmlformats.org/officeDocument/2006/relationships/slide" Target="slide87.xml"/><Relationship Id="rId12" Type="http://schemas.openxmlformats.org/officeDocument/2006/relationships/slide" Target="slide86.xml"/><Relationship Id="rId11" Type="http://schemas.openxmlformats.org/officeDocument/2006/relationships/slide" Target="slide84.xml"/><Relationship Id="rId10" Type="http://schemas.openxmlformats.org/officeDocument/2006/relationships/slide" Target="slide83.xml"/><Relationship Id="rId1" Type="http://schemas.openxmlformats.org/officeDocument/2006/relationships/image" Target="../media/image13.png"/></Relationships>
</file>

<file path=ppt/slides/_rels/slide82.xml.rels><?xml version="1.0" encoding="UTF-8" standalone="yes"?>
<Relationships xmlns="http://schemas.openxmlformats.org/package/2006/relationships"><Relationship Id="rId9" Type="http://schemas.openxmlformats.org/officeDocument/2006/relationships/slide" Target="slide82.xml"/><Relationship Id="rId8" Type="http://schemas.openxmlformats.org/officeDocument/2006/relationships/slide" Target="slide81.xml"/><Relationship Id="rId7" Type="http://schemas.openxmlformats.org/officeDocument/2006/relationships/slide" Target="slide80.xml"/><Relationship Id="rId6" Type="http://schemas.openxmlformats.org/officeDocument/2006/relationships/slide" Target="slide79.xml"/><Relationship Id="rId5" Type="http://schemas.openxmlformats.org/officeDocument/2006/relationships/slide" Target="slide78.xml"/><Relationship Id="rId4" Type="http://schemas.openxmlformats.org/officeDocument/2006/relationships/slide" Target="slide77.xml"/><Relationship Id="rId3" Type="http://schemas.openxmlformats.org/officeDocument/2006/relationships/slide" Target="slide75.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91.xml"/><Relationship Id="rId15" Type="http://schemas.openxmlformats.org/officeDocument/2006/relationships/slide" Target="slide89.xml"/><Relationship Id="rId14" Type="http://schemas.openxmlformats.org/officeDocument/2006/relationships/slide" Target="slide88.xml"/><Relationship Id="rId13" Type="http://schemas.openxmlformats.org/officeDocument/2006/relationships/slide" Target="slide87.xml"/><Relationship Id="rId12" Type="http://schemas.openxmlformats.org/officeDocument/2006/relationships/slide" Target="slide86.xml"/><Relationship Id="rId11" Type="http://schemas.openxmlformats.org/officeDocument/2006/relationships/slide" Target="slide84.xml"/><Relationship Id="rId10" Type="http://schemas.openxmlformats.org/officeDocument/2006/relationships/slide" Target="slide83.xml"/><Relationship Id="rId1" Type="http://schemas.openxmlformats.org/officeDocument/2006/relationships/image" Target="../media/image13.png"/></Relationships>
</file>

<file path=ppt/slides/_rels/slide83.xml.rels><?xml version="1.0" encoding="UTF-8" standalone="yes"?>
<Relationships xmlns="http://schemas.openxmlformats.org/package/2006/relationships"><Relationship Id="rId9" Type="http://schemas.openxmlformats.org/officeDocument/2006/relationships/slide" Target="slide82.xml"/><Relationship Id="rId8" Type="http://schemas.openxmlformats.org/officeDocument/2006/relationships/slide" Target="slide81.xml"/><Relationship Id="rId7" Type="http://schemas.openxmlformats.org/officeDocument/2006/relationships/slide" Target="slide80.xml"/><Relationship Id="rId6" Type="http://schemas.openxmlformats.org/officeDocument/2006/relationships/slide" Target="slide79.xml"/><Relationship Id="rId5" Type="http://schemas.openxmlformats.org/officeDocument/2006/relationships/slide" Target="slide78.xml"/><Relationship Id="rId4" Type="http://schemas.openxmlformats.org/officeDocument/2006/relationships/slide" Target="slide77.xml"/><Relationship Id="rId3" Type="http://schemas.openxmlformats.org/officeDocument/2006/relationships/slide" Target="slide75.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91.xml"/><Relationship Id="rId15" Type="http://schemas.openxmlformats.org/officeDocument/2006/relationships/slide" Target="slide89.xml"/><Relationship Id="rId14" Type="http://schemas.openxmlformats.org/officeDocument/2006/relationships/slide" Target="slide88.xml"/><Relationship Id="rId13" Type="http://schemas.openxmlformats.org/officeDocument/2006/relationships/slide" Target="slide87.xml"/><Relationship Id="rId12" Type="http://schemas.openxmlformats.org/officeDocument/2006/relationships/slide" Target="slide86.xml"/><Relationship Id="rId11" Type="http://schemas.openxmlformats.org/officeDocument/2006/relationships/slide" Target="slide84.xml"/><Relationship Id="rId10" Type="http://schemas.openxmlformats.org/officeDocument/2006/relationships/slide" Target="slide83.xml"/><Relationship Id="rId1" Type="http://schemas.openxmlformats.org/officeDocument/2006/relationships/image" Target="../media/image13.png"/></Relationships>
</file>

<file path=ppt/slides/_rels/slide84.xml.rels><?xml version="1.0" encoding="UTF-8" standalone="yes"?>
<Relationships xmlns="http://schemas.openxmlformats.org/package/2006/relationships"><Relationship Id="rId9" Type="http://schemas.openxmlformats.org/officeDocument/2006/relationships/slide" Target="slide83.xml"/><Relationship Id="rId8" Type="http://schemas.openxmlformats.org/officeDocument/2006/relationships/slide" Target="slide82.xml"/><Relationship Id="rId7" Type="http://schemas.openxmlformats.org/officeDocument/2006/relationships/slide" Target="slide81.xml"/><Relationship Id="rId6" Type="http://schemas.openxmlformats.org/officeDocument/2006/relationships/slide" Target="slide80.xml"/><Relationship Id="rId5" Type="http://schemas.openxmlformats.org/officeDocument/2006/relationships/slide" Target="slide79.xml"/><Relationship Id="rId4" Type="http://schemas.openxmlformats.org/officeDocument/2006/relationships/slide" Target="slide78.xml"/><Relationship Id="rId3" Type="http://schemas.openxmlformats.org/officeDocument/2006/relationships/slide" Target="slide77.xml"/><Relationship Id="rId2" Type="http://schemas.openxmlformats.org/officeDocument/2006/relationships/slide" Target="slide75.xml"/><Relationship Id="rId18" Type="http://schemas.openxmlformats.org/officeDocument/2006/relationships/slideLayout" Target="../slideLayouts/slideLayout1.xml"/><Relationship Id="rId17" Type="http://schemas.openxmlformats.org/officeDocument/2006/relationships/image" Target="../media/image22.png"/><Relationship Id="rId16" Type="http://schemas.openxmlformats.org/officeDocument/2006/relationships/slide" Target="slide85.xml"/><Relationship Id="rId15" Type="http://schemas.openxmlformats.org/officeDocument/2006/relationships/slide" Target="slide91.xml"/><Relationship Id="rId14" Type="http://schemas.openxmlformats.org/officeDocument/2006/relationships/slide" Target="slide89.xml"/><Relationship Id="rId13" Type="http://schemas.openxmlformats.org/officeDocument/2006/relationships/slide" Target="slide88.xml"/><Relationship Id="rId12" Type="http://schemas.openxmlformats.org/officeDocument/2006/relationships/slide" Target="slide87.xml"/><Relationship Id="rId11" Type="http://schemas.openxmlformats.org/officeDocument/2006/relationships/slide" Target="slide86.xml"/><Relationship Id="rId10" Type="http://schemas.openxmlformats.org/officeDocument/2006/relationships/slide" Target="slide84.xml"/><Relationship Id="rId1" Type="http://schemas.openxmlformats.org/officeDocument/2006/relationships/image" Target="../media/image13.png"/></Relationships>
</file>

<file path=ppt/slides/_rels/slide85.xml.rels><?xml version="1.0" encoding="UTF-8" standalone="yes"?>
<Relationships xmlns="http://schemas.openxmlformats.org/package/2006/relationships"><Relationship Id="rId9" Type="http://schemas.openxmlformats.org/officeDocument/2006/relationships/slide" Target="slide84.xml"/><Relationship Id="rId8" Type="http://schemas.openxmlformats.org/officeDocument/2006/relationships/slide" Target="slide83.xml"/><Relationship Id="rId7" Type="http://schemas.openxmlformats.org/officeDocument/2006/relationships/slide" Target="slide82.xml"/><Relationship Id="rId6" Type="http://schemas.openxmlformats.org/officeDocument/2006/relationships/slide" Target="slide81.xml"/><Relationship Id="rId5" Type="http://schemas.openxmlformats.org/officeDocument/2006/relationships/slide" Target="slide80.xml"/><Relationship Id="rId4" Type="http://schemas.openxmlformats.org/officeDocument/2006/relationships/slide" Target="slide79.xml"/><Relationship Id="rId3" Type="http://schemas.openxmlformats.org/officeDocument/2006/relationships/slide" Target="slide78.xml"/><Relationship Id="rId2" Type="http://schemas.openxmlformats.org/officeDocument/2006/relationships/slide" Target="slide77.xml"/><Relationship Id="rId15" Type="http://schemas.openxmlformats.org/officeDocument/2006/relationships/slideLayout" Target="../slideLayouts/slideLayout1.xml"/><Relationship Id="rId14" Type="http://schemas.openxmlformats.org/officeDocument/2006/relationships/slide" Target="slide91.xml"/><Relationship Id="rId13" Type="http://schemas.openxmlformats.org/officeDocument/2006/relationships/slide" Target="slide89.xml"/><Relationship Id="rId12" Type="http://schemas.openxmlformats.org/officeDocument/2006/relationships/slide" Target="slide88.xml"/><Relationship Id="rId11" Type="http://schemas.openxmlformats.org/officeDocument/2006/relationships/slide" Target="slide87.xml"/><Relationship Id="rId10" Type="http://schemas.openxmlformats.org/officeDocument/2006/relationships/slide" Target="slide86.xml"/><Relationship Id="rId1" Type="http://schemas.openxmlformats.org/officeDocument/2006/relationships/slide" Target="slide75.xml"/></Relationships>
</file>

<file path=ppt/slides/_rels/slide86.xml.rels><?xml version="1.0" encoding="UTF-8" standalone="yes"?>
<Relationships xmlns="http://schemas.openxmlformats.org/package/2006/relationships"><Relationship Id="rId9" Type="http://schemas.openxmlformats.org/officeDocument/2006/relationships/slide" Target="slide82.xml"/><Relationship Id="rId8" Type="http://schemas.openxmlformats.org/officeDocument/2006/relationships/slide" Target="slide81.xml"/><Relationship Id="rId7" Type="http://schemas.openxmlformats.org/officeDocument/2006/relationships/slide" Target="slide80.xml"/><Relationship Id="rId6" Type="http://schemas.openxmlformats.org/officeDocument/2006/relationships/slide" Target="slide79.xml"/><Relationship Id="rId5" Type="http://schemas.openxmlformats.org/officeDocument/2006/relationships/slide" Target="slide78.xml"/><Relationship Id="rId4" Type="http://schemas.openxmlformats.org/officeDocument/2006/relationships/slide" Target="slide77.xml"/><Relationship Id="rId3" Type="http://schemas.openxmlformats.org/officeDocument/2006/relationships/slide" Target="slide75.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91.xml"/><Relationship Id="rId15" Type="http://schemas.openxmlformats.org/officeDocument/2006/relationships/slide" Target="slide89.xml"/><Relationship Id="rId14" Type="http://schemas.openxmlformats.org/officeDocument/2006/relationships/slide" Target="slide88.xml"/><Relationship Id="rId13" Type="http://schemas.openxmlformats.org/officeDocument/2006/relationships/slide" Target="slide87.xml"/><Relationship Id="rId12" Type="http://schemas.openxmlformats.org/officeDocument/2006/relationships/slide" Target="slide86.xml"/><Relationship Id="rId11" Type="http://schemas.openxmlformats.org/officeDocument/2006/relationships/slide" Target="slide84.xml"/><Relationship Id="rId10" Type="http://schemas.openxmlformats.org/officeDocument/2006/relationships/slide" Target="slide83.xml"/><Relationship Id="rId1" Type="http://schemas.openxmlformats.org/officeDocument/2006/relationships/image" Target="../media/image13.png"/></Relationships>
</file>

<file path=ppt/slides/_rels/slide87.xml.rels><?xml version="1.0" encoding="UTF-8" standalone="yes"?>
<Relationships xmlns="http://schemas.openxmlformats.org/package/2006/relationships"><Relationship Id="rId9" Type="http://schemas.openxmlformats.org/officeDocument/2006/relationships/slide" Target="slide82.xml"/><Relationship Id="rId8" Type="http://schemas.openxmlformats.org/officeDocument/2006/relationships/slide" Target="slide81.xml"/><Relationship Id="rId7" Type="http://schemas.openxmlformats.org/officeDocument/2006/relationships/slide" Target="slide80.xml"/><Relationship Id="rId6" Type="http://schemas.openxmlformats.org/officeDocument/2006/relationships/slide" Target="slide79.xml"/><Relationship Id="rId5" Type="http://schemas.openxmlformats.org/officeDocument/2006/relationships/slide" Target="slide78.xml"/><Relationship Id="rId4" Type="http://schemas.openxmlformats.org/officeDocument/2006/relationships/slide" Target="slide77.xml"/><Relationship Id="rId3" Type="http://schemas.openxmlformats.org/officeDocument/2006/relationships/slide" Target="slide75.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91.xml"/><Relationship Id="rId15" Type="http://schemas.openxmlformats.org/officeDocument/2006/relationships/slide" Target="slide89.xml"/><Relationship Id="rId14" Type="http://schemas.openxmlformats.org/officeDocument/2006/relationships/slide" Target="slide88.xml"/><Relationship Id="rId13" Type="http://schemas.openxmlformats.org/officeDocument/2006/relationships/slide" Target="slide87.xml"/><Relationship Id="rId12" Type="http://schemas.openxmlformats.org/officeDocument/2006/relationships/slide" Target="slide86.xml"/><Relationship Id="rId11" Type="http://schemas.openxmlformats.org/officeDocument/2006/relationships/slide" Target="slide84.xml"/><Relationship Id="rId10" Type="http://schemas.openxmlformats.org/officeDocument/2006/relationships/slide" Target="slide83.xml"/><Relationship Id="rId1" Type="http://schemas.openxmlformats.org/officeDocument/2006/relationships/image" Target="../media/image13.png"/></Relationships>
</file>

<file path=ppt/slides/_rels/slide88.xml.rels><?xml version="1.0" encoding="UTF-8" standalone="yes"?>
<Relationships xmlns="http://schemas.openxmlformats.org/package/2006/relationships"><Relationship Id="rId9" Type="http://schemas.openxmlformats.org/officeDocument/2006/relationships/slide" Target="slide82.xml"/><Relationship Id="rId8" Type="http://schemas.openxmlformats.org/officeDocument/2006/relationships/slide" Target="slide81.xml"/><Relationship Id="rId7" Type="http://schemas.openxmlformats.org/officeDocument/2006/relationships/slide" Target="slide80.xml"/><Relationship Id="rId6" Type="http://schemas.openxmlformats.org/officeDocument/2006/relationships/slide" Target="slide79.xml"/><Relationship Id="rId5" Type="http://schemas.openxmlformats.org/officeDocument/2006/relationships/slide" Target="slide78.xml"/><Relationship Id="rId4" Type="http://schemas.openxmlformats.org/officeDocument/2006/relationships/slide" Target="slide77.xml"/><Relationship Id="rId3" Type="http://schemas.openxmlformats.org/officeDocument/2006/relationships/slide" Target="slide75.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91.xml"/><Relationship Id="rId15" Type="http://schemas.openxmlformats.org/officeDocument/2006/relationships/slide" Target="slide89.xml"/><Relationship Id="rId14" Type="http://schemas.openxmlformats.org/officeDocument/2006/relationships/slide" Target="slide88.xml"/><Relationship Id="rId13" Type="http://schemas.openxmlformats.org/officeDocument/2006/relationships/slide" Target="slide87.xml"/><Relationship Id="rId12" Type="http://schemas.openxmlformats.org/officeDocument/2006/relationships/slide" Target="slide86.xml"/><Relationship Id="rId11" Type="http://schemas.openxmlformats.org/officeDocument/2006/relationships/slide" Target="slide84.xml"/><Relationship Id="rId10" Type="http://schemas.openxmlformats.org/officeDocument/2006/relationships/slide" Target="slide83.xml"/><Relationship Id="rId1" Type="http://schemas.openxmlformats.org/officeDocument/2006/relationships/image" Target="../media/image13.png"/></Relationships>
</file>

<file path=ppt/slides/_rels/slide89.xml.rels><?xml version="1.0" encoding="UTF-8" standalone="yes"?>
<Relationships xmlns="http://schemas.openxmlformats.org/package/2006/relationships"><Relationship Id="rId9" Type="http://schemas.openxmlformats.org/officeDocument/2006/relationships/slide" Target="slide84.xml"/><Relationship Id="rId8" Type="http://schemas.openxmlformats.org/officeDocument/2006/relationships/slide" Target="slide83.xml"/><Relationship Id="rId7" Type="http://schemas.openxmlformats.org/officeDocument/2006/relationships/slide" Target="slide82.xml"/><Relationship Id="rId6" Type="http://schemas.openxmlformats.org/officeDocument/2006/relationships/slide" Target="slide81.xml"/><Relationship Id="rId5" Type="http://schemas.openxmlformats.org/officeDocument/2006/relationships/slide" Target="slide80.xml"/><Relationship Id="rId4" Type="http://schemas.openxmlformats.org/officeDocument/2006/relationships/slide" Target="slide79.xml"/><Relationship Id="rId3" Type="http://schemas.openxmlformats.org/officeDocument/2006/relationships/slide" Target="slide78.xml"/><Relationship Id="rId2" Type="http://schemas.openxmlformats.org/officeDocument/2006/relationships/slide" Target="slide77.xml"/><Relationship Id="rId15" Type="http://schemas.openxmlformats.org/officeDocument/2006/relationships/slideLayout" Target="../slideLayouts/slideLayout1.xml"/><Relationship Id="rId14" Type="http://schemas.openxmlformats.org/officeDocument/2006/relationships/slide" Target="slide91.xml"/><Relationship Id="rId13" Type="http://schemas.openxmlformats.org/officeDocument/2006/relationships/slide" Target="slide89.xml"/><Relationship Id="rId12" Type="http://schemas.openxmlformats.org/officeDocument/2006/relationships/slide" Target="slide88.xml"/><Relationship Id="rId11" Type="http://schemas.openxmlformats.org/officeDocument/2006/relationships/slide" Target="slide87.xml"/><Relationship Id="rId10" Type="http://schemas.openxmlformats.org/officeDocument/2006/relationships/slide" Target="slide86.xml"/><Relationship Id="rId1" Type="http://schemas.openxmlformats.org/officeDocument/2006/relationships/slide" Target="slide75.xml"/></Relationships>
</file>

<file path=ppt/slides/_rels/slide90.xml.rels><?xml version="1.0" encoding="UTF-8" standalone="yes"?>
<Relationships xmlns="http://schemas.openxmlformats.org/package/2006/relationships"><Relationship Id="rId9" Type="http://schemas.openxmlformats.org/officeDocument/2006/relationships/slide" Target="slide84.xml"/><Relationship Id="rId8" Type="http://schemas.openxmlformats.org/officeDocument/2006/relationships/slide" Target="slide83.xml"/><Relationship Id="rId7" Type="http://schemas.openxmlformats.org/officeDocument/2006/relationships/slide" Target="slide82.xml"/><Relationship Id="rId6" Type="http://schemas.openxmlformats.org/officeDocument/2006/relationships/slide" Target="slide81.xml"/><Relationship Id="rId5" Type="http://schemas.openxmlformats.org/officeDocument/2006/relationships/slide" Target="slide80.xml"/><Relationship Id="rId4" Type="http://schemas.openxmlformats.org/officeDocument/2006/relationships/slide" Target="slide79.xml"/><Relationship Id="rId3" Type="http://schemas.openxmlformats.org/officeDocument/2006/relationships/slide" Target="slide78.xml"/><Relationship Id="rId2" Type="http://schemas.openxmlformats.org/officeDocument/2006/relationships/slide" Target="slide77.xml"/><Relationship Id="rId16" Type="http://schemas.openxmlformats.org/officeDocument/2006/relationships/slideLayout" Target="../slideLayouts/slideLayout1.xml"/><Relationship Id="rId15" Type="http://schemas.openxmlformats.org/officeDocument/2006/relationships/image" Target="../media/image13.png"/><Relationship Id="rId14" Type="http://schemas.openxmlformats.org/officeDocument/2006/relationships/slide" Target="slide91.xml"/><Relationship Id="rId13" Type="http://schemas.openxmlformats.org/officeDocument/2006/relationships/slide" Target="slide89.xml"/><Relationship Id="rId12" Type="http://schemas.openxmlformats.org/officeDocument/2006/relationships/slide" Target="slide88.xml"/><Relationship Id="rId11" Type="http://schemas.openxmlformats.org/officeDocument/2006/relationships/slide" Target="slide87.xml"/><Relationship Id="rId10" Type="http://schemas.openxmlformats.org/officeDocument/2006/relationships/slide" Target="slide86.xml"/><Relationship Id="rId1" Type="http://schemas.openxmlformats.org/officeDocument/2006/relationships/slide" Target="slide75.xml"/></Relationships>
</file>

<file path=ppt/slides/_rels/slide91.xml.rels><?xml version="1.0" encoding="UTF-8" standalone="yes"?>
<Relationships xmlns="http://schemas.openxmlformats.org/package/2006/relationships"><Relationship Id="rId9" Type="http://schemas.openxmlformats.org/officeDocument/2006/relationships/slide" Target="slide84.xml"/><Relationship Id="rId8" Type="http://schemas.openxmlformats.org/officeDocument/2006/relationships/slide" Target="slide83.xml"/><Relationship Id="rId7" Type="http://schemas.openxmlformats.org/officeDocument/2006/relationships/slide" Target="slide82.xml"/><Relationship Id="rId6" Type="http://schemas.openxmlformats.org/officeDocument/2006/relationships/slide" Target="slide81.xml"/><Relationship Id="rId5" Type="http://schemas.openxmlformats.org/officeDocument/2006/relationships/slide" Target="slide80.xml"/><Relationship Id="rId4" Type="http://schemas.openxmlformats.org/officeDocument/2006/relationships/slide" Target="slide79.xml"/><Relationship Id="rId3" Type="http://schemas.openxmlformats.org/officeDocument/2006/relationships/slide" Target="slide78.xml"/><Relationship Id="rId2" Type="http://schemas.openxmlformats.org/officeDocument/2006/relationships/slide" Target="slide77.xml"/><Relationship Id="rId15" Type="http://schemas.openxmlformats.org/officeDocument/2006/relationships/slideLayout" Target="../slideLayouts/slideLayout1.xml"/><Relationship Id="rId14" Type="http://schemas.openxmlformats.org/officeDocument/2006/relationships/slide" Target="slide91.xml"/><Relationship Id="rId13" Type="http://schemas.openxmlformats.org/officeDocument/2006/relationships/slide" Target="slide89.xml"/><Relationship Id="rId12" Type="http://schemas.openxmlformats.org/officeDocument/2006/relationships/slide" Target="slide88.xml"/><Relationship Id="rId11" Type="http://schemas.openxmlformats.org/officeDocument/2006/relationships/slide" Target="slide87.xml"/><Relationship Id="rId10" Type="http://schemas.openxmlformats.org/officeDocument/2006/relationships/slide" Target="slide86.xml"/><Relationship Id="rId1" Type="http://schemas.openxmlformats.org/officeDocument/2006/relationships/slide" Target="slide75.xml"/></Relationships>
</file>

<file path=ppt/slides/_rels/slide92.xml.rels><?xml version="1.0" encoding="UTF-8" standalone="yes"?>
<Relationships xmlns="http://schemas.openxmlformats.org/package/2006/relationships"><Relationship Id="rId9" Type="http://schemas.openxmlformats.org/officeDocument/2006/relationships/slide" Target="slide84.xml"/><Relationship Id="rId8" Type="http://schemas.openxmlformats.org/officeDocument/2006/relationships/slide" Target="slide83.xml"/><Relationship Id="rId7" Type="http://schemas.openxmlformats.org/officeDocument/2006/relationships/slide" Target="slide82.xml"/><Relationship Id="rId6" Type="http://schemas.openxmlformats.org/officeDocument/2006/relationships/slide" Target="slide81.xml"/><Relationship Id="rId5" Type="http://schemas.openxmlformats.org/officeDocument/2006/relationships/slide" Target="slide80.xml"/><Relationship Id="rId4" Type="http://schemas.openxmlformats.org/officeDocument/2006/relationships/slide" Target="slide79.xml"/><Relationship Id="rId3" Type="http://schemas.openxmlformats.org/officeDocument/2006/relationships/slide" Target="slide78.xml"/><Relationship Id="rId2" Type="http://schemas.openxmlformats.org/officeDocument/2006/relationships/slide" Target="slide77.xml"/><Relationship Id="rId16" Type="http://schemas.openxmlformats.org/officeDocument/2006/relationships/slideLayout" Target="../slideLayouts/slideLayout1.xml"/><Relationship Id="rId15" Type="http://schemas.openxmlformats.org/officeDocument/2006/relationships/image" Target="../media/image13.png"/><Relationship Id="rId14" Type="http://schemas.openxmlformats.org/officeDocument/2006/relationships/slide" Target="slide91.xml"/><Relationship Id="rId13" Type="http://schemas.openxmlformats.org/officeDocument/2006/relationships/slide" Target="slide89.xml"/><Relationship Id="rId12" Type="http://schemas.openxmlformats.org/officeDocument/2006/relationships/slide" Target="slide88.xml"/><Relationship Id="rId11" Type="http://schemas.openxmlformats.org/officeDocument/2006/relationships/slide" Target="slide87.xml"/><Relationship Id="rId10" Type="http://schemas.openxmlformats.org/officeDocument/2006/relationships/slide" Target="slide86.xml"/><Relationship Id="rId1" Type="http://schemas.openxmlformats.org/officeDocument/2006/relationships/slide" Target="slide75.xml"/></Relationships>
</file>

<file path=ppt/slides/_rels/slide93.xml.rels><?xml version="1.0" encoding="UTF-8" standalone="yes"?>
<Relationships xmlns="http://schemas.openxmlformats.org/package/2006/relationships"><Relationship Id="rId9" Type="http://schemas.openxmlformats.org/officeDocument/2006/relationships/slide" Target="slide81.xml"/><Relationship Id="rId8" Type="http://schemas.openxmlformats.org/officeDocument/2006/relationships/slide" Target="slide80.xml"/><Relationship Id="rId7" Type="http://schemas.openxmlformats.org/officeDocument/2006/relationships/slide" Target="slide79.xml"/><Relationship Id="rId6" Type="http://schemas.openxmlformats.org/officeDocument/2006/relationships/slide" Target="slide78.xml"/><Relationship Id="rId5" Type="http://schemas.openxmlformats.org/officeDocument/2006/relationships/slide" Target="slide77.xml"/><Relationship Id="rId4" Type="http://schemas.openxmlformats.org/officeDocument/2006/relationships/slide" Target="slide75.xml"/><Relationship Id="rId3" Type="http://schemas.openxmlformats.org/officeDocument/2006/relationships/image" Target="../media/image18.png"/><Relationship Id="rId2" Type="http://schemas.openxmlformats.org/officeDocument/2006/relationships/slide" Target="slide3.xml"/><Relationship Id="rId18" Type="http://schemas.openxmlformats.org/officeDocument/2006/relationships/slideLayout" Target="../slideLayouts/slideLayout1.xml"/><Relationship Id="rId17" Type="http://schemas.openxmlformats.org/officeDocument/2006/relationships/slide" Target="slide91.xml"/><Relationship Id="rId16" Type="http://schemas.openxmlformats.org/officeDocument/2006/relationships/slide" Target="slide89.xml"/><Relationship Id="rId15" Type="http://schemas.openxmlformats.org/officeDocument/2006/relationships/slide" Target="slide88.xml"/><Relationship Id="rId14" Type="http://schemas.openxmlformats.org/officeDocument/2006/relationships/slide" Target="slide87.xml"/><Relationship Id="rId13" Type="http://schemas.openxmlformats.org/officeDocument/2006/relationships/slide" Target="slide86.xml"/><Relationship Id="rId12" Type="http://schemas.openxmlformats.org/officeDocument/2006/relationships/slide" Target="slide84.xml"/><Relationship Id="rId11" Type="http://schemas.openxmlformats.org/officeDocument/2006/relationships/slide" Target="slide83.xml"/><Relationship Id="rId10" Type="http://schemas.openxmlformats.org/officeDocument/2006/relationships/slide" Target="slide82.xml"/><Relationship Id="rId1" Type="http://schemas.openxmlformats.org/officeDocument/2006/relationships/image" Target="../media/image13.png"/></Relationships>
</file>

<file path=ppt/slides/_rels/slide94.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16.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15.xml"/><Relationship Id="rId2" Type="http://schemas.openxmlformats.org/officeDocument/2006/relationships/image" Target="../media/image2.png"/><Relationship Id="rId1" Type="http://schemas.openxmlformats.org/officeDocument/2006/relationships/tags" Target="../tags/tag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5" name="组合 24"/>
          <p:cNvGrpSpPr/>
          <p:nvPr/>
        </p:nvGrpSpPr>
        <p:grpSpPr>
          <a:xfrm>
            <a:off x="3769895" y="2621292"/>
            <a:ext cx="4855505" cy="504056"/>
            <a:chOff x="4247393" y="2621292"/>
            <a:chExt cx="3648013" cy="504056"/>
          </a:xfrm>
        </p:grpSpPr>
        <p:sp>
          <p:nvSpPr>
            <p:cNvPr id="32" name="副标题 3"/>
            <p:cNvSpPr txBox="1"/>
            <p:nvPr/>
          </p:nvSpPr>
          <p:spPr>
            <a:xfrm>
              <a:off x="5064695" y="2621292"/>
              <a:ext cx="2830711"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a:latin typeface="+mj-ea"/>
                  <a:ea typeface="+mj-ea"/>
                </a:rPr>
                <a:t>第十单元　文化传承与创新</a:t>
              </a:r>
              <a:endParaRPr lang="zh-CN" altLang="en-US" sz="2000" dirty="0">
                <a:latin typeface="+mj-ea"/>
                <a:ea typeface="+mj-ea"/>
              </a:endParaRPr>
            </a:p>
          </p:txBody>
        </p:sp>
        <p:sp>
          <p:nvSpPr>
            <p:cNvPr id="33" name="副标题 3"/>
            <p:cNvSpPr txBox="1"/>
            <p:nvPr/>
          </p:nvSpPr>
          <p:spPr>
            <a:xfrm>
              <a:off x="4247393" y="2621292"/>
              <a:ext cx="663367"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4958244"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1746829" y="3513464"/>
            <a:ext cx="8696754"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en-US" sz="4400" b="1" kern="100" dirty="0">
                <a:latin typeface="+mj-ea"/>
                <a:cs typeface="Times New Roman" panose="02020603050405020304"/>
              </a:rPr>
              <a:t>第</a:t>
            </a:r>
            <a:r>
              <a:rPr lang="en-US" altLang="zh-CN" sz="4400" b="1" kern="100" dirty="0">
                <a:latin typeface="+mj-ea"/>
                <a:cs typeface="Times New Roman" panose="02020603050405020304"/>
              </a:rPr>
              <a:t>23</a:t>
            </a:r>
            <a:r>
              <a:rPr lang="zh-CN" altLang="en-US" sz="4400" b="1" kern="100" dirty="0">
                <a:latin typeface="+mj-ea"/>
                <a:cs typeface="Times New Roman" panose="02020603050405020304"/>
              </a:rPr>
              <a:t>课</a:t>
            </a:r>
            <a:r>
              <a:rPr lang="zh-CN" altLang="en-US" sz="4400" b="1" kern="100" dirty="0">
                <a:latin typeface="Times New Roman" panose="02020603050405020304"/>
                <a:ea typeface="微软雅黑" panose="020B0503020204020204" pitchFamily="34" charset="-122"/>
                <a:cs typeface="Times New Roman" panose="02020603050405020304"/>
              </a:rPr>
              <a:t>　文化的多样性与文化传播</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712024" y="1673279"/>
            <a:ext cx="10514394"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世界文化多样性的表现</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2</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民族文化与世界文化的关系</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3</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尊重文化多样性的意义</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4</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文化传播的主要途径</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5</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现代文化传播手段的特点</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6</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推动文化交流的意义。</a:t>
            </a:r>
            <a:endParaRPr lang="zh-CN" altLang="zh-CN" sz="1050" kern="100" dirty="0">
              <a:effectLst/>
              <a:latin typeface="宋体" panose="02010600030101010101" pitchFamily="2" charset="-122"/>
              <a:cs typeface="Courier New" panose="02070309020205020404"/>
            </a:endParaRPr>
          </a:p>
        </p:txBody>
      </p:sp>
      <p:sp>
        <p:nvSpPr>
          <p:cNvPr id="19" name="矩形 18"/>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smtClean="0">
                <a:latin typeface="微软雅黑" panose="020B0503020204020204" pitchFamily="34" charset="-122"/>
                <a:ea typeface="微软雅黑" panose="020B0503020204020204" pitchFamily="34" charset="-122"/>
                <a:cs typeface="方正苏新诗柳楷简体-yolan" panose="02000000000000000000" pitchFamily="2" charset="-122"/>
              </a:rPr>
              <a:t>最新考纲</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042978" y="1701602"/>
            <a:ext cx="4211910" cy="760478"/>
            <a:chOff x="3467472" y="2623735"/>
            <a:chExt cx="4211910" cy="760478"/>
          </a:xfrm>
        </p:grpSpPr>
        <p:pic>
          <p:nvPicPr>
            <p:cNvPr id="5" name="图片 4">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4898" y="2623735"/>
              <a:ext cx="3494484" cy="760478"/>
            </a:xfrm>
            <a:prstGeom prst="rect">
              <a:avLst/>
            </a:prstGeom>
          </p:spPr>
        </p:pic>
        <p:pic>
          <p:nvPicPr>
            <p:cNvPr id="2" name="图片 1">
              <a:hlinkClick r:id="rId1"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7472" y="2623735"/>
              <a:ext cx="743714" cy="760478"/>
            </a:xfrm>
            <a:prstGeom prst="rect">
              <a:avLst/>
            </a:prstGeom>
          </p:spPr>
        </p:pic>
      </p:grpSp>
      <p:grpSp>
        <p:nvGrpSpPr>
          <p:cNvPr id="10" name="组合 9"/>
          <p:cNvGrpSpPr/>
          <p:nvPr/>
        </p:nvGrpSpPr>
        <p:grpSpPr>
          <a:xfrm>
            <a:off x="4042421" y="2764418"/>
            <a:ext cx="4213025" cy="793419"/>
            <a:chOff x="3467472" y="3708326"/>
            <a:chExt cx="4213025" cy="793419"/>
          </a:xfrm>
        </p:grpSpPr>
        <p:pic>
          <p:nvPicPr>
            <p:cNvPr id="14" name="图片 1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3708326"/>
              <a:ext cx="3495600" cy="793419"/>
            </a:xfrm>
            <a:prstGeom prst="rect">
              <a:avLst/>
            </a:prstGeom>
          </p:spPr>
        </p:pic>
        <p:pic>
          <p:nvPicPr>
            <p:cNvPr id="3" name="图片 2">
              <a:hlinkClick r:id="rId4"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67472" y="3708326"/>
              <a:ext cx="743714" cy="760478"/>
            </a:xfrm>
            <a:prstGeom prst="rect">
              <a:avLst/>
            </a:prstGeom>
          </p:spPr>
        </p:pic>
      </p:grpSp>
      <p:grpSp>
        <p:nvGrpSpPr>
          <p:cNvPr id="11" name="组合 10"/>
          <p:cNvGrpSpPr/>
          <p:nvPr/>
        </p:nvGrpSpPr>
        <p:grpSpPr>
          <a:xfrm>
            <a:off x="4042421" y="3860175"/>
            <a:ext cx="4213025" cy="793419"/>
            <a:chOff x="3467472" y="4792917"/>
            <a:chExt cx="4213025" cy="793419"/>
          </a:xfrm>
        </p:grpSpPr>
        <p:pic>
          <p:nvPicPr>
            <p:cNvPr id="15" name="图片 14">
              <a:hlinkClick r:id="rId7"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4792917"/>
              <a:ext cx="3495600" cy="793419"/>
            </a:xfrm>
            <a:prstGeom prst="rect">
              <a:avLst/>
            </a:prstGeom>
          </p:spPr>
        </p:pic>
        <p:pic>
          <p:nvPicPr>
            <p:cNvPr id="4" name="图片 3">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67472" y="4792917"/>
              <a:ext cx="743714" cy="760478"/>
            </a:xfrm>
            <a:prstGeom prst="rect">
              <a:avLst/>
            </a:prstGeom>
          </p:spPr>
        </p:pic>
      </p:grpSp>
      <p:sp>
        <p:nvSpPr>
          <p:cNvPr id="25" name="TextBox 55">
            <a:hlinkClick r:id="rId7" action="ppaction://hlinksldjump"/>
          </p:cNvPr>
          <p:cNvSpPr txBox="1"/>
          <p:nvPr/>
        </p:nvSpPr>
        <p:spPr>
          <a:xfrm>
            <a:off x="4997003" y="402057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大题提分</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揭秘技巧</a:t>
            </a:r>
            <a:endParaRPr lang="zh-CN" altLang="en-US" sz="2400" dirty="0">
              <a:solidFill>
                <a:srgbClr val="4D4D4D"/>
              </a:solidFill>
            </a:endParaRPr>
          </a:p>
        </p:txBody>
      </p:sp>
      <p:sp>
        <p:nvSpPr>
          <p:cNvPr id="21" name="TextBox 47">
            <a:hlinkClick r:id="rId1" action="ppaction://hlinksldjump"/>
          </p:cNvPr>
          <p:cNvSpPr txBox="1"/>
          <p:nvPr/>
        </p:nvSpPr>
        <p:spPr>
          <a:xfrm>
            <a:off x="4997003" y="1846594"/>
            <a:ext cx="2994551" cy="461537"/>
          </a:xfrm>
          <a:prstGeom prst="rect">
            <a:avLst/>
          </a:prstGeom>
          <a:noFill/>
        </p:spPr>
        <p:txBody>
          <a:bodyPr wrap="square" rtlCol="0">
            <a:spAutoFit/>
          </a:bodyPr>
          <a:lstStyle/>
          <a:p>
            <a:pPr defTabSz="913765" fontAlgn="base">
              <a:spcBef>
                <a:spcPct val="0"/>
              </a:spcBef>
              <a:spcAft>
                <a:spcPct val="0"/>
              </a:spcAft>
            </a:pPr>
            <a:r>
              <a:rPr lang="zh-CN" altLang="en-US" sz="2400" b="1" dirty="0" smtClean="0">
                <a:solidFill>
                  <a:srgbClr val="4D4D4D"/>
                </a:solidFill>
                <a:latin typeface="微软雅黑" panose="020B0503020204020204" pitchFamily="34" charset="-122"/>
                <a:ea typeface="微软雅黑" panose="020B0503020204020204" pitchFamily="34" charset="-122"/>
              </a:rPr>
              <a:t>主干构建</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2400" b="1" dirty="0" smtClean="0">
                <a:solidFill>
                  <a:srgbClr val="4D4D4D"/>
                </a:solidFill>
                <a:latin typeface="微软雅黑" panose="020B0503020204020204" pitchFamily="34" charset="-122"/>
                <a:ea typeface="微软雅黑" panose="020B0503020204020204" pitchFamily="34" charset="-122"/>
              </a:rPr>
              <a:t>易错明辨</a:t>
            </a:r>
            <a:endParaRPr lang="zh-CN" altLang="en-US" sz="2400" b="1" dirty="0">
              <a:solidFill>
                <a:srgbClr val="4D4D4D"/>
              </a:solidFill>
              <a:latin typeface="微软雅黑" panose="020B0503020204020204" pitchFamily="34" charset="-122"/>
              <a:ea typeface="微软雅黑" panose="020B0503020204020204" pitchFamily="34" charset="-122"/>
            </a:endParaRPr>
          </a:p>
        </p:txBody>
      </p:sp>
      <p:sp>
        <p:nvSpPr>
          <p:cNvPr id="23" name="TextBox 48">
            <a:hlinkClick r:id="rId4" action="ppaction://hlinksldjump"/>
          </p:cNvPr>
          <p:cNvSpPr txBox="1"/>
          <p:nvPr/>
        </p:nvSpPr>
        <p:spPr>
          <a:xfrm>
            <a:off x="4997003" y="2933586"/>
            <a:ext cx="3111272" cy="461537"/>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核心突破</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精讲考点</a:t>
            </a:r>
            <a:endParaRPr lang="zh-CN" altLang="en-US" sz="2400" dirty="0">
              <a:solidFill>
                <a:srgbClr val="4D4D4D"/>
              </a:solidFill>
            </a:endParaRPr>
          </a:p>
        </p:txBody>
      </p:sp>
      <p:grpSp>
        <p:nvGrpSpPr>
          <p:cNvPr id="6" name="组合 5"/>
          <p:cNvGrpSpPr/>
          <p:nvPr/>
        </p:nvGrpSpPr>
        <p:grpSpPr>
          <a:xfrm>
            <a:off x="4042421" y="4955933"/>
            <a:ext cx="4213025" cy="793419"/>
            <a:chOff x="3976494" y="5878066"/>
            <a:chExt cx="4213025" cy="793419"/>
          </a:xfrm>
        </p:grpSpPr>
        <p:pic>
          <p:nvPicPr>
            <p:cNvPr id="17" name="图片 16">
              <a:hlinkClick r:id="rId9"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93919" y="5878066"/>
              <a:ext cx="3495600" cy="793419"/>
            </a:xfrm>
            <a:prstGeom prst="rect">
              <a:avLst/>
            </a:prstGeom>
          </p:spPr>
        </p:pic>
        <p:pic>
          <p:nvPicPr>
            <p:cNvPr id="18" name="图片 17">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976494" y="5878066"/>
              <a:ext cx="743714" cy="760477"/>
            </a:xfrm>
            <a:prstGeom prst="rect">
              <a:avLst/>
            </a:prstGeom>
          </p:spPr>
        </p:pic>
      </p:grpSp>
      <p:sp>
        <p:nvSpPr>
          <p:cNvPr id="19" name="TextBox 55">
            <a:hlinkClick r:id="rId9" action="ppaction://hlinksldjump"/>
          </p:cNvPr>
          <p:cNvSpPr txBox="1"/>
          <p:nvPr/>
        </p:nvSpPr>
        <p:spPr>
          <a:xfrm>
            <a:off x="4997003" y="510751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课时作业</a:t>
            </a:r>
            <a:endParaRPr lang="zh-CN" altLang="en-US" sz="2400" dirty="0">
              <a:solidFill>
                <a:srgbClr val="4D4D4D"/>
              </a:solidFill>
            </a:endParaRPr>
          </a:p>
        </p:txBody>
      </p:sp>
      <p:sp>
        <p:nvSpPr>
          <p:cNvPr id="24" name="矩形 23"/>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a:latin typeface="微软雅黑" panose="020B0503020204020204" pitchFamily="34" charset="-122"/>
                <a:ea typeface="微软雅黑" panose="020B0503020204020204" pitchFamily="34" charset="-122"/>
                <a:cs typeface="方正苏新诗柳楷简体-yolan" panose="02000000000000000000" pitchFamily="2" charset="-122"/>
              </a:rPr>
              <a:t>内容索引</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091063"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主干构建　易错明辨</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矩形 52"/>
          <p:cNvSpPr/>
          <p:nvPr/>
        </p:nvSpPr>
        <p:spPr>
          <a:xfrm>
            <a:off x="2278782" y="2865343"/>
            <a:ext cx="6946132"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民族文化与世界文化的关系</a:t>
            </a:r>
            <a:r>
              <a:rPr lang="en-US" altLang="zh-CN" sz="2600" kern="100" dirty="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个性与共性的关系</a:t>
            </a:r>
            <a:endParaRPr lang="zh-CN" altLang="en-US" sz="2600" dirty="0">
              <a:ea typeface="微软雅黑" panose="020B0503020204020204" pitchFamily="34" charset="-122"/>
            </a:endParaRPr>
          </a:p>
        </p:txBody>
      </p:sp>
      <p:sp>
        <p:nvSpPr>
          <p:cNvPr id="59" name="矩形 58"/>
          <p:cNvSpPr/>
          <p:nvPr/>
        </p:nvSpPr>
        <p:spPr>
          <a:xfrm>
            <a:off x="3502918" y="336229"/>
            <a:ext cx="8424936" cy="189282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民族节日是一个民族历史文化的长期积淀，是</a:t>
            </a:r>
            <a:r>
              <a:rPr lang="zh-CN" altLang="en-US" sz="2600" kern="100" dirty="0" smtClean="0">
                <a:latin typeface="Times New Roman" panose="02020603050405020304"/>
                <a:ea typeface="微软雅黑" panose="020B0503020204020204" pitchFamily="34" charset="-122"/>
                <a:cs typeface="Times New Roman" panose="02020603050405020304"/>
              </a:rPr>
              <a:t>民族文化</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的①</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文化遗产是一个国家和民族历史文化成就的</a:t>
            </a:r>
            <a:r>
              <a:rPr lang="zh-CN" altLang="en-US" sz="2600" kern="100" dirty="0" smtClean="0">
                <a:latin typeface="Times New Roman" panose="02020603050405020304"/>
                <a:ea typeface="微软雅黑" panose="020B0503020204020204" pitchFamily="34" charset="-122"/>
                <a:cs typeface="Times New Roman" panose="02020603050405020304"/>
              </a:rPr>
              <a:t>②</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zh-CN" altLang="en-US" sz="2600" dirty="0">
              <a:ea typeface="微软雅黑" panose="020B0503020204020204" pitchFamily="34" charset="-122"/>
            </a:endParaRPr>
          </a:p>
        </p:txBody>
      </p:sp>
      <p:sp>
        <p:nvSpPr>
          <p:cNvPr id="68" name="矩形 67"/>
          <p:cNvSpPr/>
          <p:nvPr/>
        </p:nvSpPr>
        <p:spPr>
          <a:xfrm>
            <a:off x="2147347" y="3645818"/>
            <a:ext cx="851515" cy="2492990"/>
          </a:xfrm>
          <a:prstGeom prst="rect">
            <a:avLst/>
          </a:prstGeom>
        </p:spPr>
        <p:txBody>
          <a:bodyPr wrap="none">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尊重</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文化</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多样</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性</a:t>
            </a:r>
            <a:endParaRPr lang="zh-CN" altLang="en-US" sz="2600" dirty="0">
              <a:ea typeface="微软雅黑" panose="020B0503020204020204" pitchFamily="34" charset="-122"/>
            </a:endParaRPr>
          </a:p>
        </p:txBody>
      </p:sp>
      <p:sp>
        <p:nvSpPr>
          <p:cNvPr id="71" name="矩形 70"/>
          <p:cNvSpPr/>
          <p:nvPr/>
        </p:nvSpPr>
        <p:spPr>
          <a:xfrm>
            <a:off x="3502918" y="3357786"/>
            <a:ext cx="9107692" cy="3093154"/>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必要性：文化是民族的又是世界的</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意义：发展</a:t>
            </a:r>
            <a:r>
              <a:rPr lang="zh-CN" altLang="en-US" sz="2600" kern="100" dirty="0" smtClean="0">
                <a:latin typeface="Times New Roman" panose="02020603050405020304"/>
                <a:ea typeface="微软雅黑" panose="020B0503020204020204" pitchFamily="34" charset="-122"/>
                <a:cs typeface="Times New Roman" panose="02020603050405020304"/>
              </a:rPr>
              <a:t>③</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内在要求；实现</a:t>
            </a:r>
            <a:r>
              <a:rPr lang="zh-CN" altLang="en-US" sz="2600" kern="100" dirty="0" smtClean="0">
                <a:latin typeface="Times New Roman" panose="02020603050405020304"/>
                <a:ea typeface="微软雅黑" panose="020B0503020204020204" pitchFamily="34" charset="-122"/>
                <a:cs typeface="Times New Roman" panose="02020603050405020304"/>
              </a:rPr>
              <a:t>④</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繁</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荣</a:t>
            </a:r>
            <a:r>
              <a:rPr lang="zh-CN" altLang="en-US" sz="2600" kern="100" dirty="0">
                <a:latin typeface="Times New Roman" panose="02020603050405020304"/>
                <a:ea typeface="微软雅黑" panose="020B0503020204020204" pitchFamily="34" charset="-122"/>
                <a:cs typeface="Times New Roman" panose="02020603050405020304"/>
              </a:rPr>
              <a:t>的必然要求</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态度：既要认同</a:t>
            </a:r>
            <a:r>
              <a:rPr lang="zh-CN" altLang="en-US" sz="2600" kern="100" dirty="0" smtClean="0">
                <a:latin typeface="Times New Roman" panose="02020603050405020304"/>
                <a:ea typeface="微软雅黑" panose="020B0503020204020204" pitchFamily="34" charset="-122"/>
                <a:cs typeface="Times New Roman" panose="02020603050405020304"/>
              </a:rPr>
              <a:t>⑤</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又要尊重</a:t>
            </a:r>
            <a:r>
              <a:rPr lang="zh-CN" altLang="en-US" sz="2600" kern="100" dirty="0" smtClean="0">
                <a:latin typeface="Times New Roman" panose="02020603050405020304"/>
                <a:ea typeface="微软雅黑" panose="020B0503020204020204" pitchFamily="34" charset="-122"/>
                <a:cs typeface="Times New Roman" panose="02020603050405020304"/>
              </a:rPr>
              <a:t>⑥</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文化</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原则：各民族文化</a:t>
            </a:r>
            <a:r>
              <a:rPr lang="zh-CN" altLang="en-US" sz="2600" kern="100" dirty="0" smtClean="0">
                <a:latin typeface="Times New Roman" panose="02020603050405020304"/>
                <a:ea typeface="微软雅黑" panose="020B0503020204020204" pitchFamily="34" charset="-122"/>
                <a:cs typeface="Times New Roman" panose="02020603050405020304"/>
              </a:rPr>
              <a:t>⑦</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zh-CN" altLang="en-US" sz="2600" dirty="0">
              <a:ea typeface="微软雅黑" panose="020B0503020204020204" pitchFamily="34" charset="-122"/>
            </a:endParaRPr>
          </a:p>
        </p:txBody>
      </p:sp>
      <p:sp>
        <p:nvSpPr>
          <p:cNvPr id="76" name="矩形 75"/>
          <p:cNvSpPr/>
          <p:nvPr/>
        </p:nvSpPr>
        <p:spPr>
          <a:xfrm>
            <a:off x="4583038" y="986564"/>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集中展示</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0" name="矩形 79"/>
          <p:cNvSpPr/>
          <p:nvPr/>
        </p:nvSpPr>
        <p:spPr>
          <a:xfrm>
            <a:off x="10213614" y="1584183"/>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重要标志</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1" name="矩形 80"/>
          <p:cNvSpPr/>
          <p:nvPr/>
        </p:nvSpPr>
        <p:spPr>
          <a:xfrm>
            <a:off x="5547608" y="4004061"/>
            <a:ext cx="1851789"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本民族文化</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2" name="矩形 81"/>
          <p:cNvSpPr/>
          <p:nvPr/>
        </p:nvSpPr>
        <p:spPr>
          <a:xfrm>
            <a:off x="10255342" y="4005858"/>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世界文化</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3" name="矩形 82"/>
          <p:cNvSpPr/>
          <p:nvPr/>
        </p:nvSpPr>
        <p:spPr>
          <a:xfrm>
            <a:off x="6214942" y="5173415"/>
            <a:ext cx="1851789"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本民族文化</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4" name="矩形 83"/>
          <p:cNvSpPr/>
          <p:nvPr/>
        </p:nvSpPr>
        <p:spPr>
          <a:xfrm>
            <a:off x="9925582" y="5173761"/>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其他民族</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6" name="矩形 85"/>
          <p:cNvSpPr/>
          <p:nvPr/>
        </p:nvSpPr>
        <p:spPr>
          <a:xfrm>
            <a:off x="6567645" y="5824133"/>
            <a:ext cx="1518364" cy="492443"/>
          </a:xfrm>
          <a:prstGeom prst="rect">
            <a:avLst/>
          </a:prstGeom>
        </p:spPr>
        <p:txBody>
          <a:bodyPr wrap="none">
            <a:spAutoFit/>
          </a:bodyPr>
          <a:lstStyle/>
          <a:p>
            <a:pPr lvl="0"/>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一律平等</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grpSp>
        <p:nvGrpSpPr>
          <p:cNvPr id="16" name="组合 15"/>
          <p:cNvGrpSpPr/>
          <p:nvPr/>
        </p:nvGrpSpPr>
        <p:grpSpPr>
          <a:xfrm>
            <a:off x="3095797" y="653625"/>
            <a:ext cx="335113" cy="1264001"/>
            <a:chOff x="2448151" y="537226"/>
            <a:chExt cx="653039" cy="536059"/>
          </a:xfrm>
        </p:grpSpPr>
        <p:cxnSp>
          <p:nvCxnSpPr>
            <p:cNvPr id="7" name="直接连接符 6"/>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88" name="直接连接符 87"/>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 name="直接连接符 8"/>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89" name="直接连接符 88"/>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grpSp>
        <p:nvGrpSpPr>
          <p:cNvPr id="2048" name="组合 2047"/>
          <p:cNvGrpSpPr/>
          <p:nvPr/>
        </p:nvGrpSpPr>
        <p:grpSpPr>
          <a:xfrm>
            <a:off x="3011019" y="3613229"/>
            <a:ext cx="471815" cy="2533117"/>
            <a:chOff x="2344311" y="4473634"/>
            <a:chExt cx="919434" cy="1181717"/>
          </a:xfrm>
        </p:grpSpPr>
        <p:cxnSp>
          <p:nvCxnSpPr>
            <p:cNvPr id="99" name="直接连接符 98"/>
            <p:cNvCxnSpPr/>
            <p:nvPr/>
          </p:nvCxnSpPr>
          <p:spPr>
            <a:xfrm flipH="1">
              <a:off x="2785303" y="447363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0" name="直接连接符 99"/>
            <p:cNvCxnSpPr/>
            <p:nvPr/>
          </p:nvCxnSpPr>
          <p:spPr>
            <a:xfrm flipH="1">
              <a:off x="2785303" y="565375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1" name="直接连接符 100"/>
            <p:cNvCxnSpPr/>
            <p:nvPr/>
          </p:nvCxnSpPr>
          <p:spPr>
            <a:xfrm>
              <a:off x="2776461" y="4478830"/>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102" name="直接连接符 101"/>
            <p:cNvCxnSpPr/>
            <p:nvPr/>
          </p:nvCxnSpPr>
          <p:spPr>
            <a:xfrm flipH="1">
              <a:off x="2344311" y="5059029"/>
              <a:ext cx="481031" cy="0"/>
            </a:xfrm>
            <a:prstGeom prst="line">
              <a:avLst/>
            </a:prstGeom>
          </p:spPr>
          <p:style>
            <a:lnRef idx="1">
              <a:schemeClr val="dk1"/>
            </a:lnRef>
            <a:fillRef idx="0">
              <a:schemeClr val="dk1"/>
            </a:fillRef>
            <a:effectRef idx="0">
              <a:schemeClr val="dk1"/>
            </a:effectRef>
            <a:fontRef idx="minor">
              <a:schemeClr val="tx1"/>
            </a:fontRef>
          </p:style>
        </p:cxnSp>
        <p:cxnSp>
          <p:nvCxnSpPr>
            <p:cNvPr id="55" name="直接连接符 54"/>
            <p:cNvCxnSpPr/>
            <p:nvPr/>
          </p:nvCxnSpPr>
          <p:spPr>
            <a:xfrm flipH="1">
              <a:off x="2782714" y="4824759"/>
              <a:ext cx="481031" cy="0"/>
            </a:xfrm>
            <a:prstGeom prst="line">
              <a:avLst/>
            </a:prstGeom>
          </p:spPr>
          <p:style>
            <a:lnRef idx="1">
              <a:schemeClr val="dk1"/>
            </a:lnRef>
            <a:fillRef idx="0">
              <a:schemeClr val="dk1"/>
            </a:fillRef>
            <a:effectRef idx="0">
              <a:schemeClr val="dk1"/>
            </a:effectRef>
            <a:fontRef idx="minor">
              <a:schemeClr val="tx1"/>
            </a:fontRef>
          </p:style>
        </p:cxnSp>
        <p:cxnSp>
          <p:nvCxnSpPr>
            <p:cNvPr id="56" name="直接连接符 55"/>
            <p:cNvCxnSpPr/>
            <p:nvPr/>
          </p:nvCxnSpPr>
          <p:spPr>
            <a:xfrm flipH="1">
              <a:off x="2770963" y="5328643"/>
              <a:ext cx="481031" cy="0"/>
            </a:xfrm>
            <a:prstGeom prst="line">
              <a:avLst/>
            </a:prstGeom>
          </p:spPr>
          <p:style>
            <a:lnRef idx="1">
              <a:schemeClr val="dk1"/>
            </a:lnRef>
            <a:fillRef idx="0">
              <a:schemeClr val="dk1"/>
            </a:fillRef>
            <a:effectRef idx="0">
              <a:schemeClr val="dk1"/>
            </a:effectRef>
            <a:fontRef idx="minor">
              <a:schemeClr val="tx1"/>
            </a:fontRef>
          </p:style>
        </p:cxnSp>
      </p:grpSp>
      <p:grpSp>
        <p:nvGrpSpPr>
          <p:cNvPr id="3" name="组合 2"/>
          <p:cNvGrpSpPr/>
          <p:nvPr/>
        </p:nvGrpSpPr>
        <p:grpSpPr>
          <a:xfrm>
            <a:off x="622598" y="999307"/>
            <a:ext cx="397545" cy="4662735"/>
            <a:chOff x="953136" y="1020824"/>
            <a:chExt cx="640250" cy="3853500"/>
          </a:xfrm>
        </p:grpSpPr>
        <p:cxnSp>
          <p:nvCxnSpPr>
            <p:cNvPr id="103" name="直接连接符 102"/>
            <p:cNvCxnSpPr/>
            <p:nvPr/>
          </p:nvCxnSpPr>
          <p:spPr>
            <a:xfrm flipH="1">
              <a:off x="1277499" y="102082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277499" y="487432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273437" y="1028899"/>
              <a:ext cx="0" cy="3844528"/>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953136" y="2731937"/>
              <a:ext cx="640250" cy="0"/>
            </a:xfrm>
            <a:prstGeom prst="line">
              <a:avLst/>
            </a:prstGeom>
          </p:spPr>
          <p:style>
            <a:lnRef idx="1">
              <a:schemeClr val="dk1"/>
            </a:lnRef>
            <a:fillRef idx="0">
              <a:schemeClr val="dk1"/>
            </a:fillRef>
            <a:effectRef idx="0">
              <a:schemeClr val="dk1"/>
            </a:effectRef>
            <a:fontRef idx="minor">
              <a:schemeClr val="tx1"/>
            </a:fontRef>
          </p:style>
        </p:cxnSp>
      </p:grp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118542" y="837506"/>
            <a:ext cx="576063" cy="5332807"/>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文化的多样性</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与文化传播</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43" name="矩形 42"/>
          <p:cNvSpPr/>
          <p:nvPr/>
        </p:nvSpPr>
        <p:spPr>
          <a:xfrm>
            <a:off x="2278782" y="621482"/>
            <a:ext cx="851515" cy="1292662"/>
          </a:xfrm>
          <a:prstGeom prst="rect">
            <a:avLst/>
          </a:prstGeom>
        </p:spPr>
        <p:txBody>
          <a:bodyPr wrap="none">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主要</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表现</a:t>
            </a:r>
            <a:endParaRPr lang="zh-CN" altLang="en-US" sz="2600" dirty="0">
              <a:ea typeface="微软雅黑" panose="020B0503020204020204" pitchFamily="34" charset="-122"/>
            </a:endParaRPr>
          </a:p>
        </p:txBody>
      </p:sp>
      <p:sp>
        <p:nvSpPr>
          <p:cNvPr id="45" name="矩形 44"/>
          <p:cNvSpPr/>
          <p:nvPr/>
        </p:nvSpPr>
        <p:spPr>
          <a:xfrm>
            <a:off x="982638" y="1845618"/>
            <a:ext cx="851515" cy="2492990"/>
          </a:xfrm>
          <a:prstGeom prst="rect">
            <a:avLst/>
          </a:prstGeom>
        </p:spPr>
        <p:txBody>
          <a:bodyPr wrap="none">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世界</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文化</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的多</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样性</a:t>
            </a:r>
            <a:endParaRPr lang="zh-CN" altLang="en-US" sz="2600" dirty="0">
              <a:ea typeface="微软雅黑" panose="020B0503020204020204" pitchFamily="34" charset="-122"/>
            </a:endParaRPr>
          </a:p>
        </p:txBody>
      </p:sp>
      <p:grpSp>
        <p:nvGrpSpPr>
          <p:cNvPr id="46" name="组合 45"/>
          <p:cNvGrpSpPr/>
          <p:nvPr/>
        </p:nvGrpSpPr>
        <p:grpSpPr>
          <a:xfrm>
            <a:off x="1846734" y="1053530"/>
            <a:ext cx="397545" cy="4238850"/>
            <a:chOff x="953136" y="1020824"/>
            <a:chExt cx="640250" cy="3853500"/>
          </a:xfrm>
        </p:grpSpPr>
        <p:cxnSp>
          <p:nvCxnSpPr>
            <p:cNvPr id="48" name="直接连接符 47"/>
            <p:cNvCxnSpPr/>
            <p:nvPr/>
          </p:nvCxnSpPr>
          <p:spPr>
            <a:xfrm flipH="1">
              <a:off x="1277499" y="102082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51" name="直接连接符 50"/>
            <p:cNvCxnSpPr/>
            <p:nvPr/>
          </p:nvCxnSpPr>
          <p:spPr>
            <a:xfrm flipH="1">
              <a:off x="1277499" y="487432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52" name="直接连接符 51"/>
            <p:cNvCxnSpPr/>
            <p:nvPr/>
          </p:nvCxnSpPr>
          <p:spPr>
            <a:xfrm>
              <a:off x="1273437" y="1028899"/>
              <a:ext cx="0" cy="3844528"/>
            </a:xfrm>
            <a:prstGeom prst="line">
              <a:avLst/>
            </a:prstGeom>
          </p:spPr>
          <p:style>
            <a:lnRef idx="1">
              <a:schemeClr val="dk1"/>
            </a:lnRef>
            <a:fillRef idx="0">
              <a:schemeClr val="dk1"/>
            </a:fillRef>
            <a:effectRef idx="0">
              <a:schemeClr val="dk1"/>
            </a:effectRef>
            <a:fontRef idx="minor">
              <a:schemeClr val="tx1"/>
            </a:fontRef>
          </p:style>
        </p:cxnSp>
        <p:cxnSp>
          <p:nvCxnSpPr>
            <p:cNvPr id="54" name="直接连接符 53"/>
            <p:cNvCxnSpPr/>
            <p:nvPr/>
          </p:nvCxnSpPr>
          <p:spPr>
            <a:xfrm flipH="1">
              <a:off x="953136" y="2882420"/>
              <a:ext cx="640250" cy="0"/>
            </a:xfrm>
            <a:prstGeom prst="line">
              <a:avLst/>
            </a:prstGeom>
          </p:spPr>
          <p:style>
            <a:lnRef idx="1">
              <a:schemeClr val="dk1"/>
            </a:lnRef>
            <a:fillRef idx="0">
              <a:schemeClr val="dk1"/>
            </a:fillRef>
            <a:effectRef idx="0">
              <a:schemeClr val="dk1"/>
            </a:effectRef>
            <a:fontRef idx="minor">
              <a:schemeClr val="tx1"/>
            </a:fontRef>
          </p:style>
        </p:cxn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blinds(horizontal)">
                                      <p:cBhvr>
                                        <p:cTn id="7" dur="500"/>
                                        <p:tgtEl>
                                          <p:spTgt spid="7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0"/>
                                        </p:tgtEl>
                                        <p:attrNameLst>
                                          <p:attrName>style.visibility</p:attrName>
                                        </p:attrNameLst>
                                      </p:cBhvr>
                                      <p:to>
                                        <p:strVal val="visible"/>
                                      </p:to>
                                    </p:set>
                                    <p:animEffect transition="in" filter="blinds(horizontal)">
                                      <p:cBhvr>
                                        <p:cTn id="12" dur="500"/>
                                        <p:tgtEl>
                                          <p:spTgt spid="8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1"/>
                                        </p:tgtEl>
                                        <p:attrNameLst>
                                          <p:attrName>style.visibility</p:attrName>
                                        </p:attrNameLst>
                                      </p:cBhvr>
                                      <p:to>
                                        <p:strVal val="visible"/>
                                      </p:to>
                                    </p:set>
                                    <p:animEffect transition="in" filter="blinds(horizontal)">
                                      <p:cBhvr>
                                        <p:cTn id="17" dur="500"/>
                                        <p:tgtEl>
                                          <p:spTgt spid="8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blinds(horizontal)">
                                      <p:cBhvr>
                                        <p:cTn id="22" dur="500"/>
                                        <p:tgtEl>
                                          <p:spTgt spid="8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3"/>
                                        </p:tgtEl>
                                        <p:attrNameLst>
                                          <p:attrName>style.visibility</p:attrName>
                                        </p:attrNameLst>
                                      </p:cBhvr>
                                      <p:to>
                                        <p:strVal val="visible"/>
                                      </p:to>
                                    </p:set>
                                    <p:animEffect transition="in" filter="blinds(horizontal)">
                                      <p:cBhvr>
                                        <p:cTn id="27" dur="500"/>
                                        <p:tgtEl>
                                          <p:spTgt spid="8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blinds(horizontal)">
                                      <p:cBhvr>
                                        <p:cTn id="32" dur="500"/>
                                        <p:tgtEl>
                                          <p:spTgt spid="84"/>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blinds(horizontal)">
                                      <p:cBhvr>
                                        <p:cTn id="37" dur="500"/>
                                        <p:tgtEl>
                                          <p:spTgt spid="8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1" nodeType="clickEffect">
                                  <p:stCondLst>
                                    <p:cond delay="0"/>
                                  </p:stCondLst>
                                  <p:childTnLst>
                                    <p:animEffect transition="out" filter="fade">
                                      <p:cBhvr>
                                        <p:cTn id="41" dur="500"/>
                                        <p:tgtEl>
                                          <p:spTgt spid="76"/>
                                        </p:tgtEl>
                                      </p:cBhvr>
                                    </p:animEffect>
                                    <p:set>
                                      <p:cBhvr>
                                        <p:cTn id="42" dur="1" fill="hold">
                                          <p:stCondLst>
                                            <p:cond delay="499"/>
                                          </p:stCondLst>
                                        </p:cTn>
                                        <p:tgtEl>
                                          <p:spTgt spid="76"/>
                                        </p:tgtEl>
                                        <p:attrNameLst>
                                          <p:attrName>style.visibility</p:attrName>
                                        </p:attrNameLst>
                                      </p:cBhvr>
                                      <p:to>
                                        <p:strVal val="hidden"/>
                                      </p:to>
                                    </p:set>
                                  </p:childTnLst>
                                </p:cTn>
                              </p:par>
                              <p:par>
                                <p:cTn id="43" presetID="10" presetClass="exit" presetSubtype="0" fill="hold" grpId="1" nodeType="withEffect">
                                  <p:stCondLst>
                                    <p:cond delay="0"/>
                                  </p:stCondLst>
                                  <p:childTnLst>
                                    <p:animEffect transition="out" filter="fade">
                                      <p:cBhvr>
                                        <p:cTn id="44" dur="500"/>
                                        <p:tgtEl>
                                          <p:spTgt spid="80"/>
                                        </p:tgtEl>
                                      </p:cBhvr>
                                    </p:animEffect>
                                    <p:set>
                                      <p:cBhvr>
                                        <p:cTn id="45" dur="1" fill="hold">
                                          <p:stCondLst>
                                            <p:cond delay="499"/>
                                          </p:stCondLst>
                                        </p:cTn>
                                        <p:tgtEl>
                                          <p:spTgt spid="80"/>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81"/>
                                        </p:tgtEl>
                                      </p:cBhvr>
                                    </p:animEffect>
                                    <p:set>
                                      <p:cBhvr>
                                        <p:cTn id="48" dur="1" fill="hold">
                                          <p:stCondLst>
                                            <p:cond delay="499"/>
                                          </p:stCondLst>
                                        </p:cTn>
                                        <p:tgtEl>
                                          <p:spTgt spid="81"/>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82"/>
                                        </p:tgtEl>
                                      </p:cBhvr>
                                    </p:animEffect>
                                    <p:set>
                                      <p:cBhvr>
                                        <p:cTn id="51" dur="1" fill="hold">
                                          <p:stCondLst>
                                            <p:cond delay="499"/>
                                          </p:stCondLst>
                                        </p:cTn>
                                        <p:tgtEl>
                                          <p:spTgt spid="82"/>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83"/>
                                        </p:tgtEl>
                                      </p:cBhvr>
                                    </p:animEffect>
                                    <p:set>
                                      <p:cBhvr>
                                        <p:cTn id="54" dur="1" fill="hold">
                                          <p:stCondLst>
                                            <p:cond delay="499"/>
                                          </p:stCondLst>
                                        </p:cTn>
                                        <p:tgtEl>
                                          <p:spTgt spid="83"/>
                                        </p:tgtEl>
                                        <p:attrNameLst>
                                          <p:attrName>style.visibility</p:attrName>
                                        </p:attrNameLst>
                                      </p:cBhvr>
                                      <p:to>
                                        <p:strVal val="hidden"/>
                                      </p:to>
                                    </p:set>
                                  </p:childTnLst>
                                </p:cTn>
                              </p:par>
                              <p:par>
                                <p:cTn id="55" presetID="10" presetClass="exit" presetSubtype="0" fill="hold" grpId="1" nodeType="withEffect">
                                  <p:stCondLst>
                                    <p:cond delay="0"/>
                                  </p:stCondLst>
                                  <p:childTnLst>
                                    <p:animEffect transition="out" filter="fade">
                                      <p:cBhvr>
                                        <p:cTn id="56" dur="500"/>
                                        <p:tgtEl>
                                          <p:spTgt spid="84"/>
                                        </p:tgtEl>
                                      </p:cBhvr>
                                    </p:animEffect>
                                    <p:set>
                                      <p:cBhvr>
                                        <p:cTn id="57" dur="1" fill="hold">
                                          <p:stCondLst>
                                            <p:cond delay="499"/>
                                          </p:stCondLst>
                                        </p:cTn>
                                        <p:tgtEl>
                                          <p:spTgt spid="84"/>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86"/>
                                        </p:tgtEl>
                                      </p:cBhvr>
                                    </p:animEffect>
                                    <p:set>
                                      <p:cBhvr>
                                        <p:cTn id="60" dur="1" fill="hold">
                                          <p:stCondLst>
                                            <p:cond delay="499"/>
                                          </p:stCondLst>
                                        </p:cTn>
                                        <p:tgtEl>
                                          <p:spTgt spid="86"/>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76" grpId="0"/>
      <p:bldP spid="76" grpId="1"/>
      <p:bldP spid="80" grpId="0"/>
      <p:bldP spid="80" grpId="1"/>
      <p:bldP spid="81" grpId="0"/>
      <p:bldP spid="81" grpId="1"/>
      <p:bldP spid="82" grpId="0"/>
      <p:bldP spid="82" grpId="1"/>
      <p:bldP spid="83" grpId="0"/>
      <p:bldP spid="83" grpId="1"/>
      <p:bldP spid="84" grpId="0"/>
      <p:bldP spid="84" grpId="1"/>
      <p:bldP spid="86" grpId="0"/>
      <p:bldP spid="86"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p:cNvSpPr/>
          <p:nvPr/>
        </p:nvSpPr>
        <p:spPr>
          <a:xfrm>
            <a:off x="1558702" y="600752"/>
            <a:ext cx="2852063"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世界</a:t>
            </a:r>
            <a:r>
              <a:rPr lang="zh-CN" altLang="en-US" sz="2600" kern="100" dirty="0" smtClean="0">
                <a:latin typeface="Times New Roman" panose="02020603050405020304"/>
                <a:ea typeface="微软雅黑" panose="020B0503020204020204" pitchFamily="34" charset="-122"/>
                <a:cs typeface="Times New Roman" panose="02020603050405020304"/>
              </a:rPr>
              <a:t>文化的</a:t>
            </a:r>
            <a:r>
              <a:rPr lang="zh-CN" altLang="en-US" sz="2600" kern="100" dirty="0">
                <a:latin typeface="Times New Roman" panose="02020603050405020304"/>
                <a:ea typeface="微软雅黑" panose="020B0503020204020204" pitchFamily="34" charset="-122"/>
                <a:cs typeface="Times New Roman" panose="02020603050405020304"/>
              </a:rPr>
              <a:t>多样性</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68" name="矩形 67"/>
          <p:cNvSpPr/>
          <p:nvPr/>
        </p:nvSpPr>
        <p:spPr>
          <a:xfrm>
            <a:off x="1486694" y="3574838"/>
            <a:ext cx="1518364" cy="1292662"/>
          </a:xfrm>
          <a:prstGeom prst="rect">
            <a:avLst/>
          </a:prstGeom>
        </p:spPr>
        <p:txBody>
          <a:bodyPr wrap="non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文化在交</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流中传播</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71" name="矩形 70"/>
          <p:cNvSpPr/>
          <p:nvPr/>
        </p:nvSpPr>
        <p:spPr>
          <a:xfrm>
            <a:off x="3502918" y="2088639"/>
            <a:ext cx="8280853" cy="4293483"/>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重要途径：</a:t>
            </a:r>
            <a:r>
              <a:rPr lang="zh-CN" altLang="en-US" sz="2600" kern="100" dirty="0" smtClean="0">
                <a:latin typeface="Times New Roman" panose="02020603050405020304"/>
                <a:ea typeface="微软雅黑" panose="020B0503020204020204" pitchFamily="34" charset="-122"/>
                <a:cs typeface="Times New Roman" panose="02020603050405020304"/>
              </a:rPr>
              <a:t>⑧</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、⑨</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教育等</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传播手段：口语、文字、</a:t>
            </a:r>
            <a:r>
              <a:rPr lang="zh-CN" altLang="en-US" sz="2600" kern="100" dirty="0" smtClean="0">
                <a:latin typeface="Times New Roman" panose="02020603050405020304"/>
                <a:ea typeface="微软雅黑" panose="020B0503020204020204" pitchFamily="34" charset="-122"/>
                <a:cs typeface="Times New Roman" panose="02020603050405020304"/>
              </a:rPr>
              <a:t>⑩</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电子和网络等</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现代手段：   </a:t>
            </a:r>
            <a:r>
              <a:rPr lang="en-US" altLang="zh-CN" sz="2600" kern="100" dirty="0" smtClean="0">
                <a:latin typeface="Times New Roman" panose="02020603050405020304"/>
                <a:ea typeface="微软雅黑" panose="020B0503020204020204" pitchFamily="34" charset="-122"/>
                <a:cs typeface="Times New Roman" panose="02020603050405020304"/>
              </a:rPr>
              <a:t>__________</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交流意义：有利于本民族文化的发展和进步，促进</a:t>
            </a:r>
            <a:r>
              <a:rPr lang="zh-CN" altLang="en-US" sz="2600" kern="100" dirty="0" smtClean="0">
                <a:latin typeface="Times New Roman" panose="02020603050405020304"/>
                <a:ea typeface="微软雅黑" panose="020B0503020204020204" pitchFamily="34" charset="-122"/>
                <a:cs typeface="Times New Roman" panose="02020603050405020304"/>
              </a:rPr>
              <a:t>了</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   </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发展</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重要使命：既要欢迎世界各国    </a:t>
            </a:r>
            <a:r>
              <a:rPr lang="zh-CN" altLang="en-US" sz="2600" kern="100" dirty="0" smtClean="0">
                <a:latin typeface="Times New Roman" panose="02020603050405020304"/>
                <a:ea typeface="微软雅黑" panose="020B0503020204020204" pitchFamily="34" charset="-122"/>
                <a:cs typeface="Times New Roman" panose="02020603050405020304"/>
              </a:rPr>
              <a:t> </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在</a:t>
            </a:r>
            <a:r>
              <a:rPr lang="zh-CN" altLang="en-US" sz="2600" kern="100" dirty="0">
                <a:latin typeface="Times New Roman" panose="02020603050405020304"/>
                <a:ea typeface="微软雅黑" panose="020B0503020204020204" pitchFamily="34" charset="-122"/>
                <a:cs typeface="Times New Roman" panose="02020603050405020304"/>
              </a:rPr>
              <a:t>中国传播</a:t>
            </a:r>
            <a:r>
              <a:rPr lang="zh-CN" altLang="en-US"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又要</a:t>
            </a:r>
            <a:r>
              <a:rPr lang="zh-CN" altLang="en-US" sz="2600" kern="100" dirty="0">
                <a:latin typeface="Times New Roman" panose="02020603050405020304"/>
                <a:ea typeface="微软雅黑" panose="020B0503020204020204" pitchFamily="34" charset="-122"/>
                <a:cs typeface="Times New Roman" panose="02020603050405020304"/>
              </a:rPr>
              <a:t>推动中华文化走向</a:t>
            </a:r>
            <a:r>
              <a:rPr lang="zh-CN" altLang="en-US" sz="2600" kern="100" dirty="0" smtClean="0">
                <a:latin typeface="Times New Roman" panose="02020603050405020304"/>
                <a:ea typeface="微软雅黑" panose="020B0503020204020204" pitchFamily="34" charset="-122"/>
                <a:cs typeface="Times New Roman" panose="02020603050405020304"/>
              </a:rPr>
              <a:t>世界</a:t>
            </a:r>
            <a:endParaRPr lang="zh-CN" altLang="zh-CN" sz="2600" kern="100" dirty="0">
              <a:latin typeface="Times New Roman" panose="02020603050405020304"/>
              <a:ea typeface="微软雅黑" panose="020B0503020204020204" pitchFamily="34" charset="-122"/>
              <a:cs typeface="Times New Roman" panose="02020603050405020304"/>
            </a:endParaRPr>
          </a:p>
        </p:txBody>
      </p:sp>
      <p:grpSp>
        <p:nvGrpSpPr>
          <p:cNvPr id="2048" name="组合 2047"/>
          <p:cNvGrpSpPr/>
          <p:nvPr/>
        </p:nvGrpSpPr>
        <p:grpSpPr>
          <a:xfrm>
            <a:off x="2921603" y="2386382"/>
            <a:ext cx="482073" cy="3708737"/>
            <a:chOff x="2460940" y="4473634"/>
            <a:chExt cx="705804" cy="1181717"/>
          </a:xfrm>
        </p:grpSpPr>
        <p:cxnSp>
          <p:nvCxnSpPr>
            <p:cNvPr id="99" name="直接连接符 98"/>
            <p:cNvCxnSpPr/>
            <p:nvPr/>
          </p:nvCxnSpPr>
          <p:spPr>
            <a:xfrm flipH="1">
              <a:off x="2785303" y="447363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0" name="直接连接符 99"/>
            <p:cNvCxnSpPr/>
            <p:nvPr/>
          </p:nvCxnSpPr>
          <p:spPr>
            <a:xfrm flipH="1">
              <a:off x="2785303" y="565375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1" name="直接连接符 100"/>
            <p:cNvCxnSpPr/>
            <p:nvPr/>
          </p:nvCxnSpPr>
          <p:spPr>
            <a:xfrm>
              <a:off x="2776461" y="4478830"/>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102" name="直接连接符 101"/>
            <p:cNvCxnSpPr/>
            <p:nvPr/>
          </p:nvCxnSpPr>
          <p:spPr>
            <a:xfrm flipH="1">
              <a:off x="2460940" y="5059029"/>
              <a:ext cx="640250" cy="0"/>
            </a:xfrm>
            <a:prstGeom prst="line">
              <a:avLst/>
            </a:prstGeom>
          </p:spPr>
          <p:style>
            <a:lnRef idx="1">
              <a:schemeClr val="dk1"/>
            </a:lnRef>
            <a:fillRef idx="0">
              <a:schemeClr val="dk1"/>
            </a:fillRef>
            <a:effectRef idx="0">
              <a:schemeClr val="dk1"/>
            </a:effectRef>
            <a:fontRef idx="minor">
              <a:schemeClr val="tx1"/>
            </a:fontRef>
          </p:style>
        </p:cxnSp>
        <p:cxnSp>
          <p:nvCxnSpPr>
            <p:cNvPr id="29" name="直接连接符 28"/>
            <p:cNvCxnSpPr/>
            <p:nvPr/>
          </p:nvCxnSpPr>
          <p:spPr>
            <a:xfrm flipH="1">
              <a:off x="2764482" y="4691705"/>
              <a:ext cx="361406" cy="0"/>
            </a:xfrm>
            <a:prstGeom prst="line">
              <a:avLst/>
            </a:prstGeom>
          </p:spPr>
          <p:style>
            <a:lnRef idx="1">
              <a:schemeClr val="dk1"/>
            </a:lnRef>
            <a:fillRef idx="0">
              <a:schemeClr val="dk1"/>
            </a:fillRef>
            <a:effectRef idx="0">
              <a:schemeClr val="dk1"/>
            </a:effectRef>
            <a:fontRef idx="minor">
              <a:schemeClr val="tx1"/>
            </a:fontRef>
          </p:style>
        </p:cxnSp>
        <p:cxnSp>
          <p:nvCxnSpPr>
            <p:cNvPr id="30" name="直接连接符 29"/>
            <p:cNvCxnSpPr/>
            <p:nvPr/>
          </p:nvCxnSpPr>
          <p:spPr>
            <a:xfrm flipH="1">
              <a:off x="2784909" y="4898200"/>
              <a:ext cx="361406" cy="0"/>
            </a:xfrm>
            <a:prstGeom prst="line">
              <a:avLst/>
            </a:prstGeom>
          </p:spPr>
          <p:style>
            <a:lnRef idx="1">
              <a:schemeClr val="dk1"/>
            </a:lnRef>
            <a:fillRef idx="0">
              <a:schemeClr val="dk1"/>
            </a:fillRef>
            <a:effectRef idx="0">
              <a:schemeClr val="dk1"/>
            </a:effectRef>
            <a:fontRef idx="minor">
              <a:schemeClr val="tx1"/>
            </a:fontRef>
          </p:style>
        </p:cxnSp>
        <p:cxnSp>
          <p:nvCxnSpPr>
            <p:cNvPr id="31" name="直接连接符 30"/>
            <p:cNvCxnSpPr/>
            <p:nvPr/>
          </p:nvCxnSpPr>
          <p:spPr>
            <a:xfrm flipH="1">
              <a:off x="2805338" y="5448855"/>
              <a:ext cx="361406" cy="0"/>
            </a:xfrm>
            <a:prstGeom prst="line">
              <a:avLst/>
            </a:prstGeom>
          </p:spPr>
          <p:style>
            <a:lnRef idx="1">
              <a:schemeClr val="dk1"/>
            </a:lnRef>
            <a:fillRef idx="0">
              <a:schemeClr val="dk1"/>
            </a:fillRef>
            <a:effectRef idx="0">
              <a:schemeClr val="dk1"/>
            </a:effectRef>
            <a:fontRef idx="minor">
              <a:schemeClr val="tx1"/>
            </a:fontRef>
          </p:style>
        </p:cxnSp>
      </p:grpSp>
      <p:cxnSp>
        <p:nvCxnSpPr>
          <p:cNvPr id="103" name="直接连接符 102"/>
          <p:cNvCxnSpPr/>
          <p:nvPr/>
        </p:nvCxnSpPr>
        <p:spPr>
          <a:xfrm flipH="1">
            <a:off x="1277499" y="86327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277499" y="525673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273437" y="863833"/>
            <a:ext cx="0" cy="4395724"/>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953136" y="4149874"/>
            <a:ext cx="640250" cy="0"/>
          </a:xfrm>
          <a:prstGeom prst="line">
            <a:avLst/>
          </a:prstGeom>
        </p:spPr>
        <p:style>
          <a:lnRef idx="1">
            <a:schemeClr val="dk1"/>
          </a:lnRef>
          <a:fillRef idx="0">
            <a:schemeClr val="dk1"/>
          </a:fillRef>
          <a:effectRef idx="0">
            <a:schemeClr val="dk1"/>
          </a:effectRef>
          <a:fontRef idx="minor">
            <a:schemeClr val="tx1"/>
          </a:fontRef>
        </p:style>
      </p:cxnSp>
      <p:sp>
        <p:nvSpPr>
          <p:cNvPr id="6" name="矩形 5"/>
          <p:cNvSpPr/>
          <p:nvPr/>
        </p:nvSpPr>
        <p:spPr>
          <a:xfrm>
            <a:off x="5562122" y="2117667"/>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商业贸易</a:t>
            </a:r>
            <a:endParaRPr lang="zh-CN" altLang="en-US" dirty="0">
              <a:solidFill>
                <a:srgbClr val="C00000"/>
              </a:solidFill>
            </a:endParaRPr>
          </a:p>
        </p:txBody>
      </p:sp>
      <p:sp>
        <p:nvSpPr>
          <p:cNvPr id="8" name="矩形 7"/>
          <p:cNvSpPr/>
          <p:nvPr/>
        </p:nvSpPr>
        <p:spPr>
          <a:xfrm>
            <a:off x="7676629" y="2132181"/>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人口迁徙</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10" name="矩形 9"/>
          <p:cNvSpPr/>
          <p:nvPr/>
        </p:nvSpPr>
        <p:spPr>
          <a:xfrm>
            <a:off x="7563832" y="2745972"/>
            <a:ext cx="851515"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印刷</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32" name="矩形 31"/>
          <p:cNvSpPr/>
          <p:nvPr/>
        </p:nvSpPr>
        <p:spPr>
          <a:xfrm>
            <a:off x="262558" y="837506"/>
            <a:ext cx="576063" cy="5332807"/>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文化的多样性</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与文化传播</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33" name="矩形 32"/>
          <p:cNvSpPr/>
          <p:nvPr/>
        </p:nvSpPr>
        <p:spPr>
          <a:xfrm>
            <a:off x="5518580" y="3327447"/>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大众传媒</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34" name="矩形 33"/>
          <p:cNvSpPr/>
          <p:nvPr/>
        </p:nvSpPr>
        <p:spPr>
          <a:xfrm>
            <a:off x="4150990" y="4493527"/>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世界文化</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35" name="矩形 34"/>
          <p:cNvSpPr/>
          <p:nvPr/>
        </p:nvSpPr>
        <p:spPr>
          <a:xfrm>
            <a:off x="8236592" y="5125872"/>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优秀文化</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pic>
        <p:nvPicPr>
          <p:cNvPr id="2" name="图片 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159102" y="3502830"/>
            <a:ext cx="346651" cy="346651"/>
          </a:xfrm>
          <a:prstGeom prst="rect">
            <a:avLst/>
          </a:prstGeom>
        </p:spPr>
      </p:pic>
      <p:pic>
        <p:nvPicPr>
          <p:cNvPr id="4" name="图片 3"/>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834492" y="4625930"/>
            <a:ext cx="361402" cy="361402"/>
          </a:xfrm>
          <a:prstGeom prst="rect">
            <a:avLst/>
          </a:prstGeom>
        </p:spPr>
      </p:pic>
      <p:pic>
        <p:nvPicPr>
          <p:cNvPr id="5" name="图片 4"/>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37024" y="5232889"/>
            <a:ext cx="361402" cy="361402"/>
          </a:xfrm>
          <a:prstGeom prst="rect">
            <a:avLst/>
          </a:prstGeom>
        </p:spPr>
      </p:pic>
      <p:grpSp>
        <p:nvGrpSpPr>
          <p:cNvPr id="11" name="组合 10"/>
          <p:cNvGrpSpPr/>
          <p:nvPr/>
        </p:nvGrpSpPr>
        <p:grpSpPr>
          <a:xfrm>
            <a:off x="2095664" y="1125538"/>
            <a:ext cx="111110" cy="2470459"/>
            <a:chOff x="2095664" y="1125538"/>
            <a:chExt cx="111110" cy="2470459"/>
          </a:xfrm>
        </p:grpSpPr>
        <p:cxnSp>
          <p:nvCxnSpPr>
            <p:cNvPr id="7" name="直接箭头连接符 6"/>
            <p:cNvCxnSpPr/>
            <p:nvPr/>
          </p:nvCxnSpPr>
          <p:spPr>
            <a:xfrm>
              <a:off x="2095664" y="1125538"/>
              <a:ext cx="0" cy="247045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6" name="直接箭头连接符 35"/>
            <p:cNvCxnSpPr/>
            <p:nvPr/>
          </p:nvCxnSpPr>
          <p:spPr>
            <a:xfrm flipV="1">
              <a:off x="2206774" y="1125538"/>
              <a:ext cx="0" cy="247045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37" name="矩形 36"/>
          <p:cNvSpPr/>
          <p:nvPr/>
        </p:nvSpPr>
        <p:spPr>
          <a:xfrm>
            <a:off x="1558702" y="1264905"/>
            <a:ext cx="518091" cy="2092881"/>
          </a:xfrm>
          <a:prstGeom prst="rect">
            <a:avLst/>
          </a:prstGeom>
        </p:spPr>
        <p:txBody>
          <a:bodyPr wrap="none">
            <a:spAutoFit/>
          </a:bodyPr>
          <a:lstStyle/>
          <a:p>
            <a:r>
              <a:rPr lang="zh-CN" altLang="en-US" sz="2600" kern="100" dirty="0" smtClean="0">
                <a:latin typeface="Times New Roman" panose="02020603050405020304"/>
                <a:ea typeface="微软雅黑" panose="020B0503020204020204" pitchFamily="34" charset="-122"/>
                <a:cs typeface="Times New Roman" panose="02020603050405020304"/>
              </a:rPr>
              <a:t>前</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r>
              <a:rPr lang="zh-CN" altLang="en-US" sz="2600" kern="100" dirty="0" smtClean="0">
                <a:latin typeface="Times New Roman" panose="02020603050405020304"/>
                <a:ea typeface="微软雅黑" panose="020B0503020204020204" pitchFamily="34" charset="-122"/>
                <a:cs typeface="Times New Roman" panose="02020603050405020304"/>
              </a:rPr>
              <a:t>提</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r>
              <a:rPr lang="zh-CN" altLang="en-US" sz="2600" kern="100" dirty="0" smtClean="0">
                <a:latin typeface="Times New Roman" panose="02020603050405020304"/>
                <a:ea typeface="微软雅黑" panose="020B0503020204020204" pitchFamily="34" charset="-122"/>
                <a:cs typeface="Times New Roman" panose="02020603050405020304"/>
              </a:rPr>
              <a:t>和</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r>
              <a:rPr lang="zh-CN" altLang="en-US" sz="2600" kern="100" dirty="0" smtClean="0">
                <a:latin typeface="Times New Roman" panose="02020603050405020304"/>
                <a:ea typeface="微软雅黑" panose="020B0503020204020204" pitchFamily="34" charset="-122"/>
                <a:cs typeface="Times New Roman" panose="02020603050405020304"/>
              </a:rPr>
              <a:t>要</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r>
              <a:rPr lang="zh-CN" altLang="en-US" sz="2600" kern="100" dirty="0" smtClean="0">
                <a:latin typeface="Times New Roman" panose="02020603050405020304"/>
                <a:ea typeface="微软雅黑" panose="020B0503020204020204" pitchFamily="34" charset="-122"/>
                <a:cs typeface="Times New Roman" panose="02020603050405020304"/>
              </a:rPr>
              <a:t>求</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38" name="矩形 37"/>
          <p:cNvSpPr/>
          <p:nvPr/>
        </p:nvSpPr>
        <p:spPr>
          <a:xfrm>
            <a:off x="2277436" y="1264905"/>
            <a:ext cx="518091" cy="2092881"/>
          </a:xfrm>
          <a:prstGeom prst="rect">
            <a:avLst/>
          </a:prstGeom>
        </p:spPr>
        <p:txBody>
          <a:bodyPr wrap="none">
            <a:spAutoFit/>
          </a:bodyPr>
          <a:lstStyle/>
          <a:p>
            <a:r>
              <a:rPr lang="zh-CN" altLang="en-US" sz="2600" kern="100" dirty="0" smtClean="0">
                <a:latin typeface="Times New Roman" panose="02020603050405020304"/>
                <a:ea typeface="微软雅黑" panose="020B0503020204020204" pitchFamily="34" charset="-122"/>
                <a:cs typeface="Times New Roman" panose="02020603050405020304"/>
              </a:rPr>
              <a:t>有</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r>
              <a:rPr lang="zh-CN" altLang="en-US" sz="2600" kern="100" dirty="0" smtClean="0">
                <a:latin typeface="Times New Roman" panose="02020603050405020304"/>
                <a:ea typeface="微软雅黑" panose="020B0503020204020204" pitchFamily="34" charset="-122"/>
                <a:cs typeface="Times New Roman" panose="02020603050405020304"/>
              </a:rPr>
              <a:t>利</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r>
              <a:rPr lang="zh-CN" altLang="en-US" sz="2600" kern="100" dirty="0" smtClean="0">
                <a:latin typeface="Times New Roman" panose="02020603050405020304"/>
                <a:ea typeface="微软雅黑" panose="020B0503020204020204" pitchFamily="34" charset="-122"/>
                <a:cs typeface="Times New Roman" panose="02020603050405020304"/>
              </a:rPr>
              <a:t>于</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r>
              <a:rPr lang="zh-CN" altLang="en-US" sz="2600" kern="100" dirty="0" smtClean="0">
                <a:latin typeface="Times New Roman" panose="02020603050405020304"/>
                <a:ea typeface="微软雅黑" panose="020B0503020204020204" pitchFamily="34" charset="-122"/>
                <a:cs typeface="Times New Roman" panose="02020603050405020304"/>
              </a:rPr>
              <a:t>维</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r>
              <a:rPr lang="zh-CN" altLang="en-US" sz="2600" kern="100" dirty="0" smtClean="0">
                <a:latin typeface="Times New Roman" panose="02020603050405020304"/>
                <a:ea typeface="微软雅黑" panose="020B0503020204020204" pitchFamily="34" charset="-122"/>
                <a:cs typeface="Times New Roman" panose="02020603050405020304"/>
              </a:rPr>
              <a:t>护</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blinds(horizontal)">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blinds(horizontal)">
                                      <p:cBhvr>
                                        <p:cTn id="27" dur="500"/>
                                        <p:tgtEl>
                                          <p:spTgt spid="3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blinds(horizontal)">
                                      <p:cBhvr>
                                        <p:cTn id="32" dur="500"/>
                                        <p:tgtEl>
                                          <p:spTgt spid="3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1" nodeType="clickEffect">
                                  <p:stCondLst>
                                    <p:cond delay="0"/>
                                  </p:stCondLst>
                                  <p:childTnLst>
                                    <p:animEffect transition="out" filter="fade">
                                      <p:cBhvr>
                                        <p:cTn id="36" dur="500"/>
                                        <p:tgtEl>
                                          <p:spTgt spid="6"/>
                                        </p:tgtEl>
                                      </p:cBhvr>
                                    </p:animEffect>
                                    <p:set>
                                      <p:cBhvr>
                                        <p:cTn id="37" dur="1" fill="hold">
                                          <p:stCondLst>
                                            <p:cond delay="499"/>
                                          </p:stCondLst>
                                        </p:cTn>
                                        <p:tgtEl>
                                          <p:spTgt spid="6"/>
                                        </p:tgtEl>
                                        <p:attrNameLst>
                                          <p:attrName>style.visibility</p:attrName>
                                        </p:attrNameLst>
                                      </p:cBhvr>
                                      <p:to>
                                        <p:strVal val="hidden"/>
                                      </p:to>
                                    </p:set>
                                  </p:childTnLst>
                                </p:cTn>
                              </p:par>
                              <p:par>
                                <p:cTn id="38" presetID="10" presetClass="exit" presetSubtype="0" fill="hold" grpId="1" nodeType="withEffect">
                                  <p:stCondLst>
                                    <p:cond delay="0"/>
                                  </p:stCondLst>
                                  <p:childTnLst>
                                    <p:animEffect transition="out" filter="fade">
                                      <p:cBhvr>
                                        <p:cTn id="39" dur="500"/>
                                        <p:tgtEl>
                                          <p:spTgt spid="8"/>
                                        </p:tgtEl>
                                      </p:cBhvr>
                                    </p:animEffect>
                                    <p:set>
                                      <p:cBhvr>
                                        <p:cTn id="40" dur="1" fill="hold">
                                          <p:stCondLst>
                                            <p:cond delay="499"/>
                                          </p:stCondLst>
                                        </p:cTn>
                                        <p:tgtEl>
                                          <p:spTgt spid="8"/>
                                        </p:tgtEl>
                                        <p:attrNameLst>
                                          <p:attrName>style.visibility</p:attrName>
                                        </p:attrNameLst>
                                      </p:cBhvr>
                                      <p:to>
                                        <p:strVal val="hidden"/>
                                      </p:to>
                                    </p:set>
                                  </p:childTnLst>
                                </p:cTn>
                              </p:par>
                              <p:par>
                                <p:cTn id="41" presetID="10" presetClass="exit" presetSubtype="0" fill="hold" grpId="1" nodeType="withEffect">
                                  <p:stCondLst>
                                    <p:cond delay="0"/>
                                  </p:stCondLst>
                                  <p:childTnLst>
                                    <p:animEffect transition="out" filter="fade">
                                      <p:cBhvr>
                                        <p:cTn id="42" dur="500"/>
                                        <p:tgtEl>
                                          <p:spTgt spid="10"/>
                                        </p:tgtEl>
                                      </p:cBhvr>
                                    </p:animEffect>
                                    <p:set>
                                      <p:cBhvr>
                                        <p:cTn id="43" dur="1" fill="hold">
                                          <p:stCondLst>
                                            <p:cond delay="499"/>
                                          </p:stCondLst>
                                        </p:cTn>
                                        <p:tgtEl>
                                          <p:spTgt spid="10"/>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33"/>
                                        </p:tgtEl>
                                      </p:cBhvr>
                                    </p:animEffect>
                                    <p:set>
                                      <p:cBhvr>
                                        <p:cTn id="46" dur="1" fill="hold">
                                          <p:stCondLst>
                                            <p:cond delay="499"/>
                                          </p:stCondLst>
                                        </p:cTn>
                                        <p:tgtEl>
                                          <p:spTgt spid="33"/>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34"/>
                                        </p:tgtEl>
                                      </p:cBhvr>
                                    </p:animEffect>
                                    <p:set>
                                      <p:cBhvr>
                                        <p:cTn id="49" dur="1" fill="hold">
                                          <p:stCondLst>
                                            <p:cond delay="499"/>
                                          </p:stCondLst>
                                        </p:cTn>
                                        <p:tgtEl>
                                          <p:spTgt spid="34"/>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35"/>
                                        </p:tgtEl>
                                      </p:cBhvr>
                                    </p:animEffect>
                                    <p:set>
                                      <p:cBhvr>
                                        <p:cTn id="52"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6" grpId="0"/>
      <p:bldP spid="6" grpId="1"/>
      <p:bldP spid="8" grpId="0"/>
      <p:bldP spid="8" grpId="1"/>
      <p:bldP spid="10" grpId="0"/>
      <p:bldP spid="10" grpId="1"/>
      <p:bldP spid="33" grpId="0"/>
      <p:bldP spid="33" grpId="1"/>
      <p:bldP spid="34" grpId="0"/>
      <p:bldP spid="34" grpId="1"/>
      <p:bldP spid="35" grpId="0"/>
      <p:bldP spid="35"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119738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文化遗产是一个民族历史文化的长期积淀和集中展示。</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406574" y="213349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错误。文化遗产是一个国家和民族历史文化成就的重要标志。</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299758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世界文化与民族文化是整体与部分的关系。</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406574" y="3714655"/>
            <a:ext cx="11593288" cy="72325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错误。世界文化是各民族文化共性的概括和总结，是共性与个性的关系。</a:t>
            </a:r>
            <a:endParaRPr lang="zh-CN" altLang="zh-CN" sz="1050" kern="100" dirty="0">
              <a:effectLst/>
              <a:latin typeface="宋体" panose="02010600030101010101" pitchFamily="2" charset="-122"/>
              <a:cs typeface="Courier New" panose="02070309020205020404"/>
            </a:endParaRPr>
          </a:p>
        </p:txBody>
      </p:sp>
      <p:sp>
        <p:nvSpPr>
          <p:cNvPr id="18" name="矩形 17"/>
          <p:cNvSpPr/>
          <p:nvPr/>
        </p:nvSpPr>
        <p:spPr>
          <a:xfrm>
            <a:off x="406574" y="413895"/>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C00000"/>
                </a:solidFill>
                <a:latin typeface="IPAPANNEW"/>
                <a:ea typeface="微软雅黑" panose="020B0503020204020204" pitchFamily="34" charset="-122"/>
                <a:cs typeface="Times New Roman" panose="02020603050405020304"/>
              </a:rPr>
              <a:t>试判断</a:t>
            </a:r>
            <a:endParaRPr lang="zh-CN" altLang="zh-CN" sz="1050" kern="100" dirty="0" smtClean="0">
              <a:solidFill>
                <a:srgbClr val="C00000"/>
              </a:solidFill>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98136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文化多样性是人类社会赖以存在和发展的基础，是人类文明进步的根本动力。</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701346"/>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错误。文化多样性是人类社会的基本特征，是人类文明进步的重要动力。人类社会赖以存在和发展的基础是物质资料的生产活动，人类文明进步的根本动力是社会实践。</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362165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世界文化全球化趋势的出现，必然弱化民族文化的多样性。</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434164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错误。世界文化是由世界各民族文化共同构成的，没有民族文化就无所谓世界文化。世界文化全球化趋势的出现，不会弱化民族文化的多样性。</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126923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我们要认同世界其他民族的优秀文化。</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210938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错误。我们要尊重其他民族的文化，认同本民族的文化。</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94953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商业贸易是文化传播的重要手段。</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78967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错误。商业贸易是文化传播的重要途径。</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44352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大众传媒是文化传播的重要途径。</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163607"/>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错误。大众传媒是文化传播的主要手段而非重要途径。文化传播的重要途径有商业贸易、人口迁徙、教育等。</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49369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文化交流有助于减少文化差异。</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213770"/>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错误。文化交流不会减少文化之间的差异，相反，加强文化交流可以促进本民族文化的创新与发展，促进世界文化的繁荣，从而有利于体现和发展世界文化的多样性。</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1019591"/>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文化交流一定能增强本民族文化的国际影响力。</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789899"/>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错误。文化交流只是提升文化的国际影响力的必要条件。一种文化能在多大程度上影响国际社会受多种因素的制约。</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3160371"/>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世界各民族文化相互借鉴而日趋同一、渐趋融合。</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930679"/>
            <a:ext cx="11717208" cy="72325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nSpc>
                <a:spcPct val="150000"/>
              </a:lnSpc>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错误。世界各民族文化在交流中相互借鉴、融合，但不是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日趋同一</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pic>
        <p:nvPicPr>
          <p:cNvPr id="9"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0394210" y="6430652"/>
            <a:ext cx="977900" cy="455439"/>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5" grpId="0" build="allAtOnce"/>
      <p:bldP spid="7"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0"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1"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278782"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核心突破　精讲考点</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30885" y="920750"/>
            <a:ext cx="10883900" cy="5688965"/>
          </a:xfrm>
          <a:prstGeom prst="rect">
            <a:avLst/>
          </a:prstGeom>
          <a:noFill/>
        </p:spPr>
        <p:txBody>
          <a:bodyPr wrap="square" rtlCol="0" anchor="t">
            <a:spAutoFit/>
          </a:bodyPr>
          <a:p>
            <a:pPr>
              <a:lnSpc>
                <a:spcPct val="130000"/>
              </a:lnSpc>
            </a:pPr>
            <a:r>
              <a:rPr lang="zh-CN" altLang="en-US" sz="2800"/>
              <a:t>25．（22分）阅读材料，完成下列问题。</a:t>
            </a:r>
            <a:endParaRPr lang="zh-CN" altLang="en-US" sz="2800"/>
          </a:p>
          <a:p>
            <a:pPr>
              <a:lnSpc>
                <a:spcPct val="130000"/>
              </a:lnSpc>
            </a:pPr>
            <a:r>
              <a:rPr lang="zh-CN" altLang="en-US" sz="2800">
                <a:latin typeface="华文楷体" panose="02010600040101010101" charset="-122"/>
                <a:ea typeface="华文楷体" panose="02010600040101010101" charset="-122"/>
                <a:cs typeface="华文楷体" panose="02010600040101010101" charset="-122"/>
              </a:rPr>
              <a:t>为了发展素质教育，我国一些中小学结合实际开展“一校一品”活动：有的学校以本地区的“最美妈妈”、“最美教师”的感人事迹带动校园文化建设，开展“美丽”德育活动，彰显美好品行文化；有的学校开展生活自理、学习自主、行为自律、身心自强的“四自”活动，培养学生自理能力和责任感；有的学校开展汉字书法教育，全校师生每天伴随着校园广播里悠悠的古筝声静心习字20分钟；有的学校开展“我是创造之星”活动，鼓励学生利用废旧材料设计创意作品……</a:t>
            </a:r>
            <a:endParaRPr lang="zh-CN" altLang="en-US" sz="2800"/>
          </a:p>
          <a:p>
            <a:pPr>
              <a:lnSpc>
                <a:spcPct val="130000"/>
              </a:lnSpc>
            </a:pPr>
            <a:r>
              <a:rPr lang="zh-CN" altLang="en-US" sz="2800"/>
              <a:t>（1）运用文化对人的影响的知识，分析开展“一校一品”活动对学生成长的意义。（10分）</a:t>
            </a:r>
            <a:endParaRPr lang="zh-CN" altLang="en-US" sz="2800"/>
          </a:p>
        </p:txBody>
      </p:sp>
      <p:sp>
        <p:nvSpPr>
          <p:cNvPr id="3" name="文本框 2"/>
          <p:cNvSpPr txBox="1"/>
          <p:nvPr/>
        </p:nvSpPr>
        <p:spPr>
          <a:xfrm>
            <a:off x="730250" y="356870"/>
            <a:ext cx="5551805" cy="460375"/>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cs typeface="方正舒体" panose="02010601030101010101" charset="-122"/>
              </a:rPr>
              <a:t>2014年高考政治试题（海南卷）</a:t>
            </a:r>
            <a:endParaRPr lang="zh-CN" altLang="en-US">
              <a:latin typeface="方正舒体" panose="02010601030101010101" charset="-122"/>
              <a:ea typeface="方正舒体" panose="02010601030101010101" charset="-122"/>
              <a:cs typeface="方正舒体" panose="02010601030101010101"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8975" y="714375"/>
            <a:ext cx="10673715" cy="5408295"/>
          </a:xfrm>
          <a:prstGeom prst="rect">
            <a:avLst/>
          </a:prstGeom>
          <a:noFill/>
        </p:spPr>
        <p:txBody>
          <a:bodyPr wrap="square" rtlCol="0" anchor="t">
            <a:spAutoFit/>
          </a:bodyPr>
          <a:p>
            <a:pPr>
              <a:lnSpc>
                <a:spcPct val="160000"/>
              </a:lnSpc>
            </a:pPr>
            <a:r>
              <a:rPr lang="zh-CN" altLang="en-US" sz="3600">
                <a:sym typeface="+mn-ea"/>
              </a:rPr>
              <a:t>“一校一品”活动引导学生积极参加校园文化活动，营造健康向上的校园文化环境，（2分）</a:t>
            </a:r>
            <a:endParaRPr lang="zh-CN" altLang="en-US" sz="3600">
              <a:sym typeface="+mn-ea"/>
            </a:endParaRPr>
          </a:p>
          <a:p>
            <a:pPr>
              <a:lnSpc>
                <a:spcPct val="160000"/>
              </a:lnSpc>
            </a:pPr>
            <a:r>
              <a:rPr lang="zh-CN" altLang="en-US" sz="3600">
                <a:sym typeface="+mn-ea"/>
              </a:rPr>
              <a:t>有利于丰富学生的精神世界，（2分）</a:t>
            </a:r>
            <a:endParaRPr lang="zh-CN" altLang="en-US" sz="3600">
              <a:sym typeface="+mn-ea"/>
            </a:endParaRPr>
          </a:p>
          <a:p>
            <a:pPr>
              <a:lnSpc>
                <a:spcPct val="160000"/>
              </a:lnSpc>
            </a:pPr>
            <a:r>
              <a:rPr lang="zh-CN" altLang="en-US" sz="3600">
                <a:sym typeface="+mn-ea"/>
              </a:rPr>
              <a:t>增强学生的精神力量，（2分）</a:t>
            </a:r>
            <a:endParaRPr lang="zh-CN" altLang="en-US" sz="3600">
              <a:sym typeface="+mn-ea"/>
            </a:endParaRPr>
          </a:p>
          <a:p>
            <a:pPr>
              <a:lnSpc>
                <a:spcPct val="160000"/>
              </a:lnSpc>
            </a:pPr>
            <a:r>
              <a:rPr lang="zh-CN" altLang="en-US" sz="3600">
                <a:sym typeface="+mn-ea"/>
              </a:rPr>
              <a:t>培养学生的创新精神和实践能力，（2分）</a:t>
            </a:r>
            <a:endParaRPr lang="zh-CN" altLang="en-US" sz="3600">
              <a:sym typeface="+mn-ea"/>
            </a:endParaRPr>
          </a:p>
          <a:p>
            <a:pPr>
              <a:lnSpc>
                <a:spcPct val="160000"/>
              </a:lnSpc>
            </a:pPr>
            <a:r>
              <a:rPr lang="zh-CN" altLang="en-US" sz="3600">
                <a:sym typeface="+mn-ea"/>
              </a:rPr>
              <a:t>促进学生全面发展。（2分）</a:t>
            </a:r>
            <a:endParaRPr lang="zh-CN" altLang="en-US" sz="3600">
              <a:sym typeface="+mn-e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89236" y="234871"/>
            <a:ext cx="11412000" cy="65836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800" kern="100" dirty="0">
                <a:latin typeface="Times New Roman" panose="02020603050405020304"/>
                <a:ea typeface="微软雅黑" panose="020B0503020204020204" pitchFamily="34" charset="-122"/>
                <a:cs typeface="Times New Roman" panose="02020603050405020304"/>
              </a:rPr>
              <a:t>        </a:t>
            </a:r>
            <a:r>
              <a:rPr lang="zh-CN" altLang="zh-CN" sz="2800" b="1" kern="100" dirty="0">
                <a:latin typeface="华文楷体" panose="02010600040101010101" charset="-122"/>
                <a:ea typeface="华文楷体" panose="02010600040101010101" charset="-122"/>
                <a:cs typeface="华文楷体" panose="02010600040101010101" charset="-122"/>
              </a:rPr>
              <a:t>在很多外国人眼中，中国高铁有着</a:t>
            </a:r>
            <a:r>
              <a:rPr lang="en-US" altLang="zh-CN" sz="2800" b="1" kern="100" dirty="0">
                <a:latin typeface="华文楷体" panose="02010600040101010101" charset="-122"/>
                <a:ea typeface="华文楷体" panose="02010600040101010101" charset="-122"/>
                <a:cs typeface="华文楷体" panose="02010600040101010101" charset="-122"/>
              </a:rPr>
              <a:t>“</a:t>
            </a:r>
            <a:r>
              <a:rPr lang="zh-CN" altLang="zh-CN" sz="2800" b="1" kern="100" dirty="0">
                <a:latin typeface="华文楷体" panose="02010600040101010101" charset="-122"/>
                <a:ea typeface="华文楷体" panose="02010600040101010101" charset="-122"/>
                <a:cs typeface="华文楷体" panose="02010600040101010101" charset="-122"/>
              </a:rPr>
              <a:t>高颜值、高速度、超享受、近乎完美的乘车体验</a:t>
            </a:r>
            <a:r>
              <a:rPr lang="en-US" altLang="zh-CN" sz="2800" b="1" kern="100" dirty="0">
                <a:latin typeface="华文楷体" panose="02010600040101010101" charset="-122"/>
                <a:ea typeface="华文楷体" panose="02010600040101010101" charset="-122"/>
                <a:cs typeface="华文楷体" panose="02010600040101010101" charset="-122"/>
              </a:rPr>
              <a:t>……”</a:t>
            </a:r>
            <a:r>
              <a:rPr lang="zh-CN" altLang="zh-CN" sz="2800" b="1" kern="100" dirty="0">
                <a:latin typeface="华文楷体" panose="02010600040101010101" charset="-122"/>
                <a:ea typeface="华文楷体" panose="02010600040101010101" charset="-122"/>
                <a:cs typeface="华文楷体" panose="02010600040101010101" charset="-122"/>
              </a:rPr>
              <a:t>无论是中国人还是来华旅游的国际友人，走进高铁高雅的车厢生活空间，发现世界和自己瞬间、无声地变了样，人们的形象和气质与低飞的动车、温馨的服务形成默契。乘客大多在车厢看电脑、杂志或休息，很少有吵闹、喧哗、乱扔杂物之人，感觉温文尔雅、亲密友善的人突然多了。旅客在享受</a:t>
            </a:r>
            <a:r>
              <a:rPr lang="en-US" altLang="zh-CN" sz="2800" b="1" kern="100" dirty="0">
                <a:latin typeface="华文楷体" panose="02010600040101010101" charset="-122"/>
                <a:ea typeface="华文楷体" panose="02010600040101010101" charset="-122"/>
                <a:cs typeface="华文楷体" panose="02010600040101010101" charset="-122"/>
              </a:rPr>
              <a:t>“</a:t>
            </a:r>
            <a:r>
              <a:rPr lang="zh-CN" altLang="zh-CN" sz="2800" b="1" kern="100" dirty="0">
                <a:latin typeface="华文楷体" panose="02010600040101010101" charset="-122"/>
                <a:ea typeface="华文楷体" panose="02010600040101010101" charset="-122"/>
                <a:cs typeface="华文楷体" panose="02010600040101010101" charset="-122"/>
              </a:rPr>
              <a:t>文明</a:t>
            </a:r>
            <a:r>
              <a:rPr lang="en-US" altLang="zh-CN" sz="2800" b="1" kern="100" dirty="0">
                <a:latin typeface="华文楷体" panose="02010600040101010101" charset="-122"/>
                <a:ea typeface="华文楷体" panose="02010600040101010101" charset="-122"/>
                <a:cs typeface="华文楷体" panose="02010600040101010101" charset="-122"/>
              </a:rPr>
              <a:t>”</a:t>
            </a:r>
            <a:r>
              <a:rPr lang="zh-CN" altLang="zh-CN" sz="2800" b="1" kern="100" dirty="0">
                <a:latin typeface="华文楷体" panose="02010600040101010101" charset="-122"/>
                <a:ea typeface="华文楷体" panose="02010600040101010101" charset="-122"/>
                <a:cs typeface="华文楷体" panose="02010600040101010101" charset="-122"/>
              </a:rPr>
              <a:t>的同时自己也</a:t>
            </a:r>
            <a:r>
              <a:rPr lang="en-US" altLang="zh-CN" sz="2800" b="1" kern="100" dirty="0">
                <a:latin typeface="华文楷体" panose="02010600040101010101" charset="-122"/>
                <a:ea typeface="华文楷体" panose="02010600040101010101" charset="-122"/>
                <a:cs typeface="华文楷体" panose="02010600040101010101" charset="-122"/>
              </a:rPr>
              <a:t>“</a:t>
            </a:r>
            <a:r>
              <a:rPr lang="zh-CN" altLang="zh-CN" sz="2800" b="1" kern="100" dirty="0">
                <a:latin typeface="华文楷体" panose="02010600040101010101" charset="-122"/>
                <a:ea typeface="华文楷体" panose="02010600040101010101" charset="-122"/>
                <a:cs typeface="华文楷体" panose="02010600040101010101" charset="-122"/>
              </a:rPr>
              <a:t>文明</a:t>
            </a:r>
            <a:r>
              <a:rPr lang="en-US" altLang="zh-CN" sz="2800" b="1" kern="100" dirty="0">
                <a:latin typeface="华文楷体" panose="02010600040101010101" charset="-122"/>
                <a:ea typeface="华文楷体" panose="02010600040101010101" charset="-122"/>
                <a:cs typeface="华文楷体" panose="02010600040101010101" charset="-122"/>
              </a:rPr>
              <a:t>”</a:t>
            </a:r>
            <a:r>
              <a:rPr lang="zh-CN" altLang="zh-CN" sz="2800" b="1" kern="100" dirty="0">
                <a:latin typeface="华文楷体" panose="02010600040101010101" charset="-122"/>
                <a:ea typeface="华文楷体" panose="02010600040101010101" charset="-122"/>
                <a:cs typeface="华文楷体" panose="02010600040101010101" charset="-122"/>
              </a:rPr>
              <a:t>起来。首次高铁之旅一般人是难以忘记的。</a:t>
            </a:r>
            <a:endParaRPr lang="zh-CN" altLang="zh-CN" sz="2800" b="1" kern="100" dirty="0">
              <a:latin typeface="华文楷体" panose="02010600040101010101" charset="-122"/>
              <a:ea typeface="华文楷体" panose="02010600040101010101" charset="-122"/>
              <a:cs typeface="华文楷体" panose="02010600040101010101" charset="-122"/>
            </a:endParaRPr>
          </a:p>
          <a:p>
            <a:pPr algn="just">
              <a:lnSpc>
                <a:spcPct val="150000"/>
              </a:lnSpc>
              <a:spcAft>
                <a:spcPts val="0"/>
              </a:spcAft>
            </a:pPr>
            <a:r>
              <a:rPr lang="zh-CN" altLang="zh-CN" sz="2800" b="1" kern="100" dirty="0">
                <a:latin typeface="华文楷体" panose="02010600040101010101" charset="-122"/>
                <a:ea typeface="华文楷体" panose="02010600040101010101" charset="-122"/>
                <a:cs typeface="华文楷体" panose="02010600040101010101" charset="-122"/>
              </a:rPr>
              <a:t>        其实，类似高铁的这种</a:t>
            </a:r>
            <a:r>
              <a:rPr lang="en-US" altLang="zh-CN" sz="2800" b="1" kern="100" dirty="0">
                <a:latin typeface="华文楷体" panose="02010600040101010101" charset="-122"/>
                <a:ea typeface="华文楷体" panose="02010600040101010101" charset="-122"/>
                <a:cs typeface="华文楷体" panose="02010600040101010101" charset="-122"/>
              </a:rPr>
              <a:t>“</a:t>
            </a:r>
            <a:r>
              <a:rPr lang="zh-CN" altLang="zh-CN" sz="2800" b="1" kern="100" dirty="0">
                <a:latin typeface="华文楷体" panose="02010600040101010101" charset="-122"/>
                <a:ea typeface="华文楷体" panose="02010600040101010101" charset="-122"/>
                <a:cs typeface="华文楷体" panose="02010600040101010101" charset="-122"/>
              </a:rPr>
              <a:t>环境文明</a:t>
            </a:r>
            <a:r>
              <a:rPr lang="en-US" altLang="zh-CN" sz="2800" b="1" kern="100" dirty="0">
                <a:latin typeface="华文楷体" panose="02010600040101010101" charset="-122"/>
                <a:ea typeface="华文楷体" panose="02010600040101010101" charset="-122"/>
                <a:cs typeface="华文楷体" panose="02010600040101010101" charset="-122"/>
              </a:rPr>
              <a:t>”</a:t>
            </a:r>
            <a:r>
              <a:rPr lang="zh-CN" altLang="zh-CN" sz="2800" b="1" kern="100" dirty="0">
                <a:latin typeface="华文楷体" panose="02010600040101010101" charset="-122"/>
                <a:ea typeface="华文楷体" panose="02010600040101010101" charset="-122"/>
                <a:cs typeface="华文楷体" panose="02010600040101010101" charset="-122"/>
              </a:rPr>
              <a:t>，日常我们在高档宾馆、饭店等场所也常常深有感触。</a:t>
            </a:r>
            <a:endParaRPr lang="zh-CN" altLang="zh-CN" sz="2800" b="1" kern="100" dirty="0">
              <a:latin typeface="华文楷体" panose="02010600040101010101" charset="-122"/>
              <a:ea typeface="华文楷体" panose="02010600040101010101" charset="-122"/>
              <a:cs typeface="华文楷体" panose="02010600040101010101" charset="-122"/>
            </a:endParaRPr>
          </a:p>
          <a:p>
            <a:pPr algn="just">
              <a:lnSpc>
                <a:spcPct val="150000"/>
              </a:lnSpc>
              <a:spcAft>
                <a:spcPts val="0"/>
              </a:spcAft>
            </a:pPr>
            <a:r>
              <a:rPr lang="zh-CN" altLang="zh-CN" sz="2800" kern="100" dirty="0">
                <a:latin typeface="Times New Roman" panose="02020603050405020304"/>
                <a:ea typeface="微软雅黑" panose="020B0503020204020204" pitchFamily="34" charset="-122"/>
                <a:cs typeface="Times New Roman" panose="02020603050405020304"/>
              </a:rPr>
              <a:t>        请运用文化对人的影响的知识，分析营造高铁</a:t>
            </a:r>
            <a:r>
              <a:rPr lang="en-US" altLang="zh-CN" sz="2800" kern="100" dirty="0">
                <a:latin typeface="宋体" panose="02010600030101010101" pitchFamily="2" charset="-122"/>
                <a:ea typeface="微软雅黑" panose="020B0503020204020204" pitchFamily="34" charset="-122"/>
                <a:cs typeface="Times New Roman" panose="02020603050405020304"/>
              </a:rPr>
              <a:t>“</a:t>
            </a:r>
            <a:r>
              <a:rPr lang="zh-CN" altLang="zh-CN" sz="2800" kern="100" dirty="0">
                <a:latin typeface="Times New Roman" panose="02020603050405020304"/>
                <a:ea typeface="微软雅黑" panose="020B0503020204020204" pitchFamily="34" charset="-122"/>
                <a:cs typeface="Times New Roman" panose="02020603050405020304"/>
              </a:rPr>
              <a:t>环境文明</a:t>
            </a:r>
            <a:r>
              <a:rPr lang="en-US" altLang="zh-CN" sz="2800" kern="100" dirty="0">
                <a:latin typeface="宋体" panose="02010600030101010101" pitchFamily="2" charset="-122"/>
                <a:ea typeface="微软雅黑" panose="020B0503020204020204" pitchFamily="34" charset="-122"/>
                <a:cs typeface="Times New Roman" panose="02020603050405020304"/>
              </a:rPr>
              <a:t>”</a:t>
            </a:r>
            <a:r>
              <a:rPr lang="zh-CN" altLang="zh-CN" sz="2800" kern="100" dirty="0">
                <a:latin typeface="Times New Roman" panose="02020603050405020304"/>
                <a:ea typeface="微软雅黑" panose="020B0503020204020204" pitchFamily="34" charset="-122"/>
                <a:cs typeface="Times New Roman" panose="02020603050405020304"/>
              </a:rPr>
              <a:t>的作用。</a:t>
            </a:r>
            <a:endParaRPr lang="zh-CN" altLang="zh-CN" sz="28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43846" y="689292"/>
            <a:ext cx="11412000" cy="365309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文化对人的影响来自特定的文化环境。高铁良好、文明的氛围能够对人产生潜移默化、深远持久的影响。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高铁高雅的生活空间和良好的人际氛围，影响人的交往行为、方式，也促进了人们的文明实践。</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rPr>
              <a:t>(3)</a:t>
            </a:r>
            <a:r>
              <a:rPr lang="zh-CN" altLang="zh-CN" sz="2600" kern="100" dirty="0">
                <a:solidFill>
                  <a:srgbClr val="C00000"/>
                </a:solidFill>
                <a:latin typeface="Times New Roman" panose="02020603050405020304"/>
                <a:ea typeface="微软雅黑" panose="020B0503020204020204" pitchFamily="34" charset="-122"/>
              </a:rPr>
              <a:t>高铁优秀的文化环境促使人们在享受文明的同时，提升了自身的文明程度，塑造更加美好的人生。</a:t>
            </a:r>
            <a:endParaRPr lang="zh-CN" altLang="zh-CN" sz="1050" kern="100" dirty="0">
              <a:effectLst/>
              <a:latin typeface="Times New Roman" panose="02020603050405020304"/>
              <a:ea typeface="宋体" panose="02010600030101010101" pitchFamily="2" charset="-122"/>
            </a:endParaRPr>
          </a:p>
        </p:txBody>
      </p:sp>
      <p:pic>
        <p:nvPicPr>
          <p:cNvPr id="6" name="图片 5">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800" fill="hold">
                                          <p:stCondLst>
                                            <p:cond delay="0"/>
                                          </p:stCondLst>
                                        </p:cTn>
                                        <p:tgtEl>
                                          <p:spTgt spid="8">
                                            <p:txEl>
                                              <p:pRg st="0" end="0"/>
                                            </p:txEl>
                                          </p:spTgt>
                                        </p:tgtEl>
                                        <p:attrNameLst>
                                          <p:attrName>style.visibility</p:attrName>
                                        </p:attrNameLst>
                                      </p:cBhvr>
                                      <p:to>
                                        <p:strVal val="visible"/>
                                      </p:to>
                                    </p:set>
                                    <p:animEffect transition="in" filter="blinds(horizontal)">
                                      <p:cBhvr>
                                        <p:cTn id="7" dur="80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800" fill="hold">
                                          <p:stCondLst>
                                            <p:cond delay="0"/>
                                          </p:stCondLst>
                                        </p:cTn>
                                        <p:tgtEl>
                                          <p:spTgt spid="8">
                                            <p:txEl>
                                              <p:pRg st="1" end="1"/>
                                            </p:txEl>
                                          </p:spTgt>
                                        </p:tgtEl>
                                        <p:attrNameLst>
                                          <p:attrName>style.visibility</p:attrName>
                                        </p:attrNameLst>
                                      </p:cBhvr>
                                      <p:to>
                                        <p:strVal val="visible"/>
                                      </p:to>
                                    </p:set>
                                    <p:animEffect transition="in" filter="blinds(horizontal)">
                                      <p:cBhvr>
                                        <p:cTn id="11" dur="80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800" fill="hold">
                                          <p:stCondLst>
                                            <p:cond delay="0"/>
                                          </p:stCondLst>
                                        </p:cTn>
                                        <p:tgtEl>
                                          <p:spTgt spid="8">
                                            <p:txEl>
                                              <p:pRg st="2" end="2"/>
                                            </p:txEl>
                                          </p:spTgt>
                                        </p:tgtEl>
                                        <p:attrNameLst>
                                          <p:attrName>style.visibility</p:attrName>
                                        </p:attrNameLst>
                                      </p:cBhvr>
                                      <p:to>
                                        <p:strVal val="visible"/>
                                      </p:to>
                                    </p:set>
                                    <p:animEffect transition="in" filter="blinds(horizontal)">
                                      <p:cBhvr>
                                        <p:cTn id="15" dur="8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30885" y="920750"/>
            <a:ext cx="10883900" cy="5688965"/>
          </a:xfrm>
          <a:prstGeom prst="rect">
            <a:avLst/>
          </a:prstGeom>
          <a:noFill/>
        </p:spPr>
        <p:txBody>
          <a:bodyPr wrap="square" rtlCol="0" anchor="t">
            <a:spAutoFit/>
          </a:bodyPr>
          <a:lstStyle/>
          <a:p>
            <a:pPr>
              <a:lnSpc>
                <a:spcPct val="130000"/>
              </a:lnSpc>
            </a:pPr>
            <a:r>
              <a:rPr lang="zh-CN" altLang="en-US" sz="2800"/>
              <a:t>25．（22分）阅读材料，完成下列问题。</a:t>
            </a:r>
            <a:endParaRPr lang="zh-CN" altLang="en-US" sz="2800"/>
          </a:p>
          <a:p>
            <a:pPr>
              <a:lnSpc>
                <a:spcPct val="130000"/>
              </a:lnSpc>
            </a:pPr>
            <a:r>
              <a:rPr lang="zh-CN" altLang="en-US" sz="2800">
                <a:latin typeface="华文楷体" panose="02010600040101010101" charset="-122"/>
                <a:ea typeface="华文楷体" panose="02010600040101010101" charset="-122"/>
                <a:cs typeface="华文楷体" panose="02010600040101010101" charset="-122"/>
              </a:rPr>
              <a:t>为了发展素质教育，我国一些中小学结合实际开展“一校一品”活动：有的学校以本地区的“最美妈妈”、“最美教师”的感人事迹带动校园文化建设，开展“美丽”德育活动，彰显美好品行文化；有的学校开展生活自理、学习自主、行为自律、身心自强的“四自”活动，培养学生自理能力和责任感；有的学校开展汉字书法教育，全校师生每天伴随着校园广播里悠悠的古筝声静心习字20分钟；有的学校开展“我是创造之星”活动，鼓励学生利用废旧材料设计创意作品……</a:t>
            </a:r>
            <a:endParaRPr lang="zh-CN" altLang="en-US" sz="2800"/>
          </a:p>
          <a:p>
            <a:pPr>
              <a:lnSpc>
                <a:spcPct val="130000"/>
              </a:lnSpc>
            </a:pPr>
            <a:r>
              <a:rPr lang="zh-CN" altLang="en-US" sz="2800"/>
              <a:t>（1）运用文化对人的影响的知识，分析开展“一校一品”活动对学生成长的意义。（10分）</a:t>
            </a:r>
            <a:endParaRPr lang="zh-CN" altLang="en-US" sz="2800"/>
          </a:p>
        </p:txBody>
      </p:sp>
      <p:sp>
        <p:nvSpPr>
          <p:cNvPr id="3" name="文本框 2"/>
          <p:cNvSpPr txBox="1"/>
          <p:nvPr/>
        </p:nvSpPr>
        <p:spPr>
          <a:xfrm>
            <a:off x="730250" y="356870"/>
            <a:ext cx="5551805" cy="460375"/>
          </a:xfrm>
          <a:prstGeom prst="rect">
            <a:avLst/>
          </a:prstGeom>
          <a:noFill/>
        </p:spPr>
        <p:txBody>
          <a:bodyPr wrap="square" rtlCol="0" anchor="t">
            <a:spAutoFit/>
          </a:bodyPr>
          <a:lstStyle/>
          <a:p>
            <a:r>
              <a:rPr lang="zh-CN" altLang="en-US">
                <a:latin typeface="方正舒体" panose="02010601030101010101" charset="-122"/>
                <a:ea typeface="方正舒体" panose="02010601030101010101" charset="-122"/>
                <a:cs typeface="方正舒体" panose="02010601030101010101" charset="-122"/>
              </a:rPr>
              <a:t>2014年高考政治试题（海南卷）</a:t>
            </a:r>
            <a:endParaRPr lang="zh-CN" altLang="en-US">
              <a:latin typeface="方正舒体" panose="02010601030101010101" charset="-122"/>
              <a:ea typeface="方正舒体" panose="02010601030101010101" charset="-122"/>
              <a:cs typeface="方正舒体" panose="02010601030101010101"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88975" y="714375"/>
            <a:ext cx="10673715" cy="5408295"/>
          </a:xfrm>
          <a:prstGeom prst="rect">
            <a:avLst/>
          </a:prstGeom>
          <a:noFill/>
        </p:spPr>
        <p:txBody>
          <a:bodyPr wrap="square" rtlCol="0" anchor="t">
            <a:spAutoFit/>
          </a:bodyPr>
          <a:lstStyle/>
          <a:p>
            <a:pPr>
              <a:lnSpc>
                <a:spcPct val="160000"/>
              </a:lnSpc>
            </a:pPr>
            <a:r>
              <a:rPr lang="zh-CN" altLang="en-US" sz="3600" dirty="0">
                <a:sym typeface="+mn-ea"/>
              </a:rPr>
              <a:t>“一校一品”活动引导学生积极参加校园文化活动，营造健康向上的校园文化环境，（2分）</a:t>
            </a:r>
            <a:endParaRPr lang="zh-CN" altLang="en-US" sz="3600" dirty="0">
              <a:sym typeface="+mn-ea"/>
            </a:endParaRPr>
          </a:p>
          <a:p>
            <a:pPr>
              <a:lnSpc>
                <a:spcPct val="160000"/>
              </a:lnSpc>
            </a:pPr>
            <a:r>
              <a:rPr lang="zh-CN" altLang="en-US" sz="3600" dirty="0">
                <a:sym typeface="+mn-ea"/>
              </a:rPr>
              <a:t>有利于丰富学生的精神世界，（2分）</a:t>
            </a:r>
            <a:endParaRPr lang="zh-CN" altLang="en-US" sz="3600" dirty="0">
              <a:sym typeface="+mn-ea"/>
            </a:endParaRPr>
          </a:p>
          <a:p>
            <a:pPr>
              <a:lnSpc>
                <a:spcPct val="160000"/>
              </a:lnSpc>
            </a:pPr>
            <a:r>
              <a:rPr lang="zh-CN" altLang="en-US" sz="3600" dirty="0">
                <a:sym typeface="+mn-ea"/>
              </a:rPr>
              <a:t>增强学生的精神力量，（2分）</a:t>
            </a:r>
            <a:endParaRPr lang="zh-CN" altLang="en-US" sz="3600" dirty="0">
              <a:sym typeface="+mn-ea"/>
            </a:endParaRPr>
          </a:p>
          <a:p>
            <a:pPr>
              <a:lnSpc>
                <a:spcPct val="160000"/>
              </a:lnSpc>
            </a:pPr>
            <a:r>
              <a:rPr lang="zh-CN" altLang="en-US" sz="3600" dirty="0">
                <a:sym typeface="+mn-ea"/>
              </a:rPr>
              <a:t>培养学生的创新精神和实践能力，（2分）</a:t>
            </a:r>
            <a:endParaRPr lang="zh-CN" altLang="en-US" sz="3600" dirty="0">
              <a:sym typeface="+mn-ea"/>
            </a:endParaRPr>
          </a:p>
          <a:p>
            <a:pPr>
              <a:lnSpc>
                <a:spcPct val="160000"/>
              </a:lnSpc>
            </a:pPr>
            <a:r>
              <a:rPr lang="zh-CN" altLang="en-US" sz="3600" dirty="0">
                <a:sym typeface="+mn-ea"/>
              </a:rPr>
              <a:t>促进学生全面发展。（2分）</a:t>
            </a:r>
            <a:endParaRPr lang="zh-CN" altLang="en-US" sz="3600" dirty="0">
              <a:sym typeface="+mn-e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17268"/>
            <a:ext cx="11412000" cy="72072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1.</a:t>
            </a:r>
            <a:r>
              <a:rPr lang="zh-CN" altLang="zh-CN" sz="2600" b="1" kern="100" dirty="0">
                <a:latin typeface="+mj-ea"/>
                <a:ea typeface="+mj-ea"/>
                <a:cs typeface="Times New Roman" panose="02020603050405020304"/>
              </a:rPr>
              <a:t>文化的民族性与世界性的关系</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custDataLst>
              <p:tags r:id="rId1"/>
            </p:custDataLst>
          </p:nvPr>
        </p:nvGraphicFramePr>
        <p:xfrm>
          <a:off x="694606" y="824586"/>
          <a:ext cx="10801200" cy="5956455"/>
        </p:xfrm>
        <a:graphic>
          <a:graphicData uri="http://schemas.openxmlformats.org/drawingml/2006/table">
            <a:tbl>
              <a:tblPr/>
              <a:tblGrid>
                <a:gridCol w="1025381"/>
                <a:gridCol w="4879275"/>
                <a:gridCol w="4896544"/>
              </a:tblGrid>
              <a:tr h="330139">
                <a:tc>
                  <a:txBody>
                    <a:bodyPr/>
                    <a:lstStyle/>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文化是民族的</a:t>
                      </a:r>
                      <a:endParaRPr lang="zh-CN" sz="2600" kern="10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文化是世界的</a:t>
                      </a:r>
                      <a:endParaRPr lang="zh-CN" sz="2600" kern="10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1575">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表现</a:t>
                      </a:r>
                      <a:endParaRPr lang="zh-CN" sz="2600" kern="10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各民族文化之间存在着</a:t>
                      </a:r>
                      <a:r>
                        <a:rPr lang="zh-CN" sz="2600" kern="100">
                          <a:solidFill>
                            <a:srgbClr val="FF0000"/>
                          </a:solidFill>
                          <a:effectLst/>
                          <a:latin typeface="Times New Roman" panose="02020603050405020304"/>
                          <a:ea typeface="微软雅黑" panose="020B0503020204020204" pitchFamily="34" charset="-122"/>
                          <a:cs typeface="Times New Roman" panose="02020603050405020304"/>
                        </a:rPr>
                        <a:t>差异</a:t>
                      </a:r>
                      <a:r>
                        <a:rPr lang="zh-CN" sz="2600" kern="100">
                          <a:effectLst/>
                          <a:latin typeface="Times New Roman" panose="02020603050405020304"/>
                          <a:ea typeface="微软雅黑" panose="020B0503020204020204" pitchFamily="34" charset="-122"/>
                          <a:cs typeface="Times New Roman" panose="02020603050405020304"/>
                        </a:rPr>
                        <a:t>，有自己的文化</a:t>
                      </a:r>
                      <a:r>
                        <a:rPr lang="zh-CN" sz="2600" kern="100">
                          <a:solidFill>
                            <a:srgbClr val="FF0000"/>
                          </a:solidFill>
                          <a:effectLst/>
                          <a:latin typeface="Times New Roman" panose="02020603050405020304"/>
                          <a:ea typeface="微软雅黑" panose="020B0503020204020204" pitchFamily="34" charset="-122"/>
                          <a:cs typeface="Times New Roman" panose="02020603050405020304"/>
                        </a:rPr>
                        <a:t>个性和特征</a:t>
                      </a:r>
                      <a:endParaRPr lang="zh-CN" sz="2600" kern="100">
                        <a:solidFill>
                          <a:srgbClr val="FF0000"/>
                        </a:solidFill>
                        <a:effectLst/>
                        <a:latin typeface="Times New Roman" panose="02020603050405020304"/>
                        <a:ea typeface="微软雅黑" panose="020B0503020204020204" pitchFamily="34" charset="-122"/>
                        <a:cs typeface="Times New Roman" panose="020206030504050203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不同民族文化之间存在</a:t>
                      </a:r>
                      <a:r>
                        <a:rPr lang="zh-CN" sz="2600" kern="100">
                          <a:solidFill>
                            <a:srgbClr val="FF0000"/>
                          </a:solidFill>
                          <a:effectLst/>
                          <a:latin typeface="Times New Roman" panose="02020603050405020304"/>
                          <a:ea typeface="微软雅黑" panose="020B0503020204020204" pitchFamily="34" charset="-122"/>
                          <a:cs typeface="Times New Roman" panose="02020603050405020304"/>
                        </a:rPr>
                        <a:t>共性和普遍规律</a:t>
                      </a:r>
                      <a:endParaRPr lang="zh-CN" sz="2600" kern="100">
                        <a:solidFill>
                          <a:srgbClr val="FF0000"/>
                        </a:solidFill>
                        <a:effectLst/>
                        <a:latin typeface="Times New Roman" panose="02020603050405020304"/>
                        <a:ea typeface="微软雅黑" panose="020B0503020204020204" pitchFamily="34" charset="-122"/>
                        <a:cs typeface="Times New Roman" panose="020206030504050203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2128">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原因</a:t>
                      </a:r>
                      <a:endParaRPr lang="zh-CN" sz="2600" kern="10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各民族间</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经济的和政治的、历史的和地理</a:t>
                      </a:r>
                      <a:r>
                        <a:rPr lang="zh-CN" sz="2600" kern="100" dirty="0">
                          <a:effectLst/>
                          <a:latin typeface="Times New Roman" panose="02020603050405020304"/>
                          <a:ea typeface="微软雅黑" panose="020B0503020204020204" pitchFamily="34" charset="-122"/>
                          <a:cs typeface="Times New Roman" panose="02020603050405020304"/>
                        </a:rPr>
                        <a:t>的等多种因素的</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不同</a:t>
                      </a:r>
                      <a:endParaRPr lang="zh-CN" sz="2600" kern="100" dirty="0">
                        <a:solidFill>
                          <a:srgbClr val="FF0000"/>
                        </a:solidFill>
                        <a:effectLst/>
                        <a:latin typeface="Times New Roman" panose="02020603050405020304"/>
                        <a:ea typeface="微软雅黑" panose="020B0503020204020204" pitchFamily="34" charset="-122"/>
                        <a:cs typeface="Times New Roman" panose="020206030504050203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世界各民族的</a:t>
                      </a:r>
                      <a:r>
                        <a:rPr lang="zh-CN" sz="2600" kern="100">
                          <a:solidFill>
                            <a:srgbClr val="FF0000"/>
                          </a:solidFill>
                          <a:effectLst/>
                          <a:latin typeface="Times New Roman" panose="02020603050405020304"/>
                          <a:ea typeface="微软雅黑" panose="020B0503020204020204" pitchFamily="34" charset="-122"/>
                          <a:cs typeface="Times New Roman" panose="02020603050405020304"/>
                        </a:rPr>
                        <a:t>社会实践有其共性，有普遍的规律</a:t>
                      </a:r>
                      <a:endParaRPr lang="zh-CN" sz="2600" kern="100">
                        <a:solidFill>
                          <a:srgbClr val="FF0000"/>
                        </a:solidFill>
                        <a:effectLst/>
                        <a:latin typeface="Times New Roman" panose="02020603050405020304"/>
                        <a:ea typeface="微软雅黑" panose="020B0503020204020204" pitchFamily="34" charset="-122"/>
                        <a:cs typeface="Times New Roman" panose="020206030504050203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69513">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联系</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effectLst/>
                          <a:latin typeface="Times New Roman" panose="02020603050405020304"/>
                          <a:ea typeface="微软雅黑" panose="020B0503020204020204" pitchFamily="34" charset="-122"/>
                          <a:cs typeface="Times New Roman" panose="02020603050405020304"/>
                        </a:rPr>
                        <a:t>文化是民族的，各民族都有自己的文化个性和特征；文化又是世界的，各民族文化都是世界文化中不可缺少的色彩</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rPr>
                        <a:t>世界文化是由不同民族、不同国家的文化共同构成的，文化的民族性与世界性的关系是个性与共性、个别与一般、特殊性与普遍性的关系</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1270671" y="409724"/>
          <a:ext cx="9865095" cy="3020070"/>
        </p:xfrm>
        <a:graphic>
          <a:graphicData uri="http://schemas.openxmlformats.org/drawingml/2006/table">
            <a:tbl>
              <a:tblPr/>
              <a:tblGrid>
                <a:gridCol w="916007"/>
                <a:gridCol w="8949088"/>
              </a:tblGrid>
              <a:tr h="3020070">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错误倾向</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effectLst/>
                          <a:latin typeface="Times New Roman" panose="02020603050405020304"/>
                          <a:ea typeface="微软雅黑" panose="020B0503020204020204" pitchFamily="34" charset="-122"/>
                          <a:cs typeface="Times New Roman" panose="02020603050405020304"/>
                        </a:rPr>
                        <a:t>只看到不同民族文化之间的差异，而看不到共性和普遍规律，就否定了不同民族文化之间交流、借鉴与融合的基础</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rPr>
                        <a:t>只看到各民族文化之间的共性，而看不到存在的差异，就否定了各民族文化的独特价值，也否定了不同民族文化之间交流、借鉴与融合的必要性</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587862" y="350164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solidFill>
                  <a:srgbClr val="7030A0"/>
                </a:solidFill>
                <a:latin typeface="Times New Roman" panose="02020603050405020304"/>
                <a:ea typeface="微软雅黑" panose="020B0503020204020204" pitchFamily="34" charset="-122"/>
                <a:cs typeface="Times New Roman" panose="02020603050405020304"/>
              </a:rPr>
              <a:t>图示</a:t>
            </a:r>
            <a:endParaRPr lang="zh-CN" altLang="zh-CN" sz="1050" kern="100" dirty="0">
              <a:effectLst/>
              <a:latin typeface="宋体" panose="02010600030101010101" pitchFamily="2" charset="-122"/>
              <a:cs typeface="Courier New" panose="02070309020205020404"/>
            </a:endParaRPr>
          </a:p>
        </p:txBody>
      </p:sp>
      <p:pic>
        <p:nvPicPr>
          <p:cNvPr id="2049" name="Picture 1" descr="\\高慧颖\e\原文件\2019\一轮\政治一轮通用\图1.TIF"/>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14914" y="4313579"/>
            <a:ext cx="8960585" cy="133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356543" y="244282"/>
            <a:ext cx="1116124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1.</a:t>
            </a:r>
            <a:r>
              <a:rPr lang="zh-CN" altLang="en-US" sz="2600" b="1" kern="100" dirty="0">
                <a:latin typeface="+mj-ea"/>
                <a:ea typeface="+mj-ea"/>
                <a:cs typeface="Courier New" panose="02070309020205020404"/>
              </a:rPr>
              <a:t>世界文化多样性的表现</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nvGraphicFramePr>
        <p:xfrm>
          <a:off x="356235" y="1183640"/>
          <a:ext cx="11723370" cy="4420710"/>
        </p:xfrm>
        <a:graphic>
          <a:graphicData uri="http://schemas.openxmlformats.org/drawingml/2006/table">
            <a:tbl>
              <a:tblPr/>
              <a:tblGrid>
                <a:gridCol w="894080"/>
                <a:gridCol w="3872230"/>
                <a:gridCol w="6957060"/>
              </a:tblGrid>
              <a:tr h="713105">
                <a:tc>
                  <a:txBody>
                    <a:bodyPr/>
                    <a:lstStyle/>
                    <a:p>
                      <a:pPr algn="ctr">
                        <a:lnSpc>
                          <a:spcPct val="19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9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民族节日</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9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文化遗产</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5840">
                <a:tc>
                  <a:txBody>
                    <a:bodyPr/>
                    <a:lstStyle/>
                    <a:p>
                      <a:pPr algn="ctr">
                        <a:lnSpc>
                          <a:spcPct val="19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地位</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9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是一个民族历史文化的长期积淀</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a:lnSpc>
                          <a:spcPct val="19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是一个国家和民族历史文化成就的重要标志</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4015">
                <a:tc>
                  <a:txBody>
                    <a:bodyPr/>
                    <a:lstStyle/>
                    <a:p>
                      <a:pPr algn="ctr">
                        <a:lnSpc>
                          <a:spcPct val="19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作用</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9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庆祝民族节日，是民族文化的集中展示</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90000"/>
                        </a:lnSpc>
                        <a:spcAft>
                          <a:spcPts val="0"/>
                        </a:spcAft>
                      </a:pPr>
                      <a:r>
                        <a:rPr lang="en-US" altLang="zh-CN" sz="2600" kern="100" dirty="0">
                          <a:effectLst/>
                          <a:latin typeface="Times New Roman" panose="02020603050405020304"/>
                          <a:ea typeface="微软雅黑" panose="020B0503020204020204" pitchFamily="34" charset="-122"/>
                          <a:cs typeface="Times New Roman" panose="02020603050405020304"/>
                        </a:rPr>
                        <a:t>1</a:t>
                      </a:r>
                      <a:r>
                        <a:rPr lang="zh-CN" altLang="en-US" sz="2600" kern="100" dirty="0">
                          <a:effectLst/>
                          <a:latin typeface="Times New Roman" panose="02020603050405020304"/>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不仅对于研究人类文明的演进具有重要意义</a:t>
                      </a:r>
                      <a:endParaRPr lang="zh-CN" sz="2600" kern="100" dirty="0">
                        <a:effectLst/>
                        <a:latin typeface="Times New Roman" panose="02020603050405020304"/>
                        <a:ea typeface="微软雅黑" panose="020B0503020204020204" pitchFamily="34" charset="-122"/>
                        <a:cs typeface="Times New Roman" panose="02020603050405020304"/>
                      </a:endParaRPr>
                    </a:p>
                    <a:p>
                      <a:pPr marL="71755" algn="l">
                        <a:lnSpc>
                          <a:spcPct val="190000"/>
                        </a:lnSpc>
                        <a:spcAft>
                          <a:spcPts val="0"/>
                        </a:spcAft>
                      </a:pPr>
                      <a:r>
                        <a:rPr lang="en-US" altLang="zh-CN" sz="2600" kern="100" dirty="0">
                          <a:effectLst/>
                          <a:latin typeface="Times New Roman" panose="02020603050405020304"/>
                          <a:ea typeface="微软雅黑" panose="020B0503020204020204" pitchFamily="34" charset="-122"/>
                          <a:cs typeface="Times New Roman" panose="02020603050405020304"/>
                        </a:rPr>
                        <a:t>2</a:t>
                      </a:r>
                      <a:r>
                        <a:rPr lang="zh-CN" altLang="en-US" sz="2600" kern="100" dirty="0">
                          <a:effectLst/>
                          <a:latin typeface="Times New Roman" panose="02020603050405020304"/>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对于展现世界文化的多样性具有独特作用，</a:t>
                      </a:r>
                      <a:endParaRPr lang="zh-CN" sz="2600" kern="100" dirty="0">
                        <a:effectLst/>
                        <a:latin typeface="Times New Roman" panose="02020603050405020304"/>
                        <a:ea typeface="微软雅黑" panose="020B0503020204020204" pitchFamily="34" charset="-122"/>
                        <a:cs typeface="Times New Roman" panose="02020603050405020304"/>
                      </a:endParaRPr>
                    </a:p>
                    <a:p>
                      <a:pPr marL="71755" algn="l">
                        <a:lnSpc>
                          <a:spcPct val="190000"/>
                        </a:lnSpc>
                        <a:spcAft>
                          <a:spcPts val="0"/>
                        </a:spcAft>
                      </a:pPr>
                      <a:r>
                        <a:rPr lang="en-US" altLang="zh-CN" sz="2600" kern="100" dirty="0">
                          <a:effectLst/>
                          <a:latin typeface="Times New Roman" panose="02020603050405020304"/>
                          <a:ea typeface="微软雅黑" panose="020B0503020204020204" pitchFamily="34" charset="-122"/>
                          <a:cs typeface="Times New Roman" panose="02020603050405020304"/>
                        </a:rPr>
                        <a:t>3</a:t>
                      </a:r>
                      <a:r>
                        <a:rPr lang="zh-CN" altLang="en-US" sz="2600" kern="100" dirty="0">
                          <a:effectLst/>
                          <a:latin typeface="Times New Roman" panose="02020603050405020304"/>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是人类共同的文化财富</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7750">
                <a:tc>
                  <a:txBody>
                    <a:bodyPr/>
                    <a:lstStyle/>
                    <a:p>
                      <a:pPr algn="ctr">
                        <a:lnSpc>
                          <a:spcPct val="19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态度</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9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挖掘民族节日的文化内涵</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9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保护民族优秀文化遗产</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596900" y="283210"/>
            <a:ext cx="10996930" cy="6292850"/>
          </a:xfrm>
          <a:prstGeom prst="rect">
            <a:avLst/>
          </a:prstGeom>
          <a:noFill/>
          <a:ln w="9525">
            <a:noFill/>
          </a:ln>
        </p:spPr>
        <p:txBody>
          <a:bodyPr wrap="square">
            <a:spAutoFit/>
          </a:bodyPr>
          <a:p>
            <a:pPr indent="0">
              <a:lnSpc>
                <a:spcPct val="120000"/>
              </a:lnSpc>
            </a:pPr>
            <a:r>
              <a:rPr lang="zh-CN" sz="2800" b="1">
                <a:solidFill>
                  <a:srgbClr val="000000"/>
                </a:solidFill>
                <a:cs typeface="楷体_GB2312" charset="0"/>
              </a:rPr>
              <a:t>[2009辽宁、宁夏文综39</a:t>
            </a:r>
            <a:r>
              <a:rPr lang="en-US" sz="2800" b="1">
                <a:solidFill>
                  <a:srgbClr val="000000"/>
                </a:solidFill>
                <a:latin typeface="楷体_GB2312" charset="0"/>
              </a:rPr>
              <a:t>]</a:t>
            </a:r>
            <a:r>
              <a:rPr lang="zh-CN" sz="2800" b="1">
                <a:ea typeface="宋体" panose="02010600030101010101" pitchFamily="2" charset="-122"/>
              </a:rPr>
              <a:t>（</a:t>
            </a:r>
            <a:r>
              <a:rPr lang="en-US" sz="2800" b="1">
                <a:latin typeface="宋体" panose="02010600030101010101" pitchFamily="2" charset="-122"/>
              </a:rPr>
              <a:t>26</a:t>
            </a:r>
            <a:r>
              <a:rPr lang="zh-CN" sz="2800" b="1">
                <a:ea typeface="宋体" panose="02010600030101010101" pitchFamily="2" charset="-122"/>
              </a:rPr>
              <a:t>分）阅读材料，回答下列问题</a:t>
            </a:r>
            <a:endParaRPr lang="zh-CN" sz="2800" b="0">
              <a:cs typeface="楷体_GB2312" charset="0"/>
            </a:endParaRPr>
          </a:p>
          <a:p>
            <a:pPr indent="0">
              <a:lnSpc>
                <a:spcPct val="120000"/>
              </a:lnSpc>
            </a:pPr>
            <a:r>
              <a:rPr lang="zh-CN" sz="2800" b="1">
                <a:latin typeface="华文楷体" panose="02010600040101010101" charset="-122"/>
                <a:ea typeface="华文楷体" panose="02010600040101010101" charset="-122"/>
                <a:cs typeface="华文楷体" panose="02010600040101010101" charset="-122"/>
              </a:rPr>
              <a:t>在菲律宾马克坦约上航海家麦哲伦遇难的地方，有一座纪念亭，亭中立有一块有石座铜碑。碑的正面有这样的文字：“费尔南多 麦哲伦.1521年4月27日，费尔南多 麦哲伦死于此地。他在与马克坦岛酋长拉普拉普的战士们交战中受伤身亡。麦哲伦船队的一艘船——维多利亚号，在埃尔卡诺的指挥下，于1521年5月1日升机驱离宿务苍，并于1522年9月6日返抵西班牙港口停泊，第一次环球航海就这样完成了。”这块碑的背面，则刻着另一段文字</a:t>
            </a:r>
            <a:r>
              <a:rPr lang="en-US" sz="2800" b="1">
                <a:latin typeface="华文楷体" panose="02010600040101010101" charset="-122"/>
                <a:ea typeface="华文楷体" panose="02010600040101010101" charset="-122"/>
                <a:cs typeface="华文楷体" panose="02010600040101010101" charset="-122"/>
              </a:rPr>
              <a:t> </a:t>
            </a:r>
            <a:r>
              <a:rPr lang="zh-CN" sz="2800" b="1">
                <a:latin typeface="华文楷体" panose="02010600040101010101" charset="-122"/>
                <a:ea typeface="华文楷体" panose="02010600040101010101" charset="-122"/>
                <a:cs typeface="华文楷体" panose="02010600040101010101" charset="-122"/>
              </a:rPr>
              <a:t>：“拉普拉普。1521年4月27日，拉普拉普和他的战士们央这里打走了西班牙入侵者，杀死了他们的首领———费尔南多 麦哲伦。由此，拉普拉普成为击退欧洲人侵略的第一位菲律宾人。”</a:t>
            </a:r>
            <a:r>
              <a:rPr lang="en-US" sz="2800" b="1">
                <a:latin typeface="华文楷体" panose="02010600040101010101" charset="-122"/>
                <a:ea typeface="华文楷体" panose="02010600040101010101" charset="-122"/>
                <a:cs typeface="华文楷体" panose="02010600040101010101" charset="-122"/>
              </a:rPr>
              <a:t> </a:t>
            </a:r>
            <a:r>
              <a:rPr lang="zh-CN" sz="2800" b="1">
                <a:latin typeface="Calibri" panose="020F0502020204030204" charset="0"/>
                <a:ea typeface="宋体" panose="02010600030101010101" pitchFamily="2" charset="-122"/>
              </a:rPr>
              <a:t>（</a:t>
            </a:r>
            <a:r>
              <a:rPr lang="en-US" sz="2800" b="1">
                <a:latin typeface="Calibri" panose="020F0502020204030204" charset="0"/>
              </a:rPr>
              <a:t>2</a:t>
            </a:r>
            <a:r>
              <a:rPr lang="zh-CN" sz="2800" b="1">
                <a:latin typeface="Calibri" panose="020F0502020204030204" charset="0"/>
                <a:ea typeface="宋体" panose="02010600030101010101" pitchFamily="2" charset="-122"/>
              </a:rPr>
              <a:t>）从这座奇特的纪念碑，说明文化遗址保护的文化意义。（</a:t>
            </a:r>
            <a:r>
              <a:rPr lang="en-US" sz="2800" b="1">
                <a:latin typeface="Calibri" panose="020F0502020204030204" charset="0"/>
              </a:rPr>
              <a:t>12</a:t>
            </a:r>
            <a:r>
              <a:rPr lang="zh-CN" sz="2800" b="1">
                <a:latin typeface="Calibri" panose="020F0502020204030204" charset="0"/>
                <a:ea typeface="宋体" panose="02010600030101010101" pitchFamily="2" charset="-122"/>
              </a:rPr>
              <a:t>分）</a:t>
            </a:r>
            <a:r>
              <a:rPr lang="en-US" sz="2800" b="0">
                <a:latin typeface="宋体" panose="02010600030101010101" pitchFamily="2" charset="-122"/>
              </a:rPr>
              <a:t>      </a:t>
            </a:r>
            <a:r>
              <a:rPr lang="en-US" sz="2800" b="0">
                <a:solidFill>
                  <a:srgbClr val="FF0000"/>
                </a:solidFill>
                <a:latin typeface="宋体" panose="02010600030101010101" pitchFamily="2" charset="-122"/>
              </a:rPr>
              <a:t> </a:t>
            </a:r>
            <a:endParaRPr lang="zh-CN" altLang="en-US" sz="28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28955" y="193040"/>
            <a:ext cx="11052810" cy="5739130"/>
          </a:xfrm>
          <a:prstGeom prst="rect">
            <a:avLst/>
          </a:prstGeom>
          <a:noFill/>
        </p:spPr>
        <p:txBody>
          <a:bodyPr wrap="square" rtlCol="0" anchor="t">
            <a:spAutoFit/>
          </a:bodyPr>
          <a:p>
            <a:pPr indent="0">
              <a:lnSpc>
                <a:spcPct val="170000"/>
              </a:lnSpc>
            </a:pPr>
            <a:r>
              <a:rPr lang="en-US" altLang="zh-CN" sz="3600">
                <a:solidFill>
                  <a:srgbClr val="002060"/>
                </a:solidFill>
                <a:cs typeface="仿宋_GB2312" charset="0"/>
                <a:sym typeface="+mn-ea"/>
              </a:rPr>
              <a:t>     </a:t>
            </a:r>
            <a:r>
              <a:rPr lang="zh-CN" sz="3600">
                <a:solidFill>
                  <a:srgbClr val="002060"/>
                </a:solidFill>
                <a:cs typeface="仿宋_GB2312" charset="0"/>
                <a:sym typeface="+mn-ea"/>
              </a:rPr>
              <a:t>文化遗址是一个国家和民族历史文化的重要标志，对于民族文化的传承具有重要作用； </a:t>
            </a:r>
            <a:endParaRPr lang="zh-CN" sz="3600">
              <a:solidFill>
                <a:srgbClr val="002060"/>
              </a:solidFill>
              <a:cs typeface="仿宋_GB2312" charset="0"/>
              <a:sym typeface="+mn-ea"/>
            </a:endParaRPr>
          </a:p>
          <a:p>
            <a:pPr indent="0">
              <a:lnSpc>
                <a:spcPct val="170000"/>
              </a:lnSpc>
            </a:pPr>
            <a:r>
              <a:rPr lang="zh-CN" sz="3600">
                <a:solidFill>
                  <a:srgbClr val="002060"/>
                </a:solidFill>
                <a:cs typeface="仿宋_GB2312" charset="0"/>
                <a:sym typeface="+mn-ea"/>
              </a:rPr>
              <a:t>     文化遗址对于研究人类文明的演进具有重要作用；</a:t>
            </a:r>
            <a:endParaRPr lang="zh-CN" sz="3600">
              <a:solidFill>
                <a:srgbClr val="002060"/>
              </a:solidFill>
              <a:cs typeface="仿宋_GB2312" charset="0"/>
              <a:sym typeface="+mn-ea"/>
            </a:endParaRPr>
          </a:p>
          <a:p>
            <a:pPr indent="0">
              <a:lnSpc>
                <a:spcPct val="170000"/>
              </a:lnSpc>
            </a:pPr>
            <a:r>
              <a:rPr lang="zh-CN" sz="3600">
                <a:solidFill>
                  <a:srgbClr val="002060"/>
                </a:solidFill>
                <a:cs typeface="仿宋_GB2312" charset="0"/>
                <a:sym typeface="+mn-ea"/>
              </a:rPr>
              <a:t>     文化遗址对于展示世界文化的多样性具有独特作用；</a:t>
            </a:r>
            <a:endParaRPr lang="zh-CN" sz="3600">
              <a:solidFill>
                <a:srgbClr val="002060"/>
              </a:solidFill>
              <a:cs typeface="仿宋_GB2312" charset="0"/>
              <a:sym typeface="+mn-ea"/>
            </a:endParaRPr>
          </a:p>
          <a:p>
            <a:pPr indent="0">
              <a:lnSpc>
                <a:spcPct val="170000"/>
              </a:lnSpc>
            </a:pPr>
            <a:r>
              <a:rPr lang="zh-CN" sz="3600">
                <a:solidFill>
                  <a:srgbClr val="002060"/>
                </a:solidFill>
                <a:cs typeface="仿宋_GB2312" charset="0"/>
                <a:sym typeface="+mn-ea"/>
              </a:rPr>
              <a:t>     文化遗址对于还原和客观评价历史具有史实证据的价值。</a:t>
            </a:r>
            <a:endParaRPr lang="zh-CN" altLang="en-US" sz="3600">
              <a:solidFill>
                <a:srgbClr val="002060"/>
              </a:solidFill>
              <a:cs typeface="仿宋_GB2312" charset="0"/>
              <a:sym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89434"/>
            <a:ext cx="1141200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3.</a:t>
            </a:r>
            <a:r>
              <a:rPr lang="zh-CN" altLang="en-US" sz="2600" b="1" kern="100" dirty="0">
                <a:latin typeface="+mj-ea"/>
                <a:ea typeface="+mj-ea"/>
                <a:cs typeface="Courier New" panose="02070309020205020404"/>
              </a:rPr>
              <a:t>尊重文化多样性</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custDataLst>
              <p:tags r:id="rId1"/>
            </p:custDataLst>
          </p:nvPr>
        </p:nvGraphicFramePr>
        <p:xfrm>
          <a:off x="694605" y="909514"/>
          <a:ext cx="10945217" cy="5472608"/>
        </p:xfrm>
        <a:graphic>
          <a:graphicData uri="http://schemas.openxmlformats.org/drawingml/2006/table">
            <a:tbl>
              <a:tblPr/>
              <a:tblGrid>
                <a:gridCol w="576065"/>
                <a:gridCol w="1152128"/>
                <a:gridCol w="9217024"/>
              </a:tblGrid>
              <a:tr h="2448272">
                <a:tc rowSpan="2">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为什么</a:t>
                      </a:r>
                      <a:endParaRPr lang="zh-CN" sz="2600" kern="100" dirty="0">
                        <a:effectLst/>
                        <a:latin typeface="宋体" panose="02010600030101010101" pitchFamily="2" charset="-122"/>
                        <a:cs typeface="Courier New" panose="02070309020205020404"/>
                      </a:endParaRPr>
                    </a:p>
                  </a:txBody>
                  <a:tcPr marL="9857" marR="98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必要性</a:t>
                      </a:r>
                      <a:endParaRPr lang="zh-CN" sz="2600" kern="100">
                        <a:effectLst/>
                        <a:latin typeface="宋体" panose="02010600030101010101" pitchFamily="2" charset="-122"/>
                        <a:cs typeface="Courier New" panose="02070309020205020404"/>
                      </a:endParaRPr>
                    </a:p>
                  </a:txBody>
                  <a:tcPr marL="9857" marR="98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kern="100">
                          <a:effectLst/>
                          <a:latin typeface="宋体" panose="02010600030101010101" pitchFamily="2" charset="-122"/>
                          <a:ea typeface="微软雅黑" panose="020B0503020204020204" pitchFamily="34" charset="-122"/>
                          <a:cs typeface="Times New Roman" panose="02020603050405020304"/>
                        </a:rPr>
                        <a:t>①</a:t>
                      </a:r>
                      <a:r>
                        <a:rPr lang="zh-CN" sz="2600" kern="100">
                          <a:effectLst/>
                          <a:latin typeface="Times New Roman" panose="02020603050405020304"/>
                          <a:ea typeface="微软雅黑" panose="020B0503020204020204" pitchFamily="34" charset="-122"/>
                          <a:cs typeface="Times New Roman" panose="02020603050405020304"/>
                        </a:rPr>
                        <a:t>文化是民族的，又是世界的，各民族文化都是世界文化中不可缺少的色彩</a:t>
                      </a:r>
                      <a:endParaRPr lang="zh-CN" sz="2600" kern="100">
                        <a:effectLst/>
                        <a:latin typeface="宋体" panose="02010600030101010101" pitchFamily="2" charset="-122"/>
                        <a:cs typeface="Courier New" panose="02070309020205020404"/>
                      </a:endParaRPr>
                    </a:p>
                    <a:p>
                      <a:pPr marL="71755" algn="l">
                        <a:lnSpc>
                          <a:spcPct val="150000"/>
                        </a:lnSpc>
                        <a:spcAft>
                          <a:spcPts val="0"/>
                        </a:spcAft>
                      </a:pPr>
                      <a:r>
                        <a:rPr lang="en-US" sz="2600" kern="100">
                          <a:effectLst/>
                          <a:latin typeface="宋体" panose="02010600030101010101" pitchFamily="2" charset="-122"/>
                          <a:ea typeface="微软雅黑" panose="020B0503020204020204" pitchFamily="34" charset="-122"/>
                          <a:cs typeface="Times New Roman" panose="02020603050405020304"/>
                        </a:rPr>
                        <a:t>②</a:t>
                      </a:r>
                      <a:r>
                        <a:rPr lang="zh-CN" sz="2600" kern="100">
                          <a:effectLst/>
                          <a:latin typeface="Times New Roman" panose="02020603050405020304"/>
                          <a:ea typeface="微软雅黑" panose="020B0503020204020204" pitchFamily="34" charset="-122"/>
                          <a:cs typeface="Times New Roman" panose="02020603050405020304"/>
                        </a:rPr>
                        <a:t>文化多样性是人类社会的基本特征，也是人类文明进步的重要动力</a:t>
                      </a:r>
                      <a:endParaRPr lang="zh-CN" sz="2600" kern="100">
                        <a:effectLst/>
                        <a:latin typeface="宋体" panose="02010600030101010101" pitchFamily="2" charset="-122"/>
                        <a:cs typeface="Courier New" panose="02070309020205020404"/>
                      </a:endParaRPr>
                    </a:p>
                  </a:txBody>
                  <a:tcPr marL="9857" marR="98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24336">
                <a:tc vMerge="1">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重要性</a:t>
                      </a:r>
                      <a:endParaRPr lang="zh-CN" sz="2600" kern="100">
                        <a:effectLst/>
                        <a:latin typeface="宋体" panose="02010600030101010101" pitchFamily="2" charset="-122"/>
                        <a:cs typeface="Courier New" panose="02070309020205020404"/>
                      </a:endParaRPr>
                    </a:p>
                  </a:txBody>
                  <a:tcPr marL="9857" marR="98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尊重文化多样性是发展本民族文化的内在要求</a:t>
                      </a:r>
                      <a:r>
                        <a:rPr lang="zh-CN" sz="2600" kern="100" dirty="0">
                          <a:effectLst/>
                          <a:latin typeface="Times New Roman" panose="02020603050405020304"/>
                          <a:ea typeface="微软雅黑" panose="020B0503020204020204" pitchFamily="34" charset="-122"/>
                          <a:cs typeface="Times New Roman" panose="02020603050405020304"/>
                        </a:rPr>
                        <a:t>。民族文化起着维系社会生活、维持社会稳定的重要作用，是本民族生存与发展的精神根基</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尊重文化多样性是实现世界文化繁荣的必然要求</a:t>
                      </a:r>
                      <a:r>
                        <a:rPr lang="zh-CN" sz="2600" kern="100" dirty="0">
                          <a:effectLst/>
                          <a:latin typeface="Times New Roman" panose="02020603050405020304"/>
                          <a:ea typeface="微软雅黑" panose="020B0503020204020204" pitchFamily="34" charset="-122"/>
                          <a:cs typeface="Times New Roman" panose="02020603050405020304"/>
                        </a:rPr>
                        <a:t>。只有保持世界文化的多样性，世界才更加丰富多彩，充满生机与活力</a:t>
                      </a:r>
                      <a:endParaRPr lang="zh-CN" sz="2600" kern="100" dirty="0">
                        <a:effectLst/>
                        <a:latin typeface="宋体" panose="02010600030101010101" pitchFamily="2" charset="-122"/>
                        <a:cs typeface="Courier New" panose="02070309020205020404"/>
                      </a:endParaRPr>
                    </a:p>
                  </a:txBody>
                  <a:tcPr marL="9857" marR="98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custDataLst>
              <p:tags r:id="rId1"/>
            </p:custDataLst>
          </p:nvPr>
        </p:nvGraphicFramePr>
        <p:xfrm>
          <a:off x="838622" y="507559"/>
          <a:ext cx="10513168" cy="4826823"/>
        </p:xfrm>
        <a:graphic>
          <a:graphicData uri="http://schemas.openxmlformats.org/drawingml/2006/table">
            <a:tbl>
              <a:tblPr/>
              <a:tblGrid>
                <a:gridCol w="648072"/>
                <a:gridCol w="1224136"/>
                <a:gridCol w="8640960"/>
              </a:tblGrid>
              <a:tr h="1800200">
                <a:tc rowSpan="3">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怎么样</a:t>
                      </a:r>
                      <a:endParaRPr lang="zh-CN" sz="2600" kern="100" dirty="0">
                        <a:effectLst/>
                        <a:latin typeface="宋体" panose="02010600030101010101" pitchFamily="2" charset="-122"/>
                        <a:cs typeface="Courier New" panose="02070309020205020404"/>
                      </a:endParaRPr>
                    </a:p>
                  </a:txBody>
                  <a:tcPr marL="9857" marR="98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态度</a:t>
                      </a:r>
                      <a:endParaRPr lang="zh-CN" sz="2600" kern="100">
                        <a:effectLst/>
                        <a:latin typeface="宋体" panose="02010600030101010101" pitchFamily="2" charset="-122"/>
                        <a:cs typeface="Courier New" panose="02070309020205020404"/>
                      </a:endParaRPr>
                    </a:p>
                  </a:txBody>
                  <a:tcPr marL="9857" marR="98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既要</a:t>
                      </a:r>
                      <a:r>
                        <a:rPr lang="zh-CN" sz="2600" kern="100">
                          <a:solidFill>
                            <a:srgbClr val="FF0000"/>
                          </a:solidFill>
                          <a:effectLst/>
                          <a:latin typeface="Times New Roman" panose="02020603050405020304"/>
                          <a:ea typeface="微软雅黑" panose="020B0503020204020204" pitchFamily="34" charset="-122"/>
                          <a:cs typeface="Times New Roman" panose="02020603050405020304"/>
                        </a:rPr>
                        <a:t>认同</a:t>
                      </a:r>
                      <a:r>
                        <a:rPr lang="zh-CN" sz="2600" kern="100">
                          <a:effectLst/>
                          <a:latin typeface="Times New Roman" panose="02020603050405020304"/>
                          <a:ea typeface="微软雅黑" panose="020B0503020204020204" pitchFamily="34" charset="-122"/>
                          <a:cs typeface="Times New Roman" panose="02020603050405020304"/>
                        </a:rPr>
                        <a:t>本民族文化，又要</a:t>
                      </a:r>
                      <a:r>
                        <a:rPr lang="zh-CN" sz="2600" kern="100">
                          <a:solidFill>
                            <a:srgbClr val="FF0000"/>
                          </a:solidFill>
                          <a:effectLst/>
                          <a:latin typeface="Times New Roman" panose="02020603050405020304"/>
                          <a:ea typeface="微软雅黑" panose="020B0503020204020204" pitchFamily="34" charset="-122"/>
                          <a:cs typeface="Times New Roman" panose="02020603050405020304"/>
                        </a:rPr>
                        <a:t>尊重</a:t>
                      </a:r>
                      <a:r>
                        <a:rPr lang="zh-CN" sz="2600" kern="100">
                          <a:effectLst/>
                          <a:latin typeface="Times New Roman" panose="02020603050405020304"/>
                          <a:ea typeface="微软雅黑" panose="020B0503020204020204" pitchFamily="34" charset="-122"/>
                          <a:cs typeface="Times New Roman" panose="02020603050405020304"/>
                        </a:rPr>
                        <a:t>其他民族文化，</a:t>
                      </a:r>
                      <a:r>
                        <a:rPr lang="zh-CN" sz="2600" kern="100">
                          <a:solidFill>
                            <a:srgbClr val="FF0000"/>
                          </a:solidFill>
                          <a:effectLst/>
                          <a:latin typeface="Times New Roman" panose="02020603050405020304"/>
                          <a:ea typeface="微软雅黑" panose="020B0503020204020204" pitchFamily="34" charset="-122"/>
                          <a:cs typeface="Times New Roman" panose="02020603050405020304"/>
                        </a:rPr>
                        <a:t>相互借鉴，求同存异</a:t>
                      </a:r>
                      <a:r>
                        <a:rPr lang="zh-CN" sz="2600" kern="100">
                          <a:effectLst/>
                          <a:latin typeface="Times New Roman" panose="02020603050405020304"/>
                          <a:ea typeface="微软雅黑" panose="020B0503020204020204" pitchFamily="34" charset="-122"/>
                          <a:cs typeface="Times New Roman" panose="02020603050405020304"/>
                        </a:rPr>
                        <a:t>，尊重世界文化多样性，</a:t>
                      </a:r>
                      <a:r>
                        <a:rPr lang="zh-CN" sz="2600" kern="100">
                          <a:solidFill>
                            <a:srgbClr val="FF0000"/>
                          </a:solidFill>
                          <a:effectLst/>
                          <a:latin typeface="Times New Roman" panose="02020603050405020304"/>
                          <a:ea typeface="微软雅黑" panose="020B0503020204020204" pitchFamily="34" charset="-122"/>
                          <a:cs typeface="Times New Roman" panose="02020603050405020304"/>
                        </a:rPr>
                        <a:t>共同促进人类文明繁荣进步</a:t>
                      </a:r>
                      <a:endParaRPr lang="zh-CN" sz="2600" kern="100">
                        <a:solidFill>
                          <a:srgbClr val="FF0000"/>
                        </a:solidFill>
                        <a:effectLst/>
                        <a:latin typeface="Times New Roman" panose="02020603050405020304"/>
                        <a:ea typeface="微软雅黑" panose="020B0503020204020204" pitchFamily="34" charset="-122"/>
                        <a:cs typeface="Times New Roman" panose="02020603050405020304"/>
                      </a:endParaRPr>
                    </a:p>
                  </a:txBody>
                  <a:tcPr marL="9857" marR="98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14697">
                <a:tc vMerge="1">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原则</a:t>
                      </a:r>
                      <a:endParaRPr lang="zh-CN" sz="2600" kern="100">
                        <a:effectLst/>
                        <a:latin typeface="宋体" panose="02010600030101010101" pitchFamily="2" charset="-122"/>
                        <a:cs typeface="Courier New" panose="02070309020205020404"/>
                      </a:endParaRPr>
                    </a:p>
                  </a:txBody>
                  <a:tcPr marL="9857" marR="98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遵循</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各民族文化一律平等的原则</a:t>
                      </a:r>
                      <a:r>
                        <a:rPr lang="zh-CN" sz="2600" kern="100" dirty="0">
                          <a:effectLst/>
                          <a:latin typeface="Times New Roman" panose="02020603050405020304"/>
                          <a:ea typeface="微软雅黑" panose="020B0503020204020204" pitchFamily="34" charset="-122"/>
                          <a:cs typeface="Times New Roman" panose="02020603050405020304"/>
                        </a:rPr>
                        <a:t>。在文化交流中，要尊重差异，理解个性，和睦相处，共同促进世界文化的繁荣</a:t>
                      </a:r>
                      <a:endParaRPr lang="zh-CN" sz="2600" kern="100" dirty="0">
                        <a:effectLst/>
                        <a:latin typeface="宋体" panose="02010600030101010101" pitchFamily="2" charset="-122"/>
                        <a:cs typeface="Courier New" panose="02070309020205020404"/>
                      </a:endParaRPr>
                    </a:p>
                  </a:txBody>
                  <a:tcPr marL="9857" marR="98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7903">
                <a:tc vMerge="1">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任务</a:t>
                      </a:r>
                      <a:endParaRPr lang="zh-CN" sz="2600" kern="100">
                        <a:effectLst/>
                        <a:latin typeface="宋体" panose="02010600030101010101" pitchFamily="2" charset="-122"/>
                        <a:cs typeface="Courier New" panose="02070309020205020404"/>
                      </a:endParaRPr>
                    </a:p>
                  </a:txBody>
                  <a:tcPr marL="9857" marR="98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既要更加热情地</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欢迎世界各国优秀文化在中国传播</a:t>
                      </a:r>
                      <a:r>
                        <a:rPr lang="zh-CN" sz="2600" kern="100" dirty="0">
                          <a:effectLst/>
                          <a:latin typeface="Times New Roman" panose="02020603050405020304"/>
                          <a:ea typeface="微软雅黑" panose="020B0503020204020204" pitchFamily="34" charset="-122"/>
                          <a:cs typeface="Times New Roman" panose="02020603050405020304"/>
                        </a:rPr>
                        <a:t>，</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吸收各国优秀文明成果，</a:t>
                      </a:r>
                      <a:endParaRPr lang="zh-CN" sz="2600" kern="100" dirty="0">
                        <a:solidFill>
                          <a:srgbClr val="FF0000"/>
                        </a:solidFill>
                        <a:effectLst/>
                        <a:latin typeface="Times New Roman" panose="02020603050405020304"/>
                        <a:ea typeface="微软雅黑" panose="020B0503020204020204" pitchFamily="34" charset="-122"/>
                        <a:cs typeface="Times New Roman" panose="02020603050405020304"/>
                      </a:endParaRPr>
                    </a:p>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又要</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更加主动地推动中华文化走向世界</a:t>
                      </a:r>
                      <a:r>
                        <a:rPr lang="zh-CN" sz="2600" kern="100" dirty="0">
                          <a:effectLst/>
                          <a:latin typeface="Times New Roman" panose="02020603050405020304"/>
                          <a:ea typeface="微软雅黑" panose="020B0503020204020204" pitchFamily="34" charset="-122"/>
                          <a:cs typeface="Times New Roman" panose="02020603050405020304"/>
                        </a:rPr>
                        <a:t>，做传播中华文化的使者，</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增强中华文化国际影响力</a:t>
                      </a:r>
                      <a:endParaRPr lang="zh-CN" sz="2600" kern="100" dirty="0">
                        <a:solidFill>
                          <a:srgbClr val="FF0000"/>
                        </a:solidFill>
                        <a:effectLst/>
                        <a:latin typeface="Times New Roman" panose="02020603050405020304"/>
                        <a:ea typeface="微软雅黑" panose="020B0503020204020204" pitchFamily="34" charset="-122"/>
                        <a:cs typeface="Times New Roman" panose="02020603050405020304"/>
                      </a:endParaRPr>
                    </a:p>
                  </a:txBody>
                  <a:tcPr marL="9857" marR="98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125087"/>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坚持各民族文化一律平等并不是将其他民族文化与本民族文化同样对待。发展文化，首先要植根于本民族的文化土壤，不断推动中华民族的文化创新与发展；在文化交流、借鉴与融合中，要吸收世界文化的有益成果，且坚持以我为主、为我所用的原则。</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79098" y="303050"/>
            <a:ext cx="11161240" cy="72325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smtClean="0">
                <a:latin typeface="+mj-ea"/>
                <a:ea typeface="+mj-ea"/>
                <a:cs typeface="Times New Roman" panose="02020603050405020304"/>
              </a:rPr>
              <a:t>1.</a:t>
            </a:r>
            <a:r>
              <a:rPr lang="zh-CN" altLang="en-US" sz="2600" b="1" kern="100" dirty="0" smtClean="0">
                <a:latin typeface="+mj-ea"/>
                <a:ea typeface="+mj-ea"/>
                <a:cs typeface="Times New Roman" panose="02020603050405020304"/>
              </a:rPr>
              <a:t>文化</a:t>
            </a:r>
            <a:r>
              <a:rPr lang="zh-CN" altLang="en-US" sz="2600" b="1" kern="100" dirty="0">
                <a:latin typeface="+mj-ea"/>
                <a:ea typeface="+mj-ea"/>
                <a:cs typeface="Times New Roman" panose="02020603050405020304"/>
              </a:rPr>
              <a:t>传播的途径与手段</a:t>
            </a:r>
            <a:endParaRPr lang="zh-CN" altLang="zh-CN" sz="1050" kern="100" dirty="0">
              <a:effectLst/>
              <a:latin typeface="+mj-ea"/>
              <a:ea typeface="+mj-ea"/>
              <a:cs typeface="Courier New" panose="02070309020205020404"/>
            </a:endParaRPr>
          </a:p>
        </p:txBody>
      </p:sp>
      <p:graphicFrame>
        <p:nvGraphicFramePr>
          <p:cNvPr id="15" name="表格 14"/>
          <p:cNvGraphicFramePr>
            <a:graphicFrameLocks noGrp="1"/>
          </p:cNvGraphicFramePr>
          <p:nvPr/>
        </p:nvGraphicFramePr>
        <p:xfrm>
          <a:off x="478583" y="1264340"/>
          <a:ext cx="11233247" cy="4817745"/>
        </p:xfrm>
        <a:graphic>
          <a:graphicData uri="http://schemas.openxmlformats.org/drawingml/2006/table">
            <a:tbl>
              <a:tblPr/>
              <a:tblGrid>
                <a:gridCol w="1008111"/>
                <a:gridCol w="1656184"/>
                <a:gridCol w="4392488"/>
                <a:gridCol w="4176464"/>
              </a:tblGrid>
              <a:tr h="605790">
                <a:tc gridSpan="2">
                  <a:txBody>
                    <a:bodyPr/>
                    <a:lstStyle/>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途径</a:t>
                      </a:r>
                      <a:endParaRPr lang="zh-CN" sz="2600" kern="10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手段</a:t>
                      </a:r>
                      <a:endParaRPr lang="zh-CN" sz="2600" kern="10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63920">
                <a:tc rowSpan="3">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区别</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内涵</a:t>
                      </a:r>
                      <a:endParaRPr lang="zh-CN" sz="2600" kern="10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指的是与人们文化传播相关联的社会交往活动</a:t>
                      </a:r>
                      <a:endParaRPr lang="zh-CN" sz="2600" kern="10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指文化传播所借助的物质技术手段</a:t>
                      </a:r>
                      <a:endParaRPr lang="zh-CN" sz="2600" kern="10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40293">
                <a:tc vMerge="1">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侧重点</a:t>
                      </a:r>
                      <a:endParaRPr lang="zh-CN" sz="2600" kern="10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主要强调的是文化怎样传播的问题</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主要强调的是文化靠什么传播的问题</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2298">
                <a:tc vMerge="1">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具体形式</a:t>
                      </a:r>
                      <a:endParaRPr lang="zh-CN" sz="2600" kern="10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solidFill>
                            <a:srgbClr val="FF0000"/>
                          </a:solidFill>
                          <a:effectLst/>
                          <a:latin typeface="Times New Roman" panose="02020603050405020304"/>
                          <a:ea typeface="微软雅黑" panose="020B0503020204020204" pitchFamily="34" charset="-122"/>
                          <a:cs typeface="Times New Roman" panose="02020603050405020304"/>
                        </a:rPr>
                        <a:t>商业贸易、人口迁徙、教育，</a:t>
                      </a:r>
                      <a:r>
                        <a:rPr lang="zh-CN" sz="2600" kern="100">
                          <a:effectLst/>
                          <a:latin typeface="Times New Roman" panose="02020603050405020304"/>
                          <a:ea typeface="微软雅黑" panose="020B0503020204020204" pitchFamily="34" charset="-122"/>
                          <a:cs typeface="Times New Roman" panose="02020603050405020304"/>
                        </a:rPr>
                        <a:t>此外还有留学、访问、聚会、旅游等</a:t>
                      </a:r>
                      <a:endParaRPr lang="zh-CN" sz="2600" kern="10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大体经历了</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口语、文字、印刷、电子和网络</a:t>
                      </a:r>
                      <a:r>
                        <a:rPr lang="zh-CN" sz="2600" kern="100" dirty="0">
                          <a:effectLst/>
                          <a:latin typeface="Times New Roman" panose="02020603050405020304"/>
                          <a:ea typeface="微软雅黑" panose="020B0503020204020204" pitchFamily="34" charset="-122"/>
                          <a:cs typeface="Times New Roman" panose="02020603050405020304"/>
                        </a:rPr>
                        <a:t>等发展形态</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nvGraphicFramePr>
        <p:xfrm>
          <a:off x="1054647" y="868361"/>
          <a:ext cx="10081119" cy="4160520"/>
        </p:xfrm>
        <a:graphic>
          <a:graphicData uri="http://schemas.openxmlformats.org/drawingml/2006/table">
            <a:tbl>
              <a:tblPr/>
              <a:tblGrid>
                <a:gridCol w="1224135"/>
                <a:gridCol w="8856984"/>
              </a:tblGrid>
              <a:tr h="1397953">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联系</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文化传播以大众传媒为载体，通过商业贸易、人口迁徙、教育等途径传播，实现文化的交流与发展。如图</a:t>
                      </a:r>
                      <a:r>
                        <a:rPr lang="zh-CN" sz="2600" kern="100" dirty="0" smtClean="0">
                          <a:effectLst/>
                          <a:latin typeface="Times New Roman" panose="02020603050405020304"/>
                          <a:ea typeface="微软雅黑" panose="020B0503020204020204" pitchFamily="34" charset="-122"/>
                          <a:cs typeface="Times New Roman" panose="02020603050405020304"/>
                        </a:rPr>
                        <a:t>：</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l">
                        <a:lnSpc>
                          <a:spcPct val="150000"/>
                        </a:lnSpc>
                        <a:spcAft>
                          <a:spcPts val="0"/>
                        </a:spcAft>
                      </a:pP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l">
                        <a:lnSpc>
                          <a:spcPct val="150000"/>
                        </a:lnSpc>
                        <a:spcAft>
                          <a:spcPts val="0"/>
                        </a:spcAft>
                      </a:pP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l">
                        <a:lnSpc>
                          <a:spcPct val="150000"/>
                        </a:lnSpc>
                        <a:spcAft>
                          <a:spcPts val="0"/>
                        </a:spcAft>
                      </a:pP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l">
                        <a:lnSpc>
                          <a:spcPct val="150000"/>
                        </a:lnSpc>
                        <a:spcAft>
                          <a:spcPts val="0"/>
                        </a:spcAft>
                      </a:pP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l">
                        <a:lnSpc>
                          <a:spcPct val="150000"/>
                        </a:lnSpc>
                        <a:spcAft>
                          <a:spcPts val="0"/>
                        </a:spcAft>
                      </a:pP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9220" name="Picture 4" descr="F:\高慧颖\2019\一轮\政治\word\116.TIF"/>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04487" y="2187051"/>
            <a:ext cx="6923167" cy="246687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261442"/>
            <a:ext cx="11412000" cy="64733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2.</a:t>
            </a:r>
            <a:r>
              <a:rPr lang="zh-CN" altLang="zh-CN" sz="2600" b="1" kern="100" dirty="0">
                <a:latin typeface="+mj-ea"/>
                <a:ea typeface="+mj-ea"/>
                <a:cs typeface="Times New Roman" panose="02020603050405020304"/>
              </a:rPr>
              <a:t>大众传媒</a:t>
            </a:r>
            <a:endParaRPr lang="zh-CN" altLang="zh-CN" sz="2600" b="1" kern="100" dirty="0">
              <a:effectLst/>
              <a:latin typeface="+mj-ea"/>
              <a:ea typeface="+mj-ea"/>
              <a:cs typeface="Courier New" panose="02070309020205020404"/>
            </a:endParaRPr>
          </a:p>
        </p:txBody>
      </p:sp>
      <p:graphicFrame>
        <p:nvGraphicFramePr>
          <p:cNvPr id="5" name="表格 4"/>
          <p:cNvGraphicFramePr>
            <a:graphicFrameLocks noGrp="1"/>
          </p:cNvGraphicFramePr>
          <p:nvPr>
            <p:custDataLst>
              <p:tags r:id="rId1"/>
            </p:custDataLst>
          </p:nvPr>
        </p:nvGraphicFramePr>
        <p:xfrm>
          <a:off x="550590" y="1053530"/>
          <a:ext cx="11089005" cy="5447030"/>
        </p:xfrm>
        <a:graphic>
          <a:graphicData uri="http://schemas.openxmlformats.org/drawingml/2006/table">
            <a:tbl>
              <a:tblPr/>
              <a:tblGrid>
                <a:gridCol w="2582966"/>
                <a:gridCol w="8506266"/>
              </a:tblGrid>
              <a:tr h="781050">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传媒的发展形态</a:t>
                      </a:r>
                      <a:endParaRPr lang="zh-CN" sz="2600" kern="10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口语、文字、印刷、电子和网络</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725">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面向大众的标志</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印刷术的推广</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1500">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大众传媒的形式</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报刊、广播、电视、网络</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1690">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发展的原因</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现代科技的发展，促进了大众传媒的发展</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9353">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特点和优点</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大众传媒能够最大程度地超越时空的局限，汇集来自世界各地的信息，日益显示出文化传递、沟通、共享的强大功能，已成为文化传播的主要手段</a:t>
                      </a:r>
                      <a:endParaRPr lang="zh-CN" sz="2600" kern="10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080">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弊端</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传媒的商业性，也给文化生活带来了很多令人担忧的现象</a:t>
                      </a:r>
                      <a:endParaRPr lang="zh-CN" sz="2600" kern="10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16622" y="818998"/>
            <a:ext cx="11412000" cy="344424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en-US" altLang="zh-CN" sz="3600" kern="100" dirty="0">
                <a:latin typeface="Times New Roman" panose="02020603050405020304"/>
                <a:ea typeface="微软雅黑" panose="020B0503020204020204" pitchFamily="34" charset="-122"/>
                <a:cs typeface="Courier New" panose="02070309020205020404"/>
              </a:rPr>
              <a:t>(1)</a:t>
            </a:r>
            <a:r>
              <a:rPr lang="zh-CN" altLang="zh-CN" sz="3600" kern="100" dirty="0">
                <a:latin typeface="Times New Roman" panose="02020603050405020304"/>
                <a:ea typeface="微软雅黑" panose="020B0503020204020204" pitchFamily="34" charset="-122"/>
                <a:cs typeface="Times New Roman" panose="02020603050405020304"/>
              </a:rPr>
              <a:t>大众传媒的出现并不意味着传统传媒的消失。</a:t>
            </a:r>
            <a:endParaRPr lang="zh-CN" altLang="zh-CN" sz="3600"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endParaRPr lang="zh-CN" altLang="zh-CN" sz="3600"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3600" kern="100" dirty="0">
                <a:latin typeface="Times New Roman" panose="02020603050405020304"/>
                <a:ea typeface="微软雅黑" panose="020B0503020204020204" pitchFamily="34" charset="-122"/>
                <a:cs typeface="Courier New" panose="02070309020205020404"/>
              </a:rPr>
              <a:t>        (2)</a:t>
            </a:r>
            <a:r>
              <a:rPr lang="zh-CN" altLang="zh-CN" sz="3600" kern="100" dirty="0">
                <a:latin typeface="Times New Roman" panose="02020603050405020304"/>
                <a:ea typeface="微软雅黑" panose="020B0503020204020204" pitchFamily="34" charset="-122"/>
                <a:cs typeface="Times New Roman" panose="02020603050405020304"/>
              </a:rPr>
              <a:t>自媒体时代，每个人都是传播者，每个人都做新闻，</a:t>
            </a:r>
            <a:r>
              <a:rPr lang="en-US" altLang="zh-CN" sz="3600" kern="100" dirty="0">
                <a:latin typeface="宋体" panose="02010600030101010101" pitchFamily="2" charset="-122"/>
                <a:ea typeface="微软雅黑" panose="020B0503020204020204" pitchFamily="34" charset="-122"/>
                <a:cs typeface="Times New Roman" panose="02020603050405020304"/>
              </a:rPr>
              <a:t>“</a:t>
            </a:r>
            <a:r>
              <a:rPr lang="zh-CN" altLang="zh-CN" sz="3600" kern="100" dirty="0">
                <a:latin typeface="Times New Roman" panose="02020603050405020304"/>
                <a:ea typeface="微软雅黑" panose="020B0503020204020204" pitchFamily="34" charset="-122"/>
                <a:cs typeface="Times New Roman" panose="02020603050405020304"/>
              </a:rPr>
              <a:t>人人即媒体</a:t>
            </a:r>
            <a:r>
              <a:rPr lang="en-US" altLang="zh-CN" sz="3600" kern="100" dirty="0">
                <a:latin typeface="宋体" panose="02010600030101010101" pitchFamily="2" charset="-122"/>
                <a:ea typeface="微软雅黑" panose="020B0503020204020204" pitchFamily="34" charset="-122"/>
                <a:cs typeface="Times New Roman" panose="02020603050405020304"/>
              </a:rPr>
              <a:t>”</a:t>
            </a:r>
            <a:r>
              <a:rPr lang="zh-CN" altLang="zh-CN" sz="3600" kern="100" dirty="0">
                <a:latin typeface="Times New Roman" panose="02020603050405020304"/>
                <a:ea typeface="微软雅黑" panose="020B0503020204020204" pitchFamily="34" charset="-122"/>
                <a:cs typeface="Times New Roman" panose="02020603050405020304"/>
              </a:rPr>
              <a:t>。</a:t>
            </a:r>
            <a:endParaRPr lang="zh-CN" altLang="zh-CN" sz="36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8943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smtClean="0">
                <a:latin typeface="+mj-ea"/>
                <a:ea typeface="+mj-ea"/>
                <a:cs typeface="Courier New" panose="02070309020205020404"/>
              </a:rPr>
              <a:t>3.</a:t>
            </a:r>
            <a:r>
              <a:rPr lang="zh-CN" altLang="zh-CN" sz="2600" b="1" kern="100" dirty="0" smtClean="0">
                <a:latin typeface="+mj-ea"/>
                <a:ea typeface="+mj-ea"/>
                <a:cs typeface="Times New Roman" panose="02020603050405020304"/>
              </a:rPr>
              <a:t>促进文化交流的意义和任务</a:t>
            </a:r>
            <a:endParaRPr lang="en-US" altLang="zh-CN" sz="2600" b="1" kern="100" dirty="0" smtClean="0">
              <a:latin typeface="+mj-ea"/>
              <a:ea typeface="+mj-ea"/>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smtClean="0">
                <a:latin typeface="Times New Roman" panose="02020603050405020304"/>
                <a:ea typeface="微软雅黑" panose="020B0503020204020204" pitchFamily="34" charset="-122"/>
                <a:cs typeface="Times New Roman" panose="02020603050405020304"/>
              </a:rPr>
              <a:t>意义</a:t>
            </a:r>
            <a:endParaRPr lang="zh-CN" altLang="zh-CN" sz="2600" kern="100" dirty="0">
              <a:latin typeface="宋体" panose="02010600030101010101" pitchFamily="2" charset="-122"/>
              <a:cs typeface="Courier New" panose="02070309020205020404"/>
            </a:endParaRPr>
          </a:p>
        </p:txBody>
      </p:sp>
      <p:graphicFrame>
        <p:nvGraphicFramePr>
          <p:cNvPr id="3" name="表格 2"/>
          <p:cNvGraphicFramePr>
            <a:graphicFrameLocks noGrp="1"/>
          </p:cNvGraphicFramePr>
          <p:nvPr>
            <p:custDataLst>
              <p:tags r:id="rId1"/>
            </p:custDataLst>
          </p:nvPr>
        </p:nvGraphicFramePr>
        <p:xfrm>
          <a:off x="550590" y="1629529"/>
          <a:ext cx="11233248" cy="4248537"/>
        </p:xfrm>
        <a:graphic>
          <a:graphicData uri="http://schemas.openxmlformats.org/drawingml/2006/table">
            <a:tbl>
              <a:tblPr/>
              <a:tblGrid>
                <a:gridCol w="1296143"/>
                <a:gridCol w="2088233"/>
                <a:gridCol w="7848872"/>
              </a:tblGrid>
              <a:tr h="1800265">
                <a:tc rowSpan="3">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文化交流的一般意义</a:t>
                      </a:r>
                      <a:endParaRPr lang="zh-CN" sz="2600" kern="100" dirty="0">
                        <a:effectLst/>
                        <a:latin typeface="宋体" panose="02010600030101010101" pitchFamily="2" charset="-122"/>
                        <a:cs typeface="Courier New" panose="02070309020205020404"/>
                      </a:endParaRPr>
                    </a:p>
                  </a:txBody>
                  <a:tcPr marL="10884" marR="108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对文化发展</a:t>
                      </a:r>
                      <a:endParaRPr lang="zh-CN" sz="2600" kern="100">
                        <a:effectLst/>
                        <a:latin typeface="宋体" panose="02010600030101010101" pitchFamily="2" charset="-122"/>
                        <a:cs typeface="Courier New" panose="02070309020205020404"/>
                      </a:endParaRPr>
                    </a:p>
                  </a:txBody>
                  <a:tcPr marL="10884" marR="108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通过文化交流，各民族文化之间可以相互学习、借鉴、博采众长，促进本民族文化的创新与发展，促进世界文化的繁荣</a:t>
                      </a:r>
                      <a:endParaRPr lang="zh-CN" sz="2600" kern="100">
                        <a:effectLst/>
                        <a:latin typeface="宋体" panose="02010600030101010101" pitchFamily="2" charset="-122"/>
                        <a:cs typeface="Courier New" panose="02070309020205020404"/>
                      </a:endParaRPr>
                    </a:p>
                  </a:txBody>
                  <a:tcPr marL="10884" marR="108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vMerge="1">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对经济发展</a:t>
                      </a:r>
                      <a:endParaRPr lang="zh-CN" sz="2600" kern="100" dirty="0">
                        <a:effectLst/>
                        <a:latin typeface="宋体" panose="02010600030101010101" pitchFamily="2" charset="-122"/>
                        <a:cs typeface="Courier New" panose="02070309020205020404"/>
                      </a:endParaRPr>
                    </a:p>
                  </a:txBody>
                  <a:tcPr marL="10884" marR="108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文化与经济相互影响、相互交融。通过文化交流，可以促进国际贸易的发展，实现经济上的互利共赢</a:t>
                      </a:r>
                      <a:endParaRPr lang="zh-CN" sz="2600" kern="100">
                        <a:effectLst/>
                        <a:latin typeface="宋体" panose="02010600030101010101" pitchFamily="2" charset="-122"/>
                        <a:cs typeface="Courier New" panose="02070309020205020404"/>
                      </a:endParaRPr>
                    </a:p>
                  </a:txBody>
                  <a:tcPr marL="10884" marR="108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vMerge="1">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对国际政治</a:t>
                      </a:r>
                      <a:endParaRPr lang="zh-CN" sz="2600" kern="100" dirty="0">
                        <a:effectLst/>
                        <a:latin typeface="宋体" panose="02010600030101010101" pitchFamily="2" charset="-122"/>
                        <a:cs typeface="Courier New" panose="02070309020205020404"/>
                      </a:endParaRPr>
                    </a:p>
                  </a:txBody>
                  <a:tcPr marL="10884" marR="108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文化与政治相互影响。通过文化交流，可以促进国家间的相互理解，减少隔阂，增进共识，促进世界和平</a:t>
                      </a:r>
                      <a:endParaRPr lang="zh-CN" sz="2600" kern="100" dirty="0">
                        <a:effectLst/>
                        <a:latin typeface="宋体" panose="02010600030101010101" pitchFamily="2" charset="-122"/>
                        <a:cs typeface="Courier New" panose="02070309020205020404"/>
                      </a:endParaRPr>
                    </a:p>
                  </a:txBody>
                  <a:tcPr marL="10884" marR="108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custDataLst>
              <p:tags r:id="rId1"/>
            </p:custDataLst>
          </p:nvPr>
        </p:nvGraphicFramePr>
        <p:xfrm>
          <a:off x="591231" y="574869"/>
          <a:ext cx="11089005" cy="5377180"/>
        </p:xfrm>
        <a:graphic>
          <a:graphicData uri="http://schemas.openxmlformats.org/drawingml/2006/table">
            <a:tbl>
              <a:tblPr/>
              <a:tblGrid>
                <a:gridCol w="1296143"/>
                <a:gridCol w="1512168"/>
                <a:gridCol w="8280921"/>
              </a:tblGrid>
              <a:tr h="2625090">
                <a:tc rowSpan="2">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中外文化交流的意义</a:t>
                      </a:r>
                      <a:endParaRPr lang="zh-CN" sz="2600" kern="100" dirty="0">
                        <a:effectLst/>
                        <a:latin typeface="宋体" panose="02010600030101010101" pitchFamily="2" charset="-122"/>
                        <a:cs typeface="Courier New" panose="02070309020205020404"/>
                      </a:endParaRPr>
                    </a:p>
                  </a:txBody>
                  <a:tcPr marL="10884" marR="108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对中国</a:t>
                      </a:r>
                      <a:endParaRPr lang="zh-CN" sz="2600" kern="100" dirty="0">
                        <a:effectLst/>
                        <a:latin typeface="宋体" panose="02010600030101010101" pitchFamily="2" charset="-122"/>
                        <a:cs typeface="Courier New" panose="02070309020205020404"/>
                      </a:endParaRPr>
                    </a:p>
                  </a:txBody>
                  <a:tcPr marL="10884" marR="108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有利于我国学习和吸收其他民族优秀文化成果，从而促进中华文化的发展和创新；</a:t>
                      </a:r>
                      <a:endParaRPr lang="zh-CN" sz="2600" kern="100" dirty="0">
                        <a:effectLst/>
                        <a:latin typeface="Times New Roman" panose="02020603050405020304"/>
                        <a:ea typeface="微软雅黑" panose="020B0503020204020204" pitchFamily="34" charset="-122"/>
                        <a:cs typeface="Times New Roman" panose="02020603050405020304"/>
                      </a:endParaRPr>
                    </a:p>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有利于扩大中华文化在国际上的吸引力和影响力，提高我国的文化竞争力，增强我国的综合国力</a:t>
                      </a:r>
                      <a:endParaRPr lang="zh-CN" sz="2600" kern="100" dirty="0">
                        <a:effectLst/>
                        <a:latin typeface="宋体" panose="02010600030101010101" pitchFamily="2" charset="-122"/>
                        <a:cs typeface="Courier New" panose="02070309020205020404"/>
                      </a:endParaRPr>
                    </a:p>
                  </a:txBody>
                  <a:tcPr marL="10884" marR="108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52090">
                <a:tc vMerge="1">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对世界</a:t>
                      </a:r>
                      <a:endParaRPr lang="zh-CN" sz="2600" kern="100">
                        <a:effectLst/>
                        <a:latin typeface="宋体" panose="02010600030101010101" pitchFamily="2" charset="-122"/>
                        <a:cs typeface="Courier New" panose="02070309020205020404"/>
                      </a:endParaRPr>
                    </a:p>
                  </a:txBody>
                  <a:tcPr marL="10884" marR="108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有利于中华文化在世界的传播，从而促进世界文化的繁荣和发展；</a:t>
                      </a:r>
                      <a:endParaRPr lang="zh-CN" sz="2600" kern="100" dirty="0">
                        <a:effectLst/>
                        <a:latin typeface="Times New Roman" panose="02020603050405020304"/>
                        <a:ea typeface="微软雅黑" panose="020B0503020204020204" pitchFamily="34" charset="-122"/>
                        <a:cs typeface="Times New Roman" panose="02020603050405020304"/>
                      </a:endParaRPr>
                    </a:p>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有利于增进中国人民和世界人民的理解和友谊，构建和谐世界</a:t>
                      </a:r>
                      <a:endParaRPr lang="zh-CN" sz="2600" kern="100" dirty="0">
                        <a:effectLst/>
                        <a:latin typeface="宋体" panose="02010600030101010101" pitchFamily="2" charset="-122"/>
                        <a:cs typeface="Courier New" panose="02070309020205020404"/>
                      </a:endParaRPr>
                    </a:p>
                  </a:txBody>
                  <a:tcPr marL="10884" marR="108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149187"/>
            <a:ext cx="1116124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任务：我们既要更加热情地欢迎世界各国优秀文化在中国传播，吸收各国优秀文明成果，又要更加主动地推动中华文化走向世界，做传播中华文化的使者，增强中华文化国际影响力。</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398780" y="24765"/>
            <a:ext cx="11500485" cy="6809740"/>
          </a:xfrm>
          <a:prstGeom prst="rect">
            <a:avLst/>
          </a:prstGeom>
          <a:noFill/>
        </p:spPr>
        <p:txBody>
          <a:bodyPr wrap="square" rtlCol="0" anchor="t">
            <a:spAutoFit/>
          </a:bodyPr>
          <a:p>
            <a:pPr>
              <a:lnSpc>
                <a:spcPct val="120000"/>
              </a:lnSpc>
            </a:pPr>
            <a:r>
              <a:rPr lang="zh-CN" altLang="en-US" sz="2800"/>
              <a:t>25.（20分）阅读材料，完成下列问题。</a:t>
            </a:r>
            <a:endParaRPr lang="zh-CN" altLang="en-US" sz="2800"/>
          </a:p>
          <a:p>
            <a:pPr>
              <a:lnSpc>
                <a:spcPct val="120000"/>
              </a:lnSpc>
            </a:pPr>
            <a:r>
              <a:rPr lang="zh-CN" altLang="en-US" sz="2800">
                <a:latin typeface="华文楷体" panose="02010600040101010101" charset="-122"/>
                <a:ea typeface="华文楷体" panose="02010600040101010101" charset="-122"/>
                <a:cs typeface="华文楷体" panose="02010600040101010101" charset="-122"/>
              </a:rPr>
              <a:t>        2014年6月，由中国、哈萨克斯坦、吉尔吉斯斯坦联合申报的丝绸之路项目，成功入选世界遗产名录。</a:t>
            </a:r>
            <a:endParaRPr lang="zh-CN" altLang="en-US" sz="2800">
              <a:latin typeface="华文楷体" panose="02010600040101010101" charset="-122"/>
              <a:ea typeface="华文楷体" panose="02010600040101010101" charset="-122"/>
              <a:cs typeface="华文楷体" panose="02010600040101010101" charset="-122"/>
            </a:endParaRPr>
          </a:p>
          <a:p>
            <a:pPr>
              <a:lnSpc>
                <a:spcPct val="120000"/>
              </a:lnSpc>
            </a:pPr>
            <a:r>
              <a:rPr lang="zh-CN" altLang="en-US" sz="2800">
                <a:latin typeface="华文楷体" panose="02010600040101010101" charset="-122"/>
                <a:ea typeface="华文楷体" panose="02010600040101010101" charset="-122"/>
                <a:cs typeface="华文楷体" panose="02010600040101010101" charset="-122"/>
              </a:rPr>
              <a:t>       历史上，丝绸之路是中西人员交往、商业贸易的重要通道，促进了亚欧大陆经济、文化、社会交流。在以和平与发展为主题的当代，丝绸之路的合作精神正在发扬光大，我国倡导共享机遇、共迎挑战，共创繁荣的理念，着力推进丝绸之路经济带建设。</a:t>
            </a:r>
            <a:endParaRPr lang="zh-CN" altLang="en-US" sz="2800">
              <a:latin typeface="华文楷体" panose="02010600040101010101" charset="-122"/>
              <a:ea typeface="华文楷体" panose="02010600040101010101" charset="-122"/>
              <a:cs typeface="华文楷体" panose="02010600040101010101" charset="-122"/>
            </a:endParaRPr>
          </a:p>
          <a:p>
            <a:pPr>
              <a:lnSpc>
                <a:spcPct val="120000"/>
              </a:lnSpc>
            </a:pPr>
            <a:r>
              <a:rPr lang="zh-CN" altLang="en-US" sz="2800">
                <a:latin typeface="华文楷体" panose="02010600040101010101" charset="-122"/>
                <a:ea typeface="华文楷体" panose="02010600040101010101" charset="-122"/>
                <a:cs typeface="华文楷体" panose="02010600040101010101" charset="-122"/>
              </a:rPr>
              <a:t>       我国发展与丝绸之路沿线各国之间的教 育合作、经济合作、民间交往，推进相关国家经济、政治、文化等领域的互联互通，增进相互了解和传统友谊，得到了相关国家人民支持，民心相通为促进区域互联互通奠定了坚实的民意基础。</a:t>
            </a:r>
            <a:endParaRPr lang="zh-CN" altLang="en-US" sz="2800"/>
          </a:p>
          <a:p>
            <a:pPr>
              <a:lnSpc>
                <a:spcPct val="120000"/>
              </a:lnSpc>
            </a:pPr>
            <a:r>
              <a:rPr lang="zh-CN" altLang="en-US" sz="2800"/>
              <a:t>（1）结合材料和所学文化生活知识，说明丝绸之路经济带建设对促进文化交流的作用。（10分）</a:t>
            </a:r>
            <a:endParaRPr lang="zh-CN" altLang="en-US" sz="28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07035" y="234315"/>
            <a:ext cx="11545570" cy="6390640"/>
          </a:xfrm>
          <a:prstGeom prst="rect">
            <a:avLst/>
          </a:prstGeom>
          <a:noFill/>
        </p:spPr>
        <p:txBody>
          <a:bodyPr wrap="square" rtlCol="0" anchor="t">
            <a:spAutoFit/>
          </a:bodyPr>
          <a:p>
            <a:pPr>
              <a:lnSpc>
                <a:spcPct val="160000"/>
              </a:lnSpc>
            </a:pPr>
            <a:r>
              <a:rPr lang="zh-CN" altLang="en-US" sz="3200">
                <a:sym typeface="+mn-ea"/>
              </a:rPr>
              <a:t>答案要点：</a:t>
            </a:r>
            <a:endParaRPr lang="zh-CN" altLang="en-US" sz="3200"/>
          </a:p>
          <a:p>
            <a:pPr>
              <a:lnSpc>
                <a:spcPct val="160000"/>
              </a:lnSpc>
            </a:pPr>
            <a:r>
              <a:rPr lang="zh-CN" altLang="en-US" sz="3200">
                <a:sym typeface="+mn-ea"/>
              </a:rPr>
              <a:t>经济发展是文化发展的基础，文化与经济相互渗透、相互交融。（3分）</a:t>
            </a:r>
            <a:endParaRPr lang="zh-CN" altLang="en-US" sz="3200">
              <a:sym typeface="+mn-ea"/>
            </a:endParaRPr>
          </a:p>
          <a:p>
            <a:pPr>
              <a:lnSpc>
                <a:spcPct val="160000"/>
              </a:lnSpc>
            </a:pPr>
            <a:r>
              <a:rPr lang="zh-CN" altLang="en-US" sz="3200">
                <a:sym typeface="+mn-ea"/>
              </a:rPr>
              <a:t>丝绸之路经济带建设有利于促进各国的商业贸易、教育合作和人员往来，拓宽文化交流的途径，夯实文化交流的物质基础；（4分）</a:t>
            </a:r>
            <a:endParaRPr lang="zh-CN" altLang="en-US" sz="3200">
              <a:sym typeface="+mn-ea"/>
            </a:endParaRPr>
          </a:p>
          <a:p>
            <a:pPr>
              <a:lnSpc>
                <a:spcPct val="160000"/>
              </a:lnSpc>
            </a:pPr>
            <a:r>
              <a:rPr lang="zh-CN" altLang="en-US" sz="3200">
                <a:sym typeface="+mn-ea"/>
              </a:rPr>
              <a:t>推动各国文化在平等的基础上交流传播、相互借鉴、共同繁荣。（3分）</a:t>
            </a:r>
            <a:endParaRPr lang="zh-CN" altLang="en-US" sz="32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14375" y="394970"/>
            <a:ext cx="10767060" cy="6069965"/>
          </a:xfrm>
          <a:prstGeom prst="rect">
            <a:avLst/>
          </a:prstGeom>
          <a:noFill/>
          <a:ln w="9525">
            <a:noFill/>
          </a:ln>
        </p:spPr>
        <p:txBody>
          <a:bodyPr wrap="square">
            <a:spAutoFit/>
          </a:bodyPr>
          <a:p>
            <a:pPr marL="0" indent="304800" algn="l">
              <a:lnSpc>
                <a:spcPct val="120000"/>
              </a:lnSpc>
            </a:pPr>
            <a:r>
              <a:rPr lang="en-US" altLang="zh-CN" sz="3600" b="0" u="none">
                <a:latin typeface="ˎ̥" charset="0"/>
                <a:ea typeface="ˎ̥" charset="0"/>
                <a:cs typeface="ˎ̥" charset="0"/>
              </a:rPr>
              <a:t>13</a:t>
            </a:r>
            <a:r>
              <a:rPr lang="zh-CN" altLang="en-US" sz="3600" b="0" u="none">
                <a:latin typeface="宋体" panose="02010600030101010101" pitchFamily="2" charset="-122"/>
                <a:ea typeface="宋体" panose="02010600030101010101" pitchFamily="2" charset="-122"/>
                <a:cs typeface="宋体" panose="02010600030101010101" pitchFamily="2" charset="-122"/>
              </a:rPr>
              <a:t>．</a:t>
            </a:r>
            <a:r>
              <a:rPr lang="zh-CN" altLang="en-US" sz="3600" b="0" u="none">
                <a:latin typeface="华文楷体" panose="02010600040101010101" charset="-122"/>
                <a:ea typeface="华文楷体" panose="02010600040101010101" charset="-122"/>
                <a:cs typeface="华文楷体" panose="02010600040101010101" charset="-122"/>
              </a:rPr>
              <a:t>加强自主品牌的培育和发展，是中国经济创新驱动的内在要求。阅读材料，回答问题。材料三  当前，一些外国用户在接受中国品牌方面还存在一定的困难和障碍。有人认为，语言、品牌故事等文化因素难以为外国用户所理解和认同是一个重要原因。</a:t>
            </a:r>
            <a:endParaRPr lang="zh-CN" altLang="en-US" sz="3600" b="0" u="none">
              <a:latin typeface="华文楷体" panose="02010600040101010101" charset="-122"/>
              <a:ea typeface="华文楷体" panose="02010600040101010101" charset="-122"/>
              <a:cs typeface="华文楷体" panose="02010600040101010101" charset="-122"/>
            </a:endParaRPr>
          </a:p>
          <a:p>
            <a:pPr marL="0" indent="304800" algn="l">
              <a:lnSpc>
                <a:spcPct val="120000"/>
              </a:lnSpc>
            </a:pPr>
            <a:r>
              <a:rPr lang="zh-CN" altLang="en-US" sz="3600" b="0" u="none">
                <a:latin typeface="宋体" panose="02010600030101010101" pitchFamily="2" charset="-122"/>
                <a:ea typeface="宋体" panose="02010600030101010101" pitchFamily="2" charset="-122"/>
                <a:cs typeface="宋体" panose="02010600030101010101" pitchFamily="2" charset="-122"/>
              </a:rPr>
              <a:t>    运用“文化的多样性与文化传播”的知识，说明应该如何增进外国用户对中国品牌的理解和认同。（</a:t>
            </a:r>
            <a:r>
              <a:rPr lang="en-US" altLang="zh-CN" sz="3600" b="0" u="none">
                <a:latin typeface="ˎ̥" charset="0"/>
                <a:ea typeface="ˎ̥" charset="0"/>
                <a:cs typeface="ˎ̥" charset="0"/>
              </a:rPr>
              <a:t>8</a:t>
            </a:r>
            <a:r>
              <a:rPr lang="zh-CN" altLang="en-US" sz="3600" b="0" u="none">
                <a:latin typeface="宋体" panose="02010600030101010101" pitchFamily="2" charset="-122"/>
                <a:ea typeface="宋体" panose="02010600030101010101" pitchFamily="2" charset="-122"/>
                <a:cs typeface="宋体" panose="02010600030101010101" pitchFamily="2" charset="-122"/>
              </a:rPr>
              <a:t>分）</a:t>
            </a:r>
            <a:endParaRPr lang="zh-CN" altLang="en-US" sz="36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334645" y="277495"/>
            <a:ext cx="11464290" cy="5352415"/>
          </a:xfrm>
          <a:prstGeom prst="rect">
            <a:avLst/>
          </a:prstGeom>
          <a:noFill/>
          <a:ln w="9525">
            <a:noFill/>
          </a:ln>
        </p:spPr>
        <p:txBody>
          <a:bodyPr wrap="square">
            <a:spAutoFit/>
          </a:bodyPr>
          <a:p>
            <a:pPr marL="0" indent="304800" algn="l">
              <a:lnSpc>
                <a:spcPct val="190000"/>
              </a:lnSpc>
            </a:pPr>
            <a:r>
              <a:rPr lang="en-US" altLang="zh-CN" sz="3600" b="0" u="none">
                <a:latin typeface="仿宋_GB2312" charset="0"/>
                <a:ea typeface="仿宋_GB2312" charset="0"/>
                <a:cs typeface="仿宋_GB2312" charset="0"/>
              </a:rPr>
              <a:t>①</a:t>
            </a:r>
            <a:r>
              <a:rPr lang="zh-CN" altLang="en-US" sz="3600" b="0" u="none">
                <a:latin typeface="仿宋_GB2312" charset="0"/>
                <a:ea typeface="仿宋_GB2312" charset="0"/>
                <a:cs typeface="仿宋_GB2312" charset="0"/>
              </a:rPr>
              <a:t>遵循文化共性和普遍规律，搭建中国品牌和外国用户的沟通桥梁；（</a:t>
            </a:r>
            <a:r>
              <a:rPr lang="en-US" altLang="zh-CN" sz="3600" b="0" u="none">
                <a:latin typeface="ˎ̥" charset="0"/>
                <a:ea typeface="ˎ̥" charset="0"/>
                <a:cs typeface="ˎ̥" charset="0"/>
              </a:rPr>
              <a:t>2</a:t>
            </a:r>
            <a:r>
              <a:rPr lang="zh-CN" altLang="en-US" sz="3600" b="0" u="none">
                <a:latin typeface="仿宋_GB2312" charset="0"/>
                <a:ea typeface="仿宋_GB2312" charset="0"/>
                <a:cs typeface="仿宋_GB2312" charset="0"/>
              </a:rPr>
              <a:t>分）</a:t>
            </a:r>
            <a:endParaRPr lang="zh-CN" altLang="en-US" sz="3600" b="0" u="none">
              <a:latin typeface="仿宋_GB2312" charset="0"/>
              <a:ea typeface="仿宋_GB2312" charset="0"/>
              <a:cs typeface="仿宋_GB2312" charset="0"/>
            </a:endParaRPr>
          </a:p>
          <a:p>
            <a:pPr marL="0" indent="304800" algn="l">
              <a:lnSpc>
                <a:spcPct val="190000"/>
              </a:lnSpc>
            </a:pPr>
            <a:r>
              <a:rPr lang="en-US" altLang="zh-CN" sz="3600" b="0" u="none">
                <a:latin typeface="仿宋_GB2312" charset="0"/>
                <a:ea typeface="仿宋_GB2312" charset="0"/>
                <a:cs typeface="仿宋_GB2312" charset="0"/>
              </a:rPr>
              <a:t>②</a:t>
            </a:r>
            <a:r>
              <a:rPr lang="zh-CN" altLang="en-US" sz="3600" b="0" u="none">
                <a:latin typeface="仿宋_GB2312" charset="0"/>
                <a:ea typeface="仿宋_GB2312" charset="0"/>
                <a:cs typeface="仿宋_GB2312" charset="0"/>
              </a:rPr>
              <a:t>尊重其他国家文化，品牌建设中要积极吸纳当地文化元素；（</a:t>
            </a:r>
            <a:r>
              <a:rPr lang="en-US" altLang="zh-CN" sz="3600" b="0" u="none">
                <a:latin typeface="ˎ̥" charset="0"/>
                <a:ea typeface="ˎ̥" charset="0"/>
                <a:cs typeface="ˎ̥" charset="0"/>
              </a:rPr>
              <a:t>3</a:t>
            </a:r>
            <a:r>
              <a:rPr lang="zh-CN" altLang="en-US" sz="3600" b="0" u="none">
                <a:latin typeface="仿宋_GB2312" charset="0"/>
                <a:ea typeface="仿宋_GB2312" charset="0"/>
                <a:cs typeface="仿宋_GB2312" charset="0"/>
              </a:rPr>
              <a:t>分）</a:t>
            </a:r>
            <a:endParaRPr lang="zh-CN" altLang="en-US" sz="3600" b="0" u="none">
              <a:latin typeface="仿宋_GB2312" charset="0"/>
              <a:ea typeface="仿宋_GB2312" charset="0"/>
              <a:cs typeface="仿宋_GB2312" charset="0"/>
            </a:endParaRPr>
          </a:p>
          <a:p>
            <a:pPr marL="0" indent="304800" algn="l">
              <a:lnSpc>
                <a:spcPct val="190000"/>
              </a:lnSpc>
            </a:pPr>
            <a:r>
              <a:rPr lang="en-US" altLang="zh-CN" sz="3600" b="0" u="none">
                <a:latin typeface="仿宋_GB2312" charset="0"/>
                <a:ea typeface="仿宋_GB2312" charset="0"/>
                <a:cs typeface="仿宋_GB2312" charset="0"/>
              </a:rPr>
              <a:t>③</a:t>
            </a:r>
            <a:r>
              <a:rPr lang="zh-CN" altLang="en-US" sz="3600" b="0" u="none">
                <a:latin typeface="仿宋_GB2312" charset="0"/>
                <a:ea typeface="仿宋_GB2312" charset="0"/>
                <a:cs typeface="仿宋_GB2312" charset="0"/>
              </a:rPr>
              <a:t>促进文化对外交流，增强品牌的国际影响力。（</a:t>
            </a:r>
            <a:r>
              <a:rPr lang="en-US" altLang="zh-CN" sz="3600" b="0" u="none">
                <a:latin typeface="ˎ̥" charset="0"/>
                <a:ea typeface="ˎ̥" charset="0"/>
                <a:cs typeface="ˎ̥" charset="0"/>
              </a:rPr>
              <a:t>3</a:t>
            </a:r>
            <a:r>
              <a:rPr lang="zh-CN" altLang="en-US" sz="3600" b="0" u="none">
                <a:latin typeface="仿宋_GB2312" charset="0"/>
                <a:ea typeface="仿宋_GB2312" charset="0"/>
                <a:cs typeface="仿宋_GB2312" charset="0"/>
              </a:rPr>
              <a:t>分）</a:t>
            </a:r>
            <a:r>
              <a:rPr lang="zh-CN" altLang="en-US" sz="3600" b="0" u="none">
                <a:latin typeface="ˎ̥" charset="0"/>
                <a:ea typeface="ˎ̥" charset="0"/>
                <a:cs typeface="ˎ̥" charset="0"/>
              </a:rPr>
              <a:t> </a:t>
            </a:r>
            <a:endParaRPr lang="zh-CN" altLang="en-US" sz="36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37664" y="838426"/>
            <a:ext cx="2191165" cy="468000"/>
            <a:chOff x="537664" y="845964"/>
            <a:chExt cx="2191165" cy="468000"/>
          </a:xfrm>
        </p:grpSpPr>
        <p:pic>
          <p:nvPicPr>
            <p:cNvPr id="15" name="图片 14"/>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6" name="矩形 15"/>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矩形 16"/>
          <p:cNvSpPr/>
          <p:nvPr/>
        </p:nvSpPr>
        <p:spPr>
          <a:xfrm>
            <a:off x="1088698" y="818366"/>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550591" y="1993900"/>
          <a:ext cx="11089232" cy="2804046"/>
        </p:xfrm>
        <a:graphic>
          <a:graphicData uri="http://schemas.openxmlformats.org/drawingml/2006/table">
            <a:tbl>
              <a:tblPr/>
              <a:tblGrid>
                <a:gridCol w="2520279"/>
                <a:gridCol w="2736304"/>
                <a:gridCol w="5832649"/>
              </a:tblGrid>
              <a:tr h="787822">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考点展示</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16224">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民族文化与</a:t>
                      </a:r>
                      <a:r>
                        <a:rPr lang="zh-CN" sz="2600" kern="100" dirty="0" smtClean="0">
                          <a:effectLst/>
                          <a:latin typeface="Times New Roman" panose="02020603050405020304"/>
                          <a:ea typeface="微软雅黑" panose="020B0503020204020204" pitchFamily="34" charset="-122"/>
                          <a:cs typeface="Times New Roman" panose="02020603050405020304"/>
                        </a:rPr>
                        <a:t>世</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界</a:t>
                      </a:r>
                      <a:r>
                        <a:rPr lang="zh-CN" sz="2600" kern="100" dirty="0">
                          <a:effectLst/>
                          <a:latin typeface="Times New Roman" panose="02020603050405020304"/>
                          <a:ea typeface="微软雅黑" panose="020B0503020204020204" pitchFamily="34" charset="-122"/>
                          <a:cs typeface="Times New Roman" panose="02020603050405020304"/>
                        </a:rPr>
                        <a:t>文化的关系</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2017</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Ⅲ</a:t>
                      </a:r>
                      <a:r>
                        <a:rPr lang="en-US" sz="2600" kern="100" dirty="0">
                          <a:effectLst/>
                          <a:latin typeface="Times New Roman" panose="02020603050405020304"/>
                          <a:ea typeface="微软雅黑" panose="020B0503020204020204" pitchFamily="34" charset="-122"/>
                          <a:cs typeface="Courier New" panose="02070309020205020404"/>
                        </a:rPr>
                        <a:t>·19</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2017</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Ⅱ</a:t>
                      </a:r>
                      <a:r>
                        <a:rPr lang="en-US" sz="2600" kern="100" dirty="0">
                          <a:effectLst/>
                          <a:latin typeface="Times New Roman" panose="02020603050405020304"/>
                          <a:ea typeface="微软雅黑" panose="020B0503020204020204" pitchFamily="34" charset="-122"/>
                          <a:cs typeface="Courier New" panose="02070309020205020404"/>
                        </a:rPr>
                        <a:t>·19</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2014</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Ⅰ</a:t>
                      </a:r>
                      <a:r>
                        <a:rPr lang="en-US" sz="2600" kern="100" dirty="0">
                          <a:effectLst/>
                          <a:latin typeface="Times New Roman" panose="02020603050405020304"/>
                          <a:ea typeface="微软雅黑" panose="020B0503020204020204" pitchFamily="34" charset="-122"/>
                          <a:cs typeface="Courier New" panose="02070309020205020404"/>
                        </a:rPr>
                        <a:t>·19</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主要以选择题的形式考查民族文化与世界文化的关系。世界文化多样性的表现、尊重文化多样性的意义是冷考点。</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78582" y="981364"/>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1  </a:t>
            </a:r>
            <a:r>
              <a:rPr lang="en-US" altLang="zh-CN" sz="2600" kern="100" dirty="0">
                <a:latin typeface="Times New Roman" panose="02020603050405020304"/>
                <a:ea typeface="微软雅黑" panose="020B0503020204020204" pitchFamily="34" charset="-122"/>
                <a:cs typeface="Courier New" panose="02070309020205020404"/>
              </a:rPr>
              <a:t>(2016·</a:t>
            </a:r>
            <a:r>
              <a:rPr lang="zh-CN" altLang="zh-CN" sz="2600" kern="100" dirty="0">
                <a:latin typeface="Times New Roman" panose="02020603050405020304"/>
                <a:ea typeface="微软雅黑" panose="020B0503020204020204" pitchFamily="34" charset="-122"/>
                <a:cs typeface="Times New Roman" panose="02020603050405020304"/>
              </a:rPr>
              <a:t>海南高考</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莆仙戏被誉为宋元时期南戏的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活化石</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，是首批国家级非物质文化遗产。近年来，当地政府通过引进艺术人才、安排专项财政资金等方式，大力扶持莆仙戏，使这一传统艺术展现出新的魅力。政府扶持莆仙戏旨在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拓展戏曲文化市场，实现经济效益最大化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挖掘传统戏曲的历史文化价值</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通过推陈出新，维护戏曲文化的多样性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推动戏曲文化生产和消费方式的变革</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latin typeface="宋体" panose="02010600030101010101" pitchFamily="2" charset="-122"/>
              <a:cs typeface="Courier New" panose="02070309020205020404"/>
            </a:endParaRPr>
          </a:p>
        </p:txBody>
      </p:sp>
      <p:sp>
        <p:nvSpPr>
          <p:cNvPr id="14" name="矩形 13"/>
          <p:cNvSpPr/>
          <p:nvPr/>
        </p:nvSpPr>
        <p:spPr>
          <a:xfrm>
            <a:off x="434648" y="26144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en-US" sz="2600" b="1" kern="100" dirty="0">
                <a:latin typeface="+mj-ea"/>
                <a:ea typeface="+mj-ea"/>
                <a:cs typeface="Times New Roman" panose="02020603050405020304"/>
              </a:rPr>
              <a:t>　世界文化多样性的表现</a:t>
            </a:r>
            <a:endParaRPr lang="zh-CN" altLang="zh-CN" sz="1050" kern="100" dirty="0">
              <a:effectLst/>
              <a:latin typeface="宋体" panose="02010600030101010101" pitchFamily="2" charset="-122"/>
              <a:cs typeface="Courier New" panose="02070309020205020404"/>
            </a:endParaRPr>
          </a:p>
        </p:txBody>
      </p:sp>
      <p:sp>
        <p:nvSpPr>
          <p:cNvPr id="19" name="TextBox 18"/>
          <p:cNvSpPr txBox="1"/>
          <p:nvPr/>
        </p:nvSpPr>
        <p:spPr>
          <a:xfrm>
            <a:off x="5231110" y="577122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0"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9" grpId="0"/>
      <p:bldP spid="19" grpId="1"/>
    </p:bld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169982"/>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政府扶持莆仙戏是为了继承和发展传统文化，保持文化的多样性。实现经济效益不是扶持的目的，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推动</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消费方式的变革不是政府扶持莆仙戏的目的，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正确且符合题意。故本题答案选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3990" y="333450"/>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en-US" sz="2600" b="1" kern="100" dirty="0">
                <a:latin typeface="Times New Roman" panose="02020603050405020304"/>
                <a:ea typeface="微软雅黑" panose="020B0503020204020204" pitchFamily="34" charset="-122"/>
                <a:cs typeface="Times New Roman" panose="02020603050405020304"/>
              </a:rPr>
              <a:t>　世界文化与民族文化的</a:t>
            </a:r>
            <a:r>
              <a:rPr lang="zh-CN" altLang="en-US" sz="2600" b="1" kern="100" dirty="0" smtClean="0">
                <a:latin typeface="Times New Roman" panose="02020603050405020304"/>
                <a:ea typeface="微软雅黑" panose="020B0503020204020204" pitchFamily="34" charset="-122"/>
                <a:cs typeface="Times New Roman" panose="02020603050405020304"/>
              </a:rPr>
              <a:t>关系</a:t>
            </a:r>
            <a:endParaRPr lang="en-US" altLang="zh-CN" sz="2600" b="1"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2</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(2017·</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Ⅲ</a:t>
            </a:r>
            <a:r>
              <a:rPr lang="en-US" altLang="zh-CN" sz="2600" kern="100" dirty="0">
                <a:latin typeface="Times New Roman" panose="02020603050405020304"/>
                <a:ea typeface="微软雅黑" panose="020B0503020204020204" pitchFamily="34" charset="-122"/>
                <a:cs typeface="Courier New" panose="02070309020205020404"/>
              </a:rPr>
              <a:t>)80</a:t>
            </a:r>
            <a:r>
              <a:rPr lang="zh-CN" altLang="zh-CN" sz="2600" kern="100" dirty="0">
                <a:latin typeface="Times New Roman" panose="02020603050405020304"/>
                <a:ea typeface="微软雅黑" panose="020B0503020204020204" pitchFamily="34" charset="-122"/>
                <a:cs typeface="Times New Roman" panose="02020603050405020304"/>
              </a:rPr>
              <a:t>多年来，红军长征这一人类历史上最壮丽的远征吸引了国外许多作家和记者，诞生了许多优秀的作品。埃德加</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斯诺著《红星照耀中国》，哈里森</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索尔兹伯里写《长征</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前所未闻的故事》，向全世界展现了长征这部壮丽的史诗，引起强烈反响。这表明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革命文化既是民族的又是世界的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革命文化具有历久弥新的精神价值</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革命文化的内涵是在交流过程中确定的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革命文化通过大众传媒的传播而具有价值</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latin typeface="宋体" panose="02010600030101010101" pitchFamily="2" charset="-122"/>
              <a:cs typeface="Courier New" panose="02070309020205020404"/>
            </a:endParaRPr>
          </a:p>
        </p:txBody>
      </p:sp>
      <p:sp>
        <p:nvSpPr>
          <p:cNvPr id="3" name="TextBox 2"/>
          <p:cNvSpPr txBox="1"/>
          <p:nvPr/>
        </p:nvSpPr>
        <p:spPr>
          <a:xfrm>
            <a:off x="365072" y="5729779"/>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73990" y="333450"/>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红军长征这一人类历史上最壮丽的远征吸引了国外许多作家和记者，诞生了许多优秀作品，体现了革命文化既是民族的又是世界的，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长征</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这一人类历史上最壮丽的远征吸引了国外许多作家和记者，其作品引起强烈反响，吸引了全世界的人们，体现了革命文化具有历久弥新的精神价值，</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革命</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文化的内涵是在革命实践中形成的，并不是在文化交流过程中确定的，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革命</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文化本身的价值并不是通过大众传媒才具有，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53894" y="261442"/>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3</a:t>
            </a:r>
            <a:r>
              <a:rPr lang="zh-CN" altLang="en-US" sz="2600" b="1" kern="100" dirty="0">
                <a:latin typeface="Times New Roman" panose="02020603050405020304"/>
                <a:ea typeface="微软雅黑" panose="020B0503020204020204" pitchFamily="34" charset="-122"/>
                <a:cs typeface="Times New Roman" panose="02020603050405020304"/>
              </a:rPr>
              <a:t>　尊重文化</a:t>
            </a:r>
            <a:r>
              <a:rPr lang="zh-CN" altLang="en-US" sz="2600" b="1" kern="100" dirty="0" smtClean="0">
                <a:latin typeface="Times New Roman" panose="02020603050405020304"/>
                <a:ea typeface="微软雅黑" panose="020B0503020204020204" pitchFamily="34" charset="-122"/>
                <a:cs typeface="Times New Roman" panose="02020603050405020304"/>
              </a:rPr>
              <a:t>多样性</a:t>
            </a:r>
            <a:endParaRPr lang="en-US" altLang="zh-CN" sz="2600" b="1"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smtClean="0">
                <a:solidFill>
                  <a:srgbClr val="0000FF"/>
                </a:solidFill>
                <a:latin typeface="微软雅黑" panose="020B0503020204020204" pitchFamily="34" charset="-122"/>
                <a:ea typeface="微软雅黑" panose="020B0503020204020204" pitchFamily="34" charset="-122"/>
                <a:cs typeface="Times New Roman" panose="02020603050405020304"/>
              </a:rPr>
              <a:t>典例</a:t>
            </a:r>
            <a:r>
              <a:rPr lang="en-US" altLang="zh-CN" sz="2600" b="1" kern="100" dirty="0" smtClean="0">
                <a:solidFill>
                  <a:srgbClr val="0000FF"/>
                </a:solidFill>
                <a:latin typeface="微软雅黑" panose="020B0503020204020204" pitchFamily="34" charset="-122"/>
                <a:ea typeface="微软雅黑" panose="020B0503020204020204" pitchFamily="34" charset="-122"/>
                <a:cs typeface="Times New Roman" panose="02020603050405020304"/>
              </a:rPr>
              <a:t>3</a:t>
            </a:r>
            <a:r>
              <a:rPr lang="zh-CN" altLang="zh-CN" sz="2600" kern="100" dirty="0" smtClean="0">
                <a:solidFill>
                  <a:prstClr val="black"/>
                </a:solidFill>
                <a:latin typeface="Times New Roman" panose="02020603050405020304"/>
                <a:ea typeface="微软雅黑" panose="020B0503020204020204" pitchFamily="34" charset="-122"/>
                <a:cs typeface="Times New Roman" panose="02020603050405020304"/>
              </a:rPr>
              <a:t>　</a:t>
            </a:r>
            <a:r>
              <a:rPr lang="zh-CN" altLang="zh-CN" sz="2600" kern="100" dirty="0">
                <a:latin typeface="Times New Roman" panose="02020603050405020304"/>
                <a:ea typeface="微软雅黑" panose="020B0503020204020204" pitchFamily="34" charset="-122"/>
                <a:cs typeface="Times New Roman" panose="02020603050405020304"/>
              </a:rPr>
              <a:t>习近平主席在比利时布鲁日欧洲学院演讲时指出：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正如中国人喜欢茶而比利时人喜爱啤酒一样，茶的含蓄内敛和酒的热烈奔放代表了品味生命、解读世界的两种不同方式。但是茶和酒并不是不可兼容的，既可以酒逢知己千杯少，也可以品茶品味品人生。</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从这段话中，我们可以体会到</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矛盾双方既对立又统一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要尊重文化的多样性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文化支配人们的交往行为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价值选择是价值判断的基础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latin typeface="宋体" panose="02010600030101010101" pitchFamily="2" charset="-122"/>
              <a:cs typeface="Courier New" panose="02070309020205020404"/>
            </a:endParaRPr>
          </a:p>
        </p:txBody>
      </p:sp>
      <p:sp>
        <p:nvSpPr>
          <p:cNvPr id="3" name="TextBox 2"/>
          <p:cNvSpPr txBox="1"/>
          <p:nvPr/>
        </p:nvSpPr>
        <p:spPr>
          <a:xfrm>
            <a:off x="349080" y="569107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293203"/>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茶和酒既代表了品味生命、解读世界的两种不同方式，同时又可兼容，这体现了矛盾双方既对立又统一，也体现了文化的多样性，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文化</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只能影响而不能决定人们的交往行为，价值判断是价值选择的基础，故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观点错误。</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765498"/>
            <a:ext cx="1141200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北京时间</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日凌晨，在加拿大萨斯卡通召开的国际灌排委员会第</a:t>
            </a:r>
            <a:r>
              <a:rPr lang="en-US" altLang="zh-CN" sz="2600" kern="100" dirty="0">
                <a:latin typeface="Times New Roman" panose="02020603050405020304"/>
                <a:ea typeface="微软雅黑" panose="020B0503020204020204" pitchFamily="34" charset="-122"/>
                <a:cs typeface="Courier New" panose="02070309020205020404"/>
              </a:rPr>
              <a:t>69</a:t>
            </a:r>
            <a:r>
              <a:rPr lang="zh-CN" altLang="zh-CN" sz="2600" kern="100" dirty="0">
                <a:latin typeface="Times New Roman" panose="02020603050405020304"/>
                <a:ea typeface="微软雅黑" panose="020B0503020204020204" pitchFamily="34" charset="-122"/>
                <a:cs typeface="Times New Roman" panose="02020603050405020304"/>
              </a:rPr>
              <a:t>届国际执行理事会公布了</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第五批</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世界灌溉工程遗产名录。中国的都江堰、灵渠、姜席堰和长渠</a:t>
            </a: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个项目全部申报成功。申遗成功有助于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研究人类文明的演进，展现世界文化的多样性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挖掘世界遗产的经济价值这一文化继承的核心</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发展好本民族的文化，增强我们民族自豪感</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民族文化的集中展示</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11" name="矩形 10"/>
          <p:cNvSpPr/>
          <p:nvPr/>
        </p:nvSpPr>
        <p:spPr>
          <a:xfrm>
            <a:off x="406574" y="5560885"/>
            <a:ext cx="9217024"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文化继承的核心价值在于挖掘其社会价值，</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庆祝</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民族节日是民族文化的集中展示，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effectLst/>
              <a:latin typeface="宋体" panose="02010600030101010101" pitchFamily="2" charset="-122"/>
              <a:cs typeface="Courier New" panose="02070309020205020404"/>
            </a:endParaRPr>
          </a:p>
        </p:txBody>
      </p:sp>
      <p:sp>
        <p:nvSpPr>
          <p:cNvPr id="3" name="TextBox 2"/>
          <p:cNvSpPr txBox="1"/>
          <p:nvPr/>
        </p:nvSpPr>
        <p:spPr>
          <a:xfrm>
            <a:off x="5151648" y="495591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组合 11"/>
          <p:cNvGrpSpPr/>
          <p:nvPr/>
        </p:nvGrpSpPr>
        <p:grpSpPr>
          <a:xfrm>
            <a:off x="537664" y="281502"/>
            <a:ext cx="2191165" cy="468000"/>
            <a:chOff x="537664" y="845964"/>
            <a:chExt cx="2191165" cy="468000"/>
          </a:xfrm>
        </p:grpSpPr>
        <p:pic>
          <p:nvPicPr>
            <p:cNvPr id="13" name="图片 12"/>
            <p:cNvPicPr>
              <a:picLocks noChangeAspect="1"/>
            </p:cNvPicPr>
            <p:nvPr/>
          </p:nvPicPr>
          <p:blipFill>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261442"/>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1">
                                            <p:txEl>
                                              <p:pRg st="0" end="0"/>
                                            </p:txEl>
                                          </p:spTgt>
                                        </p:tgtEl>
                                        <p:attrNameLst>
                                          <p:attrName>style.visibility</p:attrName>
                                        </p:attrNameLst>
                                      </p:cBhvr>
                                      <p:to>
                                        <p:strVal val="visible"/>
                                      </p:to>
                                    </p:set>
                                    <p:animEffect transition="in" filter="blinds(horizontal)">
                                      <p:cBhvr>
                                        <p:cTn id="18" dur="500"/>
                                        <p:tgtEl>
                                          <p:spTgt spid="11">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animEffect transition="in" filter="blinds(horizontal)">
                                      <p:cBhvr>
                                        <p:cTn id="23" dur="500"/>
                                        <p:tgtEl>
                                          <p:spTgt spid="11">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11">
                                            <p:txEl>
                                              <p:pRg st="0" end="0"/>
                                            </p:txEl>
                                          </p:spTgt>
                                        </p:tgtEl>
                                      </p:cBhvr>
                                    </p:animEffect>
                                    <p:set>
                                      <p:cBhvr>
                                        <p:cTn id="28" dur="1" fill="hold">
                                          <p:stCondLst>
                                            <p:cond delay="499"/>
                                          </p:stCondLst>
                                        </p:cTn>
                                        <p:tgtEl>
                                          <p:spTgt spid="11">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11">
                                            <p:txEl>
                                              <p:pRg st="1" end="1"/>
                                            </p:txEl>
                                          </p:spTgt>
                                        </p:tgtEl>
                                      </p:cBhvr>
                                    </p:animEffect>
                                    <p:set>
                                      <p:cBhvr>
                                        <p:cTn id="31" dur="1" fill="hold">
                                          <p:stCondLst>
                                            <p:cond delay="499"/>
                                          </p:stCondLst>
                                        </p:cTn>
                                        <p:tgtEl>
                                          <p:spTgt spid="11">
                                            <p:txEl>
                                              <p:pRg st="1" end="1"/>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11" grpId="0" uiExpand="1" build="allAtOnce"/>
      <p:bldP spid="3" grpId="0"/>
      <p:bldP spid="3" grpId="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54970" y="333450"/>
            <a:ext cx="1152612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以下分别是</a:t>
            </a:r>
            <a:r>
              <a:rPr lang="en-US" altLang="zh-CN" sz="2600" kern="100" dirty="0">
                <a:latin typeface="Times New Roman" panose="02020603050405020304"/>
                <a:ea typeface="微软雅黑" panose="020B0503020204020204" pitchFamily="34" charset="-122"/>
                <a:cs typeface="Courier New" panose="02070309020205020404"/>
              </a:rPr>
              <a:t>2014</a:t>
            </a:r>
            <a:r>
              <a:rPr lang="zh-CN" altLang="zh-CN" sz="2600" kern="100" dirty="0">
                <a:latin typeface="Times New Roman" panose="02020603050405020304"/>
                <a:ea typeface="微软雅黑" panose="020B0503020204020204" pitchFamily="34" charset="-122"/>
                <a:cs typeface="Times New Roman" panose="02020603050405020304"/>
              </a:rPr>
              <a:t>年索契冬奥会、</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年平昌冬奥会和</a:t>
            </a:r>
            <a:r>
              <a:rPr lang="en-US" altLang="zh-CN" sz="2600" kern="100" dirty="0">
                <a:latin typeface="Times New Roman" panose="02020603050405020304"/>
                <a:ea typeface="微软雅黑" panose="020B0503020204020204" pitchFamily="34" charset="-122"/>
                <a:cs typeface="Courier New" panose="02070309020205020404"/>
              </a:rPr>
              <a:t>2022</a:t>
            </a:r>
            <a:r>
              <a:rPr lang="zh-CN" altLang="zh-CN" sz="2600" kern="100" dirty="0">
                <a:latin typeface="Times New Roman" panose="02020603050405020304"/>
                <a:ea typeface="微软雅黑" panose="020B0503020204020204" pitchFamily="34" charset="-122"/>
                <a:cs typeface="Times New Roman" panose="02020603050405020304"/>
              </a:rPr>
              <a:t>年北京冬奥会的会徽。从文化的角度看，这些运动会会徽的设计体现</a:t>
            </a:r>
            <a:r>
              <a:rPr lang="zh-CN" altLang="zh-CN" sz="2600" kern="100" dirty="0" smtClean="0">
                <a:latin typeface="Times New Roman" panose="02020603050405020304"/>
                <a:ea typeface="微软雅黑" panose="020B0503020204020204" pitchFamily="34" charset="-122"/>
                <a:cs typeface="Times New Roman" panose="02020603050405020304"/>
              </a:rPr>
              <a:t>了</a:t>
            </a:r>
            <a:endParaRPr lang="zh-CN" altLang="zh-CN" sz="1050" kern="100" dirty="0">
              <a:latin typeface="宋体" panose="02010600030101010101" pitchFamily="2" charset="-122"/>
              <a:cs typeface="Courier New" panose="02070309020205020404"/>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354970" y="3141762"/>
            <a:ext cx="1152612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文化既是民族的又是世界的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文化既是高雅的又是通俗的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文化既是稳定的又是多变的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文化既是传统的又是现代的</a:t>
            </a:r>
            <a:endParaRPr lang="zh-CN" altLang="zh-CN" sz="1050" kern="100" dirty="0">
              <a:effectLst/>
              <a:latin typeface="宋体" panose="02010600030101010101" pitchFamily="2" charset="-122"/>
              <a:cs typeface="Courier New" panose="02070309020205020404"/>
            </a:endParaRPr>
          </a:p>
        </p:txBody>
      </p:sp>
      <p:pic>
        <p:nvPicPr>
          <p:cNvPr id="2" name="图片 1"/>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08051" y="1557586"/>
            <a:ext cx="6174310" cy="1698752"/>
          </a:xfrm>
          <a:prstGeom prst="rect">
            <a:avLst/>
          </a:prstGeom>
        </p:spPr>
      </p:pic>
      <p:sp>
        <p:nvSpPr>
          <p:cNvPr id="3" name="TextBox 2"/>
          <p:cNvSpPr txBox="1"/>
          <p:nvPr/>
        </p:nvSpPr>
        <p:spPr>
          <a:xfrm>
            <a:off x="248606" y="321637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78582" y="1371219"/>
            <a:ext cx="11076375"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会徽反映了不同城市的特色，体现了自身的民族性，同时</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五环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又蕴含着共性，体现民族性与世界性的统一，</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不能体现</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是哲学角度，不是文化角度。</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54970" y="333450"/>
            <a:ext cx="1152612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日，上海合作组织青岛峰会在青岛国际会议中心举行，本次峰会达成了重要共识：各方愿在相互尊重文化多样性和社会价值观的基础上，继续在文化、教育、科技、环保、卫生、旅游、媒体、体育等领域开展富有成效的多边和双边合作，促进文化互鉴、民心相通。这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发展本民族文化必须尊重和认同其他民族文化</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文化的交流与借鉴是人类文明进步的重要动力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要支持文化的多元化，共同促进世界文化的繁荣</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要尊重各民族的文化成果，尊重世界文化的多样性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3" name="TextBox 2"/>
          <p:cNvSpPr txBox="1"/>
          <p:nvPr/>
        </p:nvSpPr>
        <p:spPr>
          <a:xfrm>
            <a:off x="5101608" y="512150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78582" y="1371219"/>
            <a:ext cx="11233248"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发展本民族文化必须尊重其他民族文化，但不是必须认同其他民族文化，</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文化</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多样性不同于文化多元化，二者有明显的区别，文化多元化主要是从文化的来源和性质来说的，应支持先进、健康文化的多元化，</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表述不准确。</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537664" y="470367"/>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622599" y="1417835"/>
          <a:ext cx="11161239" cy="4652518"/>
        </p:xfrm>
        <a:graphic>
          <a:graphicData uri="http://schemas.openxmlformats.org/drawingml/2006/table">
            <a:tbl>
              <a:tblPr/>
              <a:tblGrid>
                <a:gridCol w="2592287"/>
                <a:gridCol w="2880320"/>
                <a:gridCol w="5688632"/>
              </a:tblGrid>
              <a:tr h="326152">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考点展示</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1575">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文化传播</a:t>
                      </a:r>
                      <a:r>
                        <a:rPr lang="zh-CN" sz="2600" kern="100" dirty="0" smtClean="0">
                          <a:effectLst/>
                          <a:latin typeface="Times New Roman" panose="02020603050405020304"/>
                          <a:ea typeface="微软雅黑" panose="020B0503020204020204" pitchFamily="34" charset="-122"/>
                          <a:cs typeface="Times New Roman" panose="02020603050405020304"/>
                        </a:rPr>
                        <a:t>的</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主要</a:t>
                      </a:r>
                      <a:r>
                        <a:rPr lang="zh-CN" sz="2600" kern="100" dirty="0">
                          <a:effectLst/>
                          <a:latin typeface="Times New Roman" panose="02020603050405020304"/>
                          <a:ea typeface="微软雅黑" panose="020B0503020204020204" pitchFamily="34" charset="-122"/>
                          <a:cs typeface="Times New Roman" panose="02020603050405020304"/>
                        </a:rPr>
                        <a:t>途径</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2018</a:t>
                      </a:r>
                      <a:r>
                        <a:rPr lang="zh-CN" sz="2600" kern="100">
                          <a:effectLst/>
                          <a:latin typeface="Times New Roman" panose="02020603050405020304"/>
                          <a:ea typeface="微软雅黑" panose="020B0503020204020204" pitchFamily="34" charset="-122"/>
                          <a:cs typeface="Times New Roman" panose="02020603050405020304"/>
                        </a:rPr>
                        <a:t>全国</a:t>
                      </a:r>
                      <a:r>
                        <a:rPr lang="en-US" sz="2600" kern="100">
                          <a:effectLst/>
                          <a:latin typeface="宋体" panose="02010600030101010101" pitchFamily="2" charset="-122"/>
                          <a:ea typeface="微软雅黑" panose="020B0503020204020204" pitchFamily="34" charset="-122"/>
                          <a:cs typeface="Times New Roman" panose="02020603050405020304"/>
                        </a:rPr>
                        <a:t>Ⅰ</a:t>
                      </a:r>
                      <a:r>
                        <a:rPr lang="en-US" sz="2600" kern="100">
                          <a:effectLst/>
                          <a:latin typeface="Times New Roman" panose="02020603050405020304"/>
                          <a:ea typeface="微软雅黑" panose="020B0503020204020204" pitchFamily="34" charset="-122"/>
                          <a:cs typeface="Courier New" panose="02070309020205020404"/>
                        </a:rPr>
                        <a:t>·19</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本考点是高考考查的重点，文化传播的途径与手段常以选择题的形式考查；推动文化交流的意义选择题和主观题都可能出现，并常与尊重文化多样性、文化创新等知识整合在一起综合考查。</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现代文化</a:t>
                      </a:r>
                      <a:r>
                        <a:rPr lang="zh-CN" sz="2600" kern="100" dirty="0" smtClean="0">
                          <a:effectLst/>
                          <a:latin typeface="Times New Roman" panose="02020603050405020304"/>
                          <a:ea typeface="微软雅黑" panose="020B0503020204020204" pitchFamily="34" charset="-122"/>
                          <a:cs typeface="Times New Roman" panose="02020603050405020304"/>
                        </a:rPr>
                        <a:t>传播</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手段</a:t>
                      </a:r>
                      <a:r>
                        <a:rPr lang="zh-CN" sz="2600" kern="100" dirty="0">
                          <a:effectLst/>
                          <a:latin typeface="Times New Roman" panose="02020603050405020304"/>
                          <a:ea typeface="微软雅黑" panose="020B0503020204020204" pitchFamily="34" charset="-122"/>
                          <a:cs typeface="Times New Roman" panose="02020603050405020304"/>
                        </a:rPr>
                        <a:t>的特点</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2014</a:t>
                      </a:r>
                      <a:r>
                        <a:rPr lang="zh-CN" sz="2600" kern="100">
                          <a:effectLst/>
                          <a:latin typeface="Times New Roman" panose="02020603050405020304"/>
                          <a:ea typeface="微软雅黑" panose="020B0503020204020204" pitchFamily="34" charset="-122"/>
                          <a:cs typeface="Times New Roman" panose="02020603050405020304"/>
                        </a:rPr>
                        <a:t>全国</a:t>
                      </a:r>
                      <a:r>
                        <a:rPr lang="en-US" sz="2600" kern="100">
                          <a:effectLst/>
                          <a:latin typeface="宋体" panose="02010600030101010101" pitchFamily="2" charset="-122"/>
                          <a:ea typeface="微软雅黑" panose="020B0503020204020204" pitchFamily="34" charset="-122"/>
                          <a:cs typeface="Times New Roman" panose="02020603050405020304"/>
                        </a:rPr>
                        <a:t>Ⅱ</a:t>
                      </a:r>
                      <a:r>
                        <a:rPr lang="en-US" sz="2600" kern="100">
                          <a:effectLst/>
                          <a:latin typeface="Times New Roman" panose="02020603050405020304"/>
                          <a:ea typeface="微软雅黑" panose="020B0503020204020204" pitchFamily="34" charset="-122"/>
                          <a:cs typeface="Courier New" panose="02070309020205020404"/>
                        </a:rPr>
                        <a:t>·19</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1632447">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推动</a:t>
                      </a:r>
                      <a:r>
                        <a:rPr lang="zh-CN" sz="2600" kern="100" dirty="0" smtClean="0">
                          <a:effectLst/>
                          <a:latin typeface="Times New Roman" panose="02020603050405020304"/>
                          <a:ea typeface="微软雅黑" panose="020B0503020204020204" pitchFamily="34" charset="-122"/>
                          <a:cs typeface="Times New Roman" panose="02020603050405020304"/>
                        </a:rPr>
                        <a:t>文化</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交流的</a:t>
                      </a:r>
                      <a:r>
                        <a:rPr lang="zh-CN" sz="2600" kern="100" dirty="0">
                          <a:effectLst/>
                          <a:latin typeface="Times New Roman" panose="02020603050405020304"/>
                          <a:ea typeface="微软雅黑" panose="020B0503020204020204" pitchFamily="34" charset="-122"/>
                          <a:cs typeface="Times New Roman" panose="02020603050405020304"/>
                        </a:rPr>
                        <a:t>意义</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2018</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Ⅱ</a:t>
                      </a:r>
                      <a:r>
                        <a:rPr lang="en-US" sz="2600" kern="100" dirty="0">
                          <a:effectLst/>
                          <a:latin typeface="Times New Roman" panose="02020603050405020304"/>
                          <a:ea typeface="微软雅黑" panose="020B0503020204020204" pitchFamily="34" charset="-122"/>
                          <a:cs typeface="Courier New" panose="02070309020205020404"/>
                        </a:rPr>
                        <a:t>·20</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2017</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Ⅲ</a:t>
                      </a:r>
                      <a:r>
                        <a:rPr lang="en-US" sz="2600" kern="100" dirty="0">
                          <a:effectLst/>
                          <a:latin typeface="Times New Roman" panose="02020603050405020304"/>
                          <a:ea typeface="微软雅黑" panose="020B0503020204020204" pitchFamily="34" charset="-122"/>
                          <a:cs typeface="Courier New" panose="02070309020205020404"/>
                        </a:rPr>
                        <a:t>·38</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bl>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5418"/>
            <a:ext cx="11412000" cy="67248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en-US" sz="2600" b="1" kern="100" dirty="0">
                <a:latin typeface="+mj-ea"/>
                <a:ea typeface="+mj-ea"/>
                <a:cs typeface="Times New Roman" panose="02020603050405020304"/>
              </a:rPr>
              <a:t>　文化传播的主要</a:t>
            </a:r>
            <a:r>
              <a:rPr lang="zh-CN" altLang="en-US" sz="2600" b="1" kern="100" dirty="0" smtClean="0">
                <a:latin typeface="+mj-ea"/>
                <a:ea typeface="+mj-ea"/>
                <a:cs typeface="Times New Roman" panose="02020603050405020304"/>
              </a:rPr>
              <a:t>途径</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1</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Ⅰ</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月发布的《中国话语海外认知度调研报告》显示：近两年中国话语在国外的认知度大幅提升，汉语拼音</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中为洋用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正在成为英语圈国家的一种新现象。</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春节</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气功</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等中国传统文化类词汇知名度排前，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高铁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支付宝</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网购</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等新兴词汇、</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中国梦</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一带一路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等新时代政治词汇获得较高关注。这说明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文化的价值取决于文化传播的广度和深度</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中国传统文化是中国文化传播的主要内容</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中外文化交流传播的形式和内容不断变化发展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科技发展和综合国力的提升有助于增强文化影响力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7571454" y="603659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401702"/>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对：中国话语在海外认知度提高，既包括中国传统文化，又包括新时代政治词汇，这说明中外文化交流传播的形式和内容不断变化发展</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对：随着我国科技发展和综合国力的提升，中国话语在海外的认知度大幅提升</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错：文化的价值取决于其本身的内容，而不只是文化传播的广度和深度</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错：中国话语在海外认知度提高，既包括中国传统文化，又包括新时代政治词汇。</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5418"/>
            <a:ext cx="11412000" cy="67248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en-US" sz="2600" b="1" kern="100" dirty="0">
                <a:latin typeface="+mj-ea"/>
                <a:ea typeface="+mj-ea"/>
                <a:cs typeface="Times New Roman" panose="02020603050405020304"/>
              </a:rPr>
              <a:t>　现代文化传播手段的</a:t>
            </a:r>
            <a:r>
              <a:rPr lang="zh-CN" altLang="en-US" sz="2600" b="1" kern="100" dirty="0" smtClean="0">
                <a:latin typeface="+mj-ea"/>
                <a:ea typeface="+mj-ea"/>
                <a:cs typeface="Times New Roman" panose="02020603050405020304"/>
              </a:rPr>
              <a:t>特点</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2</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(2014·</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Ⅱ</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纪录片《舌尖上的中国》介绍了我国不同地域、不同民族、不同风貌的有代表性的饮食文化。该片在电视台播放后引起了极大关注，产生了广泛影响。通过《舌尖上的中国》，人们感受到的，不仅有美食的味道，还有历史的味道、人情的味道、家乡的味道，以及人与自然的和谐。《舌尖上的中国》之所以引起高度关注并产生广泛影响，是因为</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中华餐饮文化蕴含着浓郁的人文情怀</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中华餐饮文化是中华民族精神的集中反映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现代传媒极大地提升了中华餐饮文化的魅力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现代传媒丰富和扩展了中华餐饮文化的内涵</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2681802" y="605354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90951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中华文化是中华民族精神的集中反映并非中华餐饮文化</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错在丰富和扩展了内涵，既没有体现，也不符合实际。</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26670" y="97330"/>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3</a:t>
            </a:r>
            <a:r>
              <a:rPr lang="zh-CN" altLang="en-US" sz="2600" b="1" kern="100" dirty="0">
                <a:latin typeface="+mj-ea"/>
                <a:ea typeface="+mj-ea"/>
                <a:cs typeface="Times New Roman" panose="02020603050405020304"/>
              </a:rPr>
              <a:t>　推动文化交流的</a:t>
            </a:r>
            <a:r>
              <a:rPr lang="zh-CN" altLang="en-US" sz="2600" b="1" kern="100" dirty="0" smtClean="0">
                <a:latin typeface="+mj-ea"/>
                <a:ea typeface="+mj-ea"/>
                <a:cs typeface="Times New Roman" panose="02020603050405020304"/>
              </a:rPr>
              <a:t>意义</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3</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Ⅱ</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截至</a:t>
            </a:r>
            <a:r>
              <a:rPr lang="en-US" altLang="zh-CN" sz="2600" kern="100" dirty="0">
                <a:latin typeface="Times New Roman" panose="02020603050405020304"/>
                <a:ea typeface="微软雅黑" panose="020B0503020204020204" pitchFamily="34" charset="-122"/>
                <a:cs typeface="Courier New" panose="02070309020205020404"/>
              </a:rPr>
              <a:t>2016</a:t>
            </a:r>
            <a:r>
              <a:rPr lang="zh-CN" altLang="zh-CN" sz="2600" kern="100" dirty="0">
                <a:latin typeface="Times New Roman" panose="02020603050405020304"/>
                <a:ea typeface="微软雅黑" panose="020B0503020204020204" pitchFamily="34" charset="-122"/>
                <a:cs typeface="Times New Roman" panose="02020603050405020304"/>
              </a:rPr>
              <a:t>年底，我国与相关国家和国际组织签订中医药合作协议达</a:t>
            </a:r>
            <a:r>
              <a:rPr lang="en-US" altLang="zh-CN" sz="2600" kern="100" dirty="0">
                <a:latin typeface="Times New Roman" panose="02020603050405020304"/>
                <a:ea typeface="微软雅黑" panose="020B0503020204020204" pitchFamily="34" charset="-122"/>
                <a:cs typeface="Courier New" panose="02070309020205020404"/>
              </a:rPr>
              <a:t>86</a:t>
            </a:r>
            <a:r>
              <a:rPr lang="zh-CN" altLang="zh-CN" sz="2600" kern="100" dirty="0">
                <a:latin typeface="Times New Roman" panose="02020603050405020304"/>
                <a:ea typeface="微软雅黑" panose="020B0503020204020204" pitchFamily="34" charset="-122"/>
                <a:cs typeface="Times New Roman" panose="02020603050405020304"/>
              </a:rPr>
              <a:t>个，中医药传播到世界上</a:t>
            </a:r>
            <a:r>
              <a:rPr lang="en-US" altLang="zh-CN" sz="2600" kern="100" dirty="0">
                <a:latin typeface="Times New Roman" panose="02020603050405020304"/>
                <a:ea typeface="微软雅黑" panose="020B0503020204020204" pitchFamily="34" charset="-122"/>
                <a:cs typeface="Courier New" panose="02070309020205020404"/>
              </a:rPr>
              <a:t>183</a:t>
            </a:r>
            <a:r>
              <a:rPr lang="zh-CN" altLang="zh-CN" sz="2600" kern="100" dirty="0">
                <a:latin typeface="Times New Roman" panose="02020603050405020304"/>
                <a:ea typeface="微软雅黑" panose="020B0503020204020204" pitchFamily="34" charset="-122"/>
                <a:cs typeface="Times New Roman" panose="02020603050405020304"/>
              </a:rPr>
              <a:t>个国家和地区。中医药走向世界的文化意义在于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实现中医药文化的转型升级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扩大中医药文化的世界影响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创新中医药文化发展的价值导向</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满足世界各国对中医药文化的需求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5173616" y="4922083"/>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860862"/>
            <a:ext cx="1116124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正确：我国与相关国家和国际组织签订中医药合作协议达</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86</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个，中医药传播到世界上</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183</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个国家和地区，表明了中医药走向世界会扩大中医药文化对世界的影响，增强中医药文化国际影响力和国家软实力；中医药传播到世界，会造福于世界人民，也满足了世界各国对中医药文化的需求</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排除：材料强调的是中医药文化走向世界，没有体现</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转型升级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排除：材料表明的是中医药文化走向世界的意义和影响，并没有说明创新中医药文化发展的价值导向。</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477466"/>
            <a:ext cx="11412000" cy="509944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26</a:t>
            </a:r>
            <a:r>
              <a:rPr lang="zh-CN" altLang="zh-CN" sz="2600" kern="100" dirty="0">
                <a:latin typeface="Times New Roman" panose="02020603050405020304"/>
                <a:ea typeface="微软雅黑" panose="020B0503020204020204" pitchFamily="34" charset="-122"/>
                <a:cs typeface="Times New Roman" panose="02020603050405020304"/>
              </a:rPr>
              <a:t>日，第四届中非媒体合作论坛在北京举行，中方提出三点合作倡议，呼吁中非媒体加强政策沟通、交流互动提升国际话语权以及加强媒体产业合作。中非媒体签署了</a:t>
            </a:r>
            <a:r>
              <a:rPr lang="en-US" altLang="zh-CN" sz="2600" kern="100" dirty="0">
                <a:latin typeface="Times New Roman" panose="02020603050405020304"/>
                <a:ea typeface="微软雅黑" panose="020B0503020204020204" pitchFamily="34" charset="-122"/>
                <a:cs typeface="Courier New" panose="02070309020205020404"/>
              </a:rPr>
              <a:t>12</a:t>
            </a:r>
            <a:r>
              <a:rPr lang="zh-CN" altLang="zh-CN" sz="2600" kern="100" dirty="0">
                <a:latin typeface="Times New Roman" panose="02020603050405020304"/>
                <a:ea typeface="微软雅黑" panose="020B0503020204020204" pitchFamily="34" charset="-122"/>
                <a:cs typeface="Times New Roman" panose="02020603050405020304"/>
              </a:rPr>
              <a:t>项合作协议，通过了《第四届中非媒体合作论坛关于进一步深化交流合作的共同宣言》。中非媒体合作论坛的成功举行，说明了</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大众传媒具有文化传递、沟通、共享的强大</a:t>
            </a:r>
            <a:r>
              <a:rPr lang="zh-CN" altLang="zh-CN" sz="2600" kern="100" dirty="0" smtClean="0">
                <a:latin typeface="Times New Roman" panose="02020603050405020304"/>
                <a:ea typeface="微软雅黑" panose="020B0503020204020204" pitchFamily="34" charset="-122"/>
                <a:cs typeface="Times New Roman" panose="02020603050405020304"/>
              </a:rPr>
              <a:t>功能</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传媒能增进不同文化之间的理解，消除彼此</a:t>
            </a:r>
            <a:r>
              <a:rPr lang="zh-CN" altLang="zh-CN" sz="2600" kern="100" dirty="0" smtClean="0">
                <a:latin typeface="Times New Roman" panose="02020603050405020304"/>
                <a:ea typeface="微软雅黑" panose="020B0503020204020204" pitchFamily="34" charset="-122"/>
                <a:cs typeface="Times New Roman" panose="02020603050405020304"/>
              </a:rPr>
              <a:t>隔阂</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大众传媒是古今文化传播的主要</a:t>
            </a:r>
            <a:r>
              <a:rPr lang="zh-CN" altLang="zh-CN" sz="2600" kern="100" dirty="0" smtClean="0">
                <a:latin typeface="Times New Roman" panose="02020603050405020304"/>
                <a:ea typeface="微软雅黑" panose="020B0503020204020204" pitchFamily="34" charset="-122"/>
                <a:cs typeface="Times New Roman" panose="02020603050405020304"/>
              </a:rPr>
              <a:t>途径</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媒体架起沟通的桥梁，促进了中非双方的交流</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4" name="矩形 13"/>
          <p:cNvSpPr/>
          <p:nvPr/>
        </p:nvSpPr>
        <p:spPr>
          <a:xfrm>
            <a:off x="434648" y="553254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传媒本身并不能消除不同文化之间的隔阂，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大众传媒</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是现代文化传播的主要手段，</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2732404" y="492055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组合 14"/>
          <p:cNvGrpSpPr/>
          <p:nvPr/>
        </p:nvGrpSpPr>
        <p:grpSpPr>
          <a:xfrm>
            <a:off x="537664" y="137486"/>
            <a:ext cx="2191165" cy="468000"/>
            <a:chOff x="537664" y="845964"/>
            <a:chExt cx="2191165" cy="468000"/>
          </a:xfrm>
        </p:grpSpPr>
        <p:pic>
          <p:nvPicPr>
            <p:cNvPr id="16" name="图片 15"/>
            <p:cNvPicPr>
              <a:picLocks noChangeAspect="1"/>
            </p:cNvPicPr>
            <p:nvPr/>
          </p:nvPicPr>
          <p:blipFill>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117426"/>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4">
                                            <p:txEl>
                                              <p:pRg st="0" end="0"/>
                                            </p:txEl>
                                          </p:spTgt>
                                        </p:tgtEl>
                                        <p:attrNameLst>
                                          <p:attrName>style.visibility</p:attrName>
                                        </p:attrNameLst>
                                      </p:cBhvr>
                                      <p:to>
                                        <p:strVal val="visible"/>
                                      </p:to>
                                    </p:set>
                                    <p:animEffect transition="in" filter="blinds(horizontal)">
                                      <p:cBhvr>
                                        <p:cTn id="18" dur="500"/>
                                        <p:tgtEl>
                                          <p:spTgt spid="1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4">
                                            <p:txEl>
                                              <p:pRg st="1" end="1"/>
                                            </p:txEl>
                                          </p:spTgt>
                                        </p:tgtEl>
                                        <p:attrNameLst>
                                          <p:attrName>style.visibility</p:attrName>
                                        </p:attrNameLst>
                                      </p:cBhvr>
                                      <p:to>
                                        <p:strVal val="visible"/>
                                      </p:to>
                                    </p:set>
                                    <p:animEffect transition="in" filter="blinds(horizontal)">
                                      <p:cBhvr>
                                        <p:cTn id="23" dur="500"/>
                                        <p:tgtEl>
                                          <p:spTgt spid="1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14">
                                            <p:txEl>
                                              <p:pRg st="0" end="0"/>
                                            </p:txEl>
                                          </p:spTgt>
                                        </p:tgtEl>
                                      </p:cBhvr>
                                    </p:animEffect>
                                    <p:set>
                                      <p:cBhvr>
                                        <p:cTn id="28" dur="1" fill="hold">
                                          <p:stCondLst>
                                            <p:cond delay="499"/>
                                          </p:stCondLst>
                                        </p:cTn>
                                        <p:tgtEl>
                                          <p:spTgt spid="14">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14">
                                            <p:txEl>
                                              <p:pRg st="1" end="1"/>
                                            </p:txEl>
                                          </p:spTgt>
                                        </p:tgtEl>
                                      </p:cBhvr>
                                    </p:animEffect>
                                    <p:set>
                                      <p:cBhvr>
                                        <p:cTn id="31" dur="1" fill="hold">
                                          <p:stCondLst>
                                            <p:cond delay="499"/>
                                          </p:stCondLst>
                                        </p:cTn>
                                        <p:tgtEl>
                                          <p:spTgt spid="14">
                                            <p:txEl>
                                              <p:pRg st="1" end="1"/>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4" grpId="2" build="allAtOnce"/>
      <p:bldP spid="11" grpId="0"/>
      <p:bldP spid="11" grpId="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6638"/>
            <a:ext cx="11412000" cy="516446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月，由中国国务院新闻办公室指导的系列文化交流活动在卢旺达首都基加利举行，中国</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卢旺达媒体对话会为系列活动拉开帷幕。随后，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美丽中国美丽卢旺达</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图片展、</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光明书香</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公益捐赠、</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多彩中国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走进卢旺达电影展映等活动先后举行。系列活动旨在加强中卢两国间人文交流与媒体合作，推动两国关系发展。这启示我们在文化交流中要</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相互尊重，和睦相处，坚持各国文化一律平等的</a:t>
            </a:r>
            <a:r>
              <a:rPr lang="zh-CN" altLang="zh-CN" sz="2600" kern="100" dirty="0" smtClean="0">
                <a:latin typeface="Times New Roman" panose="02020603050405020304"/>
                <a:ea typeface="微软雅黑" panose="020B0503020204020204" pitchFamily="34" charset="-122"/>
                <a:cs typeface="Times New Roman" panose="02020603050405020304"/>
              </a:rPr>
              <a:t>原则</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吸收世界各国的文化成果，以我为主，为我所</a:t>
            </a:r>
            <a:r>
              <a:rPr lang="zh-CN" altLang="zh-CN" sz="2600" kern="100" dirty="0" smtClean="0">
                <a:latin typeface="Times New Roman" panose="02020603050405020304"/>
                <a:ea typeface="微软雅黑" panose="020B0503020204020204" pitchFamily="34" charset="-122"/>
                <a:cs typeface="Times New Roman" panose="02020603050405020304"/>
              </a:rPr>
              <a:t>用</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努力提升文化竞争力，加强对外文化渗透</a:t>
            </a:r>
            <a:r>
              <a:rPr lang="zh-CN" altLang="zh-CN" sz="2600" kern="100" dirty="0" smtClean="0">
                <a:latin typeface="Times New Roman" panose="02020603050405020304"/>
                <a:ea typeface="微软雅黑" panose="020B0503020204020204" pitchFamily="34" charset="-122"/>
                <a:cs typeface="Times New Roman" panose="02020603050405020304"/>
              </a:rPr>
              <a:t>能力</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推动中华文化</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走出去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，展示中华文化魅力</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941962"/>
            <a:ext cx="11593288"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要吸收世界各国的优秀文化成果，而不是不加区别的全盘吸收，</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Times New Roman" panose="02020603050405020304"/>
              </a:rPr>
              <a:t> </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努力</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提升文化竞争力的表述正确，但加强对外文化渗透能力是文化霸权主义的表现，是我们坚决反对的，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5159102" y="440330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6" grpId="2" uiExpand="1" build="allAtOnce"/>
      <p:bldP spid="11" grpId="0"/>
      <p:bldP spid="11" grpId="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504592"/>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为纪念马克思诞辰</a:t>
            </a:r>
            <a:r>
              <a:rPr lang="en-US" altLang="zh-CN" sz="2600" kern="100" dirty="0">
                <a:latin typeface="Times New Roman" panose="02020603050405020304"/>
                <a:ea typeface="微软雅黑" panose="020B0503020204020204" pitchFamily="34" charset="-122"/>
                <a:cs typeface="Courier New" panose="02070309020205020404"/>
              </a:rPr>
              <a:t>200</a:t>
            </a:r>
            <a:r>
              <a:rPr lang="zh-CN" altLang="zh-CN" sz="2600" kern="100" dirty="0">
                <a:latin typeface="Times New Roman" panose="02020603050405020304"/>
                <a:ea typeface="微软雅黑" panose="020B0503020204020204" pitchFamily="34" charset="-122"/>
                <a:cs typeface="Times New Roman" panose="02020603050405020304"/>
              </a:rPr>
              <a:t>周年，通俗理论对话节目《马克思是对的》在荧屏和网络热播。该节目以一种青春、活泼甚至</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潮</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的方式来诠释马克思的理论和思想，在颠覆以往</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刻板</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式说教同时，亦让人获益匪浅。这说明传播马克思主义需要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尊重和贴近广大</a:t>
            </a:r>
            <a:r>
              <a:rPr lang="zh-CN" altLang="zh-CN" sz="2600" kern="100" dirty="0" smtClean="0">
                <a:latin typeface="Times New Roman" panose="02020603050405020304"/>
                <a:ea typeface="微软雅黑" panose="020B0503020204020204" pitchFamily="34" charset="-122"/>
                <a:cs typeface="Times New Roman" panose="02020603050405020304"/>
              </a:rPr>
              <a:t>人民群众</a:t>
            </a:r>
            <a:r>
              <a:rPr lang="en-US" altLang="zh-CN" sz="1050" kern="100" dirty="0" smtClean="0">
                <a:latin typeface="宋体" panose="02010600030101010101" pitchFamily="2" charset="-122"/>
                <a:cs typeface="Courier New" panose="02070309020205020404"/>
              </a:rPr>
              <a:t>  	</a:t>
            </a:r>
            <a:endParaRPr lang="en-US"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丰富传播形式和传播手段</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诠释马克思主义的</a:t>
            </a:r>
            <a:r>
              <a:rPr lang="zh-CN" altLang="zh-CN" sz="2600" kern="100" dirty="0" smtClean="0">
                <a:latin typeface="Times New Roman" panose="02020603050405020304"/>
                <a:ea typeface="微软雅黑" panose="020B0503020204020204" pitchFamily="34" charset="-122"/>
                <a:cs typeface="Times New Roman" panose="02020603050405020304"/>
              </a:rPr>
              <a:t>科学性</a:t>
            </a:r>
            <a:r>
              <a:rPr lang="en-US" altLang="zh-CN" sz="1050" kern="100" dirty="0" smtClean="0">
                <a:latin typeface="宋体" panose="02010600030101010101" pitchFamily="2" charset="-122"/>
                <a:cs typeface="Courier New" panose="02070309020205020404"/>
              </a:rPr>
              <a:t>	</a:t>
            </a:r>
            <a:endParaRPr lang="en-US"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推动马克思主义的中国化</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278550" y="533809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1556"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07863"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7" name="图片 6">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43846" y="981522"/>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《马克思是对的》在荧屏和网络热播，该节目以一种青春、活泼甚至</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潮</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的方式来诠释马克思的理论和思想</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，说明需要丰富传播形式和传播手段，故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在颠覆以往</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刻板</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式说教同时，亦让人获益匪浅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，说明需要尊重和贴近广大人民群众，故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正确，但不符合题意，排除。</a:t>
            </a:r>
            <a:endParaRPr lang="zh-CN" altLang="zh-CN" sz="1050" kern="100" dirty="0">
              <a:effectLst/>
              <a:latin typeface="宋体" panose="02010600030101010101" pitchFamily="2" charset="-122"/>
              <a:cs typeface="Courier New" panose="02070309020205020404"/>
            </a:endParaRPr>
          </a:p>
        </p:txBody>
      </p:sp>
      <p:pic>
        <p:nvPicPr>
          <p:cNvPr id="4" name="图片 3">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1"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2"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0" name="TextBox 26"/>
          <p:cNvSpPr txBox="1"/>
          <p:nvPr/>
        </p:nvSpPr>
        <p:spPr>
          <a:xfrm>
            <a:off x="2350790"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大题提分　揭秘技巧</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4" name="组合 23"/>
          <p:cNvGrpSpPr/>
          <p:nvPr/>
        </p:nvGrpSpPr>
        <p:grpSpPr>
          <a:xfrm>
            <a:off x="1059312" y="-9240"/>
            <a:ext cx="10071789" cy="523951"/>
            <a:chOff x="1054646" y="-9240"/>
            <a:chExt cx="10071789" cy="523951"/>
          </a:xfrm>
        </p:grpSpPr>
        <p:sp>
          <p:nvSpPr>
            <p:cNvPr id="2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8"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9"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0"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1" name="矩形 30"/>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2" name="矩形 31"/>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主观题热考点</a:t>
            </a:r>
            <a:r>
              <a:rPr lang="en-US" altLang="zh-CN" sz="2800" b="1" kern="100" dirty="0">
                <a:solidFill>
                  <a:prstClr val="white"/>
                </a:solidFill>
                <a:latin typeface="Times New Roman" panose="02020603050405020304"/>
                <a:ea typeface="微软雅黑" panose="020B0503020204020204" pitchFamily="34" charset="-122"/>
                <a:cs typeface="Times New Roman" panose="02020603050405020304"/>
              </a:rPr>
              <a:t>——</a:t>
            </a: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加强中外文化交流</a:t>
            </a:r>
            <a:endPar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838622" y="1489843"/>
          <a:ext cx="10513168" cy="4867797"/>
        </p:xfrm>
        <a:graphic>
          <a:graphicData uri="http://schemas.openxmlformats.org/drawingml/2006/table">
            <a:tbl>
              <a:tblPr/>
              <a:tblGrid>
                <a:gridCol w="1656184"/>
                <a:gridCol w="8856984"/>
              </a:tblGrid>
              <a:tr h="474826">
                <a:tc gridSpan="2">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设问方式</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1424479">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原因类</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运用文化生活的知识，说明</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文化交流的必要性</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24479">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意义类</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运用文化生活的知识，分析</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交流活动的文化意义</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24479">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措施类</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运用文化生活的知识，说明如何促进中外文化交流</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1073581"/>
            <a:ext cx="1134919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0000FF"/>
                </a:solidFill>
                <a:latin typeface="Times New Roman" panose="02020603050405020304"/>
                <a:ea typeface="微软雅黑" panose="020B0503020204020204" pitchFamily="34" charset="-122"/>
                <a:cs typeface="Times New Roman" panose="02020603050405020304"/>
              </a:rPr>
              <a:t>典例</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(2017·</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Ⅲ</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阅读材料，回答问题。</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以高铁为代表的中国铁路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走出去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，已成为中国制造的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亮丽名片</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材料一</a:t>
            </a:r>
            <a:r>
              <a:rPr lang="zh-CN" altLang="zh-CN" sz="2600" kern="100" dirty="0">
                <a:latin typeface="Times New Roman" panose="02020603050405020304"/>
                <a:ea typeface="微软雅黑" panose="020B0503020204020204" pitchFamily="34" charset="-122"/>
                <a:cs typeface="Times New Roman" panose="02020603050405020304"/>
              </a:rPr>
              <a:t>　经过多年的不懈努力，中国形成了具有世界先进水平和自主知识产权的高速铁路技术体系。目前，中国建成了营业总里程达</a:t>
            </a:r>
            <a:r>
              <a:rPr lang="en-US" altLang="zh-CN" sz="2600" kern="100" dirty="0">
                <a:latin typeface="Times New Roman" panose="02020603050405020304"/>
                <a:ea typeface="微软雅黑" panose="020B0503020204020204" pitchFamily="34" charset="-122"/>
                <a:cs typeface="Courier New" panose="02070309020205020404"/>
              </a:rPr>
              <a:t>2.2</a:t>
            </a:r>
            <a:r>
              <a:rPr lang="zh-CN" altLang="zh-CN" sz="2600" kern="100" dirty="0">
                <a:latin typeface="Times New Roman" panose="02020603050405020304"/>
                <a:ea typeface="微软雅黑" panose="020B0503020204020204" pitchFamily="34" charset="-122"/>
                <a:cs typeface="Times New Roman" panose="02020603050405020304"/>
              </a:rPr>
              <a:t>万千米的高速铁路网，居世界首位。近年来，中国加快高铁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走出去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步伐。</a:t>
            </a:r>
            <a:r>
              <a:rPr lang="en-US" altLang="zh-CN" sz="2600" kern="100" dirty="0">
                <a:latin typeface="Times New Roman" panose="02020603050405020304"/>
                <a:ea typeface="微软雅黑" panose="020B0503020204020204" pitchFamily="34" charset="-122"/>
                <a:cs typeface="Courier New" panose="02070309020205020404"/>
              </a:rPr>
              <a:t>2017</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月，中国企业经过激烈竞争，获得了印度尼西亚雅加达至万隆高速铁路的建设合同。该铁路的开工建设，促进了中国高铁从单一的产品输出向产品、服务、技术、品牌、管理和资本的全产业链输出的转变</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grpSp>
        <p:nvGrpSpPr>
          <p:cNvPr id="12" name="组合 11"/>
          <p:cNvGrpSpPr/>
          <p:nvPr/>
        </p:nvGrpSpPr>
        <p:grpSpPr>
          <a:xfrm>
            <a:off x="537664" y="452261"/>
            <a:ext cx="2191165" cy="468000"/>
            <a:chOff x="537664" y="845964"/>
            <a:chExt cx="2191165" cy="468000"/>
          </a:xfrm>
        </p:grpSpPr>
        <p:pic>
          <p:nvPicPr>
            <p:cNvPr id="13" name="图片 12"/>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解题流程</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665633"/>
            <a:ext cx="11377264"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prstClr val="black"/>
                </a:solidFill>
                <a:latin typeface="Times New Roman" panose="02020603050405020304"/>
                <a:ea typeface="微软雅黑" panose="020B0503020204020204" pitchFamily="34" charset="-122"/>
                <a:cs typeface="Times New Roman" panose="02020603050405020304"/>
              </a:rPr>
              <a:t>材料二</a:t>
            </a:r>
            <a:r>
              <a:rPr lang="zh-CN" altLang="zh-CN" sz="2600" kern="100" dirty="0" smtClean="0">
                <a:solidFill>
                  <a:prstClr val="black"/>
                </a:solidFill>
                <a:latin typeface="Times New Roman" panose="02020603050405020304"/>
                <a:ea typeface="微软雅黑" panose="020B0503020204020204" pitchFamily="34" charset="-122"/>
                <a:cs typeface="Times New Roman" panose="02020603050405020304"/>
              </a:rPr>
              <a:t>　中国铁路项目遍及亚洲、欧洲、北美洲和非洲。在埃塞俄比亚，中国企业近年来为当地培训了</a:t>
            </a:r>
            <a:r>
              <a:rPr lang="en-US" altLang="zh-CN" sz="2600" kern="100" dirty="0" smtClean="0">
                <a:solidFill>
                  <a:prstClr val="black"/>
                </a:solidFill>
                <a:latin typeface="Times New Roman" panose="02020603050405020304"/>
                <a:ea typeface="微软雅黑" panose="020B0503020204020204" pitchFamily="34" charset="-122"/>
                <a:cs typeface="Courier New" panose="02070309020205020404"/>
              </a:rPr>
              <a:t>1.5</a:t>
            </a:r>
            <a:r>
              <a:rPr lang="zh-CN" altLang="zh-CN" sz="2600" kern="100" dirty="0" smtClean="0">
                <a:solidFill>
                  <a:prstClr val="black"/>
                </a:solidFill>
                <a:latin typeface="Times New Roman" panose="02020603050405020304"/>
                <a:ea typeface="微软雅黑" panose="020B0503020204020204" pitchFamily="34" charset="-122"/>
                <a:cs typeface="Times New Roman" panose="02020603050405020304"/>
              </a:rPr>
              <a:t>万名铁路员工，满足了亚吉铁路建设运营需要。在肯尼亚，</a:t>
            </a:r>
            <a:r>
              <a:rPr lang="en-US" altLang="zh-CN" sz="2600" kern="100" dirty="0" smtClean="0">
                <a:solidFill>
                  <a:prstClr val="black"/>
                </a:solidFill>
                <a:latin typeface="Times New Roman" panose="02020603050405020304"/>
                <a:ea typeface="微软雅黑" panose="020B0503020204020204" pitchFamily="34" charset="-122"/>
                <a:cs typeface="Courier New" panose="02070309020205020404"/>
              </a:rPr>
              <a:t>7</a:t>
            </a:r>
            <a:r>
              <a:rPr lang="zh-CN" altLang="zh-CN" sz="2600" kern="100" dirty="0" smtClean="0">
                <a:solidFill>
                  <a:prstClr val="black"/>
                </a:solidFill>
                <a:latin typeface="Times New Roman" panose="02020603050405020304"/>
                <a:ea typeface="微软雅黑" panose="020B0503020204020204" pitchFamily="34" charset="-122"/>
                <a:cs typeface="Times New Roman" panose="02020603050405020304"/>
              </a:rPr>
              <a:t>年内将有超过</a:t>
            </a:r>
            <a:r>
              <a:rPr lang="en-US" altLang="zh-CN" sz="2600" kern="100" dirty="0" smtClean="0">
                <a:solidFill>
                  <a:prstClr val="black"/>
                </a:solidFill>
                <a:latin typeface="Times New Roman" panose="02020603050405020304"/>
                <a:ea typeface="微软雅黑" panose="020B0503020204020204" pitchFamily="34" charset="-122"/>
                <a:cs typeface="Courier New" panose="02070309020205020404"/>
              </a:rPr>
              <a:t>3 000</a:t>
            </a:r>
            <a:r>
              <a:rPr lang="zh-CN" altLang="zh-CN" sz="2600" kern="100" dirty="0" smtClean="0">
                <a:solidFill>
                  <a:prstClr val="black"/>
                </a:solidFill>
                <a:latin typeface="Times New Roman" panose="02020603050405020304"/>
                <a:ea typeface="微软雅黑" panose="020B0503020204020204" pitchFamily="34" charset="-122"/>
                <a:cs typeface="Times New Roman" panose="02020603050405020304"/>
              </a:rPr>
              <a:t>名蒙内铁路的员工在当地和中国接受培训。中国企业负责人说，我们不仅要完成铁路工程硬件的良好建设，更注重铁路工程技术和管理经验等软件的完整移交，实现</a:t>
            </a:r>
            <a:r>
              <a:rPr lang="en-US" altLang="zh-CN" sz="2600" kern="100" dirty="0" smtClean="0">
                <a:solidFill>
                  <a:prstClr val="black"/>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smtClean="0">
                <a:solidFill>
                  <a:prstClr val="black"/>
                </a:solidFill>
                <a:latin typeface="Times New Roman" panose="02020603050405020304"/>
                <a:ea typeface="微软雅黑" panose="020B0503020204020204" pitchFamily="34" charset="-122"/>
                <a:cs typeface="Times New Roman" panose="02020603050405020304"/>
              </a:rPr>
              <a:t>中国标准</a:t>
            </a:r>
            <a:r>
              <a:rPr lang="en-US" altLang="zh-CN" sz="2600" kern="100" dirty="0" smtClean="0">
                <a:solidFill>
                  <a:prstClr val="black"/>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smtClean="0">
                <a:solidFill>
                  <a:prstClr val="black"/>
                </a:solidFill>
                <a:latin typeface="Times New Roman" panose="02020603050405020304"/>
                <a:ea typeface="微软雅黑" panose="020B0503020204020204" pitchFamily="34" charset="-122"/>
                <a:cs typeface="Times New Roman" panose="02020603050405020304"/>
              </a:rPr>
              <a:t>真正为肯尼亚人所用。中国铁路</a:t>
            </a:r>
            <a:r>
              <a:rPr lang="en-US" altLang="zh-CN" sz="2600" kern="100" dirty="0" smtClean="0">
                <a:solidFill>
                  <a:prstClr val="black"/>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smtClean="0">
                <a:solidFill>
                  <a:prstClr val="black"/>
                </a:solidFill>
                <a:latin typeface="Times New Roman" panose="02020603050405020304"/>
                <a:ea typeface="微软雅黑" panose="020B0503020204020204" pitchFamily="34" charset="-122"/>
                <a:cs typeface="Times New Roman" panose="02020603050405020304"/>
              </a:rPr>
              <a:t>走出去</a:t>
            </a:r>
            <a:r>
              <a:rPr lang="en-US" altLang="zh-CN" sz="2600" kern="100" dirty="0" smtClean="0">
                <a:solidFill>
                  <a:prstClr val="black"/>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smtClean="0">
                <a:solidFill>
                  <a:prstClr val="black"/>
                </a:solidFill>
                <a:latin typeface="Times New Roman" panose="02020603050405020304"/>
                <a:ea typeface="微软雅黑" panose="020B0503020204020204" pitchFamily="34" charset="-122"/>
                <a:cs typeface="Times New Roman" panose="02020603050405020304"/>
              </a:rPr>
              <a:t>越来越成为中外经济往来的桥梁、民心相通的纽带，促进了文化的交流和传播。</a:t>
            </a:r>
            <a:endParaRPr lang="en-US" altLang="zh-CN" sz="2600" kern="100" dirty="0" smtClean="0">
              <a:solidFill>
                <a:prstClr val="black"/>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latin typeface="Times New Roman" panose="02020603050405020304"/>
                <a:ea typeface="微软雅黑" panose="020B0503020204020204" pitchFamily="34" charset="-122"/>
                <a:cs typeface="Times New Roman" panose="02020603050405020304"/>
              </a:rPr>
              <a:t>运用</a:t>
            </a:r>
            <a:r>
              <a:rPr lang="zh-CN" altLang="zh-CN" sz="2600" kern="100" dirty="0">
                <a:latin typeface="Times New Roman" panose="02020603050405020304"/>
                <a:ea typeface="微软雅黑" panose="020B0503020204020204" pitchFamily="34" charset="-122"/>
                <a:cs typeface="Times New Roman" panose="02020603050405020304"/>
              </a:rPr>
              <a:t>文化传播的知识并结合材料，说明中国铁路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走出去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的文化意义</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694606" y="1629594"/>
          <a:ext cx="10801200" cy="2559057"/>
        </p:xfrm>
        <a:graphic>
          <a:graphicData uri="http://schemas.openxmlformats.org/drawingml/2006/table">
            <a:tbl>
              <a:tblPr/>
              <a:tblGrid>
                <a:gridCol w="2088231"/>
                <a:gridCol w="8712969"/>
              </a:tblGrid>
              <a:tr h="664255">
                <a:tc gridSpan="2">
                  <a:txBody>
                    <a:bodyPr/>
                    <a:lstStyle/>
                    <a:p>
                      <a:pPr marL="71755" algn="l">
                        <a:lnSpc>
                          <a:spcPct val="150000"/>
                        </a:lnSpc>
                        <a:spcAft>
                          <a:spcPts val="0"/>
                        </a:spcAft>
                      </a:pPr>
                      <a:r>
                        <a:rPr lang="zh-CN" altLang="zh-CN" sz="2600" kern="100" dirty="0" smtClean="0">
                          <a:effectLst/>
                          <a:latin typeface="Times New Roman" panose="02020603050405020304"/>
                          <a:ea typeface="微软雅黑" panose="020B0503020204020204" pitchFamily="34" charset="-122"/>
                          <a:cs typeface="Times New Roman" panose="02020603050405020304"/>
                        </a:rPr>
                        <a:t>第</a:t>
                      </a:r>
                      <a:r>
                        <a:rPr lang="en-US" altLang="zh-CN" sz="2600" kern="100" dirty="0" smtClean="0">
                          <a:effectLst/>
                          <a:latin typeface="Times New Roman" panose="02020603050405020304"/>
                          <a:ea typeface="微软雅黑" panose="020B0503020204020204" pitchFamily="34" charset="-122"/>
                          <a:cs typeface="Courier New" panose="02070309020205020404"/>
                        </a:rPr>
                        <a:t>1</a:t>
                      </a:r>
                      <a:r>
                        <a:rPr lang="zh-CN" altLang="zh-CN" sz="2600" kern="100" dirty="0" smtClean="0">
                          <a:effectLst/>
                          <a:latin typeface="Times New Roman" panose="02020603050405020304"/>
                          <a:ea typeface="微软雅黑" panose="020B0503020204020204" pitchFamily="34" charset="-122"/>
                          <a:cs typeface="Times New Roman" panose="02020603050405020304"/>
                        </a:rPr>
                        <a:t>步　审设问信息</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648072">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知识限定</a:t>
                      </a:r>
                      <a:endParaRPr lang="zh-CN" sz="2600" kern="100" dirty="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文化传播的知识</a:t>
                      </a:r>
                      <a:endParaRPr lang="zh-CN" sz="2600" kern="10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3365">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设问指向</a:t>
                      </a:r>
                      <a:endParaRPr lang="zh-CN" sz="2600" kern="10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说明中国铁路</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走出去</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的文化意义</a:t>
                      </a:r>
                      <a:endParaRPr lang="zh-CN" sz="2600" kern="100" dirty="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3365">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试题类型</a:t>
                      </a:r>
                      <a:endParaRPr lang="zh-CN" sz="2600" kern="10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意义类题目</a:t>
                      </a:r>
                      <a:endParaRPr lang="zh-CN" sz="2600" kern="100" dirty="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262559" y="45418"/>
          <a:ext cx="11665295" cy="6747424"/>
        </p:xfrm>
        <a:graphic>
          <a:graphicData uri="http://schemas.openxmlformats.org/drawingml/2006/table">
            <a:tbl>
              <a:tblPr/>
              <a:tblGrid>
                <a:gridCol w="2010619"/>
                <a:gridCol w="9654676"/>
              </a:tblGrid>
              <a:tr h="576064">
                <a:tc gridSpan="2">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第</a:t>
                      </a:r>
                      <a:r>
                        <a:rPr lang="en-US" sz="2600" kern="100" dirty="0">
                          <a:effectLst/>
                          <a:latin typeface="Times New Roman" panose="02020603050405020304"/>
                          <a:ea typeface="微软雅黑" panose="020B0503020204020204" pitchFamily="34" charset="-122"/>
                          <a:cs typeface="Courier New" panose="02070309020205020404"/>
                        </a:rPr>
                        <a:t>2</a:t>
                      </a:r>
                      <a:r>
                        <a:rPr lang="zh-CN" sz="2600" kern="100" dirty="0">
                          <a:effectLst/>
                          <a:latin typeface="Times New Roman" panose="02020603050405020304"/>
                          <a:ea typeface="微软雅黑" panose="020B0503020204020204" pitchFamily="34" charset="-122"/>
                          <a:cs typeface="Times New Roman" panose="02020603050405020304"/>
                        </a:rPr>
                        <a:t>步　审材料信息</a:t>
                      </a:r>
                      <a:endParaRPr lang="zh-CN" sz="2600" kern="100" dirty="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738965">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获取信息</a:t>
                      </a:r>
                      <a:r>
                        <a:rPr lang="en-US" sz="2600" kern="100">
                          <a:effectLst/>
                          <a:latin typeface="Times New Roman" panose="02020603050405020304"/>
                          <a:ea typeface="微软雅黑" panose="020B0503020204020204" pitchFamily="34" charset="-122"/>
                          <a:cs typeface="Courier New" panose="02070309020205020404"/>
                        </a:rPr>
                        <a:t>(1)</a:t>
                      </a:r>
                      <a:endParaRPr lang="zh-CN" sz="2600" kern="10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中国铁路</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走出去</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a:t>
                      </a:r>
                      <a:r>
                        <a:rPr lang="zh-CN" sz="2600" kern="100">
                          <a:effectLst/>
                          <a:latin typeface="宋体" panose="02010600030101010101" pitchFamily="2" charset="-122"/>
                          <a:ea typeface="Times New Roman" panose="02020603050405020304"/>
                          <a:cs typeface="Courier New" panose="02070309020205020404"/>
                        </a:rPr>
                        <a:t> </a:t>
                      </a:r>
                      <a:r>
                        <a:rPr lang="zh-CN" sz="2600" kern="100">
                          <a:effectLst/>
                          <a:latin typeface="Times New Roman" panose="02020603050405020304"/>
                          <a:ea typeface="微软雅黑" panose="020B0503020204020204" pitchFamily="34" charset="-122"/>
                          <a:cs typeface="Times New Roman" panose="02020603050405020304"/>
                        </a:rPr>
                        <a:t>从单一的产品输出向产品、服务、技术、品牌、管理和资本的全产业链输出；员工在当地和中国接受技术培训</a:t>
                      </a:r>
                      <a:endParaRPr lang="zh-CN" sz="2600" kern="10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5471">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对接知识</a:t>
                      </a:r>
                      <a:endParaRPr lang="zh-CN" sz="2600" kern="10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商业贸易和人员交往是文化交流的重要途径</a:t>
                      </a:r>
                      <a:endParaRPr lang="zh-CN" sz="2600" kern="10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1173">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获取信息</a:t>
                      </a:r>
                      <a:r>
                        <a:rPr lang="en-US" sz="2600" kern="100">
                          <a:effectLst/>
                          <a:latin typeface="Times New Roman" panose="02020603050405020304"/>
                          <a:ea typeface="微软雅黑" panose="020B0503020204020204" pitchFamily="34" charset="-122"/>
                          <a:cs typeface="Courier New" panose="02070309020205020404"/>
                        </a:rPr>
                        <a:t>(2)</a:t>
                      </a:r>
                      <a:endParaRPr lang="zh-CN" sz="2600" kern="10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中国铁路</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走出去</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越来越成为中外经济往来的桥梁、民心相通的纽带，促进了文化的交流和传播</a:t>
                      </a:r>
                      <a:endParaRPr lang="zh-CN" sz="2600" kern="100" dirty="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1173">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对接知识</a:t>
                      </a:r>
                      <a:endParaRPr lang="zh-CN" sz="2600" kern="10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有利于中国民众了解外国文化；有利于推动中华文化走向世界，增强中华文化的国际影响力</a:t>
                      </a:r>
                      <a:endParaRPr lang="zh-CN" sz="2600" kern="100" dirty="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38001">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获取信息</a:t>
                      </a:r>
                      <a:r>
                        <a:rPr lang="en-US" sz="2600" kern="100">
                          <a:effectLst/>
                          <a:latin typeface="Times New Roman" panose="02020603050405020304"/>
                          <a:ea typeface="微软雅黑" panose="020B0503020204020204" pitchFamily="34" charset="-122"/>
                          <a:cs typeface="Courier New" panose="02070309020205020404"/>
                        </a:rPr>
                        <a:t>(3)</a:t>
                      </a:r>
                      <a:endParaRPr lang="zh-CN" sz="2600" kern="10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以高铁为代表的中国铁路</a:t>
                      </a:r>
                      <a:r>
                        <a:rPr lang="en-US" sz="2600" kern="100" dirty="0" smtClean="0">
                          <a:effectLst/>
                          <a:latin typeface="宋体" panose="02010600030101010101" pitchFamily="2" charset="-122"/>
                          <a:ea typeface="微软雅黑" panose="020B0503020204020204" pitchFamily="34" charset="-122"/>
                          <a:cs typeface="Times New Roman" panose="02020603050405020304"/>
                        </a:rPr>
                        <a:t>“</a:t>
                      </a:r>
                      <a:r>
                        <a:rPr lang="zh-CN" sz="2600" kern="100" dirty="0" smtClean="0">
                          <a:effectLst/>
                          <a:latin typeface="Times New Roman" panose="02020603050405020304"/>
                          <a:ea typeface="微软雅黑" panose="020B0503020204020204" pitchFamily="34" charset="-122"/>
                          <a:cs typeface="Times New Roman" panose="02020603050405020304"/>
                        </a:rPr>
                        <a:t>走出去</a:t>
                      </a:r>
                      <a:r>
                        <a:rPr lang="en-US" sz="2600" kern="100" dirty="0" smtClean="0">
                          <a:effectLst/>
                          <a:latin typeface="宋体" panose="02010600030101010101" pitchFamily="2" charset="-122"/>
                          <a:ea typeface="微软雅黑" panose="020B0503020204020204" pitchFamily="34" charset="-122"/>
                          <a:cs typeface="Times New Roman" panose="02020603050405020304"/>
                        </a:rPr>
                        <a:t>”</a:t>
                      </a:r>
                      <a:r>
                        <a:rPr lang="zh-CN" sz="2600" kern="100" dirty="0" smtClean="0">
                          <a:effectLst/>
                          <a:latin typeface="Times New Roman" panose="02020603050405020304"/>
                          <a:ea typeface="微软雅黑" panose="020B0503020204020204" pitchFamily="34" charset="-122"/>
                          <a:cs typeface="Times New Roman" panose="02020603050405020304"/>
                        </a:rPr>
                        <a:t>，已成为中国制造的</a:t>
                      </a:r>
                      <a:r>
                        <a:rPr lang="en-US" sz="2600" kern="100" dirty="0" smtClean="0">
                          <a:effectLst/>
                          <a:latin typeface="宋体" panose="02010600030101010101" pitchFamily="2" charset="-122"/>
                          <a:ea typeface="微软雅黑" panose="020B0503020204020204" pitchFamily="34" charset="-122"/>
                          <a:cs typeface="Times New Roman" panose="02020603050405020304"/>
                        </a:rPr>
                        <a:t>“</a:t>
                      </a:r>
                      <a:r>
                        <a:rPr lang="zh-CN" sz="2600" kern="100" dirty="0" smtClean="0">
                          <a:effectLst/>
                          <a:latin typeface="Times New Roman" panose="02020603050405020304"/>
                          <a:ea typeface="微软雅黑" panose="020B0503020204020204" pitchFamily="34" charset="-122"/>
                          <a:cs typeface="Times New Roman" panose="02020603050405020304"/>
                        </a:rPr>
                        <a:t>亮丽名片</a:t>
                      </a:r>
                      <a:r>
                        <a:rPr lang="en-US" sz="2600" kern="100" dirty="0" smtClean="0">
                          <a:effectLst/>
                          <a:latin typeface="宋体" panose="02010600030101010101" pitchFamily="2" charset="-122"/>
                          <a:ea typeface="微软雅黑" panose="020B0503020204020204" pitchFamily="34" charset="-122"/>
                          <a:cs typeface="Times New Roman" panose="02020603050405020304"/>
                        </a:rPr>
                        <a:t>”</a:t>
                      </a:r>
                      <a:endParaRPr lang="zh-CN" sz="2600" kern="100" dirty="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5586">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对接知识</a:t>
                      </a:r>
                      <a:endParaRPr lang="zh-CN" sz="2600" kern="10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4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外国民众了解中国文化的重要窗口</a:t>
                      </a:r>
                      <a:endParaRPr lang="zh-CN" sz="2600" kern="100" dirty="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190500" y="868045"/>
          <a:ext cx="11809095" cy="5739130"/>
        </p:xfrm>
        <a:graphic>
          <a:graphicData uri="http://schemas.openxmlformats.org/drawingml/2006/table">
            <a:tbl>
              <a:tblPr/>
              <a:tblGrid>
                <a:gridCol w="11809095"/>
              </a:tblGrid>
              <a:tr h="1080135">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第</a:t>
                      </a:r>
                      <a:r>
                        <a:rPr lang="en-US" sz="2600" kern="100" dirty="0">
                          <a:effectLst/>
                          <a:latin typeface="Times New Roman" panose="02020603050405020304"/>
                          <a:ea typeface="微软雅黑" panose="020B0503020204020204" pitchFamily="34" charset="-122"/>
                          <a:cs typeface="Courier New" panose="02070309020205020404"/>
                        </a:rPr>
                        <a:t>3</a:t>
                      </a:r>
                      <a:r>
                        <a:rPr lang="zh-CN" sz="2600" kern="100" dirty="0">
                          <a:effectLst/>
                          <a:latin typeface="Times New Roman" panose="02020603050405020304"/>
                          <a:ea typeface="微软雅黑" panose="020B0503020204020204" pitchFamily="34" charset="-122"/>
                          <a:cs typeface="Times New Roman" panose="02020603050405020304"/>
                        </a:rPr>
                        <a:t>步　整理答案</a:t>
                      </a:r>
                      <a:endParaRPr lang="zh-CN" sz="2600" kern="100" dirty="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r>
              <a:tr h="4658995">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商业贸易和人员交往是文化交流的重要途径。</a:t>
                      </a:r>
                      <a:endParaRPr lang="zh-CN" sz="2600" kern="100" dirty="0">
                        <a:effectLst/>
                        <a:latin typeface="Times New Roman" panose="02020603050405020304"/>
                        <a:ea typeface="微软雅黑" panose="020B0503020204020204" pitchFamily="34" charset="-122"/>
                        <a:cs typeface="Times New Roman" panose="02020603050405020304"/>
                      </a:endParaRPr>
                    </a:p>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中国铁路</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走出去</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，提高了中国制造的知名度，成为外国民众了解中国文化的重要窗口；</a:t>
                      </a:r>
                      <a:endParaRPr lang="zh-CN" sz="2600" kern="100" dirty="0">
                        <a:effectLst/>
                        <a:latin typeface="Times New Roman" panose="02020603050405020304"/>
                        <a:ea typeface="微软雅黑" panose="020B0503020204020204" pitchFamily="34" charset="-122"/>
                        <a:cs typeface="Times New Roman" panose="02020603050405020304"/>
                      </a:endParaRPr>
                    </a:p>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扩大了中外人员交往，有利于中国民众了解外国文化；</a:t>
                      </a:r>
                      <a:endParaRPr lang="zh-CN" sz="2600" kern="100" dirty="0">
                        <a:effectLst/>
                        <a:latin typeface="Times New Roman" panose="02020603050405020304"/>
                        <a:ea typeface="微软雅黑" panose="020B0503020204020204" pitchFamily="34" charset="-122"/>
                        <a:cs typeface="Times New Roman" panose="02020603050405020304"/>
                      </a:endParaRPr>
                    </a:p>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有利于推动中华文化走向世界，增强中华文化的国际影响力。</a:t>
                      </a:r>
                      <a:endParaRPr lang="zh-CN" sz="2600" kern="100" dirty="0">
                        <a:effectLst/>
                        <a:latin typeface="宋体" panose="02010600030101010101" pitchFamily="2" charset="-122"/>
                        <a:cs typeface="Courier New" panose="02070309020205020404"/>
                      </a:endParaRPr>
                    </a:p>
                  </a:txBody>
                  <a:tcPr marL="14119" marR="141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972885"/>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1.</a:t>
            </a:r>
            <a:r>
              <a:rPr lang="zh-CN" altLang="zh-CN" sz="2600" b="1" kern="100" dirty="0">
                <a:latin typeface="+mj-ea"/>
                <a:ea typeface="+mj-ea"/>
                <a:cs typeface="Times New Roman" panose="02020603050405020304"/>
              </a:rPr>
              <a:t>为什么不同民族文化之间要进行交流、借鉴与融合</a:t>
            </a:r>
            <a:endParaRPr lang="zh-CN" altLang="zh-CN" sz="1050" b="1" kern="100" dirty="0">
              <a:latin typeface="+mj-ea"/>
              <a:ea typeface="+mj-ea"/>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原因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文化是民族的，又是世界的。各民族的文化都有自己的个性和特征。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尊重文化多样性是发展本民族文化的内在要求，也是实现世界文化繁荣的必然要求。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进行文化交流是我国文化创新的必然要求，进行文化创新的基本途径之一是面向世界，博采众长。</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有利于我们坚定文化自信，使我们对中华文化发展前途充满信心、对社会主义文化强国目标充满信心，增强全民族文化创造活力。</a:t>
            </a:r>
            <a:endParaRPr lang="zh-CN" altLang="zh-CN" sz="1050" kern="100" dirty="0">
              <a:effectLst/>
              <a:latin typeface="宋体" panose="02010600030101010101" pitchFamily="2" charset="-122"/>
              <a:cs typeface="Courier New" panose="02070309020205020404"/>
            </a:endParaRPr>
          </a:p>
        </p:txBody>
      </p:sp>
      <p:grpSp>
        <p:nvGrpSpPr>
          <p:cNvPr id="7" name="组合 6"/>
          <p:cNvGrpSpPr/>
          <p:nvPr/>
        </p:nvGrpSpPr>
        <p:grpSpPr>
          <a:xfrm>
            <a:off x="537664" y="452261"/>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答题术语</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972885"/>
            <a:ext cx="1141200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意义</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开展对外文化交流活动，有利于学习和借鉴世界其他民族的优秀文化成果，促进中华民族文化的创新与发展。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开展对外文化交流活动，有利于推动中华民族文化走向世界，增进世界各国人民对我国文化的了解，提升我国文化的影响力，提高我国文化软实力，增强我国综合国力。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spc="-20" dirty="0">
                <a:latin typeface="宋体" panose="02010600030101010101" pitchFamily="2" charset="-122"/>
                <a:ea typeface="微软雅黑" panose="020B0503020204020204" pitchFamily="34" charset="-122"/>
                <a:cs typeface="Times New Roman" panose="02020603050405020304"/>
              </a:rPr>
              <a:t>③</a:t>
            </a:r>
            <a:r>
              <a:rPr lang="zh-CN" altLang="zh-CN" sz="2600" kern="100" spc="-20" dirty="0">
                <a:latin typeface="Times New Roman" panose="02020603050405020304"/>
                <a:ea typeface="微软雅黑" panose="020B0503020204020204" pitchFamily="34" charset="-122"/>
                <a:cs typeface="Times New Roman" panose="02020603050405020304"/>
              </a:rPr>
              <a:t>开展对外文化交流活动，有利于增进国家间的友谊，加强国家间的相互了解，建设和谐世界。</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549474"/>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2.</a:t>
            </a:r>
            <a:r>
              <a:rPr lang="zh-CN" altLang="zh-CN" sz="2600" b="1" kern="100" dirty="0">
                <a:latin typeface="+mj-ea"/>
                <a:ea typeface="+mj-ea"/>
                <a:cs typeface="Times New Roman" panose="02020603050405020304"/>
              </a:rPr>
              <a:t>如何推进中外文化交流</a:t>
            </a:r>
            <a:endParaRPr lang="zh-CN" altLang="zh-CN" sz="1050" b="1" kern="100" dirty="0">
              <a:latin typeface="+mj-ea"/>
              <a:ea typeface="+mj-ea"/>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正确的态度：既要认同本民族文化，又要尊重其他民族文化，相互借鉴，求同存异，尊重世界文化多样性，共同促进人类文明繁荣进步。</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基本原则：必须遵循各民族文化一律平等的原则。在文化交流中，要尊重差异，理解个性，和睦相处，共同促进世界文化的繁荣。</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途径手段：要充分利用商业贸易等途径，不断创新文化传播方式，借助现代文化传播手段，通过多种方式进行文化交流。</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549474"/>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博采众长：在文化交流、借鉴与融合的过程中，必须以世界优秀文化为营养，充分吸收外国文化的有益成果。</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以我为主：树立高度的文化自信，在学习和借鉴其他民族优秀文化成果时，要以我为主、为我所用。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任务使命：我们既要更加热情地欢迎世界各国优秀文化在中国传播，又要更加主动地推动中华文化走向世界。做中外文化交流的友好使者，是时代赋予我们的使命。</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文化自信：对中华文化的发展充满信心。</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坚持正确方向，克服错误倾向。要反对封闭主义和民族虚无主义。</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730118"/>
            <a:ext cx="11412000" cy="604970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电影《厉害了，我的国》记录了中国桥、中国路、中国车、中国港、中国网等超级工程及其背后的故事，彰显了国人在追寻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中国梦</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途中不畏艰险、埋头苦干、开拓进取的情操。该片激励大家以榜样为力量，以中国梦为目标，把每一项工作做好，让国家和人民的未来更美好。有网友评价这部电影是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史上最贵电影</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，因为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道具是各基建工程和高新装备；主演是各行业优秀科学家及工程师；演员是全体中国人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。我们每个人都参演了这部影片，因为电影《厉害了，我的国》中所呈现的中国发展与成就，离不开全国人民凝结起来的磅礴力量。近年来，关注中国变化、聚焦中国发展，</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叫好又叫座</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的优秀国产纪录片，成功走出国门，成为一张张闪亮的中国名片，让世界读懂了中国故事</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grpSp>
        <p:nvGrpSpPr>
          <p:cNvPr id="7" name="组合 6"/>
          <p:cNvGrpSpPr/>
          <p:nvPr/>
        </p:nvGrpSpPr>
        <p:grpSpPr>
          <a:xfrm>
            <a:off x="537664" y="209494"/>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189434"/>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跟踪训练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69349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结合材料和文化生活的相关知识，说明讲好中国故事的必要性。</a:t>
            </a:r>
            <a:endParaRPr lang="zh-CN" altLang="zh-CN" sz="1050" kern="100" dirty="0">
              <a:effectLst/>
              <a:latin typeface="宋体" panose="02010600030101010101" pitchFamily="2" charset="-122"/>
              <a:cs typeface="Courier New" panose="02070309020205020404"/>
            </a:endParaRPr>
          </a:p>
        </p:txBody>
      </p:sp>
      <p:pic>
        <p:nvPicPr>
          <p:cNvPr id="6"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7" name="图片 6">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5" name="矩形 4"/>
          <p:cNvSpPr/>
          <p:nvPr/>
        </p:nvSpPr>
        <p:spPr>
          <a:xfrm>
            <a:off x="443846" y="1413570"/>
            <a:ext cx="11412000" cy="425325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讲好中国故事是弘扬中华民族精神的需要。彰显</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不畏艰险、埋头苦干、开拓进取</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的中国精神，助推中华民族伟大复兴。</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讲好中国故事是加强对外文化交流的需要。文化是民族的也是世界的。利用现代传媒讲好中国故事，让世界读懂中国，有利于推动中华文化走向世界，增强中华文化的国际影响力。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rPr>
              <a:t>(3)</a:t>
            </a:r>
            <a:r>
              <a:rPr lang="zh-CN" altLang="zh-CN" sz="2600" kern="100" dirty="0">
                <a:solidFill>
                  <a:srgbClr val="C00000"/>
                </a:solidFill>
                <a:latin typeface="Times New Roman" panose="02020603050405020304"/>
                <a:ea typeface="微软雅黑" panose="020B0503020204020204" pitchFamily="34" charset="-122"/>
              </a:rPr>
              <a:t>讲好中国故事，是坚定文化自信的需要。能使我们对中华文化发展前途充满信心、对社会主义文化强国目标充满信心，增强全民族文化创造活力。</a:t>
            </a:r>
            <a:endParaRPr lang="zh-CN" altLang="zh-CN" sz="1050" kern="100" dirty="0">
              <a:effectLst/>
              <a:latin typeface="Times New Roman" panose="02020603050405020304"/>
              <a:ea typeface="宋体" panose="0201060003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75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75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75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5">
                                            <p:txEl>
                                              <p:pRg st="0" end="0"/>
                                            </p:txEl>
                                          </p:spTgt>
                                        </p:tgtEl>
                                      </p:cBhvr>
                                    </p:animEffect>
                                    <p:set>
                                      <p:cBhvr>
                                        <p:cTn id="22" dur="1" fill="hold">
                                          <p:stCondLst>
                                            <p:cond delay="499"/>
                                          </p:stCondLst>
                                        </p:cTn>
                                        <p:tgtEl>
                                          <p:spTgt spid="5">
                                            <p:txEl>
                                              <p:pRg st="0" end="0"/>
                                            </p:txEl>
                                          </p:spTgt>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5">
                                            <p:txEl>
                                              <p:pRg st="1" end="1"/>
                                            </p:txEl>
                                          </p:spTgt>
                                        </p:tgtEl>
                                      </p:cBhvr>
                                    </p:animEffect>
                                    <p:set>
                                      <p:cBhvr>
                                        <p:cTn id="25" dur="1" fill="hold">
                                          <p:stCondLst>
                                            <p:cond delay="499"/>
                                          </p:stCondLst>
                                        </p:cTn>
                                        <p:tgtEl>
                                          <p:spTgt spid="5">
                                            <p:txEl>
                                              <p:pRg st="1" end="1"/>
                                            </p:txEl>
                                          </p:spTgt>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5">
                                            <p:txEl>
                                              <p:pRg st="2" end="2"/>
                                            </p:txEl>
                                          </p:spTgt>
                                        </p:tgtEl>
                                      </p:cBhvr>
                                    </p:animEffect>
                                    <p:set>
                                      <p:cBhvr>
                                        <p:cTn id="28" dur="1" fill="hold">
                                          <p:stCondLst>
                                            <p:cond delay="499"/>
                                          </p:stCondLst>
                                        </p:cTn>
                                        <p:tgtEl>
                                          <p:spTgt spid="5">
                                            <p:txEl>
                                              <p:pRg st="2" end="2"/>
                                            </p:txEl>
                                          </p:spTgt>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4" name="TextBox 26"/>
          <p:cNvSpPr txBox="1"/>
          <p:nvPr/>
        </p:nvSpPr>
        <p:spPr>
          <a:xfrm>
            <a:off x="1886274" y="2806230"/>
            <a:ext cx="8417865"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zh-CN" sz="6000" dirty="0" smtClean="0">
                <a:solidFill>
                  <a:schemeClr val="tx1"/>
                </a:solidFill>
              </a:rPr>
              <a:t>课时</a:t>
            </a:r>
            <a:r>
              <a:rPr lang="zh-CN" altLang="en-US" sz="6000" dirty="0" smtClean="0">
                <a:solidFill>
                  <a:schemeClr val="tx1"/>
                </a:solidFill>
              </a:rPr>
              <a:t>作业</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17426"/>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一、选择题</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各民族都有自己的节日，清明节作为中华民族的重要节日，既是农时节气又是传统节日，是一个将寒食风俗与踏青等活动相融合的传统节日。可见，民族文化是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社会实践的产物</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一种社会精神力量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民族的独特标识</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自然界特有的现象</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74910" y="492688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20" name="Picture 5" descr="\\0吕芳\g\解析 拷贝.png">
            <a:hlinkClick r:id="rId16" action="ppaction://hlinksldjump"/>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645131"/>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清明节是农时节气，将寒食风俗与踏青等活动相融合，体现了文化是社会实践的产物，故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各</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民族都有自己的节日，体现了</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并未体现出文化的作用，故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错误，文化是人类社会特有的现象。</a:t>
            </a:r>
            <a:endParaRPr lang="zh-CN" altLang="zh-CN" sz="1050" kern="100" dirty="0">
              <a:effectLst/>
              <a:latin typeface="宋体" panose="02010600030101010101" pitchFamily="2" charset="-122"/>
              <a:cs typeface="Courier New" panose="02070309020205020404"/>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0">
                                            <p:txEl>
                                              <p:pRg st="3" end="3"/>
                                            </p:txEl>
                                          </p:spTgt>
                                        </p:tgtEl>
                                        <p:attrNameLst>
                                          <p:attrName>style.visibility</p:attrName>
                                        </p:attrNameLst>
                                      </p:cBhvr>
                                      <p:to>
                                        <p:strVal val="visible"/>
                                      </p:to>
                                    </p:set>
                                    <p:animEffect transition="in" filter="blinds(horizontal)">
                                      <p:cBhvr>
                                        <p:cTn id="19" dur="750"/>
                                        <p:tgtEl>
                                          <p:spTgt spid="6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73990" y="117426"/>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安徽省话剧院将安徒生童话《海的女儿》改编为儿童剧。该剧在国内一上演，就受到观众的热烈欢迎。这主要说明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增强中国文化的国际影响力应吸收各国优秀文化成果</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实践中产生与发展的各民族文化具有共性与普遍规律</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不同民族文化之间的交流、借鉴推动文化内容的创新</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学习、借鉴其他民族文化成果要保持文化的民族特色</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73990" y="3714362"/>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材料所述是国外优秀文化走进中国进行交流，而不是中国文化走出去提高影响力，</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强调的是文化形式的创新，而不是文化内容的创新，</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项不合题意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不涉及保持文化的民族特色的内容，</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项与材料主旨不符</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335682" y="195315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2"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4"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5"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6"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7"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8"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9"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0"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1"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2"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3"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4"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2076"/>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作为儒家学说经典的《论语》《礼记》等被译成西方文字，传入西方，启示和鼓舞了西方启蒙思想家。中国儒家的自然观、道德观和政治思想，成为西方启蒙运动中</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百科全书派</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有力的思想武器。这表明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文化既是民族的，又是世界</a:t>
            </a:r>
            <a:r>
              <a:rPr lang="zh-CN" altLang="zh-CN" sz="2600" kern="100" dirty="0" smtClean="0">
                <a:latin typeface="Times New Roman" panose="02020603050405020304"/>
                <a:ea typeface="微软雅黑" panose="020B0503020204020204" pitchFamily="34" charset="-122"/>
                <a:cs typeface="Times New Roman" panose="02020603050405020304"/>
              </a:rPr>
              <a:t>的</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发展民族文化需尊重文化多样性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中华文化蕴含着特有的包容</a:t>
            </a:r>
            <a:r>
              <a:rPr lang="zh-CN" altLang="zh-CN" sz="2600" kern="100" dirty="0" smtClean="0">
                <a:latin typeface="Times New Roman" panose="02020603050405020304"/>
                <a:ea typeface="微软雅黑" panose="020B0503020204020204" pitchFamily="34" charset="-122"/>
                <a:cs typeface="Times New Roman" panose="02020603050405020304"/>
              </a:rPr>
              <a:t>性</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传统文化对社会发展起积极作用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3559858"/>
            <a:ext cx="11412000" cy="285883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中国文化对西方社会的影响表明，文化既是民族的，又是世界的，发展民族文化需尊重文化多样性，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4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不体现中华文化的包容性，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4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对</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传统文化的作用要具体分析，优秀的传统文化对社会发展起积极作用，落后的传统文化对社会发展起阻碍作用，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84132" y="299718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333450"/>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习近平主席在联合国日内瓦总部的演讲指出，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和羹之美，在于合异</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。人类文明多样性是世界的基本特征，也是人类进步的源泉。文明差异不应该成为世界冲突的根源，而应该成为人类文明进步的动力。这意味着</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世界各国文化应相互认同，加强合作</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要坚持求同存异，理解和尊重不同民族的文化</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文化交流互鉴应坚持以我为主、为我所用的原则</a:t>
            </a:r>
            <a:r>
              <a:rPr lang="en-US" altLang="zh-CN" sz="2600" kern="100" dirty="0">
                <a:latin typeface="Times New Roman" panose="02020603050405020304"/>
                <a:ea typeface="微软雅黑" panose="020B0503020204020204" pitchFamily="34" charset="-122"/>
                <a:cs typeface="Courier New" panose="02070309020205020404"/>
              </a:rPr>
              <a:t> </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各种文明都是人类精神瑰宝，坚持平等原则</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508582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世界各国文化应相互尊重而不是相互认同，</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没有体现文化交流互鉴问题，</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5150573" y="451636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723996"/>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丝绸之路自古是中华民族与东西方交流的重要之路，伴随着中国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一带一路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倡议的提出与实践，中国与亚欧非各国在经济、文化等各方面的联系越来越紧密，对世界经济和文化的发展具有重要意义。这表明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丝路发展的经济意义远远大于文化意义</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商贸活动是文化传播的重要途径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经济合作使各国文化间的差异越来越少</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经济与文化相互影响、相互交融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5151648" y="490604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5418"/>
            <a:ext cx="11412000" cy="509944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最近，一档电视文化节目特别火：中共中央宣传部、中央广播电视总台联合创作的《百家讲坛》特别节目《平</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语</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近人</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习近平总书记用典》，第一集《一枝一叶总关情》播出后就圈粉无数。节目以习近平总书记一系列重要讲话、文章、谈话中引用的古代典籍和经典名句为切入点，旨在推动习近平新时代中国特色社会主义思想的生动阐释与广泛传播。这在一定程度上显示出大众传媒</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具有文化传递、沟通、共享的</a:t>
            </a:r>
            <a:r>
              <a:rPr lang="zh-CN" altLang="zh-CN" sz="2600" kern="100" dirty="0" smtClean="0">
                <a:latin typeface="Times New Roman" panose="02020603050405020304"/>
                <a:ea typeface="微软雅黑" panose="020B0503020204020204" pitchFamily="34" charset="-122"/>
                <a:cs typeface="Times New Roman" panose="02020603050405020304"/>
              </a:rPr>
              <a:t>功能</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能够最大程度地超越时空的局限</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是传承、创造文化的能动</a:t>
            </a:r>
            <a:r>
              <a:rPr lang="zh-CN" altLang="zh-CN" sz="2600" kern="100" dirty="0" smtClean="0">
                <a:latin typeface="Times New Roman" panose="02020603050405020304"/>
                <a:ea typeface="微软雅黑" panose="020B0503020204020204" pitchFamily="34" charset="-122"/>
                <a:cs typeface="Times New Roman" panose="02020603050405020304"/>
              </a:rPr>
              <a:t>性活动</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使文化传播的途径发生根本变革</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507567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教育是传承、创造文化的能动性活动，而不是大众传媒，</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大众传媒</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是文化传播的手段，而不是途径，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8140" y="453894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uiExpand="1" build="allAtOnce"/>
      <p:bldP spid="61" grpId="0"/>
      <p:bldP spid="61" grpId="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89434"/>
            <a:ext cx="1116124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中国通过在海外各地举办孔子学院给世界打开一扇</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中国之窗</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，让世界人民更好地了解中国悠久的历史以及古老的文化。这说明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教育是文化交流的重要</a:t>
            </a:r>
            <a:r>
              <a:rPr lang="zh-CN" altLang="zh-CN" sz="2600" kern="100" dirty="0" smtClean="0">
                <a:latin typeface="Times New Roman" panose="02020603050405020304"/>
                <a:ea typeface="微软雅黑" panose="020B0503020204020204" pitchFamily="34" charset="-122"/>
                <a:cs typeface="Times New Roman" panose="02020603050405020304"/>
              </a:rPr>
              <a:t>途径</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孔子思想对世界具有普遍价值</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各国坚持文化一律平等</a:t>
            </a:r>
            <a:r>
              <a:rPr lang="zh-CN" altLang="zh-CN" sz="2600" kern="100" dirty="0" smtClean="0">
                <a:latin typeface="Times New Roman" panose="02020603050405020304"/>
                <a:ea typeface="微软雅黑" panose="020B0503020204020204" pitchFamily="34" charset="-122"/>
                <a:cs typeface="Times New Roman" panose="02020603050405020304"/>
              </a:rPr>
              <a:t>原则</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文化传播需借助一定物质载体</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3213770"/>
            <a:ext cx="1116124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中国在海外举办孔子学院，可以通过其传播中华文化，让世界人民了解中华文化，</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也表明文化传播需要一定的物质载体，</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说法夸大了孔子思想</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在题干中没有体现。</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5150603" y="262319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blinds(horizontal)">
                                      <p:cBhvr>
                                        <p:cTn id="33" dur="500"/>
                                        <p:tgtEl>
                                          <p:spTgt spid="6">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grpId="0" nodeType="clickEffect">
                                  <p:stCondLst>
                                    <p:cond delay="0"/>
                                  </p:stCondLst>
                                  <p:childTnLst>
                                    <p:animEffect transition="out" filter="fade">
                                      <p:cBhvr>
                                        <p:cTn id="37" dur="500"/>
                                        <p:tgtEl>
                                          <p:spTgt spid="6">
                                            <p:txEl>
                                              <p:pRg st="0" end="0"/>
                                            </p:txEl>
                                          </p:spTgt>
                                        </p:tgtEl>
                                      </p:cBhvr>
                                    </p:animEffect>
                                    <p:set>
                                      <p:cBhvr>
                                        <p:cTn id="38" dur="1" fill="hold">
                                          <p:stCondLst>
                                            <p:cond delay="499"/>
                                          </p:stCondLst>
                                        </p:cTn>
                                        <p:tgtEl>
                                          <p:spTgt spid="6">
                                            <p:txEl>
                                              <p:pRg st="0" end="0"/>
                                            </p:txEl>
                                          </p:spTgt>
                                        </p:tgtEl>
                                        <p:attrNameLst>
                                          <p:attrName>style.visibility</p:attrName>
                                        </p:attrNameLst>
                                      </p:cBhvr>
                                      <p:to>
                                        <p:strVal val="hidden"/>
                                      </p:to>
                                    </p:set>
                                  </p:childTnLst>
                                </p:cTn>
                              </p:par>
                              <p:par>
                                <p:cTn id="39" presetID="10" presetClass="exit" presetSubtype="0" fill="hold" grpId="0" nodeType="withEffect">
                                  <p:stCondLst>
                                    <p:cond delay="0"/>
                                  </p:stCondLst>
                                  <p:childTnLst>
                                    <p:animEffect transition="out" filter="fade">
                                      <p:cBhvr>
                                        <p:cTn id="40" dur="500"/>
                                        <p:tgtEl>
                                          <p:spTgt spid="6">
                                            <p:txEl>
                                              <p:pRg st="1" end="1"/>
                                            </p:txEl>
                                          </p:spTgt>
                                        </p:tgtEl>
                                      </p:cBhvr>
                                    </p:animEffect>
                                    <p:set>
                                      <p:cBhvr>
                                        <p:cTn id="41" dur="1" fill="hold">
                                          <p:stCondLst>
                                            <p:cond delay="499"/>
                                          </p:stCondLst>
                                        </p:cTn>
                                        <p:tgtEl>
                                          <p:spTgt spid="6">
                                            <p:txEl>
                                              <p:pRg st="1" end="1"/>
                                            </p:txEl>
                                          </p:spTgt>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6">
                                            <p:txEl>
                                              <p:pRg st="2" end="2"/>
                                            </p:txEl>
                                          </p:spTgt>
                                        </p:tgtEl>
                                      </p:cBhvr>
                                    </p:animEffect>
                                    <p:set>
                                      <p:cBhvr>
                                        <p:cTn id="44" dur="1" fill="hold">
                                          <p:stCondLst>
                                            <p:cond delay="499"/>
                                          </p:stCondLst>
                                        </p:cTn>
                                        <p:tgtEl>
                                          <p:spTgt spid="6">
                                            <p:txEl>
                                              <p:pRg st="2" end="2"/>
                                            </p:txEl>
                                          </p:spTgt>
                                        </p:tgtEl>
                                        <p:attrNameLst>
                                          <p:attrName>style.visibility</p:attrName>
                                        </p:attrNameLst>
                                      </p:cBhvr>
                                      <p:to>
                                        <p:strVal val="hidden"/>
                                      </p:to>
                                    </p:set>
                                  </p:childTnLst>
                                </p:cTn>
                              </p:par>
                              <p:par>
                                <p:cTn id="45" presetID="10" presetClass="exit" presetSubtype="0" fill="hold" grpId="0" nodeType="withEffect">
                                  <p:stCondLst>
                                    <p:cond delay="0"/>
                                  </p:stCondLst>
                                  <p:childTnLst>
                                    <p:animEffect transition="out" filter="fade">
                                      <p:cBhvr>
                                        <p:cTn id="46" dur="500"/>
                                        <p:tgtEl>
                                          <p:spTgt spid="6">
                                            <p:txEl>
                                              <p:pRg st="3" end="3"/>
                                            </p:txEl>
                                          </p:spTgt>
                                        </p:tgtEl>
                                      </p:cBhvr>
                                    </p:animEffect>
                                    <p:set>
                                      <p:cBhvr>
                                        <p:cTn id="47" dur="1" fill="hold">
                                          <p:stCondLst>
                                            <p:cond delay="499"/>
                                          </p:stCondLst>
                                        </p:cTn>
                                        <p:tgtEl>
                                          <p:spTgt spid="6">
                                            <p:txEl>
                                              <p:pRg st="3" end="3"/>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59428"/>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长久以来，阅读被认为应该是件</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孤独</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的事。在互联网快速发展的当下，社交化阅读的出现，让你可以看到好友在读什么书，看到他们的书架、推荐和想法，向他们赠书或借书</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阅读方式的转变</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推动了文化在交流中传播</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提升了中华文化的国际影响力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标志着传媒开始面向大众传递信息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彰显大众传媒沟通共享的强大功能</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501397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说法夸大了阅读的功能，不选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传媒</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开始面向大众传递信息的标志是印刷术的推广，</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84958" y="444459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232232"/>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日，首届中意文化交流年在意大利菲洛特拉诺市正式开幕。汉服、古琴、书画、茶道等中国文化元素的展示成为本次盛会的一大亮点。下列选项最能概括本次盛会的是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文化熏陶</a:t>
            </a:r>
            <a:r>
              <a:rPr lang="zh-CN" altLang="zh-CN" sz="2600" kern="100" dirty="0">
                <a:latin typeface="宋体" panose="02010600030101010101" pitchFamily="2" charset="-122"/>
                <a:ea typeface="Times New Roman" panose="02020603050405020304"/>
                <a:cs typeface="Courier New" panose="02070309020205020404"/>
              </a:rPr>
              <a:t> </a:t>
            </a:r>
            <a:r>
              <a:rPr lang="zh-CN" altLang="zh-CN" sz="2600" kern="100" dirty="0">
                <a:latin typeface="Times New Roman" panose="02020603050405020304"/>
                <a:ea typeface="微软雅黑" panose="020B0503020204020204" pitchFamily="34" charset="-122"/>
                <a:cs typeface="Times New Roman" panose="02020603050405020304"/>
              </a:rPr>
              <a:t>丰富内涵</a:t>
            </a:r>
            <a:r>
              <a:rPr lang="zh-CN" altLang="zh-CN" sz="2600" kern="100" dirty="0">
                <a:latin typeface="宋体" panose="02010600030101010101" pitchFamily="2" charset="-122"/>
                <a:ea typeface="Times New Roman" panose="02020603050405020304"/>
                <a:cs typeface="Courier New" panose="02070309020205020404"/>
              </a:rPr>
              <a:t> </a:t>
            </a:r>
            <a:r>
              <a:rPr lang="zh-CN" altLang="zh-CN" sz="2600" kern="100" dirty="0">
                <a:latin typeface="Times New Roman" panose="02020603050405020304"/>
                <a:ea typeface="微软雅黑" panose="020B0503020204020204" pitchFamily="34" charset="-122"/>
                <a:cs typeface="Times New Roman" panose="02020603050405020304"/>
              </a:rPr>
              <a:t>文化建设</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源远流长</a:t>
            </a:r>
            <a:r>
              <a:rPr lang="zh-CN" altLang="zh-CN" sz="2600" kern="100" dirty="0">
                <a:latin typeface="宋体" panose="02010600030101010101" pitchFamily="2" charset="-122"/>
                <a:ea typeface="Times New Roman" panose="02020603050405020304"/>
                <a:cs typeface="Courier New" panose="02070309020205020404"/>
              </a:rPr>
              <a:t> </a:t>
            </a:r>
            <a:r>
              <a:rPr lang="zh-CN" altLang="zh-CN" sz="2600" kern="100" dirty="0">
                <a:latin typeface="Times New Roman" panose="02020603050405020304"/>
                <a:ea typeface="微软雅黑" panose="020B0503020204020204" pitchFamily="34" charset="-122"/>
                <a:cs typeface="Times New Roman" panose="02020603050405020304"/>
              </a:rPr>
              <a:t>博大精深</a:t>
            </a:r>
            <a:r>
              <a:rPr lang="zh-CN" altLang="zh-CN" sz="2600" kern="100" dirty="0">
                <a:latin typeface="宋体" panose="02010600030101010101" pitchFamily="2" charset="-122"/>
                <a:ea typeface="Times New Roman" panose="02020603050405020304"/>
                <a:cs typeface="Courier New" panose="02070309020205020404"/>
              </a:rPr>
              <a:t> </a:t>
            </a:r>
            <a:r>
              <a:rPr lang="zh-CN" altLang="zh-CN" sz="2600" kern="100" dirty="0">
                <a:latin typeface="Times New Roman" panose="02020603050405020304"/>
                <a:ea typeface="微软雅黑" panose="020B0503020204020204" pitchFamily="34" charset="-122"/>
                <a:cs typeface="Times New Roman" panose="02020603050405020304"/>
              </a:rPr>
              <a:t>包容发展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形式多样</a:t>
            </a:r>
            <a:r>
              <a:rPr lang="zh-CN" altLang="zh-CN" sz="2600" kern="100" dirty="0">
                <a:latin typeface="宋体" panose="02010600030101010101" pitchFamily="2" charset="-122"/>
                <a:ea typeface="Times New Roman" panose="02020603050405020304"/>
                <a:cs typeface="Courier New" panose="02070309020205020404"/>
              </a:rPr>
              <a:t> </a:t>
            </a:r>
            <a:r>
              <a:rPr lang="zh-CN" altLang="zh-CN" sz="2600" kern="100" dirty="0">
                <a:latin typeface="Times New Roman" panose="02020603050405020304"/>
                <a:ea typeface="微软雅黑" panose="020B0503020204020204" pitchFamily="34" charset="-122"/>
                <a:cs typeface="Times New Roman" panose="02020603050405020304"/>
              </a:rPr>
              <a:t>尊重差异</a:t>
            </a:r>
            <a:r>
              <a:rPr lang="zh-CN" altLang="zh-CN" sz="2600" kern="100" dirty="0">
                <a:latin typeface="宋体" panose="02010600030101010101" pitchFamily="2" charset="-122"/>
                <a:ea typeface="Times New Roman" panose="02020603050405020304"/>
                <a:cs typeface="Courier New" panose="02070309020205020404"/>
              </a:rPr>
              <a:t> </a:t>
            </a:r>
            <a:r>
              <a:rPr lang="zh-CN" altLang="zh-CN" sz="2600" kern="100" dirty="0">
                <a:latin typeface="Times New Roman" panose="02020603050405020304"/>
                <a:ea typeface="微软雅黑" panose="020B0503020204020204" pitchFamily="34" charset="-122"/>
                <a:cs typeface="Times New Roman" panose="02020603050405020304"/>
              </a:rPr>
              <a:t>文化创新</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交流借鉴</a:t>
            </a:r>
            <a:r>
              <a:rPr lang="zh-CN" altLang="zh-CN" sz="2600" kern="100" dirty="0">
                <a:latin typeface="宋体" panose="02010600030101010101" pitchFamily="2" charset="-122"/>
                <a:ea typeface="Times New Roman" panose="02020603050405020304"/>
                <a:cs typeface="Courier New" panose="02070309020205020404"/>
              </a:rPr>
              <a:t> </a:t>
            </a:r>
            <a:r>
              <a:rPr lang="zh-CN" altLang="zh-CN" sz="2600" kern="100" dirty="0">
                <a:latin typeface="Times New Roman" panose="02020603050405020304"/>
                <a:ea typeface="微软雅黑" panose="020B0503020204020204" pitchFamily="34" charset="-122"/>
                <a:cs typeface="Times New Roman" panose="02020603050405020304"/>
              </a:rPr>
              <a:t>文化传播</a:t>
            </a:r>
            <a:r>
              <a:rPr lang="zh-CN" altLang="zh-CN" sz="2600" kern="100" dirty="0">
                <a:latin typeface="宋体" panose="02010600030101010101" pitchFamily="2" charset="-122"/>
                <a:ea typeface="Times New Roman" panose="02020603050405020304"/>
                <a:cs typeface="Courier New" panose="02070309020205020404"/>
              </a:rPr>
              <a:t> </a:t>
            </a:r>
            <a:r>
              <a:rPr lang="zh-CN" altLang="zh-CN" sz="2600" kern="100" dirty="0">
                <a:latin typeface="Times New Roman" panose="02020603050405020304"/>
                <a:ea typeface="微软雅黑" panose="020B0503020204020204" pitchFamily="34" charset="-122"/>
                <a:cs typeface="Times New Roman" panose="02020603050405020304"/>
              </a:rPr>
              <a:t>扩大影响</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2558" y="386184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21" name="Picture 5" descr="\\0吕芳\g\解析 拷贝.png">
            <a:hlinkClick r:id="rId16" action="ppaction://hlinksldjump"/>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矩形 19"/>
          <p:cNvSpPr/>
          <p:nvPr/>
        </p:nvSpPr>
        <p:spPr>
          <a:xfrm>
            <a:off x="406574" y="1125538"/>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本次盛会展现中国文化元素，有利于扩大中华文化的影响力，有利于促进中外文化的交流借鉴与传播，</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是最符合题意的</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文化建设</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是中华文化的特征，不符合题意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文化创新</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blinds(horizontal)">
                                      <p:cBhvr>
                                        <p:cTn id="7" dur="750"/>
                                        <p:tgtEl>
                                          <p:spTgt spid="2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0">
                                            <p:txEl>
                                              <p:pRg st="1" end="1"/>
                                            </p:txEl>
                                          </p:spTgt>
                                        </p:tgtEl>
                                        <p:attrNameLst>
                                          <p:attrName>style.visibility</p:attrName>
                                        </p:attrNameLst>
                                      </p:cBhvr>
                                      <p:to>
                                        <p:strVal val="visible"/>
                                      </p:to>
                                    </p:set>
                                    <p:animEffect transition="in" filter="blinds(horizontal)">
                                      <p:cBhvr>
                                        <p:cTn id="11" dur="750"/>
                                        <p:tgtEl>
                                          <p:spTgt spid="2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0">
                                            <p:txEl>
                                              <p:pRg st="2" end="2"/>
                                            </p:txEl>
                                          </p:spTgt>
                                        </p:tgtEl>
                                        <p:attrNameLst>
                                          <p:attrName>style.visibility</p:attrName>
                                        </p:attrNameLst>
                                      </p:cBhvr>
                                      <p:to>
                                        <p:strVal val="visible"/>
                                      </p:to>
                                    </p:set>
                                    <p:animEffect transition="in" filter="blinds(horizontal)">
                                      <p:cBhvr>
                                        <p:cTn id="15" dur="750"/>
                                        <p:tgtEl>
                                          <p:spTgt spid="20">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20">
                                            <p:txEl>
                                              <p:pRg st="3" end="3"/>
                                            </p:txEl>
                                          </p:spTgt>
                                        </p:tgtEl>
                                        <p:attrNameLst>
                                          <p:attrName>style.visibility</p:attrName>
                                        </p:attrNameLst>
                                      </p:cBhvr>
                                      <p:to>
                                        <p:strVal val="visible"/>
                                      </p:to>
                                    </p:set>
                                    <p:animEffect transition="in" filter="blinds(horizontal)">
                                      <p:cBhvr>
                                        <p:cTn id="19" dur="75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6782"/>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上合组织青岛峰会于</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日在青岛举行，会议期间国家主席习近平与与会的各国领导人一起观看了在青岛奥帆中心举行的文艺演出《有朋自远方来》。整场演出呈现出中国气派，展现了山东风格，彰显了青岛特色，受到了与会来宾的一致好评。这</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提升了中华文化的国际</a:t>
            </a:r>
            <a:r>
              <a:rPr lang="zh-CN" altLang="zh-CN" sz="2600" kern="100" dirty="0" smtClean="0">
                <a:latin typeface="Times New Roman" panose="02020603050405020304"/>
                <a:ea typeface="微软雅黑" panose="020B0503020204020204" pitchFamily="34" charset="-122"/>
                <a:cs typeface="Times New Roman" panose="02020603050405020304"/>
              </a:rPr>
              <a:t>影响力</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体现了文化反作用于社会实践</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极大促进了人的发展和社会</a:t>
            </a:r>
            <a:r>
              <a:rPr lang="zh-CN" altLang="zh-CN" sz="2600" kern="100" dirty="0" smtClean="0">
                <a:latin typeface="Times New Roman" panose="02020603050405020304"/>
                <a:ea typeface="微软雅黑" panose="020B0503020204020204" pitchFamily="34" charset="-122"/>
                <a:cs typeface="Times New Roman" panose="02020603050405020304"/>
              </a:rPr>
              <a:t>进步</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说明文化既是民族的又是世界的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4155448"/>
            <a:ext cx="11412000" cy="229868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展现中国特色的文化受到各国领导人的好评，表明文化既是民族的又是世界的，我国文化在国际上竞争力不断增强，影响力不断提高，故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4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5152542" y="353048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89434"/>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11.</a:t>
            </a:r>
            <a:r>
              <a:rPr lang="zh-CN" altLang="zh-CN" sz="2600" kern="100" dirty="0">
                <a:latin typeface="Times New Roman" panose="02020603050405020304"/>
                <a:ea typeface="微软雅黑" panose="020B0503020204020204" pitchFamily="34" charset="-122"/>
                <a:cs typeface="Times New Roman" panose="02020603050405020304"/>
              </a:rPr>
              <a:t>第三届海上丝绸之路国际艺术节以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展示、交流、合作、提升</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为宗旨，以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海丝建设</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为主题，邀请来自</a:t>
            </a:r>
            <a:r>
              <a:rPr lang="en-US" altLang="zh-CN" sz="2600" kern="100" dirty="0">
                <a:latin typeface="Times New Roman" panose="02020603050405020304"/>
                <a:ea typeface="微软雅黑" panose="020B0503020204020204" pitchFamily="34" charset="-122"/>
                <a:cs typeface="Courier New" panose="02070309020205020404"/>
              </a:rPr>
              <a:t>30</a:t>
            </a:r>
            <a:r>
              <a:rPr lang="zh-CN" altLang="zh-CN" sz="2600" kern="100" dirty="0">
                <a:latin typeface="Times New Roman" panose="02020603050405020304"/>
                <a:ea typeface="微软雅黑" panose="020B0503020204020204" pitchFamily="34" charset="-122"/>
                <a:cs typeface="Times New Roman" panose="02020603050405020304"/>
              </a:rPr>
              <a:t>余个国家的</a:t>
            </a:r>
            <a:r>
              <a:rPr lang="en-US" altLang="zh-CN" sz="2600" kern="100" dirty="0">
                <a:latin typeface="Times New Roman" panose="02020603050405020304"/>
                <a:ea typeface="微软雅黑" panose="020B0503020204020204" pitchFamily="34" charset="-122"/>
                <a:cs typeface="Courier New" panose="02070309020205020404"/>
              </a:rPr>
              <a:t>350</a:t>
            </a:r>
            <a:r>
              <a:rPr lang="zh-CN" altLang="zh-CN" sz="2600" kern="100" dirty="0">
                <a:latin typeface="Times New Roman" panose="02020603050405020304"/>
                <a:ea typeface="微软雅黑" panose="020B0503020204020204" pitchFamily="34" charset="-122"/>
                <a:cs typeface="Times New Roman" panose="02020603050405020304"/>
              </a:rPr>
              <a:t>余名艺术家参加中国</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中东欧国家文化季泉州分场、国际南音大会唱、海丝艺术发展论坛等活动。艺术节的举办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展示了参与国文化的多样性，促进了文化</a:t>
            </a:r>
            <a:r>
              <a:rPr lang="zh-CN" altLang="zh-CN" sz="2600" kern="100" dirty="0" smtClean="0">
                <a:latin typeface="Times New Roman" panose="02020603050405020304"/>
                <a:ea typeface="微软雅黑" panose="020B0503020204020204" pitchFamily="34" charset="-122"/>
                <a:cs typeface="Times New Roman" panose="02020603050405020304"/>
              </a:rPr>
              <a:t>交流</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促进了参与国之间文化的传播、融合和</a:t>
            </a:r>
            <a:r>
              <a:rPr lang="zh-CN" altLang="zh-CN" sz="2600" kern="100" dirty="0" smtClean="0">
                <a:latin typeface="Times New Roman" panose="02020603050405020304"/>
                <a:ea typeface="微软雅黑" panose="020B0503020204020204" pitchFamily="34" charset="-122"/>
                <a:cs typeface="Times New Roman" panose="02020603050405020304"/>
              </a:rPr>
              <a:t>趋同</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能使各国认同其他国家文化，实现世界文化</a:t>
            </a:r>
            <a:r>
              <a:rPr lang="zh-CN" altLang="zh-CN" sz="2600" kern="100" dirty="0" smtClean="0">
                <a:latin typeface="Times New Roman" panose="02020603050405020304"/>
                <a:ea typeface="微软雅黑" panose="020B0503020204020204" pitchFamily="34" charset="-122"/>
                <a:cs typeface="Times New Roman" panose="02020603050405020304"/>
              </a:rPr>
              <a:t>繁荣</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推动文化交流互鉴，有利于增进政治互信、促进经济发展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①④</a:t>
            </a:r>
            <a:endParaRPr lang="zh-CN" altLang="zh-CN" sz="2600" kern="100" dirty="0">
              <a:latin typeface="宋体" panose="02010600030101010101" pitchFamily="2" charset="-122"/>
              <a:cs typeface="Courier New" panose="02070309020205020404"/>
            </a:endParaRPr>
          </a:p>
        </p:txBody>
      </p:sp>
      <p:sp>
        <p:nvSpPr>
          <p:cNvPr id="6" name="矩形 5"/>
          <p:cNvSpPr/>
          <p:nvPr/>
        </p:nvSpPr>
        <p:spPr>
          <a:xfrm>
            <a:off x="406574" y="494180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参与国之间文化趋同的观点不正确，</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艺术节</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的举办并不会起到使各国认同其他国家文化的作用，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7578346" y="440807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uiExpand="1" build="allAtOnce"/>
      <p:bldP spid="61" grpId="0"/>
      <p:bldP spid="61" grpId="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98678" y="-98598"/>
            <a:ext cx="11076375"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12.2018</a:t>
            </a:r>
            <a:r>
              <a:rPr lang="zh-CN" altLang="zh-CN" sz="2600" kern="100" dirty="0">
                <a:latin typeface="Times New Roman" panose="02020603050405020304"/>
                <a:ea typeface="微软雅黑" panose="020B0503020204020204" pitchFamily="34" charset="-122"/>
                <a:cs typeface="Times New Roman" panose="02020603050405020304"/>
              </a:rPr>
              <a:t>年春节晚会有个相声节目《我爱诗词》，向广大人民群众展示了诗词的魅力。诗、诗歌魅力无穷，尤其是中国的古诗，甚至不少爱好诗词的中国专家学者自豪地说，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诗是不可译的，中国古典诗歌更是不可译的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。但这也是中国古典诗歌的缺憾，如果我们不创新形式走出去，就会影响中华文化走向世界。这给我们的启示是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发挥文化的基础性作用，向其他国家传播中华</a:t>
            </a:r>
            <a:r>
              <a:rPr lang="zh-CN" altLang="zh-CN" sz="2600" kern="100" dirty="0" smtClean="0">
                <a:latin typeface="Times New Roman" panose="02020603050405020304"/>
                <a:ea typeface="微软雅黑" panose="020B0503020204020204" pitchFamily="34" charset="-122"/>
                <a:cs typeface="Times New Roman" panose="02020603050405020304"/>
              </a:rPr>
              <a:t>文化</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重视文化交流，做传播中华文化的</a:t>
            </a:r>
            <a:r>
              <a:rPr lang="zh-CN" altLang="zh-CN" sz="2600" kern="100" dirty="0" smtClean="0">
                <a:latin typeface="Times New Roman" panose="02020603050405020304"/>
                <a:ea typeface="微软雅黑" panose="020B0503020204020204" pitchFamily="34" charset="-122"/>
                <a:cs typeface="Times New Roman" panose="02020603050405020304"/>
              </a:rPr>
              <a:t>使者</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创新文化传播方式，加强与不同国家的文化交流与</a:t>
            </a:r>
            <a:r>
              <a:rPr lang="zh-CN" altLang="zh-CN" sz="2600" kern="100" dirty="0" smtClean="0">
                <a:latin typeface="Times New Roman" panose="02020603050405020304"/>
                <a:ea typeface="微软雅黑" panose="020B0503020204020204" pitchFamily="34" charset="-122"/>
                <a:cs typeface="Times New Roman" panose="02020603050405020304"/>
              </a:rPr>
              <a:t>学习</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树立高度文化自信，促使东西方文化相融合</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98678" y="5139739"/>
            <a:ext cx="11076375"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说法错误，错在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发挥文化的基础性作用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促使东西方文化相融合</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在材料中未涉及，应排除</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793105" y="467465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45418"/>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二、非选择题</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13.</a:t>
            </a:r>
            <a:r>
              <a:rPr lang="zh-CN" altLang="zh-CN" sz="2600" kern="100" dirty="0">
                <a:latin typeface="Times New Roman" panose="02020603050405020304"/>
                <a:ea typeface="微软雅黑" panose="020B0503020204020204" pitchFamily="34" charset="-122"/>
                <a:cs typeface="Times New Roman" panose="02020603050405020304"/>
              </a:rPr>
              <a:t>从古至今，通商先得通话。语言是沟通的载体，语言先行，才能打破藩篱，让文化直抵人心。丝绸之路璀璨的历史，无数次印证了这一点。从</a:t>
            </a: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世纪开始，就有外国汉语研究者，编纂了很多对外汉语教材，培养了一批会说汉语、理解中华文化的友好人士。在他们的助推下，古丝绸之路商贸兴盛繁荣，人文交流源源不竭，绘就了一幅恢宏壮美的丝路画卷。而今，丝绸之路沿线国家，乃至全球范围，学习汉语正在成为一股热潮。汉语成为助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一带一路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倡议的催化剂，成为加快丝路列车前行的润滑剂，更是联通丝路沿线民众心灵的文化桥。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海行靠舟，陆运需车</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，语言看似最</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，却是思想之舟舆，不仅</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达意</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，还能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表情</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，可以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通事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，更能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通心</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1047565"/>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spc="-2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spc="-2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spc="-20" dirty="0">
                <a:solidFill>
                  <a:srgbClr val="C00000"/>
                </a:solidFill>
                <a:latin typeface="Times New Roman" panose="02020603050405020304"/>
                <a:ea typeface="微软雅黑" panose="020B0503020204020204" pitchFamily="34" charset="-122"/>
                <a:cs typeface="Times New Roman" panose="02020603050405020304"/>
              </a:rPr>
              <a:t>语言是文化交流的载体，汉语的传播推动了</a:t>
            </a:r>
            <a:r>
              <a:rPr lang="en-US" altLang="zh-CN" sz="2600" kern="100" spc="-2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spc="-20" dirty="0">
                <a:solidFill>
                  <a:srgbClr val="C00000"/>
                </a:solidFill>
                <a:latin typeface="Times New Roman" panose="02020603050405020304"/>
                <a:ea typeface="微软雅黑" panose="020B0503020204020204" pitchFamily="34" charset="-122"/>
                <a:cs typeface="Times New Roman" panose="02020603050405020304"/>
              </a:rPr>
              <a:t>一带一路</a:t>
            </a:r>
            <a:r>
              <a:rPr lang="en-US" altLang="zh-CN" sz="2600" kern="100" spc="-2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spc="-20" dirty="0">
                <a:solidFill>
                  <a:srgbClr val="C00000"/>
                </a:solidFill>
                <a:latin typeface="Times New Roman" panose="02020603050405020304"/>
                <a:ea typeface="微软雅黑" panose="020B0503020204020204" pitchFamily="34" charset="-122"/>
                <a:cs typeface="Times New Roman" panose="02020603050405020304"/>
              </a:rPr>
              <a:t>沿线各国文化交流与传播。</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文化与经济、政治相互影响、相互交融，文化的交流传播有利于沿线各国打破藩篱，凝聚共识，正确处理彼此矛盾分歧，维护沿线地区的和平稳定，为建设</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一带一路</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创造安定的国际环境，促进沿线各国经济贸易发展，政治互信，边防安全，实现</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共商共建共享</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汉语的传播又使思想得以交流，推动了沿线各国人民的相互理解与包容，增强共同推动发展的精神力量，有利于沿线各国增强建设</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一带一路</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的勇气和主动性、创造性，促进</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一带一路</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国际合作，实现共同发展繁荣。</a:t>
            </a:r>
            <a:r>
              <a:rPr lang="en-US" altLang="zh-CN" sz="2600" kern="100" dirty="0">
                <a:latin typeface="Times New Roman" panose="02020603050405020304"/>
                <a:ea typeface="微软雅黑" panose="020B0503020204020204" pitchFamily="34" charset="-122"/>
                <a:cs typeface="Courier New" panose="02070309020205020404"/>
              </a:rPr>
              <a:t> </a:t>
            </a:r>
            <a:endParaRPr lang="zh-CN" altLang="zh-CN" sz="105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矩形 17"/>
          <p:cNvSpPr/>
          <p:nvPr/>
        </p:nvSpPr>
        <p:spPr>
          <a:xfrm>
            <a:off x="350768" y="-5084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zh-CN" sz="2600" kern="100" dirty="0">
                <a:solidFill>
                  <a:prstClr val="black"/>
                </a:solidFill>
                <a:latin typeface="Times New Roman" panose="02020603050405020304"/>
                <a:ea typeface="微软雅黑" panose="020B0503020204020204" pitchFamily="34" charset="-122"/>
                <a:cs typeface="Times New Roman" panose="02020603050405020304"/>
              </a:rPr>
              <a:t>结合材料，运用文化生活知识，说明汉语既是丝路列车的润滑剂，又是联通丝路沿线民众心灵的文化桥。</a:t>
            </a:r>
            <a:endParaRPr lang="zh-CN" altLang="zh-CN" sz="1050" kern="100" dirty="0">
              <a:solidFill>
                <a:prstClr val="black"/>
              </a:solidFill>
              <a:latin typeface="宋体" panose="02010600030101010101" pitchFamily="2" charset="-122"/>
              <a:cs typeface="Courier New" panose="02070309020205020404"/>
            </a:endParaRPr>
          </a:p>
        </p:txBody>
      </p:sp>
      <p:pic>
        <p:nvPicPr>
          <p:cNvPr id="19" name="Picture 4" descr="\\0吕芳\g\答案 拷贝.pn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500"/>
                                        <p:tgtEl>
                                          <p:spTgt spid="6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0">
                                            <p:txEl>
                                              <p:pRg st="1" end="1"/>
                                            </p:txEl>
                                          </p:spTgt>
                                        </p:tgtEl>
                                        <p:attrNameLst>
                                          <p:attrName>style.visibility</p:attrName>
                                        </p:attrNameLst>
                                      </p:cBhvr>
                                      <p:to>
                                        <p:strVal val="visible"/>
                                      </p:to>
                                    </p:set>
                                    <p:animEffect transition="in" filter="blinds(horizontal)">
                                      <p:cBhvr>
                                        <p:cTn id="12" dur="500"/>
                                        <p:tgtEl>
                                          <p:spTgt spid="6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0">
                                            <p:txEl>
                                              <p:pRg st="2" end="2"/>
                                            </p:txEl>
                                          </p:spTgt>
                                        </p:tgtEl>
                                        <p:attrNameLst>
                                          <p:attrName>style.visibility</p:attrName>
                                        </p:attrNameLst>
                                      </p:cBhvr>
                                      <p:to>
                                        <p:strVal val="visible"/>
                                      </p:to>
                                    </p:set>
                                    <p:animEffect transition="in" filter="blinds(horizontal)">
                                      <p:cBhvr>
                                        <p:cTn id="17" dur="500"/>
                                        <p:tgtEl>
                                          <p:spTgt spid="6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60">
                                            <p:txEl>
                                              <p:pRg st="0" end="0"/>
                                            </p:txEl>
                                          </p:spTgt>
                                        </p:tgtEl>
                                      </p:cBhvr>
                                    </p:animEffect>
                                    <p:set>
                                      <p:cBhvr>
                                        <p:cTn id="22" dur="1" fill="hold">
                                          <p:stCondLst>
                                            <p:cond delay="499"/>
                                          </p:stCondLst>
                                        </p:cTn>
                                        <p:tgtEl>
                                          <p:spTgt spid="60">
                                            <p:txEl>
                                              <p:pRg st="0" end="0"/>
                                            </p:txEl>
                                          </p:spTgt>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60">
                                            <p:txEl>
                                              <p:pRg st="1" end="1"/>
                                            </p:txEl>
                                          </p:spTgt>
                                        </p:tgtEl>
                                      </p:cBhvr>
                                    </p:animEffect>
                                    <p:set>
                                      <p:cBhvr>
                                        <p:cTn id="25" dur="1" fill="hold">
                                          <p:stCondLst>
                                            <p:cond delay="499"/>
                                          </p:stCondLst>
                                        </p:cTn>
                                        <p:tgtEl>
                                          <p:spTgt spid="60">
                                            <p:txEl>
                                              <p:pRg st="1" end="1"/>
                                            </p:txEl>
                                          </p:spTgt>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60">
                                            <p:txEl>
                                              <p:pRg st="2" end="2"/>
                                            </p:txEl>
                                          </p:spTgt>
                                        </p:tgtEl>
                                      </p:cBhvr>
                                    </p:animEffect>
                                    <p:set>
                                      <p:cBhvr>
                                        <p:cTn id="28" dur="1" fill="hold">
                                          <p:stCondLst>
                                            <p:cond delay="499"/>
                                          </p:stCondLst>
                                        </p:cTn>
                                        <p:tgtEl>
                                          <p:spTgt spid="60">
                                            <p:txEl>
                                              <p:pRg st="2" end="2"/>
                                            </p:txEl>
                                          </p:spTgt>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 name="矩形 2"/>
          <p:cNvSpPr/>
          <p:nvPr/>
        </p:nvSpPr>
        <p:spPr>
          <a:xfrm>
            <a:off x="275914" y="333450"/>
            <a:ext cx="11723947" cy="6093976"/>
          </a:xfrm>
          <a:prstGeom prst="rect">
            <a:avLst/>
          </a:prstGeom>
        </p:spPr>
        <p:txBody>
          <a:bodyPr wrap="square">
            <a:spAutoFit/>
          </a:body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阅读材料，完成下列要求。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状如颗颗珍珠散落在广袤大地上的传统村落，是中国人的根系所在，是物质文化遗产和非物质文化遗产的结合。文化底蕴深厚的古村落，以润物细无声的方式，引导人们礼敬历史，呵护文物，自觉弘扬优秀传统文化。但令人遗憾的是，近</a:t>
            </a:r>
            <a:r>
              <a:rPr lang="en-US" altLang="zh-CN" sz="2600" kern="100" dirty="0">
                <a:latin typeface="Times New Roman" panose="02020603050405020304"/>
                <a:ea typeface="微软雅黑" panose="020B0503020204020204" pitchFamily="34" charset="-122"/>
                <a:cs typeface="Courier New" panose="02070309020205020404"/>
              </a:rPr>
              <a:t>15</a:t>
            </a:r>
            <a:r>
              <a:rPr lang="zh-CN" altLang="zh-CN" sz="2600" kern="100" dirty="0">
                <a:latin typeface="Times New Roman" panose="02020603050405020304"/>
                <a:ea typeface="微软雅黑" panose="020B0503020204020204" pitchFamily="34" charset="-122"/>
                <a:cs typeface="Times New Roman" panose="02020603050405020304"/>
              </a:rPr>
              <a:t>年来，中国传统村落锐减近</a:t>
            </a:r>
            <a:r>
              <a:rPr lang="en-US" altLang="zh-CN" sz="2600" kern="100" dirty="0">
                <a:latin typeface="Times New Roman" panose="02020603050405020304"/>
                <a:ea typeface="微软雅黑" panose="020B0503020204020204" pitchFamily="34" charset="-122"/>
                <a:cs typeface="Courier New" panose="02070309020205020404"/>
              </a:rPr>
              <a:t>92</a:t>
            </a:r>
            <a:r>
              <a:rPr lang="zh-CN" altLang="zh-CN" sz="2600" kern="100" dirty="0">
                <a:latin typeface="Times New Roman" panose="02020603050405020304"/>
                <a:ea typeface="微软雅黑" panose="020B0503020204020204" pitchFamily="34" charset="-122"/>
                <a:cs typeface="Times New Roman" panose="02020603050405020304"/>
              </a:rPr>
              <a:t>万个，并正以每天</a:t>
            </a:r>
            <a:r>
              <a:rPr lang="en-US" altLang="zh-CN" sz="2600" kern="100" dirty="0">
                <a:latin typeface="Times New Roman" panose="02020603050405020304"/>
                <a:ea typeface="微软雅黑" panose="020B0503020204020204" pitchFamily="34" charset="-122"/>
                <a:cs typeface="Courier New" panose="02070309020205020404"/>
              </a:rPr>
              <a:t>1.6</a:t>
            </a:r>
            <a:r>
              <a:rPr lang="zh-CN" altLang="zh-CN" sz="2600" kern="100" dirty="0">
                <a:latin typeface="Times New Roman" panose="02020603050405020304"/>
                <a:ea typeface="微软雅黑" panose="020B0503020204020204" pitchFamily="34" charset="-122"/>
                <a:cs typeface="Times New Roman" panose="02020603050405020304"/>
              </a:rPr>
              <a:t>个的速度持续递减。古村落的迅速消亡不仅让那些各具地方特色的历史人文逐步消失，同时也让这些年频频见诸报端的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乡愁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二字慢慢飘逝，古村落保护已经到了迫在眉睫的关键时刻。有专家指出，古村落保护是一个系统工程，需要从政策、建设发展层面统筹考虑，调动多方力量有序参与；要立足长远，做认真细致的调查研究，针对古村落的不同特点进行保护利用；保护古村落需要带有一些类似</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公益</a:t>
            </a:r>
            <a:r>
              <a:rPr lang="en-US" altLang="zh-CN" sz="2600" kern="100" dirty="0" smtClean="0">
                <a:latin typeface="宋体" panose="02010600030101010101" pitchFamily="2" charset="-122"/>
                <a:ea typeface="微软雅黑" panose="020B0503020204020204" pitchFamily="34" charset="-122"/>
                <a:cs typeface="Times New Roman" panose="02020603050405020304"/>
              </a:rPr>
              <a:t>”</a:t>
            </a:r>
            <a:endParaRPr lang="zh-CN" altLang="zh-CN" sz="26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 name="矩形 2"/>
          <p:cNvSpPr/>
          <p:nvPr/>
        </p:nvSpPr>
        <p:spPr>
          <a:xfrm>
            <a:off x="275914" y="333450"/>
            <a:ext cx="11723947" cy="2417970"/>
          </a:xfrm>
          <a:prstGeom prst="rect">
            <a:avLst/>
          </a:prstGeom>
        </p:spPr>
        <p:txBody>
          <a:bodyPr wrap="square">
            <a:spAutoFit/>
          </a:bodyPr>
          <a:lstStyle/>
          <a:p>
            <a:pPr algn="just">
              <a:lnSpc>
                <a:spcPct val="150000"/>
              </a:lnSpc>
              <a:spcAft>
                <a:spcPts val="0"/>
              </a:spcAft>
            </a:pPr>
            <a:r>
              <a:rPr lang="zh-CN" altLang="zh-CN" sz="2600" kern="100" dirty="0" smtClean="0">
                <a:latin typeface="Times New Roman" panose="02020603050405020304"/>
                <a:ea typeface="微软雅黑" panose="020B0503020204020204" pitchFamily="34" charset="-122"/>
                <a:cs typeface="Times New Roman" panose="02020603050405020304"/>
              </a:rPr>
              <a:t>的价值理念，如果保护古村落以营利为主要目标，不仅不能保护古村落，反而会造成开发式的破坏，当地政府应该树立科学的开发观，推动传统文化与现代文明和谐共生。</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结合材料，运用文化生活知识，说明古村落保护的文化价值</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sp>
        <p:nvSpPr>
          <p:cNvPr id="18" name="矩形 17"/>
          <p:cNvSpPr/>
          <p:nvPr/>
        </p:nvSpPr>
        <p:spPr>
          <a:xfrm>
            <a:off x="275914" y="2781722"/>
            <a:ext cx="1152128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smtClean="0">
                <a:solidFill>
                  <a:srgbClr val="C0000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有利于保护我国的文化遗产，对于研究我国文明的演进，展现我国深厚的历史文化底蕴和独特文化魅力有着重要的意义</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C0000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精神产品凝结在一定的物质载体之中，对古村落进行保护，有利于继承和发扬优秀传统文化，增强民族自信心和凝聚力</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C0000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有利于使古村落所蕴含的优秀历史文化绽放新的活力，与现代文明交相辉映。</a:t>
            </a:r>
            <a:endParaRPr lang="zh-CN" altLang="zh-CN" sz="1050" kern="100" dirty="0">
              <a:effectLst/>
              <a:latin typeface="宋体" panose="02010600030101010101" pitchFamily="2" charset="-122"/>
              <a:cs typeface="Courier New" panose="02070309020205020404"/>
            </a:endParaRPr>
          </a:p>
        </p:txBody>
      </p:sp>
      <p:pic>
        <p:nvPicPr>
          <p:cNvPr id="19" name="Picture 4" descr="\\0吕芳\g\答案 拷贝.pn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blinds(horizontal)">
                                      <p:cBhvr>
                                        <p:cTn id="7" dur="500"/>
                                        <p:tgtEl>
                                          <p:spTgt spid="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8">
                                            <p:txEl>
                                              <p:pRg st="1" end="1"/>
                                            </p:txEl>
                                          </p:spTgt>
                                        </p:tgtEl>
                                        <p:attrNameLst>
                                          <p:attrName>style.visibility</p:attrName>
                                        </p:attrNameLst>
                                      </p:cBhvr>
                                      <p:to>
                                        <p:strVal val="visible"/>
                                      </p:to>
                                    </p:set>
                                    <p:animEffect transition="in" filter="blinds(horizontal)">
                                      <p:cBhvr>
                                        <p:cTn id="12" dur="500"/>
                                        <p:tgtEl>
                                          <p:spTgt spid="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8">
                                            <p:txEl>
                                              <p:pRg st="2" end="2"/>
                                            </p:txEl>
                                          </p:spTgt>
                                        </p:tgtEl>
                                        <p:attrNameLst>
                                          <p:attrName>style.visibility</p:attrName>
                                        </p:attrNameLst>
                                      </p:cBhvr>
                                      <p:to>
                                        <p:strVal val="visible"/>
                                      </p:to>
                                    </p:set>
                                    <p:animEffect transition="in" filter="blinds(horizontal)">
                                      <p:cBhvr>
                                        <p:cTn id="17" dur="500"/>
                                        <p:tgtEl>
                                          <p:spTgt spid="1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18">
                                            <p:txEl>
                                              <p:pRg st="0" end="0"/>
                                            </p:txEl>
                                          </p:spTgt>
                                        </p:tgtEl>
                                      </p:cBhvr>
                                    </p:animEffect>
                                    <p:set>
                                      <p:cBhvr>
                                        <p:cTn id="22" dur="1" fill="hold">
                                          <p:stCondLst>
                                            <p:cond delay="499"/>
                                          </p:stCondLst>
                                        </p:cTn>
                                        <p:tgtEl>
                                          <p:spTgt spid="18">
                                            <p:txEl>
                                              <p:pRg st="0" end="0"/>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18">
                                            <p:txEl>
                                              <p:pRg st="1" end="1"/>
                                            </p:txEl>
                                          </p:spTgt>
                                        </p:tgtEl>
                                      </p:cBhvr>
                                    </p:animEffect>
                                    <p:set>
                                      <p:cBhvr>
                                        <p:cTn id="25" dur="1" fill="hold">
                                          <p:stCondLst>
                                            <p:cond delay="499"/>
                                          </p:stCondLst>
                                        </p:cTn>
                                        <p:tgtEl>
                                          <p:spTgt spid="18">
                                            <p:txEl>
                                              <p:pRg st="1" end="1"/>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18">
                                            <p:txEl>
                                              <p:pRg st="2" end="2"/>
                                            </p:txEl>
                                          </p:spTgt>
                                        </p:tgtEl>
                                      </p:cBhvr>
                                    </p:animEffect>
                                    <p:set>
                                      <p:cBhvr>
                                        <p:cTn id="28" dur="1" fill="hold">
                                          <p:stCondLst>
                                            <p:cond delay="499"/>
                                          </p:stCondLst>
                                        </p:cTn>
                                        <p:tgtEl>
                                          <p:spTgt spid="18">
                                            <p:txEl>
                                              <p:pRg st="2" end="2"/>
                                            </p:txEl>
                                          </p:spTgt>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8" grpId="0" uiExpand="1" build="allAtOnce"/>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74124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结合材料，为某市进行古村落保护的宣传活动拟定两条标语，要求主题鲜明、朗朗上口，每条限</a:t>
            </a:r>
            <a:r>
              <a:rPr lang="en-US" altLang="zh-CN" sz="2600" kern="100" dirty="0">
                <a:latin typeface="Times New Roman" panose="02020603050405020304"/>
                <a:ea typeface="微软雅黑" panose="020B0503020204020204" pitchFamily="34" charset="-122"/>
                <a:cs typeface="Courier New" panose="02070309020205020404"/>
              </a:rPr>
              <a:t>15</a:t>
            </a:r>
            <a:r>
              <a:rPr lang="zh-CN" altLang="zh-CN" sz="2600" kern="100" dirty="0">
                <a:latin typeface="Times New Roman" panose="02020603050405020304"/>
                <a:ea typeface="微软雅黑" panose="020B0503020204020204" pitchFamily="34" charset="-122"/>
                <a:cs typeface="Times New Roman" panose="02020603050405020304"/>
              </a:rPr>
              <a:t>个字以内。</a:t>
            </a:r>
            <a:endParaRPr lang="zh-CN" altLang="zh-CN" sz="1050" kern="100" dirty="0">
              <a:effectLst/>
              <a:latin typeface="宋体" panose="02010600030101010101" pitchFamily="2" charset="-122"/>
              <a:cs typeface="Courier New" panose="02070309020205020404"/>
            </a:endParaRPr>
          </a:p>
        </p:txBody>
      </p:sp>
      <p:sp>
        <p:nvSpPr>
          <p:cNvPr id="10" name="矩形 9"/>
          <p:cNvSpPr/>
          <p:nvPr/>
        </p:nvSpPr>
        <p:spPr>
          <a:xfrm>
            <a:off x="406574" y="198963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0000FF"/>
                </a:solidFill>
                <a:latin typeface="Times New Roman" panose="02020603050405020304"/>
                <a:ea typeface="微软雅黑" panose="020B0503020204020204" pitchFamily="34" charset="-122"/>
                <a:cs typeface="Times New Roman" panose="02020603050405020304"/>
              </a:rPr>
              <a:t>答案　</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示例</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：守护传统村落，保存历史文脉</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；以</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人为本，让古村落活起来；保护古村落，守护好乡愁。</a:t>
            </a:r>
            <a:endParaRPr lang="zh-CN" altLang="zh-CN" sz="1050" kern="100" dirty="0">
              <a:effectLst/>
              <a:latin typeface="宋体" panose="02010600030101010101" pitchFamily="2" charset="-122"/>
              <a:cs typeface="Courier New" panose="02070309020205020404"/>
            </a:endParaRPr>
          </a:p>
        </p:txBody>
      </p:sp>
      <p:sp>
        <p:nvSpPr>
          <p:cNvPr id="11" name="矩形 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9" name="图片 8">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26"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7"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linds(horizontal)">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0">
                                            <p:txEl>
                                              <p:pRg st="0" end="0"/>
                                            </p:txEl>
                                          </p:spTgt>
                                        </p:tgtEl>
                                      </p:cBhvr>
                                    </p:animEffect>
                                    <p:set>
                                      <p:cBhvr>
                                        <p:cTn id="12" dur="1" fill="hold">
                                          <p:stCondLst>
                                            <p:cond delay="499"/>
                                          </p:stCondLst>
                                        </p:cTn>
                                        <p:tgtEl>
                                          <p:spTgt spid="10">
                                            <p:txEl>
                                              <p:pRg st="0" end="0"/>
                                            </p:txEl>
                                          </p:spTgt>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10" grpId="0" uiExpand="1" build="allAtOnce"/>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5" name="组合 24"/>
          <p:cNvGrpSpPr/>
          <p:nvPr/>
        </p:nvGrpSpPr>
        <p:grpSpPr>
          <a:xfrm>
            <a:off x="3769895" y="2621292"/>
            <a:ext cx="4855505" cy="504056"/>
            <a:chOff x="4247393" y="2621292"/>
            <a:chExt cx="3648013" cy="504056"/>
          </a:xfrm>
        </p:grpSpPr>
        <p:sp>
          <p:nvSpPr>
            <p:cNvPr id="32" name="副标题 3"/>
            <p:cNvSpPr txBox="1"/>
            <p:nvPr/>
          </p:nvSpPr>
          <p:spPr>
            <a:xfrm>
              <a:off x="5064695" y="2621292"/>
              <a:ext cx="2830711"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a:latin typeface="+mj-ea"/>
                  <a:ea typeface="+mj-ea"/>
                </a:rPr>
                <a:t>第十单元　文化传承与创新</a:t>
              </a:r>
              <a:endParaRPr lang="zh-CN" altLang="en-US" sz="2000" dirty="0">
                <a:latin typeface="+mj-ea"/>
                <a:ea typeface="+mj-ea"/>
              </a:endParaRPr>
            </a:p>
          </p:txBody>
        </p:sp>
        <p:sp>
          <p:nvSpPr>
            <p:cNvPr id="33" name="副标题 3"/>
            <p:cNvSpPr txBox="1"/>
            <p:nvPr/>
          </p:nvSpPr>
          <p:spPr>
            <a:xfrm>
              <a:off x="4247393" y="2621292"/>
              <a:ext cx="663367"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4958244"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1746829" y="3513464"/>
            <a:ext cx="8696754"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en-US" sz="4400" b="1" kern="100" dirty="0">
                <a:latin typeface="+mj-ea"/>
                <a:cs typeface="Times New Roman" panose="02020603050405020304"/>
              </a:rPr>
              <a:t>第</a:t>
            </a:r>
            <a:r>
              <a:rPr lang="en-US" altLang="zh-CN" sz="4400" b="1" kern="100" dirty="0">
                <a:latin typeface="+mj-ea"/>
                <a:cs typeface="Times New Roman" panose="02020603050405020304"/>
              </a:rPr>
              <a:t>23</a:t>
            </a:r>
            <a:r>
              <a:rPr lang="zh-CN" altLang="en-US" sz="4400" b="1" kern="100" dirty="0">
                <a:latin typeface="+mj-ea"/>
                <a:cs typeface="Times New Roman" panose="02020603050405020304"/>
              </a:rPr>
              <a:t>课</a:t>
            </a:r>
            <a:r>
              <a:rPr lang="zh-CN" altLang="en-US" sz="4400" b="1" kern="100" dirty="0">
                <a:latin typeface="Times New Roman" panose="02020603050405020304"/>
                <a:ea typeface="微软雅黑" panose="020B0503020204020204" pitchFamily="34" charset="-122"/>
                <a:cs typeface="Times New Roman" panose="02020603050405020304"/>
              </a:rPr>
              <a:t>　文化的多样性与文化传播</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tags/tag1.xml><?xml version="1.0" encoding="utf-8"?>
<p:tagLst xmlns:p="http://schemas.openxmlformats.org/presentationml/2006/main">
  <p:tag name="PA" val="v4.1.3"/>
</p:tagLst>
</file>

<file path=ppt/tags/tag2.xml><?xml version="1.0" encoding="utf-8"?>
<p:tagLst xmlns:p="http://schemas.openxmlformats.org/presentationml/2006/main">
  <p:tag name="PA" val="v4.1.3"/>
</p:tagLst>
</file>

<file path=ppt/tags/tag3.xml><?xml version="1.0" encoding="utf-8"?>
<p:tagLst xmlns:p="http://schemas.openxmlformats.org/presentationml/2006/main">
  <p:tag name="PA" val="v4.1.3"/>
</p:tagLst>
</file>

<file path=ppt/tags/tag4.xml><?xml version="1.0" encoding="utf-8"?>
<p:tagLst xmlns:p="http://schemas.openxmlformats.org/presentationml/2006/main">
  <p:tag name="MH" val="20161208115441"/>
  <p:tag name="MH_LIBRARY" val="GRAPHIC"/>
  <p:tag name="MH_ORDER" val="任意多边形 10"/>
</p:tagLst>
</file>

<file path=ppt/tags/tag5.xml><?xml version="1.0" encoding="utf-8"?>
<p:tagLst xmlns:p="http://schemas.openxmlformats.org/presentationml/2006/main">
  <p:tag name="MH" val="20161208115441"/>
  <p:tag name="MH_LIBRARY" val="GRAPHIC"/>
  <p:tag name="MH_ORDER" val="任意多边形 10"/>
</p:tagLst>
</file>

<file path=ppt/tags/tag6.xml><?xml version="1.0" encoding="utf-8"?>
<p:tagLst xmlns:p="http://schemas.openxmlformats.org/presentationml/2006/main">
  <p:tag name="KSO_WM_UNIT_TABLE_BEAUTIFY" val="smartTable{69378283-a3f1-4507-b303-0193ee43dabf}"/>
</p:tagLst>
</file>

<file path=ppt/tags/tag7.xml><?xml version="1.0" encoding="utf-8"?>
<p:tagLst xmlns:p="http://schemas.openxmlformats.org/presentationml/2006/main">
  <p:tag name="KSO_WM_UNIT_TABLE_BEAUTIFY" val="smartTable{875e690f-3636-4eb4-93f8-505e4ba5860e}"/>
</p:tagLst>
</file>

<file path=ppt/tags/tag8.xml><?xml version="1.0" encoding="utf-8"?>
<p:tagLst xmlns:p="http://schemas.openxmlformats.org/presentationml/2006/main">
  <p:tag name="KSO_WM_UNIT_TABLE_BEAUTIFY" val="smartTable{7738fc98-bbc8-4099-8ceb-901f64c36870}"/>
</p:tagLst>
</file>

<file path=ppt/tags/tag9.xml><?xml version="1.0" encoding="utf-8"?>
<p:tagLst xmlns:p="http://schemas.openxmlformats.org/presentationml/2006/main">
  <p:tag name="KSO_WM_UNIT_TABLE_BEAUTIFY" val="smartTable{267acda5-c78e-442a-ad84-d5e86cf1576a}"/>
</p:tagLst>
</file>

<file path=ppt/tags/tag10.xml><?xml version="1.0" encoding="utf-8"?>
<p:tagLst xmlns:p="http://schemas.openxmlformats.org/presentationml/2006/main">
  <p:tag name="KSO_WM_UNIT_TABLE_BEAUTIFY" val="smartTable{a8483fc2-8094-4b76-ad18-69dfd7d9b3ee}"/>
</p:tagLst>
</file>

<file path=ppt/tags/tag11.xml><?xml version="1.0" encoding="utf-8"?>
<p:tagLst xmlns:p="http://schemas.openxmlformats.org/presentationml/2006/main">
  <p:tag name="KSO_WM_UNIT_TABLE_BEAUTIFY" val="smartTable{e8e77486-6565-47bf-8306-4a4d3ab25338}"/>
</p:tagLst>
</file>

<file path=ppt/tags/tag12.xml><?xml version="1.0" encoding="utf-8"?>
<p:tagLst xmlns:p="http://schemas.openxmlformats.org/presentationml/2006/main">
  <p:tag name="MH" val="20161208115441"/>
  <p:tag name="MH_LIBRARY" val="GRAPHIC"/>
  <p:tag name="MH_ORDER" val="任意多边形 10"/>
</p:tagLst>
</file>

<file path=ppt/tags/tag13.xml><?xml version="1.0" encoding="utf-8"?>
<p:tagLst xmlns:p="http://schemas.openxmlformats.org/presentationml/2006/main">
  <p:tag name="MH" val="20161208115441"/>
  <p:tag name="MH_LIBRARY" val="GRAPHIC"/>
  <p:tag name="MH_ORDER" val="任意多边形 10"/>
</p:tagLst>
</file>

<file path=ppt/tags/tag14.xml><?xml version="1.0" encoding="utf-8"?>
<p:tagLst xmlns:p="http://schemas.openxmlformats.org/presentationml/2006/main">
  <p:tag name="PA" val="v4.1.3"/>
</p:tagLst>
</file>

<file path=ppt/tags/tag15.xml><?xml version="1.0" encoding="utf-8"?>
<p:tagLst xmlns:p="http://schemas.openxmlformats.org/presentationml/2006/main">
  <p:tag name="PA" val="v4.1.3"/>
</p:tagLst>
</file>

<file path=ppt/tags/tag16.xml><?xml version="1.0" encoding="utf-8"?>
<p:tagLst xmlns:p="http://schemas.openxmlformats.org/presentationml/2006/main">
  <p:tag name="PA" val="v4.1.3"/>
</p:tagLst>
</file>

<file path=ppt/theme/theme1.xml><?xml version="1.0" encoding="utf-8"?>
<a:theme xmlns:a="http://schemas.openxmlformats.org/drawingml/2006/main" name="7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17667</Words>
  <Application>WPS 演示</Application>
  <PresentationFormat>自定义</PresentationFormat>
  <Paragraphs>1444</Paragraphs>
  <Slides>94</Slides>
  <Notes>0</Notes>
  <HiddenSlides>11</HiddenSlides>
  <MMClips>0</MMClips>
  <ScaleCrop>false</ScaleCrop>
  <HeadingPairs>
    <vt:vector size="6" baseType="variant">
      <vt:variant>
        <vt:lpstr>已用的字体</vt:lpstr>
      </vt:variant>
      <vt:variant>
        <vt:i4>25</vt:i4>
      </vt:variant>
      <vt:variant>
        <vt:lpstr>主题</vt:lpstr>
      </vt:variant>
      <vt:variant>
        <vt:i4>1</vt:i4>
      </vt:variant>
      <vt:variant>
        <vt:lpstr>幻灯片标题</vt:lpstr>
      </vt:variant>
      <vt:variant>
        <vt:i4>94</vt:i4>
      </vt:variant>
    </vt:vector>
  </HeadingPairs>
  <TitlesOfParts>
    <vt:vector size="120" baseType="lpstr">
      <vt:lpstr>Arial</vt:lpstr>
      <vt:lpstr>宋体</vt:lpstr>
      <vt:lpstr>Wingdings</vt:lpstr>
      <vt:lpstr>Times New Roman</vt:lpstr>
      <vt:lpstr>Times New Roman</vt:lpstr>
      <vt:lpstr>微软雅黑</vt:lpstr>
      <vt:lpstr>Courier New</vt:lpstr>
      <vt:lpstr>方正苏新诗柳楷简体-yolan</vt:lpstr>
      <vt:lpstr>Microsoft New Tai Lue</vt:lpstr>
      <vt:lpstr>IPAPANNEW</vt:lpstr>
      <vt:lpstr>Segoe Print</vt:lpstr>
      <vt:lpstr>Arial Unicode MS</vt:lpstr>
      <vt:lpstr>Calibri</vt:lpstr>
      <vt:lpstr>黑体</vt:lpstr>
      <vt:lpstr>华文楷体</vt:lpstr>
      <vt:lpstr>方正舒体</vt:lpstr>
      <vt:lpstr>楷体_GB2312</vt:lpstr>
      <vt:lpstr>新宋体</vt:lpstr>
      <vt:lpstr>仿宋_GB2312</vt:lpstr>
      <vt:lpstr>仿宋</vt:lpstr>
      <vt:lpstr>华文细黑</vt:lpstr>
      <vt:lpstr>ˎ̥</vt:lpstr>
      <vt:lpstr>Broadway</vt:lpstr>
      <vt:lpstr>楷体</vt:lpstr>
      <vt:lpstr>经典繁仿黑</vt:lpstr>
      <vt:lpstr>7_Office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37吴</cp:lastModifiedBy>
  <cp:revision>4303</cp:revision>
  <dcterms:created xsi:type="dcterms:W3CDTF">2014-11-27T01:03:00Z</dcterms:created>
  <dcterms:modified xsi:type="dcterms:W3CDTF">2020-12-11T09:27:48Z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