
<file path=[Content_Types].xml><?xml version="1.0" encoding="utf-8"?>
<Types xmlns="http://schemas.openxmlformats.org/package/2006/content-types">
  <Default Extension="jpeg" ContentType="image/jpeg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18" r:id="rId3"/>
    <p:sldId id="257" r:id="rId4"/>
    <p:sldId id="258" r:id="rId5"/>
    <p:sldId id="259" r:id="rId6"/>
    <p:sldId id="262" r:id="rId7"/>
    <p:sldId id="261" r:id="rId8"/>
    <p:sldId id="264" r:id="rId9"/>
    <p:sldId id="286" r:id="rId10"/>
    <p:sldId id="266" r:id="rId11"/>
    <p:sldId id="290" r:id="rId12"/>
    <p:sldId id="267" r:id="rId13"/>
    <p:sldId id="319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313" r:id="rId32"/>
    <p:sldId id="314" r:id="rId33"/>
    <p:sldId id="361" r:id="rId34"/>
    <p:sldId id="374" r:id="rId35"/>
    <p:sldId id="287" r:id="rId36"/>
    <p:sldId id="288" r:id="rId37"/>
    <p:sldId id="289" r:id="rId38"/>
    <p:sldId id="320" r:id="rId39"/>
    <p:sldId id="321" r:id="rId40"/>
    <p:sldId id="322" r:id="rId41"/>
    <p:sldId id="356" r:id="rId42"/>
    <p:sldId id="355" r:id="rId43"/>
    <p:sldId id="357" r:id="rId44"/>
    <p:sldId id="358" r:id="rId45"/>
    <p:sldId id="373" r:id="rId46"/>
    <p:sldId id="359" r:id="rId4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0" Type="http://schemas.openxmlformats.org/officeDocument/2006/relationships/tableStyles" Target="tableStyles.xml"/><Relationship Id="rId5" Type="http://schemas.openxmlformats.org/officeDocument/2006/relationships/slide" Target="slides/slide3.xml"/><Relationship Id="rId49" Type="http://schemas.openxmlformats.org/officeDocument/2006/relationships/viewProps" Target="viewProps.xml"/><Relationship Id="rId48" Type="http://schemas.openxmlformats.org/officeDocument/2006/relationships/presProps" Target="presProps.xml"/><Relationship Id="rId47" Type="http://schemas.openxmlformats.org/officeDocument/2006/relationships/slide" Target="slides/slide45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GIF"/><Relationship Id="rId1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GI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hyperlink" Target="http://baike.baidu.com/view/229339.htm" TargetMode="External"/><Relationship Id="rId8" Type="http://schemas.openxmlformats.org/officeDocument/2006/relationships/hyperlink" Target="http://baike.baidu.com/view/188.htm" TargetMode="External"/><Relationship Id="rId7" Type="http://schemas.openxmlformats.org/officeDocument/2006/relationships/hyperlink" Target="http://baike.baidu.com/view/310541.htm" TargetMode="External"/><Relationship Id="rId6" Type="http://schemas.openxmlformats.org/officeDocument/2006/relationships/hyperlink" Target="http://baike.baidu.com/view/256215.htm" TargetMode="External"/><Relationship Id="rId5" Type="http://schemas.openxmlformats.org/officeDocument/2006/relationships/hyperlink" Target="http://baike.baidu.com/view/252819.htm" TargetMode="External"/><Relationship Id="rId4" Type="http://schemas.openxmlformats.org/officeDocument/2006/relationships/hyperlink" Target="http://baike.baidu.com/view/7181.htm" TargetMode="External"/><Relationship Id="rId3" Type="http://schemas.openxmlformats.org/officeDocument/2006/relationships/hyperlink" Target="http://baike.baidu.com/view/16389.htm" TargetMode="External"/><Relationship Id="rId2" Type="http://schemas.openxmlformats.org/officeDocument/2006/relationships/hyperlink" Target="http://baike.baidu.com/view/265854.htm" TargetMode="External"/><Relationship Id="rId10" Type="http://schemas.openxmlformats.org/officeDocument/2006/relationships/slideLayout" Target="../slideLayouts/slideLayout2.xml"/><Relationship Id="rId1" Type="http://schemas.openxmlformats.org/officeDocument/2006/relationships/hyperlink" Target="http://baike.baidu.com/view/7225236.htm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1" Type="http://schemas.openxmlformats.org/officeDocument/2006/relationships/image" Target="../media/image20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GIF"/><Relationship Id="rId1" Type="http://schemas.openxmlformats.org/officeDocument/2006/relationships/image" Target="../media/image2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GIF"/><Relationship Id="rId1" Type="http://schemas.openxmlformats.org/officeDocument/2006/relationships/image" Target="../media/image22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1695450" y="781685"/>
            <a:ext cx="9530080" cy="45262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algn="ctr">
              <a:spcBef>
                <a:spcPct val="50000"/>
              </a:spcBef>
            </a:pPr>
            <a:r>
              <a:rPr lang="zh-CN" altLang="en-US" sz="48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今日作业： 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endParaRPr lang="zh-CN" altLang="en-US" sz="40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完成《</a:t>
            </a:r>
            <a:r>
              <a:rPr lang="zh-CN" altLang="en-US" sz="5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阅读感悟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》之</a:t>
            </a:r>
            <a:endParaRPr lang="zh-CN" altLang="en-US" sz="4000" b="1"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indent="0" algn="ctr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《穿井得一人》</a:t>
            </a:r>
            <a:r>
              <a:rPr lang="zh-CN" altLang="en-US" sz="5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基础识记</a:t>
            </a:r>
            <a:endParaRPr lang="zh-CN" altLang="en-US" sz="54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indent="0" algn="ctr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《杞人忧天》</a:t>
            </a:r>
            <a:r>
              <a:rPr lang="zh-CN" altLang="en-US" sz="5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基础识记</a:t>
            </a:r>
            <a:endParaRPr lang="zh-CN" altLang="en-US" sz="54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81" name="矩形 24580" descr="4"/>
          <p:cNvSpPr/>
          <p:nvPr/>
        </p:nvSpPr>
        <p:spPr>
          <a:xfrm>
            <a:off x="2057400" y="457200"/>
            <a:ext cx="5334000" cy="1409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5400" b="1">
                <a:ln w="9525" cap="flat" cmpd="sng">
                  <a:solidFill>
                    <a:srgbClr val="FF99CC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1"/>
                  <a:stretch>
                    <a:fillRect/>
                  </a:stretch>
                </a:blipFill>
                <a:effectLst>
                  <a:outerShdw dist="563972" dir="14049740" sx="125000" sy="125000" algn="tl" rotWithShape="0">
                    <a:srgbClr val="C7DFD3"/>
                  </a:outerShdw>
                </a:effectLst>
                <a:latin typeface="华文琥珀" charset="0"/>
                <a:ea typeface="华文琥珀" charset="0"/>
              </a:rPr>
              <a:t>寓言四则</a:t>
            </a:r>
            <a:endParaRPr lang="zh-CN" altLang="en-US" sz="5400" b="1">
              <a:ln w="9525" cap="flat" cmpd="sng">
                <a:solidFill>
                  <a:srgbClr val="FF99CC"/>
                </a:solidFill>
                <a:prstDash val="solid"/>
                <a:headEnd type="none" w="med" len="med"/>
                <a:tailEnd type="none" w="med" len="med"/>
              </a:ln>
              <a:blipFill rotWithShape="0">
                <a:blip r:embed="rId1"/>
                <a:stretch>
                  <a:fillRect/>
                </a:stretch>
              </a:blipFill>
              <a:effectLst>
                <a:outerShdw dist="563972" dir="14049740" sx="125000" sy="125000" algn="tl" rotWithShape="0">
                  <a:srgbClr val="C7DFD3"/>
                </a:outerShdw>
              </a:effectLst>
              <a:latin typeface="华文琥珀" charset="0"/>
              <a:ea typeface="华文琥珀" charset="0"/>
            </a:endParaRPr>
          </a:p>
        </p:txBody>
      </p:sp>
      <p:sp>
        <p:nvSpPr>
          <p:cNvPr id="24582" name="矩形 24581" descr="14"/>
          <p:cNvSpPr/>
          <p:nvPr/>
        </p:nvSpPr>
        <p:spPr>
          <a:xfrm>
            <a:off x="1981200" y="2133600"/>
            <a:ext cx="5334000" cy="9906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-1398"/>
              </a:avLst>
            </a:prstTxWarp>
            <a:normAutofit/>
          </a:bodyPr>
          <a:p>
            <a:pPr algn="ctr"/>
            <a:r>
              <a:rPr lang="zh-CN" altLang="en-US" sz="4000" b="1">
                <a:ln w="9525" cap="flat" cmpd="sng">
                  <a:solidFill>
                    <a:srgbClr val="8000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2"/>
                  <a:stretch>
                    <a:fillRect/>
                  </a:stretch>
                </a:blipFill>
                <a:effectLst>
                  <a:outerShdw dist="53882" dir="2699999" algn="ctr" rotWithShape="0">
                    <a:srgbClr val="C0C0C0"/>
                  </a:outerShdw>
                </a:effectLst>
                <a:latin typeface="华文中宋" charset="0"/>
                <a:ea typeface="华文中宋" charset="0"/>
              </a:rPr>
              <a:t>赫耳墨斯和雕像者</a:t>
            </a:r>
            <a:endParaRPr lang="zh-CN" altLang="en-US" sz="4000" b="1">
              <a:ln w="9525" cap="flat" cmpd="sng">
                <a:solidFill>
                  <a:srgbClr val="800000"/>
                </a:solidFill>
                <a:prstDash val="solid"/>
                <a:headEnd type="none" w="med" len="med"/>
                <a:tailEnd type="none" w="med" len="med"/>
              </a:ln>
              <a:blipFill rotWithShape="0">
                <a:blip r:embed="rId2"/>
                <a:stretch>
                  <a:fillRect/>
                </a:stretch>
              </a:blipFill>
              <a:effectLst>
                <a:outerShdw dist="53882" dir="2699999" algn="ctr" rotWithShape="0">
                  <a:srgbClr val="C0C0C0"/>
                </a:outerShdw>
              </a:effectLst>
              <a:latin typeface="华文中宋" charset="0"/>
              <a:ea typeface="华文中宋" charset="0"/>
            </a:endParaRPr>
          </a:p>
        </p:txBody>
      </p:sp>
      <p:sp>
        <p:nvSpPr>
          <p:cNvPr id="24583" name="矩形 24582" descr="1"/>
          <p:cNvSpPr/>
          <p:nvPr/>
        </p:nvSpPr>
        <p:spPr>
          <a:xfrm>
            <a:off x="1981200" y="3276600"/>
            <a:ext cx="4876800" cy="11430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  <a:scene3d>
              <a:camera prst="legacyObliqueTopLeft">
                <a:rot lat="0" lon="0" rev="0"/>
              </a:camera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p>
            <a:pPr algn="ctr"/>
            <a:r>
              <a:rPr lang="zh-CN" altLang="en-US" sz="4400" b="1">
                <a:blipFill rotWithShape="0">
                  <a:blip r:embed="rId3"/>
                  <a:stretch>
                    <a:fillRect/>
                  </a:stretch>
                </a:blipFill>
                <a:latin typeface="华文中宋" charset="0"/>
                <a:ea typeface="华文中宋" charset="0"/>
              </a:rPr>
              <a:t>蚊子和狮子</a:t>
            </a:r>
            <a:endParaRPr lang="zh-CN" altLang="en-US" sz="4400" b="1">
              <a:blipFill rotWithShape="0">
                <a:blip r:embed="rId3"/>
                <a:stretch>
                  <a:fillRect/>
                </a:stretch>
              </a:blipFill>
              <a:latin typeface="华文中宋" charset="0"/>
              <a:ea typeface="华文中宋" charset="0"/>
            </a:endParaRPr>
          </a:p>
        </p:txBody>
      </p:sp>
      <p:sp>
        <p:nvSpPr>
          <p:cNvPr id="24584" name="矩形 24583" descr="7"/>
          <p:cNvSpPr/>
          <p:nvPr/>
        </p:nvSpPr>
        <p:spPr>
          <a:xfrm>
            <a:off x="1905000" y="4419600"/>
            <a:ext cx="5257800" cy="9144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4400" b="1" spc="-440">
                <a:ln w="12700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4"/>
                  <a:stretch>
                    <a:fillRect/>
                  </a:stretch>
                </a:blipFill>
                <a:effectLst>
                  <a:outerShdw dist="125724" dir="18900000" algn="ctr" rotWithShape="0">
                    <a:srgbClr val="000099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穿井得一人</a:t>
            </a:r>
            <a:endParaRPr lang="zh-CN" altLang="en-US" sz="4400" b="1" spc="-440">
              <a:ln w="12700" cap="flat" cmpd="sng">
                <a:solidFill>
                  <a:srgbClr val="008000"/>
                </a:solidFill>
                <a:prstDash val="solid"/>
                <a:headEnd type="none" w="med" len="med"/>
                <a:tailEnd type="none" w="med" len="med"/>
              </a:ln>
              <a:blipFill rotWithShape="0">
                <a:blip r:embed="rId4"/>
                <a:stretch>
                  <a:fillRect/>
                </a:stretch>
              </a:blipFill>
              <a:effectLst>
                <a:outerShdw dist="125724" dir="18900000" algn="ctr" rotWithShape="0">
                  <a:srgbClr val="000099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4586" name="矩形 24585" descr="6"/>
          <p:cNvSpPr/>
          <p:nvPr/>
        </p:nvSpPr>
        <p:spPr>
          <a:xfrm>
            <a:off x="1905000" y="5695950"/>
            <a:ext cx="4876800" cy="85725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4400" b="1" spc="-440">
                <a:ln w="12700" cap="flat" cmpd="sng">
                  <a:solidFill>
                    <a:srgbClr val="FF66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5"/>
                  <a:stretch>
                    <a:fillRect/>
                  </a:stretch>
                </a:blipFill>
                <a:effectLst>
                  <a:outerShdw dist="125724" dir="18900000" algn="ctr" rotWithShape="0">
                    <a:srgbClr val="000099"/>
                  </a:outerShdw>
                </a:effectLst>
                <a:latin typeface="华文中宋" charset="0"/>
                <a:ea typeface="华文中宋" charset="0"/>
              </a:rPr>
              <a:t>杞人忧天</a:t>
            </a:r>
            <a:endParaRPr lang="zh-CN" altLang="en-US" sz="4400" b="1" spc="-440">
              <a:ln w="12700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  <a:blipFill rotWithShape="0">
                <a:blip r:embed="rId5"/>
                <a:stretch>
                  <a:fillRect/>
                </a:stretch>
              </a:blipFill>
              <a:effectLst>
                <a:outerShdw dist="125724" dir="18900000" algn="ctr" rotWithShape="0">
                  <a:srgbClr val="000099"/>
                </a:outerShdw>
              </a:effectLst>
              <a:latin typeface="华文中宋" charset="0"/>
              <a:ea typeface="华文中宋" charset="0"/>
            </a:endParaRPr>
          </a:p>
        </p:txBody>
      </p:sp>
      <p:pic>
        <p:nvPicPr>
          <p:cNvPr id="24593" name="图片 24592" descr="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39300" y="0"/>
            <a:ext cx="10287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椭圆 25601"/>
          <p:cNvSpPr/>
          <p:nvPr/>
        </p:nvSpPr>
        <p:spPr>
          <a:xfrm>
            <a:off x="6350" y="24765"/>
            <a:ext cx="3048000" cy="94170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folHlink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>
              <a:buClr>
                <a:srgbClr val="000000"/>
              </a:buClr>
            </a:pPr>
            <a:r>
              <a:rPr lang="en-US" altLang="zh-CN" sz="54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lang="zh-CN" altLang="en-US" sz="4800" b="1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寓  言：</a:t>
            </a:r>
            <a:endParaRPr lang="zh-CN" altLang="en-US" sz="4800" b="1" dirty="0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5603" name="文本框 25602"/>
          <p:cNvSpPr txBox="1"/>
          <p:nvPr/>
        </p:nvSpPr>
        <p:spPr>
          <a:xfrm>
            <a:off x="269240" y="966470"/>
            <a:ext cx="11652885" cy="5791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   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寓言，用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假托的故事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或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自然物的拟人化手法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来说明某个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道理或教训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的文学作品，带有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讽刺或劝诫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的性质。大多篇幅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简短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，主人公可以是人，或拟人化的生物、非生物。</a:t>
            </a:r>
            <a:endParaRPr lang="zh-CN" altLang="en-US" sz="44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   主题多是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借此喻彼，借远喻近，借古喻今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，使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深奥的道理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从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简单的故事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中体现出来，具有鲜明的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哲理性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和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讽刺性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。在创作上常常运用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夸张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和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拟人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等表现手法。</a:t>
            </a:r>
            <a:endParaRPr lang="zh-CN" altLang="en-US" sz="4400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2274" name="图片 182273" descr="01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7780" y="0"/>
            <a:ext cx="1221549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2275" name="矩形 182274"/>
          <p:cNvSpPr/>
          <p:nvPr/>
        </p:nvSpPr>
        <p:spPr>
          <a:xfrm rot="5400000">
            <a:off x="-642620" y="2274888"/>
            <a:ext cx="4495800" cy="7239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5400" b="1">
                <a:ln w="1270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53882" dir="2699999" algn="ctr" rotWithShape="0">
                    <a:srgbClr val="CBCBCB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寓言的特点</a:t>
            </a:r>
            <a:endParaRPr lang="zh-CN" altLang="en-US" sz="5400" b="1">
              <a:ln w="1270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53882" dir="2699999" algn="ctr" rotWithShape="0">
                  <a:srgbClr val="CBCBCB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2277" name="文本框 182276"/>
          <p:cNvSpPr txBox="1"/>
          <p:nvPr/>
        </p:nvSpPr>
        <p:spPr>
          <a:xfrm>
            <a:off x="2035493" y="1136015"/>
            <a:ext cx="3352800" cy="822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4800" b="1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一、讽刺性</a:t>
            </a:r>
            <a:endParaRPr lang="zh-CN" altLang="en-US" sz="4800" b="1" dirty="0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459730" y="389255"/>
            <a:ext cx="5949950" cy="4785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“</a:t>
            </a:r>
            <a:r>
              <a:rPr lang="zh-CN" altLang="en-US" sz="4400" b="1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寓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”是“</a:t>
            </a:r>
            <a:r>
              <a:rPr lang="zh-CN" altLang="en-US" sz="4400" b="1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寄托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”的意思。寓言，通常是把</a:t>
            </a:r>
            <a:r>
              <a:rPr lang="zh-CN" altLang="en-US" sz="4400" b="1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深刻的道理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寓于</a:t>
            </a:r>
            <a:r>
              <a:rPr lang="zh-CN" altLang="en-US" sz="4400" b="1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简单的故事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之中，借此喻彼，借小喻大，借古喻今，惯于运用</a:t>
            </a:r>
            <a:r>
              <a:rPr lang="zh-CN" altLang="en-US" sz="4400" b="1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拟人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的手法，语言简洁锋利。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82276" name="文本框 182275"/>
          <p:cNvSpPr txBox="1"/>
          <p:nvPr/>
        </p:nvSpPr>
        <p:spPr>
          <a:xfrm>
            <a:off x="2035493" y="3048000"/>
            <a:ext cx="3276600" cy="822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4800" b="1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二、劝诫性</a:t>
            </a:r>
            <a:endParaRPr lang="zh-CN" altLang="en-US" sz="4800" b="1" dirty="0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2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2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77" grpId="0"/>
      <p:bldP spid="18227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05105" y="669925"/>
            <a:ext cx="3243580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4800" b="1">
                <a:ln w="1270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53882" dir="2699999" algn="ctr" rotWithShape="0">
                    <a:srgbClr val="CBCBCB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寓言的特点</a:t>
            </a:r>
            <a:endParaRPr lang="zh-CN" altLang="en-US" sz="4800" b="1">
              <a:ln w="1270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53882" dir="2699999" algn="ctr" rotWithShape="0">
                  <a:srgbClr val="CBCBCB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82276" name="文本框 182275"/>
          <p:cNvSpPr txBox="1"/>
          <p:nvPr/>
        </p:nvSpPr>
        <p:spPr>
          <a:xfrm>
            <a:off x="3725228" y="730885"/>
            <a:ext cx="3276600" cy="76200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一、讽刺性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82277" name="文本框 182276"/>
          <p:cNvSpPr txBox="1"/>
          <p:nvPr/>
        </p:nvSpPr>
        <p:spPr>
          <a:xfrm>
            <a:off x="7455535" y="730885"/>
            <a:ext cx="3108325" cy="76200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二、劝诫性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448685" y="1606550"/>
            <a:ext cx="8282305" cy="210312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“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寓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”是“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寄托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”的意思。寓言，是把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深刻的道理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寄托于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简单的故事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之中。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5105" y="1877060"/>
            <a:ext cx="3243580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4800" b="1">
                <a:ln w="1270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53882" dir="2699999" algn="ctr" rotWithShape="0">
                    <a:srgbClr val="CBCBCB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寓言的含义</a:t>
            </a:r>
            <a:endParaRPr lang="zh-CN" altLang="en-US" sz="4800" b="1">
              <a:ln w="1270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53882" dir="2699999" algn="ctr" rotWithShape="0">
                  <a:srgbClr val="CBCBCB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2575" y="3858895"/>
            <a:ext cx="2631440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4800" b="1">
                <a:ln w="1270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53882" dir="2699999" algn="ctr" rotWithShape="0">
                    <a:srgbClr val="CBCBCB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创作手法</a:t>
            </a:r>
            <a:endParaRPr lang="zh-CN" altLang="en-US" sz="4800" b="1">
              <a:ln w="1270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53882" dir="2699999" algn="ctr" rotWithShape="0">
                  <a:srgbClr val="CBCBCB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48685" y="3889375"/>
            <a:ext cx="8106410" cy="76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借此喻彼，借小喻大，借古喻今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82575" y="4956810"/>
            <a:ext cx="3855720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4800" b="1">
                <a:ln w="1270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53882" dir="2699999" algn="ctr" rotWithShape="0">
                    <a:srgbClr val="CBCBCB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最大写作特色</a:t>
            </a:r>
            <a:endParaRPr lang="zh-CN" altLang="en-US" sz="4800" b="1">
              <a:ln w="1270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53882" dir="2699999" algn="ctr" rotWithShape="0">
                  <a:srgbClr val="CBCBCB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270375" y="4956810"/>
            <a:ext cx="1461135" cy="7620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拟人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2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2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76" grpId="0" bldLvl="0" animBg="1"/>
      <p:bldP spid="182277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8482" name="图片 148481" descr="00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38300" y="53975"/>
            <a:ext cx="9144000" cy="6750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8483" name="矩形 148482"/>
          <p:cNvSpPr/>
          <p:nvPr/>
        </p:nvSpPr>
        <p:spPr>
          <a:xfrm>
            <a:off x="2362200" y="179070"/>
            <a:ext cx="28956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792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FF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0000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华文彩云" charset="0"/>
                <a:ea typeface="华文彩云" charset="0"/>
              </a:rPr>
              <a:t>伊索</a:t>
            </a:r>
            <a:endParaRPr lang="zh-CN" altLang="en-US" sz="3600" b="1">
              <a:ln w="12700" cap="flat" cmpd="sng">
                <a:solidFill>
                  <a:srgbClr val="FF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C00000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华文彩云" charset="0"/>
              <a:ea typeface="华文彩云" charset="0"/>
            </a:endParaRPr>
          </a:p>
        </p:txBody>
      </p:sp>
      <p:sp>
        <p:nvSpPr>
          <p:cNvPr id="148484" name="文本框 148483"/>
          <p:cNvSpPr txBox="1"/>
          <p:nvPr/>
        </p:nvSpPr>
        <p:spPr>
          <a:xfrm>
            <a:off x="873760" y="1173480"/>
            <a:ext cx="10444480" cy="5212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4400" b="1" dirty="0">
                <a:solidFill>
                  <a:srgbClr val="FF99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</a:t>
            </a:r>
            <a:r>
              <a:rPr lang="zh-CN" altLang="en-US" sz="48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伊索，公元前</a:t>
            </a:r>
            <a:r>
              <a:rPr lang="en-US" altLang="zh-CN" sz="48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6</a:t>
            </a:r>
            <a:r>
              <a:rPr lang="zh-CN" altLang="en-US" sz="48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世纪的希腊寓言家。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13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世纪发现的一部</a:t>
            </a:r>
            <a:r>
              <a:rPr lang="en-US" altLang="zh-CN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伊索传</a:t>
            </a:r>
            <a:r>
              <a:rPr lang="en-US" altLang="zh-CN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的抄本中，他被描绘得丑陋不堪，从这部传记产生了很多有关他的流行故事。公元前</a:t>
            </a:r>
            <a:r>
              <a:rPr lang="en-US" altLang="zh-CN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5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世纪末，“伊索”这个名字已为希腊人所熟知，希腊寓言开始都归在他的名下。</a:t>
            </a:r>
            <a:endParaRPr lang="zh-CN" altLang="en-US" sz="4400" b="1" dirty="0">
              <a:solidFill>
                <a:schemeClr val="tx2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矩形 1"/>
          <p:cNvSpPr/>
          <p:nvPr/>
        </p:nvSpPr>
        <p:spPr>
          <a:xfrm>
            <a:off x="1621155" y="-46355"/>
            <a:ext cx="7676515" cy="10972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抓住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题目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，解读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文本：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155" y="1623060"/>
            <a:ext cx="11478260" cy="38455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10000"/>
              </a:lnSpc>
            </a:pPr>
            <a:endParaRPr lang="en-US" altLang="zh-CN" sz="36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>
              <a:lnSpc>
                <a:spcPct val="11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1.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赫耳墨斯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为什么来到凡间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？</a:t>
            </a:r>
            <a:endParaRPr lang="zh-CN" altLang="en-US" sz="3600" b="1" dirty="0"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>
              <a:lnSpc>
                <a:spcPct val="110000"/>
              </a:lnSpc>
            </a:pPr>
            <a:endParaRPr lang="zh-CN" altLang="en-US" sz="36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>
              <a:lnSpc>
                <a:spcPct val="110000"/>
              </a:lnSpc>
            </a:pPr>
            <a:endParaRPr lang="en-US" altLang="zh-CN" sz="36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>
              <a:lnSpc>
                <a:spcPct val="11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2.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赫尔墨斯为什么选择来到</a:t>
            </a:r>
            <a:r>
              <a:rPr lang="zh-CN" altLang="en-US" sz="40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雕像者的店里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？</a:t>
            </a:r>
            <a:endParaRPr lang="zh-CN" altLang="en-US" sz="36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>
              <a:lnSpc>
                <a:spcPct val="110000"/>
              </a:lnSpc>
            </a:pPr>
            <a:endParaRPr lang="zh-CN" altLang="en-US" sz="360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62305" y="933450"/>
            <a:ext cx="9267190" cy="1310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本寓言题为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赫尔墨斯和雕像者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endParaRPr lang="en-US" altLang="zh-CN" sz="44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/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，速读文本，思考：</a:t>
            </a:r>
            <a:endParaRPr lang="zh-CN" altLang="en-US" sz="36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151554" name="图片 15155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49005" y="800100"/>
            <a:ext cx="3608070" cy="5838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1556" name="文本框 151555"/>
          <p:cNvSpPr txBox="1"/>
          <p:nvPr/>
        </p:nvSpPr>
        <p:spPr>
          <a:xfrm>
            <a:off x="8549005" y="800100"/>
            <a:ext cx="548640" cy="2362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神使</a:t>
            </a:r>
            <a:r>
              <a:rPr lang="zh-CN" altLang="en-US" sz="2400" b="1" dirty="0">
                <a:solidFill>
                  <a:srgbClr val="000000"/>
                </a:solidFill>
                <a:latin typeface="华文新魏" pitchFamily="2" charset="-122"/>
                <a:ea typeface="楷体_GB2312" panose="02010609030101010101" pitchFamily="49" charset="-122"/>
              </a:rPr>
              <a:t>赫耳墨斯</a:t>
            </a:r>
            <a:endParaRPr lang="zh-CN" altLang="en-US" sz="2400" b="1" dirty="0">
              <a:solidFill>
                <a:srgbClr val="000000"/>
              </a:solidFill>
              <a:latin typeface="华文新魏" pitchFamily="2" charset="-122"/>
              <a:ea typeface="楷体_GB2312" panose="02010609030101010101" pitchFamily="49" charset="-122"/>
            </a:endParaRPr>
          </a:p>
        </p:txBody>
      </p:sp>
      <p:sp>
        <p:nvSpPr>
          <p:cNvPr id="151557" name="文本框 151556"/>
          <p:cNvSpPr txBox="1"/>
          <p:nvPr/>
        </p:nvSpPr>
        <p:spPr>
          <a:xfrm>
            <a:off x="2788285" y="2890520"/>
            <a:ext cx="5610225" cy="131064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3600" b="1" dirty="0">
                <a:solidFill>
                  <a:srgbClr val="66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因为赫耳墨斯</a:t>
            </a:r>
            <a:r>
              <a:rPr lang="zh-CN" altLang="en-US" sz="4000" b="1" u="sng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想知道他在人间受到多大的尊重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。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1140" y="4796155"/>
            <a:ext cx="8167370" cy="192024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>
            <a:spAutoFit/>
          </a:bodyPr>
          <a:p>
            <a:pPr lvl="0">
              <a:buClr>
                <a:srgbClr val="000000"/>
              </a:buClr>
            </a:pP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①雕像者的店里有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宙斯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神像，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便于比较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 ②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赫尔墨斯身为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神使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，又是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商人的庇护神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，觉得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应当最受尊重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；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1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1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7" grpId="0" bldLvl="0" animBg="1"/>
      <p:bldP spid="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4627" name="文本框 154626"/>
          <p:cNvSpPr txBox="1"/>
          <p:nvPr/>
        </p:nvSpPr>
        <p:spPr>
          <a:xfrm>
            <a:off x="1860550" y="567055"/>
            <a:ext cx="8387080" cy="2148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0" hangingPunct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54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抓住情节，</a:t>
            </a:r>
            <a:endParaRPr lang="zh-CN" altLang="en-US" sz="5400" b="1" dirty="0">
              <a:solidFill>
                <a:srgbClr val="0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eaLnBrk="0" hangingPunct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54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赏析</a:t>
            </a:r>
            <a:r>
              <a:rPr lang="en-US" altLang="zh-CN" sz="54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54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三问</a:t>
            </a:r>
            <a:r>
              <a:rPr lang="en-US" altLang="zh-CN" sz="54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54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54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54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三答</a:t>
            </a:r>
            <a:r>
              <a:rPr lang="en-US" altLang="zh-CN" sz="54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54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 </a:t>
            </a:r>
            <a:endParaRPr lang="zh-CN" altLang="en-US" sz="5400" b="1" dirty="0">
              <a:solidFill>
                <a:srgbClr val="0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4627" name="文本框 154626"/>
          <p:cNvSpPr txBox="1"/>
          <p:nvPr/>
        </p:nvSpPr>
        <p:spPr>
          <a:xfrm>
            <a:off x="386715" y="215265"/>
            <a:ext cx="11569700" cy="2103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0" hangingPunct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赫耳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墨斯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三次问话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神情态度、语气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一样吗？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请分别读一读！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为什么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要“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笑着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问道”，这“笑”有什么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含义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？                                </a:t>
            </a:r>
            <a:r>
              <a:rPr lang="zh-CN" altLang="en-US" sz="3600" b="1" u="sng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3600" u="sng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628" name="文本框 154627"/>
          <p:cNvSpPr txBox="1"/>
          <p:nvPr/>
        </p:nvSpPr>
        <p:spPr>
          <a:xfrm>
            <a:off x="127000" y="2318385"/>
            <a:ext cx="11829415" cy="3749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buClr>
                <a:srgbClr val="000000"/>
              </a:buClr>
            </a:pPr>
            <a:r>
              <a:rPr lang="en-US" altLang="zh-CN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不一样</a:t>
            </a: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en-US" sz="40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分析言之成理即可。</a:t>
            </a:r>
            <a:r>
              <a:rPr lang="en-US" altLang="zh-CN" sz="4000" b="1" dirty="0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4000" dirty="0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endParaRPr lang="en-US" altLang="zh-CN" sz="4000" dirty="0">
              <a:solidFill>
                <a:srgbClr val="CC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一个简单的“笑”，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传神地写出</a:t>
            </a: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了赫耳墨斯</a:t>
            </a:r>
            <a:r>
              <a:rPr lang="zh-CN" altLang="en-US" sz="48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微妙的内心世界</a:t>
            </a: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嘲笑</a:t>
            </a: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宙斯雕像价格低，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讥笑</a:t>
            </a: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赫拉不如宙斯，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暗想</a:t>
            </a: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商人会把自己的身价抬得很高。这正是他</a:t>
            </a:r>
            <a:r>
              <a:rPr lang="zh-CN" altLang="en-US" sz="48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妄自尊大、爱慕虚荣</a:t>
            </a:r>
            <a:r>
              <a:rPr lang="zh-CN" altLang="en-US" sz="4000" b="1" u="sng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的具体表现</a:t>
            </a: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40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2578" name="图片 152577" descr="宙斯雕像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12020" y="126365"/>
            <a:ext cx="2384425" cy="32950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2579" name="图片 152578" descr="赫拉雕像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5680" y="3555365"/>
            <a:ext cx="2310765" cy="31267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2580" name="文本占位符 152579"/>
          <p:cNvSpPr>
            <a:spLocks noGrp="1"/>
          </p:cNvSpPr>
          <p:nvPr>
            <p:ph type="body" idx="1"/>
          </p:nvPr>
        </p:nvSpPr>
        <p:spPr>
          <a:xfrm>
            <a:off x="213995" y="126365"/>
            <a:ext cx="9056370" cy="2152650"/>
          </a:xfrm>
        </p:spPr>
        <p:txBody>
          <a:bodyPr/>
          <a:p>
            <a:pPr marL="0" indent="0">
              <a:lnSpc>
                <a:spcPct val="90000"/>
              </a:lnSpc>
              <a:buNone/>
            </a:pPr>
            <a:r>
              <a:rPr lang="en-US" altLang="zh-CN" sz="4800" b="1" dirty="0"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他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</a:rPr>
              <a:t>为什么挑了宙斯和赫拉的雕像来问价，请详细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分析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</a:rPr>
              <a:t>他此刻的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心理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</a:rPr>
              <a:t>？ </a:t>
            </a:r>
            <a:endParaRPr lang="zh-CN" altLang="en-US" sz="4000" b="1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52581" name="文本框 152580"/>
          <p:cNvSpPr txBox="1"/>
          <p:nvPr/>
        </p:nvSpPr>
        <p:spPr>
          <a:xfrm>
            <a:off x="9270365" y="1200150"/>
            <a:ext cx="670560" cy="2362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3200" b="1" dirty="0">
                <a:solidFill>
                  <a:srgbClr val="000000"/>
                </a:solidFill>
                <a:latin typeface="华文新魏" pitchFamily="2" charset="-122"/>
                <a:ea typeface="楷体_GB2312" panose="02010609030101010101" pitchFamily="49" charset="-122"/>
              </a:rPr>
              <a:t>宙斯雕像</a:t>
            </a:r>
            <a:endParaRPr lang="zh-CN" altLang="en-US" sz="3200" b="1" dirty="0">
              <a:solidFill>
                <a:srgbClr val="000000"/>
              </a:solidFill>
              <a:latin typeface="华文新魏" pitchFamily="2" charset="-122"/>
              <a:ea typeface="楷体_GB2312" panose="02010609030101010101" pitchFamily="49" charset="-122"/>
            </a:endParaRPr>
          </a:p>
        </p:txBody>
      </p:sp>
      <p:sp>
        <p:nvSpPr>
          <p:cNvPr id="152582" name="文本框 152581"/>
          <p:cNvSpPr txBox="1"/>
          <p:nvPr/>
        </p:nvSpPr>
        <p:spPr>
          <a:xfrm>
            <a:off x="9270365" y="3700145"/>
            <a:ext cx="670560" cy="2362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3200" b="1" dirty="0">
                <a:solidFill>
                  <a:srgbClr val="000000"/>
                </a:solidFill>
                <a:latin typeface="华文新魏" pitchFamily="2" charset="-122"/>
                <a:ea typeface="楷体_GB2312" panose="02010609030101010101" pitchFamily="49" charset="-122"/>
              </a:rPr>
              <a:t>赫拉雕像</a:t>
            </a:r>
            <a:endParaRPr lang="zh-CN" altLang="en-US" sz="3200" b="1" dirty="0">
              <a:solidFill>
                <a:srgbClr val="000000"/>
              </a:solidFill>
              <a:latin typeface="华文新魏" pitchFamily="2" charset="-122"/>
              <a:ea typeface="楷体_GB2312" panose="02010609030101010101" pitchFamily="49" charset="-122"/>
            </a:endParaRPr>
          </a:p>
        </p:txBody>
      </p:sp>
      <p:sp>
        <p:nvSpPr>
          <p:cNvPr id="153602" name="文本框 153601"/>
          <p:cNvSpPr txBox="1"/>
          <p:nvPr/>
        </p:nvSpPr>
        <p:spPr>
          <a:xfrm>
            <a:off x="213995" y="1589405"/>
            <a:ext cx="8791575" cy="5029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4800" b="1" dirty="0">
                <a:solidFill>
                  <a:srgbClr val="6633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        </a:t>
            </a: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先问宙斯雕像的价格，大有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跟最高的神一比高低</a:t>
            </a: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的想法；知道价钱不高后，他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十分满意</a:t>
            </a: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。</a:t>
            </a:r>
            <a:endParaRPr lang="zh-CN" altLang="en-US" sz="44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        问赫拉雕像的价钱之后，他更觉得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自己是商人的庇护神</a:t>
            </a: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，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理应受到</a:t>
            </a: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人们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更多的尊重</a:t>
            </a: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。</a:t>
            </a:r>
            <a:endParaRPr lang="zh-CN" altLang="en-US" sz="44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endParaRPr lang="zh-CN" altLang="en-US" sz="4000" b="1" dirty="0">
              <a:solidFill>
                <a:srgbClr val="9900FF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文本框 110593"/>
          <p:cNvSpPr txBox="1"/>
          <p:nvPr/>
        </p:nvSpPr>
        <p:spPr>
          <a:xfrm>
            <a:off x="178435" y="180340"/>
            <a:ext cx="11723370" cy="39014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假如你买了那两个，这个算饶头，白送。”这句话说明了什么？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拓展设想：雕像者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如果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知道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眼前的这位顾客就是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赫耳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墨斯本人，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他会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有何反映、怎样回答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呢？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10595" name="文本框 110594"/>
          <p:cNvSpPr txBox="1"/>
          <p:nvPr/>
        </p:nvSpPr>
        <p:spPr>
          <a:xfrm>
            <a:off x="3914140" y="1496060"/>
            <a:ext cx="7259955" cy="82296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人们并没有把他放在眼里</a:t>
            </a:r>
            <a:endParaRPr lang="zh-CN" altLang="en-US" sz="4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pic>
        <p:nvPicPr>
          <p:cNvPr id="110596" name="图片 110595" descr="04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28800" y="5943600"/>
            <a:ext cx="8610600" cy="6651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4932" name="文本框 124931"/>
          <p:cNvSpPr txBox="1"/>
          <p:nvPr/>
        </p:nvSpPr>
        <p:spPr>
          <a:xfrm>
            <a:off x="1451610" y="5611495"/>
            <a:ext cx="9761220" cy="82296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讽刺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妄自尊大、爱慕虚荣而不被重视</a:t>
            </a:r>
            <a:endParaRPr lang="zh-CN" altLang="en-US" sz="4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124934" name="文本框 124933"/>
          <p:cNvSpPr txBox="1"/>
          <p:nvPr/>
        </p:nvSpPr>
        <p:spPr>
          <a:xfrm>
            <a:off x="2738120" y="225425"/>
            <a:ext cx="6715760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简要梳理本文的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情节发展</a:t>
            </a: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  <a:endParaRPr lang="zh-CN" altLang="en-US" sz="40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4935" name="文本框 124934"/>
          <p:cNvSpPr txBox="1"/>
          <p:nvPr/>
        </p:nvSpPr>
        <p:spPr>
          <a:xfrm>
            <a:off x="5017135" y="3814763"/>
            <a:ext cx="548640" cy="218440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pPr lvl="0"/>
            <a:endParaRPr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4936" name="下箭头 124935"/>
          <p:cNvSpPr/>
          <p:nvPr/>
        </p:nvSpPr>
        <p:spPr>
          <a:xfrm>
            <a:off x="8736965" y="4269105"/>
            <a:ext cx="485775" cy="1337310"/>
          </a:xfrm>
          <a:prstGeom prst="down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14" name="文本框 13313">
            <a:hlinkClick r:id="rId1" action="ppaction://hlinksldjump"/>
          </p:cNvPr>
          <p:cNvSpPr txBox="1"/>
          <p:nvPr/>
        </p:nvSpPr>
        <p:spPr>
          <a:xfrm>
            <a:off x="321310" y="1266190"/>
            <a:ext cx="914400" cy="448056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ctr" eaLnBrk="0" hangingPunct="0">
              <a:spcBef>
                <a:spcPct val="40000"/>
              </a:spcBef>
            </a:pP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赫尔墨斯和雕像者</a:t>
            </a:r>
            <a:endParaRPr lang="zh-CN" altLang="en-US" sz="3600" b="1">
              <a:solidFill>
                <a:schemeClr val="accent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8" name="左大括号 13317"/>
          <p:cNvSpPr/>
          <p:nvPr/>
        </p:nvSpPr>
        <p:spPr>
          <a:xfrm>
            <a:off x="1235710" y="1524000"/>
            <a:ext cx="381000" cy="3810000"/>
          </a:xfrm>
          <a:prstGeom prst="leftBrace">
            <a:avLst>
              <a:gd name="adj1" fmla="val 8333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29700" name="组合 29699"/>
          <p:cNvGrpSpPr/>
          <p:nvPr/>
        </p:nvGrpSpPr>
        <p:grpSpPr>
          <a:xfrm>
            <a:off x="1727200" y="1222082"/>
            <a:ext cx="1626235" cy="4524668"/>
            <a:chOff x="1111" y="1003"/>
            <a:chExt cx="885" cy="2427"/>
          </a:xfrm>
        </p:grpSpPr>
        <p:sp>
          <p:nvSpPr>
            <p:cNvPr id="29701" name="下箭头 29700"/>
            <p:cNvSpPr/>
            <p:nvPr/>
          </p:nvSpPr>
          <p:spPr>
            <a:xfrm>
              <a:off x="1111" y="1027"/>
              <a:ext cx="680" cy="2403"/>
            </a:xfrm>
            <a:prstGeom prst="downArrow">
              <a:avLst>
                <a:gd name="adj1" fmla="val 50000"/>
                <a:gd name="adj2" fmla="val 100036"/>
              </a:avLst>
            </a:prstGeom>
            <a:solidFill>
              <a:srgbClr val="FFFF99"/>
            </a:solidFill>
            <a:ln w="952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02" name="文本框 29701"/>
            <p:cNvSpPr txBox="1"/>
            <p:nvPr/>
          </p:nvSpPr>
          <p:spPr>
            <a:xfrm>
              <a:off x="1133" y="1003"/>
              <a:ext cx="726" cy="37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4000" b="1" dirty="0">
                  <a:solidFill>
                    <a:schemeClr val="tx1"/>
                  </a:solidFill>
                  <a:latin typeface="Arial" panose="020B0604020202020204" pitchFamily="34" charset="0"/>
                  <a:ea typeface="华文中宋" pitchFamily="2" charset="-122"/>
                </a:rPr>
                <a:t>开端</a:t>
              </a:r>
              <a:endPara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endParaRPr>
            </a:p>
          </p:txBody>
        </p:sp>
        <p:sp>
          <p:nvSpPr>
            <p:cNvPr id="29703" name="文本框 29702"/>
            <p:cNvSpPr txBox="1"/>
            <p:nvPr/>
          </p:nvSpPr>
          <p:spPr>
            <a:xfrm>
              <a:off x="1155" y="1550"/>
              <a:ext cx="817" cy="3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4000" b="1" dirty="0">
                  <a:solidFill>
                    <a:schemeClr val="tx1"/>
                  </a:solidFill>
                  <a:latin typeface="Arial" panose="020B0604020202020204" pitchFamily="34" charset="0"/>
                  <a:ea typeface="华文中宋" pitchFamily="2" charset="-122"/>
                </a:rPr>
                <a:t>发展</a:t>
              </a:r>
              <a:endPara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endParaRPr>
            </a:p>
          </p:txBody>
        </p:sp>
        <p:sp>
          <p:nvSpPr>
            <p:cNvPr id="29705" name="文本框 29704"/>
            <p:cNvSpPr txBox="1"/>
            <p:nvPr/>
          </p:nvSpPr>
          <p:spPr>
            <a:xfrm>
              <a:off x="1133" y="2113"/>
              <a:ext cx="863" cy="3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4000" b="1" dirty="0">
                  <a:solidFill>
                    <a:schemeClr val="tx1"/>
                  </a:solidFill>
                  <a:latin typeface="Arial" panose="020B0604020202020204" pitchFamily="34" charset="0"/>
                  <a:ea typeface="华文中宋" pitchFamily="2" charset="-122"/>
                </a:rPr>
                <a:t>高潮</a:t>
              </a:r>
              <a:endPara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endParaRPr>
            </a:p>
          </p:txBody>
        </p:sp>
        <p:sp>
          <p:nvSpPr>
            <p:cNvPr id="29706" name="文本框 29705"/>
            <p:cNvSpPr txBox="1"/>
            <p:nvPr/>
          </p:nvSpPr>
          <p:spPr>
            <a:xfrm>
              <a:off x="1155" y="2754"/>
              <a:ext cx="816" cy="3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endPara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endParaRPr>
            </a:p>
          </p:txBody>
        </p:sp>
      </p:grpSp>
      <p:grpSp>
        <p:nvGrpSpPr>
          <p:cNvPr id="29713" name="组合 29712"/>
          <p:cNvGrpSpPr/>
          <p:nvPr/>
        </p:nvGrpSpPr>
        <p:grpSpPr>
          <a:xfrm>
            <a:off x="3353435" y="1523896"/>
            <a:ext cx="720725" cy="2313290"/>
            <a:chOff x="1837" y="1480"/>
            <a:chExt cx="454" cy="1088"/>
          </a:xfrm>
        </p:grpSpPr>
        <p:sp>
          <p:nvSpPr>
            <p:cNvPr id="29715" name="右箭头 29714"/>
            <p:cNvSpPr/>
            <p:nvPr/>
          </p:nvSpPr>
          <p:spPr>
            <a:xfrm>
              <a:off x="1837" y="2523"/>
              <a:ext cx="454" cy="45"/>
            </a:xfrm>
            <a:prstGeom prst="rightArrow">
              <a:avLst>
                <a:gd name="adj1" fmla="val 50000"/>
                <a:gd name="adj2" fmla="val 252222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16" name="右箭头 29715"/>
            <p:cNvSpPr/>
            <p:nvPr/>
          </p:nvSpPr>
          <p:spPr>
            <a:xfrm>
              <a:off x="1837" y="1979"/>
              <a:ext cx="454" cy="45"/>
            </a:xfrm>
            <a:prstGeom prst="rightArrow">
              <a:avLst>
                <a:gd name="adj1" fmla="val 50000"/>
                <a:gd name="adj2" fmla="val 252222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17" name="右箭头 29716"/>
            <p:cNvSpPr/>
            <p:nvPr/>
          </p:nvSpPr>
          <p:spPr>
            <a:xfrm>
              <a:off x="1837" y="1480"/>
              <a:ext cx="454" cy="45"/>
            </a:xfrm>
            <a:prstGeom prst="rightArrow">
              <a:avLst>
                <a:gd name="adj1" fmla="val 50000"/>
                <a:gd name="adj2" fmla="val 252222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9708" name="文本框 29707"/>
          <p:cNvSpPr txBox="1"/>
          <p:nvPr/>
        </p:nvSpPr>
        <p:spPr>
          <a:xfrm>
            <a:off x="4073948" y="1266896"/>
            <a:ext cx="2920282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想知道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29709" name="文本框 29708"/>
          <p:cNvSpPr txBox="1"/>
          <p:nvPr/>
        </p:nvSpPr>
        <p:spPr>
          <a:xfrm>
            <a:off x="6457950" y="4486275"/>
            <a:ext cx="2379345" cy="70104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华文中宋" pitchFamily="2" charset="-122"/>
                <a:sym typeface="+mn-ea"/>
              </a:rPr>
              <a:t>揭示</a:t>
            </a:r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寓意</a:t>
            </a:r>
            <a:endParaRPr lang="zh-CN" altLang="en-US" sz="4000" b="1" dirty="0">
              <a:solidFill>
                <a:srgbClr val="0000CC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29710" name="文本框 29709"/>
          <p:cNvSpPr txBox="1"/>
          <p:nvPr/>
        </p:nvSpPr>
        <p:spPr>
          <a:xfrm>
            <a:off x="8132445" y="1980565"/>
            <a:ext cx="2760345" cy="131064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笑着问道</a:t>
            </a:r>
            <a:r>
              <a:rPr lang="zh-CN" altLang="en-US" sz="40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  还要贵一点 </a:t>
            </a:r>
            <a:endParaRPr lang="zh-CN" altLang="en-US" sz="4000" b="1">
              <a:solidFill>
                <a:srgbClr val="0000CC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29711" name="文本框 29710"/>
          <p:cNvSpPr txBox="1"/>
          <p:nvPr/>
        </p:nvSpPr>
        <p:spPr>
          <a:xfrm>
            <a:off x="4074160" y="3438525"/>
            <a:ext cx="4890770" cy="70104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于是问道</a:t>
            </a:r>
            <a:r>
              <a:rPr lang="zh-CN" altLang="en-US" sz="40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   添头 白送</a:t>
            </a:r>
            <a:endParaRPr lang="zh-CN" altLang="en-US" sz="4000" b="1">
              <a:solidFill>
                <a:srgbClr val="0000CC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119880" y="2241550"/>
            <a:ext cx="3769360" cy="70104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问道</a:t>
            </a:r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   一个银元</a:t>
            </a:r>
            <a:endParaRPr lang="zh-CN" altLang="en-US" sz="4000" b="1" dirty="0">
              <a:solidFill>
                <a:srgbClr val="0000CC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5954" name="图片 125953" descr="PM_0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2440" y="266700"/>
            <a:ext cx="2667000" cy="2743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5956" name="图片 125955" descr="A1_2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1095" y="0"/>
            <a:ext cx="4114800" cy="411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5957" name="文本框 125956"/>
          <p:cNvSpPr txBox="1"/>
          <p:nvPr/>
        </p:nvSpPr>
        <p:spPr>
          <a:xfrm>
            <a:off x="3962400" y="3200400"/>
            <a:ext cx="1828800" cy="6134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隶书" pitchFamily="49" charset="-122"/>
              </a:rPr>
              <a:t>蚊子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隶书" pitchFamily="49" charset="-122"/>
            </a:endParaRPr>
          </a:p>
        </p:txBody>
      </p:sp>
      <p:sp>
        <p:nvSpPr>
          <p:cNvPr id="125958" name="文本框 125957"/>
          <p:cNvSpPr txBox="1"/>
          <p:nvPr/>
        </p:nvSpPr>
        <p:spPr>
          <a:xfrm>
            <a:off x="5181600" y="2057400"/>
            <a:ext cx="1295400" cy="10972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6600" b="1" i="1" dirty="0">
                <a:solidFill>
                  <a:srgbClr val="660033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和</a:t>
            </a:r>
            <a:endParaRPr lang="zh-CN" altLang="en-US" sz="6600" b="1" i="1" dirty="0">
              <a:solidFill>
                <a:srgbClr val="660033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25959" name="文本框 125958"/>
          <p:cNvSpPr txBox="1"/>
          <p:nvPr/>
        </p:nvSpPr>
        <p:spPr>
          <a:xfrm>
            <a:off x="6096000" y="4953000"/>
            <a:ext cx="3962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endParaRPr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60" name="文本框 125959"/>
          <p:cNvSpPr txBox="1"/>
          <p:nvPr/>
        </p:nvSpPr>
        <p:spPr>
          <a:xfrm>
            <a:off x="5681345" y="4488815"/>
            <a:ext cx="5509895" cy="15544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任何时候都要谦虚谨慎，只有保持清醒的头脑，才能永远立于不败之地。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61" name="文本框 125960"/>
          <p:cNvSpPr txBox="1"/>
          <p:nvPr/>
        </p:nvSpPr>
        <p:spPr>
          <a:xfrm>
            <a:off x="800100" y="740410"/>
            <a:ext cx="1676400" cy="1795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5400" b="1" i="1" dirty="0">
                <a:solidFill>
                  <a:srgbClr val="660066"/>
                </a:solidFill>
                <a:latin typeface="Times New Roman" panose="02020603050405020304" pitchFamily="18" charset="0"/>
                <a:ea typeface="隶书" pitchFamily="49" charset="-122"/>
              </a:rPr>
              <a:t>伊索寓言</a:t>
            </a:r>
            <a:endParaRPr lang="zh-CN" altLang="en-US" sz="5400" b="1" i="1" dirty="0">
              <a:solidFill>
                <a:srgbClr val="660066"/>
              </a:solidFill>
              <a:latin typeface="Times New Roman" panose="02020603050405020304" pitchFamily="18" charset="0"/>
              <a:ea typeface="隶书" pitchFamily="49" charset="-122"/>
            </a:endParaRPr>
          </a:p>
        </p:txBody>
      </p:sp>
      <p:sp>
        <p:nvSpPr>
          <p:cNvPr id="125962" name="文本框 125961"/>
          <p:cNvSpPr txBox="1"/>
          <p:nvPr/>
        </p:nvSpPr>
        <p:spPr>
          <a:xfrm>
            <a:off x="5427663" y="266700"/>
            <a:ext cx="120396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狮子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"/>
                                        <p:tgtEl>
                                          <p:spTgt spid="125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6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矩形 1"/>
          <p:cNvSpPr/>
          <p:nvPr/>
        </p:nvSpPr>
        <p:spPr>
          <a:xfrm>
            <a:off x="1889125" y="-46355"/>
            <a:ext cx="9015730" cy="10972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抓住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题目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，依托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情节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，解读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文本：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6870" y="1812925"/>
            <a:ext cx="11478260" cy="36436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10000"/>
              </a:lnSpc>
            </a:pPr>
            <a:r>
              <a:rPr lang="zh-CN" altLang="en-US" sz="3600" b="1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情节一：</a:t>
            </a:r>
            <a:r>
              <a:rPr lang="en-US" altLang="zh-CN" sz="3600" b="1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1.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就个体的身段、力量而言，蚊子和狮子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可以相提并论</a:t>
            </a:r>
            <a:r>
              <a:rPr lang="zh-CN" altLang="en-US" sz="3600" b="1" u="sng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吗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？</a:t>
            </a:r>
            <a:endParaRPr lang="zh-CN" altLang="en-US" sz="36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>
              <a:lnSpc>
                <a:spcPct val="110000"/>
              </a:lnSpc>
            </a:pPr>
            <a:r>
              <a:rPr lang="en-US" altLang="zh-CN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2.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那么蚊子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为什么能打败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狮子呢？</a:t>
            </a:r>
            <a:endParaRPr lang="zh-CN" altLang="en-US" sz="36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>
              <a:lnSpc>
                <a:spcPct val="110000"/>
              </a:lnSpc>
            </a:pPr>
            <a:endParaRPr lang="en-US" altLang="zh-CN" sz="36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>
              <a:lnSpc>
                <a:spcPct val="110000"/>
              </a:lnSpc>
            </a:pPr>
            <a:r>
              <a:rPr lang="en-US" altLang="zh-CN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3.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情节二：蚊子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为什么败给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蜘蛛？</a:t>
            </a:r>
            <a:endParaRPr lang="zh-CN" altLang="en-US" sz="36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4840" y="1050925"/>
            <a:ext cx="10942320" cy="762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本寓言题为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蚊子和狮子</a:t>
            </a:r>
            <a:r>
              <a:rPr lang="en-US" altLang="zh-CN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，速读文本，思考：</a:t>
            </a:r>
            <a:endParaRPr lang="zh-CN" altLang="en-US" sz="36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156675" name="图片 156674" descr="《蚊子和狮子》情景图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55535" y="2329815"/>
            <a:ext cx="4649470" cy="4508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7698" name="文本占位符 157697"/>
          <p:cNvSpPr>
            <a:spLocks noGrp="1"/>
          </p:cNvSpPr>
          <p:nvPr>
            <p:ph type="body" idx="1"/>
          </p:nvPr>
        </p:nvSpPr>
        <p:spPr>
          <a:xfrm>
            <a:off x="2522855" y="511175"/>
            <a:ext cx="7895590" cy="1104900"/>
          </a:xfrm>
        </p:spPr>
        <p:txBody>
          <a:bodyPr>
            <a:normAutofit lnSpcReduction="20000"/>
          </a:bodyPr>
          <a:p>
            <a:pPr>
              <a:buNone/>
            </a:pPr>
            <a:r>
              <a:rPr lang="zh-CN" altLang="en-US" sz="4000" b="1">
                <a:latin typeface="华文新魏" pitchFamily="2" charset="-122"/>
                <a:ea typeface="华文新魏" pitchFamily="2" charset="-122"/>
              </a:rPr>
              <a:t>最后蚊子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为什么会败给</a:t>
            </a:r>
            <a:r>
              <a:rPr lang="zh-CN" altLang="en-US" sz="4000" b="1">
                <a:latin typeface="华文新魏" pitchFamily="2" charset="-122"/>
                <a:ea typeface="华文新魏" pitchFamily="2" charset="-122"/>
              </a:rPr>
              <a:t>蜘蛛？ </a:t>
            </a:r>
            <a:endParaRPr lang="zh-CN" altLang="en-US" b="1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57699" name="图片 157698" descr="《蚊子和狮子》情景图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6240" y="1297940"/>
            <a:ext cx="11372215" cy="54000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4" name="文本框 84993"/>
          <p:cNvSpPr txBox="1"/>
          <p:nvPr/>
        </p:nvSpPr>
        <p:spPr>
          <a:xfrm>
            <a:off x="3476308" y="325755"/>
            <a:ext cx="592455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5400" b="1" dirty="0">
                <a:solidFill>
                  <a:srgbClr val="FF33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5400" b="1" dirty="0">
                <a:solidFill>
                  <a:srgbClr val="FF33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蚊子和狮子</a:t>
            </a:r>
            <a:r>
              <a:rPr lang="en-US" altLang="zh-CN" sz="5400" b="1">
                <a:solidFill>
                  <a:srgbClr val="FF33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endParaRPr lang="en-US" altLang="zh-CN" sz="5400" b="1">
              <a:solidFill>
                <a:srgbClr val="FF33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84995" name="文本框 84994"/>
          <p:cNvSpPr txBox="1"/>
          <p:nvPr/>
        </p:nvSpPr>
        <p:spPr>
          <a:xfrm>
            <a:off x="2121535" y="1844040"/>
            <a:ext cx="2411413" cy="822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冲、咬</a:t>
            </a:r>
            <a:endParaRPr lang="zh-CN" altLang="en-US" sz="48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84996" name="文本框 84995"/>
          <p:cNvSpPr txBox="1"/>
          <p:nvPr/>
        </p:nvSpPr>
        <p:spPr>
          <a:xfrm>
            <a:off x="4724400" y="1905000"/>
            <a:ext cx="30988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endParaRPr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4997" name="文本框 84996"/>
          <p:cNvSpPr txBox="1"/>
          <p:nvPr/>
        </p:nvSpPr>
        <p:spPr>
          <a:xfrm>
            <a:off x="4602480" y="1538605"/>
            <a:ext cx="2701290" cy="82296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/>
            <a:r>
              <a:rPr lang="zh-CN" altLang="en-US" sz="48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扬长避短</a:t>
            </a:r>
            <a:endParaRPr lang="zh-CN" altLang="en-US" sz="4800" b="1" dirty="0">
              <a:solidFill>
                <a:srgbClr val="C00000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84998" name="文本框 84997"/>
          <p:cNvSpPr txBox="1"/>
          <p:nvPr/>
        </p:nvSpPr>
        <p:spPr>
          <a:xfrm>
            <a:off x="5429250" y="2362835"/>
            <a:ext cx="914400" cy="822960"/>
          </a:xfrm>
          <a:prstGeom prst="rect">
            <a:avLst/>
          </a:prstGeom>
          <a:solidFill>
            <a:srgbClr val="99FFCC"/>
          </a:solidFill>
          <a:ln w="9525">
            <a:noFill/>
          </a:ln>
        </p:spPr>
        <p:txBody>
          <a:bodyPr>
            <a:spAutoFit/>
          </a:bodyPr>
          <a:p>
            <a:pPr lvl="0" algn="ctr"/>
            <a:r>
              <a:rPr lang="zh-CN" altLang="en-US" sz="4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胜</a:t>
            </a:r>
            <a:endParaRPr lang="zh-CN" altLang="en-US" sz="4800" b="1">
              <a:solidFill>
                <a:srgbClr val="C00000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84999" name="文本框 84998"/>
          <p:cNvSpPr txBox="1"/>
          <p:nvPr/>
        </p:nvSpPr>
        <p:spPr>
          <a:xfrm>
            <a:off x="8260715" y="1935480"/>
            <a:ext cx="3124200" cy="822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狮子：抓</a:t>
            </a:r>
            <a:endParaRPr lang="zh-CN" altLang="en-US" sz="48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85000" name="文本框 84999"/>
          <p:cNvSpPr txBox="1"/>
          <p:nvPr/>
        </p:nvSpPr>
        <p:spPr>
          <a:xfrm>
            <a:off x="2121535" y="3550920"/>
            <a:ext cx="2070100" cy="8229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/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吹、唱</a:t>
            </a:r>
            <a:endParaRPr lang="zh-CN" altLang="en-US" sz="48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85001" name="文本框 85000"/>
          <p:cNvSpPr txBox="1"/>
          <p:nvPr/>
        </p:nvSpPr>
        <p:spPr>
          <a:xfrm>
            <a:off x="4601845" y="3355975"/>
            <a:ext cx="2701925" cy="82296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/>
            <a:r>
              <a:rPr lang="zh-CN" altLang="en-US" sz="48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骄傲自满</a:t>
            </a:r>
            <a:endParaRPr lang="zh-CN" altLang="en-US" sz="4800" b="1" dirty="0">
              <a:solidFill>
                <a:srgbClr val="C00000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85002" name="文本框 85001"/>
          <p:cNvSpPr txBox="1"/>
          <p:nvPr/>
        </p:nvSpPr>
        <p:spPr>
          <a:xfrm>
            <a:off x="5495290" y="4267200"/>
            <a:ext cx="914400" cy="822960"/>
          </a:xfrm>
          <a:prstGeom prst="rect">
            <a:avLst/>
          </a:prstGeom>
          <a:solidFill>
            <a:srgbClr val="99FFCC"/>
          </a:solidFill>
          <a:ln w="9525">
            <a:noFill/>
          </a:ln>
        </p:spPr>
        <p:txBody>
          <a:bodyPr>
            <a:spAutoFit/>
          </a:bodyPr>
          <a:p>
            <a:pPr lvl="0" algn="ctr"/>
            <a:r>
              <a:rPr lang="zh-CN" altLang="en-US" sz="4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败</a:t>
            </a:r>
            <a:endParaRPr lang="zh-CN" altLang="en-US" sz="4800" b="1">
              <a:solidFill>
                <a:srgbClr val="C00000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85003" name="文本框 85002"/>
          <p:cNvSpPr txBox="1"/>
          <p:nvPr/>
        </p:nvSpPr>
        <p:spPr>
          <a:xfrm>
            <a:off x="8260715" y="3672840"/>
            <a:ext cx="2819400" cy="822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48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蜘蛛：粘</a:t>
            </a:r>
            <a:endParaRPr lang="zh-CN" altLang="en-US" sz="48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85004" name="文本框 85003"/>
          <p:cNvSpPr txBox="1"/>
          <p:nvPr/>
        </p:nvSpPr>
        <p:spPr>
          <a:xfrm>
            <a:off x="3889375" y="5334000"/>
            <a:ext cx="4535805" cy="118872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>
            <a:spAutoFit/>
          </a:bodyPr>
          <a:p>
            <a:pPr lvl="0"/>
            <a:r>
              <a:rPr lang="zh-CN" altLang="en-US" sz="7200" b="1" dirty="0">
                <a:solidFill>
                  <a:srgbClr val="00206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骄兵必败！</a:t>
            </a:r>
            <a:endParaRPr lang="zh-CN" altLang="en-US" sz="7200" b="1" dirty="0">
              <a:solidFill>
                <a:srgbClr val="00206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85005" name="直接连接符 85004"/>
          <p:cNvSpPr/>
          <p:nvPr/>
        </p:nvSpPr>
        <p:spPr>
          <a:xfrm flipV="1">
            <a:off x="4191635" y="4252595"/>
            <a:ext cx="3965575" cy="14605"/>
          </a:xfrm>
          <a:prstGeom prst="line">
            <a:avLst/>
          </a:prstGeom>
          <a:ln w="73025" cap="flat" cmpd="sng">
            <a:solidFill>
              <a:srgbClr val="7C1C02"/>
            </a:solidFill>
            <a:prstDash val="solid"/>
            <a:headEnd type="none" w="med" len="med"/>
            <a:tailEnd type="stealth" w="med" len="med"/>
          </a:ln>
        </p:spPr>
      </p:sp>
      <p:sp>
        <p:nvSpPr>
          <p:cNvPr id="85006" name="文本框 85005"/>
          <p:cNvSpPr txBox="1"/>
          <p:nvPr/>
        </p:nvSpPr>
        <p:spPr>
          <a:xfrm>
            <a:off x="614363" y="1965960"/>
            <a:ext cx="2232025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蚊子：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85007" name="文本框 85006"/>
          <p:cNvSpPr txBox="1"/>
          <p:nvPr/>
        </p:nvSpPr>
        <p:spPr>
          <a:xfrm>
            <a:off x="739775" y="3672840"/>
            <a:ext cx="1765935" cy="701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蚊子：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85008" name="直接连接符 85007"/>
          <p:cNvSpPr/>
          <p:nvPr/>
        </p:nvSpPr>
        <p:spPr>
          <a:xfrm flipV="1">
            <a:off x="4191635" y="2361565"/>
            <a:ext cx="3964940" cy="1270"/>
          </a:xfrm>
          <a:prstGeom prst="line">
            <a:avLst/>
          </a:prstGeom>
          <a:ln w="73025" cap="flat" cmpd="sng">
            <a:solidFill>
              <a:srgbClr val="7C1C02"/>
            </a:solidFill>
            <a:prstDash val="solid"/>
            <a:headEnd type="none" w="med" len="med"/>
            <a:tailEnd type="stealth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5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5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5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5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/>
      <p:bldP spid="84997" grpId="0" bldLvl="0" animBg="1"/>
      <p:bldP spid="84999" grpId="0"/>
      <p:bldP spid="85000" grpId="0"/>
      <p:bldP spid="85001" grpId="0" bldLvl="0" animBg="1"/>
      <p:bldP spid="85003" grpId="0"/>
      <p:bldP spid="85004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5474" name="文本框 105473"/>
          <p:cNvSpPr txBox="1"/>
          <p:nvPr/>
        </p:nvSpPr>
        <p:spPr>
          <a:xfrm>
            <a:off x="2620010" y="431165"/>
            <a:ext cx="8863965" cy="27051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13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１</a:t>
            </a:r>
            <a:r>
              <a:rPr lang="en-US" altLang="zh-CN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.  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文章运用了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      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手法，通过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           描写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方法来塑造形象？</a:t>
            </a: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05475" name="文本框 105474"/>
          <p:cNvSpPr txBox="1"/>
          <p:nvPr/>
        </p:nvSpPr>
        <p:spPr>
          <a:xfrm>
            <a:off x="7631430" y="243840"/>
            <a:ext cx="1586230" cy="914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拟人</a:t>
            </a:r>
            <a:endParaRPr lang="zh-CN" altLang="en-US" sz="5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05476" name="文本框 105475"/>
          <p:cNvSpPr txBox="1"/>
          <p:nvPr/>
        </p:nvSpPr>
        <p:spPr>
          <a:xfrm>
            <a:off x="4133850" y="1326515"/>
            <a:ext cx="5835650" cy="914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语言、动作</a:t>
            </a:r>
            <a:endParaRPr lang="zh-CN" altLang="en-US" sz="5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105477" name="图片 105476" descr="04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28800" y="5943600"/>
            <a:ext cx="8610600" cy="6651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5954" name="图片 125953" descr="PM_0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990" y="2536190"/>
            <a:ext cx="2667000" cy="2743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5961" name="文本框 125960"/>
          <p:cNvSpPr txBox="1"/>
          <p:nvPr/>
        </p:nvSpPr>
        <p:spPr>
          <a:xfrm>
            <a:off x="448310" y="3009900"/>
            <a:ext cx="1676400" cy="1795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5400" b="1" i="1" dirty="0">
                <a:solidFill>
                  <a:srgbClr val="660066"/>
                </a:solidFill>
                <a:latin typeface="Times New Roman" panose="02020603050405020304" pitchFamily="18" charset="0"/>
                <a:ea typeface="隶书" pitchFamily="49" charset="-122"/>
              </a:rPr>
              <a:t>技法分析</a:t>
            </a:r>
            <a:endParaRPr lang="zh-CN" altLang="en-US" sz="5400" b="1" i="1" dirty="0">
              <a:solidFill>
                <a:srgbClr val="660066"/>
              </a:solidFill>
              <a:latin typeface="Times New Roman" panose="02020603050405020304" pitchFamily="18" charset="0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/>
      <p:bldP spid="10547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6498" name="文本框 106497"/>
          <p:cNvSpPr txBox="1"/>
          <p:nvPr/>
        </p:nvSpPr>
        <p:spPr>
          <a:xfrm>
            <a:off x="2133600" y="309880"/>
            <a:ext cx="7543800" cy="15544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２</a:t>
            </a:r>
            <a:r>
              <a:rPr lang="en-US" altLang="zh-CN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.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蚊子两次“吹喇叭”的原因是否相同？</a:t>
            </a:r>
            <a:endParaRPr lang="zh-CN" altLang="en-US" sz="48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06499" name="文本框 106498"/>
          <p:cNvSpPr txBox="1"/>
          <p:nvPr/>
        </p:nvSpPr>
        <p:spPr>
          <a:xfrm>
            <a:off x="1231265" y="2026920"/>
            <a:ext cx="9729470" cy="3749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不同。</a:t>
            </a:r>
            <a:endParaRPr lang="zh-CN" altLang="en-US" sz="48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8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前：</a:t>
            </a:r>
            <a:r>
              <a:rPr lang="zh-CN" altLang="en-US" sz="48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分析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自我条件后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信心百 倍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，吹起了进军号角。</a:t>
            </a:r>
            <a:endParaRPr lang="zh-CN" altLang="en-US" sz="48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8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后：</a:t>
            </a:r>
            <a:r>
              <a:rPr lang="zh-CN" altLang="en-US" sz="48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炫耀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自己的胜利，骄傲了。</a:t>
            </a:r>
            <a:endParaRPr lang="zh-CN" altLang="en-US" sz="48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7522" name="文本框 107521"/>
          <p:cNvSpPr txBox="1"/>
          <p:nvPr/>
        </p:nvSpPr>
        <p:spPr>
          <a:xfrm>
            <a:off x="1574800" y="364490"/>
            <a:ext cx="8298180" cy="2286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４</a:t>
            </a:r>
            <a:r>
              <a:rPr lang="en-US" altLang="zh-CN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.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文中前后两次引用蚊子的话，而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标点符号、人称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却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不同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为什么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？</a:t>
            </a:r>
            <a:endParaRPr lang="zh-CN" altLang="en-US" sz="48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07523" name="文本框 107522"/>
          <p:cNvSpPr txBox="1"/>
          <p:nvPr/>
        </p:nvSpPr>
        <p:spPr>
          <a:xfrm>
            <a:off x="1828165" y="3272790"/>
            <a:ext cx="8773160" cy="8229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一是直接引用，后一是间接引用。</a:t>
            </a:r>
            <a:endParaRPr lang="zh-CN" altLang="en-US" sz="48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107524" name="图片 107523" descr="04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28800" y="5943600"/>
            <a:ext cx="8610600" cy="6651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6018" name="图片 86017" descr="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510" y="115570"/>
            <a:ext cx="2606675" cy="28086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6019" name="文本框 86018"/>
          <p:cNvSpPr txBox="1"/>
          <p:nvPr/>
        </p:nvSpPr>
        <p:spPr>
          <a:xfrm>
            <a:off x="3477260" y="1278255"/>
            <a:ext cx="7329488" cy="16459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buClr>
                <a:srgbClr val="000000"/>
              </a:buClr>
            </a:pPr>
            <a:r>
              <a:rPr lang="en-US" altLang="zh-CN" sz="5400" b="1" dirty="0">
                <a:solidFill>
                  <a:srgbClr val="FF33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5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讽刺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那些取得一点成绩而得意忘形的人。</a:t>
            </a:r>
            <a:endParaRPr lang="zh-CN" altLang="en-US" sz="48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86020" name="文本框 86019"/>
          <p:cNvSpPr txBox="1"/>
          <p:nvPr/>
        </p:nvSpPr>
        <p:spPr>
          <a:xfrm>
            <a:off x="2815590" y="115570"/>
            <a:ext cx="7380605" cy="914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5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《</a:t>
            </a:r>
            <a:r>
              <a:rPr lang="zh-CN" altLang="en-US" sz="5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蚊子和狮子</a:t>
            </a:r>
            <a:r>
              <a:rPr lang="en-US" altLang="zh-CN" sz="54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》</a:t>
            </a:r>
            <a:r>
              <a:rPr lang="zh-CN" altLang="en-US" sz="54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寓意：</a:t>
            </a:r>
            <a:endParaRPr lang="zh-CN" altLang="en-US" sz="54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4515" y="3072765"/>
            <a:ext cx="11315700" cy="15544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拓展设想：假如删去了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被蜘蛛网粘住的</a:t>
            </a:r>
            <a:r>
              <a:rPr lang="zh-CN" altLang="en-US" sz="48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结尾，本文寓意又是什么呢？</a:t>
            </a:r>
            <a:endParaRPr lang="zh-CN" altLang="en-US" sz="48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48690" y="4737735"/>
            <a:ext cx="10294620" cy="16459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5400" b="1" dirty="0">
                <a:solidFill>
                  <a:srgbClr val="FF33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启示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人们只要扬长避短，弱者可以战胜强者。</a:t>
            </a:r>
            <a:endParaRPr lang="zh-CN" altLang="en-US" sz="48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文本框 87041"/>
          <p:cNvSpPr txBox="1"/>
          <p:nvPr/>
        </p:nvSpPr>
        <p:spPr>
          <a:xfrm>
            <a:off x="1663065" y="175895"/>
            <a:ext cx="8990965" cy="31089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buClr>
                <a:srgbClr val="000000"/>
              </a:buClr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思考：</a:t>
            </a:r>
            <a:endParaRPr lang="zh-CN" altLang="en-US" sz="5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zh-CN" altLang="en-US" sz="4400" b="1" dirty="0">
                <a:solidFill>
                  <a:srgbClr val="0066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请大家比较这则寓言和上则</a:t>
            </a:r>
            <a:r>
              <a:rPr lang="en-US" altLang="zh-CN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赫耳墨斯和雕像者</a:t>
            </a:r>
            <a:r>
              <a:rPr lang="en-US" altLang="zh-CN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有什么相同和不同之处？</a:t>
            </a:r>
            <a:endParaRPr lang="zh-CN" altLang="en-US" sz="48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84530" y="3507740"/>
            <a:ext cx="10948035" cy="1737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提示：从</a:t>
            </a:r>
            <a:r>
              <a:rPr lang="zh-CN" altLang="en-US" sz="5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故事情节、寓意、表现方法表达方式</a:t>
            </a:r>
            <a:r>
              <a:rPr lang="zh-CN" altLang="en-US" sz="48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四个方面思考。</a:t>
            </a:r>
            <a:endParaRPr lang="zh-CN" altLang="en-US" sz="48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9090" name="图片 89089" descr="zuy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8795" y="0"/>
            <a:ext cx="1091882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9091" name="文本框 89090"/>
          <p:cNvSpPr txBox="1"/>
          <p:nvPr/>
        </p:nvSpPr>
        <p:spPr>
          <a:xfrm>
            <a:off x="120650" y="156845"/>
            <a:ext cx="11950065" cy="5943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buClr>
                <a:srgbClr val="000000"/>
              </a:buClr>
            </a:pPr>
            <a:r>
              <a:rPr lang="zh-CN" altLang="en-US" sz="4000" b="1" dirty="0">
                <a:solidFill>
                  <a:srgbClr val="0000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不同点：</a:t>
            </a:r>
            <a:endParaRPr lang="zh-CN" altLang="en-US" sz="4000" b="1" dirty="0">
              <a:solidFill>
                <a:srgbClr val="0000FF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情节不同。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赫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采用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三问三答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，把情节推向高潮。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蚊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写了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两件事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。第一是蚊子和狮子的战斗，战胜了狮子；第二件是蚊子得意忘形，被蜘蛛粘住。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2.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寓意不同。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赫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讽刺了那些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爱慕虚荣、自命不凡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的人。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蚊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是讽刺那些取得一点成绩而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得意忘形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的人。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0114" name="图片 90113" descr="zuy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0115" name="文本框 90114"/>
          <p:cNvSpPr txBox="1"/>
          <p:nvPr/>
        </p:nvSpPr>
        <p:spPr>
          <a:xfrm>
            <a:off x="150495" y="333375"/>
            <a:ext cx="11918950" cy="5212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3.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表现方法不同。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赫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把神当作人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来写。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蚊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则用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拟人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手法，赋予动物以人的情感和性格。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4.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表达方式不同。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赫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主要运用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语言、动作和心理描写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，表现赫耳墨斯爱慕虚荣、自命不凡的性格特征。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蚊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主要运用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语言描写、动作描写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，表现蚊子勇敢机智，藐视强大的敌人。描写蚊子两次吹喇叭的动作。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3" name="标题 5121"/>
          <p:cNvSpPr>
            <a:spLocks noGrp="1" noRot="1"/>
          </p:cNvSpPr>
          <p:nvPr>
            <p:ph type="ctrTitle"/>
          </p:nvPr>
        </p:nvSpPr>
        <p:spPr>
          <a:xfrm>
            <a:off x="1524000" y="603250"/>
            <a:ext cx="9144000" cy="5351780"/>
          </a:xfrm>
        </p:spPr>
        <p:txBody>
          <a:bodyPr anchor="ctr">
            <a:normAutofit/>
          </a:bodyPr>
          <a:p>
            <a:pPr algn="l" defTabSz="914400">
              <a:lnSpc>
                <a:spcPct val="100000"/>
              </a:lnSpc>
              <a:buNone/>
            </a:pPr>
            <a:r>
              <a:rPr lang="en-US" altLang="zh-CN" sz="4800" b="1" kern="1200" baseline="0" dirty="0">
                <a:latin typeface="+mj-lt"/>
                <a:ea typeface="+mj-ea"/>
                <a:cs typeface="+mj-cs"/>
              </a:rPr>
              <a:t>                     </a:t>
            </a:r>
            <a:r>
              <a:rPr lang="zh-CN" altLang="en-US" sz="4800" b="1" kern="1200" baseline="0" dirty="0">
                <a:latin typeface="+mj-lt"/>
                <a:ea typeface="+mj-ea"/>
                <a:cs typeface="+mj-cs"/>
              </a:rPr>
              <a:t>穿井得一人</a:t>
            </a:r>
            <a:br>
              <a:rPr lang="zh-CN" altLang="en-US" sz="4800" b="1" kern="1200" baseline="0" dirty="0">
                <a:latin typeface="+mj-lt"/>
                <a:ea typeface="+mj-ea"/>
                <a:cs typeface="+mj-cs"/>
              </a:rPr>
            </a:br>
            <a:br>
              <a:rPr lang="zh-CN" altLang="en-US" sz="4800" b="1" kern="1200" baseline="0" dirty="0">
                <a:latin typeface="+mj-lt"/>
                <a:ea typeface="+mj-ea"/>
                <a:cs typeface="+mj-cs"/>
              </a:rPr>
            </a:br>
            <a:br>
              <a:rPr lang="zh-CN" altLang="en-US" sz="4800" b="1" kern="1200" baseline="0" dirty="0">
                <a:latin typeface="+mj-lt"/>
                <a:ea typeface="+mj-ea"/>
                <a:cs typeface="+mj-cs"/>
              </a:rPr>
            </a:br>
            <a:r>
              <a:rPr lang="zh-CN" altLang="en-US" sz="4800" b="1" kern="1200" baseline="0" dirty="0">
                <a:latin typeface="+mj-lt"/>
                <a:ea typeface="+mj-ea"/>
                <a:cs typeface="+mj-cs"/>
              </a:rPr>
              <a:t>今日作业：</a:t>
            </a:r>
            <a:br>
              <a:rPr lang="zh-CN" altLang="en-US" sz="5400" b="1" kern="1200" baseline="0" dirty="0">
                <a:latin typeface="+mj-lt"/>
                <a:ea typeface="+mj-ea"/>
                <a:cs typeface="+mj-cs"/>
              </a:rPr>
            </a:br>
            <a:r>
              <a:rPr lang="zh-CN" altLang="en-US" sz="5400" b="1" kern="1200" baseline="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+mj-cs"/>
              </a:rPr>
              <a:t>背诵并默写</a:t>
            </a:r>
            <a:br>
              <a:rPr lang="zh-CN" altLang="en-US" sz="5400" b="1" kern="1200" baseline="0" dirty="0">
                <a:latin typeface="+mj-lt"/>
                <a:ea typeface="+mj-ea"/>
                <a:cs typeface="+mj-cs"/>
              </a:rPr>
            </a:br>
            <a:r>
              <a:rPr lang="zh-CN" altLang="en-US" sz="4800" b="1" kern="1200" baseline="0" dirty="0">
                <a:latin typeface="+mj-lt"/>
                <a:ea typeface="+mj-ea"/>
                <a:cs typeface="+mj-cs"/>
              </a:rPr>
              <a:t>《杞人忧天》</a:t>
            </a:r>
            <a:r>
              <a:rPr lang="zh-CN" altLang="en-US" sz="5400" b="1" kern="1200" baseline="0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+mj-cs"/>
              </a:rPr>
              <a:t>原文及注释</a:t>
            </a:r>
            <a:endParaRPr lang="zh-CN" altLang="en-US" sz="5400" b="1" kern="1200" baseline="0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cs typeface="+mj-cs"/>
            </a:endParaRPr>
          </a:p>
        </p:txBody>
      </p:sp>
      <p:sp>
        <p:nvSpPr>
          <p:cNvPr id="3074" name="文本框 5123"/>
          <p:cNvSpPr txBox="1"/>
          <p:nvPr/>
        </p:nvSpPr>
        <p:spPr>
          <a:xfrm>
            <a:off x="7167245" y="1880235"/>
            <a:ext cx="3200400" cy="518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吕氏春秋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标题 7169"/>
          <p:cNvSpPr>
            <a:spLocks noGrp="1" noRot="1"/>
          </p:cNvSpPr>
          <p:nvPr>
            <p:ph type="title"/>
          </p:nvPr>
        </p:nvSpPr>
        <p:spPr>
          <a:xfrm>
            <a:off x="838200" y="164465"/>
            <a:ext cx="10515600" cy="1325563"/>
          </a:xfrm>
        </p:spPr>
        <p:txBody>
          <a:bodyPr anchor="ctr"/>
          <a:p>
            <a:pPr algn="l"/>
            <a:r>
              <a:rPr lang="en-US" altLang="zh-CN" sz="4800" b="1" dirty="0">
                <a:ea typeface="楷体_GB2312" panose="02010609030101010101" pitchFamily="49" charset="-122"/>
              </a:rPr>
              <a:t>《</a:t>
            </a:r>
            <a:r>
              <a:rPr lang="zh-CN" altLang="en-US" sz="4800" b="1" dirty="0">
                <a:ea typeface="楷体_GB2312" panose="02010609030101010101" pitchFamily="49" charset="-122"/>
              </a:rPr>
              <a:t>吕氏春秋</a:t>
            </a:r>
            <a:r>
              <a:rPr lang="en-US" altLang="zh-CN" sz="4800" b="1" dirty="0">
                <a:ea typeface="楷体_GB2312" panose="02010609030101010101" pitchFamily="49" charset="-122"/>
              </a:rPr>
              <a:t>》</a:t>
            </a:r>
            <a:r>
              <a:rPr lang="zh-CN" altLang="en-US" sz="4800" b="1" dirty="0">
                <a:ea typeface="楷体_GB2312" panose="02010609030101010101" pitchFamily="49" charset="-122"/>
              </a:rPr>
              <a:t>概况</a:t>
            </a:r>
            <a:endParaRPr lang="zh-CN" altLang="en-US" sz="4800" b="1" dirty="0">
              <a:ea typeface="楷体_GB2312" panose="02010609030101010101" pitchFamily="49" charset="-122"/>
            </a:endParaRPr>
          </a:p>
        </p:txBody>
      </p:sp>
      <p:sp>
        <p:nvSpPr>
          <p:cNvPr id="5122" name="文本占位符 7170"/>
          <p:cNvSpPr>
            <a:spLocks noGrp="1" noRot="1"/>
          </p:cNvSpPr>
          <p:nvPr>
            <p:ph idx="1"/>
          </p:nvPr>
        </p:nvSpPr>
        <p:spPr>
          <a:xfrm>
            <a:off x="184785" y="1205865"/>
            <a:ext cx="11720830" cy="5573395"/>
          </a:xfrm>
        </p:spPr>
        <p:txBody>
          <a:bodyPr anchor="t">
            <a:normAutofit fontScale="90000"/>
          </a:bodyPr>
          <a:p>
            <a:pPr>
              <a:lnSpc>
                <a:spcPct val="130000"/>
              </a:lnSpc>
            </a:pP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吕氏春秋</a:t>
            </a: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是在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？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国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丞相</a:t>
            </a:r>
            <a:r>
              <a:rPr lang="zh-CN" altLang="en-US" sz="4000" b="1" u="sng" dirty="0"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？</a:t>
            </a:r>
            <a:r>
              <a:rPr lang="zh-CN" altLang="en-US" sz="4000" b="1" u="sng" dirty="0"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主持下，集合</a:t>
            </a:r>
            <a:r>
              <a:rPr lang="zh-CN" altLang="en-US" sz="4000" b="1" u="sng" dirty="0"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？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们编撰的一部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黄老道家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名著。全书分为十二纪、八览、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hlinkClick r:id="rId1"/>
              </a:rPr>
              <a:t>六论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，注重博采众家学说，以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道家黄老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思想为主，兼收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hlinkClick r:id="rId2"/>
              </a:rPr>
              <a:t>儒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、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hlinkClick r:id="rId3"/>
              </a:rPr>
              <a:t>墨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、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hlinkClick r:id="rId4"/>
              </a:rPr>
              <a:t>法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、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hlinkClick r:id="rId5"/>
              </a:rPr>
              <a:t>兵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、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hlinkClick r:id="rId6"/>
              </a:rPr>
              <a:t>农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、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hlinkClick r:id="rId7"/>
              </a:rPr>
              <a:t>纵横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和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hlinkClick r:id="rId8"/>
              </a:rPr>
              <a:t>阴阳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各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先秦诸子百家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言论，所以</a:t>
            </a: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hlinkClick r:id="rId9"/>
              </a:rPr>
              <a:t>汉书</a:t>
            </a: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  <a:hlinkClick r:id="rId9"/>
              </a:rPr>
              <a:t>·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hlinkClick r:id="rId9"/>
              </a:rPr>
              <a:t>艺文志</a:t>
            </a: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等将其列入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杂家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。吕不韦自己认为其中包括了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天地万物古往今来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的事理，所以称之为</a:t>
            </a: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吕氏春秋</a:t>
            </a: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endParaRPr lang="zh-CN" altLang="en-US" sz="3600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矩形 1"/>
          <p:cNvSpPr/>
          <p:nvPr/>
        </p:nvSpPr>
        <p:spPr>
          <a:xfrm>
            <a:off x="2039620" y="-46355"/>
            <a:ext cx="6994525" cy="10972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</a:t>
            </a:r>
            <a:r>
              <a:rPr lang="en-US" altLang="zh-CN" sz="4000" b="1" dirty="0">
                <a:solidFill>
                  <a:schemeClr val="tx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sz="4000" b="1" dirty="0">
                <a:solidFill>
                  <a:schemeClr val="tx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依托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情节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，解读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文本：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0242" name="文本占位符 33794"/>
          <p:cNvSpPr>
            <a:spLocks noGrp="1" noRot="1"/>
          </p:cNvSpPr>
          <p:nvPr/>
        </p:nvSpPr>
        <p:spPr>
          <a:xfrm>
            <a:off x="125095" y="1050925"/>
            <a:ext cx="11919585" cy="37274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anose="05000000000000000000" pitchFamily="2" charset="2"/>
              <a:buChar char="Ø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panose="05000000000000000000" pitchFamily="2" charset="2"/>
              <a:buChar char="¡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Ø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anose="05020102010507070707" pitchFamily="18" charset="2"/>
              <a:buChar char="¡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anose="05020102010507070707" pitchFamily="18" charset="2"/>
              <a:buChar char="¡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anose="05020102010507070707" pitchFamily="18" charset="2"/>
              <a:buChar char="¡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anose="05020102010507070707" pitchFamily="18" charset="2"/>
              <a:buChar char="¡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anose="05020102010507070707" pitchFamily="18" charset="2"/>
              <a:buChar char="¡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短文</a:t>
            </a:r>
            <a:r>
              <a:rPr lang="en-US" altLang="zh-CN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穿井得一人</a:t>
            </a:r>
            <a:r>
              <a:rPr lang="en-US" altLang="zh-CN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按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事情发展顺序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叙述。有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开端、发展、结局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，但最后也未点出寓意。全文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共分三层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36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在</a:t>
            </a:r>
            <a:endParaRPr lang="zh-CN" altLang="en-US" sz="1800" b="1" dirty="0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 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第一层</a:t>
            </a:r>
            <a:r>
              <a:rPr lang="en-US" altLang="zh-CN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(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第</a:t>
            </a:r>
            <a:r>
              <a:rPr lang="en-US" altLang="zh-CN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1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节</a:t>
            </a:r>
            <a:r>
              <a:rPr lang="en-US" altLang="zh-CN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)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叙述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宋国丁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姓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人家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因为要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到外面打井水浇田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，常要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占一个劳动力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。后来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自家打了井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，趣说为“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穿井得一人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”。思考：丁家人说的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“</a:t>
            </a:r>
            <a:r>
              <a:rPr lang="zh-CN" altLang="en-US" sz="36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穿井得一人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”的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含义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是什么？</a:t>
            </a:r>
            <a:r>
              <a:rPr lang="en-US" altLang="zh-CN" sz="2800" b="1" dirty="0"/>
              <a:t> </a:t>
            </a:r>
            <a:endParaRPr lang="zh-CN" altLang="en-US" sz="2800" b="1" dirty="0"/>
          </a:p>
        </p:txBody>
      </p:sp>
      <p:sp>
        <p:nvSpPr>
          <p:cNvPr id="124932" name="文本框 124931"/>
          <p:cNvSpPr txBox="1"/>
          <p:nvPr/>
        </p:nvSpPr>
        <p:spPr>
          <a:xfrm>
            <a:off x="125095" y="5316855"/>
            <a:ext cx="11919585" cy="82296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意思是丁家</a:t>
            </a:r>
            <a:r>
              <a:rPr lang="zh-CN" altLang="en-US" sz="48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打井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得到了一个</a:t>
            </a:r>
            <a:r>
              <a:rPr lang="zh-CN" altLang="en-US" sz="48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人使唤</a:t>
            </a: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/</a:t>
            </a:r>
            <a:r>
              <a:rPr lang="zh-CN" altLang="en-US" sz="48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劳动力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。</a:t>
            </a:r>
            <a:endParaRPr lang="zh-CN" altLang="en-US" sz="4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2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占位符 33794"/>
          <p:cNvSpPr>
            <a:spLocks noGrp="1" noRot="1"/>
          </p:cNvSpPr>
          <p:nvPr>
            <p:ph idx="1"/>
          </p:nvPr>
        </p:nvSpPr>
        <p:spPr>
          <a:xfrm>
            <a:off x="285750" y="184150"/>
            <a:ext cx="11603355" cy="5339715"/>
          </a:xfrm>
        </p:spPr>
        <p:txBody>
          <a:bodyPr anchor="t"/>
          <a:p>
            <a:pPr>
              <a:lnSpc>
                <a:spcPct val="90000"/>
              </a:lnSpc>
            </a:pPr>
            <a:r>
              <a:rPr lang="en-US" altLang="zh-CN" sz="2800" b="1" dirty="0"/>
              <a:t> 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第二层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(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第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2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节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)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别人并未懂这话，就把丁氏的话传开了，直传到国君那里。思考：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传话的人把</a:t>
            </a:r>
            <a:r>
              <a:rPr lang="zh-CN" altLang="en-US" sz="48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这句话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听成了什么意思？听错的</a:t>
            </a:r>
            <a:r>
              <a:rPr lang="zh-CN" altLang="en-US" sz="48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原因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何在？在文中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用△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画出表示原因的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关键词。</a:t>
            </a:r>
            <a:endParaRPr lang="zh-CN" altLang="en-US" sz="48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24932" name="文本框 124931"/>
          <p:cNvSpPr txBox="1"/>
          <p:nvPr/>
        </p:nvSpPr>
        <p:spPr>
          <a:xfrm>
            <a:off x="285750" y="3251835"/>
            <a:ext cx="11735435" cy="268224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听成了姓丁的人家</a:t>
            </a:r>
            <a:r>
              <a:rPr lang="zh-CN" altLang="en-US" sz="5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打井时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，</a:t>
            </a:r>
            <a:r>
              <a:rPr lang="zh-CN" altLang="en-US" sz="5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挖出了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一个人</a:t>
            </a:r>
            <a:endParaRPr lang="zh-CN" altLang="en-US" sz="48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>
              <a:spcBef>
                <a:spcPct val="50000"/>
              </a:spcBef>
            </a:pP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原因：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 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这话本身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有歧义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②传话者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只是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道听途说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而已，并未去实地了解实情，就开始进行传播</a:t>
            </a:r>
            <a:endParaRPr lang="zh-CN" altLang="en-US" sz="40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2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占位符 33794"/>
          <p:cNvSpPr>
            <a:spLocks noGrp="1" noRot="1"/>
          </p:cNvSpPr>
          <p:nvPr>
            <p:ph idx="1"/>
          </p:nvPr>
        </p:nvSpPr>
        <p:spPr>
          <a:xfrm>
            <a:off x="855345" y="234950"/>
            <a:ext cx="10498455" cy="4351655"/>
          </a:xfrm>
        </p:spPr>
        <p:txBody>
          <a:bodyPr anchor="t"/>
          <a:p>
            <a:pPr>
              <a:lnSpc>
                <a:spcPct val="90000"/>
              </a:lnSpc>
            </a:pPr>
            <a:r>
              <a:rPr lang="en-US" altLang="zh-CN" sz="2800" b="1" dirty="0"/>
              <a:t> 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第三层</a:t>
            </a: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(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第</a:t>
            </a: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3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节</a:t>
            </a:r>
            <a:r>
              <a:rPr lang="en-US" altLang="zh-CN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)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丁氏告诉</a:t>
            </a:r>
            <a:r>
              <a:rPr lang="zh-CN" altLang="en-US" sz="4000" b="1" u="sng" dirty="0">
                <a:latin typeface="黑体" panose="02010600030101010101" pitchFamily="2" charset="-122"/>
                <a:ea typeface="黑体" panose="02010600030101010101" pitchFamily="2" charset="-122"/>
              </a:rPr>
              <a:t>国君的使者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自己那句话的真正意思。思考：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4400" b="1" dirty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这则寓言故事说明了一个什么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道理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？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</a:pP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24932" name="文本框 124931"/>
          <p:cNvSpPr txBox="1"/>
          <p:nvPr/>
        </p:nvSpPr>
        <p:spPr>
          <a:xfrm>
            <a:off x="353060" y="2333625"/>
            <a:ext cx="11485880" cy="441960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信息的传播者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一定要有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调查了解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，否则没有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发言权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。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（说者）</a:t>
            </a:r>
            <a:endParaRPr lang="zh-CN" altLang="en-US" sz="44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>
              <a:spcBef>
                <a:spcPct val="50000"/>
              </a:spcBef>
            </a:pPr>
            <a:r>
              <a:rPr lang="en-US" altLang="zh-CN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2.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人们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不可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轻信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传言并盲目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传布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，对信息的真伪要加以辨别。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（听者）</a:t>
            </a:r>
            <a:endParaRPr lang="zh-CN" altLang="en-US" sz="44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>
              <a:spcBef>
                <a:spcPct val="50000"/>
              </a:spcBef>
            </a:pPr>
            <a:r>
              <a:rPr lang="en-US" altLang="zh-CN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3.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说话、念词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避免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产生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歧义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等。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（说者）</a:t>
            </a: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2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文本占位符 35842"/>
          <p:cNvSpPr>
            <a:spLocks noGrp="1" noRot="1"/>
          </p:cNvSpPr>
          <p:nvPr>
            <p:ph idx="1"/>
          </p:nvPr>
        </p:nvSpPr>
        <p:spPr>
          <a:xfrm>
            <a:off x="928370" y="206375"/>
            <a:ext cx="10346055" cy="6162040"/>
          </a:xfrm>
        </p:spPr>
        <p:txBody>
          <a:bodyPr anchor="t">
            <a:normAutofit fontScale="90000"/>
          </a:bodyPr>
          <a:p>
            <a:pPr>
              <a:lnSpc>
                <a:spcPct val="12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分享：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</a:rPr>
              <a:t>现实生活中，你可能遇到过或听说过类似的情况那么，以后你打算怎样去对待？</a:t>
            </a:r>
            <a:endParaRPr lang="zh-CN" altLang="en-US" sz="40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2800"/>
              <a:t>   </a:t>
            </a:r>
            <a:endParaRPr lang="zh-CN" altLang="en-US" sz="2800"/>
          </a:p>
          <a:p>
            <a:pPr>
              <a:lnSpc>
                <a:spcPct val="130000"/>
              </a:lnSpc>
              <a:buNone/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审慎态度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调查研究   去伪存真   不轻信  不盲从  不以讹传讹。</a:t>
            </a: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endParaRPr lang="zh-CN" altLang="en-US" b="1" dirty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4400" b="1" dirty="0">
                <a:solidFill>
                  <a:srgbClr val="FF0000"/>
                </a:solidFill>
              </a:rPr>
              <a:t>拓展：三人成虎   抢盐风潮   板蓝根断货事件</a:t>
            </a:r>
            <a:endParaRPr lang="zh-CN" altLang="en-US" sz="4400" b="1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  <a:buNone/>
            </a:pPr>
            <a:br>
              <a:rPr lang="zh-CN" altLang="en-US" b="1" dirty="0">
                <a:solidFill>
                  <a:schemeClr val="hlink"/>
                </a:solidFill>
              </a:rPr>
            </a:br>
            <a:r>
              <a:rPr lang="zh-CN" altLang="en-US" b="1" dirty="0">
                <a:solidFill>
                  <a:schemeClr val="hlink"/>
                </a:solidFill>
              </a:rPr>
              <a:t>                   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订做金耳环、金项链   防疫针事件</a:t>
            </a: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2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文本占位符 35842"/>
          <p:cNvSpPr>
            <a:spLocks noGrp="1" noRot="1"/>
          </p:cNvSpPr>
          <p:nvPr>
            <p:ph idx="1"/>
          </p:nvPr>
        </p:nvSpPr>
        <p:spPr>
          <a:xfrm>
            <a:off x="191770" y="206375"/>
            <a:ext cx="11768455" cy="6447155"/>
          </a:xfrm>
        </p:spPr>
        <p:txBody>
          <a:bodyPr anchor="t">
            <a:normAutofit lnSpcReduction="10000"/>
          </a:bodyPr>
          <a:p>
            <a:pPr>
              <a:lnSpc>
                <a:spcPct val="12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翻译：</a:t>
            </a:r>
            <a:r>
              <a:rPr lang="zh-CN" altLang="en-US" sz="2800"/>
              <a:t>   </a:t>
            </a:r>
            <a:endParaRPr lang="zh-CN" altLang="en-US" sz="2800"/>
          </a:p>
          <a:p>
            <a:pPr>
              <a:lnSpc>
                <a:spcPct val="130000"/>
              </a:lnSpc>
              <a:buNone/>
            </a:pPr>
            <a:r>
              <a:rPr lang="en-US" altLang="zh-CN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有</a:t>
            </a:r>
            <a:r>
              <a:rPr lang="zh-CN" altLang="en-US" sz="4400" b="1" u="heavy" noProof="0" dirty="0">
                <a:ln>
                  <a:noFill/>
                </a:ln>
                <a:effectLst/>
                <a:uLnTx/>
                <a:uFill>
                  <a:solidFill>
                    <a:srgbClr val="FF0000"/>
                  </a:solidFill>
                </a:u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闻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而传</a:t>
            </a:r>
            <a:r>
              <a:rPr lang="zh-CN" altLang="en-US" sz="4400" b="1" u="heavy" noProof="0" dirty="0">
                <a:ln>
                  <a:noFill/>
                </a:ln>
                <a:effectLst/>
                <a:uLnTx/>
                <a:uFill>
                  <a:solidFill>
                    <a:srgbClr val="FF0000"/>
                  </a:solidFill>
                </a:u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之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者，曰：“丁氏穿井</a:t>
            </a:r>
            <a:r>
              <a:rPr lang="zh-CN" altLang="en-US" sz="4400" b="1" u="heavy" noProof="0" dirty="0">
                <a:ln>
                  <a:noFill/>
                </a:ln>
                <a:effectLst/>
                <a:uLnTx/>
                <a:uFill>
                  <a:solidFill>
                    <a:srgbClr val="FF0000"/>
                  </a:solidFill>
                </a:u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得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一人。</a:t>
            </a:r>
            <a:endParaRPr lang="zh-CN" altLang="en-US" sz="4400" b="1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4400" b="1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译：有人</a:t>
            </a:r>
            <a:r>
              <a:rPr lang="zh-CN" altLang="en-US" sz="4400" b="1" u="sng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听见</a:t>
            </a:r>
            <a:r>
              <a:rPr lang="zh-CN" altLang="en-US" sz="4400" b="1" u="sng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这句话</a:t>
            </a:r>
            <a:r>
              <a:rPr lang="zh-CN" altLang="en-US" sz="4400" b="1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，就把</a:t>
            </a:r>
            <a:r>
              <a:rPr lang="zh-CN" altLang="en-US" sz="4400" b="1" u="sng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它</a:t>
            </a:r>
            <a:r>
              <a:rPr lang="zh-CN" altLang="en-US" sz="4400" b="1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传播开来，说：</a:t>
            </a:r>
            <a:r>
              <a:rPr lang="en-US" altLang="zh-CN" sz="4400" b="1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“</a:t>
            </a:r>
            <a:r>
              <a:rPr lang="zh-CN" altLang="en-US" sz="4400" b="1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丁家挖井，</a:t>
            </a:r>
            <a:r>
              <a:rPr lang="zh-CN" altLang="en-US" sz="4400" b="1" u="sng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挖出</a:t>
            </a:r>
            <a:r>
              <a:rPr lang="zh-CN" altLang="en-US" sz="4400" b="1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了一个人。</a:t>
            </a:r>
            <a:endParaRPr lang="en-US" altLang="zh-CN" sz="4400" b="1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2. </a:t>
            </a:r>
            <a:r>
              <a:rPr lang="zh-CN" altLang="en-US" sz="4400" b="1" u="sng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国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人</a:t>
            </a:r>
            <a:r>
              <a:rPr lang="zh-CN" altLang="en-US" sz="4400" b="1" u="heavy" noProof="0" dirty="0">
                <a:ln>
                  <a:noFill/>
                </a:ln>
                <a:effectLst/>
                <a:uLnTx/>
                <a:uFill>
                  <a:solidFill>
                    <a:srgbClr val="FF0000"/>
                  </a:solidFill>
                </a:u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道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之，</a:t>
            </a:r>
            <a:r>
              <a:rPr lang="zh-CN" altLang="en-US" sz="4400" b="1" u="heavy" noProof="0" dirty="0">
                <a:ln>
                  <a:noFill/>
                </a:ln>
                <a:effectLst/>
                <a:uLnTx/>
                <a:uFill>
                  <a:solidFill>
                    <a:srgbClr val="FF0000"/>
                  </a:solidFill>
                </a:u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闻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之</a:t>
            </a:r>
            <a:r>
              <a:rPr lang="zh-CN" altLang="en-US" sz="4400" b="1" u="heavy" noProof="0" dirty="0">
                <a:ln>
                  <a:noFill/>
                </a:ln>
                <a:effectLst/>
                <a:uLnTx/>
                <a:uFill>
                  <a:solidFill>
                    <a:srgbClr val="FF0000"/>
                  </a:solidFill>
                </a:u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于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宋君。</a:t>
            </a:r>
            <a:endParaRPr lang="zh-CN" altLang="en-US" sz="4400" b="1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lvl="0" indent="0">
              <a:lnSpc>
                <a:spcPct val="110000"/>
              </a:lnSpc>
              <a:buClr>
                <a:srgbClr val="000000"/>
              </a:buClr>
              <a:buFont typeface="Wingdings 2" panose="05020102010507070707" pitchFamily="18" charset="2"/>
              <a:buNone/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译：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国都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里的人都在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讲述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这件事，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使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宋国的国君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知道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了这件事。</a:t>
            </a: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2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22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文本占位符 35842"/>
          <p:cNvSpPr>
            <a:spLocks noGrp="1" noRot="1"/>
          </p:cNvSpPr>
          <p:nvPr>
            <p:ph idx="1"/>
          </p:nvPr>
        </p:nvSpPr>
        <p:spPr>
          <a:xfrm>
            <a:off x="212090" y="205105"/>
            <a:ext cx="11768455" cy="6447155"/>
          </a:xfrm>
        </p:spPr>
        <p:txBody>
          <a:bodyPr anchor="t">
            <a:normAutofit/>
          </a:bodyPr>
          <a:p>
            <a:pPr>
              <a:lnSpc>
                <a:spcPct val="12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翻译：</a:t>
            </a:r>
            <a:r>
              <a:rPr lang="zh-CN" altLang="en-US" sz="2800"/>
              <a:t>   </a:t>
            </a:r>
            <a:endParaRPr lang="zh-CN" altLang="en-US" sz="2800"/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 panose="05020102010507070707"/>
              <a:buNone/>
              <a:defRPr/>
            </a:pPr>
            <a:r>
              <a:rPr lang="en-US" altLang="zh-CN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3.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zh-CN" altLang="en-US" sz="4400" b="1" u="heavy" noProof="0" dirty="0">
                <a:ln>
                  <a:noFill/>
                </a:ln>
                <a:effectLst/>
                <a:uLnTx/>
                <a:uFill>
                  <a:solidFill>
                    <a:srgbClr val="FF0000"/>
                  </a:solidFill>
                </a:u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得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一</a:t>
            </a:r>
            <a:r>
              <a:rPr lang="zh-CN" altLang="en-US" sz="4400" b="1" noProof="0" dirty="0" smtClean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人</a:t>
            </a:r>
            <a:r>
              <a:rPr lang="zh-CN" altLang="en-US" sz="4400" b="1" u="heavy" noProof="0" dirty="0" smtClean="0">
                <a:ln>
                  <a:noFill/>
                </a:ln>
                <a:effectLst/>
                <a:uLnTx/>
                <a:uFill>
                  <a:solidFill>
                    <a:srgbClr val="FF0000"/>
                  </a:solidFill>
                </a:u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之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使</a:t>
            </a:r>
            <a:r>
              <a:rPr lang="zh-CN" altLang="en-US" sz="4400" b="1" noProof="0" dirty="0" smtClean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，非</a:t>
            </a:r>
            <a:r>
              <a:rPr lang="zh-CN" altLang="en-US" sz="4400" b="1" u="heavy" noProof="0" dirty="0">
                <a:ln>
                  <a:noFill/>
                </a:ln>
                <a:effectLst/>
                <a:uLnTx/>
                <a:uFill>
                  <a:solidFill>
                    <a:srgbClr val="FF0000"/>
                  </a:solidFill>
                </a:u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得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一人</a:t>
            </a:r>
            <a:r>
              <a:rPr lang="zh-CN" altLang="en-US" sz="4400" b="1" u="heavy" noProof="0" dirty="0">
                <a:ln>
                  <a:noFill/>
                </a:ln>
                <a:effectLst/>
                <a:uLnTx/>
                <a:uFill>
                  <a:solidFill>
                    <a:srgbClr val="FF0000"/>
                  </a:solidFill>
                </a:u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于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井</a:t>
            </a:r>
            <a:r>
              <a:rPr lang="zh-CN" altLang="en-US" sz="4400" b="1" noProof="0" dirty="0" smtClean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中也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4400" b="1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4400" b="1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译：</a:t>
            </a:r>
            <a:r>
              <a:rPr lang="zh-CN" altLang="en-US" sz="4400" b="1" u="sng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得到</a:t>
            </a:r>
            <a:r>
              <a:rPr lang="zh-CN" altLang="en-US" sz="4400" b="1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一个人</a:t>
            </a:r>
            <a:r>
              <a:rPr lang="zh-CN" altLang="en-US" sz="4400" b="1" u="sng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使唤</a:t>
            </a:r>
            <a:r>
              <a:rPr lang="zh-CN" altLang="en-US" sz="4400" b="1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，并非</a:t>
            </a:r>
            <a:r>
              <a:rPr lang="zh-CN" altLang="en-US" sz="4400" b="1" u="sng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从井中</a:t>
            </a:r>
            <a:r>
              <a:rPr lang="zh-CN" altLang="en-US" sz="4400" b="1" u="sng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挖出</a:t>
            </a:r>
            <a:r>
              <a:rPr lang="zh-CN" altLang="en-US" sz="4400" b="1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了一个人。</a:t>
            </a:r>
            <a:endParaRPr lang="en-US" altLang="zh-CN" sz="4400" b="1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4. </a:t>
            </a:r>
            <a:r>
              <a:rPr lang="zh-CN" altLang="en-US" sz="44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求闻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之</a:t>
            </a:r>
            <a:r>
              <a:rPr lang="zh-CN" altLang="en-US" sz="44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若此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</a:t>
            </a:r>
            <a:r>
              <a:rPr lang="zh-CN" altLang="en-US" sz="4400" b="1" u="sng" noProof="0" dirty="0" smtClean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不若</a:t>
            </a:r>
            <a:r>
              <a:rPr lang="zh-CN" altLang="en-US" sz="4400" b="1" noProof="0" dirty="0" smtClean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无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闻。</a:t>
            </a:r>
            <a:endParaRPr lang="zh-CN" altLang="en-US" sz="4400" b="1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译：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像这样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（不得法地）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寻求消息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不如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没有消息</a:t>
            </a:r>
            <a:r>
              <a:rPr lang="en-US" altLang="zh-CN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/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听到（任何消息）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24932" name="文本框 124931"/>
          <p:cNvSpPr txBox="1"/>
          <p:nvPr/>
        </p:nvSpPr>
        <p:spPr>
          <a:xfrm>
            <a:off x="2704465" y="205105"/>
            <a:ext cx="9275445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B0F0"/>
            </a:solidFill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之：结构助词，用于主谓之间，取独</a:t>
            </a:r>
            <a:endParaRPr lang="zh-CN" altLang="en-US" sz="44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44700" y="3229610"/>
            <a:ext cx="9778365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B0F0"/>
            </a:solidFill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之：结构助词，前置的标志，帮助提宾</a:t>
            </a:r>
            <a:endParaRPr lang="zh-CN" altLang="en-US" sz="44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2" grpId="0" bldLvl="0" animBg="1"/>
      <p:bldP spid="3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文本占位符 35842"/>
          <p:cNvSpPr>
            <a:spLocks noGrp="1" noRot="1"/>
          </p:cNvSpPr>
          <p:nvPr>
            <p:ph idx="1"/>
          </p:nvPr>
        </p:nvSpPr>
        <p:spPr>
          <a:xfrm>
            <a:off x="928370" y="206375"/>
            <a:ext cx="10346055" cy="6162040"/>
          </a:xfrm>
        </p:spPr>
        <p:txBody>
          <a:bodyPr anchor="t">
            <a:normAutofit lnSpcReduction="10000"/>
          </a:bodyPr>
          <a:p>
            <a:pPr>
              <a:lnSpc>
                <a:spcPct val="130000"/>
              </a:lnSpc>
              <a:buNone/>
            </a:pPr>
            <a:r>
              <a:rPr lang="zh-CN" altLang="en-US" sz="4000" b="1"/>
              <a:t>全文结构梳理：</a:t>
            </a:r>
            <a:endParaRPr lang="zh-CN" altLang="en-US" sz="4000" b="1"/>
          </a:p>
          <a:p>
            <a:pPr>
              <a:lnSpc>
                <a:spcPct val="130000"/>
              </a:lnSpc>
              <a:buNone/>
            </a:pPr>
            <a:endParaRPr lang="zh-CN" altLang="en-US" sz="4000" b="1"/>
          </a:p>
          <a:p>
            <a:pPr algn="ctr">
              <a:lnSpc>
                <a:spcPct val="130000"/>
              </a:lnSpc>
              <a:buNone/>
            </a:pPr>
            <a:r>
              <a:rPr lang="zh-CN" altLang="en-US" sz="2800"/>
              <a:t>   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开端：告</a:t>
            </a:r>
            <a:r>
              <a:rPr lang="en-US" altLang="zh-CN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穿井得人</a:t>
            </a:r>
            <a:r>
              <a:rPr lang="en-US" altLang="zh-CN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之事；</a:t>
            </a:r>
            <a:endParaRPr lang="zh-CN" altLang="en-US" sz="44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algn="ctr">
              <a:lnSpc>
                <a:spcPct val="130000"/>
              </a:lnSpc>
              <a:buNone/>
            </a:pP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发展：传</a:t>
            </a:r>
            <a:r>
              <a:rPr lang="en-US" altLang="zh-CN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穿井得人</a:t>
            </a:r>
            <a:r>
              <a:rPr lang="en-US" altLang="zh-CN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之言；</a:t>
            </a:r>
            <a:endParaRPr lang="zh-CN" altLang="en-US" sz="44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algn="ctr">
              <a:lnSpc>
                <a:spcPct val="130000"/>
              </a:lnSpc>
              <a:buNone/>
            </a:pP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结局：释</a:t>
            </a:r>
            <a:r>
              <a:rPr lang="en-US" altLang="zh-CN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穿井得人</a:t>
            </a:r>
            <a:r>
              <a:rPr lang="en-US" altLang="zh-CN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之义。</a:t>
            </a:r>
            <a:endParaRPr lang="zh-CN" altLang="en-US" sz="44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文本占位符 35842"/>
          <p:cNvSpPr>
            <a:spLocks noGrp="1" noRot="1"/>
          </p:cNvSpPr>
          <p:nvPr>
            <p:ph idx="1"/>
          </p:nvPr>
        </p:nvSpPr>
        <p:spPr>
          <a:xfrm>
            <a:off x="191770" y="206375"/>
            <a:ext cx="11768455" cy="6447155"/>
          </a:xfrm>
        </p:spPr>
        <p:txBody>
          <a:bodyPr anchor="t">
            <a:normAutofit/>
          </a:bodyPr>
          <a:p>
            <a:pPr>
              <a:lnSpc>
                <a:spcPct val="120000"/>
              </a:lnSpc>
            </a:pPr>
            <a:r>
              <a:rPr lang="zh-CN" altLang="en-US" sz="48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今日作业：  </a:t>
            </a:r>
            <a:endParaRPr lang="zh-CN" altLang="en-US" sz="48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 第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84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、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85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页，基础识记 整体感悟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    </a:t>
            </a:r>
            <a:r>
              <a:rPr lang="zh-CN" altLang="en-US" sz="4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</a:t>
            </a:r>
            <a:endParaRPr lang="en-US" altLang="zh-CN" sz="5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3" name="图片 5122" descr="D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5834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文本框 5123"/>
          <p:cNvSpPr txBox="1"/>
          <p:nvPr/>
        </p:nvSpPr>
        <p:spPr>
          <a:xfrm>
            <a:off x="1562735" y="453390"/>
            <a:ext cx="3919855" cy="914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5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2" charset="-122"/>
              </a:rPr>
              <a:t>杞 人 忧 天</a:t>
            </a:r>
            <a:endParaRPr lang="zh-CN" altLang="en-US" sz="5400" b="1" dirty="0">
              <a:solidFill>
                <a:srgbClr val="FF0000"/>
              </a:solidFill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  <p:sp>
        <p:nvSpPr>
          <p:cNvPr id="5125" name="文本框 5124"/>
          <p:cNvSpPr txBox="1"/>
          <p:nvPr/>
        </p:nvSpPr>
        <p:spPr>
          <a:xfrm>
            <a:off x="435610" y="3326765"/>
            <a:ext cx="9705975" cy="26517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杞人忧天</a:t>
            </a:r>
            <a:r>
              <a:rPr lang="en-US" altLang="zh-CN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寓意是庸人自扰，毫无根据的瞎担心。</a:t>
            </a:r>
            <a:endParaRPr lang="zh-CN" altLang="en-US" sz="48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比喻没有根据或不必要的忧虑。</a:t>
            </a:r>
            <a:endParaRPr lang="zh-CN" altLang="en-US" sz="48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23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23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23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23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23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1" name="图片 7170" descr="2009313065120178"/>
          <p:cNvPicPr>
            <a:picLocks noChangeAspect="1"/>
          </p:cNvPicPr>
          <p:nvPr/>
        </p:nvPicPr>
        <p:blipFill>
          <a:blip r:embed="rId1">
            <a:lum bright="12000" contrast="-12000"/>
          </a:blip>
          <a:stretch>
            <a:fillRect/>
          </a:stretch>
        </p:blipFill>
        <p:spPr>
          <a:xfrm>
            <a:off x="635" y="-53975"/>
            <a:ext cx="12073255" cy="6911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5" name="矩形 7174"/>
          <p:cNvSpPr/>
          <p:nvPr/>
        </p:nvSpPr>
        <p:spPr>
          <a:xfrm>
            <a:off x="4872038" y="3048000"/>
            <a:ext cx="1316037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buClr>
                <a:srgbClr val="000000"/>
              </a:buClr>
            </a:pPr>
            <a:endParaRPr sz="440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7176" name="图片 7175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222250"/>
            <a:ext cx="4642485" cy="6264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7" name="文本框 7176"/>
          <p:cNvSpPr txBox="1"/>
          <p:nvPr/>
        </p:nvSpPr>
        <p:spPr>
          <a:xfrm>
            <a:off x="4871720" y="260350"/>
            <a:ext cx="6955790" cy="61874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列子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，相传战国郑国人列御寇著。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汉书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·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艺文志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著录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列子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八篇。</a:t>
            </a:r>
            <a:endParaRPr lang="zh-CN" altLang="en-US" sz="40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/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列子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的内容多为民间故事、寓言和神话传说。内有很多脍炙人口而又有教育意义的故事，如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儿童辩日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、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歧路亡羊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、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杞人忧天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、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愚公移山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等，都是很有价值的文学遗产。</a:t>
            </a:r>
            <a:endParaRPr lang="zh-CN" altLang="en-US" sz="40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7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文本占位符 35841"/>
          <p:cNvSpPr>
            <a:spLocks noGrp="1"/>
          </p:cNvSpPr>
          <p:nvPr>
            <p:ph type="body" idx="1"/>
          </p:nvPr>
        </p:nvSpPr>
        <p:spPr>
          <a:xfrm>
            <a:off x="266700" y="1293495"/>
            <a:ext cx="11751945" cy="4648200"/>
          </a:xfrm>
        </p:spPr>
        <p:txBody>
          <a:bodyPr wrap="square" lIns="0" tIns="0" rIns="0" bIns="0" anchor="t">
            <a:noAutofit/>
          </a:bodyPr>
          <a:p>
            <a:pPr marL="328930" indent="-328930" defTabSz="265430">
              <a:lnSpc>
                <a:spcPct val="78000"/>
              </a:lnSpc>
              <a:buNone/>
              <a:tabLst>
                <a:tab pos="527050" algn="l"/>
                <a:tab pos="792480" algn="l"/>
                <a:tab pos="1057275" algn="l"/>
                <a:tab pos="1322705" algn="l"/>
                <a:tab pos="1587500" algn="l"/>
                <a:tab pos="1852930" algn="l"/>
                <a:tab pos="2117725" algn="l"/>
                <a:tab pos="2383155" algn="l"/>
                <a:tab pos="2647950" algn="l"/>
                <a:tab pos="2913380" algn="l"/>
                <a:tab pos="3178175" algn="l"/>
                <a:tab pos="3443605" algn="l"/>
                <a:tab pos="3708400" algn="l"/>
                <a:tab pos="3973830" algn="l"/>
                <a:tab pos="4238625" algn="l"/>
                <a:tab pos="4504055" algn="l"/>
                <a:tab pos="4768850" algn="l"/>
                <a:tab pos="5034280" algn="l"/>
                <a:tab pos="5299075" algn="l"/>
                <a:tab pos="5564505" algn="l"/>
                <a:tab pos="5791200" algn="l"/>
              </a:tabLst>
            </a:pPr>
            <a:r>
              <a:rPr lang="en-US" altLang="zh-CN" sz="4400" b="1" dirty="0">
                <a:solidFill>
                  <a:srgbClr val="FF3366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endParaRPr lang="en-US" altLang="zh-CN" sz="4400" b="1" dirty="0">
              <a:solidFill>
                <a:srgbClr val="FF3366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328930" indent="-328930" defTabSz="265430">
              <a:lnSpc>
                <a:spcPct val="78000"/>
              </a:lnSpc>
              <a:buNone/>
              <a:tabLst>
                <a:tab pos="527050" algn="l"/>
                <a:tab pos="792480" algn="l"/>
                <a:tab pos="1057275" algn="l"/>
                <a:tab pos="1322705" algn="l"/>
                <a:tab pos="1587500" algn="l"/>
                <a:tab pos="1852930" algn="l"/>
                <a:tab pos="2117725" algn="l"/>
                <a:tab pos="2383155" algn="l"/>
                <a:tab pos="2647950" algn="l"/>
                <a:tab pos="2913380" algn="l"/>
                <a:tab pos="3178175" algn="l"/>
                <a:tab pos="3443605" algn="l"/>
                <a:tab pos="3708400" algn="l"/>
                <a:tab pos="3973830" algn="l"/>
                <a:tab pos="4238625" algn="l"/>
                <a:tab pos="4504055" algn="l"/>
                <a:tab pos="4768850" algn="l"/>
                <a:tab pos="5034280" algn="l"/>
                <a:tab pos="5299075" algn="l"/>
                <a:tab pos="5564505" algn="l"/>
                <a:tab pos="5791200" algn="l"/>
              </a:tabLst>
            </a:pPr>
            <a:r>
              <a:rPr lang="en-US" altLang="zh-CN" sz="4400" b="1" dirty="0">
                <a:solidFill>
                  <a:srgbClr val="FF3366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杞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人忧天       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躇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步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跐蹈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endParaRPr lang="zh-CN" altLang="en-US" sz="44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328930" indent="-328930" defTabSz="265430">
              <a:lnSpc>
                <a:spcPct val="125000"/>
              </a:lnSpc>
              <a:buNone/>
              <a:tabLst>
                <a:tab pos="527050" algn="l"/>
                <a:tab pos="792480" algn="l"/>
                <a:tab pos="1057275" algn="l"/>
                <a:tab pos="1322705" algn="l"/>
                <a:tab pos="1587500" algn="l"/>
                <a:tab pos="1852930" algn="l"/>
                <a:tab pos="2117725" algn="l"/>
                <a:tab pos="2383155" algn="l"/>
                <a:tab pos="2647950" algn="l"/>
                <a:tab pos="2913380" algn="l"/>
                <a:tab pos="3178175" algn="l"/>
                <a:tab pos="3443605" algn="l"/>
                <a:tab pos="3708400" algn="l"/>
                <a:tab pos="3973830" algn="l"/>
                <a:tab pos="4238625" algn="l"/>
                <a:tab pos="4504055" algn="l"/>
                <a:tab pos="4768850" algn="l"/>
                <a:tab pos="5034280" algn="l"/>
                <a:tab pos="5299075" algn="l"/>
                <a:tab pos="5564505" algn="l"/>
                <a:tab pos="5791200" algn="l"/>
              </a:tabLst>
            </a:pP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  日月星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宿</a:t>
            </a:r>
            <a:r>
              <a:rPr lang="zh-CN" altLang="en-US" sz="4400" b="1" dirty="0">
                <a:solidFill>
                  <a:srgbClr val="FF3366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  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中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伤</a:t>
            </a:r>
            <a:endParaRPr lang="zh-CN" altLang="en-US" sz="4400" b="1" dirty="0">
              <a:solidFill>
                <a:srgbClr val="FF3366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marL="328930" indent="-328930" defTabSz="265430">
              <a:lnSpc>
                <a:spcPct val="125000"/>
              </a:lnSpc>
              <a:buNone/>
              <a:tabLst>
                <a:tab pos="527050" algn="l"/>
                <a:tab pos="792480" algn="l"/>
                <a:tab pos="1057275" algn="l"/>
                <a:tab pos="1322705" algn="l"/>
                <a:tab pos="1587500" algn="l"/>
                <a:tab pos="1852930" algn="l"/>
                <a:tab pos="2117725" algn="l"/>
                <a:tab pos="2383155" algn="l"/>
                <a:tab pos="2647950" algn="l"/>
                <a:tab pos="2913380" algn="l"/>
                <a:tab pos="3178175" algn="l"/>
                <a:tab pos="3443605" algn="l"/>
                <a:tab pos="3708400" algn="l"/>
                <a:tab pos="3973830" algn="l"/>
                <a:tab pos="4238625" algn="l"/>
                <a:tab pos="4504055" algn="l"/>
                <a:tab pos="4768850" algn="l"/>
                <a:tab pos="5034280" algn="l"/>
                <a:tab pos="5299075" algn="l"/>
                <a:tab pos="5564505" algn="l"/>
                <a:tab pos="5791200" algn="l"/>
              </a:tabLst>
            </a:pPr>
            <a:endParaRPr lang="zh-CN" altLang="en-US" sz="4400" b="1" dirty="0">
              <a:solidFill>
                <a:srgbClr val="FF3366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marL="328930" indent="-328930" defTabSz="265430">
              <a:lnSpc>
                <a:spcPct val="125000"/>
              </a:lnSpc>
              <a:buNone/>
              <a:tabLst>
                <a:tab pos="527050" algn="l"/>
                <a:tab pos="792480" algn="l"/>
                <a:tab pos="1057275" algn="l"/>
                <a:tab pos="1322705" algn="l"/>
                <a:tab pos="1587500" algn="l"/>
                <a:tab pos="1852930" algn="l"/>
                <a:tab pos="2117725" algn="l"/>
                <a:tab pos="2383155" algn="l"/>
                <a:tab pos="2647950" algn="l"/>
                <a:tab pos="2913380" algn="l"/>
                <a:tab pos="3178175" algn="l"/>
                <a:tab pos="3443605" algn="l"/>
                <a:tab pos="3708400" algn="l"/>
                <a:tab pos="3973830" algn="l"/>
                <a:tab pos="4238625" algn="l"/>
                <a:tab pos="4504055" algn="l"/>
                <a:tab pos="4768850" algn="l"/>
                <a:tab pos="5034280" algn="l"/>
                <a:tab pos="5299075" algn="l"/>
                <a:tab pos="5564505" algn="l"/>
                <a:tab pos="5791200" algn="l"/>
              </a:tabLst>
            </a:pP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  　                   </a:t>
            </a:r>
            <a:endParaRPr lang="zh-CN" altLang="en-US" sz="4400" b="1" dirty="0">
              <a:solidFill>
                <a:srgbClr val="FF3366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5843" name="矩形 35842"/>
          <p:cNvSpPr/>
          <p:nvPr/>
        </p:nvSpPr>
        <p:spPr>
          <a:xfrm>
            <a:off x="4211955" y="280035"/>
            <a:ext cx="28956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Autofit/>
          </a:bodyPr>
          <a:p>
            <a:pPr algn="ctr"/>
            <a:r>
              <a:rPr lang="zh-CN" altLang="en-US" sz="5400" b="1">
                <a:ln w="127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读准字音</a:t>
            </a:r>
            <a:endParaRPr lang="zh-CN" altLang="en-US" sz="5400" b="1">
              <a:ln w="127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844" name="文本框 35843"/>
          <p:cNvSpPr txBox="1"/>
          <p:nvPr/>
        </p:nvSpPr>
        <p:spPr>
          <a:xfrm>
            <a:off x="3162300" y="1950720"/>
            <a:ext cx="609600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GB" altLang="en-US" sz="2800" b="1" err="1">
                <a:latin typeface="Times New Roman" panose="02020603050405020304" pitchFamily="18" charset="0"/>
                <a:ea typeface="宋体" panose="02010600030101010101" pitchFamily="2" charset="-122"/>
              </a:rPr>
              <a:t>qǐ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45" name="文本框 35844"/>
          <p:cNvSpPr txBox="1"/>
          <p:nvPr/>
        </p:nvSpPr>
        <p:spPr>
          <a:xfrm>
            <a:off x="7452995" y="1950720"/>
            <a:ext cx="838200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GB" altLang="en-US" sz="2800" err="1">
                <a:latin typeface="Times New Roman" panose="02020603050405020304" pitchFamily="18" charset="0"/>
                <a:ea typeface="宋体" panose="02010600030101010101" pitchFamily="2" charset="-122"/>
              </a:rPr>
              <a:t>chú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46" name="文本框 35845"/>
          <p:cNvSpPr txBox="1"/>
          <p:nvPr/>
        </p:nvSpPr>
        <p:spPr>
          <a:xfrm>
            <a:off x="8291195" y="1950720"/>
            <a:ext cx="561340" cy="518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GB" altLang="en-US" sz="2800" err="1">
                <a:latin typeface="Times New Roman" panose="02020603050405020304" pitchFamily="18" charset="0"/>
                <a:ea typeface="宋体" panose="02010600030101010101" pitchFamily="2" charset="-122"/>
              </a:rPr>
              <a:t>cǐ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47" name="文本框 35846"/>
          <p:cNvSpPr txBox="1"/>
          <p:nvPr/>
        </p:nvSpPr>
        <p:spPr>
          <a:xfrm>
            <a:off x="9033510" y="1950720"/>
            <a:ext cx="816610" cy="518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GB" altLang="en-US" sz="2800" err="1">
                <a:latin typeface="Times New Roman" panose="02020603050405020304" pitchFamily="18" charset="0"/>
                <a:ea typeface="宋体" panose="02010600030101010101" pitchFamily="2" charset="-122"/>
              </a:rPr>
              <a:t>dǎo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48" name="文本框 35847"/>
          <p:cNvSpPr txBox="1"/>
          <p:nvPr/>
        </p:nvSpPr>
        <p:spPr>
          <a:xfrm>
            <a:off x="3162300" y="2768600"/>
            <a:ext cx="685800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GB" altLang="en-US" sz="2800" err="1">
                <a:latin typeface="Times New Roman" panose="02020603050405020304" pitchFamily="18" charset="0"/>
                <a:ea typeface="宋体" panose="02010600030101010101" pitchFamily="2" charset="-122"/>
              </a:rPr>
              <a:t>xiù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49" name="文本框 35848"/>
          <p:cNvSpPr txBox="1"/>
          <p:nvPr/>
        </p:nvSpPr>
        <p:spPr>
          <a:xfrm>
            <a:off x="2266315" y="4756785"/>
            <a:ext cx="762000" cy="485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78000"/>
              </a:lnSpc>
              <a:spcBef>
                <a:spcPct val="20000"/>
              </a:spcBef>
            </a:pPr>
            <a:r>
              <a:rPr lang="en-GB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GB" altLang="en-US" sz="2800" err="1">
                <a:latin typeface="Times New Roman" panose="02020603050405020304" pitchFamily="18" charset="0"/>
                <a:ea typeface="宋体" panose="02010600030101010101" pitchFamily="2" charset="-122"/>
              </a:rPr>
              <a:t>sù</a:t>
            </a:r>
            <a:r>
              <a:rPr lang="en-GB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50" name="文本框 35849"/>
          <p:cNvSpPr txBox="1"/>
          <p:nvPr/>
        </p:nvSpPr>
        <p:spPr>
          <a:xfrm>
            <a:off x="886460" y="3612515"/>
            <a:ext cx="1779905" cy="1767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一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宿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endParaRPr lang="zh-CN" altLang="en-US" sz="44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宿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营</a:t>
            </a:r>
            <a:endParaRPr lang="zh-CN" altLang="en-US" sz="4400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5851" name="文本框 35850"/>
          <p:cNvSpPr txBox="1"/>
          <p:nvPr/>
        </p:nvSpPr>
        <p:spPr>
          <a:xfrm>
            <a:off x="5964555" y="2768600"/>
            <a:ext cx="1143000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GB" altLang="en-US" sz="2800" err="1">
                <a:latin typeface="Times New Roman" panose="02020603050405020304" pitchFamily="18" charset="0"/>
                <a:ea typeface="宋体" panose="02010600030101010101" pitchFamily="2" charset="-122"/>
              </a:rPr>
              <a:t>zhòng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52" name="文本框 35851"/>
          <p:cNvSpPr txBox="1"/>
          <p:nvPr/>
        </p:nvSpPr>
        <p:spPr>
          <a:xfrm>
            <a:off x="6096000" y="3931285"/>
            <a:ext cx="1356995" cy="518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GB" altLang="en-US" sz="2800" err="1">
                <a:latin typeface="Arial" panose="020B0604020202020204" pitchFamily="34" charset="0"/>
                <a:ea typeface="宋体" panose="02010600030101010101" pitchFamily="2" charset="-122"/>
              </a:rPr>
              <a:t>zhōng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3" name="文本框 35852"/>
          <p:cNvSpPr txBox="1"/>
          <p:nvPr/>
        </p:nvSpPr>
        <p:spPr>
          <a:xfrm>
            <a:off x="4754245" y="3858895"/>
            <a:ext cx="1341755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中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国</a:t>
            </a:r>
            <a:endParaRPr lang="zh-CN" altLang="en-US" sz="4400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5854" name="文本框 35853"/>
          <p:cNvSpPr txBox="1"/>
          <p:nvPr/>
        </p:nvSpPr>
        <p:spPr>
          <a:xfrm>
            <a:off x="9365615" y="2651760"/>
            <a:ext cx="685165" cy="518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GB" altLang="en-US" sz="2800" err="1">
                <a:latin typeface="Arial" panose="020B0604020202020204" pitchFamily="34" charset="0"/>
                <a:ea typeface="宋体" panose="02010600030101010101" pitchFamily="2" charset="-122"/>
              </a:rPr>
              <a:t>sè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5" name="文本框 35854"/>
          <p:cNvSpPr txBox="1"/>
          <p:nvPr/>
        </p:nvSpPr>
        <p:spPr>
          <a:xfrm>
            <a:off x="9365615" y="3796030"/>
            <a:ext cx="986790" cy="485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78000"/>
              </a:lnSpc>
              <a:spcBef>
                <a:spcPct val="20000"/>
              </a:spcBef>
            </a:pPr>
            <a:r>
              <a:rPr lang="en-GB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GB" altLang="en-US" sz="2800" err="1">
                <a:latin typeface="Times New Roman" panose="02020603050405020304" pitchFamily="18" charset="0"/>
                <a:ea typeface="宋体" panose="02010600030101010101" pitchFamily="2" charset="-122"/>
              </a:rPr>
              <a:t>sài</a:t>
            </a:r>
            <a:r>
              <a:rPr lang="en-GB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56" name="文本框 35855"/>
          <p:cNvSpPr txBox="1"/>
          <p:nvPr/>
        </p:nvSpPr>
        <p:spPr>
          <a:xfrm>
            <a:off x="7848600" y="2651760"/>
            <a:ext cx="2202180" cy="27736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堵塞  </a:t>
            </a:r>
            <a:endParaRPr lang="zh-CN" altLang="en-US" sz="44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 边塞</a:t>
            </a:r>
            <a:endParaRPr lang="zh-CN" altLang="en-US" sz="44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</a:rPr>
              <a:t> 瓶塞子</a:t>
            </a:r>
            <a:endParaRPr lang="zh-CN" altLang="en-US" sz="4400" b="1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66315" y="3858895"/>
            <a:ext cx="762000" cy="485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78000"/>
              </a:lnSpc>
              <a:spcBef>
                <a:spcPct val="20000"/>
              </a:spcBef>
            </a:pPr>
            <a:r>
              <a:rPr lang="en-GB" altLang="en-US" sz="2800" err="1">
                <a:latin typeface="Times New Roman" panose="02020603050405020304" pitchFamily="18" charset="0"/>
                <a:ea typeface="宋体" panose="02010600030101010101" pitchFamily="2" charset="-122"/>
              </a:rPr>
              <a:t>xiǔ</a:t>
            </a:r>
            <a:r>
              <a:rPr lang="en-GB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050780" y="4756785"/>
            <a:ext cx="1035685" cy="485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78000"/>
              </a:lnSpc>
              <a:spcBef>
                <a:spcPct val="20000"/>
              </a:spcBef>
            </a:pPr>
            <a:r>
              <a:rPr lang="en-GB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GB" altLang="en-US" sz="2800" err="1">
                <a:latin typeface="Times New Roman" panose="02020603050405020304" pitchFamily="18" charset="0"/>
                <a:ea typeface="宋体" panose="02010600030101010101" pitchFamily="2" charset="-122"/>
              </a:rPr>
              <a:t>sāi</a:t>
            </a:r>
            <a:r>
              <a:rPr lang="en-GB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  <p:bldP spid="35845" grpId="0"/>
      <p:bldP spid="35846" grpId="0"/>
      <p:bldP spid="35847" grpId="0"/>
      <p:bldP spid="35848" grpId="0"/>
      <p:bldP spid="35849" grpId="0"/>
      <p:bldP spid="35851" grpId="0"/>
      <p:bldP spid="35852" grpId="0"/>
      <p:bldP spid="35854" grpId="0"/>
      <p:bldP spid="35855" grpId="0"/>
      <p:bldP spid="2" grpId="0"/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矩形 1"/>
          <p:cNvSpPr/>
          <p:nvPr/>
        </p:nvSpPr>
        <p:spPr>
          <a:xfrm>
            <a:off x="2039620" y="-46355"/>
            <a:ext cx="6994525" cy="10972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</a:t>
            </a:r>
            <a:r>
              <a:rPr lang="en-US" altLang="zh-CN" sz="4000" b="1" dirty="0">
                <a:solidFill>
                  <a:schemeClr val="tx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sz="4000" b="1" dirty="0">
                <a:solidFill>
                  <a:schemeClr val="tx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依托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情节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，解读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文本：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0242" name="文本占位符 33794"/>
          <p:cNvSpPr>
            <a:spLocks noGrp="1" noRot="1"/>
          </p:cNvSpPr>
          <p:nvPr/>
        </p:nvSpPr>
        <p:spPr>
          <a:xfrm>
            <a:off x="125095" y="1050925"/>
            <a:ext cx="11919585" cy="37274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anose="05000000000000000000" pitchFamily="2" charset="2"/>
              <a:buChar char="Ø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panose="05000000000000000000" pitchFamily="2" charset="2"/>
              <a:buChar char="¡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Ø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anose="05020102010507070707" pitchFamily="18" charset="2"/>
              <a:buChar char="¡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anose="05020102010507070707" pitchFamily="18" charset="2"/>
              <a:buChar char="¡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anose="05020102010507070707" pitchFamily="18" charset="2"/>
              <a:buChar char="¡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anose="05020102010507070707" pitchFamily="18" charset="2"/>
              <a:buChar char="¡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anose="05020102010507070707" pitchFamily="18" charset="2"/>
              <a:buChar char="¡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短文</a:t>
            </a:r>
            <a:r>
              <a:rPr lang="en-US" altLang="zh-CN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杞人忧天</a:t>
            </a:r>
            <a:r>
              <a:rPr lang="en-US" altLang="zh-CN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按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事情发展顺序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叙述。有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开端、发展、结局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，但最后也未点出寓意。全文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共分三层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3600" b="1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在</a:t>
            </a:r>
            <a:endParaRPr lang="zh-CN" altLang="en-US" sz="1800" b="1" dirty="0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3600" b="1" dirty="0">
                <a:latin typeface="黑体" panose="02010600030101010101" pitchFamily="2" charset="-122"/>
                <a:ea typeface="黑体" panose="02010600030101010101" pitchFamily="2" charset="-122"/>
              </a:rPr>
              <a:t> 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思考：</a:t>
            </a:r>
            <a:r>
              <a:rPr lang="en-US" altLang="zh-CN" sz="3600" b="1" dirty="0">
                <a:solidFill>
                  <a:srgbClr val="FF0000"/>
                </a:solidFill>
              </a:rPr>
              <a:t> </a:t>
            </a:r>
            <a:r>
              <a:rPr lang="zh-CN" altLang="en-US" sz="3600" b="1" dirty="0">
                <a:solidFill>
                  <a:srgbClr val="FF0000"/>
                </a:solidFill>
              </a:rPr>
              <a:t>按下面提示给课文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划分层次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（指出起止段）</a:t>
            </a:r>
            <a:r>
              <a:rPr lang="zh-CN" altLang="en-US" sz="4400" b="1" dirty="0">
                <a:solidFill>
                  <a:srgbClr val="FF0000"/>
                </a:solidFill>
              </a:rPr>
              <a:t>。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sp>
        <p:nvSpPr>
          <p:cNvPr id="12291" name="文本框 11267"/>
          <p:cNvSpPr txBox="1"/>
          <p:nvPr/>
        </p:nvSpPr>
        <p:spPr>
          <a:xfrm>
            <a:off x="643255" y="3540125"/>
            <a:ext cx="2745740" cy="762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ea typeface="黑体" panose="02010600030101010101" pitchFamily="2" charset="-122"/>
              </a:rPr>
              <a:t>故事开端：</a:t>
            </a:r>
            <a:endParaRPr lang="zh-CN" altLang="en-US" sz="4400" b="1" dirty="0"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  <p:sp>
        <p:nvSpPr>
          <p:cNvPr id="12292" name="文本框 11268"/>
          <p:cNvSpPr txBox="1"/>
          <p:nvPr/>
        </p:nvSpPr>
        <p:spPr>
          <a:xfrm>
            <a:off x="643255" y="4556125"/>
            <a:ext cx="3117850" cy="762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ea typeface="黑体" panose="02010600030101010101" pitchFamily="2" charset="-122"/>
              </a:rPr>
              <a:t>故事发展：</a:t>
            </a:r>
            <a:endParaRPr lang="zh-CN" altLang="en-US" sz="4400" b="1" dirty="0"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  <p:sp>
        <p:nvSpPr>
          <p:cNvPr id="12293" name="文本框 11269"/>
          <p:cNvSpPr txBox="1"/>
          <p:nvPr/>
        </p:nvSpPr>
        <p:spPr>
          <a:xfrm>
            <a:off x="643255" y="5523865"/>
            <a:ext cx="2465705" cy="762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ea typeface="黑体" panose="02010600030101010101" pitchFamily="2" charset="-122"/>
              </a:rPr>
              <a:t>故事结尾：</a:t>
            </a:r>
            <a:endParaRPr lang="zh-CN" altLang="en-US" sz="4400" b="1" dirty="0">
              <a:latin typeface="Arial" panose="020B0604020202020204" pitchFamily="34" charset="0"/>
              <a:ea typeface="黑体" panose="02010600030101010101" pitchFamily="2" charset="-122"/>
            </a:endParaRPr>
          </a:p>
        </p:txBody>
      </p:sp>
      <p:sp>
        <p:nvSpPr>
          <p:cNvPr id="85001" name="文本框 85000"/>
          <p:cNvSpPr txBox="1"/>
          <p:nvPr/>
        </p:nvSpPr>
        <p:spPr>
          <a:xfrm>
            <a:off x="3496310" y="3540125"/>
            <a:ext cx="4777740" cy="7620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/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第</a:t>
            </a:r>
            <a:r>
              <a:rPr lang="en-US" altLang="zh-CN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1</a:t>
            </a: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段  为何而</a:t>
            </a:r>
            <a:r>
              <a:rPr lang="zh-CN" altLang="en-US" sz="4400" b="1" u="sng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忧</a:t>
            </a: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？</a:t>
            </a:r>
            <a:endParaRPr lang="zh-CN" altLang="en-US" sz="44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96310" y="4556125"/>
            <a:ext cx="5537835" cy="762000"/>
          </a:xfrm>
          <a:prstGeom prst="rect">
            <a:avLst/>
          </a:prstGeom>
          <a:noFill/>
          <a:ln w="9525" cap="flat" cmpd="sng">
            <a:solidFill>
              <a:srgbClr val="00B0F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/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第</a:t>
            </a:r>
            <a:r>
              <a:rPr lang="en-US" altLang="zh-CN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2</a:t>
            </a: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至</a:t>
            </a:r>
            <a:r>
              <a:rPr lang="en-US" altLang="zh-CN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6</a:t>
            </a: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段  如何解</a:t>
            </a:r>
            <a:r>
              <a:rPr lang="zh-CN" altLang="en-US" sz="4400" b="1" u="sng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忧</a:t>
            </a: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？</a:t>
            </a:r>
            <a:endParaRPr lang="zh-CN" altLang="en-US" sz="44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496310" y="5523865"/>
            <a:ext cx="4201160" cy="762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/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第</a:t>
            </a:r>
            <a:r>
              <a:rPr lang="en-US" altLang="zh-CN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7</a:t>
            </a: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段  解</a:t>
            </a:r>
            <a:r>
              <a:rPr lang="zh-CN" altLang="en-US" sz="4400" b="1" u="sng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忧</a:t>
            </a: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pitchFamily="2" charset="-122"/>
              </a:rPr>
              <a:t>结果</a:t>
            </a:r>
            <a:endParaRPr lang="zh-CN" altLang="en-US" sz="44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1" grpId="0" bldLvl="0" animBg="1"/>
      <p:bldP spid="2" grpId="0" bldLvl="0" animBg="1"/>
      <p:bldP spid="3" grpId="0" bldLvl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文本占位符 35842"/>
          <p:cNvSpPr>
            <a:spLocks noGrp="1" noRot="1"/>
          </p:cNvSpPr>
          <p:nvPr>
            <p:ph idx="1"/>
          </p:nvPr>
        </p:nvSpPr>
        <p:spPr>
          <a:xfrm>
            <a:off x="191770" y="206375"/>
            <a:ext cx="11701780" cy="6447155"/>
          </a:xfrm>
        </p:spPr>
        <p:txBody>
          <a:bodyPr anchor="t">
            <a:normAutofit lnSpcReduction="10000"/>
          </a:bodyPr>
          <a:p>
            <a:pPr>
              <a:lnSpc>
                <a:spcPct val="120000"/>
              </a:lnSpc>
            </a:pP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速读</a:t>
            </a:r>
            <a:r>
              <a:rPr lang="zh-CN" altLang="en-US" sz="4400" b="1" u="sng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开端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部分，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思考：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这是一个什么样的杞人？  </a:t>
            </a:r>
            <a:endParaRPr lang="zh-CN" altLang="en-US" sz="36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杞人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为什么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忧天？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用</a:t>
            </a:r>
            <a:r>
              <a:rPr lang="zh-CN" altLang="en-US" sz="44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波浪线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在原文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标注。</a:t>
            </a:r>
            <a:endParaRPr lang="zh-CN" altLang="en-US" sz="4400" b="1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4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      </a:t>
            </a:r>
            <a:r>
              <a:rPr lang="zh-CN" altLang="en-US" sz="5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忧天地崩坠，身无所寄。</a:t>
            </a:r>
            <a:endParaRPr lang="zh-CN" altLang="en-US" sz="5400" b="1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sz="4400" b="1" noProof="0" dirty="0">
                <a:ln>
                  <a:noFill/>
                </a:ln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2.</a:t>
            </a:r>
            <a:r>
              <a:rPr lang="zh-CN" altLang="en-US" sz="4400" b="1" noProof="0" dirty="0">
                <a:ln>
                  <a:noFill/>
                </a:ln>
                <a:effectLst/>
                <a:uLnTx/>
                <a:uFillTx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杞人忧天到了什么地步？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用</a:t>
            </a:r>
            <a:r>
              <a:rPr lang="zh-CN" altLang="en-US" sz="4400" b="1" u="sng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波浪线</a:t>
            </a:r>
            <a:r>
              <a:rPr lang="zh-CN" altLang="en-US" sz="36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在原文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标注。</a:t>
            </a:r>
            <a:endParaRPr lang="zh-CN" altLang="en-US" sz="4400" b="1" noProof="0" dirty="0">
              <a:ln>
                <a:noFill/>
              </a:ln>
              <a:effectLst/>
              <a:uLnTx/>
              <a:uFillTx/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>
              <a:lnSpc>
                <a:spcPct val="110000"/>
              </a:lnSpc>
              <a:buClr>
                <a:srgbClr val="000000"/>
              </a:buClr>
              <a:buFont typeface="Wingdings 2" panose="05020102010507070707" pitchFamily="18" charset="2"/>
              <a:buNone/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     </a:t>
            </a:r>
            <a:r>
              <a:rPr lang="zh-CN" altLang="en-US" sz="5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废寝食</a:t>
            </a:r>
            <a:r>
              <a:rPr lang="en-US" altLang="zh-CN" sz="5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——</a:t>
            </a:r>
            <a:endParaRPr lang="en-US" altLang="zh-CN" sz="5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2297" name="文本框 11273"/>
          <p:cNvSpPr txBox="1"/>
          <p:nvPr/>
        </p:nvSpPr>
        <p:spPr>
          <a:xfrm>
            <a:off x="5436870" y="4081145"/>
            <a:ext cx="4219575" cy="76200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停止睡觉和吃饭</a:t>
            </a: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" name="文本框 11273"/>
          <p:cNvSpPr txBox="1"/>
          <p:nvPr/>
        </p:nvSpPr>
        <p:spPr>
          <a:xfrm>
            <a:off x="1761490" y="4998720"/>
            <a:ext cx="8629015" cy="155448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这是一个因</a:t>
            </a:r>
            <a:r>
              <a:rPr lang="zh-CN" altLang="en-US" sz="4800" b="1" u="sng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担心天地塌陷无处安身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而</a:t>
            </a:r>
            <a:r>
              <a:rPr lang="zh-CN" altLang="en-US" sz="48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吃饭不香，睡觉不安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的杞人</a:t>
            </a:r>
            <a:endParaRPr lang="zh-CN" altLang="en-US" sz="44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2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 bldLvl="0" animBg="1"/>
      <p:bldP spid="3" grpId="0" bldLvl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文本占位符 35842"/>
          <p:cNvSpPr>
            <a:spLocks noGrp="1" noRot="1"/>
          </p:cNvSpPr>
          <p:nvPr>
            <p:ph idx="1"/>
          </p:nvPr>
        </p:nvSpPr>
        <p:spPr>
          <a:xfrm>
            <a:off x="191770" y="206375"/>
            <a:ext cx="11768455" cy="6447155"/>
          </a:xfrm>
        </p:spPr>
        <p:txBody>
          <a:bodyPr anchor="t">
            <a:normAutofit fontScale="90000" lnSpcReduction="10000"/>
          </a:bodyPr>
          <a:p>
            <a:pPr>
              <a:lnSpc>
                <a:spcPct val="12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速读</a:t>
            </a:r>
            <a:r>
              <a:rPr lang="zh-CN" altLang="en-US" sz="4400" b="1" u="sng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发展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部分</a:t>
            </a:r>
            <a:r>
              <a:rPr lang="en-US" altLang="zh-CN" sz="44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——</a:t>
            </a:r>
            <a:r>
              <a:rPr lang="zh-CN" altLang="en-US" sz="48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如何解忧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，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思考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endParaRPr lang="zh-CN" altLang="en-US" sz="36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开导者是如何开导他的？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用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波浪线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在原文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标注。</a:t>
            </a:r>
            <a:endParaRPr lang="zh-CN" altLang="en-US" sz="4400" b="1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>
              <a:lnSpc>
                <a:spcPct val="120000"/>
              </a:lnSpc>
            </a:pPr>
            <a:r>
              <a:rPr lang="en-US" altLang="zh-CN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1.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晓之者曰：天，积气耳，亡处亡气。若屈伸呼吸，终日在天中行止，奈何忧崩坠乎？</a:t>
            </a: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>
              <a:lnSpc>
                <a:spcPct val="120000"/>
              </a:lnSpc>
            </a:pPr>
            <a:r>
              <a:rPr lang="en-US" altLang="zh-CN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2.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晓之者曰：日月星辰，亦积气中之有光耀者，只使坠，亦不能有所中伤。</a:t>
            </a:r>
            <a:endParaRPr lang="zh-CN" altLang="en-US" sz="44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>
              <a:lnSpc>
                <a:spcPct val="120000"/>
              </a:lnSpc>
            </a:pPr>
            <a:r>
              <a:rPr lang="en-US" altLang="zh-CN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3.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晓之者曰：地，积块耳，充塞四虚，亡处亡块，若躇步跐蹈，终日在地上行止，奈何忧其坏？       </a:t>
            </a:r>
            <a:r>
              <a:rPr lang="zh-CN" altLang="en-US" sz="4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</a:t>
            </a:r>
            <a:endParaRPr lang="en-US" altLang="zh-CN" sz="5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2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22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22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1" name="图片 10241" descr="2009113031055667"/>
          <p:cNvPicPr>
            <a:picLocks noChangeAspect="1"/>
          </p:cNvPicPr>
          <p:nvPr/>
        </p:nvPicPr>
        <p:blipFill>
          <a:blip r:embed="rId1">
            <a:lum bright="71997"/>
          </a:blip>
          <a:stretch>
            <a:fillRect/>
          </a:stretch>
        </p:blipFill>
        <p:spPr>
          <a:xfrm>
            <a:off x="12700" y="0"/>
            <a:ext cx="12192635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2" name="图片 10242" descr="图片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985" y="0"/>
            <a:ext cx="1143000" cy="114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矩形 10243"/>
          <p:cNvSpPr/>
          <p:nvPr/>
        </p:nvSpPr>
        <p:spPr>
          <a:xfrm>
            <a:off x="2855595" y="373698"/>
            <a:ext cx="5688013" cy="609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  <a:normAutofit lnSpcReduction="10000"/>
          </a:bodyPr>
          <a:p>
            <a:pPr algn="ctr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我们必须要知道下面句子的意思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4" name="文本框 10244"/>
          <p:cNvSpPr txBox="1"/>
          <p:nvPr/>
        </p:nvSpPr>
        <p:spPr>
          <a:xfrm>
            <a:off x="387985" y="1245870"/>
            <a:ext cx="11442065" cy="38709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4000" dirty="0"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000" dirty="0">
                <a:latin typeface="黑体" panose="02010600030101010101" pitchFamily="2" charset="-122"/>
                <a:ea typeface="黑体" panose="02010600030101010101" pitchFamily="2" charset="-122"/>
              </a:rPr>
              <a:t>又有</a:t>
            </a:r>
            <a:r>
              <a:rPr lang="zh-CN" altLang="en-US" sz="4400" u="sng" dirty="0">
                <a:latin typeface="黑体" panose="02010600030101010101" pitchFamily="2" charset="-122"/>
                <a:ea typeface="黑体" panose="02010600030101010101" pitchFamily="2" charset="-122"/>
              </a:rPr>
              <a:t>忧</a:t>
            </a:r>
            <a:r>
              <a:rPr lang="zh-CN" altLang="en-US" sz="4000" dirty="0">
                <a:latin typeface="黑体" panose="02010600030101010101" pitchFamily="2" charset="-122"/>
                <a:ea typeface="黑体" panose="02010600030101010101" pitchFamily="2" charset="-122"/>
              </a:rPr>
              <a:t>彼之所忧者，</a:t>
            </a:r>
            <a:r>
              <a:rPr lang="zh-CN" altLang="en-US" sz="4400" u="sng" dirty="0">
                <a:latin typeface="黑体" panose="02010600030101010101" pitchFamily="2" charset="-122"/>
                <a:ea typeface="黑体" panose="02010600030101010101" pitchFamily="2" charset="-122"/>
              </a:rPr>
              <a:t>因</a:t>
            </a:r>
            <a:r>
              <a:rPr lang="zh-CN" altLang="en-US" sz="4000" dirty="0">
                <a:latin typeface="黑体" panose="02010600030101010101" pitchFamily="2" charset="-122"/>
                <a:ea typeface="黑体" panose="02010600030101010101" pitchFamily="2" charset="-122"/>
              </a:rPr>
              <a:t>往</a:t>
            </a:r>
            <a:r>
              <a:rPr lang="zh-CN" altLang="en-US" sz="4400" u="sng" dirty="0">
                <a:latin typeface="黑体" panose="02010600030101010101" pitchFamily="2" charset="-122"/>
                <a:ea typeface="黑体" panose="02010600030101010101" pitchFamily="2" charset="-122"/>
              </a:rPr>
              <a:t>晓</a:t>
            </a:r>
            <a:r>
              <a:rPr lang="zh-CN" altLang="en-US" sz="4000" dirty="0">
                <a:latin typeface="黑体" panose="02010600030101010101" pitchFamily="2" charset="-122"/>
                <a:ea typeface="黑体" panose="02010600030101010101" pitchFamily="2" charset="-122"/>
              </a:rPr>
              <a:t>之。</a:t>
            </a:r>
            <a:endParaRPr lang="zh-CN" altLang="en-US" sz="400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endParaRPr lang="en-US" altLang="zh-CN" sz="4000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z</a:t>
            </a:r>
            <a:endParaRPr lang="en-US" altLang="zh-CN" sz="1200" dirty="0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dirty="0">
                <a:latin typeface="黑体" panose="02010600030101010101" pitchFamily="2" charset="-122"/>
                <a:ea typeface="黑体" panose="02010600030101010101" pitchFamily="2" charset="-122"/>
              </a:rPr>
              <a:t>2.</a:t>
            </a:r>
            <a:r>
              <a:rPr lang="zh-CN" altLang="en-US" sz="4000" dirty="0">
                <a:latin typeface="黑体" panose="02010600030101010101" pitchFamily="2" charset="-122"/>
                <a:ea typeface="黑体" panose="02010600030101010101" pitchFamily="2" charset="-122"/>
              </a:rPr>
              <a:t>充塞</a:t>
            </a:r>
            <a:r>
              <a:rPr lang="zh-CN" altLang="en-US" sz="4400" u="sng" dirty="0">
                <a:latin typeface="黑体" panose="02010600030101010101" pitchFamily="2" charset="-122"/>
                <a:ea typeface="黑体" panose="02010600030101010101" pitchFamily="2" charset="-122"/>
              </a:rPr>
              <a:t>四虚</a:t>
            </a:r>
            <a:r>
              <a:rPr lang="zh-CN" altLang="en-US" sz="4000" dirty="0"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zh-CN" altLang="en-US" sz="4400" u="sng" dirty="0">
                <a:latin typeface="黑体" panose="02010600030101010101" pitchFamily="2" charset="-122"/>
                <a:ea typeface="黑体" panose="02010600030101010101" pitchFamily="2" charset="-122"/>
              </a:rPr>
              <a:t>亡</a:t>
            </a:r>
            <a:r>
              <a:rPr lang="zh-CN" altLang="en-US" sz="4000" dirty="0">
                <a:latin typeface="黑体" panose="02010600030101010101" pitchFamily="2" charset="-122"/>
                <a:ea typeface="黑体" panose="02010600030101010101" pitchFamily="2" charset="-122"/>
              </a:rPr>
              <a:t>处亡块。</a:t>
            </a:r>
            <a:endParaRPr lang="zh-CN" altLang="en-US" sz="400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endParaRPr lang="zh-CN" altLang="en-US" sz="4000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0246" name="文本框 10245"/>
          <p:cNvSpPr txBox="1"/>
          <p:nvPr/>
        </p:nvSpPr>
        <p:spPr>
          <a:xfrm>
            <a:off x="690245" y="2050415"/>
            <a:ext cx="10506710" cy="131064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译：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又有一个人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为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那个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人的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担忧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而担忧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于是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去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开导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他。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0248" name="文本框 10247"/>
          <p:cNvSpPr txBox="1"/>
          <p:nvPr/>
        </p:nvSpPr>
        <p:spPr>
          <a:xfrm>
            <a:off x="492125" y="4208780"/>
            <a:ext cx="11207750" cy="701040"/>
          </a:xfrm>
          <a:prstGeom prst="rect">
            <a:avLst/>
          </a:prstGeom>
          <a:noFill/>
          <a:ln w="9525">
            <a:solidFill>
              <a:srgbClr val="00B050"/>
            </a:solidFill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译：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土块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塞满了大地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四方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没有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地方一个没有土块。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bldLvl="0" animBg="1"/>
      <p:bldP spid="10248" grpId="0" bldLvl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1" name="图片 10241" descr="2009113031055667"/>
          <p:cNvPicPr>
            <a:picLocks noChangeAspect="1"/>
          </p:cNvPicPr>
          <p:nvPr/>
        </p:nvPicPr>
        <p:blipFill>
          <a:blip r:embed="rId1">
            <a:lum bright="71997"/>
          </a:blip>
          <a:stretch>
            <a:fillRect/>
          </a:stretch>
        </p:blipFill>
        <p:spPr>
          <a:xfrm>
            <a:off x="13335" y="0"/>
            <a:ext cx="12192635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2" name="图片 10242" descr="图片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985" y="0"/>
            <a:ext cx="1143000" cy="114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矩形 10243"/>
          <p:cNvSpPr/>
          <p:nvPr/>
        </p:nvSpPr>
        <p:spPr>
          <a:xfrm>
            <a:off x="2855595" y="373698"/>
            <a:ext cx="5688013" cy="609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  <a:normAutofit lnSpcReduction="10000"/>
          </a:bodyPr>
          <a:p>
            <a:pPr algn="ctr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我们必须要知道下面句子的意思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4" name="文本框 10244"/>
          <p:cNvSpPr txBox="1"/>
          <p:nvPr/>
        </p:nvSpPr>
        <p:spPr>
          <a:xfrm>
            <a:off x="389255" y="1147445"/>
            <a:ext cx="11442065" cy="35814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4000" dirty="0">
                <a:latin typeface="黑体" panose="02010600030101010101" pitchFamily="2" charset="-122"/>
                <a:ea typeface="黑体" panose="02010600030101010101" pitchFamily="2" charset="-122"/>
              </a:rPr>
              <a:t>3.</a:t>
            </a:r>
            <a:r>
              <a:rPr lang="zh-CN" altLang="en-US" sz="4000" dirty="0">
                <a:latin typeface="黑体" panose="02010600030101010101" pitchFamily="2" charset="-122"/>
                <a:ea typeface="黑体" panose="02010600030101010101" pitchFamily="2" charset="-122"/>
              </a:rPr>
              <a:t>日月星宿，</a:t>
            </a:r>
            <a:r>
              <a:rPr lang="zh-CN" altLang="en-US" sz="4400" u="sng" dirty="0">
                <a:latin typeface="黑体" panose="02010600030101010101" pitchFamily="2" charset="-122"/>
                <a:ea typeface="黑体" panose="02010600030101010101" pitchFamily="2" charset="-122"/>
              </a:rPr>
              <a:t>亦</a:t>
            </a:r>
            <a:r>
              <a:rPr lang="zh-CN" altLang="en-US" sz="4000" dirty="0">
                <a:latin typeface="黑体" panose="02010600030101010101" pitchFamily="2" charset="-122"/>
                <a:ea typeface="黑体" panose="02010600030101010101" pitchFamily="2" charset="-122"/>
              </a:rPr>
              <a:t>积气中之有光耀者，</a:t>
            </a:r>
            <a:r>
              <a:rPr lang="zh-CN" altLang="en-US" sz="4400" u="sng" dirty="0">
                <a:latin typeface="黑体" panose="02010600030101010101" pitchFamily="2" charset="-122"/>
                <a:ea typeface="黑体" panose="02010600030101010101" pitchFamily="2" charset="-122"/>
              </a:rPr>
              <a:t>只使</a:t>
            </a:r>
            <a:r>
              <a:rPr lang="zh-CN" altLang="en-US" sz="4000" dirty="0">
                <a:latin typeface="黑体" panose="02010600030101010101" pitchFamily="2" charset="-122"/>
                <a:ea typeface="黑体" panose="02010600030101010101" pitchFamily="2" charset="-122"/>
              </a:rPr>
              <a:t>坠，亦不能有所</a:t>
            </a:r>
            <a:r>
              <a:rPr lang="zh-CN" altLang="en-US" sz="4400" u="sng" dirty="0">
                <a:latin typeface="黑体" panose="02010600030101010101" pitchFamily="2" charset="-122"/>
                <a:ea typeface="黑体" panose="02010600030101010101" pitchFamily="2" charset="-122"/>
              </a:rPr>
              <a:t>中伤</a:t>
            </a:r>
            <a:r>
              <a:rPr lang="zh-CN" altLang="en-US" sz="4000" dirty="0">
                <a:latin typeface="黑体" panose="02010600030101010101" pitchFamily="2" charset="-122"/>
                <a:ea typeface="黑体" panose="02010600030101010101" pitchFamily="2" charset="-122"/>
              </a:rPr>
              <a:t>。 </a:t>
            </a:r>
            <a:endParaRPr lang="zh-CN" altLang="en-US" sz="400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endParaRPr lang="en-US" altLang="zh-CN" sz="4000" dirty="0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在</a:t>
            </a:r>
            <a:endParaRPr lang="zh-CN" altLang="en-US" sz="1400" dirty="0">
              <a:solidFill>
                <a:schemeClr val="bg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dirty="0">
                <a:latin typeface="黑体" panose="02010600030101010101" pitchFamily="2" charset="-122"/>
                <a:ea typeface="黑体" panose="02010600030101010101" pitchFamily="2" charset="-122"/>
              </a:rPr>
              <a:t>4.</a:t>
            </a:r>
            <a:r>
              <a:rPr lang="zh-CN" altLang="en-US" sz="4000" u="sng" dirty="0">
                <a:latin typeface="黑体" panose="02010600030101010101" pitchFamily="2" charset="-122"/>
                <a:ea typeface="黑体" panose="02010600030101010101" pitchFamily="2" charset="-122"/>
              </a:rPr>
              <a:t>奈何</a:t>
            </a:r>
            <a:r>
              <a:rPr lang="zh-CN" altLang="en-US" sz="4000" dirty="0">
                <a:latin typeface="黑体" panose="02010600030101010101" pitchFamily="2" charset="-122"/>
                <a:ea typeface="黑体" panose="02010600030101010101" pitchFamily="2" charset="-122"/>
              </a:rPr>
              <a:t>忧其坏？</a:t>
            </a:r>
            <a:endParaRPr lang="zh-CN" altLang="en-US" sz="4000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0249" name="文本框 10248"/>
          <p:cNvSpPr txBox="1"/>
          <p:nvPr/>
        </p:nvSpPr>
        <p:spPr>
          <a:xfrm>
            <a:off x="521970" y="2587625"/>
            <a:ext cx="11176000" cy="1310640"/>
          </a:xfrm>
          <a:prstGeom prst="rect">
            <a:avLst/>
          </a:prstGeom>
          <a:noFill/>
          <a:ln w="9525">
            <a:solidFill>
              <a:srgbClr val="00B050"/>
            </a:solidFill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译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日月星辰，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也不过是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聚集在一起的有光的气体，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即使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坠落，也不会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击中甚至打伤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人。</a:t>
            </a:r>
            <a:r>
              <a:rPr lang="zh-CN" altLang="en-US" sz="4000" dirty="0"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endParaRPr lang="zh-CN" altLang="en-US" sz="4000" dirty="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0250" name="文本框 10249"/>
          <p:cNvSpPr txBox="1"/>
          <p:nvPr/>
        </p:nvSpPr>
        <p:spPr>
          <a:xfrm>
            <a:off x="2855595" y="4810125"/>
            <a:ext cx="7040880" cy="70104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译：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为什么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要担心大地下陷呢？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9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9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0" grpId="0" bldLvl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文本占位符 35842"/>
          <p:cNvSpPr>
            <a:spLocks noGrp="1" noRot="1"/>
          </p:cNvSpPr>
          <p:nvPr>
            <p:ph idx="1"/>
          </p:nvPr>
        </p:nvSpPr>
        <p:spPr>
          <a:xfrm>
            <a:off x="191770" y="206375"/>
            <a:ext cx="11768455" cy="6447155"/>
          </a:xfrm>
        </p:spPr>
        <p:txBody>
          <a:bodyPr anchor="t">
            <a:normAutofit/>
          </a:bodyPr>
          <a:p>
            <a:pPr>
              <a:lnSpc>
                <a:spcPct val="120000"/>
              </a:lnSpc>
            </a:pP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速读</a:t>
            </a:r>
            <a:r>
              <a:rPr lang="zh-CN" altLang="en-US" sz="4000" b="1" u="sng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结局</a:t>
            </a:r>
            <a:r>
              <a:rPr lang="zh-CN" altLang="en-US" sz="40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部分</a:t>
            </a:r>
            <a:r>
              <a:rPr lang="en-US" altLang="zh-CN" sz="44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——</a:t>
            </a:r>
            <a:r>
              <a:rPr lang="zh-CN" altLang="en-US" sz="48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解忧结果</a:t>
            </a:r>
            <a:r>
              <a:rPr lang="zh-CN" altLang="en-US" sz="4400" b="1" dirty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，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思考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endParaRPr lang="zh-CN" altLang="en-US" sz="36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舍然大喜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”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的意思是什么？两人此时的神情如何？心情是一样的吗？</a:t>
            </a:r>
            <a:endParaRPr lang="zh-CN" altLang="en-US" sz="4400" b="1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indent="0">
              <a:lnSpc>
                <a:spcPct val="120000"/>
              </a:lnSpc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     </a:t>
            </a:r>
            <a:r>
              <a:rPr lang="zh-CN" altLang="en-US" sz="4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</a:t>
            </a:r>
            <a:endParaRPr lang="en-US" altLang="zh-CN" sz="5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0246" name="文本框 10245"/>
          <p:cNvSpPr txBox="1"/>
          <p:nvPr/>
        </p:nvSpPr>
        <p:spPr>
          <a:xfrm>
            <a:off x="822325" y="3179445"/>
            <a:ext cx="9949180" cy="70104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意思是：疑虑尽释，十分高兴。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言之成理即可</a:t>
            </a:r>
            <a:endParaRPr lang="zh-CN" altLang="en-US" sz="32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2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bldLvl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文本占位符 35842"/>
          <p:cNvSpPr>
            <a:spLocks noGrp="1" noRot="1"/>
          </p:cNvSpPr>
          <p:nvPr>
            <p:ph idx="1"/>
          </p:nvPr>
        </p:nvSpPr>
        <p:spPr>
          <a:xfrm>
            <a:off x="191770" y="206375"/>
            <a:ext cx="11768455" cy="6447155"/>
          </a:xfrm>
        </p:spPr>
        <p:txBody>
          <a:bodyPr anchor="t">
            <a:normAutofit/>
          </a:bodyPr>
          <a:p>
            <a:pPr>
              <a:lnSpc>
                <a:spcPct val="120000"/>
              </a:lnSpc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思考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人们常用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杞人忧天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”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讽刺庸人自扰，毫无根据的瞎担心，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或不必要的忧虑。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但也有人认为它其实传达出强烈的忧患意识。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你</a:t>
            </a:r>
            <a:r>
              <a:rPr lang="zh-CN" altLang="en-US" sz="36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更赞同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哪一种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？</a:t>
            </a:r>
            <a:endParaRPr lang="zh-CN" altLang="en-US" sz="36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>
              <a:lnSpc>
                <a:spcPct val="130000"/>
              </a:lnSpc>
              <a:buNone/>
            </a:pPr>
            <a:endParaRPr lang="zh-CN" altLang="en-US" sz="4000" b="1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itchFamily="49" charset="-122"/>
              <a:sym typeface="+mn-ea"/>
            </a:endParaRPr>
          </a:p>
          <a:p>
            <a:pPr lvl="0" indent="0">
              <a:lnSpc>
                <a:spcPct val="120000"/>
              </a:lnSpc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     </a:t>
            </a:r>
            <a:r>
              <a:rPr lang="zh-CN" altLang="en-US" sz="4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</a:t>
            </a:r>
            <a:endParaRPr lang="en-US" altLang="zh-CN" sz="5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0246" name="文本框 10245"/>
          <p:cNvSpPr txBox="1"/>
          <p:nvPr/>
        </p:nvSpPr>
        <p:spPr>
          <a:xfrm>
            <a:off x="551180" y="2893695"/>
            <a:ext cx="11064240" cy="252984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人无远虑，必有近忧。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比干对商纣王的忧虑。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屈原忧心楚怀王被美姬佞臣诱惑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。人类永远是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自然之子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，不可凌驾于自然之上，对自然过度掠取；否则会遭受自然的报复。        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言之成理即可</a:t>
            </a:r>
            <a:endParaRPr lang="zh-CN" altLang="en-US" sz="36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bldLvl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文本占位符 35842"/>
          <p:cNvSpPr>
            <a:spLocks noGrp="1" noRot="1"/>
          </p:cNvSpPr>
          <p:nvPr>
            <p:ph idx="1"/>
          </p:nvPr>
        </p:nvSpPr>
        <p:spPr>
          <a:xfrm>
            <a:off x="191770" y="206375"/>
            <a:ext cx="11768455" cy="6447155"/>
          </a:xfrm>
        </p:spPr>
        <p:txBody>
          <a:bodyPr anchor="t">
            <a:normAutofit/>
          </a:bodyPr>
          <a:p>
            <a:pPr>
              <a:lnSpc>
                <a:spcPct val="120000"/>
              </a:lnSpc>
            </a:pPr>
            <a:r>
              <a:rPr lang="zh-CN" altLang="en-US" sz="48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背诵大赛安排：  </a:t>
            </a:r>
            <a:endParaRPr lang="zh-CN" altLang="en-US" sz="48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7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班：下周（第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16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周）四第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4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、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5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节。</a:t>
            </a:r>
            <a:endParaRPr lang="zh-CN" altLang="en-US" sz="4400" b="1" dirty="0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8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班：下周（第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16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周）六上午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8:00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至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9:20.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     </a:t>
            </a:r>
            <a:r>
              <a:rPr lang="zh-CN" altLang="en-US" sz="4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</a:t>
            </a:r>
            <a:endParaRPr lang="en-US" altLang="zh-CN" sz="5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5" name="图片 20481" descr="20099182118127388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940" y="0"/>
            <a:ext cx="1216342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6" name="矩形 20482"/>
          <p:cNvSpPr/>
          <p:nvPr/>
        </p:nvSpPr>
        <p:spPr>
          <a:xfrm>
            <a:off x="2640013" y="836613"/>
            <a:ext cx="2376487" cy="863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8023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本课小结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387" name="文本框 20483"/>
          <p:cNvSpPr txBox="1"/>
          <p:nvPr/>
        </p:nvSpPr>
        <p:spPr>
          <a:xfrm>
            <a:off x="1231265" y="1700530"/>
            <a:ext cx="10052685" cy="3749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今天我们的学习认识了以为似乎是“傻子”的杞人，但从现在看来他却是以为多么有远见的人，如今的地球已经有很多问题引起了我们的关注，大气污染，臭氧层破坏，全球气温升高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……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让我们为今天的环境贡献出自己的一份力量吧！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4359</Words>
  <Application>WPS 演示</Application>
  <PresentationFormat>宽屏</PresentationFormat>
  <Paragraphs>388</Paragraphs>
  <Slides>45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45</vt:i4>
      </vt:variant>
    </vt:vector>
  </HeadingPairs>
  <TitlesOfParts>
    <vt:vector size="66" baseType="lpstr">
      <vt:lpstr>Arial</vt:lpstr>
      <vt:lpstr>宋体</vt:lpstr>
      <vt:lpstr>Wingdings</vt:lpstr>
      <vt:lpstr>黑体</vt:lpstr>
      <vt:lpstr>华文琥珀</vt:lpstr>
      <vt:lpstr>华文中宋</vt:lpstr>
      <vt:lpstr>华文中宋</vt:lpstr>
      <vt:lpstr>华文行楷</vt:lpstr>
      <vt:lpstr>华文彩云</vt:lpstr>
      <vt:lpstr>楷体_GB2312</vt:lpstr>
      <vt:lpstr>Times New Roman</vt:lpstr>
      <vt:lpstr>华文新魏</vt:lpstr>
      <vt:lpstr>隶书</vt:lpstr>
      <vt:lpstr>Wingdings 2</vt:lpstr>
      <vt:lpstr>Wingdings 2</vt:lpstr>
      <vt:lpstr>楷体</vt:lpstr>
      <vt:lpstr>微软雅黑</vt:lpstr>
      <vt:lpstr>Calibri Light</vt:lpstr>
      <vt:lpstr>Calibri</vt:lpstr>
      <vt:lpstr>Courier New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              穿井得一人   今日作业： 背诵并默写 《杞人忧天》原文及注释</vt:lpstr>
      <vt:lpstr>《吕氏春秋》概况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51</cp:revision>
  <dcterms:created xsi:type="dcterms:W3CDTF">2017-01-03T07:49:00Z</dcterms:created>
  <dcterms:modified xsi:type="dcterms:W3CDTF">2016-12-07T13:46:19Z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