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9" r:id="rId4"/>
    <p:sldId id="257" r:id="rId5"/>
    <p:sldId id="258" r:id="rId6"/>
    <p:sldId id="263" r:id="rId7"/>
    <p:sldId id="275" r:id="rId8"/>
    <p:sldId id="264" r:id="rId9"/>
    <p:sldId id="265" r:id="rId10"/>
    <p:sldId id="274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7" Type="http://schemas.openxmlformats.org/officeDocument/2006/relationships/image" Target="../media/image24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4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5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8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wmf"/><Relationship Id="rId2" Type="http://schemas.openxmlformats.org/officeDocument/2006/relationships/oleObject" Target="../embeddings/oleObject10.bin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5.bin"/><Relationship Id="rId8" Type="http://schemas.openxmlformats.org/officeDocument/2006/relationships/image" Target="../media/image16.wmf"/><Relationship Id="rId7" Type="http://schemas.openxmlformats.org/officeDocument/2006/relationships/oleObject" Target="../embeddings/oleObject14.bin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3.wmf"/><Relationship Id="rId12" Type="http://schemas.openxmlformats.org/officeDocument/2006/relationships/vmlDrawing" Target="../drawings/vmlDrawing5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17.wmf"/><Relationship Id="rId1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0.bin"/><Relationship Id="rId8" Type="http://schemas.openxmlformats.org/officeDocument/2006/relationships/image" Target="../media/image21.wmf"/><Relationship Id="rId7" Type="http://schemas.openxmlformats.org/officeDocument/2006/relationships/oleObject" Target="../embeddings/oleObject19.bin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9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18.wmf"/><Relationship Id="rId16" Type="http://schemas.openxmlformats.org/officeDocument/2006/relationships/vmlDrawing" Target="../drawings/vmlDrawing6.vml"/><Relationship Id="rId15" Type="http://schemas.openxmlformats.org/officeDocument/2006/relationships/slideLayout" Target="../slideLayouts/slideLayout2.xml"/><Relationship Id="rId14" Type="http://schemas.openxmlformats.org/officeDocument/2006/relationships/image" Target="../media/image24.wmf"/><Relationship Id="rId13" Type="http://schemas.openxmlformats.org/officeDocument/2006/relationships/oleObject" Target="../embeddings/oleObject22.bin"/><Relationship Id="rId12" Type="http://schemas.openxmlformats.org/officeDocument/2006/relationships/image" Target="../media/image23.wmf"/><Relationship Id="rId11" Type="http://schemas.openxmlformats.org/officeDocument/2006/relationships/oleObject" Target="../embeddings/oleObject21.bin"/><Relationship Id="rId10" Type="http://schemas.openxmlformats.org/officeDocument/2006/relationships/image" Target="../media/image22.wmf"/><Relationship Id="rId1" Type="http://schemas.openxmlformats.org/officeDocument/2006/relationships/oleObject" Target="../embeddings/oleObject16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初高中知识衔接（</a:t>
            </a:r>
            <a:r>
              <a:rPr lang="en-US" altLang="zh-CN"/>
              <a:t>1</a:t>
            </a:r>
            <a:r>
              <a:rPr lang="zh-CN" altLang="en-US"/>
              <a:t>）</a:t>
            </a:r>
            <a:br>
              <a:rPr lang="zh-CN" altLang="en-US"/>
            </a:br>
            <a:r>
              <a:rPr lang="zh-CN" altLang="en-US"/>
              <a:t>因式分解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3140" y="458470"/>
            <a:ext cx="10515600" cy="2788920"/>
          </a:xfrm>
        </p:spPr>
        <p:txBody>
          <a:bodyPr>
            <a:normAutofit/>
          </a:bodyPr>
          <a:p>
            <a:pPr>
              <a:lnSpc>
                <a:spcPct val="150000"/>
              </a:lnSpc>
            </a:pPr>
            <a:r>
              <a:rPr lang="en-US" altLang="zh-CN"/>
              <a:t>1.</a:t>
            </a:r>
            <a:r>
              <a:rPr lang="zh-CN" altLang="en-US"/>
              <a:t>若                         ，求下列代数式的值：</a:t>
            </a:r>
            <a:br>
              <a:rPr lang="zh-CN" altLang="en-US"/>
            </a:br>
            <a:r>
              <a:rPr lang="zh-CN" altLang="en-US"/>
              <a:t>  （</a:t>
            </a:r>
            <a:r>
              <a:rPr lang="en-US" altLang="zh-CN"/>
              <a:t>1</a:t>
            </a:r>
            <a:r>
              <a:rPr lang="zh-CN" altLang="en-US"/>
              <a:t>）                       （</a:t>
            </a:r>
            <a:r>
              <a:rPr lang="en-US" altLang="zh-CN"/>
              <a:t>2</a:t>
            </a:r>
            <a:r>
              <a:rPr lang="zh-CN" altLang="en-US"/>
              <a:t>）</a:t>
            </a:r>
            <a:endParaRPr lang="zh-CN" altLang="en-US"/>
          </a:p>
        </p:txBody>
      </p:sp>
      <p:graphicFrame>
        <p:nvGraphicFramePr>
          <p:cNvPr id="4" name="内容占位符 3">
            <a:hlinkClick r:id="" action="ppaction://ole?verb="/>
          </p:cNvPr>
          <p:cNvGraphicFramePr>
            <a:graphicFrameLocks noChangeAspect="1"/>
          </p:cNvGraphicFramePr>
          <p:nvPr>
            <p:ph idx="1"/>
          </p:nvPr>
        </p:nvGraphicFramePr>
        <p:xfrm>
          <a:off x="4068445" y="4244340"/>
          <a:ext cx="3004185" cy="1258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939800" imgH="393700" progId="Equation.KSEE3">
                  <p:embed/>
                </p:oleObj>
              </mc:Choice>
              <mc:Fallback>
                <p:oleObj name="" r:id="rId1" imgW="9398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68445" y="4244340"/>
                        <a:ext cx="3004185" cy="12585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025015" y="869950"/>
          <a:ext cx="3004185" cy="1131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3" imgW="939800" imgH="393700" progId="Equation.KSEE3">
                  <p:embed/>
                </p:oleObj>
              </mc:Choice>
              <mc:Fallback>
                <p:oleObj name="" r:id="rId3" imgW="9398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25015" y="869950"/>
                        <a:ext cx="3004185" cy="11315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232015" y="2001520"/>
          <a:ext cx="1397635" cy="1143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5" imgW="444500" imgH="393700" progId="Equation.KSEE3">
                  <p:embed/>
                </p:oleObj>
              </mc:Choice>
              <mc:Fallback>
                <p:oleObj name="" r:id="rId5" imgW="444500" imgH="3937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232015" y="2001520"/>
                        <a:ext cx="1397635" cy="11436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54300" y="1898015"/>
          <a:ext cx="1414145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7" imgW="545465" imgH="444500" progId="Equation.KSEE3">
                  <p:embed/>
                </p:oleObj>
              </mc:Choice>
              <mc:Fallback>
                <p:oleObj name="" r:id="rId7" imgW="545465" imgH="4445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54300" y="1898015"/>
                        <a:ext cx="1414145" cy="1152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2081530" y="3930015"/>
            <a:ext cx="135826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思考：</a:t>
            </a:r>
            <a:endParaRPr lang="zh-CN" altLang="en-US" sz="3200">
              <a:solidFill>
                <a:srgbClr val="FF0000"/>
              </a:solidFill>
            </a:endParaRPr>
          </a:p>
        </p:txBody>
      </p:sp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068445" y="5723890"/>
          <a:ext cx="2459990" cy="837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" r:id="rId9" imgW="596900" imgH="203200" progId="Equation.KSEE3">
                  <p:embed/>
                </p:oleObj>
              </mc:Choice>
              <mc:Fallback>
                <p:oleObj name="" r:id="rId9" imgW="596900" imgH="203200" progId="Equation.KSEE3">
                  <p:embed/>
                  <p:pic>
                    <p:nvPicPr>
                      <p:cNvPr id="0" name="图片 102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68445" y="5723890"/>
                        <a:ext cx="2459990" cy="8375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454660"/>
            <a:ext cx="10515600" cy="1831975"/>
          </a:xfrm>
        </p:spPr>
        <p:txBody>
          <a:bodyPr>
            <a:normAutofit fontScale="90000"/>
          </a:bodyPr>
          <a:p>
            <a:pPr>
              <a:lnSpc>
                <a:spcPct val="150000"/>
              </a:lnSpc>
            </a:pPr>
            <a:r>
              <a:rPr lang="en-US" altLang="zh-CN"/>
              <a:t>2.已知                       ，求代数式           </a:t>
            </a:r>
            <a:br>
              <a:rPr lang="en-US" altLang="zh-CN"/>
            </a:br>
            <a:r>
              <a:rPr lang="en-US" altLang="zh-CN"/>
              <a:t>的值</a:t>
            </a:r>
            <a:r>
              <a:rPr lang="zh-CN" altLang="en-US"/>
              <a:t>。</a:t>
            </a:r>
            <a:endParaRPr lang="zh-CN" altLang="en-US"/>
          </a:p>
        </p:txBody>
      </p:sp>
      <p:graphicFrame>
        <p:nvGraphicFramePr>
          <p:cNvPr id="3" name="对象 -2147481153"/>
          <p:cNvGraphicFramePr>
            <a:graphicFrameLocks noChangeAspect="1"/>
          </p:cNvGraphicFramePr>
          <p:nvPr/>
        </p:nvGraphicFramePr>
        <p:xfrm>
          <a:off x="2299970" y="425450"/>
          <a:ext cx="2752090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43940" imgH="394970" progId="Equation.DSMT4">
                  <p:embed/>
                </p:oleObj>
              </mc:Choice>
              <mc:Fallback>
                <p:oleObj name="" r:id="rId1" imgW="1043940" imgH="39497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299970" y="425450"/>
                        <a:ext cx="2752090" cy="1111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-2147481152"/>
          <p:cNvGraphicFramePr>
            <a:graphicFrameLocks noChangeAspect="1"/>
          </p:cNvGraphicFramePr>
          <p:nvPr/>
        </p:nvGraphicFramePr>
        <p:xfrm>
          <a:off x="7634605" y="567055"/>
          <a:ext cx="3489325" cy="649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3" imgW="1094740" imgH="203835" progId="Equation.DSMT4">
                  <p:embed/>
                </p:oleObj>
              </mc:Choice>
              <mc:Fallback>
                <p:oleObj name="" r:id="rId3" imgW="1094740" imgH="203835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34605" y="567055"/>
                        <a:ext cx="3489325" cy="6496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945" y="3152775"/>
            <a:ext cx="10420985" cy="553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4.</a:t>
            </a:r>
            <a:r>
              <a:rPr lang="zh-CN" altLang="en-US"/>
              <a:t>分解因式：</a:t>
            </a:r>
            <a:endParaRPr lang="zh-CN" altLang="en-US"/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41718" y="1513205"/>
          <a:ext cx="9853930" cy="674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1" imgW="3340100" imgH="228600" progId="Equation.KSEE3">
                  <p:embed/>
                </p:oleObj>
              </mc:Choice>
              <mc:Fallback>
                <p:oleObj name="" r:id="rId1" imgW="3340100" imgH="2286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41718" y="1513205"/>
                        <a:ext cx="9853930" cy="674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标题 1"/>
          <p:cNvSpPr>
            <a:spLocks noGrp="1"/>
          </p:cNvSpPr>
          <p:nvPr/>
        </p:nvSpPr>
        <p:spPr>
          <a:xfrm>
            <a:off x="838200" y="315658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/>
              <a:t>5.</a:t>
            </a:r>
            <a:r>
              <a:rPr lang="zh-CN" altLang="en-US"/>
              <a:t>解方程：</a:t>
            </a:r>
            <a:endParaRPr lang="zh-CN" altLang="en-US"/>
          </a:p>
        </p:txBody>
      </p:sp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512503" y="3637915"/>
          <a:ext cx="3260090" cy="637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3" imgW="1104900" imgH="215900" progId="Equation.KSEE3">
                  <p:embed/>
                </p:oleObj>
              </mc:Choice>
              <mc:Fallback>
                <p:oleObj name="" r:id="rId3" imgW="1104900" imgH="2159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12503" y="3637915"/>
                        <a:ext cx="3260090" cy="637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初高中知识衔接（</a:t>
            </a:r>
            <a:r>
              <a:rPr lang="en-US" altLang="zh-CN"/>
              <a:t>2</a:t>
            </a:r>
            <a:r>
              <a:rPr lang="zh-CN" altLang="en-US"/>
              <a:t>）</a:t>
            </a:r>
            <a:br>
              <a:rPr lang="zh-CN" altLang="en-US"/>
            </a:br>
            <a:r>
              <a:rPr lang="zh-CN" altLang="en-US"/>
              <a:t>一元二次</a:t>
            </a:r>
            <a:r>
              <a:rPr lang="zh-CN" altLang="zh-CN"/>
              <a:t>方程的根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4660" y="2309495"/>
            <a:ext cx="11768455" cy="3623310"/>
          </a:xfrm>
          <a:prstGeom prst="rect">
            <a:avLst/>
          </a:prstGeom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08965" y="642620"/>
          <a:ext cx="564959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" r:id="rId2" imgW="1384300" imgH="228600" progId="Equation.KSEE3">
                  <p:embed/>
                </p:oleObj>
              </mc:Choice>
              <mc:Fallback>
                <p:oleObj name="" r:id="rId2" imgW="1384300" imgH="2286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8965" y="642620"/>
                        <a:ext cx="5649595" cy="933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7256145" y="454660"/>
            <a:ext cx="4293235" cy="20612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确定对象；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</a:rPr>
              <a:t>判断的依据（方法）；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</a:rPr>
              <a:t>计算结果；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</a:rPr>
              <a:t>下结论。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802130" y="769620"/>
          <a:ext cx="6784975" cy="731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1968500" imgH="228600" progId="Equation.KSEE3">
                  <p:embed/>
                </p:oleObj>
              </mc:Choice>
              <mc:Fallback>
                <p:oleObj name="" r:id="rId1" imgW="19685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02130" y="769620"/>
                        <a:ext cx="6784975" cy="7315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31970" y="1633220"/>
          <a:ext cx="3330575" cy="699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3" imgW="1028700" imgH="215900" progId="Equation.KSEE3">
                  <p:embed/>
                </p:oleObj>
              </mc:Choice>
              <mc:Fallback>
                <p:oleObj name="" r:id="rId3" imgW="1028700" imgH="2159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31970" y="1633220"/>
                        <a:ext cx="3330575" cy="6991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31970" y="2522220"/>
          <a:ext cx="4424680" cy="730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5" imgW="1384300" imgH="228600" progId="Equation.KSEE3">
                  <p:embed/>
                </p:oleObj>
              </mc:Choice>
              <mc:Fallback>
                <p:oleObj name="" r:id="rId5" imgW="1384300" imgH="2286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31970" y="2522220"/>
                        <a:ext cx="4424680" cy="7308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4740" y="3655060"/>
          <a:ext cx="9804400" cy="735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" r:id="rId7" imgW="3048000" imgH="228600" progId="Equation.KSEE3">
                  <p:embed/>
                </p:oleObj>
              </mc:Choice>
              <mc:Fallback>
                <p:oleObj name="" r:id="rId7" imgW="3048000" imgH="228600" progId="Equation.KSEE3">
                  <p:embed/>
                  <p:pic>
                    <p:nvPicPr>
                      <p:cNvPr id="0" name="图片 102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94740" y="3655060"/>
                        <a:ext cx="9804400" cy="735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209290" y="4643755"/>
          <a:ext cx="3614420" cy="751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" r:id="rId9" imgW="977900" imgH="203200" progId="Equation.KSEE3">
                  <p:embed/>
                </p:oleObj>
              </mc:Choice>
              <mc:Fallback>
                <p:oleObj name="" r:id="rId9" imgW="977900" imgH="203200" progId="Equation.KSEE3">
                  <p:embed/>
                  <p:pic>
                    <p:nvPicPr>
                      <p:cNvPr id="0" name="图片 102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09290" y="4643755"/>
                        <a:ext cx="3614420" cy="751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06880" y="2901950"/>
          <a:ext cx="3921760" cy="721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1" imgW="977900" imgH="203200" progId="Equation.KSEE3">
                  <p:embed/>
                </p:oleObj>
              </mc:Choice>
              <mc:Fallback>
                <p:oleObj name="" r:id="rId1" imgW="977900" imgH="2032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06880" y="2901950"/>
                        <a:ext cx="3921760" cy="7219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06563" y="598805"/>
          <a:ext cx="3660140" cy="699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3" imgW="1130300" imgH="215900" progId="Equation.KSEE3">
                  <p:embed/>
                </p:oleObj>
              </mc:Choice>
              <mc:Fallback>
                <p:oleObj name="" r:id="rId3" imgW="1130300" imgH="2159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06563" y="598805"/>
                        <a:ext cx="3660140" cy="6991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06880" y="1739265"/>
          <a:ext cx="4790440" cy="730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5" imgW="1498600" imgH="228600" progId="Equation.KSEE3">
                  <p:embed/>
                </p:oleObj>
              </mc:Choice>
              <mc:Fallback>
                <p:oleObj name="" r:id="rId5" imgW="1498600" imgH="2286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06880" y="1739265"/>
                        <a:ext cx="4790440" cy="7308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807200" y="1833245"/>
          <a:ext cx="5257800" cy="798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" r:id="rId7" imgW="1422400" imgH="215900" progId="Equation.KSEE3">
                  <p:embed/>
                </p:oleObj>
              </mc:Choice>
              <mc:Fallback>
                <p:oleObj name="" r:id="rId7" imgW="1422400" imgH="215900" progId="Equation.KSEE3">
                  <p:embed/>
                  <p:pic>
                    <p:nvPicPr>
                      <p:cNvPr id="0" name="图片 102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07200" y="1833245"/>
                        <a:ext cx="5257800" cy="7981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11275" y="3890010"/>
          <a:ext cx="5581650" cy="1591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" r:id="rId9" imgW="1231265" imgH="431800" progId="Equation.KSEE3">
                  <p:embed/>
                </p:oleObj>
              </mc:Choice>
              <mc:Fallback>
                <p:oleObj name="" r:id="rId9" imgW="1231265" imgH="431800" progId="Equation.KSEE3">
                  <p:embed/>
                  <p:pic>
                    <p:nvPicPr>
                      <p:cNvPr id="0" name="图片 204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11275" y="3890010"/>
                        <a:ext cx="5581650" cy="15919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397750" y="4133850"/>
          <a:ext cx="4451985" cy="1366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" r:id="rId11" imgW="1282700" imgH="393700" progId="Equation.KSEE3">
                  <p:embed/>
                </p:oleObj>
              </mc:Choice>
              <mc:Fallback>
                <p:oleObj name="" r:id="rId11" imgW="1282700" imgH="393700" progId="Equation.KSEE3">
                  <p:embed/>
                  <p:pic>
                    <p:nvPicPr>
                      <p:cNvPr id="0" name="图片 205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397750" y="4133850"/>
                        <a:ext cx="4451985" cy="13665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638608" y="5659120"/>
          <a:ext cx="5164455" cy="798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13" imgW="1397000" imgH="215900" progId="Equation.KSEE3">
                  <p:embed/>
                </p:oleObj>
              </mc:Choice>
              <mc:Fallback>
                <p:oleObj name="" r:id="rId13" imgW="1397000" imgH="215900" progId="Equation.KSEE3">
                  <p:embed/>
                  <p:pic>
                    <p:nvPicPr>
                      <p:cNvPr id="0" name="图片 102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638608" y="5659120"/>
                        <a:ext cx="5164455" cy="7981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5185" y="1068705"/>
            <a:ext cx="9897110" cy="144462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87705" y="957580"/>
            <a:ext cx="68961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/>
              <a:t>2.</a:t>
            </a:r>
            <a:endParaRPr lang="en-US" altLang="zh-CN" sz="3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835" y="808355"/>
            <a:ext cx="11885930" cy="14458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7470" y="808355"/>
            <a:ext cx="33020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/>
              <a:t>3.</a:t>
            </a:r>
            <a:endParaRPr lang="en-US" altLang="zh-CN" sz="3200"/>
          </a:p>
        </p:txBody>
      </p:sp>
      <p:grpSp>
        <p:nvGrpSpPr>
          <p:cNvPr id="6" name="组合 5"/>
          <p:cNvGrpSpPr/>
          <p:nvPr/>
        </p:nvGrpSpPr>
        <p:grpSpPr>
          <a:xfrm>
            <a:off x="201930" y="3513455"/>
            <a:ext cx="11871960" cy="582930"/>
            <a:chOff x="318" y="5533"/>
            <a:chExt cx="18696" cy="9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8" y="5613"/>
              <a:ext cx="18177" cy="759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318" y="5533"/>
              <a:ext cx="520" cy="91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p>
              <a:r>
                <a:rPr lang="en-US" altLang="zh-CN" sz="3200"/>
                <a:t>4.</a:t>
              </a:r>
              <a:endParaRPr lang="en-US" altLang="zh-CN" sz="32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" name="组合 5"/>
          <p:cNvGrpSpPr/>
          <p:nvPr/>
        </p:nvGrpSpPr>
        <p:grpSpPr>
          <a:xfrm>
            <a:off x="160020" y="457835"/>
            <a:ext cx="11871960" cy="582930"/>
            <a:chOff x="318" y="5533"/>
            <a:chExt cx="18696" cy="9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38" y="5613"/>
              <a:ext cx="18177" cy="759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318" y="5533"/>
              <a:ext cx="520" cy="91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p>
              <a:r>
                <a:rPr lang="en-US" altLang="zh-CN" sz="3200"/>
                <a:t>4.</a:t>
              </a:r>
              <a:endParaRPr lang="en-US" altLang="zh-CN" sz="3200"/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90220" y="1807210"/>
            <a:ext cx="10906760" cy="2280920"/>
          </a:xfrm>
        </p:spPr>
        <p:txBody>
          <a:bodyPr>
            <a:normAutofit fontScale="90000"/>
          </a:bodyPr>
          <a:p>
            <a:pPr>
              <a:lnSpc>
                <a:spcPct val="150000"/>
              </a:lnSpc>
            </a:pPr>
            <a:r>
              <a:rPr lang="en-US" altLang="zh-CN" sz="4800"/>
              <a:t>                </a:t>
            </a:r>
            <a:r>
              <a:rPr lang="zh-CN" altLang="en-US" sz="5400"/>
              <a:t>初高中知识衔接（</a:t>
            </a:r>
            <a:r>
              <a:rPr lang="en-US" altLang="zh-CN" sz="5400"/>
              <a:t>3</a:t>
            </a:r>
            <a:r>
              <a:rPr lang="zh-CN" altLang="en-US" sz="5400"/>
              <a:t>）</a:t>
            </a:r>
            <a:br>
              <a:rPr lang="zh-CN" altLang="en-US" sz="5400"/>
            </a:br>
            <a:r>
              <a:rPr lang="zh-CN" altLang="en-US" sz="4800"/>
              <a:t>                          函数、二次函数</a:t>
            </a:r>
            <a:endParaRPr lang="zh-CN" altLang="zh-CN" sz="4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4745" y="1727835"/>
            <a:ext cx="10624185" cy="354203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134745" y="749300"/>
            <a:ext cx="14103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性质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3500" y="1357630"/>
            <a:ext cx="8944610" cy="228346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3445" y="859790"/>
            <a:ext cx="10653395" cy="142303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250" y="846455"/>
            <a:ext cx="12000865" cy="329755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261</Words>
  <Application>WPS 演示</Application>
  <PresentationFormat>宽屏</PresentationFormat>
  <Paragraphs>31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22</vt:i4>
      </vt:variant>
      <vt:variant>
        <vt:lpstr>幻灯片标题</vt:lpstr>
      </vt:variant>
      <vt:variant>
        <vt:i4>16</vt:i4>
      </vt:variant>
    </vt:vector>
  </HeadingPairs>
  <TitlesOfParts>
    <vt:vector size="46" baseType="lpstr">
      <vt:lpstr>Arial</vt:lpstr>
      <vt:lpstr>宋体</vt:lpstr>
      <vt:lpstr>Wingdings</vt:lpstr>
      <vt:lpstr>Calibri Light</vt:lpstr>
      <vt:lpstr>Calibri</vt:lpstr>
      <vt:lpstr>微软雅黑</vt:lpstr>
      <vt:lpstr>Arial Unicode MS</vt:lpstr>
      <vt:lpstr>Office 主题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Equation.DSMT4</vt:lpstr>
      <vt:lpstr>Equation.KSEE3</vt:lpstr>
      <vt:lpstr>Equation.KSEE3</vt:lpstr>
      <vt:lpstr>初高中知识衔接（1） 因式分解</vt:lpstr>
      <vt:lpstr>1.若                         ，求下列代数式的值：   （1）                       （2）</vt:lpstr>
      <vt:lpstr>2.已知                       ，求代数式            的值。</vt:lpstr>
      <vt:lpstr>4.分解因式：</vt:lpstr>
      <vt:lpstr>初高中知识衔接（1） 因式分解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初高中知识衔接（2） 一元二次方程的根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草草</cp:lastModifiedBy>
  <cp:revision>3</cp:revision>
  <dcterms:created xsi:type="dcterms:W3CDTF">2018-09-03T06:49:00Z</dcterms:created>
  <dcterms:modified xsi:type="dcterms:W3CDTF">2018-09-05T00:39:05Z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