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758" r:id="rId2"/>
    <p:sldId id="749" r:id="rId3"/>
    <p:sldId id="762" r:id="rId4"/>
    <p:sldId id="764" r:id="rId5"/>
    <p:sldId id="765" r:id="rId6"/>
    <p:sldId id="795" r:id="rId7"/>
    <p:sldId id="796" r:id="rId8"/>
    <p:sldId id="809" r:id="rId9"/>
    <p:sldId id="797" r:id="rId10"/>
    <p:sldId id="798" r:id="rId11"/>
    <p:sldId id="799" r:id="rId12"/>
    <p:sldId id="810" r:id="rId13"/>
    <p:sldId id="800" r:id="rId14"/>
    <p:sldId id="801" r:id="rId15"/>
    <p:sldId id="802" r:id="rId16"/>
    <p:sldId id="811" r:id="rId17"/>
    <p:sldId id="803" r:id="rId18"/>
    <p:sldId id="804" r:id="rId19"/>
    <p:sldId id="808" r:id="rId20"/>
    <p:sldId id="806" r:id="rId21"/>
    <p:sldId id="780" r:id="rId22"/>
    <p:sldId id="781" r:id="rId23"/>
    <p:sldId id="782" r:id="rId24"/>
    <p:sldId id="783" r:id="rId25"/>
    <p:sldId id="793" r:id="rId26"/>
    <p:sldId id="784" r:id="rId27"/>
    <p:sldId id="785" r:id="rId28"/>
    <p:sldId id="786" r:id="rId29"/>
    <p:sldId id="794" r:id="rId30"/>
    <p:sldId id="787" r:id="rId31"/>
    <p:sldId id="788" r:id="rId32"/>
    <p:sldId id="791" r:id="rId33"/>
    <p:sldId id="812" r:id="rId34"/>
    <p:sldId id="735" r:id="rId35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26" userDrawn="1">
          <p15:clr>
            <a:srgbClr val="A4A3A4"/>
          </p15:clr>
        </p15:guide>
        <p15:guide id="2" pos="227" userDrawn="1">
          <p15:clr>
            <a:srgbClr val="A4A3A4"/>
          </p15:clr>
        </p15:guide>
        <p15:guide id="3" orient="horz" pos="317" userDrawn="1">
          <p15:clr>
            <a:srgbClr val="A4A3A4"/>
          </p15:clr>
        </p15:guide>
        <p15:guide id="4" orient="horz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FF6600"/>
    <a:srgbClr val="FF9933"/>
    <a:srgbClr val="FF3399"/>
    <a:srgbClr val="FF7C80"/>
    <a:srgbClr val="FFFFFF"/>
    <a:srgbClr val="C6A7DD"/>
    <a:srgbClr val="9E5ECE"/>
    <a:srgbClr val="D60093"/>
    <a:srgbClr val="934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591" autoAdjust="0"/>
  </p:normalViewPr>
  <p:slideViewPr>
    <p:cSldViewPr>
      <p:cViewPr varScale="1">
        <p:scale>
          <a:sx n="97" d="100"/>
          <a:sy n="97" d="100"/>
        </p:scale>
        <p:origin x="498" y="90"/>
      </p:cViewPr>
      <p:guideLst>
        <p:guide orient="horz" pos="726"/>
        <p:guide pos="227"/>
        <p:guide orient="horz" pos="317"/>
        <p:guide orient="horz"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noProof="1" dirty="0">
                <a:ea typeface="黑体" panose="02010609060101010101" pitchFamily="49" charset="-122"/>
              </a:defRPr>
            </a:lvl1pPr>
          </a:lstStyle>
          <a:p>
            <a:fld id="{A64CA497-71E0-4184-919F-D45F39379D11}" type="slidenum">
              <a:rPr lang="zh-CN" altLang="en-US"/>
              <a:pPr/>
              <a:t>‹#›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782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CA497-71E0-4184-919F-D45F39379D11}" type="slidenum">
              <a:rPr lang="zh-CN" altLang="en-US" smtClean="0"/>
              <a:pPr/>
              <a:t>34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14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bg>
      <p:bgPr>
        <a:pattFill prst="pct5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108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469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037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89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bg>
      <p:bgPr>
        <a:gradFill>
          <a:gsLst>
            <a:gs pos="61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  <a:gs pos="0">
              <a:schemeClr val="bg2">
                <a:lumMod val="50000"/>
              </a:schemeClr>
            </a:gs>
            <a:gs pos="4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201636" y="1583903"/>
            <a:ext cx="5128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本课结束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谢谢观看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0790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1ED049-C14D-4A1F-97F9-8FC803A6313A}"/>
              </a:ext>
            </a:extLst>
          </p:cNvPr>
          <p:cNvSpPr/>
          <p:nvPr userDrawn="1"/>
        </p:nvSpPr>
        <p:spPr>
          <a:xfrm>
            <a:off x="0" y="2256061"/>
            <a:ext cx="11522075" cy="1740047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024"/>
          </a:p>
        </p:txBody>
      </p:sp>
      <p:sp>
        <p:nvSpPr>
          <p:cNvPr id="54" name="标题 1">
            <a:extLst>
              <a:ext uri="{FF2B5EF4-FFF2-40B4-BE49-F238E27FC236}">
                <a16:creationId xmlns:a16="http://schemas.microsoft.com/office/drawing/2014/main" xmlns="" id="{AA99C4E3-901A-413A-864D-39738AA96B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56061"/>
            <a:ext cx="11522075" cy="1740047"/>
          </a:xfrm>
          <a:prstGeom prst="rect">
            <a:avLst/>
          </a:prstGeom>
        </p:spPr>
        <p:txBody>
          <a:bodyPr anchor="ctr"/>
          <a:lstStyle>
            <a:lvl1pPr algn="ctr">
              <a:defRPr sz="4158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416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-1" y="172927"/>
            <a:ext cx="11522075" cy="288032"/>
          </a:xfrm>
          <a:prstGeom prst="rect">
            <a:avLst/>
          </a:prstGeom>
          <a:gradFill flip="none" rotWithShape="1">
            <a:gsLst>
              <a:gs pos="65000">
                <a:schemeClr val="bg2">
                  <a:lumMod val="90000"/>
                </a:schemeClr>
              </a:gs>
              <a:gs pos="38000">
                <a:schemeClr val="bg2">
                  <a:lumMod val="75000"/>
                </a:schemeClr>
              </a:gs>
              <a:gs pos="1000">
                <a:srgbClr val="0070C0"/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9728" y="6404527"/>
            <a:ext cx="11522074" cy="720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8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0" r:id="rId2"/>
    <p:sldLayoutId id="2147483691" r:id="rId3"/>
    <p:sldLayoutId id="2147483692" r:id="rId4"/>
    <p:sldLayoutId id="2147483694" r:id="rId5"/>
    <p:sldLayoutId id="2147483698" r:id="rId6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5pPr>
      <a:lvl6pPr marL="432008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6pPr>
      <a:lvl7pPr marL="864017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7pPr>
      <a:lvl8pPr marL="1296025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8pPr>
      <a:lvl9pPr marL="1728033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9pPr>
    </p:titleStyle>
    <p:bodyStyle>
      <a:lvl1pPr marL="324006" indent="-324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24" kern="1200">
          <a:solidFill>
            <a:schemeClr val="tx1"/>
          </a:solidFill>
          <a:latin typeface="+mn-lt"/>
          <a:ea typeface="+mn-ea"/>
          <a:cs typeface="+mn-cs"/>
        </a:defRPr>
      </a:lvl1pPr>
      <a:lvl2pPr marL="702013" indent="-27000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b="1" dirty="0"/>
              <a:t>专题</a:t>
            </a:r>
            <a:r>
              <a:rPr lang="en-US" altLang="zh-CN" b="1" dirty="0" smtClean="0"/>
              <a:t>13</a:t>
            </a:r>
            <a:r>
              <a:rPr lang="zh-CN" altLang="en-US" b="1" dirty="0"/>
              <a:t>　中国的自然资源</a:t>
            </a:r>
            <a:endParaRPr lang="zh-CN" altLang="zh-CN" dirty="0"/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236022" y="1440390"/>
            <a:ext cx="1742785" cy="614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122622" algn="l"/>
                <a:tab pos="2044239" algn="l"/>
                <a:tab pos="2969457" algn="l"/>
                <a:tab pos="3959476" algn="l"/>
              </a:tabLst>
            </a:pPr>
            <a:r>
              <a:rPr lang="zh-CN" altLang="en-US" sz="3024" dirty="0">
                <a:solidFill>
                  <a:srgbClr val="000000"/>
                </a:solidFill>
                <a:latin typeface="NEU-BZ-S92" panose="02010600010101010101" pitchFamily="2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考点集训</a:t>
            </a:r>
            <a:endParaRPr lang="zh-CN" altLang="zh-CN" sz="3024" dirty="0">
              <a:solidFill>
                <a:srgbClr val="000000"/>
              </a:solidFill>
              <a:latin typeface="NEU-BZ-S92" panose="02010600010101010101" pitchFamily="2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64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968511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一、选择题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分。在每小题给出的四个选项中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只有一项是符合题目要求的。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陕西中考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读中国耕地资源与水资源数据统计表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1~2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269920607"/>
              </p:ext>
            </p:extLst>
          </p:nvPr>
        </p:nvGraphicFramePr>
        <p:xfrm>
          <a:off x="361950" y="3480999"/>
          <a:ext cx="10807700" cy="1755648"/>
        </p:xfrm>
        <a:graphic>
          <a:graphicData uri="http://schemas.openxmlformats.org/drawingml/2006/table">
            <a:tbl>
              <a:tblPr firstRow="1" firstCol="1" bandRow="1"/>
              <a:tblGrid>
                <a:gridCol w="2302743"/>
                <a:gridCol w="2592288"/>
                <a:gridCol w="2520280"/>
                <a:gridCol w="1728192"/>
                <a:gridCol w="1664197"/>
              </a:tblGrid>
              <a:tr h="34607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资源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总量世界排名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人均世界占比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北方占比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南方占比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耕地资源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40%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60%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40%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水资源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25%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20%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80%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289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21311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下列属于非可再生资源的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耕地资源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矿产资源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水资源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森林资源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关于耕地资源和水资源说法错误的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总量均居世界前列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人均占有量较少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耕地资源南多北少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水资源南多北少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77061" y="889633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593917" y="2646426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71857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655911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非可再生资源是指短期内不能更新或循环利用的资源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包括矿产资源等。耕地资源、森林资源、水资源属于可再生资源。故选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读表格内数据可知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我国耕地资源和水资源总量丰富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人均占有量少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我国耕地资源北多南少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水资源南多北少。故选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46093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361950" y="626272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(2021·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山东枣庄学考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)2021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习近平主席在河南省调研南水北调后续工程时指出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自古以来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我国基本水情一直是夏汛冬枯、北缺南丰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水资源时空分布极不均衡。结合下图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3~5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32901" y="3156384"/>
            <a:ext cx="11025237" cy="2708671"/>
            <a:chOff x="232901" y="3156384"/>
            <a:chExt cx="11025237" cy="2708671"/>
          </a:xfrm>
        </p:grpSpPr>
        <p:pic>
          <p:nvPicPr>
            <p:cNvPr id="6" name="image130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32901" y="3156384"/>
              <a:ext cx="5347513" cy="1944216"/>
            </a:xfrm>
            <a:prstGeom prst="rect">
              <a:avLst/>
            </a:prstGeom>
          </p:spPr>
        </p:pic>
        <p:pic>
          <p:nvPicPr>
            <p:cNvPr id="7" name="image131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772191" y="3156384"/>
              <a:ext cx="5485947" cy="27086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38638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39250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下列关于南水北调工程东线和中线的描述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错误的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东线主要利用京杭运河调水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东线黄河以南需逐级抽水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中线调水基本可以实现自流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中线可缓解西北缺水问题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东线调水过黄河时需要开凿河底隧洞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主要因为黄河在该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河段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含沙量大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是地上河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水污染严重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有凌汛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目前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解决我国夏汛冬枯水情的工程措施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提高水价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跨流域调水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兴修水库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海水淡化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163357" y="528422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175373" y="2851300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510357" y="461807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596757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63823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</a:rPr>
              <a:t>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南水北调工程主要是把长江水系的水调到缺水严重的华北、西北地区。由图可知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南水北调工程东线工程的是从长江下游江苏省扬州江都抽引长江水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利用京杭运河及其平行的河道调水</a:t>
            </a:r>
            <a:r>
              <a:rPr lang="en-US" altLang="zh-CN" dirty="0">
                <a:ea typeface="宋体" panose="02010600030101010101" pitchFamily="2" charset="-122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正确。在黄河以南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因地势逐渐变高而需要逐级提水</a:t>
            </a:r>
            <a:r>
              <a:rPr lang="en-US" altLang="zh-CN" dirty="0">
                <a:ea typeface="宋体" panose="02010600030101010101" pitchFamily="2" charset="-122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正确。南水北调工程中线方案的调水起点是丹江口水库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由于优势是南高北低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水基本可以实现自流</a:t>
            </a:r>
            <a:r>
              <a:rPr lang="en-US" altLang="zh-CN" dirty="0">
                <a:ea typeface="宋体" panose="02010600030101010101" pitchFamily="2" charset="-122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正确。中线目的地是北京、天津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可以缓解华北地区严重缺水的状况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</a:rPr>
              <a:t>D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61604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161687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由图示信息及所学知识可知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黄河在该河段是地上河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河床较高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因此东线调水过黄河时需要开凿河底隧洞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正确。黄河中下游含沙量都比较高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因此东线调水过黄河时需要开凿河底隧洞的主要原因不是含沙量高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错误。开凿河底隧洞与水污染、凌汛无关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我国夏汛冬枯水情指的是水资源的季节变化大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修建水库可以调节河流径流量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改善水资源时间分布不均。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97842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我国是第一个设立土地日的国家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每年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日是全国土地日。下图为中国土地资源利用类型图。读图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6~7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3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992" y="1692228"/>
            <a:ext cx="6845617" cy="462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96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01647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下列关于我国土地资源的叙述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各类土地资源均匀分布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草地多分布于地势第三级阶梯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土地资源利用类型多样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林地主要分布在西北内陆地区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7.“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保护耕地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是多届土地日的主题。我国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耕地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在土地利用类型中占比最大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总量有限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人均耕地少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可供开垦的后备资源很充足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水田都分布在黄河流域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07805" y="873655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8827885" y="3796487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867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我国各类土地资源分布不均匀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西部地区以草地、难以利用土地为主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东部地区以耕地、林地为主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我国草地多分布在西部干旱、半干旱区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是我国地势的第一、二阶梯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我国土地资源利用类型多样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草地、林地、耕地、难以利用土地都有分布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林地主要分布在我国东北、西南和东南地区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74646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我国耕地在土地利用类型中占比小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草地在土地利用类型中占比最大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我国耕地总量有限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人均耕地少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人均占有量远低于世界平均水平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我国耕地少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而荒漠、石山、永久积雪等通常情况下的难以利用的土地较多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可供开垦的后备耕地资源不足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水田主要分布在我国南方地区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包括长江流域等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1292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06303"/>
            <a:ext cx="5003241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年全国城市节约用水宣传周期间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北京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区都推出了海绵城市专项规划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在校园、社区、公园、道路等建设中推广海绵工程。下图是海绵城市雨水收集系统示意图。据此完成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8~10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33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5365191" y="613826"/>
            <a:ext cx="5841294" cy="547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679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95455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北京是严重缺水的大城市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主要原因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人口密集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生产、生活耗水量巨大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位居全国经济中心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工业需水量大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受我国水资源分布东多西少的影响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气候常年干旱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河流的径流量减少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图中的雨水收集系统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在北方地区吸水、储水功能最活跃的季节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春季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夏季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秋季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冬季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05253" y="674112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996957" y="4195855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643157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10.“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海绵城市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将绿地、道路的雨水引入到雨水利用系统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减少城市内涝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提高雨水利用率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减轻大气污染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改善空气的质量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降低地下水位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导致地表的沉降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减轻交通压力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美化社区的环境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96957" y="209779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9473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161687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北京是我国的首都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是全国的政治、文化和国际交往中心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这里人口稠密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生产、生活耗水量大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降水季节变化大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水资源少。所以北京是严重缺水的城市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北京属于温带季风气候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夏季降水最多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所以吸水、储水功能最活跃的季节是夏季。故选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读图和材料可知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海绵城市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将绿地、道路的雨水引入到雨水利用系统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其目的是减少城市内涝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提高雨水利用率。故选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69768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95175"/>
            <a:ext cx="4030935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(2021·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福建厦门质检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十四五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期间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我国将开发建设清洁能源基地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西电东送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提供电力。下图示意我国大型清洁能源基地分布及规划的输电通道。读图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11~13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3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6901" y="668140"/>
            <a:ext cx="6710732" cy="526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934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我国面积最大的清洁能源基地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位于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内蒙古自治区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宁夏回族自治区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新疆维吾尔自治区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西藏自治区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规划的输电通道主要将电力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送往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北方地区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南方地区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青藏地区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西北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地区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368061" y="1528376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6995005" y="3268678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31156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439887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规划的输电通道建成后将对我国东部地区产生的积极影响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缓解能源紧缺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增加能源进口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改善大气环境　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促进经济发展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②③④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94405" y="2107623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402570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27919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我国面积最大的清洁能源基地位于新疆。第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规划的输电通道主要将电力送往四川、重庆、贵州、湖北、湖南、安徽、江西等南方省级行政区。第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西电东送有助于缓解东部地区能源供应紧张的局面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促进经济发展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使用清洁能源还能改善大气环境。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8758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波浪能是指海洋表面波浪所具有的动能和势能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受风力、洋面、地形等因素影响。右图示意我国沿海局部海域波浪能密度的分布。读图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14~15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161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2957488" y="2269244"/>
            <a:ext cx="5616624" cy="399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459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762319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图中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区域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位于我国渤海和黄海沿岸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波浪能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密度</a:t>
            </a:r>
            <a:r>
              <a:rPr lang="zh-CN" altLang="en-US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变化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北部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小于南部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海域的水深北部大于南部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海岸线平直处波浪能集中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15.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波浪能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可以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再生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不可以再生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极为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稳定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非清洁能源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03565" y="830346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494365" y="3739480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13080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202479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从图中可以看出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波浪能密度等值线北部较稀疏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东南沿海地区较密集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说明南部的波浪能密度变化大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项。第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波浪是风力作用而成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属于可再生资源。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4546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554407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二、非选择题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本大题共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每小题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40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分。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16.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阅读图文材料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我国国土面积辽阔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各地干湿状况差异很大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土地类型多种多样。图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为我国主要土地利用类型分布示意图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为我国干湿地区分布示意图。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14001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180" y="1295871"/>
            <a:ext cx="10465715" cy="372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2956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299055"/>
            <a:ext cx="108077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土地类型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主要分布在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我国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__________________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土地类型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该类型与图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区分布较吻合。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土地类型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⑤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有零星分布的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农业区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其农业发展的条件是什么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031125" y="135252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林地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79013" y="1928584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东北、西南、东南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8467845" y="1928583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草地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048396" y="2513575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半干旱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6461453" y="309835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灌溉</a:t>
            </a:r>
            <a:endParaRPr lang="zh-CN" altLang="en-US" dirty="0"/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361950" y="4280879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地处天山山脉等冰雪融水丰富地区。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1992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928270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在我国东部的湿润、半湿润区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农耕区畜牧业较发达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并成为我国畜牧业的主体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其发展的有利条件有哪些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61950" y="2152406"/>
            <a:ext cx="10807700" cy="6267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有丰富的水资源</a:t>
            </a:r>
            <a:r>
              <a:rPr lang="en-US" altLang="zh-CN" dirty="0">
                <a:ea typeface="宋体" panose="02010600030101010101" pitchFamily="2" charset="-122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适合牧草成长</a:t>
            </a:r>
            <a:r>
              <a:rPr lang="en-US" altLang="zh-CN" dirty="0">
                <a:ea typeface="宋体" panose="02010600030101010101" pitchFamily="2" charset="-122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地形平坦。</a:t>
            </a:r>
            <a:endParaRPr lang="zh-CN" altLang="en-US" dirty="0"/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361950" y="4596921"/>
            <a:ext cx="10807700" cy="6267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退耕还草、禁止不合理利用土地、植树种草。</a:t>
            </a:r>
            <a:endParaRPr lang="zh-CN" altLang="en-US" dirty="0"/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61950" y="2779116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在内蒙古半干旱区由于开垦荒地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造成土壤沙化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生态环境恶化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应该采取什么措施重现当年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风吹草低见牛羊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的景象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?(4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8159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595455"/>
            <a:ext cx="10807700" cy="53633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17.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阅读图文材料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完成下列各题。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材料一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:2020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在停水检修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个月后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南水北调中线干线北京段比原定计划提前一个月恢复输水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北京市民饮用水将从密云水库水源逐步切换成南水北调中线水源。检修后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每天进京南水将由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340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万立方米增加到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400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余万立方米。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材料二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通水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南水北调中线受益人口已达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en-US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900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万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累计调水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365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亿立方米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水质良好的比例达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80%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2017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年至今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47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条河流累计补水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53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亿立方米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北京市平原地区地下水平均埋深从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25.66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米上升到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22.78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米。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339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材料三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下图为南水北调中线线路示意图及北京气温曲线和降水量柱状图。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924949" y="1724286"/>
            <a:ext cx="7624871" cy="4582052"/>
            <a:chOff x="1924949" y="1724286"/>
            <a:chExt cx="7624871" cy="4582052"/>
          </a:xfrm>
        </p:grpSpPr>
        <p:pic>
          <p:nvPicPr>
            <p:cNvPr id="4" name="image138.jpe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4949" y="1724286"/>
              <a:ext cx="3038535" cy="4582052"/>
            </a:xfrm>
            <a:prstGeom prst="rect">
              <a:avLst/>
            </a:prstGeom>
          </p:spPr>
        </p:pic>
        <p:pic>
          <p:nvPicPr>
            <p:cNvPr id="5" name="image139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6677477" y="2309957"/>
              <a:ext cx="2872343" cy="3410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00795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361950" y="759135"/>
            <a:ext cx="10807700" cy="36379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南水北调中线工程的调水源头是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北京降水集中在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南水北调中线工程全程落差不到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100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调水线路主要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经过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地形类型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和山地的过渡地带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该工程全线基本实现自流输水的原因是</a:t>
            </a:r>
            <a:r>
              <a:rPr lang="zh-CN" altLang="zh-CN" u="sng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u="sng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简析北京水资源短缺的原因。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80485" y="800841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丹江口水库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2006789" y="13683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20477" y="254859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平原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4398224" y="313337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地势南高北低</a:t>
            </a:r>
            <a:endParaRPr lang="zh-CN" altLang="en-US" dirty="0"/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361950" y="4342994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温带季风气候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降水总量不大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径流季节、年际变化大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人口众多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工农业发达。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0705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2179631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简述南水北调工程对沿线地区的有利影响。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61950" y="2825406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提高水质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补充河流水量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给城市供水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提供生活用水、灌溉用水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提高地下水位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缓解水资源短缺等。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5899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863823"/>
            <a:ext cx="10807700" cy="47724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南水北调中线工程从丹江口水库引水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沿线开挖渠道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自流北上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北达北京。北京属于温带季风气候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夏季炎热多雨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冬季寒冷干燥。第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从图中等高线可以看出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中线工程主要沿秦岭和太行山东侧北上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属于平原和山地过渡地带。南水北调中线工程的一大特点是全线基本实现自流输水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原因是地势南高北低。第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从自然原因和人为原因两方面分析。根据材料可知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北京市为温带季风气候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降水总量不大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径流季节、年际变化大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工农业发达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人口密度大</a:t>
            </a: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1084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2015951"/>
            <a:ext cx="10807700" cy="24560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南水北调修建后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首先可以为沿线城市提供优质水源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包括生活用水、灌溉用水等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同时也可以补充沿线地区的河流水量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最后修建南水北调工程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可以提高沿线地区的地下水水位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缓解沿线地区水资源短缺的情况。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6897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0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专业教辅课件Q:251490010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3" id="{7F1B58FA-3D69-4926-A2BA-EEBABBAD5E6B}" vid="{76CC91B4-AC1E-4E21-9BDB-923C2B156DCE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新教材 高中同步(2)</Template>
  <TotalTime>204</TotalTime>
  <Words>1893</Words>
  <Application>Microsoft Office PowerPoint</Application>
  <PresentationFormat>自定义</PresentationFormat>
  <Paragraphs>138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5" baseType="lpstr">
      <vt:lpstr>NEU-BZ-S92</vt:lpstr>
      <vt:lpstr>方正大黑_GBK</vt:lpstr>
      <vt:lpstr>黑体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专业教辅课件Q:251490010</vt:lpstr>
      <vt:lpstr>专题13　中国的自然资源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ITSK.com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　生物与环境</dc:title>
  <dc:creator>SkyUser</dc:creator>
  <cp:lastModifiedBy>SkyUser</cp:lastModifiedBy>
  <cp:revision>38</cp:revision>
  <dcterms:created xsi:type="dcterms:W3CDTF">2020-09-14T06:03:07Z</dcterms:created>
  <dcterms:modified xsi:type="dcterms:W3CDTF">2021-10-03T07:38:04Z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0008007650000000000001024140</vt:lpwstr>
  </property>
  <property fmtid="{D5CDD505-2E9C-101B-9397-08002B2CF9AE}" pid="3" name="KSOProductBuildVer">
    <vt:lpwstr>2052-10.1.0.7698</vt:lpwstr>
  </property>
</Properties>
</file>