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handoutMasterIdLst>
    <p:handoutMasterId r:id="rId30"/>
  </p:handoutMasterIdLst>
  <p:sldIdLst>
    <p:sldId id="256" r:id="rId3"/>
    <p:sldId id="257" r:id="rId4"/>
    <p:sldId id="274" r:id="rId5"/>
    <p:sldId id="266" r:id="rId6"/>
    <p:sldId id="267" r:id="rId7"/>
    <p:sldId id="268" r:id="rId8"/>
    <p:sldId id="269" r:id="rId9"/>
    <p:sldId id="276" r:id="rId10"/>
    <p:sldId id="297" r:id="rId12"/>
    <p:sldId id="270" r:id="rId13"/>
    <p:sldId id="271" r:id="rId14"/>
    <p:sldId id="275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59" r:id="rId29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D7104"/>
    <a:srgbClr val="72644A"/>
    <a:srgbClr val="897A5D"/>
    <a:srgbClr val="25B7C0"/>
    <a:srgbClr val="FDFDFD"/>
    <a:srgbClr val="595859"/>
    <a:srgbClr val="595959"/>
    <a:srgbClr val="F6A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806" autoAdjust="0"/>
    <p:restoredTop sz="94660"/>
  </p:normalViewPr>
  <p:slideViewPr>
    <p:cSldViewPr snapToGrid="0">
      <p:cViewPr varScale="1">
        <p:scale>
          <a:sx n="72" d="100"/>
          <a:sy n="72" d="100"/>
        </p:scale>
        <p:origin x="50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28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0285816-8F05-4E0D-BDDA-240F6A910336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F3292EC-85AB-4F31-90F2-45049739C08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31DC6DF-B599-42B4-98DA-D48860C2E156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3227A4F-F0DC-4B56-9601-F3F063E95616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54274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4275" name="页脚占位符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/>
          <a:p>
            <a:r>
              <a:rPr lang="zh-CN" altLang="en-US">
                <a:latin typeface="Arial" panose="020B0604020202020204" pitchFamily="34" charset="0"/>
              </a:rPr>
              <a:t>状元成才路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4276" name="页眉占位符 5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r>
              <a:rPr lang="zh-CN" altLang="en-US">
                <a:latin typeface="Arial" panose="020B0604020202020204" pitchFamily="34" charset="0"/>
              </a:rPr>
              <a:t>状元成才路</a:t>
            </a:r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9B7367-221E-4976-83CF-D9196CB5034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封面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466725"/>
            <a:ext cx="842963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组合 79"/>
          <p:cNvGrpSpPr/>
          <p:nvPr userDrawn="1"/>
        </p:nvGrpSpPr>
        <p:grpSpPr bwMode="auto">
          <a:xfrm>
            <a:off x="2811463" y="2354263"/>
            <a:ext cx="2341562" cy="2339975"/>
            <a:chOff x="6379729" y="2488774"/>
            <a:chExt cx="2513016" cy="2513016"/>
          </a:xfrm>
        </p:grpSpPr>
        <p:sp>
          <p:nvSpPr>
            <p:cNvPr id="4" name="任意多边形 82"/>
            <p:cNvSpPr/>
            <p:nvPr/>
          </p:nvSpPr>
          <p:spPr>
            <a:xfrm rot="3738964">
              <a:off x="6379728" y="2488775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 kern="0">
                <a:solidFill>
                  <a:srgbClr val="FFFFFF"/>
                </a:solidFill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5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</p:grpSp>
      <p:sp>
        <p:nvSpPr>
          <p:cNvPr id="6" name="椭圆 80"/>
          <p:cNvSpPr/>
          <p:nvPr userDrawn="1"/>
        </p:nvSpPr>
        <p:spPr bwMode="auto">
          <a:xfrm>
            <a:off x="3154411" y="2684497"/>
            <a:ext cx="1691508" cy="169200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9500" kern="0" dirty="0">
                <a:solidFill>
                  <a:srgbClr val="FFFFFF"/>
                </a:solidFill>
                <a:latin typeface="方正标致简体" panose="02010600010101010101" pitchFamily="2" charset="-122"/>
                <a:ea typeface="方正标致简体" panose="02010600010101010101" pitchFamily="2" charset="-122"/>
              </a:rPr>
              <a:t>再</a:t>
            </a:r>
            <a:endParaRPr lang="zh-CN" altLang="en-US" sz="9500" kern="0" dirty="0">
              <a:solidFill>
                <a:srgbClr val="FFFFFF"/>
              </a:solidFill>
              <a:latin typeface="方正标致简体" panose="02010600010101010101" pitchFamily="2" charset="-122"/>
              <a:ea typeface="方正标致简体" panose="02010600010101010101" pitchFamily="2" charset="-122"/>
            </a:endParaRPr>
          </a:p>
        </p:txBody>
      </p:sp>
      <p:grpSp>
        <p:nvGrpSpPr>
          <p:cNvPr id="7" name="组合 79"/>
          <p:cNvGrpSpPr/>
          <p:nvPr userDrawn="1"/>
        </p:nvGrpSpPr>
        <p:grpSpPr bwMode="auto">
          <a:xfrm>
            <a:off x="6529388" y="2354263"/>
            <a:ext cx="2339975" cy="2339975"/>
            <a:chOff x="6379729" y="2488774"/>
            <a:chExt cx="2513016" cy="2513016"/>
          </a:xfrm>
        </p:grpSpPr>
        <p:sp>
          <p:nvSpPr>
            <p:cNvPr id="8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algn="ctr" eaLnBrk="1" hangingPunct="1">
                <a:defRPr/>
              </a:pPr>
              <a:endParaRPr lang="zh-CN" altLang="en-US" kern="0">
                <a:solidFill>
                  <a:srgbClr val="FFFFFF"/>
                </a:solidFill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9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</p:grpSp>
      <p:sp>
        <p:nvSpPr>
          <p:cNvPr id="10" name="椭圆 80"/>
          <p:cNvSpPr/>
          <p:nvPr userDrawn="1"/>
        </p:nvSpPr>
        <p:spPr bwMode="auto">
          <a:xfrm>
            <a:off x="6832469" y="2685698"/>
            <a:ext cx="1692000" cy="1692000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9500" kern="0" dirty="0">
                <a:solidFill>
                  <a:srgbClr val="FFFFFF"/>
                </a:solidFill>
                <a:latin typeface="方正标致简体" panose="02010600010101010101" pitchFamily="2" charset="-122"/>
                <a:ea typeface="方正标致简体" panose="02010600010101010101" pitchFamily="2" charset="-122"/>
              </a:rPr>
              <a:t>见</a:t>
            </a:r>
            <a:endParaRPr lang="zh-CN" altLang="en-US" sz="9500" kern="0" dirty="0">
              <a:solidFill>
                <a:srgbClr val="FFFFFF"/>
              </a:solidFill>
              <a:latin typeface="方正标致简体" panose="02010600010101010101" pitchFamily="2" charset="-122"/>
              <a:ea typeface="方正标致简体" panose="0201060001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00" y="6172202"/>
            <a:ext cx="3352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172202"/>
            <a:ext cx="4470401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0001" y="6172202"/>
            <a:ext cx="24384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391052" y="4372168"/>
            <a:ext cx="868334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1" y="731520"/>
            <a:ext cx="8534400" cy="34747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1052" y="4372168"/>
            <a:ext cx="868334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246813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1" y="6246813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1" y="6246813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 sz="1050" noProof="1" dirty="0">
                <a:latin typeface="Arial" panose="020B0604020202020204" pitchFamily="34" charset="0"/>
              </a:defRPr>
            </a:lvl1pPr>
          </a:lstStyle>
          <a:p>
            <a:fld id="{473FF81A-FD1D-4E95-A6EA-4C673193EAA8}" type="slidenum">
              <a:rPr lang="zh-CN" altLang="en-US"/>
            </a:fld>
            <a:endParaRPr lang="zh-CN" altLang="en-US" sz="1800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1052" y="4372168"/>
            <a:ext cx="868334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246813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1" y="6246813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1" y="6246813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 sz="1050" noProof="1" dirty="0">
                <a:latin typeface="Arial" panose="020B0604020202020204" pitchFamily="34" charset="0"/>
              </a:defRPr>
            </a:lvl1pPr>
          </a:lstStyle>
          <a:p>
            <a:fld id="{D8B65E5C-1B39-4CB8-881D-A03CFC12A801}" type="slidenum">
              <a:rPr lang="zh-CN" altLang="en-US"/>
            </a:fld>
            <a:endParaRPr lang="zh-CN" altLang="en-US" sz="1800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1052" y="4372168"/>
            <a:ext cx="8683348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246813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1" y="6246813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 noProof="1" dirty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1" y="6246813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 sz="1050" noProof="1" dirty="0">
                <a:latin typeface="Arial" panose="020B0604020202020204" pitchFamily="34" charset="0"/>
              </a:defRPr>
            </a:lvl1pPr>
          </a:lstStyle>
          <a:p>
            <a:fld id="{B1F20F53-94ED-4F5C-AF05-39AB97F10419}" type="slidenum">
              <a:rPr lang="zh-CN" altLang="en-US"/>
            </a:fld>
            <a:endParaRPr lang="zh-CN" altLang="en-US" sz="1800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anose="020B0A040201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文本框 12316"/>
          <p:cNvSpPr txBox="1">
            <a:spLocks noChangeArrowheads="1"/>
          </p:cNvSpPr>
          <p:nvPr/>
        </p:nvSpPr>
        <p:spPr bwMode="auto">
          <a:xfrm>
            <a:off x="2008819" y="2339023"/>
            <a:ext cx="8830100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6000" b="1" dirty="0">
                <a:ea typeface="黑体" panose="02010600030101010101" pitchFamily="49" charset="-122"/>
              </a:rPr>
              <a:t>18.</a:t>
            </a:r>
            <a:r>
              <a:rPr lang="zh-CN" altLang="en-US" sz="6000" b="1" dirty="0">
                <a:ea typeface="黑体" panose="02010600030101010101" pitchFamily="49" charset="-122"/>
              </a:rPr>
              <a:t>在长江源头各拉丹东</a:t>
            </a:r>
            <a:endParaRPr lang="zh-CN" altLang="en-US" sz="6000" b="1" dirty="0">
              <a:ea typeface="黑体" panose="0201060003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55313"/>
          <p:cNvSpPr txBox="1">
            <a:spLocks noChangeArrowheads="1"/>
          </p:cNvSpPr>
          <p:nvPr/>
        </p:nvSpPr>
        <p:spPr bwMode="auto">
          <a:xfrm>
            <a:off x="4632633" y="580812"/>
            <a:ext cx="30543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学习目标</a:t>
            </a:r>
            <a:endParaRPr lang="zh-CN" altLang="en-US" sz="4400" b="1" dirty="0"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185863" y="1881188"/>
            <a:ext cx="5632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sz="2800" b="1" dirty="0"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7104" y="1692322"/>
            <a:ext cx="10740789" cy="2633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dirty="0"/>
              <a:t>1.</a:t>
            </a:r>
            <a:r>
              <a:rPr lang="zh-CN" altLang="en-US" sz="2800" dirty="0"/>
              <a:t>欣赏作者笔下的各种景物，感受其雄伟、圣洁、瑰奇的特点。</a:t>
            </a:r>
            <a:endParaRPr lang="en-US" altLang="zh-CN" sz="2800" dirty="0"/>
          </a:p>
          <a:p>
            <a:pPr>
              <a:lnSpc>
                <a:spcPct val="120000"/>
              </a:lnSpc>
            </a:pPr>
            <a:r>
              <a:rPr lang="en-US" altLang="zh-CN" sz="2800" dirty="0"/>
              <a:t>2.</a:t>
            </a:r>
            <a:r>
              <a:rPr lang="zh-CN" altLang="en-US" sz="2800" dirty="0"/>
              <a:t>把握课文的写景顺序和角度，理解作者对自然的感悟与思考。</a:t>
            </a:r>
            <a:endParaRPr lang="en-US" altLang="zh-CN" sz="2800" dirty="0"/>
          </a:p>
          <a:p>
            <a:pPr>
              <a:lnSpc>
                <a:spcPct val="120000"/>
              </a:lnSpc>
            </a:pPr>
            <a:r>
              <a:rPr lang="en-US" altLang="zh-CN" sz="2800" dirty="0"/>
              <a:t>3.</a:t>
            </a:r>
            <a:r>
              <a:rPr lang="zh-CN" altLang="en-US" sz="2800" dirty="0"/>
              <a:t>体会本文把对景物的描写与身体状况、内心体验、邈远思绪融为一体的写法。</a:t>
            </a:r>
            <a:endParaRPr lang="en-US" altLang="zh-CN" sz="2800" dirty="0"/>
          </a:p>
          <a:p>
            <a:pPr>
              <a:lnSpc>
                <a:spcPct val="120000"/>
              </a:lnSpc>
            </a:pPr>
            <a:r>
              <a:rPr lang="en-US" altLang="zh-CN" sz="2800" dirty="0"/>
              <a:t>4.</a:t>
            </a:r>
            <a:r>
              <a:rPr lang="zh-CN" altLang="en-US" sz="2800" dirty="0"/>
              <a:t>仔细品味本文看似随意实则精巧的语言，体会这种语言的妙处。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069145" y="291172"/>
            <a:ext cx="8683625" cy="1143000"/>
          </a:xfrm>
          <a:prstGeom prst="rect">
            <a:avLst/>
          </a:prstGeom>
        </p:spPr>
        <p:txBody>
          <a:bodyPr/>
          <a:lstStyle/>
          <a:p>
            <a:pPr marL="0" indent="0" algn="l">
              <a:buNone/>
            </a:pP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一、回顾已学，导入新课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4294967295"/>
          </p:nvPr>
        </p:nvSpPr>
        <p:spPr>
          <a:xfrm>
            <a:off x="1501254" y="2983554"/>
            <a:ext cx="9567080" cy="1274548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45720" indent="0">
              <a:lnSpc>
                <a:spcPct val="120000"/>
              </a:lnSpc>
              <a:buNone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阅读游记不仅要欣赏景物描写，还要读出</a:t>
            </a:r>
            <a:r>
              <a:rPr lang="zh-CN" altLang="en-US" b="1" u="sng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观景者的情感状态甚至整个内心世界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，只有这样才能真正理解景物。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98818" y="1700809"/>
            <a:ext cx="7993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</a:rPr>
              <a:t>回顾</a:t>
            </a:r>
            <a:r>
              <a:rPr lang="en-US" altLang="zh-CN" sz="2800" b="1" dirty="0">
                <a:latin typeface="微软雅黑" panose="020B0503020204020204" pitchFamily="34" charset="-122"/>
              </a:rPr>
              <a:t>《</a:t>
            </a:r>
            <a:r>
              <a:rPr lang="zh-CN" altLang="en-US" sz="2800" b="1" dirty="0">
                <a:latin typeface="微软雅黑" panose="020B0503020204020204" pitchFamily="34" charset="-122"/>
              </a:rPr>
              <a:t>小石潭记</a:t>
            </a:r>
            <a:r>
              <a:rPr lang="en-US" altLang="zh-CN" sz="2800" b="1" dirty="0">
                <a:latin typeface="微软雅黑" panose="020B0503020204020204" pitchFamily="34" charset="-122"/>
              </a:rPr>
              <a:t>》</a:t>
            </a:r>
            <a:r>
              <a:rPr lang="zh-CN" altLang="en-US" sz="2800" b="1" dirty="0">
                <a:latin typeface="微软雅黑" panose="020B0503020204020204" pitchFamily="34" charset="-122"/>
              </a:rPr>
              <a:t>中景与情的关系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2" descr="ae51f3deb48f8c54214c2e483a292df5e0fe7f3e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5600" y="2078039"/>
            <a:ext cx="3970867" cy="396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文本框 19"/>
          <p:cNvSpPr txBox="1">
            <a:spLocks noChangeArrowheads="1"/>
          </p:cNvSpPr>
          <p:nvPr/>
        </p:nvSpPr>
        <p:spPr bwMode="auto">
          <a:xfrm>
            <a:off x="5060951" y="1076326"/>
            <a:ext cx="6468533" cy="397031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  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马丽华，山东济南人，现任中国藏学出版社总编辑，长期从事《西藏文学》的编辑工作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有诗集《我的太阳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》，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散文集《追你到高原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》、《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终极风景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》、《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西藏之旅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》，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长篇纪实散文《藏北游历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》、《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西行阿里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》、《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灵魂像风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》、《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走过西藏》等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本文选自《藏北游历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》。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501" y="313898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二、作者介绍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1"/>
          <p:cNvSpPr txBox="1">
            <a:spLocks noChangeArrowheads="1"/>
          </p:cNvSpPr>
          <p:nvPr/>
        </p:nvSpPr>
        <p:spPr bwMode="auto">
          <a:xfrm>
            <a:off x="567267" y="2016125"/>
            <a:ext cx="5634567" cy="286232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</a:t>
            </a:r>
            <a:r>
              <a:rPr lang="en-US" altLang="zh-CN" sz="2400" b="1" dirty="0" err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各拉丹冬位于青海杂多县唐古拉山乡境内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。南北长50千米，东西宽30千米，除主峰各拉丹冬峰外，周围海拔6000米以上的山峰还有40余座，冰川覆盖面积790.4平方千米，冰川130条。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20483" name="图片 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405033" y="1076325"/>
            <a:ext cx="5664200" cy="516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45910" y="259307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三、各拉丹冬介绍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"/>
          <p:cNvSpPr txBox="1">
            <a:spLocks noChangeArrowheads="1"/>
          </p:cNvSpPr>
          <p:nvPr/>
        </p:nvSpPr>
        <p:spPr bwMode="auto">
          <a:xfrm>
            <a:off x="6000751" y="1465263"/>
            <a:ext cx="5894916" cy="341503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南北坡侧各有一条弧形冰川，南支姜根迪如冰川，尾部有5千米长的冰塔林，是长江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西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源沱沱河的发源地；北支冰川尾部有2千米长的冰塔林，冰桥、冰草、冰针、冰蘑菇、冰湖、冰钟乳、冰塔等构成千姿百态的冰塔林世界。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21507" name="图片 1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5600" y="1958976"/>
            <a:ext cx="5158317" cy="402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图片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097184" y="4224338"/>
            <a:ext cx="4459816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文本框 19"/>
          <p:cNvSpPr txBox="1">
            <a:spLocks noChangeArrowheads="1"/>
          </p:cNvSpPr>
          <p:nvPr/>
        </p:nvSpPr>
        <p:spPr bwMode="auto">
          <a:xfrm>
            <a:off x="1412038" y="1486399"/>
            <a:ext cx="9356046" cy="50783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/>
              <a:t>自读课文：</a:t>
            </a:r>
            <a:endParaRPr lang="zh-CN" altLang="en-US" sz="2400" b="1" dirty="0"/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en-US" altLang="zh-CN" sz="2400" b="1" dirty="0">
                <a:latin typeface="微软雅黑" panose="020B0503020204020204" pitchFamily="34" charset="-122"/>
              </a:rPr>
              <a:t>.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借助字典和课下注释，识记理解文中生字词语。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sym typeface="+mn-ea"/>
              </a:rPr>
              <a:t>2.</a:t>
            </a:r>
            <a:r>
              <a:rPr lang="zh-CN" altLang="en-US" sz="2400" b="1" dirty="0">
                <a:latin typeface="微软雅黑" panose="020B0503020204020204" pitchFamily="34" charset="-122"/>
                <a:sym typeface="+mn-ea"/>
              </a:rPr>
              <a:t>本文以什么为顺序？以什么为线索？</a:t>
            </a:r>
            <a:endParaRPr lang="zh-CN" altLang="en-US" sz="2400" b="1" dirty="0">
              <a:latin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找出文中写作者自己的词句，并将其做简单分类，看看包含了哪些方面的内容，准备发言交流。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</a:rPr>
              <a:t>提示：除了要找出文中明确、直接地写到</a:t>
            </a:r>
            <a:endParaRPr lang="en-US" altLang="zh-CN" sz="2400" b="1" dirty="0">
              <a:solidFill>
                <a:srgbClr val="0000CC"/>
              </a:solidFill>
              <a:latin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</a:rPr>
              <a:t>自己的文字，还要注意体会作者是怎么观</a:t>
            </a:r>
            <a:endParaRPr lang="en-US" altLang="zh-CN" sz="2400" b="1" dirty="0">
              <a:solidFill>
                <a:srgbClr val="0000CC"/>
              </a:solidFill>
              <a:latin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</a:rPr>
              <a:t>察景物的，这往往也能体现出作者的内心</a:t>
            </a:r>
            <a:endParaRPr lang="en-US" altLang="zh-CN" sz="2400" b="1" dirty="0">
              <a:solidFill>
                <a:srgbClr val="0000CC"/>
              </a:solidFill>
              <a:latin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感受。</a:t>
            </a:r>
            <a:endParaRPr lang="zh-CN" altLang="en-US" sz="24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9116" y="627797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四、整体感知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49" name="矩形 22"/>
          <p:cNvSpPr>
            <a:spLocks noChangeArrowheads="1"/>
          </p:cNvSpPr>
          <p:nvPr/>
        </p:nvSpPr>
        <p:spPr bwMode="auto">
          <a:xfrm>
            <a:off x="1142781" y="3303515"/>
            <a:ext cx="8668878" cy="3453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黧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黑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)   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冻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疮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     )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霹雳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   )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砾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石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)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虔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诚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 )  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蠕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动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)   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眩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晕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 )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蜷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卧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  )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腈纶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     )   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皱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褶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)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挪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动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)       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草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坝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子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)     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气喘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吁吁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) 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接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踵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而至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     )   </a:t>
            </a:r>
            <a:endParaRPr lang="en-US" altLang="zh-CN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eaLnBrk="0" hangingPunct="0">
              <a:lnSpc>
                <a:spcPct val="13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熠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熠烁烁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(    )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066091" y="3342773"/>
            <a:ext cx="840533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lí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736055" y="3264149"/>
            <a:ext cx="1440151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chuānɡ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738918" y="3301494"/>
            <a:ext cx="1238049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pī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 </a:t>
            </a: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lì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985717" y="3879393"/>
            <a:ext cx="840533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lì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487941" y="3865992"/>
            <a:ext cx="11858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qián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742573" y="3877318"/>
            <a:ext cx="840533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rú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872289" y="4409419"/>
            <a:ext cx="1185850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xuàn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590624" y="4424268"/>
            <a:ext cx="1516259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quán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917439" y="4402514"/>
            <a:ext cx="2623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jīnɡ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 </a:t>
            </a: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lún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942869" y="4981502"/>
            <a:ext cx="839197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zhě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 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487940" y="4977469"/>
            <a:ext cx="840533" cy="520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nuó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162840" y="5004439"/>
            <a:ext cx="840533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bà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2657298" y="5547753"/>
            <a:ext cx="840533" cy="5222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xū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498999" y="5532383"/>
            <a:ext cx="1622636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zhǒnɡ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728225" y="6118523"/>
            <a:ext cx="840533" cy="520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2800" b="1" dirty="0" err="1">
                <a:solidFill>
                  <a:srgbClr val="0000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yì</a:t>
            </a:r>
            <a:endParaRPr lang="zh-CN" altLang="en-US" sz="2800" b="1" dirty="0">
              <a:solidFill>
                <a:srgbClr val="0000FF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75988" y="1013458"/>
            <a:ext cx="88018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棱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角</a:t>
            </a:r>
            <a:r>
              <a:rPr lang="en-US" altLang="zh-CN" sz="2800" b="1" dirty="0" err="1">
                <a:latin typeface="黑体" panose="02010600030101010101" pitchFamily="49" charset="-122"/>
                <a:ea typeface="黑体" panose="02010600030101010101" pitchFamily="49" charset="-122"/>
              </a:rPr>
              <a:t>léng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骤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然</a:t>
            </a:r>
            <a:r>
              <a:rPr lang="en-US" altLang="zh-CN" sz="2800" b="1" dirty="0" err="1">
                <a:latin typeface="黑体" panose="02010600030101010101" pitchFamily="49" charset="-122"/>
                <a:ea typeface="黑体" panose="02010600030101010101" pitchFamily="49" charset="-122"/>
              </a:rPr>
              <a:t>zhòu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  恭顺         凄凉 </a:t>
            </a:r>
            <a:endParaRPr lang="en-US" altLang="zh-CN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懈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怠</a:t>
            </a:r>
            <a:r>
              <a:rPr lang="en-US" altLang="zh-CN" sz="2800" b="1" dirty="0" err="1">
                <a:latin typeface="黑体" panose="02010600030101010101" pitchFamily="49" charset="-122"/>
                <a:ea typeface="黑体" panose="02010600030101010101" pitchFamily="49" charset="-122"/>
              </a:rPr>
              <a:t>xiè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敦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实</a:t>
            </a:r>
            <a:r>
              <a:rPr lang="en-US" altLang="zh-CN" sz="2800" b="1" dirty="0" err="1">
                <a:latin typeface="黑体" panose="02010600030101010101" pitchFamily="49" charset="-122"/>
                <a:ea typeface="黑体" panose="02010600030101010101" pitchFamily="49" charset="-122"/>
              </a:rPr>
              <a:t>dūn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  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蜿蜒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w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ā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n </a:t>
            </a:r>
            <a:r>
              <a:rPr lang="en-US" altLang="zh-CN" sz="2800" b="1" dirty="0" err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yán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消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长</a:t>
            </a:r>
            <a:r>
              <a:rPr lang="en-US" altLang="zh-CN" sz="2800" b="1" dirty="0" err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zhǎng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 衰竭        漫溢        演绎         安营扎寨  风云变幻    历历在目    川流不息     漫不经心</a:t>
            </a:r>
            <a:endParaRPr lang="en-US" altLang="zh-CN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0627" y="245659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字词学习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9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文本框 1"/>
          <p:cNvSpPr txBox="1">
            <a:spLocks noChangeArrowheads="1"/>
          </p:cNvSpPr>
          <p:nvPr/>
        </p:nvSpPr>
        <p:spPr bwMode="auto">
          <a:xfrm>
            <a:off x="1288415" y="1087120"/>
            <a:ext cx="10233025" cy="50774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安营扎寨：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指部队驻扎下来。也比喻建立临时的劳动或工作基地。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风云变幻：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像风云那样变化不定。比喻时局变化迅速，动向难以预料。</a:t>
            </a:r>
            <a:endParaRPr lang="zh-CN" altLang="en-US" sz="2400" b="1">
              <a:solidFill>
                <a:srgbClr val="FF2D2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气势磅礴：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形容气势非常雄伟浩大。 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接踵而至：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形容人或事物一个又一个接连不断地到来。 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历历在目：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远方的景物或过去的事情清清楚楚地现在眼前。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川流不息：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形容行人、车马等像水流一样连续不断。</a:t>
            </a:r>
            <a:endParaRPr lang="zh-CN" altLang="en-US" sz="2400" b="1">
              <a:solidFill>
                <a:srgbClr val="FF2D2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漫不经心： 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随随便便，不放在心上。</a:t>
            </a:r>
            <a:endParaRPr lang="zh-CN" altLang="en-US" sz="2400" b="1">
              <a:solidFill>
                <a:srgbClr val="FF2D2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蠕动：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指爬行的昆虫;泛指像虫类爬行的样子。 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FF2D2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熠熠：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闪烁的样子。 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24581" name="图片 2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699375" y="4754563"/>
            <a:ext cx="25400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23" descr="5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48834" y="2124076"/>
            <a:ext cx="9901767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文本框 1"/>
          <p:cNvSpPr txBox="1">
            <a:spLocks noChangeArrowheads="1"/>
          </p:cNvSpPr>
          <p:nvPr/>
        </p:nvSpPr>
        <p:spPr bwMode="auto">
          <a:xfrm>
            <a:off x="1249719" y="673575"/>
            <a:ext cx="7120860" cy="7439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2.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本文以什么为顺序？以什么为线索？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556933" y="3152776"/>
            <a:ext cx="8290984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全文以时空为顺序。</a:t>
            </a:r>
            <a:endParaRPr lang="zh-CN" altLang="en-US" sz="2400" b="1" dirty="0">
              <a:solidFill>
                <a:srgbClr val="0086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556933" y="3797301"/>
            <a:ext cx="8290984" cy="1198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sz="24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以作者跟随摄制组探险的两天行踪为线索。</a:t>
            </a:r>
            <a:endParaRPr lang="zh-CN" sz="2400" b="1" dirty="0">
              <a:solidFill>
                <a:srgbClr val="0086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（去了哪些地方？）</a:t>
            </a:r>
            <a:endParaRPr lang="zh-CN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54"/>
          <p:cNvPicPr>
            <a:picLocks noChangeAspect="1"/>
          </p:cNvPicPr>
          <p:nvPr/>
        </p:nvPicPr>
        <p:blipFill>
          <a:blip r:embed="rId1"/>
          <a:srcRect l="10283" t="27652" r="13483" b="19693"/>
          <a:stretch>
            <a:fillRect/>
          </a:stretch>
        </p:blipFill>
        <p:spPr bwMode="auto">
          <a:xfrm>
            <a:off x="6011334" y="3535364"/>
            <a:ext cx="5566833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云形 27"/>
          <p:cNvSpPr/>
          <p:nvPr/>
        </p:nvSpPr>
        <p:spPr>
          <a:xfrm>
            <a:off x="5427133" y="628651"/>
            <a:ext cx="6115051" cy="2379663"/>
          </a:xfrm>
          <a:prstGeom prst="cloud">
            <a:avLst/>
          </a:prstGeom>
          <a:solidFill>
            <a:srgbClr val="00865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29599" y="866799"/>
            <a:ext cx="7306733" cy="89554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驶向</a:t>
            </a:r>
            <a:r>
              <a:rPr 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各拉丹冬</a:t>
            </a:r>
            <a:endParaRPr lang="zh-CN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经过冰河</a:t>
            </a:r>
            <a:endParaRPr lang="en-US" altLang="zh-CN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</a:rPr>
              <a:t>              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接近冰塔林、冰山</a:t>
            </a:r>
            <a:endParaRPr lang="en-US" altLang="zh-CN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/>
              <a:t>                                置身冰窟</a:t>
            </a:r>
            <a:endParaRPr lang="en-US" altLang="zh-CN" sz="2400" b="1" dirty="0"/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</a:rPr>
              <a:t>                             </a:t>
            </a:r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</a:rPr>
              <a:t>再入冰河、冰塔林</a:t>
            </a:r>
            <a:endParaRPr lang="zh-CN" altLang="en-US" sz="2400" dirty="0"/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b="1" dirty="0"/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b="1" dirty="0"/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                                         </a:t>
            </a:r>
            <a:endParaRPr lang="en-US" altLang="zh-CN" sz="2400" b="1" dirty="0"/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b="1" dirty="0"/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/>
              <a:t>                                        </a:t>
            </a:r>
            <a:endParaRPr lang="zh-CN" altLang="en-US" sz="2400" b="1" dirty="0"/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5" name=" 135"/>
          <p:cNvSpPr/>
          <p:nvPr/>
        </p:nvSpPr>
        <p:spPr>
          <a:xfrm rot="3480000">
            <a:off x="1487042" y="1496991"/>
            <a:ext cx="652462" cy="480484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008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" name=" 135"/>
          <p:cNvSpPr/>
          <p:nvPr/>
        </p:nvSpPr>
        <p:spPr>
          <a:xfrm rot="3240000">
            <a:off x="3161905" y="3633456"/>
            <a:ext cx="730250" cy="482600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008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" name=" 135"/>
          <p:cNvSpPr/>
          <p:nvPr/>
        </p:nvSpPr>
        <p:spPr>
          <a:xfrm rot="3240000">
            <a:off x="4368296" y="4793698"/>
            <a:ext cx="730250" cy="480483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008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6330951" y="842964"/>
            <a:ext cx="4925483" cy="1754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人走景移，随着观察点的变换，不断展现新画面。这种写作手法叫</a:t>
            </a:r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7342718" y="4564063"/>
            <a:ext cx="2673349" cy="736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移步换景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35348" y="5373385"/>
            <a:ext cx="2760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</a:rPr>
              <a:t> </a:t>
            </a:r>
            <a:endParaRPr lang="zh-CN" altLang="en-US" sz="2400" dirty="0"/>
          </a:p>
        </p:txBody>
      </p:sp>
      <p:sp>
        <p:nvSpPr>
          <p:cNvPr id="16" name=" 135"/>
          <p:cNvSpPr/>
          <p:nvPr/>
        </p:nvSpPr>
        <p:spPr>
          <a:xfrm rot="3240000">
            <a:off x="2236132" y="2639444"/>
            <a:ext cx="730250" cy="482600"/>
          </a:xfrm>
          <a:custGeom>
            <a:avLst/>
            <a:gdLst>
              <a:gd name="connsiteX0" fmla="*/ 4381875 w 6516714"/>
              <a:gd name="connsiteY0" fmla="*/ 0 h 2476413"/>
              <a:gd name="connsiteX1" fmla="*/ 6516714 w 6516714"/>
              <a:gd name="connsiteY1" fmla="*/ 1238208 h 2476413"/>
              <a:gd name="connsiteX2" fmla="*/ 4381875 w 6516714"/>
              <a:gd name="connsiteY2" fmla="*/ 2476413 h 2476413"/>
              <a:gd name="connsiteX3" fmla="*/ 4381875 w 6516714"/>
              <a:gd name="connsiteY3" fmla="*/ 2456682 h 2476413"/>
              <a:gd name="connsiteX4" fmla="*/ 4855462 w 6516714"/>
              <a:gd name="connsiteY4" fmla="*/ 1644997 h 2476413"/>
              <a:gd name="connsiteX5" fmla="*/ 0 w 6516714"/>
              <a:gd name="connsiteY5" fmla="*/ 1238206 h 2476413"/>
              <a:gd name="connsiteX6" fmla="*/ 4855461 w 6516714"/>
              <a:gd name="connsiteY6" fmla="*/ 831415 h 2476413"/>
              <a:gd name="connsiteX7" fmla="*/ 4381875 w 6516714"/>
              <a:gd name="connsiteY7" fmla="*/ 19731 h 2476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16714" h="2476413">
                <a:moveTo>
                  <a:pt x="4381875" y="0"/>
                </a:moveTo>
                <a:lnTo>
                  <a:pt x="6516714" y="1238208"/>
                </a:lnTo>
                <a:lnTo>
                  <a:pt x="4381875" y="2476413"/>
                </a:lnTo>
                <a:lnTo>
                  <a:pt x="4381875" y="2456682"/>
                </a:lnTo>
                <a:lnTo>
                  <a:pt x="4855462" y="1644997"/>
                </a:lnTo>
                <a:lnTo>
                  <a:pt x="0" y="1238206"/>
                </a:lnTo>
                <a:lnTo>
                  <a:pt x="4855461" y="831415"/>
                </a:lnTo>
                <a:lnTo>
                  <a:pt x="4381875" y="19731"/>
                </a:lnTo>
                <a:close/>
              </a:path>
            </a:pathLst>
          </a:custGeom>
          <a:solidFill>
            <a:srgbClr val="008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ldLvl="0" animBg="1"/>
      <p:bldP spid="23" grpId="0"/>
      <p:bldP spid="135" grpId="0" bldLvl="0" animBg="1"/>
      <p:bldP spid="20" grpId="0" bldLvl="0" animBg="1"/>
      <p:bldP spid="22" grpId="0" bldLvl="0" animBg="1"/>
      <p:bldP spid="25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35361" y="1268762"/>
          <a:ext cx="11521280" cy="544215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63892"/>
                <a:gridCol w="2808678"/>
                <a:gridCol w="3168390"/>
                <a:gridCol w="2880320"/>
              </a:tblGrid>
              <a:tr h="88809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作者行踪</a:t>
                      </a:r>
                      <a:endParaRPr lang="zh-CN" altLang="en-US" sz="2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身体状况</a:t>
                      </a:r>
                      <a:endParaRPr lang="zh-CN" altLang="en-US" sz="2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内心感想</a:t>
                      </a:r>
                      <a:endParaRPr lang="zh-CN" altLang="en-US" sz="2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观景状态</a:t>
                      </a:r>
                      <a:endParaRPr lang="zh-CN" altLang="en-US" sz="2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8098"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 尚属正常</a:t>
                      </a:r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8098"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担心影响心态，感叹自然伟大</a:t>
                      </a:r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8098"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  接近冰山、</a:t>
                      </a:r>
                      <a:endParaRPr lang="en-US" altLang="zh-CN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r>
                        <a:rPr lang="zh-CN" altLang="en-US" sz="28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  冰塔林</a:t>
                      </a:r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8098"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  置身冰窟</a:t>
                      </a:r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8098"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   半卧细察</a:t>
                      </a:r>
                      <a:endParaRPr lang="zh-CN" altLang="en-US" sz="28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21920" marR="1219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06627" y="2276872"/>
            <a:ext cx="2592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驶向各拉丹东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9385" y="3212976"/>
            <a:ext cx="2736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经过冰河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7858" y="5877272"/>
            <a:ext cx="2304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</a:rPr>
              <a:t> 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</a:rPr>
              <a:t>再入冰河</a:t>
            </a:r>
            <a:endParaRPr lang="zh-CN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3251237" y="2997533"/>
            <a:ext cx="25763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高原反应，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发烧疼痛</a:t>
            </a:r>
            <a:r>
              <a:rPr lang="en-US" altLang="zh-CN" sz="2800" dirty="0">
                <a:latin typeface="微软雅黑" panose="020B0503020204020204" pitchFamily="34" charset="-122"/>
              </a:rPr>
              <a:t>……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51237" y="3948386"/>
            <a:ext cx="2592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摔伤，恶心，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呼吸困难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65656" y="5085184"/>
            <a:ext cx="2592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“我要死了”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91150" y="5876259"/>
            <a:ext cx="33127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“似乎已经衰竭”，没力气、挣扎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51965" y="2109382"/>
            <a:ext cx="2592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感叹雪山的雄伟神秘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51965" y="3948385"/>
            <a:ext cx="2592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赞美自然，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凄凉、无奈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54767" y="4869741"/>
            <a:ext cx="31687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感到温暖，思绪飞扬，被自然震撼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51965" y="6070724"/>
            <a:ext cx="2880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想象长江的故事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552833" y="2279763"/>
            <a:ext cx="1110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远观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552833" y="3221959"/>
            <a:ext cx="1110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四顾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52833" y="4163827"/>
            <a:ext cx="1110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近看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408799" y="4923166"/>
            <a:ext cx="2088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细看，联想并想象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711" y="218363"/>
            <a:ext cx="1215428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00" b="1" dirty="0">
                <a:latin typeface="微软雅黑" panose="020B0503020204020204" pitchFamily="34" charset="-122"/>
              </a:rPr>
              <a:t>3.</a:t>
            </a:r>
            <a:r>
              <a:rPr lang="zh-CN" altLang="en-US" sz="2600" b="1" dirty="0">
                <a:latin typeface="微软雅黑" panose="020B0503020204020204" pitchFamily="34" charset="-122"/>
              </a:rPr>
              <a:t>找出文中写作者自己的词句，并将其做简单分类，看看包含了哪些方面的内容。</a:t>
            </a:r>
            <a:endParaRPr lang="zh-CN" alt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55313"/>
          <p:cNvSpPr txBox="1">
            <a:spLocks noChangeArrowheads="1"/>
          </p:cNvSpPr>
          <p:nvPr/>
        </p:nvSpPr>
        <p:spPr bwMode="auto">
          <a:xfrm>
            <a:off x="693679" y="608947"/>
            <a:ext cx="6480844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l" eaLnBrk="1" hangingPunct="1">
              <a:spcBef>
                <a:spcPct val="50000"/>
              </a:spcBef>
              <a:defRPr/>
            </a:pPr>
            <a:r>
              <a:rPr lang="zh-CN" altLang="en-US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五、细读课文</a:t>
            </a:r>
            <a:endParaRPr lang="zh-CN" altLang="en-US" sz="4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185863" y="1881188"/>
            <a:ext cx="5632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sz="2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7104" y="1692322"/>
            <a:ext cx="1074078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dirty="0" smtClean="0"/>
              <a:t>1.</a:t>
            </a:r>
            <a:r>
              <a:rPr lang="zh-CN" altLang="en-US" sz="2400" b="1" dirty="0" smtClean="0"/>
              <a:t>细读文中集中写景的部分，小组讨论完成以下表格内容。</a:t>
            </a:r>
            <a:endParaRPr lang="zh-CN" altLang="en-US" sz="2400" b="1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111347" y="2335236"/>
          <a:ext cx="10227213" cy="3545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9071"/>
                <a:gridCol w="3409071"/>
                <a:gridCol w="3409071"/>
              </a:tblGrid>
              <a:tr h="59084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作者行踪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景物特征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写景手法</a:t>
                      </a:r>
                      <a:endParaRPr lang="zh-CN" altLang="en-US" sz="2400" dirty="0"/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驶向各拉丹冬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经过冰河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接近冰山、冰塔林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置身冰窟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再入冰河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110933" y="1317308"/>
            <a:ext cx="5632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defRPr/>
            </a:pPr>
            <a:r>
              <a:rPr lang="en-US" altLang="zh-CN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sz="2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3986" y="782025"/>
            <a:ext cx="1074078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dirty="0" smtClean="0"/>
              <a:t>1.</a:t>
            </a:r>
            <a:r>
              <a:rPr lang="zh-CN" altLang="en-US" sz="2400" b="1" dirty="0" smtClean="0"/>
              <a:t>细读文中集中写景的部分，小组讨论完成以下表格内容。</a:t>
            </a:r>
            <a:endParaRPr lang="zh-CN" altLang="en-US" sz="2400" b="1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111347" y="2335236"/>
          <a:ext cx="10227213" cy="377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9071"/>
                <a:gridCol w="3409071"/>
                <a:gridCol w="3409071"/>
              </a:tblGrid>
              <a:tr h="59084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作者行踪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景物特征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00CC"/>
                          </a:solidFill>
                        </a:rPr>
                        <a:t>写景手法</a:t>
                      </a:r>
                      <a:endParaRPr lang="zh-CN" altLang="en-US" sz="24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驶向各拉丹冬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高峻雄壮、变幻莫测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00CC"/>
                          </a:solidFill>
                        </a:rPr>
                        <a:t>简笔勾勒</a:t>
                      </a:r>
                      <a:endParaRPr lang="zh-CN" altLang="en-US" sz="24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经过冰河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辽阔、浩茫、奇美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00CC"/>
                          </a:solidFill>
                        </a:rPr>
                        <a:t>大笔涂抹</a:t>
                      </a:r>
                      <a:endParaRPr lang="zh-CN" altLang="en-US" sz="24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接近冰山、冰塔林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图案多样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00CC"/>
                          </a:solidFill>
                        </a:rPr>
                        <a:t>简要概述</a:t>
                      </a:r>
                      <a:endParaRPr lang="zh-CN" altLang="en-US" sz="24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置身冰窟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晶莹闪耀、形态多样</a:t>
                      </a:r>
                      <a:endParaRPr lang="en-US" altLang="zh-CN" sz="2400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永恒之美、凝聚历史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00CC"/>
                          </a:solidFill>
                        </a:rPr>
                        <a:t>细致描写，由眼前景联想到历史，感受永恒</a:t>
                      </a:r>
                      <a:endParaRPr lang="zh-CN" altLang="en-US" sz="24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  <a:tr h="59084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再入冰河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冰面疏松、流水满溢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solidFill>
                            <a:srgbClr val="0000CC"/>
                          </a:solidFill>
                        </a:rPr>
                        <a:t>简要概述</a:t>
                      </a:r>
                      <a:endParaRPr lang="zh-CN" altLang="en-US" sz="2400" dirty="0">
                        <a:solidFill>
                          <a:srgbClr val="0000CC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772584" y="1836738"/>
            <a:ext cx="10565976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latin typeface="+mn-ea"/>
                <a:ea typeface="+mn-ea"/>
                <a:sym typeface="+mn-ea"/>
              </a:rPr>
              <a:t>2.</a:t>
            </a:r>
            <a:r>
              <a:rPr lang="zh-CN" altLang="en-US" sz="2800" b="1" dirty="0" smtClean="0">
                <a:latin typeface="+mn-ea"/>
                <a:ea typeface="+mn-ea"/>
              </a:rPr>
              <a:t>找出文中写景的片段，认真品读，并针对其中一处进行赏析。</a:t>
            </a:r>
            <a:endParaRPr lang="zh-CN" altLang="en-US" sz="2800" b="1" dirty="0">
              <a:latin typeface="+mn-ea"/>
              <a:ea typeface="+mn-ea"/>
            </a:endParaRPr>
          </a:p>
        </p:txBody>
      </p:sp>
      <p:pic>
        <p:nvPicPr>
          <p:cNvPr id="30724" name="图片 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376585" y="3587262"/>
            <a:ext cx="4591049" cy="2710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文本框 32"/>
          <p:cNvSpPr txBox="1">
            <a:spLocks noChangeArrowheads="1"/>
          </p:cNvSpPr>
          <p:nvPr/>
        </p:nvSpPr>
        <p:spPr bwMode="auto">
          <a:xfrm>
            <a:off x="5999151" y="3783015"/>
            <a:ext cx="505333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0" name="文本框 34"/>
          <p:cNvSpPr txBox="1">
            <a:spLocks noChangeArrowheads="1"/>
          </p:cNvSpPr>
          <p:nvPr/>
        </p:nvSpPr>
        <p:spPr bwMode="auto">
          <a:xfrm rot="21319903">
            <a:off x="9590544" y="248444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1" name="文本框 36"/>
          <p:cNvSpPr txBox="1">
            <a:spLocks noChangeArrowheads="1"/>
          </p:cNvSpPr>
          <p:nvPr/>
        </p:nvSpPr>
        <p:spPr bwMode="auto">
          <a:xfrm rot="16249134">
            <a:off x="7382076" y="217010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2" name="文本框 37"/>
          <p:cNvSpPr txBox="1">
            <a:spLocks noChangeArrowheads="1"/>
          </p:cNvSpPr>
          <p:nvPr/>
        </p:nvSpPr>
        <p:spPr bwMode="auto">
          <a:xfrm rot="17449134">
            <a:off x="6853370" y="257967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3" name="文本框 45"/>
          <p:cNvSpPr txBox="1">
            <a:spLocks noChangeArrowheads="1"/>
          </p:cNvSpPr>
          <p:nvPr/>
        </p:nvSpPr>
        <p:spPr bwMode="auto">
          <a:xfrm rot="16249134">
            <a:off x="7945713" y="219550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4" name="文本框 46"/>
          <p:cNvSpPr txBox="1">
            <a:spLocks noChangeArrowheads="1"/>
          </p:cNvSpPr>
          <p:nvPr/>
        </p:nvSpPr>
        <p:spPr bwMode="auto">
          <a:xfrm rot="21175089">
            <a:off x="8591874" y="2427290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5" name="文本框 47"/>
          <p:cNvSpPr txBox="1">
            <a:spLocks noChangeArrowheads="1"/>
          </p:cNvSpPr>
          <p:nvPr/>
        </p:nvSpPr>
        <p:spPr bwMode="auto">
          <a:xfrm rot="17449134">
            <a:off x="9177773" y="335437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6" name="文本框 49"/>
          <p:cNvSpPr txBox="1">
            <a:spLocks noChangeArrowheads="1"/>
          </p:cNvSpPr>
          <p:nvPr/>
        </p:nvSpPr>
        <p:spPr bwMode="auto">
          <a:xfrm rot="657351">
            <a:off x="9930313" y="220504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7" name="文本框 50"/>
          <p:cNvSpPr txBox="1">
            <a:spLocks noChangeArrowheads="1"/>
          </p:cNvSpPr>
          <p:nvPr/>
        </p:nvSpPr>
        <p:spPr bwMode="auto">
          <a:xfrm rot="1480325">
            <a:off x="8915766" y="2101852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8" name="文本框 51"/>
          <p:cNvSpPr txBox="1">
            <a:spLocks noChangeArrowheads="1"/>
          </p:cNvSpPr>
          <p:nvPr/>
        </p:nvSpPr>
        <p:spPr bwMode="auto">
          <a:xfrm rot="16249134">
            <a:off x="9889066" y="357027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19" name="文本框 32"/>
          <p:cNvSpPr txBox="1">
            <a:spLocks noChangeArrowheads="1"/>
          </p:cNvSpPr>
          <p:nvPr/>
        </p:nvSpPr>
        <p:spPr bwMode="auto">
          <a:xfrm>
            <a:off x="4786143" y="4418015"/>
            <a:ext cx="505333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0" name="文本框 34"/>
          <p:cNvSpPr txBox="1">
            <a:spLocks noChangeArrowheads="1"/>
          </p:cNvSpPr>
          <p:nvPr/>
        </p:nvSpPr>
        <p:spPr bwMode="auto">
          <a:xfrm rot="4149897">
            <a:off x="5988070" y="4356091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1" name="文本框 36"/>
          <p:cNvSpPr txBox="1">
            <a:spLocks noChangeArrowheads="1"/>
          </p:cNvSpPr>
          <p:nvPr/>
        </p:nvSpPr>
        <p:spPr bwMode="auto">
          <a:xfrm rot="20220000">
            <a:off x="5424401" y="2159002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2" name="文本框 37"/>
          <p:cNvSpPr txBox="1">
            <a:spLocks noChangeArrowheads="1"/>
          </p:cNvSpPr>
          <p:nvPr/>
        </p:nvSpPr>
        <p:spPr bwMode="auto">
          <a:xfrm rot="21420000">
            <a:off x="5654617" y="2911477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3" name="文本框 45"/>
          <p:cNvSpPr txBox="1">
            <a:spLocks noChangeArrowheads="1"/>
          </p:cNvSpPr>
          <p:nvPr/>
        </p:nvSpPr>
        <p:spPr bwMode="auto">
          <a:xfrm rot="20220000">
            <a:off x="5984860" y="2181227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4" name="文本框 46"/>
          <p:cNvSpPr txBox="1">
            <a:spLocks noChangeArrowheads="1"/>
          </p:cNvSpPr>
          <p:nvPr/>
        </p:nvSpPr>
        <p:spPr bwMode="auto">
          <a:xfrm rot="20220000">
            <a:off x="6354797" y="239554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5" name="文本框 47"/>
          <p:cNvSpPr txBox="1">
            <a:spLocks noChangeArrowheads="1"/>
          </p:cNvSpPr>
          <p:nvPr/>
        </p:nvSpPr>
        <p:spPr bwMode="auto">
          <a:xfrm rot="21420000">
            <a:off x="6588188" y="3092452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6" name="文本框 49"/>
          <p:cNvSpPr txBox="1">
            <a:spLocks noChangeArrowheads="1"/>
          </p:cNvSpPr>
          <p:nvPr/>
        </p:nvSpPr>
        <p:spPr bwMode="auto">
          <a:xfrm rot="16249134">
            <a:off x="7834573" y="29670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7" name="文本框 50"/>
          <p:cNvSpPr txBox="1">
            <a:spLocks noChangeArrowheads="1"/>
          </p:cNvSpPr>
          <p:nvPr/>
        </p:nvSpPr>
        <p:spPr bwMode="auto">
          <a:xfrm rot="21429897">
            <a:off x="7113721" y="3448052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8" name="文本框 51"/>
          <p:cNvSpPr txBox="1">
            <a:spLocks noChangeArrowheads="1"/>
          </p:cNvSpPr>
          <p:nvPr/>
        </p:nvSpPr>
        <p:spPr bwMode="auto">
          <a:xfrm rot="16249134">
            <a:off x="7366199" y="42878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29" name="文本框 32"/>
          <p:cNvSpPr txBox="1">
            <a:spLocks noChangeArrowheads="1"/>
          </p:cNvSpPr>
          <p:nvPr/>
        </p:nvSpPr>
        <p:spPr bwMode="auto">
          <a:xfrm rot="1209897">
            <a:off x="2657601" y="4731839"/>
            <a:ext cx="505333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0" name="文本框 34"/>
          <p:cNvSpPr txBox="1">
            <a:spLocks noChangeArrowheads="1"/>
          </p:cNvSpPr>
          <p:nvPr/>
        </p:nvSpPr>
        <p:spPr bwMode="auto">
          <a:xfrm rot="4149897">
            <a:off x="3666843" y="43132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1" name="文本框 36"/>
          <p:cNvSpPr txBox="1">
            <a:spLocks noChangeArrowheads="1"/>
          </p:cNvSpPr>
          <p:nvPr/>
        </p:nvSpPr>
        <p:spPr bwMode="auto">
          <a:xfrm rot="20220000">
            <a:off x="3128577" y="4086227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2" name="文本框 37"/>
          <p:cNvSpPr txBox="1">
            <a:spLocks noChangeArrowheads="1"/>
          </p:cNvSpPr>
          <p:nvPr/>
        </p:nvSpPr>
        <p:spPr bwMode="auto">
          <a:xfrm rot="1029897">
            <a:off x="4009753" y="3611564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3" name="文本框 45"/>
          <p:cNvSpPr txBox="1">
            <a:spLocks noChangeArrowheads="1"/>
          </p:cNvSpPr>
          <p:nvPr/>
        </p:nvSpPr>
        <p:spPr bwMode="auto">
          <a:xfrm rot="20220000">
            <a:off x="4686116" y="4003677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4" name="文本框 46"/>
          <p:cNvSpPr txBox="1">
            <a:spLocks noChangeArrowheads="1"/>
          </p:cNvSpPr>
          <p:nvPr/>
        </p:nvSpPr>
        <p:spPr bwMode="auto">
          <a:xfrm rot="21429897">
            <a:off x="2310907" y="2387602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5" name="文本框 47"/>
          <p:cNvSpPr txBox="1">
            <a:spLocks noChangeArrowheads="1"/>
          </p:cNvSpPr>
          <p:nvPr/>
        </p:nvSpPr>
        <p:spPr bwMode="auto">
          <a:xfrm rot="1029897">
            <a:off x="1791728" y="4291015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6" name="文本框 49"/>
          <p:cNvSpPr txBox="1">
            <a:spLocks noChangeArrowheads="1"/>
          </p:cNvSpPr>
          <p:nvPr/>
        </p:nvSpPr>
        <p:spPr bwMode="auto">
          <a:xfrm rot="21429897">
            <a:off x="4533696" y="4694240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7" name="文本框 50"/>
          <p:cNvSpPr txBox="1">
            <a:spLocks noChangeArrowheads="1"/>
          </p:cNvSpPr>
          <p:nvPr/>
        </p:nvSpPr>
        <p:spPr bwMode="auto">
          <a:xfrm rot="21429897">
            <a:off x="5681610" y="402749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8" name="文本框 51"/>
          <p:cNvSpPr txBox="1">
            <a:spLocks noChangeArrowheads="1"/>
          </p:cNvSpPr>
          <p:nvPr/>
        </p:nvSpPr>
        <p:spPr bwMode="auto">
          <a:xfrm rot="21429897">
            <a:off x="5848317" y="4786315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39" name="文本框 32"/>
          <p:cNvSpPr txBox="1">
            <a:spLocks noChangeArrowheads="1"/>
          </p:cNvSpPr>
          <p:nvPr/>
        </p:nvSpPr>
        <p:spPr bwMode="auto">
          <a:xfrm rot="16529158">
            <a:off x="1842568" y="2895591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0" name="文本框 34"/>
          <p:cNvSpPr txBox="1">
            <a:spLocks noChangeArrowheads="1"/>
          </p:cNvSpPr>
          <p:nvPr/>
        </p:nvSpPr>
        <p:spPr bwMode="auto">
          <a:xfrm rot="4149897">
            <a:off x="2863463" y="3016241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1" name="文本框 36"/>
          <p:cNvSpPr txBox="1">
            <a:spLocks noChangeArrowheads="1"/>
          </p:cNvSpPr>
          <p:nvPr/>
        </p:nvSpPr>
        <p:spPr bwMode="auto">
          <a:xfrm rot="21429897">
            <a:off x="1845711" y="2193927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2" name="文本框 37"/>
          <p:cNvSpPr txBox="1">
            <a:spLocks noChangeArrowheads="1"/>
          </p:cNvSpPr>
          <p:nvPr/>
        </p:nvSpPr>
        <p:spPr bwMode="auto">
          <a:xfrm rot="1029897">
            <a:off x="2861843" y="254159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3" name="文本框 45"/>
          <p:cNvSpPr txBox="1">
            <a:spLocks noChangeArrowheads="1"/>
          </p:cNvSpPr>
          <p:nvPr/>
        </p:nvSpPr>
        <p:spPr bwMode="auto">
          <a:xfrm rot="20220000">
            <a:off x="3641405" y="2003426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4" name="文本框 46"/>
          <p:cNvSpPr txBox="1">
            <a:spLocks noChangeArrowheads="1"/>
          </p:cNvSpPr>
          <p:nvPr/>
        </p:nvSpPr>
        <p:spPr bwMode="auto">
          <a:xfrm rot="20220000">
            <a:off x="4211393" y="217329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5" name="文本框 47"/>
          <p:cNvSpPr txBox="1">
            <a:spLocks noChangeArrowheads="1"/>
          </p:cNvSpPr>
          <p:nvPr/>
        </p:nvSpPr>
        <p:spPr bwMode="auto">
          <a:xfrm rot="21420000">
            <a:off x="3939894" y="2736852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6" name="文本框 49"/>
          <p:cNvSpPr txBox="1">
            <a:spLocks noChangeArrowheads="1"/>
          </p:cNvSpPr>
          <p:nvPr/>
        </p:nvSpPr>
        <p:spPr bwMode="auto">
          <a:xfrm rot="20220000">
            <a:off x="4800431" y="2395540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7" name="文本框 50"/>
          <p:cNvSpPr txBox="1">
            <a:spLocks noChangeArrowheads="1"/>
          </p:cNvSpPr>
          <p:nvPr/>
        </p:nvSpPr>
        <p:spPr bwMode="auto">
          <a:xfrm rot="20220000">
            <a:off x="4373340" y="2976565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8" name="文本框 51"/>
          <p:cNvSpPr txBox="1">
            <a:spLocks noChangeArrowheads="1"/>
          </p:cNvSpPr>
          <p:nvPr/>
        </p:nvSpPr>
        <p:spPr bwMode="auto">
          <a:xfrm rot="20220000">
            <a:off x="5008422" y="311309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49" name="文本框 32"/>
          <p:cNvSpPr txBox="1">
            <a:spLocks noChangeArrowheads="1"/>
          </p:cNvSpPr>
          <p:nvPr/>
        </p:nvSpPr>
        <p:spPr bwMode="auto">
          <a:xfrm rot="1209897">
            <a:off x="6636394" y="4395289"/>
            <a:ext cx="505333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0" name="文本框 34"/>
          <p:cNvSpPr txBox="1">
            <a:spLocks noChangeArrowheads="1"/>
          </p:cNvSpPr>
          <p:nvPr/>
        </p:nvSpPr>
        <p:spPr bwMode="auto">
          <a:xfrm rot="20569134">
            <a:off x="7837715" y="475139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1" name="文本框 36"/>
          <p:cNvSpPr txBox="1">
            <a:spLocks noChangeArrowheads="1"/>
          </p:cNvSpPr>
          <p:nvPr/>
        </p:nvSpPr>
        <p:spPr bwMode="auto">
          <a:xfrm rot="368503">
            <a:off x="7297895" y="371634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2" name="文本框 37"/>
          <p:cNvSpPr txBox="1">
            <a:spLocks noChangeArrowheads="1"/>
          </p:cNvSpPr>
          <p:nvPr/>
        </p:nvSpPr>
        <p:spPr bwMode="auto">
          <a:xfrm rot="829244">
            <a:off x="6808882" y="4830765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3" name="文本框 45"/>
          <p:cNvSpPr txBox="1">
            <a:spLocks noChangeArrowheads="1"/>
          </p:cNvSpPr>
          <p:nvPr/>
        </p:nvSpPr>
        <p:spPr bwMode="auto">
          <a:xfrm rot="17097278">
            <a:off x="8299771" y="335437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4" name="文本框 46"/>
          <p:cNvSpPr txBox="1">
            <a:spLocks noChangeArrowheads="1"/>
          </p:cNvSpPr>
          <p:nvPr/>
        </p:nvSpPr>
        <p:spPr bwMode="auto">
          <a:xfrm rot="2702238">
            <a:off x="9092037" y="39195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5" name="文本框 47"/>
          <p:cNvSpPr txBox="1">
            <a:spLocks noChangeArrowheads="1"/>
          </p:cNvSpPr>
          <p:nvPr/>
        </p:nvSpPr>
        <p:spPr bwMode="auto">
          <a:xfrm rot="18143362">
            <a:off x="8266429" y="425925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6" name="文本框 49"/>
          <p:cNvSpPr txBox="1">
            <a:spLocks noChangeArrowheads="1"/>
          </p:cNvSpPr>
          <p:nvPr/>
        </p:nvSpPr>
        <p:spPr bwMode="auto">
          <a:xfrm rot="18419577">
            <a:off x="9631857" y="41227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7" name="文本框 50"/>
          <p:cNvSpPr txBox="1">
            <a:spLocks noChangeArrowheads="1"/>
          </p:cNvSpPr>
          <p:nvPr/>
        </p:nvSpPr>
        <p:spPr bwMode="auto">
          <a:xfrm rot="17959444">
            <a:off x="8782434" y="476090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8" name="文本框 51"/>
          <p:cNvSpPr txBox="1">
            <a:spLocks noChangeArrowheads="1"/>
          </p:cNvSpPr>
          <p:nvPr/>
        </p:nvSpPr>
        <p:spPr bwMode="auto">
          <a:xfrm rot="1549510">
            <a:off x="9741374" y="4562477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59" name="文本框 32"/>
          <p:cNvSpPr txBox="1">
            <a:spLocks noChangeArrowheads="1"/>
          </p:cNvSpPr>
          <p:nvPr/>
        </p:nvSpPr>
        <p:spPr bwMode="auto">
          <a:xfrm rot="4190103">
            <a:off x="5811835" y="336390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0" name="文本框 34"/>
          <p:cNvSpPr txBox="1">
            <a:spLocks noChangeArrowheads="1"/>
          </p:cNvSpPr>
          <p:nvPr/>
        </p:nvSpPr>
        <p:spPr bwMode="auto">
          <a:xfrm rot="8340000">
            <a:off x="6446884" y="399574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1" name="文本框 36"/>
          <p:cNvSpPr txBox="1">
            <a:spLocks noChangeArrowheads="1"/>
          </p:cNvSpPr>
          <p:nvPr/>
        </p:nvSpPr>
        <p:spPr bwMode="auto">
          <a:xfrm rot="20439237">
            <a:off x="7297895" y="2608265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2" name="文本框 37"/>
          <p:cNvSpPr txBox="1">
            <a:spLocks noChangeArrowheads="1"/>
          </p:cNvSpPr>
          <p:nvPr/>
        </p:nvSpPr>
        <p:spPr bwMode="auto">
          <a:xfrm rot="39237">
            <a:off x="7174054" y="3130552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3" name="文本框 45"/>
          <p:cNvSpPr txBox="1">
            <a:spLocks noChangeArrowheads="1"/>
          </p:cNvSpPr>
          <p:nvPr/>
        </p:nvSpPr>
        <p:spPr bwMode="auto">
          <a:xfrm rot="20439237">
            <a:off x="7858354" y="2630490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4" name="文本框 46"/>
          <p:cNvSpPr txBox="1">
            <a:spLocks noChangeArrowheads="1"/>
          </p:cNvSpPr>
          <p:nvPr/>
        </p:nvSpPr>
        <p:spPr bwMode="auto">
          <a:xfrm rot="20439237">
            <a:off x="8228291" y="2844802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5" name="文本框 47"/>
          <p:cNvSpPr txBox="1">
            <a:spLocks noChangeArrowheads="1"/>
          </p:cNvSpPr>
          <p:nvPr/>
        </p:nvSpPr>
        <p:spPr bwMode="auto">
          <a:xfrm rot="39237">
            <a:off x="8709364" y="3314702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6" name="文本框 49"/>
          <p:cNvSpPr txBox="1">
            <a:spLocks noChangeArrowheads="1"/>
          </p:cNvSpPr>
          <p:nvPr/>
        </p:nvSpPr>
        <p:spPr bwMode="auto">
          <a:xfrm rot="20439237">
            <a:off x="9546088" y="2924177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7" name="文本框 50"/>
          <p:cNvSpPr txBox="1">
            <a:spLocks noChangeArrowheads="1"/>
          </p:cNvSpPr>
          <p:nvPr/>
        </p:nvSpPr>
        <p:spPr bwMode="auto">
          <a:xfrm rot="20439237">
            <a:off x="9012618" y="2790827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8" name="文本框 51"/>
          <p:cNvSpPr txBox="1">
            <a:spLocks noChangeArrowheads="1"/>
          </p:cNvSpPr>
          <p:nvPr/>
        </p:nvSpPr>
        <p:spPr bwMode="auto">
          <a:xfrm rot="20439237">
            <a:off x="9488930" y="3651252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69" name="文本框 32"/>
          <p:cNvSpPr txBox="1">
            <a:spLocks noChangeArrowheads="1"/>
          </p:cNvSpPr>
          <p:nvPr/>
        </p:nvSpPr>
        <p:spPr bwMode="auto">
          <a:xfrm rot="4190103">
            <a:off x="4287636" y="419575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0" name="文本框 34"/>
          <p:cNvSpPr txBox="1">
            <a:spLocks noChangeArrowheads="1"/>
          </p:cNvSpPr>
          <p:nvPr/>
        </p:nvSpPr>
        <p:spPr bwMode="auto">
          <a:xfrm rot="8340000">
            <a:off x="5448215" y="3673477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1" name="文本框 36"/>
          <p:cNvSpPr txBox="1">
            <a:spLocks noChangeArrowheads="1"/>
          </p:cNvSpPr>
          <p:nvPr/>
        </p:nvSpPr>
        <p:spPr bwMode="auto">
          <a:xfrm rot="2810103">
            <a:off x="5333935" y="258920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2" name="文本框 37"/>
          <p:cNvSpPr txBox="1">
            <a:spLocks noChangeArrowheads="1"/>
          </p:cNvSpPr>
          <p:nvPr/>
        </p:nvSpPr>
        <p:spPr bwMode="auto">
          <a:xfrm rot="4010103">
            <a:off x="5333935" y="31321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3" name="文本框 45"/>
          <p:cNvSpPr txBox="1">
            <a:spLocks noChangeArrowheads="1"/>
          </p:cNvSpPr>
          <p:nvPr/>
        </p:nvSpPr>
        <p:spPr bwMode="auto">
          <a:xfrm rot="2810103">
            <a:off x="5897571" y="261460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4" name="文本框 46"/>
          <p:cNvSpPr txBox="1">
            <a:spLocks noChangeArrowheads="1"/>
          </p:cNvSpPr>
          <p:nvPr/>
        </p:nvSpPr>
        <p:spPr bwMode="auto">
          <a:xfrm rot="2810103">
            <a:off x="6265919" y="28273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5" name="文本框 47"/>
          <p:cNvSpPr txBox="1">
            <a:spLocks noChangeArrowheads="1"/>
          </p:cNvSpPr>
          <p:nvPr/>
        </p:nvSpPr>
        <p:spPr bwMode="auto">
          <a:xfrm rot="4010103">
            <a:off x="6265919" y="337025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6" name="文本框 49"/>
          <p:cNvSpPr txBox="1">
            <a:spLocks noChangeArrowheads="1"/>
          </p:cNvSpPr>
          <p:nvPr/>
        </p:nvSpPr>
        <p:spPr bwMode="auto">
          <a:xfrm rot="20439237">
            <a:off x="7748804" y="3402014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7" name="文本框 50"/>
          <p:cNvSpPr txBox="1">
            <a:spLocks noChangeArrowheads="1"/>
          </p:cNvSpPr>
          <p:nvPr/>
        </p:nvSpPr>
        <p:spPr bwMode="auto">
          <a:xfrm rot="4020000">
            <a:off x="6742231" y="34877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8" name="文本框 51"/>
          <p:cNvSpPr txBox="1">
            <a:spLocks noChangeArrowheads="1"/>
          </p:cNvSpPr>
          <p:nvPr/>
        </p:nvSpPr>
        <p:spPr bwMode="auto">
          <a:xfrm rot="20439237">
            <a:off x="7123247" y="4076702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79" name="文本框 32"/>
          <p:cNvSpPr txBox="1">
            <a:spLocks noChangeArrowheads="1"/>
          </p:cNvSpPr>
          <p:nvPr/>
        </p:nvSpPr>
        <p:spPr bwMode="auto">
          <a:xfrm rot="5400000">
            <a:off x="2661823" y="4083041"/>
            <a:ext cx="501650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0" name="文本框 34"/>
          <p:cNvSpPr txBox="1">
            <a:spLocks noChangeArrowheads="1"/>
          </p:cNvSpPr>
          <p:nvPr/>
        </p:nvSpPr>
        <p:spPr bwMode="auto">
          <a:xfrm rot="8340000">
            <a:off x="3404838" y="4410077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1" name="文本框 36"/>
          <p:cNvSpPr txBox="1">
            <a:spLocks noChangeArrowheads="1"/>
          </p:cNvSpPr>
          <p:nvPr/>
        </p:nvSpPr>
        <p:spPr bwMode="auto">
          <a:xfrm rot="2810103">
            <a:off x="3385819" y="35893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2" name="文本框 37"/>
          <p:cNvSpPr txBox="1">
            <a:spLocks noChangeArrowheads="1"/>
          </p:cNvSpPr>
          <p:nvPr/>
        </p:nvSpPr>
        <p:spPr bwMode="auto">
          <a:xfrm rot="5220000">
            <a:off x="3820851" y="3871903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3" name="文本框 45"/>
          <p:cNvSpPr txBox="1">
            <a:spLocks noChangeArrowheads="1"/>
          </p:cNvSpPr>
          <p:nvPr/>
        </p:nvSpPr>
        <p:spPr bwMode="auto">
          <a:xfrm rot="2810103">
            <a:off x="4332092" y="3602028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4" name="文本框 46"/>
          <p:cNvSpPr txBox="1">
            <a:spLocks noChangeArrowheads="1"/>
          </p:cNvSpPr>
          <p:nvPr/>
        </p:nvSpPr>
        <p:spPr bwMode="auto">
          <a:xfrm rot="4020000">
            <a:off x="2223618" y="282097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5" name="文本框 47"/>
          <p:cNvSpPr txBox="1">
            <a:spLocks noChangeArrowheads="1"/>
          </p:cNvSpPr>
          <p:nvPr/>
        </p:nvSpPr>
        <p:spPr bwMode="auto">
          <a:xfrm rot="5220000">
            <a:off x="2125180" y="40084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6" name="文本框 49"/>
          <p:cNvSpPr txBox="1">
            <a:spLocks noChangeArrowheads="1"/>
          </p:cNvSpPr>
          <p:nvPr/>
        </p:nvSpPr>
        <p:spPr bwMode="auto">
          <a:xfrm rot="4020000">
            <a:off x="3985972" y="459580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7" name="文本框 50"/>
          <p:cNvSpPr txBox="1">
            <a:spLocks noChangeArrowheads="1"/>
          </p:cNvSpPr>
          <p:nvPr/>
        </p:nvSpPr>
        <p:spPr bwMode="auto">
          <a:xfrm rot="4020000">
            <a:off x="5222795" y="422115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8" name="文本框 51"/>
          <p:cNvSpPr txBox="1">
            <a:spLocks noChangeArrowheads="1"/>
          </p:cNvSpPr>
          <p:nvPr/>
        </p:nvSpPr>
        <p:spPr bwMode="auto">
          <a:xfrm rot="4020000">
            <a:off x="5592731" y="4435466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89" name="文本框 32"/>
          <p:cNvSpPr txBox="1">
            <a:spLocks noChangeArrowheads="1"/>
          </p:cNvSpPr>
          <p:nvPr/>
        </p:nvSpPr>
        <p:spPr bwMode="auto">
          <a:xfrm rot="20719261">
            <a:off x="2037821" y="3371852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0" name="文本框 34"/>
          <p:cNvSpPr txBox="1">
            <a:spLocks noChangeArrowheads="1"/>
          </p:cNvSpPr>
          <p:nvPr/>
        </p:nvSpPr>
        <p:spPr bwMode="auto">
          <a:xfrm rot="8340000">
            <a:off x="2777692" y="3449640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1" name="文本框 36"/>
          <p:cNvSpPr txBox="1">
            <a:spLocks noChangeArrowheads="1"/>
          </p:cNvSpPr>
          <p:nvPr/>
        </p:nvSpPr>
        <p:spPr bwMode="auto">
          <a:xfrm rot="4020000">
            <a:off x="3192119" y="236695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2" name="文本框 37"/>
          <p:cNvSpPr txBox="1">
            <a:spLocks noChangeArrowheads="1"/>
          </p:cNvSpPr>
          <p:nvPr/>
        </p:nvSpPr>
        <p:spPr bwMode="auto">
          <a:xfrm rot="5220000">
            <a:off x="3192119" y="290987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3" name="文本框 45"/>
          <p:cNvSpPr txBox="1">
            <a:spLocks noChangeArrowheads="1"/>
          </p:cNvSpPr>
          <p:nvPr/>
        </p:nvSpPr>
        <p:spPr bwMode="auto">
          <a:xfrm rot="2810103">
            <a:off x="3750992" y="2387591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4" name="文本框 46"/>
          <p:cNvSpPr txBox="1">
            <a:spLocks noChangeArrowheads="1"/>
          </p:cNvSpPr>
          <p:nvPr/>
        </p:nvSpPr>
        <p:spPr bwMode="auto">
          <a:xfrm rot="2810103">
            <a:off x="4120927" y="2601904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5" name="文本框 47"/>
          <p:cNvSpPr txBox="1">
            <a:spLocks noChangeArrowheads="1"/>
          </p:cNvSpPr>
          <p:nvPr/>
        </p:nvSpPr>
        <p:spPr bwMode="auto">
          <a:xfrm rot="4010103">
            <a:off x="3852605" y="31702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6" name="文本框 49"/>
          <p:cNvSpPr txBox="1">
            <a:spLocks noChangeArrowheads="1"/>
          </p:cNvSpPr>
          <p:nvPr/>
        </p:nvSpPr>
        <p:spPr bwMode="auto">
          <a:xfrm rot="2810103">
            <a:off x="4709966" y="28273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7" name="文本框 50"/>
          <p:cNvSpPr txBox="1">
            <a:spLocks noChangeArrowheads="1"/>
          </p:cNvSpPr>
          <p:nvPr/>
        </p:nvSpPr>
        <p:spPr bwMode="auto">
          <a:xfrm rot="2810103">
            <a:off x="4595652" y="3260716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8" name="文本框 51"/>
          <p:cNvSpPr txBox="1">
            <a:spLocks noChangeArrowheads="1"/>
          </p:cNvSpPr>
          <p:nvPr/>
        </p:nvSpPr>
        <p:spPr bwMode="auto">
          <a:xfrm rot="2810103">
            <a:off x="4965587" y="3475029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299" name="文本框 32"/>
          <p:cNvSpPr txBox="1">
            <a:spLocks noChangeArrowheads="1"/>
          </p:cNvSpPr>
          <p:nvPr/>
        </p:nvSpPr>
        <p:spPr bwMode="auto">
          <a:xfrm rot="5400000">
            <a:off x="6272268" y="4537066"/>
            <a:ext cx="501650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0" name="文本框 34"/>
          <p:cNvSpPr txBox="1">
            <a:spLocks noChangeArrowheads="1"/>
          </p:cNvSpPr>
          <p:nvPr/>
        </p:nvSpPr>
        <p:spPr bwMode="auto">
          <a:xfrm rot="3159237">
            <a:off x="7343971" y="4864091"/>
            <a:ext cx="504825" cy="168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1" name="文本框 36"/>
          <p:cNvSpPr txBox="1">
            <a:spLocks noChangeArrowheads="1"/>
          </p:cNvSpPr>
          <p:nvPr/>
        </p:nvSpPr>
        <p:spPr bwMode="auto">
          <a:xfrm rot="20439237">
            <a:off x="7761506" y="3783015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2" name="文本框 37"/>
          <p:cNvSpPr txBox="1">
            <a:spLocks noChangeArrowheads="1"/>
          </p:cNvSpPr>
          <p:nvPr/>
        </p:nvSpPr>
        <p:spPr bwMode="auto">
          <a:xfrm rot="39237">
            <a:off x="7761506" y="4325940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3" name="文本框 45"/>
          <p:cNvSpPr txBox="1">
            <a:spLocks noChangeArrowheads="1"/>
          </p:cNvSpPr>
          <p:nvPr/>
        </p:nvSpPr>
        <p:spPr bwMode="auto">
          <a:xfrm rot="20439237">
            <a:off x="8321964" y="3805240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4" name="文本框 46"/>
          <p:cNvSpPr txBox="1">
            <a:spLocks noChangeArrowheads="1"/>
          </p:cNvSpPr>
          <p:nvPr/>
        </p:nvSpPr>
        <p:spPr bwMode="auto">
          <a:xfrm rot="20439237">
            <a:off x="8691902" y="4019552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5" name="文本框 47"/>
          <p:cNvSpPr txBox="1">
            <a:spLocks noChangeArrowheads="1"/>
          </p:cNvSpPr>
          <p:nvPr/>
        </p:nvSpPr>
        <p:spPr bwMode="auto">
          <a:xfrm rot="39237">
            <a:off x="8379121" y="4587877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6" name="文本框 49"/>
          <p:cNvSpPr txBox="1">
            <a:spLocks noChangeArrowheads="1"/>
          </p:cNvSpPr>
          <p:nvPr/>
        </p:nvSpPr>
        <p:spPr bwMode="auto">
          <a:xfrm rot="20439237">
            <a:off x="9212669" y="4310065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7" name="文本框 50"/>
          <p:cNvSpPr txBox="1">
            <a:spLocks noChangeArrowheads="1"/>
          </p:cNvSpPr>
          <p:nvPr/>
        </p:nvSpPr>
        <p:spPr bwMode="auto">
          <a:xfrm rot="20439237">
            <a:off x="9166624" y="4678365"/>
            <a:ext cx="503304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94308" name="文本框 51"/>
          <p:cNvSpPr txBox="1">
            <a:spLocks noChangeArrowheads="1"/>
          </p:cNvSpPr>
          <p:nvPr/>
        </p:nvSpPr>
        <p:spPr bwMode="auto">
          <a:xfrm rot="20439237">
            <a:off x="9536562" y="4892677"/>
            <a:ext cx="50330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00" b="1">
                <a:solidFill>
                  <a:srgbClr val="FFFFEB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b="1">
              <a:solidFill>
                <a:srgbClr val="FFFFEB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182305" y="2022475"/>
            <a:ext cx="834657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永恒的阳光和风的刻刀，千万年来漫不经心地切割着，雕凿着，缓慢而从不懈怠。</a:t>
            </a:r>
            <a:endParaRPr lang="zh-CN" altLang="en-US" sz="2800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126801" y="3452813"/>
            <a:ext cx="10874624" cy="186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3200" dirty="0">
                <a:latin typeface="黑体" panose="02010600030101010101" pitchFamily="49" charset="-122"/>
                <a:ea typeface="黑体" panose="02010600030101010101" pitchFamily="49" charset="-122"/>
              </a:rPr>
              <a:t>“切割”“雕凿”：</a:t>
            </a:r>
            <a:r>
              <a:rPr lang="zh-CN" altLang="en-US" sz="32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拟人化</a:t>
            </a:r>
            <a:r>
              <a:rPr lang="zh-CN" altLang="en-US" sz="3200" dirty="0">
                <a:latin typeface="黑体" panose="02010600030101010101" pitchFamily="49" charset="-122"/>
                <a:ea typeface="黑体" panose="02010600030101010101" pitchFamily="49" charset="-122"/>
              </a:rPr>
              <a:t>的写法，尽显阳光和朔风的</a:t>
            </a:r>
            <a:r>
              <a:rPr lang="zh-CN" altLang="en-US" sz="32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威力巨大、动作精巧</a:t>
            </a:r>
            <a:r>
              <a:rPr lang="zh-CN" altLang="en-US" sz="3200" dirty="0">
                <a:latin typeface="黑体" panose="02010600030101010101" pitchFamily="49" charset="-122"/>
                <a:ea typeface="黑体" panose="02010600030101010101" pitchFamily="49" charset="-122"/>
              </a:rPr>
              <a:t>，这样导致“冰体一点一点地改变了形态，变成自然力所能刻画成的最漂亮的这番模样”。</a:t>
            </a:r>
            <a:endParaRPr lang="zh-CN" altLang="en-US" sz="32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grpSp>
        <p:nvGrpSpPr>
          <p:cNvPr id="2" name="组合 4"/>
          <p:cNvGrpSpPr/>
          <p:nvPr/>
        </p:nvGrpSpPr>
        <p:grpSpPr bwMode="auto">
          <a:xfrm>
            <a:off x="9501631" y="2500313"/>
            <a:ext cx="565224" cy="171450"/>
            <a:chOff x="4750903" y="3094382"/>
            <a:chExt cx="564279" cy="172279"/>
          </a:xfrm>
        </p:grpSpPr>
        <p:sp>
          <p:nvSpPr>
            <p:cNvPr id="6" name="等腰三角形 5"/>
            <p:cNvSpPr/>
            <p:nvPr/>
          </p:nvSpPr>
          <p:spPr>
            <a:xfrm>
              <a:off x="4750903" y="3094382"/>
              <a:ext cx="199717" cy="1722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>
              <a:off x="5115465" y="3094382"/>
              <a:ext cx="199717" cy="1722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/>
          <p:nvPr/>
        </p:nvGrpSpPr>
        <p:grpSpPr bwMode="auto">
          <a:xfrm>
            <a:off x="3095236" y="3063875"/>
            <a:ext cx="563636" cy="171450"/>
            <a:chOff x="4750903" y="3094382"/>
            <a:chExt cx="564279" cy="172279"/>
          </a:xfrm>
        </p:grpSpPr>
        <p:sp>
          <p:nvSpPr>
            <p:cNvPr id="9" name="等腰三角形 8"/>
            <p:cNvSpPr/>
            <p:nvPr/>
          </p:nvSpPr>
          <p:spPr>
            <a:xfrm>
              <a:off x="4750903" y="3094382"/>
              <a:ext cx="200279" cy="1722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5114903" y="3094382"/>
              <a:ext cx="200279" cy="172279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buFontTx/>
                <a:buNone/>
                <a:defRPr/>
              </a:pPr>
              <a:endParaRPr lang="zh-CN" altLang="en-US"/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4373655" y="443865"/>
            <a:ext cx="3856222" cy="11988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zh-CN" altLang="en-US" sz="7200" b="1" noProof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句子赏析</a:t>
            </a:r>
            <a:endParaRPr lang="zh-CN" altLang="en-US" sz="7200" b="1" noProof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7"/>
          <p:cNvSpPr txBox="1">
            <a:spLocks noChangeArrowheads="1"/>
          </p:cNvSpPr>
          <p:nvPr/>
        </p:nvSpPr>
        <p:spPr bwMode="auto">
          <a:xfrm>
            <a:off x="1342853" y="687387"/>
            <a:ext cx="1012185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</a:t>
            </a:r>
            <a:r>
              <a:rPr lang="en-US" altLang="zh-CN" sz="2800" b="1" dirty="0" err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这一派奇美令人眩晕，造物主在这里尽情卖弄着它的无所不能的创造力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（这里的</a:t>
            </a:r>
            <a:r>
              <a:rPr lang="en-US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en-US" altLang="zh-CN" sz="2800" b="1" dirty="0" err="1" smtClean="0">
                <a:latin typeface="黑体" panose="02010600030101010101" pitchFamily="49" charset="-122"/>
                <a:ea typeface="黑体" panose="02010600030101010101" pitchFamily="49" charset="-122"/>
              </a:rPr>
              <a:t>眩晕</a:t>
            </a:r>
            <a:r>
              <a:rPr lang="en-US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和</a:t>
            </a:r>
            <a:r>
              <a:rPr lang="en-US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卖弄</a:t>
            </a:r>
            <a:r>
              <a:rPr lang="en-US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”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是什么意思？传达了作者怎样的感受？）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041009" y="2558469"/>
            <a:ext cx="1081638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en-US" altLang="zh-CN" sz="2800" b="1" dirty="0" err="1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眩晕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”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原指感觉到自己或周围的东西旋转，这里指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  <a:sym typeface="宋体" panose="02010600030101010101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“浩浩苍苍”的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美景令人目不暇接，令人不知该看什么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；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  <a:sym typeface="宋体" panose="02010600030101010101" pitchFamily="2" charset="-122"/>
            </a:endParaRPr>
          </a:p>
          <a:p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“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卖弄</a:t>
            </a:r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”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原指显示、炫耀，含贬义，这里指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大自然的无穷</a:t>
            </a:r>
            <a:endParaRPr lang="zh-CN" altLang="en-US" sz="28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sym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sym typeface="宋体" panose="02010600030101010101" pitchFamily="2" charset="-122"/>
              </a:rPr>
              <a:t>创造力在各拉丹冬展现得淋漓尽致。</a:t>
            </a:r>
            <a:endParaRPr lang="zh-CN" altLang="en-US" sz="2800" b="1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918744" y="4797425"/>
            <a:ext cx="8427547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    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情感：表现了作者对冰峰、冰河、冰谷等景色感受到的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震撼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，以及基于人与自然的对比而产生的对自然的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敬畏</a:t>
            </a:r>
            <a:r>
              <a:rPr lang="zh-CN" altLang="en-US" sz="2800" b="1" dirty="0">
                <a:latin typeface="黑体" panose="02010600030101010101" pitchFamily="49" charset="-122"/>
                <a:ea typeface="黑体" panose="02010600030101010101" pitchFamily="49" charset="-122"/>
              </a:rPr>
              <a:t>。</a:t>
            </a:r>
            <a:endParaRPr lang="zh-CN" altLang="en-US" sz="2800" b="1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 idx="4294967295"/>
          </p:nvPr>
        </p:nvSpPr>
        <p:spPr>
          <a:xfrm>
            <a:off x="918845" y="418881"/>
            <a:ext cx="9012946" cy="233838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CN" altLang="en-US" sz="2800" b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风一刻不停地呼啸，辨不清风它何来何往，</a:t>
            </a:r>
            <a:r>
              <a:rPr lang="zh-CN" altLang="en-US" sz="2800" b="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仿佛自地球形成以来它就在这里</a:t>
            </a:r>
            <a:r>
              <a:rPr lang="zh-CN" altLang="en-US" sz="2800" b="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川流不息，</a:t>
            </a:r>
            <a:r>
              <a:rPr lang="zh-CN" altLang="en-US" sz="2800" b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把冰河上的雪粒纷纷扬扬地扫荡着，又纷纷扬扬地洒落在河滩上、冰缝里。</a:t>
            </a:r>
            <a:r>
              <a:rPr lang="zh-CN" altLang="en-US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0030101010101" pitchFamily="49" charset="-122"/>
                <a:ea typeface="黑体" panose="02010600030101010101" pitchFamily="49" charset="-122"/>
              </a:rPr>
              <a:t>（删去划线部分，表达效果有什么变化？ ）</a:t>
            </a:r>
            <a:endParaRPr lang="zh-CN" altLang="en-US" sz="2800" b="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223889" y="3104416"/>
            <a:ext cx="905959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   </a:t>
            </a:r>
            <a:r>
              <a:rPr lang="en-US" altLang="zh-CN" sz="2800" dirty="0" smtClean="0">
                <a:latin typeface="黑体" panose="02010600030101010101" pitchFamily="49" charset="-122"/>
                <a:ea typeface="黑体" panose="02010600030101010101" pitchFamily="49" charset="-122"/>
              </a:rPr>
              <a:t> </a:t>
            </a:r>
            <a:r>
              <a:rPr lang="zh-CN" altLang="en-US" sz="2800" dirty="0" smtClean="0">
                <a:latin typeface="黑体" panose="02010600030101010101" pitchFamily="49" charset="-122"/>
                <a:ea typeface="黑体" panose="02010600030101010101" pitchFamily="49" charset="-122"/>
              </a:rPr>
              <a:t>删去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后，就只是对眼前景物的实实在在描写，缺少了对大自然漫长历史和永恒运动的想象，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无想象之美，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景物也就缺少了神韵。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483713" y="223840"/>
            <a:ext cx="14949847" cy="181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端详着冰山上纵横的裂纹，环绕冰山的波状皱褶，想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象着在漫长的时光里，冰川的前进和后退，冰山的高低消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长，这波纹是否就是年轮。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（作者怎样描写冰山的裂纹和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皱褶的？这样写有什么好处？）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378634" y="2038351"/>
            <a:ext cx="10190687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FF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作者不去描写冰川裂纹和皱褶的形状，而是由此写到关于冰川、冰山形成变化的想象，把冰川的皱褶想象成树的年轮。这让读者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联想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到眼前景物</a:t>
            </a:r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“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背后的故事</a:t>
            </a:r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”——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大自然漫长、反复的变化，由此认识到：这冰川、冰山是大自然历史的一部分。</a:t>
            </a:r>
            <a:endParaRPr lang="zh-CN" altLang="en-US" sz="2800" dirty="0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523406" y="4292602"/>
            <a:ext cx="1008560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黑体" panose="02010600030101010101" pitchFamily="49" charset="-122"/>
                <a:ea typeface="黑体" panose="02010600030101010101" pitchFamily="49" charset="-122"/>
              </a:rPr>
              <a:t>     </a:t>
            </a:r>
            <a:r>
              <a:rPr lang="zh-CN" altLang="en-US" sz="2800" dirty="0">
                <a:latin typeface="黑体" panose="02010600030101010101" pitchFamily="49" charset="-122"/>
                <a:ea typeface="黑体" panose="02010600030101010101" pitchFamily="49" charset="-122"/>
              </a:rPr>
              <a:t>作者不停留具体的描写，宕开一笔，</a:t>
            </a:r>
            <a:r>
              <a:rPr lang="zh-CN" altLang="en-US" sz="2800" dirty="0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抒写作者的想象与感触，将读者的思绪引向时间的远处或思考的深处，虚实结合、主客相融，带给读者一种富于厚度和深度的美。</a:t>
            </a:r>
            <a:endParaRPr lang="zh-CN" altLang="en-US" sz="2800" dirty="0">
              <a:solidFill>
                <a:srgbClr val="FF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2679" y="1042701"/>
            <a:ext cx="10298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</a:rPr>
              <a:t>找出</a:t>
            </a:r>
            <a:r>
              <a:rPr lang="zh-CN" altLang="en-US" sz="2800" b="1" dirty="0">
                <a:latin typeface="微软雅黑" panose="020B0503020204020204" pitchFamily="34" charset="-122"/>
              </a:rPr>
              <a:t>文中写景的片段，认真品读，并针对其中一处进行赏析。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2679" y="2335237"/>
            <a:ext cx="10802606" cy="34163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总结：本文在景物描写方面的独到之处</a:t>
            </a:r>
            <a:endParaRPr lang="en-US" altLang="zh-CN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、作者善于捕捉所写景物的神韵。</a:t>
            </a:r>
            <a:endParaRPr lang="en-US" altLang="zh-CN" sz="3200" b="1" dirty="0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“基于对这种类乎万物有灵、自然崇拜色彩的雪山精神的耳濡目染，使马丽华在下笔描绘雪域风物的时候，尤其善于捕捉它们内在的神韵。”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王社良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马丽华：特立独行的雪域文化歌者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en-US" altLang="zh-CN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 b="1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、作者在写景时往往把主观的感受、想象与客观的描写融在一起。</a:t>
            </a: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5600" y="1749425"/>
            <a:ext cx="6239933" cy="11350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1.</a:t>
            </a:r>
            <a:r>
              <a:rPr 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一切</a:t>
            </a:r>
            <a:r>
              <a:rPr 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景语皆情语，从作者对各拉丹冬的描写中可看出作者的什么情感</a:t>
            </a:r>
            <a:r>
              <a:rPr 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？</a:t>
            </a:r>
            <a:endParaRPr lang="zh-CN" sz="24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05318" y="3998914"/>
            <a:ext cx="6915149" cy="1753235"/>
          </a:xfrm>
          <a:prstGeom prst="rect">
            <a:avLst/>
          </a:prstGeom>
          <a:noFill/>
          <a:ln w="57150">
            <a:solidFill>
              <a:srgbClr val="3333FF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</a:t>
            </a:r>
            <a:r>
              <a:rPr lang="zh-CN" altLang="en-US" sz="24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始终充满对各拉丹冬的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敬畏</a:t>
            </a:r>
            <a:r>
              <a:rPr lang="zh-CN" altLang="en-US" sz="24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和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崇仰</a:t>
            </a:r>
            <a:r>
              <a:rPr lang="zh-CN" altLang="en-US" sz="24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之情。无论景物是雄伟壮丽还是原始粗粝，作者对大自然的洪荒</a:t>
            </a:r>
            <a:r>
              <a:rPr lang="zh-CN" altLang="en-US" sz="2400" b="1" dirty="0" smtClean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伟力、漫长</a:t>
            </a:r>
            <a:r>
              <a:rPr lang="zh-CN" altLang="en-US" sz="24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历史的</a:t>
            </a:r>
            <a:r>
              <a:rPr lang="zh-CN" altLang="en-US" sz="2400" b="1" dirty="0" smtClean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敬畏与崇仰始终</a:t>
            </a:r>
            <a:r>
              <a:rPr lang="zh-CN" altLang="en-US" sz="24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存在。</a:t>
            </a:r>
            <a:endParaRPr lang="zh-CN" altLang="en-US" sz="2400" b="1" dirty="0">
              <a:solidFill>
                <a:srgbClr val="3333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43012" name="图片 7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990080" y="402273"/>
            <a:ext cx="4709584" cy="284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7120467" y="3545840"/>
            <a:ext cx="4707467" cy="1938992"/>
          </a:xfrm>
          <a:prstGeom prst="rect">
            <a:avLst/>
          </a:prstGeom>
          <a:noFill/>
          <a:ln w="57150">
            <a:solidFill>
              <a:srgbClr val="008651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</a:t>
            </a:r>
            <a:r>
              <a:rPr lang="zh-CN" altLang="en-US" sz="20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雪山难得一见，难以亲近，冰河难以穿越，图案难以名状，冰窟中的冰体难以细数，这些</a:t>
            </a:r>
            <a:r>
              <a:rPr lang="en-US" altLang="zh-CN" sz="20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“</a:t>
            </a:r>
            <a:r>
              <a:rPr lang="zh-CN" altLang="en-US" sz="20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难</a:t>
            </a:r>
            <a:r>
              <a:rPr lang="en-US" altLang="zh-CN" sz="20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”</a:t>
            </a:r>
            <a:r>
              <a:rPr lang="zh-CN" altLang="en-US" sz="20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都显示了自然的伟大神秘，</a:t>
            </a:r>
            <a:r>
              <a:rPr lang="zh-CN" altLang="en-US" sz="2000" b="1" dirty="0" smtClean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产生敬畏</a:t>
            </a:r>
            <a:r>
              <a:rPr lang="zh-CN" altLang="en-US" sz="2000" b="1" dirty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的具体表现。</a:t>
            </a:r>
            <a:endParaRPr lang="zh-CN" altLang="en-US" sz="2000" b="1" dirty="0">
              <a:solidFill>
                <a:srgbClr val="00865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0897" y="402661"/>
            <a:ext cx="579882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六、体验藏北，感悟精神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188913"/>
            <a:ext cx="9121775" cy="1143000"/>
          </a:xfrm>
          <a:prstGeom prst="rect">
            <a:avLst/>
          </a:prstGeom>
        </p:spPr>
        <p:txBody>
          <a:bodyPr/>
          <a:lstStyle/>
          <a:p>
            <a:pPr marL="0" indent="0" algn="l">
              <a:buNone/>
            </a:pP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六、体验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藏北，感悟精神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644" y="1268760"/>
            <a:ext cx="11234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</a:rPr>
              <a:t>作者</a:t>
            </a:r>
            <a:r>
              <a:rPr lang="zh-CN" altLang="en-US" sz="2800" b="1" dirty="0">
                <a:latin typeface="微软雅黑" panose="020B0503020204020204" pitchFamily="34" charset="-122"/>
              </a:rPr>
              <a:t>多次写到自己在高原上的疼痛、恶心，甚至觉得“要死了”，这些内容与文中的写景有什么关系？产生了怎样的表达效果？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3395" y="2599270"/>
            <a:ext cx="110862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</a:rPr>
              <a:t>从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</a:rPr>
              <a:t>文章写法</a:t>
            </a:r>
            <a:r>
              <a:rPr lang="zh-CN" altLang="en-US" sz="2400" b="1" dirty="0">
                <a:solidFill>
                  <a:srgbClr val="0000CC"/>
                </a:solidFill>
                <a:latin typeface="微软雅黑" panose="020B0503020204020204" pitchFamily="34" charset="-122"/>
              </a:rPr>
              <a:t>的角度来看：</a:t>
            </a:r>
            <a:endParaRPr lang="en-US" altLang="zh-CN" sz="2400" b="1" dirty="0">
              <a:solidFill>
                <a:srgbClr val="0000CC"/>
              </a:solidFill>
              <a:latin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latin typeface="微软雅黑" panose="020B0503020204020204" pitchFamily="34" charset="-122"/>
              </a:rPr>
              <a:t>    </a:t>
            </a:r>
            <a:r>
              <a:rPr lang="zh-CN" altLang="en-US" sz="2400" b="1" dirty="0" smtClean="0">
                <a:latin typeface="微软雅黑" panose="020B0503020204020204" pitchFamily="34" charset="-122"/>
              </a:rPr>
              <a:t>  读者</a:t>
            </a:r>
            <a:r>
              <a:rPr lang="zh-CN" altLang="en-US" sz="2400" b="1" dirty="0">
                <a:latin typeface="微软雅黑" panose="020B0503020204020204" pitchFamily="34" charset="-122"/>
              </a:rPr>
              <a:t>在阅读“所见”的同时也读到“见者”，体会到她身上的乐观与坚强，阅读感受也更亲切、真实、可信；</a:t>
            </a:r>
            <a:endParaRPr lang="en-US" altLang="zh-CN" sz="2400" b="1" dirty="0">
              <a:latin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latin typeface="微软雅黑" panose="020B0503020204020204" pitchFamily="34" charset="-122"/>
              </a:rPr>
              <a:t>    </a:t>
            </a:r>
            <a:r>
              <a:rPr lang="en-US" altLang="zh-CN" sz="2400" b="1" dirty="0" smtClean="0">
                <a:latin typeface="微软雅黑" panose="020B0503020204020204" pitchFamily="34" charset="-122"/>
              </a:rPr>
              <a:t>  </a:t>
            </a:r>
            <a:r>
              <a:rPr lang="zh-CN" altLang="en-US" sz="2400" b="1" dirty="0" smtClean="0">
                <a:latin typeface="微软雅黑" panose="020B0503020204020204" pitchFamily="34" charset="-122"/>
              </a:rPr>
              <a:t>另一方面</a:t>
            </a:r>
            <a:r>
              <a:rPr lang="zh-CN" altLang="en-US" sz="2400" b="1" dirty="0">
                <a:latin typeface="微软雅黑" panose="020B0503020204020204" pitchFamily="34" charset="-122"/>
              </a:rPr>
              <a:t>，从侧面写出了各拉丹东自然环境的艰险，突出本文“所至”和“所见”的独特性。</a:t>
            </a:r>
            <a:endParaRPr lang="zh-CN" altLang="en-US" sz="2400" b="1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79828" y="188913"/>
            <a:ext cx="8741947" cy="922435"/>
          </a:xfrm>
          <a:prstGeom prst="rect">
            <a:avLst/>
          </a:prstGeom>
        </p:spPr>
        <p:txBody>
          <a:bodyPr/>
          <a:lstStyle/>
          <a:p>
            <a:pPr marL="0" indent="0" algn="l">
              <a:buNone/>
            </a:pP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二</a:t>
            </a:r>
            <a:r>
              <a:rPr lang="en-US" altLang="zh-CN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体验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藏北，感悟精神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644" y="1268760"/>
            <a:ext cx="11234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</a:rPr>
              <a:t>2.</a:t>
            </a:r>
            <a:r>
              <a:rPr lang="zh-CN" altLang="en-US" sz="2800" b="1" dirty="0" smtClean="0">
                <a:latin typeface="微软雅黑" panose="020B0503020204020204" pitchFamily="34" charset="-122"/>
              </a:rPr>
              <a:t>作者</a:t>
            </a:r>
            <a:r>
              <a:rPr lang="zh-CN" altLang="en-US" sz="2800" b="1" dirty="0">
                <a:latin typeface="微软雅黑" panose="020B0503020204020204" pitchFamily="34" charset="-122"/>
              </a:rPr>
              <a:t>多次写到自己在高原上的疼痛、恶心，甚至觉得“要死了”，这些内容与文中的写景有什么关系？产生了怎样的表达效果？</a:t>
            </a:r>
            <a:endParaRPr lang="zh-CN" altLang="en-US" sz="2800" b="1" dirty="0">
              <a:latin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1348" y="2599270"/>
            <a:ext cx="10443904" cy="2751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从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文章整体审美特征</a:t>
            </a: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的角度来看：</a:t>
            </a:r>
            <a:endParaRPr lang="en-US" altLang="zh-CN" sz="2400" b="1" dirty="0">
              <a:solidFill>
                <a:srgbClr val="0000CC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latin typeface="+mn-ea"/>
                <a:ea typeface="+mn-ea"/>
              </a:rPr>
              <a:t>    </a:t>
            </a:r>
            <a:r>
              <a:rPr lang="zh-CN" altLang="en-US" sz="2400" b="1" dirty="0" smtClean="0">
                <a:latin typeface="+mn-ea"/>
                <a:ea typeface="+mn-ea"/>
              </a:rPr>
              <a:t>   在</a:t>
            </a:r>
            <a:r>
              <a:rPr lang="zh-CN" altLang="en-US" sz="2400" b="1" dirty="0">
                <a:latin typeface="+mn-ea"/>
                <a:ea typeface="+mn-ea"/>
              </a:rPr>
              <a:t>展现各拉丹东的大美的同时，呈现大量痛苦的身体感受，符合马丽华对自己“</a:t>
            </a: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苦难美至上主义者</a:t>
            </a:r>
            <a:r>
              <a:rPr lang="zh-CN" altLang="en-US" sz="2400" b="1" dirty="0">
                <a:latin typeface="+mn-ea"/>
                <a:ea typeface="+mn-ea"/>
              </a:rPr>
              <a:t>”的定位。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latin typeface="+mn-ea"/>
                <a:ea typeface="+mn-ea"/>
              </a:rPr>
              <a:t>   </a:t>
            </a:r>
            <a:r>
              <a:rPr lang="en-US" altLang="zh-CN" sz="2400" b="1" dirty="0" smtClean="0">
                <a:latin typeface="+mn-ea"/>
                <a:ea typeface="+mn-ea"/>
              </a:rPr>
              <a:t> </a:t>
            </a:r>
            <a:r>
              <a:rPr lang="zh-CN" altLang="en-US" sz="2400" b="1" dirty="0" smtClean="0">
                <a:solidFill>
                  <a:srgbClr val="0000CC"/>
                </a:solidFill>
                <a:latin typeface="+mn-ea"/>
                <a:ea typeface="+mn-ea"/>
              </a:rPr>
              <a:t>“</a:t>
            </a: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我始终认为，缺乏苦难，人生将剥落全部光彩，幸福更无从谈起，要是有一百次机会让我选择，第一百零一次我仍然选择苦难。”</a:t>
            </a:r>
            <a:endParaRPr lang="en-US" altLang="zh-CN" sz="2400" b="1" dirty="0">
              <a:solidFill>
                <a:srgbClr val="0000CC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solidFill>
                  <a:srgbClr val="0000CC"/>
                </a:solidFill>
                <a:latin typeface="+mn-ea"/>
                <a:ea typeface="+mn-ea"/>
              </a:rPr>
              <a:t>                                                 </a:t>
            </a:r>
            <a:r>
              <a:rPr lang="en-US" altLang="zh-CN" sz="2400" b="1" dirty="0" smtClean="0">
                <a:solidFill>
                  <a:srgbClr val="0000CC"/>
                </a:solidFill>
                <a:latin typeface="+mn-ea"/>
                <a:ea typeface="+mn-ea"/>
              </a:rPr>
              <a:t>                            </a:t>
            </a:r>
            <a:r>
              <a:rPr lang="en-US" altLang="zh-CN" sz="2400" b="1" dirty="0">
                <a:solidFill>
                  <a:srgbClr val="0000CC"/>
                </a:solidFill>
                <a:latin typeface="+mn-ea"/>
                <a:ea typeface="+mn-ea"/>
              </a:rPr>
              <a:t>——</a:t>
            </a: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马丽华</a:t>
            </a:r>
            <a:endParaRPr lang="zh-CN" altLang="en-US" sz="2400" b="1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79828" y="301455"/>
            <a:ext cx="9121775" cy="1143000"/>
          </a:xfrm>
          <a:prstGeom prst="rect">
            <a:avLst/>
          </a:prstGeom>
        </p:spPr>
        <p:txBody>
          <a:bodyPr/>
          <a:lstStyle/>
          <a:p>
            <a:pPr marL="0" indent="0" algn="l">
              <a:buNone/>
            </a:pP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二、体验</a:t>
            </a:r>
            <a:r>
              <a:rPr lang="zh-CN" altLang="en-US" sz="4000" b="1" dirty="0">
                <a:latin typeface="楷体" panose="02010609060101010101" pitchFamily="49" charset="-122"/>
                <a:ea typeface="楷体" panose="02010609060101010101" pitchFamily="49" charset="-122"/>
              </a:rPr>
              <a:t>藏北，感悟精神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644" y="1268760"/>
            <a:ext cx="112347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  <a:ea typeface="+mn-ea"/>
              </a:rPr>
              <a:t>2.</a:t>
            </a:r>
            <a:r>
              <a:rPr lang="zh-CN" altLang="en-US" sz="2800" b="1" dirty="0" smtClean="0">
                <a:latin typeface="+mn-ea"/>
                <a:ea typeface="+mn-ea"/>
              </a:rPr>
              <a:t>作者</a:t>
            </a:r>
            <a:r>
              <a:rPr lang="zh-CN" altLang="en-US" sz="2800" b="1" dirty="0">
                <a:latin typeface="+mn-ea"/>
                <a:ea typeface="+mn-ea"/>
              </a:rPr>
              <a:t>多次写到自己在高原上的疼痛、恶心，甚至觉得“要死了”，这些内容与文中的写景有什么关系？产生了怎样的表达效果？</a:t>
            </a:r>
            <a:endParaRPr lang="zh-CN" altLang="en-US" sz="2800" b="1" dirty="0">
              <a:latin typeface="+mn-ea"/>
              <a:ea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1010" y="2613337"/>
            <a:ext cx="10607040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从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  <a:ea typeface="+mn-ea"/>
              </a:rPr>
              <a:t>作者的自然观</a:t>
            </a: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的角度来看：</a:t>
            </a:r>
            <a:endParaRPr lang="en-US" altLang="zh-CN" sz="2400" b="1" dirty="0">
              <a:solidFill>
                <a:srgbClr val="C00000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latin typeface="+mn-ea"/>
                <a:ea typeface="+mn-ea"/>
              </a:rPr>
              <a:t>    </a:t>
            </a:r>
            <a:r>
              <a:rPr lang="zh-CN" altLang="en-US" sz="2400" b="1" dirty="0" smtClean="0">
                <a:latin typeface="+mn-ea"/>
                <a:ea typeface="+mn-ea"/>
              </a:rPr>
              <a:t>  反复</a:t>
            </a:r>
            <a:r>
              <a:rPr lang="zh-CN" altLang="en-US" sz="2400" b="1" dirty="0">
                <a:latin typeface="+mn-ea"/>
                <a:ea typeface="+mn-ea"/>
              </a:rPr>
              <a:t>叙写身体的痛苦，其实也是表达</a:t>
            </a: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敬畏自然</a:t>
            </a:r>
            <a:r>
              <a:rPr lang="zh-CN" altLang="en-US" sz="2400" b="1" dirty="0">
                <a:latin typeface="+mn-ea"/>
                <a:ea typeface="+mn-ea"/>
              </a:rPr>
              <a:t>的一种方式。</a:t>
            </a:r>
            <a:endParaRPr lang="en-US" altLang="zh-CN" sz="2400" b="1" dirty="0"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latin typeface="+mn-ea"/>
                <a:ea typeface="+mn-ea"/>
              </a:rPr>
              <a:t>   </a:t>
            </a: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“大自然并不因也不为谁的存在而存在，即便没有人类，它依然万古长存。万千物象合成一个自然，万千物象又都是自然之子。大自然如此无一遗漏地包容了一切，当然包括微不足道的人类，当然也包括了更加微不足道的个人命运，以及通常我们所称之为欣悦或苦恼的幸与不幸。”</a:t>
            </a:r>
            <a:endParaRPr lang="en-US" altLang="zh-CN" sz="2400" b="1" dirty="0">
              <a:solidFill>
                <a:srgbClr val="0000CC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solidFill>
                  <a:srgbClr val="0000CC"/>
                </a:solidFill>
                <a:latin typeface="+mn-ea"/>
                <a:ea typeface="+mn-ea"/>
              </a:rPr>
              <a:t>                                                  </a:t>
            </a:r>
            <a:r>
              <a:rPr lang="en-US" altLang="zh-CN" sz="2400" b="1" dirty="0" smtClean="0">
                <a:solidFill>
                  <a:srgbClr val="0000CC"/>
                </a:solidFill>
                <a:latin typeface="+mn-ea"/>
                <a:ea typeface="+mn-ea"/>
              </a:rPr>
              <a:t>                                ——</a:t>
            </a:r>
            <a:r>
              <a:rPr lang="zh-CN" altLang="en-US" sz="2400" b="1" dirty="0">
                <a:solidFill>
                  <a:srgbClr val="0000CC"/>
                </a:solidFill>
                <a:latin typeface="+mn-ea"/>
                <a:ea typeface="+mn-ea"/>
              </a:rPr>
              <a:t>马丽华</a:t>
            </a:r>
            <a:endParaRPr lang="zh-CN" altLang="en-US" sz="2400" b="1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914400" y="692150"/>
            <a:ext cx="7769225" cy="1143000"/>
          </a:xfrm>
          <a:prstGeom prst="rect">
            <a:avLst/>
          </a:prstGeom>
        </p:spPr>
        <p:txBody>
          <a:bodyPr/>
          <a:lstStyle/>
          <a:p>
            <a:pPr marL="0" indent="0" algn="l">
              <a:buNone/>
            </a:pPr>
            <a:r>
              <a:rPr lang="zh-CN" altLang="en-US" sz="4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课外推荐阅读及观看</a:t>
            </a:r>
            <a:endParaRPr lang="zh-CN" altLang="en-US" sz="4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quarter" idx="4294967295"/>
          </p:nvPr>
        </p:nvSpPr>
        <p:spPr>
          <a:xfrm>
            <a:off x="998807" y="2205038"/>
            <a:ext cx="10789920" cy="2232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阅读：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马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丽华</a:t>
            </a:r>
            <a:r>
              <a:rPr lang="en-US" altLang="zh-CN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藏北游历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、吴雨初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藏北十二年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" indent="0">
              <a:buNone/>
            </a:pP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" indent="0">
              <a:buNone/>
            </a:pP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观看纪录片：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第三极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话说长江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再说长江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3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3db63e6d-3a54-4a33-b5e9-90fd591df8aa}"/>
</p:tagLst>
</file>

<file path=ppt/tags/tag2.xml><?xml version="1.0" encoding="utf-8"?>
<p:tagLst xmlns:p="http://schemas.openxmlformats.org/presentationml/2006/main">
  <p:tag name="KSO_WM_UNIT_TABLE_BEAUTIFY" val="smartTable{319059b7-78a3-4561-9ac2-bfdeb1294ec9}"/>
</p:tagLst>
</file>

<file path=ppt/tags/tag3.xml><?xml version="1.0" encoding="utf-8"?>
<p:tagLst xmlns:p="http://schemas.openxmlformats.org/presentationml/2006/main">
  <p:tag name="KSO_WM_UNIT_TABLE_BEAUTIFY" val="smartTable{512f3e1b-b4d3-45b5-8fc6-9d972c5257c5}"/>
</p:tagLst>
</file>

<file path=ppt/theme/theme1.xml><?xml version="1.0" encoding="utf-8"?>
<a:theme xmlns:a="http://schemas.openxmlformats.org/drawingml/2006/main" name="Office 主题">
  <a:themeElements>
    <a:clrScheme name="自定义 1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25B7C0"/>
      </a:accent1>
      <a:accent2>
        <a:srgbClr val="F6A500"/>
      </a:accent2>
      <a:accent3>
        <a:srgbClr val="585858"/>
      </a:accent3>
      <a:accent4>
        <a:srgbClr val="FD7104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29000">
              <a:srgbClr val="FFFFFF"/>
            </a:gs>
            <a:gs pos="98000">
              <a:srgbClr val="FFFFFF">
                <a:lumMod val="75000"/>
              </a:srgbClr>
            </a:gs>
          </a:gsLst>
          <a:lin ang="2700000" scaled="1"/>
          <a:tileRect/>
        </a:gradFill>
        <a:ln w="25400" cap="flat" cmpd="sng" algn="ctr">
          <a:noFill/>
          <a:prstDash val="solid"/>
        </a:ln>
        <a:effectLst>
          <a:softEdge rad="0"/>
        </a:effectLst>
      </a:spPr>
      <a:bodyPr anchor="ctr"/>
      <a:lstStyle>
        <a:defPPr marL="0" marR="0" indent="0" algn="ctr" defTabSz="91440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sz="1800" b="0" i="0" u="none" strike="noStrike" kern="0" cap="none" spc="0" normalizeH="0" baseline="0" noProof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4577</Words>
  <Application>WPS 演示</Application>
  <PresentationFormat>宽屏</PresentationFormat>
  <Paragraphs>511</Paragraphs>
  <Slides>26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Arial Black</vt:lpstr>
      <vt:lpstr>Arial</vt:lpstr>
      <vt:lpstr>方正标致简体</vt:lpstr>
      <vt:lpstr>Calibri</vt:lpstr>
      <vt:lpstr>黑体</vt:lpstr>
      <vt:lpstr>楷体</vt:lpstr>
      <vt:lpstr>Arial Unicode MS</vt:lpstr>
      <vt:lpstr>隶书</vt:lpstr>
      <vt:lpstr>Office 主题</vt:lpstr>
      <vt:lpstr>PowerPoint 演示文稿</vt:lpstr>
      <vt:lpstr>PowerPoint 演示文稿</vt:lpstr>
      <vt:lpstr>一、回顾已学，导入新课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风一刻不停地呼啸，辨不清风它何来何往，仿佛自地球形成以来它就在这里川流不息，把冰河上的雪粒纷纷扬扬地扫荡着，又纷纷扬扬地洒落在河滩上、冰缝里。（删去划线部分，表达效果有什么变化？ ）</vt:lpstr>
      <vt:lpstr>PowerPoint 演示文稿</vt:lpstr>
      <vt:lpstr>一、细读课文，欣赏写景</vt:lpstr>
      <vt:lpstr>PowerPoint 演示文稿</vt:lpstr>
      <vt:lpstr>    二、体验藏北，感悟精神</vt:lpstr>
      <vt:lpstr>二.体验藏北，感悟精神</vt:lpstr>
      <vt:lpstr>二、体验藏北，感悟精神</vt:lpstr>
      <vt:lpstr>课外推荐阅读及观看</vt:lpstr>
      <vt:lpstr>PowerPoint 演示文稿</vt:lpstr>
    </vt:vector>
  </TitlesOfParts>
  <Company>MOMODASUCAI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MOMODA</dc:creator>
  <cp:lastModifiedBy>美丽人生</cp:lastModifiedBy>
  <cp:revision>327</cp:revision>
  <dcterms:created xsi:type="dcterms:W3CDTF">2014-11-06T06:08:00Z</dcterms:created>
  <dcterms:modified xsi:type="dcterms:W3CDTF">2022-04-17T12:55:08Z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3A9B89CF6FAE48C4A84DBBCE964F245E</vt:lpwstr>
  </property>
  <property fmtid="{D5CDD505-2E9C-101B-9397-08002B2CF9AE}" pid="3" name="KSOProductBuildVer">
    <vt:lpwstr>2052-11.1.0.11365</vt:lpwstr>
  </property>
</Properties>
</file>