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3"/>
    <p:sldId id="258" r:id="rId4"/>
    <p:sldId id="260" r:id="rId5"/>
    <p:sldId id="261" r:id="rId6"/>
    <p:sldId id="263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1915889"/>
            <a:ext cx="8839200" cy="1309894"/>
          </a:xfrm>
        </p:spPr>
        <p:txBody>
          <a:bodyPr anchor="b">
            <a:normAutofit/>
          </a:bodyPr>
          <a:lstStyle>
            <a:lvl1pPr algn="ctr">
              <a:defRPr sz="4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6400" y="3231926"/>
            <a:ext cx="8839200" cy="64339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3561600" y="2948400"/>
            <a:ext cx="4032000" cy="770400"/>
          </a:xfrm>
        </p:spPr>
        <p:txBody>
          <a:bodyPr anchor="t" anchorCtr="0">
            <a:normAutofit/>
          </a:bodyPr>
          <a:lstStyle>
            <a:lvl1pPr algn="l">
              <a:defRPr sz="4400" b="0">
                <a:solidFill>
                  <a:schemeClr val="accent1"/>
                </a:solidFill>
                <a:effectLst/>
              </a:defRPr>
            </a:lvl1pPr>
          </a:lstStyle>
          <a:p>
            <a:r>
              <a:rPr lang="zh-CN" altLang="en-US" dirty="0" smtClean="0"/>
              <a:t>编辑标题</a:t>
            </a:r>
            <a:endParaRPr lang="en-US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2359379" y="3981980"/>
            <a:ext cx="74732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3489600" y="4244400"/>
            <a:ext cx="5217600" cy="414000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单击此处添加您的副标题</a:t>
            </a: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6986" y="1569584"/>
            <a:ext cx="5050286" cy="4569959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3514" y="1569583"/>
            <a:ext cx="5050286" cy="456995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149351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2634190" y="2525486"/>
            <a:ext cx="1445649" cy="1445649"/>
          </a:xfrm>
          <a:prstGeom prst="ellipse">
            <a:avLst/>
          </a:prstGeom>
          <a:solidFill>
            <a:schemeClr val="bg1">
              <a:alpha val="70000"/>
            </a:schemeClr>
          </a:solidFill>
          <a:ln w="3175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460181" y="2525486"/>
            <a:ext cx="1445649" cy="1445649"/>
          </a:xfrm>
          <a:prstGeom prst="ellipse">
            <a:avLst/>
          </a:prstGeom>
          <a:solidFill>
            <a:schemeClr val="bg1">
              <a:alpha val="70000"/>
            </a:schemeClr>
          </a:solidFill>
          <a:ln w="3175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286171" y="2525486"/>
            <a:ext cx="1445649" cy="1445649"/>
          </a:xfrm>
          <a:prstGeom prst="ellipse">
            <a:avLst/>
          </a:prstGeom>
          <a:solidFill>
            <a:schemeClr val="bg1">
              <a:alpha val="70000"/>
            </a:schemeClr>
          </a:solidFill>
          <a:ln w="3175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112162" y="2525486"/>
            <a:ext cx="1445649" cy="1445649"/>
          </a:xfrm>
          <a:prstGeom prst="ellipse">
            <a:avLst/>
          </a:prstGeom>
          <a:solidFill>
            <a:schemeClr val="bg1">
              <a:alpha val="70000"/>
            </a:schemeClr>
          </a:solidFill>
          <a:ln w="3175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904900" y="703943"/>
            <a:ext cx="8356800" cy="752057"/>
          </a:xfrm>
        </p:spPr>
        <p:txBody>
          <a:bodyPr lIns="0" tIns="0" rIns="0" bIns="0" anchor="ctr" anchorCtr="0"/>
          <a:lstStyle>
            <a:lvl1pPr algn="ctr">
              <a:defRPr sz="3200" b="0"/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pic" idx="1"/>
          </p:nvPr>
        </p:nvSpPr>
        <p:spPr>
          <a:xfrm>
            <a:off x="2045700" y="1661199"/>
            <a:ext cx="5472000" cy="446382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7517700" y="1661199"/>
            <a:ext cx="2880000" cy="4463829"/>
          </a:xfrm>
          <a:solidFill>
            <a:schemeClr val="accent1"/>
          </a:solidFill>
        </p:spPr>
        <p:txBody>
          <a:bodyPr anchor="ctr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1849955" y="1661198"/>
            <a:ext cx="192617" cy="446655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charset="-122"/>
              </a:defRPr>
            </a:lvl9pPr>
          </a:lstStyle>
          <a:p>
            <a:pPr algn="ctr" eaLnBrk="1" hangingPunct="1"/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97886" y="365125"/>
            <a:ext cx="1055914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307286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7600" y="408675"/>
            <a:ext cx="10516800" cy="5810400"/>
          </a:xfrm>
        </p:spPr>
        <p:txBody>
          <a:bodyPr/>
          <a:lstStyle>
            <a:lvl1pPr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3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3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3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3">
                    <a:lumMod val="50000"/>
                  </a:schemeClr>
                </a:solidFill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6EF2F5ED-D19D-4097-92A9-D6092B3D6E6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7AAEAA2-D029-4D23-B6D5-DE004B8B3E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6"/>
            <a:ext cx="10515600" cy="98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524000"/>
            <a:ext cx="10515600" cy="4652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kern="1200">
          <a:solidFill>
            <a:schemeClr val="accent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>
            <a:lumMod val="50000"/>
          </a:schemeClr>
        </a:buClr>
        <a:buFont typeface="Webdings" panose="05030102010509060703" pitchFamily="18" charset="2"/>
        <a:buChar char=""/>
        <a:defRPr sz="2400" kern="1200">
          <a:solidFill>
            <a:schemeClr val="accent3">
              <a:lumMod val="50000"/>
            </a:schemeClr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3">
              <a:lumMod val="50000"/>
            </a:schemeClr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黑体" panose="02010609060101010101" pitchFamily="49" charset="-122"/>
          <a:ea typeface="黑体" panose="020106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676400" y="1915889"/>
            <a:ext cx="8839200" cy="13098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threePt" dir="t"/>
            </a:scene3d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0" kern="1200">
                <a:solidFill>
                  <a:srgbClr val="509E4F">
                    <a:lumMod val="75000"/>
                  </a:srgb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</a:defRPr>
            </a:lvl1pPr>
          </a:lstStyle>
          <a:p>
            <a:r>
              <a:rPr lang="zh-CN" altLang="en-US" sz="4400" b="0" dirty="0">
                <a:latin typeface="Arial" panose="020B0604020202020204" pitchFamily="34" charset="0"/>
                <a:ea typeface="黑体" panose="02010609060101010101" pitchFamily="49" charset="-122"/>
              </a:rPr>
              <a:t>新闻写作讲评</a:t>
            </a:r>
            <a:endParaRPr lang="zh-CN" altLang="en-US" sz="4400" b="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本次新闻写作范文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>
                <a:solidFill>
                  <a:schemeClr val="tx1"/>
                </a:solidFill>
              </a:rPr>
              <a:t>《中大附中举行第二周国旗下讲话》：全程阐述国旗下讲话整个过程，叙述客观、冷静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zh-CN" altLang="en-US">
                <a:solidFill>
                  <a:schemeClr val="tx1"/>
                </a:solidFill>
              </a:rPr>
              <a:t>《以座论事》：准确记载事实之后又有较为深入地议论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zh-CN" altLang="en-US">
                <a:solidFill>
                  <a:schemeClr val="tx1"/>
                </a:solidFill>
              </a:rPr>
              <a:t>二则新闻都彰显了自己深入地思考、独到地见解</a:t>
            </a:r>
            <a:endParaRPr lang="zh-CN" altLang="en-US">
              <a:solidFill>
                <a:schemeClr val="tx1"/>
              </a:solidFill>
            </a:endParaRPr>
          </a:p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此次新闻写作的问题：当个记者不容易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、先声夺人，有无出彩的标题？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zh-CN" altLang="en-US">
                <a:solidFill>
                  <a:schemeClr val="tx1"/>
                </a:solidFill>
              </a:rPr>
              <a:t>准确完整概括整个事件？是否让人印象深刻？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en-US" altLang="zh-CN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、报道者身份：是记者，是独立于被报道群体之外的第三人。（</a:t>
            </a:r>
            <a:r>
              <a:rPr lang="en-US" altLang="zh-CN" b="1">
                <a:solidFill>
                  <a:srgbClr val="FF0000"/>
                </a:solidFill>
              </a:rPr>
              <a:t>“</a:t>
            </a:r>
            <a:r>
              <a:rPr lang="zh-CN" altLang="en-US" b="1">
                <a:solidFill>
                  <a:srgbClr val="FF0000"/>
                </a:solidFill>
              </a:rPr>
              <a:t>我</a:t>
            </a:r>
            <a:r>
              <a:rPr lang="en-US" altLang="zh-CN" b="1">
                <a:solidFill>
                  <a:srgbClr val="FF0000"/>
                </a:solidFill>
              </a:rPr>
              <a:t>”</a:t>
            </a:r>
            <a:r>
              <a:rPr lang="zh-CN" altLang="en-US" b="1">
                <a:solidFill>
                  <a:srgbClr val="FF0000"/>
                </a:solidFill>
              </a:rPr>
              <a:t>×</a:t>
            </a:r>
            <a:r>
              <a:rPr lang="zh-CN" altLang="en-US">
                <a:solidFill>
                  <a:schemeClr val="tx1"/>
                </a:solidFill>
              </a:rPr>
              <a:t>）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en-US" altLang="zh-CN">
                <a:solidFill>
                  <a:schemeClr val="tx1"/>
                </a:solidFill>
              </a:rPr>
              <a:t>3</a:t>
            </a:r>
            <a:r>
              <a:rPr lang="zh-CN" altLang="en-US">
                <a:solidFill>
                  <a:schemeClr val="tx1"/>
                </a:solidFill>
              </a:rPr>
              <a:t>、新闻的几大要素：</a:t>
            </a:r>
            <a:r>
              <a:rPr lang="zh-CN" altLang="en-US">
                <a:solidFill>
                  <a:srgbClr val="FF0000"/>
                </a:solidFill>
              </a:rPr>
              <a:t>时间、地点、人物</a:t>
            </a:r>
            <a:r>
              <a:rPr lang="en-US" altLang="zh-CN">
                <a:solidFill>
                  <a:schemeClr val="tx1"/>
                </a:solidFill>
              </a:rPr>
              <a:t>……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en-US" altLang="zh-CN">
                <a:solidFill>
                  <a:schemeClr val="tx1"/>
                </a:solidFill>
              </a:rPr>
              <a:t>4</a:t>
            </a:r>
            <a:r>
              <a:rPr lang="zh-CN" altLang="en-US">
                <a:solidFill>
                  <a:schemeClr val="tx1"/>
                </a:solidFill>
              </a:rPr>
              <a:t>、新闻的三大特点：</a:t>
            </a:r>
            <a:r>
              <a:rPr lang="zh-CN" altLang="en-US">
                <a:solidFill>
                  <a:srgbClr val="FF0000"/>
                </a:solidFill>
              </a:rPr>
              <a:t>真实性</a:t>
            </a:r>
            <a:r>
              <a:rPr lang="zh-CN" altLang="en-US">
                <a:solidFill>
                  <a:schemeClr val="tx1"/>
                </a:solidFill>
              </a:rPr>
              <a:t>、及时性、简洁性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zh-CN" altLang="en-US">
                <a:solidFill>
                  <a:schemeClr val="tx1"/>
                </a:solidFill>
              </a:rPr>
              <a:t>报道来源是否真实可靠？是否语焉不详？</a:t>
            </a:r>
            <a:endParaRPr lang="zh-CN" altLang="en-US">
              <a:solidFill>
                <a:schemeClr val="tx1"/>
              </a:solidFill>
            </a:endParaRPr>
          </a:p>
          <a:p>
            <a:r>
              <a:rPr lang="en-US" altLang="zh-CN">
                <a:solidFill>
                  <a:schemeClr val="tx1"/>
                </a:solidFill>
              </a:rPr>
              <a:t>5</a:t>
            </a:r>
            <a:r>
              <a:rPr lang="zh-CN" altLang="en-US">
                <a:solidFill>
                  <a:schemeClr val="tx1"/>
                </a:solidFill>
              </a:rPr>
              <a:t>、报道叙述态度：冷静客观理性严谨，而不是夸大其词地意气用事</a:t>
            </a:r>
            <a:endParaRPr lang="zh-CN" altLang="en-US">
              <a:solidFill>
                <a:schemeClr val="tx1"/>
              </a:solidFill>
            </a:endParaRPr>
          </a:p>
          <a:p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6200" y="76200"/>
            <a:ext cx="11835765" cy="6518275"/>
          </a:xfrm>
        </p:spPr>
        <p:txBody>
          <a:bodyPr>
            <a:normAutofit fontScale="85000"/>
          </a:bodyPr>
          <a:p>
            <a:pPr algn="ctr"/>
            <a:r>
              <a:rPr lang="zh-CN" altLang="en-US" b="1">
                <a:solidFill>
                  <a:schemeClr val="tx1"/>
                </a:solidFill>
                <a:effectLst/>
              </a:rPr>
              <a:t>使“洪荒之力”，促培训“变脸”</a:t>
            </a:r>
            <a:r>
              <a:rPr lang="zh-CN" altLang="en-US" sz="2000" b="1">
                <a:solidFill>
                  <a:schemeClr val="tx1"/>
                </a:solidFill>
                <a:effectLst/>
              </a:rPr>
              <a:t> </a:t>
            </a:r>
            <a:endParaRPr lang="zh-CN" altLang="en-US" sz="2000" b="1">
              <a:solidFill>
                <a:schemeClr val="tx1"/>
              </a:solidFill>
              <a:effectLst/>
            </a:endParaRPr>
          </a:p>
          <a:p>
            <a:pPr marL="0" indent="0" algn="ctr">
              <a:buNone/>
            </a:pPr>
            <a:r>
              <a:rPr lang="zh-CN" altLang="en-US" sz="2000">
                <a:solidFill>
                  <a:schemeClr val="tx1"/>
                </a:solidFill>
              </a:rPr>
              <a:t>记者：罗朝猛 </a:t>
            </a:r>
            <a:endParaRPr lang="zh-CN" altLang="en-US" sz="200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000">
                <a:solidFill>
                  <a:schemeClr val="tx1"/>
                </a:solidFill>
              </a:rPr>
              <a:t>    </a:t>
            </a:r>
            <a:r>
              <a:rPr lang="zh-CN" altLang="en-US" sz="2000" b="1" u="sng">
                <a:solidFill>
                  <a:srgbClr val="0000CC"/>
                </a:solidFill>
              </a:rPr>
              <a:t> 8月27日上午</a:t>
            </a:r>
            <a:r>
              <a:rPr lang="en-US" altLang="zh-CN" sz="2000" b="1" u="sng">
                <a:solidFill>
                  <a:srgbClr val="0000CC"/>
                </a:solidFill>
              </a:rPr>
              <a:t>9</a:t>
            </a:r>
            <a:r>
              <a:rPr lang="zh-CN" altLang="en-US" sz="2000" b="1" u="sng">
                <a:solidFill>
                  <a:srgbClr val="0000CC"/>
                </a:solidFill>
              </a:rPr>
              <a:t>：</a:t>
            </a:r>
            <a:r>
              <a:rPr lang="en-US" altLang="zh-CN" sz="2000" b="1" u="sng">
                <a:solidFill>
                  <a:srgbClr val="0000CC"/>
                </a:solidFill>
              </a:rPr>
              <a:t>00</a:t>
            </a:r>
            <a:r>
              <a:rPr lang="zh-CN" altLang="en-US" sz="2000" b="1">
                <a:solidFill>
                  <a:schemeClr val="tx1"/>
                </a:solidFill>
              </a:rPr>
              <a:t>，新学期</a:t>
            </a:r>
            <a:r>
              <a:rPr lang="zh-CN" altLang="en-US" sz="2000" b="1" u="sng">
                <a:solidFill>
                  <a:srgbClr val="0000CC"/>
                </a:solidFill>
              </a:rPr>
              <a:t>“中附”论坛第一讲在学校阶梯教室开讲</a:t>
            </a:r>
            <a:r>
              <a:rPr lang="zh-CN" altLang="en-US" sz="2000" b="1">
                <a:solidFill>
                  <a:schemeClr val="tx1"/>
                </a:solidFill>
              </a:rPr>
              <a:t>，我校</a:t>
            </a:r>
            <a:r>
              <a:rPr lang="zh-CN" altLang="en-US" sz="2000" b="1" u="sng">
                <a:solidFill>
                  <a:srgbClr val="0000CC"/>
                </a:solidFill>
              </a:rPr>
              <a:t>九位教师分批登台坐而论道</a:t>
            </a:r>
            <a:r>
              <a:rPr lang="zh-CN" altLang="en-US" sz="2000" b="1">
                <a:solidFill>
                  <a:schemeClr val="tx1"/>
                </a:solidFill>
              </a:rPr>
              <a:t>，华南师大教科院副院长</a:t>
            </a:r>
            <a:r>
              <a:rPr lang="zh-CN" altLang="en-US" sz="2000" b="1" u="sng">
                <a:solidFill>
                  <a:srgbClr val="0000CC"/>
                </a:solidFill>
              </a:rPr>
              <a:t>郑航</a:t>
            </a:r>
            <a:r>
              <a:rPr lang="zh-CN" altLang="en-US" sz="2000" b="1">
                <a:solidFill>
                  <a:schemeClr val="tx1"/>
                </a:solidFill>
              </a:rPr>
              <a:t>教授、广二师成人教育学院院长</a:t>
            </a:r>
            <a:r>
              <a:rPr lang="zh-CN" altLang="en-US" sz="2000" b="1" u="sng">
                <a:solidFill>
                  <a:srgbClr val="0000CC"/>
                </a:solidFill>
              </a:rPr>
              <a:t>熊焰</a:t>
            </a:r>
            <a:r>
              <a:rPr lang="zh-CN" altLang="en-US" sz="2000" b="1">
                <a:solidFill>
                  <a:schemeClr val="tx1"/>
                </a:solidFill>
              </a:rPr>
              <a:t>教授应邀到校，二位专家犀利评点，博得满场喝彩。</a:t>
            </a:r>
            <a:endParaRPr lang="zh-CN" altLang="en-US" sz="2000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000" b="1">
                <a:solidFill>
                  <a:schemeClr val="tx1"/>
                </a:solidFill>
              </a:rPr>
              <a:t>    此次新学期前教师校本培训，从内容选取到培训形式都进行了“变脸”。本次论坛以“重塑科组、突破瓶颈、再造课堂”为主题，以教师作为论坛主讲，以专家评点作为画龙点睛，以达成促进教师专业化发展之目的。</a:t>
            </a:r>
            <a:endParaRPr lang="zh-CN" altLang="en-US" sz="2000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000" b="1">
                <a:solidFill>
                  <a:schemeClr val="tx1"/>
                </a:solidFill>
              </a:rPr>
              <a:t>    整场论坛活动持续了两个多小时。论坛共分为三个组别，每组三位教师对主持人所抛出的话题进行限时发言，所邀两位专家就每组教师的发言进行集中点评。我校发言教师大都就自己准备的话题发表了颇有见地的看法，两位教授的评点满场金句，台下的学校领导与部分教师积极参与互动，频频向两位专家发问，有些问题的范围超出了本次论坛的预设，但专家还是给出了比较满意的回答。</a:t>
            </a:r>
            <a:endParaRPr lang="zh-CN" altLang="en-US" sz="2000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000" b="1">
                <a:solidFill>
                  <a:schemeClr val="tx1"/>
                </a:solidFill>
              </a:rPr>
              <a:t>   </a:t>
            </a:r>
            <a:r>
              <a:rPr lang="zh-CN" altLang="en-US" sz="2000" b="1" u="sng">
                <a:solidFill>
                  <a:srgbClr val="0000CC"/>
                </a:solidFill>
              </a:rPr>
              <a:t> “得科组者，得学校”</a:t>
            </a:r>
            <a:r>
              <a:rPr lang="zh-CN" altLang="en-US" sz="2000" b="1">
                <a:solidFill>
                  <a:schemeClr val="tx1"/>
                </a:solidFill>
              </a:rPr>
              <a:t>。本次论坛话题之一：学科组建设之我见。学科组长</a:t>
            </a:r>
            <a:r>
              <a:rPr lang="zh-CN" altLang="en-US" sz="2000" b="1" u="sng">
                <a:solidFill>
                  <a:srgbClr val="0000CC"/>
                </a:solidFill>
              </a:rPr>
              <a:t>李宏成、张颖、周辰昊</a:t>
            </a:r>
            <a:r>
              <a:rPr lang="zh-CN" altLang="en-US" sz="2000" b="1">
                <a:solidFill>
                  <a:schemeClr val="tx1"/>
                </a:solidFill>
              </a:rPr>
              <a:t>老师主要围绕如何将学科组打造成学习型团队，如何提高学科组的核心竞争力进行了论述。</a:t>
            </a:r>
            <a:endParaRPr lang="zh-CN" altLang="en-US" sz="2000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000" b="1">
                <a:solidFill>
                  <a:schemeClr val="tx1"/>
                </a:solidFill>
              </a:rPr>
              <a:t>    </a:t>
            </a:r>
            <a:r>
              <a:rPr lang="zh-CN" altLang="en-US" sz="2000" b="1" u="sng">
                <a:solidFill>
                  <a:srgbClr val="0000CC"/>
                </a:solidFill>
              </a:rPr>
              <a:t>“一群好教师，就是一所好学校”</a:t>
            </a:r>
            <a:r>
              <a:rPr lang="zh-CN" altLang="en-US" sz="2000" b="1">
                <a:solidFill>
                  <a:schemeClr val="tx1"/>
                </a:solidFill>
              </a:rPr>
              <a:t>。本次论坛话题之二：预防与克服教师职业倦怠之我见。 </a:t>
            </a:r>
            <a:r>
              <a:rPr lang="zh-CN" altLang="en-US" sz="2000" b="1" u="sng">
                <a:solidFill>
                  <a:srgbClr val="0000CC"/>
                </a:solidFill>
              </a:rPr>
              <a:t>沈远贵、沈宝民、蔡玲</a:t>
            </a:r>
            <a:r>
              <a:rPr lang="zh-CN" altLang="en-US" sz="2000" b="1">
                <a:solidFill>
                  <a:schemeClr val="tx1"/>
                </a:solidFill>
              </a:rPr>
              <a:t>老师分别就如何防范与克服教师职业倦怠而进行了阐发。</a:t>
            </a:r>
            <a:endParaRPr lang="zh-CN" altLang="en-US" sz="2000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000" b="1">
                <a:solidFill>
                  <a:schemeClr val="tx1"/>
                </a:solidFill>
              </a:rPr>
              <a:t>    </a:t>
            </a:r>
            <a:r>
              <a:rPr lang="zh-CN" altLang="en-US" sz="2000" b="1" u="sng">
                <a:solidFill>
                  <a:srgbClr val="0000CC"/>
                </a:solidFill>
              </a:rPr>
              <a:t>“课堂改变，学校就改变”</a:t>
            </a:r>
            <a:r>
              <a:rPr lang="zh-CN" altLang="en-US" sz="2000" b="1">
                <a:solidFill>
                  <a:schemeClr val="tx1"/>
                </a:solidFill>
              </a:rPr>
              <a:t>。本次论坛话题之三：力促我校课堂转型之我见。</a:t>
            </a:r>
            <a:r>
              <a:rPr lang="zh-CN" altLang="en-US" sz="2000" b="1" u="sng">
                <a:solidFill>
                  <a:srgbClr val="0000CC"/>
                </a:solidFill>
              </a:rPr>
              <a:t>詹保胜、黄锦蓉、廖芳</a:t>
            </a:r>
            <a:r>
              <a:rPr lang="zh-CN" altLang="en-US" sz="2000" b="1">
                <a:solidFill>
                  <a:schemeClr val="tx1"/>
                </a:solidFill>
              </a:rPr>
              <a:t>三位老师先后就如何找到课堂改革的切入口，如何促进课堂悄然转型进行论道。</a:t>
            </a:r>
            <a:endParaRPr lang="zh-CN" altLang="en-US" sz="2000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000" b="1">
                <a:solidFill>
                  <a:schemeClr val="tx1"/>
                </a:solidFill>
              </a:rPr>
              <a:t>    希冀凭借此次教师培训内容与培训方式的创新，能真正唤醒教师自身专业化发展的内心自觉。</a:t>
            </a:r>
            <a:endParaRPr lang="zh-CN" altLang="en-US" sz="2000" b="1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 sz="2000">
                <a:solidFill>
                  <a:schemeClr val="tx1"/>
                </a:solidFill>
              </a:rPr>
              <a:t> </a:t>
            </a:r>
            <a:endParaRPr lang="zh-CN" altLang="en-US" sz="200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CN" altLang="en-US"/>
              <a:t> </a:t>
            </a:r>
            <a:endParaRPr lang="zh-CN" altLang="en-US"/>
          </a:p>
          <a:p>
            <a:pPr marL="0" indent="0">
              <a:buNone/>
            </a:pP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6200" y="76200"/>
            <a:ext cx="11913235" cy="6654800"/>
          </a:xfrm>
        </p:spPr>
        <p:txBody>
          <a:bodyPr>
            <a:normAutofit fontScale="90000"/>
          </a:bodyPr>
          <a:p>
            <a:pPr algn="ctr"/>
            <a:r>
              <a:rPr lang="zh-CN" altLang="en-US" b="1">
                <a:solidFill>
                  <a:schemeClr val="tx1"/>
                </a:solidFill>
                <a:effectLst/>
              </a:rPr>
              <a:t>弄潮儿向涛头立（凤凰网）</a:t>
            </a:r>
            <a:endParaRPr lang="zh-CN" altLang="en-US" b="1">
              <a:solidFill>
                <a:schemeClr val="tx1"/>
              </a:solidFill>
              <a:effectLst/>
            </a:endParaRPr>
          </a:p>
          <a:p>
            <a:pPr algn="ctr"/>
            <a:r>
              <a:rPr lang="zh-CN" altLang="en-US">
                <a:solidFill>
                  <a:schemeClr val="tx1"/>
                </a:solidFill>
                <a:effectLst/>
              </a:rPr>
              <a:t>——习近平主席出席二十国集团领导人杭州峰会系列活动纪实</a:t>
            </a:r>
            <a:endParaRPr lang="zh-CN" altLang="en-US"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b="1" u="sng">
                <a:solidFill>
                  <a:srgbClr val="0000CC"/>
                </a:solidFill>
                <a:effectLst/>
              </a:rPr>
              <a:t>新华社杭州9月6日电（新华社记者秦杰、霍小光、李忠发、熊争艳）</a:t>
            </a:r>
            <a:r>
              <a:rPr lang="zh-CN" altLang="en-US" b="1">
                <a:solidFill>
                  <a:srgbClr val="FF0000"/>
                </a:solidFill>
                <a:effectLst/>
              </a:rPr>
              <a:t>初秋九月</a:t>
            </a:r>
            <a:r>
              <a:rPr lang="zh-CN" altLang="en-US" b="1">
                <a:solidFill>
                  <a:schemeClr val="tx1"/>
                </a:solidFill>
                <a:effectLst/>
              </a:rPr>
              <a:t>，钱江潮起。世界的目光聚焦</a:t>
            </a:r>
            <a:r>
              <a:rPr lang="zh-CN" altLang="en-US" b="1">
                <a:solidFill>
                  <a:srgbClr val="FF0000"/>
                </a:solidFill>
                <a:effectLst/>
              </a:rPr>
              <a:t>“G20杭州时间”</a:t>
            </a:r>
            <a:r>
              <a:rPr lang="zh-CN" altLang="en-US" b="1">
                <a:solidFill>
                  <a:schemeClr val="tx1"/>
                </a:solidFill>
                <a:effectLst/>
              </a:rPr>
              <a:t>。</a:t>
            </a:r>
            <a:r>
              <a:rPr lang="zh-CN" altLang="en-US" b="1">
                <a:solidFill>
                  <a:srgbClr val="FF0000"/>
                </a:solidFill>
                <a:effectLst/>
              </a:rPr>
              <a:t>出席13场会议活动，发表11次演讲致辞，同27位外方领导人会晤……80多小时密集日程以分钟计算，习近平主席为峰会顺利举行作出的贡献，赢得各方高度赞赏。</a:t>
            </a:r>
            <a:endParaRPr lang="zh-CN" altLang="en-US" b="1">
              <a:solidFill>
                <a:srgbClr val="FF0000"/>
              </a:solidFill>
              <a:effectLst/>
            </a:endParaRPr>
          </a:p>
          <a:p>
            <a:pPr algn="l"/>
            <a:r>
              <a:rPr lang="zh-CN" altLang="en-US" b="1">
                <a:solidFill>
                  <a:schemeClr val="tx1"/>
                </a:solidFill>
                <a:effectLst/>
              </a:rPr>
              <a:t>历史的时空中镌刻下清晰的“杭州坐标”，时代的大潮里澎湃着强劲的“中国动力”。</a:t>
            </a:r>
            <a:endParaRPr lang="zh-CN" altLang="en-US" b="1"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b="1">
                <a:solidFill>
                  <a:schemeClr val="tx1"/>
                </a:solidFill>
                <a:effectLst/>
              </a:rPr>
              <a:t>总揽风云、运筹经纬，中国主张世界回响，大国外交结下金秋硕果</a:t>
            </a:r>
            <a:endParaRPr lang="zh-CN" altLang="en-US" b="1">
              <a:solidFill>
                <a:schemeClr val="tx1"/>
              </a:solidFill>
              <a:effectLst/>
            </a:endParaRPr>
          </a:p>
          <a:p>
            <a:pPr algn="l"/>
            <a:r>
              <a:rPr lang="en-US" altLang="zh-CN" b="1">
                <a:solidFill>
                  <a:schemeClr val="tx1"/>
                </a:solidFill>
                <a:effectLst/>
              </a:rPr>
              <a:t>……</a:t>
            </a:r>
            <a:endParaRPr lang="en-US" altLang="zh-CN" b="1"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b="1">
                <a:solidFill>
                  <a:schemeClr val="tx1"/>
                </a:solidFill>
                <a:effectLst/>
              </a:rPr>
              <a:t>这如诗如画的短短航程，引领世界潮流的新方向。</a:t>
            </a:r>
            <a:endParaRPr lang="zh-CN" altLang="en-US" b="1"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b="1">
                <a:solidFill>
                  <a:schemeClr val="tx1"/>
                </a:solidFill>
                <a:effectLst/>
              </a:rPr>
              <a:t>一年之前，习近平主席用谚语“上有天堂、下有苏杭”，向二十国集团领导人发出邀约——2016年9月，我将在西湖之畔欢迎各位。</a:t>
            </a:r>
            <a:r>
              <a:rPr lang="zh-CN" altLang="en-US"/>
              <a:t> </a:t>
            </a:r>
            <a:endParaRPr lang="zh-CN" altLang="en-US"/>
          </a:p>
          <a:p>
            <a:pPr algn="l"/>
            <a:r>
              <a:rPr lang="zh-CN" altLang="en-US"/>
              <a:t> </a:t>
            </a:r>
            <a:r>
              <a:rPr lang="zh-CN" altLang="en-US" b="1">
                <a:solidFill>
                  <a:schemeClr val="tx1"/>
                </a:solidFill>
                <a:effectLst/>
              </a:rPr>
              <a:t>一年前，也是9月，中国举行盛大阅兵，隆重纪念中国人民抗日战争暨世界反法西斯战争胜利70周年，奏响和平发展的时代最强音。</a:t>
            </a:r>
            <a:endParaRPr lang="zh-CN" altLang="en-US" b="1">
              <a:solidFill>
                <a:schemeClr val="tx1"/>
              </a:solidFill>
              <a:effectLst/>
            </a:endParaRPr>
          </a:p>
          <a:p>
            <a:pPr algn="l"/>
            <a:r>
              <a:rPr lang="en-US" altLang="zh-CN" b="1">
                <a:solidFill>
                  <a:schemeClr val="tx1"/>
                </a:solidFill>
                <a:effectLst/>
              </a:rPr>
              <a:t>……</a:t>
            </a:r>
            <a:endParaRPr lang="en-US" altLang="zh-CN" b="1"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b="1">
                <a:solidFill>
                  <a:schemeClr val="tx1"/>
                </a:solidFill>
                <a:effectLst/>
              </a:rPr>
              <a:t>世界潮流浩浩荡荡，犹如钱江潮起，奔涌向前。</a:t>
            </a:r>
            <a:endParaRPr lang="zh-CN" altLang="en-US" b="1">
              <a:solidFill>
                <a:schemeClr val="tx1"/>
              </a:solidFill>
              <a:effectLst/>
            </a:endParaRPr>
          </a:p>
          <a:p>
            <a:pPr algn="l"/>
            <a:r>
              <a:rPr lang="zh-CN" altLang="en-US" b="1">
                <a:solidFill>
                  <a:schemeClr val="tx1"/>
                </a:solidFill>
                <a:effectLst/>
              </a:rPr>
              <a:t>“弄潮儿向涛头立。”中国，站在了新的起点上……</a:t>
            </a:r>
            <a:endParaRPr lang="zh-CN" altLang="en-US" b="1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160410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160410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10"/>
  <p:tag name="KSO_WM_UNIT_ID" val="custom160410_1*a*1"/>
  <p:tag name="KSO_WM_UNIT_TYPE" val="a"/>
  <p:tag name="KSO_WM_UNIT_INDEX" val="1"/>
  <p:tag name="KSO_WM_UNIT_CLEAR" val="1"/>
  <p:tag name="KSO_WM_UNIT_LAYERLEVEL" val="1"/>
  <p:tag name="KSO_WM_UNIT_VALUE" val="34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.xml><?xml version="1.0" encoding="utf-8"?>
<p:tagLst xmlns:p="http://schemas.openxmlformats.org/presentationml/2006/main">
  <p:tag name="KSO_WM_TEMPLATE_THUMBS_INDEX" val="1、10、12、18、19、20、25、27"/>
  <p:tag name="KSO_WM_TEMPLATE_CATEGORY" val="custom"/>
  <p:tag name="KSO_WM_TEMPLATE_INDEX" val="160410"/>
  <p:tag name="KSO_WM_TAG_VERSION" val="1.0"/>
  <p:tag name="KSO_WM_SLIDE_ID" val="custom160410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heme/theme1.xml><?xml version="1.0" encoding="utf-8"?>
<a:theme xmlns:a="http://schemas.openxmlformats.org/drawingml/2006/main" name="1_A000120140530A99PPBG">
  <a:themeElements>
    <a:clrScheme name="122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509E4F"/>
      </a:accent1>
      <a:accent2>
        <a:srgbClr val="A2CA6A"/>
      </a:accent2>
      <a:accent3>
        <a:srgbClr val="D0DA71"/>
      </a:accent3>
      <a:accent4>
        <a:srgbClr val="FCE066"/>
      </a:accent4>
      <a:accent5>
        <a:srgbClr val="3DB195"/>
      </a:accent5>
      <a:accent6>
        <a:srgbClr val="FFC000"/>
      </a:accent6>
      <a:hlink>
        <a:srgbClr val="0070C0"/>
      </a:hlink>
      <a:folHlink>
        <a:srgbClr val="7F7F7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1402</Words>
  <Application>WPS 演示</Application>
  <PresentationFormat>宽屏</PresentationFormat>
  <Paragraphs>46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Arial</vt:lpstr>
      <vt:lpstr>宋体</vt:lpstr>
      <vt:lpstr>Wingdings</vt:lpstr>
      <vt:lpstr>黑体</vt:lpstr>
      <vt:lpstr>Webdings</vt:lpstr>
      <vt:lpstr>华文细黑</vt:lpstr>
      <vt:lpstr>Arial Narrow</vt:lpstr>
      <vt:lpstr>微软雅黑</vt:lpstr>
      <vt:lpstr>Calibri</vt:lpstr>
      <vt:lpstr>1_A000120140530A99PPBG</vt:lpstr>
      <vt:lpstr>PowerPoint 演示文稿</vt:lpstr>
      <vt:lpstr>本次新闻写作范文</vt:lpstr>
      <vt:lpstr>此次新闻写作的问题：当个记者不容易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yoyo</dc:creator>
  <cp:lastModifiedBy>Administrator</cp:lastModifiedBy>
  <cp:revision>3</cp:revision>
  <dcterms:created xsi:type="dcterms:W3CDTF">2015-05-05T08:02:00Z</dcterms:created>
  <dcterms:modified xsi:type="dcterms:W3CDTF">2016-09-07T12:35:43Z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2052-10.1.0.5866</vt:lpwstr>
  </property>
</Properties>
</file>