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9"/>
  </p:notesMasterIdLst>
  <p:sldIdLst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80" d="100"/>
          <a:sy n="80" d="100"/>
        </p:scale>
        <p:origin x="-42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2" Type="http://schemas.openxmlformats.org/officeDocument/2006/relationships/tableStyles" Target="tableStyles.xml"/><Relationship Id="rId21" Type="http://schemas.openxmlformats.org/officeDocument/2006/relationships/viewProps" Target="viewProps.xml"/><Relationship Id="rId20" Type="http://schemas.openxmlformats.org/officeDocument/2006/relationships/presProps" Target="presProps.xml"/><Relationship Id="rId2" Type="http://schemas.openxmlformats.org/officeDocument/2006/relationships/theme" Target="theme/theme1.xml"/><Relationship Id="rId19" Type="http://schemas.openxmlformats.org/officeDocument/2006/relationships/notesMaster" Target="notesMasters/notesMaster1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4" Type="http://schemas.openxmlformats.org/officeDocument/2006/relationships/image" Target="../media/image7.wmf"/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4" Type="http://schemas.openxmlformats.org/officeDocument/2006/relationships/image" Target="../media/image11.wmf"/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image" Target="../media/image24.wmf"/><Relationship Id="rId1" Type="http://schemas.openxmlformats.org/officeDocument/2006/relationships/image" Target="../media/image23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27.wmf"/><Relationship Id="rId1" Type="http://schemas.openxmlformats.org/officeDocument/2006/relationships/image" Target="../media/image2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73730" name="页眉占位符 73729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endParaRPr lang="zh-CN" altLang="en-US" sz="1200" dirty="0"/>
          </a:p>
        </p:txBody>
      </p:sp>
      <p:sp>
        <p:nvSpPr>
          <p:cNvPr id="73731" name="日期占位符 73730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/>
            <a:endParaRPr lang="zh-CN" altLang="en-US" sz="1200" dirty="0"/>
          </a:p>
        </p:txBody>
      </p:sp>
      <p:sp>
        <p:nvSpPr>
          <p:cNvPr id="73732" name="幻灯片图像占位符 73731"/>
          <p:cNvSpPr>
            <a:spLocks noRo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73733" name="文本占位符 73732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3734" name="页脚占位符 73733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/>
            <a:endParaRPr lang="zh-CN" altLang="en-US" sz="1200" dirty="0"/>
          </a:p>
        </p:txBody>
      </p:sp>
      <p:sp>
        <p:nvSpPr>
          <p:cNvPr id="73735" name="灯片编号占位符 73734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lvl="0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en-US" altLang="zh-CN" dirty="0"/>
              <a:t>Click to edit Master title style</a:t>
            </a:r>
            <a:endParaRPr lang="en-US" altLang="zh-CN" dirty="0"/>
          </a:p>
        </p:txBody>
      </p:sp>
      <p:sp>
        <p:nvSpPr>
          <p:cNvPr id="1027" name="文本占位符 1026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en-US" altLang="zh-CN" dirty="0"/>
              <a:t>Click to edit Master text styles</a:t>
            </a:r>
            <a:endParaRPr lang="en-US" altLang="zh-CN" dirty="0"/>
          </a:p>
          <a:p>
            <a:pPr lvl="1"/>
            <a:r>
              <a:rPr lang="en-US" altLang="zh-CN" dirty="0"/>
              <a:t>Second level</a:t>
            </a:r>
            <a:endParaRPr lang="en-US" altLang="zh-CN" dirty="0"/>
          </a:p>
          <a:p>
            <a:pPr lvl="2"/>
            <a:r>
              <a:rPr lang="en-US" altLang="zh-CN" dirty="0"/>
              <a:t>Third level</a:t>
            </a:r>
            <a:endParaRPr lang="en-US" altLang="zh-CN" dirty="0"/>
          </a:p>
          <a:p>
            <a:pPr lvl="3"/>
            <a:r>
              <a:rPr lang="en-US" altLang="zh-CN" dirty="0"/>
              <a:t>Fourth level</a:t>
            </a:r>
            <a:endParaRPr lang="en-US" altLang="zh-CN" dirty="0"/>
          </a:p>
          <a:p>
            <a:pPr lvl="4"/>
            <a:r>
              <a:rPr lang="en-US" altLang="zh-CN" dirty="0"/>
              <a:t>Fifth level</a:t>
            </a:r>
            <a:endParaRPr lang="en-US" altLang="zh-CN" dirty="0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hyperlink" Target="file:///D:\&#32032;&#26448;&#24211;\&#39118;&#24070;.ppt" TargetMode="External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image" Target="../media/image7.wmf"/><Relationship Id="rId8" Type="http://schemas.openxmlformats.org/officeDocument/2006/relationships/oleObject" Target="../embeddings/oleObject4.bin"/><Relationship Id="rId7" Type="http://schemas.openxmlformats.org/officeDocument/2006/relationships/image" Target="../media/image6.wmf"/><Relationship Id="rId6" Type="http://schemas.openxmlformats.org/officeDocument/2006/relationships/oleObject" Target="../embeddings/oleObject3.bin"/><Relationship Id="rId5" Type="http://schemas.openxmlformats.org/officeDocument/2006/relationships/image" Target="../media/image5.wmf"/><Relationship Id="rId4" Type="http://schemas.openxmlformats.org/officeDocument/2006/relationships/oleObject" Target="../embeddings/oleObject2.bin"/><Relationship Id="rId3" Type="http://schemas.openxmlformats.org/officeDocument/2006/relationships/image" Target="../media/image4.wmf"/><Relationship Id="rId2" Type="http://schemas.openxmlformats.org/officeDocument/2006/relationships/oleObject" Target="../embeddings/oleObject1.bin"/><Relationship Id="rId11" Type="http://schemas.openxmlformats.org/officeDocument/2006/relationships/vmlDrawing" Target="../drawings/vmlDrawing1.vml"/><Relationship Id="rId10" Type="http://schemas.openxmlformats.org/officeDocument/2006/relationships/slideLayout" Target="../slideLayouts/slideLayout7.xml"/><Relationship Id="rId1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11.wmf"/><Relationship Id="rId7" Type="http://schemas.openxmlformats.org/officeDocument/2006/relationships/oleObject" Target="../embeddings/oleObject8.bin"/><Relationship Id="rId6" Type="http://schemas.openxmlformats.org/officeDocument/2006/relationships/image" Target="../media/image10.wmf"/><Relationship Id="rId5" Type="http://schemas.openxmlformats.org/officeDocument/2006/relationships/oleObject" Target="../embeddings/oleObject7.bin"/><Relationship Id="rId4" Type="http://schemas.openxmlformats.org/officeDocument/2006/relationships/image" Target="../media/image9.wmf"/><Relationship Id="rId3" Type="http://schemas.openxmlformats.org/officeDocument/2006/relationships/oleObject" Target="../embeddings/oleObject6.bin"/><Relationship Id="rId2" Type="http://schemas.openxmlformats.org/officeDocument/2006/relationships/image" Target="../media/image8.wmf"/><Relationship Id="rId10" Type="http://schemas.openxmlformats.org/officeDocument/2006/relationships/vmlDrawing" Target="../drawings/vmlDrawing2.vml"/><Relationship Id="rId1" Type="http://schemas.openxmlformats.org/officeDocument/2006/relationships/oleObject" Target="../embeddings/oleObject5.bin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3.GIF"/><Relationship Id="rId2" Type="http://schemas.openxmlformats.org/officeDocument/2006/relationships/image" Target="../media/image12.GIF"/><Relationship Id="rId1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3.vml"/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16.wmf"/><Relationship Id="rId4" Type="http://schemas.openxmlformats.org/officeDocument/2006/relationships/oleObject" Target="../embeddings/oleObject10.bin"/><Relationship Id="rId3" Type="http://schemas.openxmlformats.org/officeDocument/2006/relationships/image" Target="../media/image15.wmf"/><Relationship Id="rId2" Type="http://schemas.openxmlformats.org/officeDocument/2006/relationships/oleObject" Target="../embeddings/oleObject9.bin"/><Relationship Id="rId1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4.v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7.wmf"/><Relationship Id="rId2" Type="http://schemas.openxmlformats.org/officeDocument/2006/relationships/oleObject" Target="../embeddings/oleObject11.bin"/><Relationship Id="rId1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9.GIF"/><Relationship Id="rId1" Type="http://schemas.openxmlformats.org/officeDocument/2006/relationships/image" Target="../media/image18.GI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5.v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1.wmf"/><Relationship Id="rId2" Type="http://schemas.openxmlformats.org/officeDocument/2006/relationships/oleObject" Target="../embeddings/oleObject12.bin"/><Relationship Id="rId1" Type="http://schemas.openxmlformats.org/officeDocument/2006/relationships/image" Target="../media/image20.GIF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6.vml"/><Relationship Id="rId8" Type="http://schemas.openxmlformats.org/officeDocument/2006/relationships/slideLayout" Target="../slideLayouts/slideLayout7.xml"/><Relationship Id="rId7" Type="http://schemas.openxmlformats.org/officeDocument/2006/relationships/image" Target="../media/image25.wmf"/><Relationship Id="rId6" Type="http://schemas.openxmlformats.org/officeDocument/2006/relationships/oleObject" Target="../embeddings/oleObject15.bin"/><Relationship Id="rId5" Type="http://schemas.openxmlformats.org/officeDocument/2006/relationships/image" Target="../media/image24.wmf"/><Relationship Id="rId4" Type="http://schemas.openxmlformats.org/officeDocument/2006/relationships/oleObject" Target="../embeddings/oleObject14.bin"/><Relationship Id="rId3" Type="http://schemas.openxmlformats.org/officeDocument/2006/relationships/image" Target="../media/image23.wmf"/><Relationship Id="rId2" Type="http://schemas.openxmlformats.org/officeDocument/2006/relationships/oleObject" Target="../embeddings/oleObject13.bin"/><Relationship Id="rId1" Type="http://schemas.openxmlformats.org/officeDocument/2006/relationships/image" Target="../media/image22.GI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2.GIF"/></Relationships>
</file>

<file path=ppt/slides/_rels/slide15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7.vml"/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28.GIF"/><Relationship Id="rId4" Type="http://schemas.openxmlformats.org/officeDocument/2006/relationships/image" Target="../media/image27.wmf"/><Relationship Id="rId3" Type="http://schemas.openxmlformats.org/officeDocument/2006/relationships/oleObject" Target="../embeddings/oleObject17.bin"/><Relationship Id="rId2" Type="http://schemas.openxmlformats.org/officeDocument/2006/relationships/image" Target="../media/image26.wmf"/><Relationship Id="rId1" Type="http://schemas.openxmlformats.org/officeDocument/2006/relationships/oleObject" Target="../embeddings/oleObject16.bin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6" name="WordArt 69"/>
          <p:cNvSpPr>
            <a:spLocks noChangeArrowheads="1" noChangeShapeType="1"/>
          </p:cNvSpPr>
          <p:nvPr/>
        </p:nvSpPr>
        <p:spPr bwMode="auto">
          <a:xfrm>
            <a:off x="1643063" y="1063631"/>
            <a:ext cx="5903912" cy="1655763"/>
          </a:xfrm>
          <a:prstGeom prst="rect">
            <a:avLst/>
          </a:prstGeom>
        </p:spPr>
        <p:txBody>
          <a:bodyPr wrap="none" numCol="1" fromWordArt="1">
            <a:prstTxWarp prst="textPlain">
              <a:avLst>
                <a:gd name="adj" fmla="val 50000"/>
              </a:avLst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7200" b="1" i="0" u="none" strike="noStrike" kern="10" cap="none" spc="0" normalizeH="0" baseline="0" noProof="0" dirty="0">
                <a:ln w="9525">
                  <a:solidFill>
                    <a:srgbClr val="FF9900"/>
                  </a:solidFill>
                  <a:round/>
                </a:ln>
                <a:solidFill>
                  <a:srgbClr val="FFFF00"/>
                </a:solidFill>
                <a:effectLst>
                  <a:outerShdw sy="50000" rotWithShape="0">
                    <a:srgbClr val="80808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19.2.2</a:t>
            </a:r>
            <a:r>
              <a:rPr kumimoji="0" lang="zh-CN" altLang="en-US" sz="7200" b="1" i="0" u="none" strike="noStrike" kern="10" cap="none" spc="0" normalizeH="0" baseline="0" noProof="0" dirty="0">
                <a:ln w="9525">
                  <a:solidFill>
                    <a:srgbClr val="FF9900"/>
                  </a:solidFill>
                  <a:round/>
                </a:ln>
                <a:solidFill>
                  <a:srgbClr val="FFFF00"/>
                </a:solidFill>
                <a:effectLst>
                  <a:outerShdw sy="50000" rotWithShape="0">
                    <a:srgbClr val="80808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一次函数</a:t>
            </a:r>
            <a:endParaRPr kumimoji="0" lang="zh-CN" altLang="en-US" sz="7200" b="1" i="0" u="none" strike="noStrike" kern="10" cap="none" spc="0" normalizeH="0" baseline="0" noProof="0" dirty="0">
              <a:ln w="9525">
                <a:solidFill>
                  <a:srgbClr val="FF9900"/>
                </a:solidFill>
                <a:round/>
              </a:ln>
              <a:solidFill>
                <a:srgbClr val="FFFF00"/>
              </a:solidFill>
              <a:effectLst>
                <a:outerShdw sy="50000" rotWithShape="0">
                  <a:srgbClr val="808080"/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grpSp>
        <p:nvGrpSpPr>
          <p:cNvPr id="86019" name="Group 72"/>
          <p:cNvGrpSpPr/>
          <p:nvPr/>
        </p:nvGrpSpPr>
        <p:grpSpPr>
          <a:xfrm>
            <a:off x="428625" y="3421063"/>
            <a:ext cx="1933575" cy="1365250"/>
            <a:chOff x="0" y="432"/>
            <a:chExt cx="2016" cy="3888"/>
          </a:xfrm>
        </p:grpSpPr>
        <p:sp>
          <p:nvSpPr>
            <p:cNvPr id="86020" name="Arc 73" descr="FACEBMP">
              <a:hlinkClick r:id="rId1" action="ppaction://program"/>
            </p:cNvPr>
            <p:cNvSpPr/>
            <p:nvPr/>
          </p:nvSpPr>
          <p:spPr>
            <a:xfrm>
              <a:off x="0" y="432"/>
              <a:ext cx="2016" cy="3888"/>
            </a:xfrm>
            <a:custGeom>
              <a:avLst/>
              <a:gdLst>
                <a:gd name="txL" fmla="*/ 0 w 21600"/>
                <a:gd name="txT" fmla="*/ 0 h 21600"/>
                <a:gd name="txR" fmla="*/ 21600 w 21600"/>
                <a:gd name="txB" fmla="*/ 21600 h 21600"/>
              </a:gdLst>
              <a:ahLst/>
              <a:cxnLst>
                <a:cxn ang="0">
                  <a:pos x="0" y="0"/>
                </a:cxn>
                <a:cxn ang="0">
                  <a:pos x="0" y="1"/>
                </a:cxn>
                <a:cxn ang="0">
                  <a:pos x="0" y="1"/>
                </a:cxn>
              </a:cxnLst>
              <a:rect l="txL" t="txT" r="txR" b="txB"/>
              <a:pathLst>
                <a:path w="21600" h="21600" fill="none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blipFill rotWithShape="0">
              <a:blip r:embed="rId2"/>
              <a:stretch>
                <a:fillRect/>
              </a:stretch>
            </a:blipFill>
            <a:ln w="9525" cap="flat" cmpd="sng">
              <a:solidFill>
                <a:srgbClr val="808000">
                  <a:alpha val="100000"/>
                </a:srgbClr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p>
              <a:endParaRPr lang="zh-CN" altLang="en-US"/>
            </a:p>
          </p:txBody>
        </p:sp>
        <p:pic>
          <p:nvPicPr>
            <p:cNvPr id="86021" name="Picture 74" descr="3[12]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8" y="864"/>
              <a:ext cx="1728" cy="3456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86022" name="Text Box 20"/>
          <p:cNvSpPr txBox="1"/>
          <p:nvPr/>
        </p:nvSpPr>
        <p:spPr>
          <a:xfrm>
            <a:off x="1928813" y="3063875"/>
            <a:ext cx="600075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dirty="0">
                <a:latin typeface="Arial" panose="020B0604020202020204" pitchFamily="34" charset="0"/>
              </a:rPr>
              <a:t>（第</a:t>
            </a:r>
            <a:r>
              <a:rPr lang="en-US" altLang="zh-CN" sz="3600" dirty="0">
                <a:latin typeface="Arial" panose="020B0604020202020204" pitchFamily="34" charset="0"/>
              </a:rPr>
              <a:t>3</a:t>
            </a:r>
            <a:r>
              <a:rPr lang="zh-CN" altLang="en-US" sz="3600" dirty="0">
                <a:latin typeface="Arial" panose="020B0604020202020204" pitchFamily="34" charset="0"/>
              </a:rPr>
              <a:t>课时一次函数的性质）</a:t>
            </a:r>
            <a:endParaRPr lang="zh-CN" altLang="en-US" sz="360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74080" name="Rectangle 320" descr="PE03255_"/>
          <p:cNvSpPr>
            <a:spLocks noChangeArrowheads="1"/>
          </p:cNvSpPr>
          <p:nvPr/>
        </p:nvSpPr>
        <p:spPr bwMode="auto">
          <a:xfrm>
            <a:off x="-428625" y="4456113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华文中宋" panose="02010600040101010101" pitchFamily="2" charset="-122"/>
              <a:cs typeface="+mn-cs"/>
            </a:endParaRPr>
          </a:p>
        </p:txBody>
      </p:sp>
      <p:grpSp>
        <p:nvGrpSpPr>
          <p:cNvPr id="88067" name="Group 740"/>
          <p:cNvGrpSpPr/>
          <p:nvPr/>
        </p:nvGrpSpPr>
        <p:grpSpPr>
          <a:xfrm>
            <a:off x="2035175" y="658813"/>
            <a:ext cx="4679950" cy="984250"/>
            <a:chOff x="567" y="-94"/>
            <a:chExt cx="2948" cy="620"/>
          </a:xfrm>
        </p:grpSpPr>
        <p:pic>
          <p:nvPicPr>
            <p:cNvPr id="88068" name="Picture 722" descr="GY_02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3084" y="-1"/>
              <a:ext cx="431" cy="431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88069" name="Picture 723" descr="GY_02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567" y="28"/>
              <a:ext cx="408" cy="40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88070" name="WordArt 725"/>
            <p:cNvSpPr>
              <a:spLocks noTextEdit="1"/>
            </p:cNvSpPr>
            <p:nvPr/>
          </p:nvSpPr>
          <p:spPr>
            <a:xfrm rot="357396">
              <a:off x="1032" y="-94"/>
              <a:ext cx="1939" cy="620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32056"/>
                </a:avLst>
              </a:prstTxWarp>
              <a:normAutofit/>
            </a:bodyPr>
            <a:p>
              <a:pPr algn="ctr"/>
              <a:r>
                <a:rPr lang="zh-CN" altLang="en-US" sz="3600" b="1">
                  <a:ln w="9525" cap="flat" cmpd="sng">
                    <a:solidFill>
                      <a:srgbClr val="CC99FF"/>
                    </a:solidFill>
                    <a:prstDash val="solid"/>
                    <a:headEnd type="none" w="med" len="med"/>
                    <a:tailEnd type="none" w="med" len="med"/>
                  </a:ln>
                  <a:gradFill rotWithShape="1">
                    <a:gsLst>
                      <a:gs pos="0">
                        <a:srgbClr val="6600CC"/>
                      </a:gs>
                      <a:gs pos="100000">
                        <a:srgbClr val="CC00CC"/>
                      </a:gs>
                    </a:gsLst>
                    <a:lin ang="5040000" scaled="1"/>
                    <a:tileRect/>
                  </a:gradFill>
                  <a:effectLst>
                    <a:outerShdw dist="53882" dir="2699999" algn="ctr" rotWithShape="0">
                      <a:srgbClr val="9999FF">
                        <a:alpha val="79999"/>
                      </a:srgbClr>
                    </a:outerShdw>
                  </a:effectLst>
                  <a:latin typeface="宋体" panose="02010600030101010101" pitchFamily="2" charset="-122"/>
                  <a:ea typeface="宋体" panose="02010600030101010101" pitchFamily="2" charset="-122"/>
                </a:rPr>
                <a:t>自主探究</a:t>
              </a:r>
              <a:endParaRPr lang="zh-CN" altLang="en-US" sz="3600" b="1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040000" scaled="1"/>
                  <a:tileRect/>
                </a:gradFill>
                <a:effectLst>
                  <a:outerShdw dist="53882" dir="2699999" algn="ctr" rotWithShape="0">
                    <a:srgbClr val="9999FF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aphicFrame>
        <p:nvGraphicFramePr>
          <p:cNvPr id="88071" name="Object 727"/>
          <p:cNvGraphicFramePr/>
          <p:nvPr>
            <p:ph sz="quarter" idx="1"/>
          </p:nvPr>
        </p:nvGraphicFramePr>
        <p:xfrm>
          <a:off x="928688" y="2693988"/>
          <a:ext cx="1779587" cy="1041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2" imgW="673100" imgH="393700" progId="Equation.DSMT4">
                  <p:embed/>
                </p:oleObj>
              </mc:Choice>
              <mc:Fallback>
                <p:oleObj name="" r:id="rId2" imgW="673100" imgH="393700" progId="Equation.DSMT4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928688" y="2693988"/>
                        <a:ext cx="1779587" cy="1041400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8072" name="Object 729"/>
          <p:cNvGraphicFramePr/>
          <p:nvPr>
            <p:ph sz="quarter" idx="1"/>
          </p:nvPr>
        </p:nvGraphicFramePr>
        <p:xfrm>
          <a:off x="3286125" y="2857500"/>
          <a:ext cx="2319338" cy="714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4" imgW="659765" imgH="203200" progId="Equation.DSMT4">
                  <p:embed/>
                </p:oleObj>
              </mc:Choice>
              <mc:Fallback>
                <p:oleObj name="" r:id="rId4" imgW="659765" imgH="203200" progId="Equation.DSMT4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286125" y="2857500"/>
                        <a:ext cx="2319338" cy="714375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4486" name="Rectangle 726"/>
          <p:cNvSpPr>
            <a:spLocks noChangeArrowheads="1"/>
          </p:cNvSpPr>
          <p:nvPr/>
        </p:nvSpPr>
        <p:spPr bwMode="auto">
          <a:xfrm>
            <a:off x="758825" y="1835150"/>
            <a:ext cx="7397750" cy="16160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+mn-cs"/>
              </a:rPr>
              <a:t>1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+mn-cs"/>
              </a:rPr>
              <a:t>.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+mn-cs"/>
              </a:rPr>
              <a:t>在同一平面直角坐标系中画出一次函数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华文中宋" panose="02010600040101010101" pitchFamily="2" charset="-122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华文中宋" panose="02010600040101010101" pitchFamily="2" charset="-122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+mn-cs"/>
              </a:rPr>
              <a:t>                   和                         的图象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华文中宋" panose="02010600040101010101" pitchFamily="2" charset="-122"/>
              <a:cs typeface="+mn-cs"/>
            </a:endParaRPr>
          </a:p>
        </p:txBody>
      </p:sp>
      <p:grpSp>
        <p:nvGrpSpPr>
          <p:cNvPr id="88074" name="Group 746"/>
          <p:cNvGrpSpPr/>
          <p:nvPr/>
        </p:nvGrpSpPr>
        <p:grpSpPr>
          <a:xfrm>
            <a:off x="785813" y="3994150"/>
            <a:ext cx="7751762" cy="1649413"/>
            <a:chOff x="775" y="1959"/>
            <a:chExt cx="4883" cy="1039"/>
          </a:xfrm>
        </p:grpSpPr>
        <p:sp>
          <p:nvSpPr>
            <p:cNvPr id="374493" name="Text Box 733"/>
            <p:cNvSpPr txBox="1">
              <a:spLocks noChangeArrowheads="1"/>
            </p:cNvSpPr>
            <p:nvPr/>
          </p:nvSpPr>
          <p:spPr bwMode="auto">
            <a:xfrm>
              <a:off x="1119" y="2024"/>
              <a:ext cx="4052" cy="365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 marR="0" defTabSz="914400">
                <a:spcBef>
                  <a:spcPct val="50000"/>
                </a:spcBef>
                <a:buClrTx/>
                <a:buSzTx/>
                <a:buFontTx/>
                <a:buNone/>
                <a:defRPr/>
              </a:pPr>
              <a:r>
                <a:rPr kumimoji="0" lang="zh-CN" altLang="en-US" sz="3200" b="1" kern="1200" cap="none" spc="0" normalizeH="0" baseline="0" noProof="0">
                  <a:solidFill>
                    <a:srgbClr val="CC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anose="02020603050405020304" pitchFamily="18" charset="0"/>
                  <a:ea typeface="华文中宋" panose="02010600040101010101" pitchFamily="2" charset="-122"/>
                  <a:cs typeface="+mn-cs"/>
                </a:rPr>
                <a:t>在另一坐标系内画出一次函数</a:t>
              </a:r>
              <a:endParaRPr kumimoji="0" lang="zh-CN" altLang="en-US" sz="3200" b="1" kern="1200" cap="none" spc="0" normalizeH="0" baseline="0" noProof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cs typeface="+mn-cs"/>
              </a:endParaRPr>
            </a:p>
          </p:txBody>
        </p:sp>
        <p:graphicFrame>
          <p:nvGraphicFramePr>
            <p:cNvPr id="88076" name="Object 734"/>
            <p:cNvGraphicFramePr/>
            <p:nvPr/>
          </p:nvGraphicFramePr>
          <p:xfrm>
            <a:off x="1023" y="2453"/>
            <a:ext cx="1645" cy="54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1" name="" r:id="rId6" imgW="1231265" imgH="520700" progId="Equation.DSMT4">
                    <p:embed/>
                  </p:oleObj>
                </mc:Choice>
                <mc:Fallback>
                  <p:oleObj name="" r:id="rId6" imgW="1231265" imgH="520700" progId="Equation.DSMT4">
                    <p:embed/>
                    <p:pic>
                      <p:nvPicPr>
                        <p:cNvPr id="0" name="图片 3080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1023" y="2453"/>
                          <a:ext cx="1645" cy="545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88077" name="Object 735"/>
            <p:cNvGraphicFramePr/>
            <p:nvPr/>
          </p:nvGraphicFramePr>
          <p:xfrm>
            <a:off x="3003" y="2543"/>
            <a:ext cx="1561" cy="33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0" name="" r:id="rId8" imgW="1167130" imgH="317500" progId="Equation.DSMT4">
                    <p:embed/>
                  </p:oleObj>
                </mc:Choice>
                <mc:Fallback>
                  <p:oleObj name="" r:id="rId8" imgW="1167130" imgH="317500" progId="Equation.DSMT4">
                    <p:embed/>
                    <p:pic>
                      <p:nvPicPr>
                        <p:cNvPr id="0" name="图片 3079"/>
                        <p:cNvPicPr/>
                        <p:nvPr/>
                      </p:nvPicPr>
                      <p:blipFill>
                        <a:blip r:embed="rId9"/>
                        <a:stretch>
                          <a:fillRect/>
                        </a:stretch>
                      </p:blipFill>
                      <p:spPr>
                        <a:xfrm>
                          <a:off x="3003" y="2543"/>
                          <a:ext cx="1561" cy="333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74496" name="Rectangle 736"/>
            <p:cNvSpPr>
              <a:spLocks noChangeArrowheads="1"/>
            </p:cNvSpPr>
            <p:nvPr/>
          </p:nvSpPr>
          <p:spPr bwMode="auto">
            <a:xfrm>
              <a:off x="2687" y="2501"/>
              <a:ext cx="365" cy="365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CC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Times New Roman" panose="02020603050405020304" pitchFamily="18" charset="0"/>
                  <a:ea typeface="华文中宋" panose="02010600040101010101" pitchFamily="2" charset="-122"/>
                  <a:cs typeface="+mn-cs"/>
                </a:rPr>
                <a:t>和</a:t>
              </a:r>
              <a:endPara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+mn-cs"/>
              </a:endParaRPr>
            </a:p>
          </p:txBody>
        </p:sp>
        <p:sp>
          <p:nvSpPr>
            <p:cNvPr id="374497" name="Rectangle 737"/>
            <p:cNvSpPr>
              <a:spLocks noChangeArrowheads="1"/>
            </p:cNvSpPr>
            <p:nvPr/>
          </p:nvSpPr>
          <p:spPr bwMode="auto">
            <a:xfrm>
              <a:off x="4518" y="2468"/>
              <a:ext cx="1140" cy="365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none"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CC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Times New Roman" panose="02020603050405020304" pitchFamily="18" charset="0"/>
                  <a:ea typeface="华文中宋" panose="02010600040101010101" pitchFamily="2" charset="-122"/>
                  <a:cs typeface="+mn-cs"/>
                </a:rPr>
                <a:t>的图象。</a:t>
              </a:r>
              <a:endPara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+mn-cs"/>
              </a:endParaRPr>
            </a:p>
          </p:txBody>
        </p:sp>
        <p:sp>
          <p:nvSpPr>
            <p:cNvPr id="374505" name="Text Box 745"/>
            <p:cNvSpPr txBox="1">
              <a:spLocks noChangeArrowheads="1"/>
            </p:cNvSpPr>
            <p:nvPr/>
          </p:nvSpPr>
          <p:spPr bwMode="auto">
            <a:xfrm>
              <a:off x="775" y="1959"/>
              <a:ext cx="356" cy="442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none">
              <a:spAutoFit/>
            </a:bodyPr>
            <a:lstStyle/>
            <a:p>
              <a:pPr marR="0" defTabSz="914400" eaLnBrk="0" hangingPunct="0">
                <a:buClrTx/>
                <a:buSzTx/>
                <a:buFontTx/>
                <a:buNone/>
                <a:defRPr/>
              </a:pPr>
              <a:r>
                <a:rPr kumimoji="0" lang="en-US" altLang="zh-CN" sz="4000" b="1" kern="1200" cap="none" spc="0" normalizeH="0" baseline="0" noProof="0"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anose="02020603050405020304" pitchFamily="18" charset="0"/>
                  <a:ea typeface="华文中宋" panose="02010600040101010101" pitchFamily="2" charset="-122"/>
                  <a:cs typeface="+mn-cs"/>
                </a:rPr>
                <a:t>2.</a:t>
              </a:r>
              <a:endParaRPr kumimoji="0" lang="en-US" altLang="zh-CN" sz="4000" b="1" kern="1200" cap="none" spc="0" normalizeH="0" baseline="0" noProof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cs typeface="+mn-cs"/>
              </a:endParaRPr>
            </a:p>
          </p:txBody>
        </p:sp>
      </p:grp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" name="Group 1071"/>
          <p:cNvGrpSpPr/>
          <p:nvPr/>
        </p:nvGrpSpPr>
        <p:grpSpPr>
          <a:xfrm>
            <a:off x="3543300" y="3205163"/>
            <a:ext cx="4864100" cy="3124200"/>
            <a:chOff x="519" y="1298"/>
            <a:chExt cx="3064" cy="1968"/>
          </a:xfrm>
        </p:grpSpPr>
        <p:sp>
          <p:nvSpPr>
            <p:cNvPr id="89091" name="Text Box 1034"/>
            <p:cNvSpPr txBox="1"/>
            <p:nvPr/>
          </p:nvSpPr>
          <p:spPr>
            <a:xfrm>
              <a:off x="1807" y="2642"/>
              <a:ext cx="28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000" dirty="0">
                  <a:latin typeface="Times New Roman" panose="02020603050405020304" pitchFamily="18" charset="0"/>
                </a:rPr>
                <a:t>-2</a:t>
              </a:r>
              <a:endParaRPr lang="en-US" altLang="zh-CN" sz="2000" dirty="0">
                <a:latin typeface="Times New Roman" panose="02020603050405020304" pitchFamily="18" charset="0"/>
              </a:endParaRPr>
            </a:p>
          </p:txBody>
        </p:sp>
        <p:sp>
          <p:nvSpPr>
            <p:cNvPr id="89092" name="Text Box 1035"/>
            <p:cNvSpPr txBox="1"/>
            <p:nvPr/>
          </p:nvSpPr>
          <p:spPr>
            <a:xfrm>
              <a:off x="1807" y="2402"/>
              <a:ext cx="28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000" dirty="0">
                  <a:latin typeface="Times New Roman" panose="02020603050405020304" pitchFamily="18" charset="0"/>
                </a:rPr>
                <a:t>-1</a:t>
              </a:r>
              <a:endParaRPr lang="en-US" altLang="zh-CN" sz="2000" dirty="0">
                <a:latin typeface="Times New Roman" panose="02020603050405020304" pitchFamily="18" charset="0"/>
              </a:endParaRPr>
            </a:p>
          </p:txBody>
        </p:sp>
        <p:sp>
          <p:nvSpPr>
            <p:cNvPr id="89093" name="Text Box 1036"/>
            <p:cNvSpPr txBox="1"/>
            <p:nvPr/>
          </p:nvSpPr>
          <p:spPr>
            <a:xfrm>
              <a:off x="1807" y="2882"/>
              <a:ext cx="28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000" dirty="0">
                  <a:latin typeface="Times New Roman" panose="02020603050405020304" pitchFamily="18" charset="0"/>
                </a:rPr>
                <a:t>-3</a:t>
              </a:r>
              <a:endParaRPr lang="en-US" altLang="zh-CN" sz="2000" dirty="0">
                <a:latin typeface="Times New Roman" panose="02020603050405020304" pitchFamily="18" charset="0"/>
              </a:endParaRPr>
            </a:p>
          </p:txBody>
        </p:sp>
        <p:sp>
          <p:nvSpPr>
            <p:cNvPr id="89094" name="Text Box 1037"/>
            <p:cNvSpPr txBox="1"/>
            <p:nvPr/>
          </p:nvSpPr>
          <p:spPr>
            <a:xfrm>
              <a:off x="1807" y="2018"/>
              <a:ext cx="28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000" dirty="0">
                  <a:latin typeface="Times New Roman" panose="02020603050405020304" pitchFamily="18" charset="0"/>
                </a:rPr>
                <a:t>1</a:t>
              </a:r>
              <a:endParaRPr lang="en-US" altLang="zh-CN" sz="2000" dirty="0">
                <a:latin typeface="Times New Roman" panose="02020603050405020304" pitchFamily="18" charset="0"/>
              </a:endParaRPr>
            </a:p>
          </p:txBody>
        </p:sp>
        <p:sp>
          <p:nvSpPr>
            <p:cNvPr id="89095" name="Text Box 1038"/>
            <p:cNvSpPr txBox="1"/>
            <p:nvPr/>
          </p:nvSpPr>
          <p:spPr>
            <a:xfrm>
              <a:off x="1807" y="1538"/>
              <a:ext cx="28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000" dirty="0">
                  <a:latin typeface="Times New Roman" panose="02020603050405020304" pitchFamily="18" charset="0"/>
                </a:rPr>
                <a:t>3</a:t>
              </a:r>
              <a:endParaRPr lang="en-US" altLang="zh-CN" sz="2000" dirty="0">
                <a:latin typeface="Times New Roman" panose="02020603050405020304" pitchFamily="18" charset="0"/>
              </a:endParaRPr>
            </a:p>
          </p:txBody>
        </p:sp>
        <p:sp>
          <p:nvSpPr>
            <p:cNvPr id="89096" name="Text Box 1039"/>
            <p:cNvSpPr txBox="1"/>
            <p:nvPr/>
          </p:nvSpPr>
          <p:spPr>
            <a:xfrm>
              <a:off x="1807" y="1778"/>
              <a:ext cx="28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000" dirty="0">
                  <a:latin typeface="Times New Roman" panose="02020603050405020304" pitchFamily="18" charset="0"/>
                </a:rPr>
                <a:t>2</a:t>
              </a:r>
              <a:endParaRPr lang="en-US" altLang="zh-CN" sz="2000" dirty="0">
                <a:latin typeface="Times New Roman" panose="02020603050405020304" pitchFamily="18" charset="0"/>
              </a:endParaRPr>
            </a:p>
          </p:txBody>
        </p:sp>
        <p:sp>
          <p:nvSpPr>
            <p:cNvPr id="416785" name="Line 1041"/>
            <p:cNvSpPr>
              <a:spLocks noChangeShapeType="1"/>
            </p:cNvSpPr>
            <p:nvPr/>
          </p:nvSpPr>
          <p:spPr bwMode="auto">
            <a:xfrm>
              <a:off x="1999" y="2546"/>
              <a:ext cx="4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+mn-cs"/>
              </a:endParaRPr>
            </a:p>
          </p:txBody>
        </p:sp>
        <p:sp>
          <p:nvSpPr>
            <p:cNvPr id="416786" name="Line 1042"/>
            <p:cNvSpPr>
              <a:spLocks noChangeShapeType="1"/>
            </p:cNvSpPr>
            <p:nvPr/>
          </p:nvSpPr>
          <p:spPr bwMode="auto">
            <a:xfrm>
              <a:off x="1999" y="2786"/>
              <a:ext cx="4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+mn-cs"/>
              </a:endParaRPr>
            </a:p>
          </p:txBody>
        </p:sp>
        <p:sp>
          <p:nvSpPr>
            <p:cNvPr id="416787" name="Line 1043"/>
            <p:cNvSpPr>
              <a:spLocks noChangeShapeType="1"/>
            </p:cNvSpPr>
            <p:nvPr/>
          </p:nvSpPr>
          <p:spPr bwMode="auto">
            <a:xfrm>
              <a:off x="1999" y="1922"/>
              <a:ext cx="4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+mn-cs"/>
              </a:endParaRPr>
            </a:p>
          </p:txBody>
        </p:sp>
        <p:sp>
          <p:nvSpPr>
            <p:cNvPr id="416788" name="Line 1044"/>
            <p:cNvSpPr>
              <a:spLocks noChangeShapeType="1"/>
            </p:cNvSpPr>
            <p:nvPr/>
          </p:nvSpPr>
          <p:spPr bwMode="auto">
            <a:xfrm>
              <a:off x="1999" y="1682"/>
              <a:ext cx="4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+mn-cs"/>
              </a:endParaRPr>
            </a:p>
          </p:txBody>
        </p:sp>
        <p:sp>
          <p:nvSpPr>
            <p:cNvPr id="416789" name="Line 1045"/>
            <p:cNvSpPr>
              <a:spLocks noChangeShapeType="1"/>
            </p:cNvSpPr>
            <p:nvPr/>
          </p:nvSpPr>
          <p:spPr bwMode="auto">
            <a:xfrm>
              <a:off x="1999" y="3026"/>
              <a:ext cx="4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+mn-cs"/>
              </a:endParaRPr>
            </a:p>
          </p:txBody>
        </p:sp>
        <p:sp>
          <p:nvSpPr>
            <p:cNvPr id="416790" name="Line 1046"/>
            <p:cNvSpPr>
              <a:spLocks noChangeShapeType="1"/>
            </p:cNvSpPr>
            <p:nvPr/>
          </p:nvSpPr>
          <p:spPr bwMode="auto">
            <a:xfrm>
              <a:off x="1999" y="2162"/>
              <a:ext cx="4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+mn-cs"/>
              </a:endParaRPr>
            </a:p>
          </p:txBody>
        </p:sp>
        <p:sp>
          <p:nvSpPr>
            <p:cNvPr id="416791" name="Line 1047"/>
            <p:cNvSpPr>
              <a:spLocks noChangeShapeType="1"/>
            </p:cNvSpPr>
            <p:nvPr/>
          </p:nvSpPr>
          <p:spPr bwMode="auto">
            <a:xfrm flipV="1">
              <a:off x="1999" y="1346"/>
              <a:ext cx="0" cy="192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tailEnd type="triangl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+mn-cs"/>
              </a:endParaRPr>
            </a:p>
          </p:txBody>
        </p:sp>
        <p:sp>
          <p:nvSpPr>
            <p:cNvPr id="89104" name="Text Box 1048"/>
            <p:cNvSpPr txBox="1"/>
            <p:nvPr/>
          </p:nvSpPr>
          <p:spPr>
            <a:xfrm>
              <a:off x="2047" y="1298"/>
              <a:ext cx="28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000" dirty="0">
                  <a:latin typeface="Times New Roman" panose="02020603050405020304" pitchFamily="18" charset="0"/>
                </a:rPr>
                <a:t>y</a:t>
              </a:r>
              <a:endParaRPr lang="en-US" altLang="zh-CN" sz="2000" dirty="0">
                <a:latin typeface="Times New Roman" panose="02020603050405020304" pitchFamily="18" charset="0"/>
              </a:endParaRPr>
            </a:p>
          </p:txBody>
        </p:sp>
        <p:grpSp>
          <p:nvGrpSpPr>
            <p:cNvPr id="89105" name="Group 1050"/>
            <p:cNvGrpSpPr/>
            <p:nvPr/>
          </p:nvGrpSpPr>
          <p:grpSpPr>
            <a:xfrm>
              <a:off x="1087" y="2306"/>
              <a:ext cx="1872" cy="48"/>
              <a:chOff x="864" y="2880"/>
              <a:chExt cx="1872" cy="48"/>
            </a:xfrm>
          </p:grpSpPr>
          <p:sp>
            <p:nvSpPr>
              <p:cNvPr id="416795" name="Line 1051"/>
              <p:cNvSpPr>
                <a:spLocks noChangeShapeType="1"/>
              </p:cNvSpPr>
              <p:nvPr/>
            </p:nvSpPr>
            <p:spPr bwMode="auto">
              <a:xfrm flipV="1">
                <a:off x="2064" y="2880"/>
                <a:ext cx="0" cy="4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Times New Roman" panose="02020603050405020304" pitchFamily="18" charset="0"/>
                  <a:ea typeface="华文中宋" panose="02010600040101010101" pitchFamily="2" charset="-122"/>
                  <a:cs typeface="+mn-cs"/>
                </a:endParaRPr>
              </a:p>
            </p:txBody>
          </p:sp>
          <p:sp>
            <p:nvSpPr>
              <p:cNvPr id="416796" name="Line 1052"/>
              <p:cNvSpPr>
                <a:spLocks noChangeShapeType="1"/>
              </p:cNvSpPr>
              <p:nvPr/>
            </p:nvSpPr>
            <p:spPr bwMode="auto">
              <a:xfrm flipV="1">
                <a:off x="2400" y="2880"/>
                <a:ext cx="0" cy="4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Times New Roman" panose="02020603050405020304" pitchFamily="18" charset="0"/>
                  <a:ea typeface="华文中宋" panose="02010600040101010101" pitchFamily="2" charset="-122"/>
                  <a:cs typeface="+mn-cs"/>
                </a:endParaRPr>
              </a:p>
            </p:txBody>
          </p:sp>
          <p:sp>
            <p:nvSpPr>
              <p:cNvPr id="416797" name="Line 1053"/>
              <p:cNvSpPr>
                <a:spLocks noChangeShapeType="1"/>
              </p:cNvSpPr>
              <p:nvPr/>
            </p:nvSpPr>
            <p:spPr bwMode="auto">
              <a:xfrm flipV="1">
                <a:off x="2736" y="2880"/>
                <a:ext cx="0" cy="4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Times New Roman" panose="02020603050405020304" pitchFamily="18" charset="0"/>
                  <a:ea typeface="华文中宋" panose="02010600040101010101" pitchFamily="2" charset="-122"/>
                  <a:cs typeface="+mn-cs"/>
                </a:endParaRPr>
              </a:p>
            </p:txBody>
          </p:sp>
          <p:sp>
            <p:nvSpPr>
              <p:cNvPr id="416798" name="Line 1054"/>
              <p:cNvSpPr>
                <a:spLocks noChangeShapeType="1"/>
              </p:cNvSpPr>
              <p:nvPr/>
            </p:nvSpPr>
            <p:spPr bwMode="auto">
              <a:xfrm flipV="1">
                <a:off x="1488" y="2880"/>
                <a:ext cx="0" cy="4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Times New Roman" panose="02020603050405020304" pitchFamily="18" charset="0"/>
                  <a:ea typeface="华文中宋" panose="02010600040101010101" pitchFamily="2" charset="-122"/>
                  <a:cs typeface="+mn-cs"/>
                </a:endParaRPr>
              </a:p>
            </p:txBody>
          </p:sp>
          <p:sp>
            <p:nvSpPr>
              <p:cNvPr id="416799" name="Line 1055"/>
              <p:cNvSpPr>
                <a:spLocks noChangeShapeType="1"/>
              </p:cNvSpPr>
              <p:nvPr/>
            </p:nvSpPr>
            <p:spPr bwMode="auto">
              <a:xfrm flipV="1">
                <a:off x="1152" y="2880"/>
                <a:ext cx="0" cy="4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Times New Roman" panose="02020603050405020304" pitchFamily="18" charset="0"/>
                  <a:ea typeface="华文中宋" panose="02010600040101010101" pitchFamily="2" charset="-122"/>
                  <a:cs typeface="+mn-cs"/>
                </a:endParaRPr>
              </a:p>
            </p:txBody>
          </p:sp>
          <p:sp>
            <p:nvSpPr>
              <p:cNvPr id="416800" name="Line 1056"/>
              <p:cNvSpPr>
                <a:spLocks noChangeShapeType="1"/>
              </p:cNvSpPr>
              <p:nvPr/>
            </p:nvSpPr>
            <p:spPr bwMode="auto">
              <a:xfrm flipV="1">
                <a:off x="864" y="2880"/>
                <a:ext cx="0" cy="4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Times New Roman" panose="02020603050405020304" pitchFamily="18" charset="0"/>
                  <a:ea typeface="华文中宋" panose="02010600040101010101" pitchFamily="2" charset="-122"/>
                  <a:cs typeface="+mn-cs"/>
                </a:endParaRPr>
              </a:p>
            </p:txBody>
          </p:sp>
        </p:grpSp>
        <p:sp>
          <p:nvSpPr>
            <p:cNvPr id="416802" name="Line 1058"/>
            <p:cNvSpPr>
              <a:spLocks noChangeShapeType="1"/>
            </p:cNvSpPr>
            <p:nvPr/>
          </p:nvSpPr>
          <p:spPr bwMode="auto">
            <a:xfrm>
              <a:off x="703" y="2354"/>
              <a:ext cx="2688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tailEnd type="triangl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+mn-cs"/>
              </a:endParaRPr>
            </a:p>
          </p:txBody>
        </p:sp>
        <p:sp>
          <p:nvSpPr>
            <p:cNvPr id="89113" name="Text Box 1059"/>
            <p:cNvSpPr txBox="1"/>
            <p:nvPr/>
          </p:nvSpPr>
          <p:spPr>
            <a:xfrm>
              <a:off x="1541" y="2297"/>
              <a:ext cx="454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1" dirty="0">
                  <a:latin typeface="Times New Roman" panose="02020603050405020304" pitchFamily="18" charset="0"/>
                </a:rPr>
                <a:t>-1</a:t>
              </a:r>
              <a:endParaRPr lang="en-US" altLang="zh-CN" sz="2800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89114" name="Text Box 1060"/>
            <p:cNvSpPr txBox="1"/>
            <p:nvPr/>
          </p:nvSpPr>
          <p:spPr>
            <a:xfrm>
              <a:off x="921" y="2310"/>
              <a:ext cx="395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1" dirty="0">
                  <a:latin typeface="Times New Roman" panose="02020603050405020304" pitchFamily="18" charset="0"/>
                </a:rPr>
                <a:t>-3</a:t>
              </a:r>
              <a:endParaRPr lang="en-US" altLang="zh-CN" sz="2800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89115" name="Text Box 1061"/>
            <p:cNvSpPr txBox="1"/>
            <p:nvPr/>
          </p:nvSpPr>
          <p:spPr>
            <a:xfrm>
              <a:off x="1231" y="2354"/>
              <a:ext cx="28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000" dirty="0">
                  <a:latin typeface="Times New Roman" panose="02020603050405020304" pitchFamily="18" charset="0"/>
                </a:rPr>
                <a:t>-2</a:t>
              </a:r>
              <a:endParaRPr lang="en-US" altLang="zh-CN" sz="2000" dirty="0">
                <a:latin typeface="Times New Roman" panose="02020603050405020304" pitchFamily="18" charset="0"/>
              </a:endParaRPr>
            </a:p>
          </p:txBody>
        </p:sp>
        <p:sp>
          <p:nvSpPr>
            <p:cNvPr id="89116" name="Text Box 1062"/>
            <p:cNvSpPr txBox="1"/>
            <p:nvPr/>
          </p:nvSpPr>
          <p:spPr>
            <a:xfrm>
              <a:off x="2191" y="2354"/>
              <a:ext cx="28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000" dirty="0">
                  <a:latin typeface="Times New Roman" panose="02020603050405020304" pitchFamily="18" charset="0"/>
                </a:rPr>
                <a:t>1</a:t>
              </a:r>
              <a:endParaRPr lang="en-US" altLang="zh-CN" sz="2000" dirty="0">
                <a:latin typeface="Times New Roman" panose="02020603050405020304" pitchFamily="18" charset="0"/>
              </a:endParaRPr>
            </a:p>
          </p:txBody>
        </p:sp>
        <p:sp>
          <p:nvSpPr>
            <p:cNvPr id="89117" name="Text Box 1063"/>
            <p:cNvSpPr txBox="1"/>
            <p:nvPr/>
          </p:nvSpPr>
          <p:spPr>
            <a:xfrm>
              <a:off x="2527" y="2354"/>
              <a:ext cx="28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000" dirty="0">
                  <a:latin typeface="Times New Roman" panose="02020603050405020304" pitchFamily="18" charset="0"/>
                </a:rPr>
                <a:t>2</a:t>
              </a:r>
              <a:endParaRPr lang="en-US" altLang="zh-CN" sz="2000" dirty="0">
                <a:latin typeface="Times New Roman" panose="02020603050405020304" pitchFamily="18" charset="0"/>
              </a:endParaRPr>
            </a:p>
          </p:txBody>
        </p:sp>
        <p:sp>
          <p:nvSpPr>
            <p:cNvPr id="89118" name="Text Box 1064"/>
            <p:cNvSpPr txBox="1"/>
            <p:nvPr/>
          </p:nvSpPr>
          <p:spPr>
            <a:xfrm>
              <a:off x="2863" y="2354"/>
              <a:ext cx="28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000" dirty="0">
                  <a:latin typeface="Times New Roman" panose="02020603050405020304" pitchFamily="18" charset="0"/>
                </a:rPr>
                <a:t>3</a:t>
              </a:r>
              <a:endParaRPr lang="en-US" altLang="zh-CN" sz="2000" dirty="0">
                <a:latin typeface="Times New Roman" panose="02020603050405020304" pitchFamily="18" charset="0"/>
              </a:endParaRPr>
            </a:p>
          </p:txBody>
        </p:sp>
        <p:sp>
          <p:nvSpPr>
            <p:cNvPr id="89119" name="Text Box 1065"/>
            <p:cNvSpPr txBox="1"/>
            <p:nvPr/>
          </p:nvSpPr>
          <p:spPr>
            <a:xfrm>
              <a:off x="3295" y="2306"/>
              <a:ext cx="28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000" dirty="0">
                  <a:latin typeface="Times New Roman" panose="02020603050405020304" pitchFamily="18" charset="0"/>
                </a:rPr>
                <a:t>x</a:t>
              </a:r>
              <a:endParaRPr lang="en-US" altLang="zh-CN" sz="2000" dirty="0">
                <a:latin typeface="Times New Roman" panose="02020603050405020304" pitchFamily="18" charset="0"/>
              </a:endParaRPr>
            </a:p>
          </p:txBody>
        </p:sp>
        <p:sp>
          <p:nvSpPr>
            <p:cNvPr id="89120" name="Text Box 1066"/>
            <p:cNvSpPr txBox="1"/>
            <p:nvPr/>
          </p:nvSpPr>
          <p:spPr>
            <a:xfrm>
              <a:off x="1951" y="2306"/>
              <a:ext cx="192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000" dirty="0">
                  <a:latin typeface="Times New Roman" panose="02020603050405020304" pitchFamily="18" charset="0"/>
                </a:rPr>
                <a:t>O</a:t>
              </a:r>
              <a:endParaRPr lang="en-US" altLang="zh-CN" sz="2000" dirty="0">
                <a:latin typeface="Times New Roman" panose="02020603050405020304" pitchFamily="18" charset="0"/>
              </a:endParaRPr>
            </a:p>
          </p:txBody>
        </p:sp>
        <p:sp>
          <p:nvSpPr>
            <p:cNvPr id="416811" name="Line 1067"/>
            <p:cNvSpPr>
              <a:spLocks noChangeShapeType="1"/>
            </p:cNvSpPr>
            <p:nvPr/>
          </p:nvSpPr>
          <p:spPr bwMode="auto">
            <a:xfrm>
              <a:off x="1135" y="1442"/>
              <a:ext cx="1056" cy="1632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+mn-cs"/>
              </a:endParaRPr>
            </a:p>
          </p:txBody>
        </p:sp>
        <p:sp>
          <p:nvSpPr>
            <p:cNvPr id="416812" name="Line 1068"/>
            <p:cNvSpPr>
              <a:spLocks noChangeShapeType="1"/>
            </p:cNvSpPr>
            <p:nvPr/>
          </p:nvSpPr>
          <p:spPr bwMode="auto">
            <a:xfrm flipH="1" flipV="1">
              <a:off x="991" y="1490"/>
              <a:ext cx="2304" cy="100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+mn-cs"/>
              </a:endParaRPr>
            </a:p>
          </p:txBody>
        </p:sp>
        <p:graphicFrame>
          <p:nvGraphicFramePr>
            <p:cNvPr id="89123" name="Object 1069"/>
            <p:cNvGraphicFramePr/>
            <p:nvPr/>
          </p:nvGraphicFramePr>
          <p:xfrm>
            <a:off x="2287" y="1704"/>
            <a:ext cx="1137" cy="45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4" name="" r:id="rId1" imgW="824865" imgH="393700" progId="Equation.3">
                    <p:embed/>
                  </p:oleObj>
                </mc:Choice>
                <mc:Fallback>
                  <p:oleObj name="" r:id="rId1" imgW="824865" imgH="393700" progId="Equation.3">
                    <p:embed/>
                    <p:pic>
                      <p:nvPicPr>
                        <p:cNvPr id="0" name="图片 3083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2287" y="1704"/>
                          <a:ext cx="1137" cy="45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89124" name="Object 1070"/>
            <p:cNvGraphicFramePr/>
            <p:nvPr/>
          </p:nvGraphicFramePr>
          <p:xfrm>
            <a:off x="519" y="1858"/>
            <a:ext cx="925" cy="20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3" name="" r:id="rId3" imgW="913765" imgH="241300" progId="Equation.DSMT4">
                    <p:embed/>
                  </p:oleObj>
                </mc:Choice>
                <mc:Fallback>
                  <p:oleObj name="" r:id="rId3" imgW="913765" imgH="241300" progId="Equation.DSMT4">
                    <p:embed/>
                    <p:pic>
                      <p:nvPicPr>
                        <p:cNvPr id="0" name="图片 3082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519" y="1858"/>
                          <a:ext cx="925" cy="206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4" name="Group 1112"/>
          <p:cNvGrpSpPr/>
          <p:nvPr/>
        </p:nvGrpSpPr>
        <p:grpSpPr>
          <a:xfrm>
            <a:off x="571500" y="928688"/>
            <a:ext cx="4914900" cy="3255962"/>
            <a:chOff x="56" y="1896"/>
            <a:chExt cx="3096" cy="2051"/>
          </a:xfrm>
        </p:grpSpPr>
        <p:sp>
          <p:nvSpPr>
            <p:cNvPr id="89126" name="Text Box 1075"/>
            <p:cNvSpPr txBox="1"/>
            <p:nvPr/>
          </p:nvSpPr>
          <p:spPr>
            <a:xfrm>
              <a:off x="1160" y="3323"/>
              <a:ext cx="28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000" dirty="0">
                  <a:latin typeface="Times New Roman" panose="02020603050405020304" pitchFamily="18" charset="0"/>
                </a:rPr>
                <a:t>-2</a:t>
              </a:r>
              <a:endParaRPr lang="en-US" altLang="zh-CN" sz="2000" dirty="0">
                <a:latin typeface="Times New Roman" panose="02020603050405020304" pitchFamily="18" charset="0"/>
              </a:endParaRPr>
            </a:p>
          </p:txBody>
        </p:sp>
        <p:sp>
          <p:nvSpPr>
            <p:cNvPr id="89127" name="Text Box 1076"/>
            <p:cNvSpPr txBox="1"/>
            <p:nvPr/>
          </p:nvSpPr>
          <p:spPr>
            <a:xfrm>
              <a:off x="1160" y="3083"/>
              <a:ext cx="28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000" dirty="0">
                  <a:latin typeface="Times New Roman" panose="02020603050405020304" pitchFamily="18" charset="0"/>
                </a:rPr>
                <a:t>-1</a:t>
              </a:r>
              <a:endParaRPr lang="en-US" altLang="zh-CN" sz="2000" dirty="0">
                <a:latin typeface="Times New Roman" panose="02020603050405020304" pitchFamily="18" charset="0"/>
              </a:endParaRPr>
            </a:p>
          </p:txBody>
        </p:sp>
        <p:sp>
          <p:nvSpPr>
            <p:cNvPr id="89128" name="Text Box 1077"/>
            <p:cNvSpPr txBox="1"/>
            <p:nvPr/>
          </p:nvSpPr>
          <p:spPr>
            <a:xfrm>
              <a:off x="1160" y="3563"/>
              <a:ext cx="28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000" dirty="0">
                  <a:latin typeface="Times New Roman" panose="02020603050405020304" pitchFamily="18" charset="0"/>
                </a:rPr>
                <a:t>-3</a:t>
              </a:r>
              <a:endParaRPr lang="en-US" altLang="zh-CN" sz="2000" dirty="0">
                <a:latin typeface="Times New Roman" panose="02020603050405020304" pitchFamily="18" charset="0"/>
              </a:endParaRPr>
            </a:p>
          </p:txBody>
        </p:sp>
        <p:sp>
          <p:nvSpPr>
            <p:cNvPr id="89129" name="Text Box 1078"/>
            <p:cNvSpPr txBox="1"/>
            <p:nvPr/>
          </p:nvSpPr>
          <p:spPr>
            <a:xfrm>
              <a:off x="1160" y="2699"/>
              <a:ext cx="28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000" dirty="0">
                  <a:latin typeface="Times New Roman" panose="02020603050405020304" pitchFamily="18" charset="0"/>
                </a:rPr>
                <a:t>1</a:t>
              </a:r>
              <a:endParaRPr lang="en-US" altLang="zh-CN" sz="2000" dirty="0">
                <a:latin typeface="Times New Roman" panose="02020603050405020304" pitchFamily="18" charset="0"/>
              </a:endParaRPr>
            </a:p>
          </p:txBody>
        </p:sp>
        <p:sp>
          <p:nvSpPr>
            <p:cNvPr id="89130" name="Text Box 1079"/>
            <p:cNvSpPr txBox="1"/>
            <p:nvPr/>
          </p:nvSpPr>
          <p:spPr>
            <a:xfrm>
              <a:off x="1160" y="2219"/>
              <a:ext cx="28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000" dirty="0">
                  <a:latin typeface="Times New Roman" panose="02020603050405020304" pitchFamily="18" charset="0"/>
                </a:rPr>
                <a:t>3</a:t>
              </a:r>
              <a:endParaRPr lang="en-US" altLang="zh-CN" sz="2000" dirty="0">
                <a:latin typeface="Times New Roman" panose="02020603050405020304" pitchFamily="18" charset="0"/>
              </a:endParaRPr>
            </a:p>
          </p:txBody>
        </p:sp>
        <p:sp>
          <p:nvSpPr>
            <p:cNvPr id="89131" name="Text Box 1080"/>
            <p:cNvSpPr txBox="1"/>
            <p:nvPr/>
          </p:nvSpPr>
          <p:spPr>
            <a:xfrm>
              <a:off x="1160" y="2459"/>
              <a:ext cx="28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000" dirty="0">
                  <a:latin typeface="Times New Roman" panose="02020603050405020304" pitchFamily="18" charset="0"/>
                </a:rPr>
                <a:t>2</a:t>
              </a:r>
              <a:endParaRPr lang="en-US" altLang="zh-CN" sz="2000" dirty="0">
                <a:latin typeface="Times New Roman" panose="02020603050405020304" pitchFamily="18" charset="0"/>
              </a:endParaRPr>
            </a:p>
          </p:txBody>
        </p:sp>
        <p:sp>
          <p:nvSpPr>
            <p:cNvPr id="416826" name="Line 1082"/>
            <p:cNvSpPr>
              <a:spLocks noChangeShapeType="1"/>
            </p:cNvSpPr>
            <p:nvPr/>
          </p:nvSpPr>
          <p:spPr bwMode="auto">
            <a:xfrm>
              <a:off x="1352" y="3227"/>
              <a:ext cx="4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+mn-cs"/>
              </a:endParaRPr>
            </a:p>
          </p:txBody>
        </p:sp>
        <p:sp>
          <p:nvSpPr>
            <p:cNvPr id="416827" name="Line 1083"/>
            <p:cNvSpPr>
              <a:spLocks noChangeShapeType="1"/>
            </p:cNvSpPr>
            <p:nvPr/>
          </p:nvSpPr>
          <p:spPr bwMode="auto">
            <a:xfrm>
              <a:off x="1352" y="3467"/>
              <a:ext cx="4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+mn-cs"/>
              </a:endParaRPr>
            </a:p>
          </p:txBody>
        </p:sp>
        <p:sp>
          <p:nvSpPr>
            <p:cNvPr id="416828" name="Line 1084"/>
            <p:cNvSpPr>
              <a:spLocks noChangeShapeType="1"/>
            </p:cNvSpPr>
            <p:nvPr/>
          </p:nvSpPr>
          <p:spPr bwMode="auto">
            <a:xfrm>
              <a:off x="1352" y="2603"/>
              <a:ext cx="4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+mn-cs"/>
              </a:endParaRPr>
            </a:p>
          </p:txBody>
        </p:sp>
        <p:sp>
          <p:nvSpPr>
            <p:cNvPr id="416829" name="Line 1085"/>
            <p:cNvSpPr>
              <a:spLocks noChangeShapeType="1"/>
            </p:cNvSpPr>
            <p:nvPr/>
          </p:nvSpPr>
          <p:spPr bwMode="auto">
            <a:xfrm>
              <a:off x="1352" y="2363"/>
              <a:ext cx="4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+mn-cs"/>
              </a:endParaRPr>
            </a:p>
          </p:txBody>
        </p:sp>
        <p:sp>
          <p:nvSpPr>
            <p:cNvPr id="416830" name="Line 1086"/>
            <p:cNvSpPr>
              <a:spLocks noChangeShapeType="1"/>
            </p:cNvSpPr>
            <p:nvPr/>
          </p:nvSpPr>
          <p:spPr bwMode="auto">
            <a:xfrm>
              <a:off x="1352" y="3707"/>
              <a:ext cx="4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+mn-cs"/>
              </a:endParaRPr>
            </a:p>
          </p:txBody>
        </p:sp>
        <p:sp>
          <p:nvSpPr>
            <p:cNvPr id="416831" name="Line 1087"/>
            <p:cNvSpPr>
              <a:spLocks noChangeShapeType="1"/>
            </p:cNvSpPr>
            <p:nvPr/>
          </p:nvSpPr>
          <p:spPr bwMode="auto">
            <a:xfrm>
              <a:off x="1352" y="2843"/>
              <a:ext cx="4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+mn-cs"/>
              </a:endParaRPr>
            </a:p>
          </p:txBody>
        </p:sp>
        <p:sp>
          <p:nvSpPr>
            <p:cNvPr id="416832" name="Line 1088"/>
            <p:cNvSpPr>
              <a:spLocks noChangeShapeType="1"/>
            </p:cNvSpPr>
            <p:nvPr/>
          </p:nvSpPr>
          <p:spPr bwMode="auto">
            <a:xfrm flipV="1">
              <a:off x="1352" y="2027"/>
              <a:ext cx="0" cy="192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tailEnd type="triangl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+mn-cs"/>
              </a:endParaRPr>
            </a:p>
          </p:txBody>
        </p:sp>
        <p:sp>
          <p:nvSpPr>
            <p:cNvPr id="89139" name="Text Box 1089"/>
            <p:cNvSpPr txBox="1"/>
            <p:nvPr/>
          </p:nvSpPr>
          <p:spPr>
            <a:xfrm>
              <a:off x="1400" y="1979"/>
              <a:ext cx="28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000" dirty="0">
                  <a:latin typeface="Times New Roman" panose="02020603050405020304" pitchFamily="18" charset="0"/>
                </a:rPr>
                <a:t>y</a:t>
              </a:r>
              <a:endParaRPr lang="en-US" altLang="zh-CN" sz="2000" dirty="0">
                <a:latin typeface="Times New Roman" panose="02020603050405020304" pitchFamily="18" charset="0"/>
              </a:endParaRPr>
            </a:p>
          </p:txBody>
        </p:sp>
        <p:grpSp>
          <p:nvGrpSpPr>
            <p:cNvPr id="89140" name="Group 1091"/>
            <p:cNvGrpSpPr/>
            <p:nvPr/>
          </p:nvGrpSpPr>
          <p:grpSpPr>
            <a:xfrm>
              <a:off x="440" y="2987"/>
              <a:ext cx="1872" cy="48"/>
              <a:chOff x="864" y="2880"/>
              <a:chExt cx="1872" cy="48"/>
            </a:xfrm>
          </p:grpSpPr>
          <p:sp>
            <p:nvSpPr>
              <p:cNvPr id="416836" name="Line 1092"/>
              <p:cNvSpPr>
                <a:spLocks noChangeShapeType="1"/>
              </p:cNvSpPr>
              <p:nvPr/>
            </p:nvSpPr>
            <p:spPr bwMode="auto">
              <a:xfrm flipV="1">
                <a:off x="2064" y="2880"/>
                <a:ext cx="0" cy="4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Times New Roman" panose="02020603050405020304" pitchFamily="18" charset="0"/>
                  <a:ea typeface="华文中宋" panose="02010600040101010101" pitchFamily="2" charset="-122"/>
                  <a:cs typeface="+mn-cs"/>
                </a:endParaRPr>
              </a:p>
            </p:txBody>
          </p:sp>
          <p:sp>
            <p:nvSpPr>
              <p:cNvPr id="416837" name="Line 1093"/>
              <p:cNvSpPr>
                <a:spLocks noChangeShapeType="1"/>
              </p:cNvSpPr>
              <p:nvPr/>
            </p:nvSpPr>
            <p:spPr bwMode="auto">
              <a:xfrm flipV="1">
                <a:off x="2400" y="2880"/>
                <a:ext cx="0" cy="4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Times New Roman" panose="02020603050405020304" pitchFamily="18" charset="0"/>
                  <a:ea typeface="华文中宋" panose="02010600040101010101" pitchFamily="2" charset="-122"/>
                  <a:cs typeface="+mn-cs"/>
                </a:endParaRPr>
              </a:p>
            </p:txBody>
          </p:sp>
          <p:sp>
            <p:nvSpPr>
              <p:cNvPr id="416838" name="Line 1094"/>
              <p:cNvSpPr>
                <a:spLocks noChangeShapeType="1"/>
              </p:cNvSpPr>
              <p:nvPr/>
            </p:nvSpPr>
            <p:spPr bwMode="auto">
              <a:xfrm flipV="1">
                <a:off x="2736" y="2880"/>
                <a:ext cx="0" cy="4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Times New Roman" panose="02020603050405020304" pitchFamily="18" charset="0"/>
                  <a:ea typeface="华文中宋" panose="02010600040101010101" pitchFamily="2" charset="-122"/>
                  <a:cs typeface="+mn-cs"/>
                </a:endParaRPr>
              </a:p>
            </p:txBody>
          </p:sp>
          <p:sp>
            <p:nvSpPr>
              <p:cNvPr id="416839" name="Line 1095"/>
              <p:cNvSpPr>
                <a:spLocks noChangeShapeType="1"/>
              </p:cNvSpPr>
              <p:nvPr/>
            </p:nvSpPr>
            <p:spPr bwMode="auto">
              <a:xfrm flipV="1">
                <a:off x="1488" y="2880"/>
                <a:ext cx="0" cy="4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Times New Roman" panose="02020603050405020304" pitchFamily="18" charset="0"/>
                  <a:ea typeface="华文中宋" panose="02010600040101010101" pitchFamily="2" charset="-122"/>
                  <a:cs typeface="+mn-cs"/>
                </a:endParaRPr>
              </a:p>
            </p:txBody>
          </p:sp>
          <p:sp>
            <p:nvSpPr>
              <p:cNvPr id="416840" name="Line 1096"/>
              <p:cNvSpPr>
                <a:spLocks noChangeShapeType="1"/>
              </p:cNvSpPr>
              <p:nvPr/>
            </p:nvSpPr>
            <p:spPr bwMode="auto">
              <a:xfrm flipV="1">
                <a:off x="1152" y="2880"/>
                <a:ext cx="0" cy="4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Times New Roman" panose="02020603050405020304" pitchFamily="18" charset="0"/>
                  <a:ea typeface="华文中宋" panose="02010600040101010101" pitchFamily="2" charset="-122"/>
                  <a:cs typeface="+mn-cs"/>
                </a:endParaRPr>
              </a:p>
            </p:txBody>
          </p:sp>
          <p:sp>
            <p:nvSpPr>
              <p:cNvPr id="416841" name="Line 1097"/>
              <p:cNvSpPr>
                <a:spLocks noChangeShapeType="1"/>
              </p:cNvSpPr>
              <p:nvPr/>
            </p:nvSpPr>
            <p:spPr bwMode="auto">
              <a:xfrm flipV="1">
                <a:off x="864" y="2880"/>
                <a:ext cx="0" cy="4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Times New Roman" panose="02020603050405020304" pitchFamily="18" charset="0"/>
                  <a:ea typeface="华文中宋" panose="02010600040101010101" pitchFamily="2" charset="-122"/>
                  <a:cs typeface="+mn-cs"/>
                </a:endParaRPr>
              </a:p>
            </p:txBody>
          </p:sp>
        </p:grpSp>
        <p:sp>
          <p:nvSpPr>
            <p:cNvPr id="416843" name="Line 1099"/>
            <p:cNvSpPr>
              <a:spLocks noChangeShapeType="1"/>
            </p:cNvSpPr>
            <p:nvPr/>
          </p:nvSpPr>
          <p:spPr bwMode="auto">
            <a:xfrm>
              <a:off x="56" y="3035"/>
              <a:ext cx="2688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tailEnd type="triangl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+mn-cs"/>
              </a:endParaRPr>
            </a:p>
          </p:txBody>
        </p:sp>
        <p:sp>
          <p:nvSpPr>
            <p:cNvPr id="89148" name="Text Box 1100"/>
            <p:cNvSpPr txBox="1"/>
            <p:nvPr/>
          </p:nvSpPr>
          <p:spPr>
            <a:xfrm>
              <a:off x="920" y="3035"/>
              <a:ext cx="28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000" dirty="0">
                  <a:latin typeface="Times New Roman" panose="02020603050405020304" pitchFamily="18" charset="0"/>
                </a:rPr>
                <a:t>-1</a:t>
              </a:r>
              <a:endParaRPr lang="en-US" altLang="zh-CN" sz="2000" dirty="0">
                <a:latin typeface="Times New Roman" panose="02020603050405020304" pitchFamily="18" charset="0"/>
              </a:endParaRPr>
            </a:p>
          </p:txBody>
        </p:sp>
        <p:sp>
          <p:nvSpPr>
            <p:cNvPr id="89149" name="Text Box 1101"/>
            <p:cNvSpPr txBox="1"/>
            <p:nvPr/>
          </p:nvSpPr>
          <p:spPr>
            <a:xfrm>
              <a:off x="296" y="3035"/>
              <a:ext cx="28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000" dirty="0">
                  <a:latin typeface="Times New Roman" panose="02020603050405020304" pitchFamily="18" charset="0"/>
                </a:rPr>
                <a:t>-3</a:t>
              </a:r>
              <a:endParaRPr lang="en-US" altLang="zh-CN" sz="2000" dirty="0">
                <a:latin typeface="Times New Roman" panose="02020603050405020304" pitchFamily="18" charset="0"/>
              </a:endParaRPr>
            </a:p>
          </p:txBody>
        </p:sp>
        <p:sp>
          <p:nvSpPr>
            <p:cNvPr id="89150" name="Text Box 1102"/>
            <p:cNvSpPr txBox="1"/>
            <p:nvPr/>
          </p:nvSpPr>
          <p:spPr>
            <a:xfrm>
              <a:off x="584" y="3035"/>
              <a:ext cx="28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000" dirty="0">
                  <a:latin typeface="Times New Roman" panose="02020603050405020304" pitchFamily="18" charset="0"/>
                </a:rPr>
                <a:t>-2</a:t>
              </a:r>
              <a:endParaRPr lang="en-US" altLang="zh-CN" sz="2000" dirty="0">
                <a:latin typeface="Times New Roman" panose="02020603050405020304" pitchFamily="18" charset="0"/>
              </a:endParaRPr>
            </a:p>
          </p:txBody>
        </p:sp>
        <p:sp>
          <p:nvSpPr>
            <p:cNvPr id="89151" name="Text Box 1103"/>
            <p:cNvSpPr txBox="1"/>
            <p:nvPr/>
          </p:nvSpPr>
          <p:spPr>
            <a:xfrm>
              <a:off x="1544" y="3035"/>
              <a:ext cx="28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000" dirty="0">
                  <a:latin typeface="Times New Roman" panose="02020603050405020304" pitchFamily="18" charset="0"/>
                </a:rPr>
                <a:t>1</a:t>
              </a:r>
              <a:endParaRPr lang="en-US" altLang="zh-CN" sz="2000" dirty="0">
                <a:latin typeface="Times New Roman" panose="02020603050405020304" pitchFamily="18" charset="0"/>
              </a:endParaRPr>
            </a:p>
          </p:txBody>
        </p:sp>
        <p:sp>
          <p:nvSpPr>
            <p:cNvPr id="89152" name="Text Box 1104"/>
            <p:cNvSpPr txBox="1"/>
            <p:nvPr/>
          </p:nvSpPr>
          <p:spPr>
            <a:xfrm>
              <a:off x="1880" y="3035"/>
              <a:ext cx="28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000" dirty="0">
                  <a:latin typeface="Times New Roman" panose="02020603050405020304" pitchFamily="18" charset="0"/>
                </a:rPr>
                <a:t>2</a:t>
              </a:r>
              <a:endParaRPr lang="en-US" altLang="zh-CN" sz="2000" dirty="0">
                <a:latin typeface="Times New Roman" panose="02020603050405020304" pitchFamily="18" charset="0"/>
              </a:endParaRPr>
            </a:p>
          </p:txBody>
        </p:sp>
        <p:sp>
          <p:nvSpPr>
            <p:cNvPr id="89153" name="Text Box 1105"/>
            <p:cNvSpPr txBox="1"/>
            <p:nvPr/>
          </p:nvSpPr>
          <p:spPr>
            <a:xfrm>
              <a:off x="2216" y="3035"/>
              <a:ext cx="28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000" dirty="0">
                  <a:latin typeface="Times New Roman" panose="02020603050405020304" pitchFamily="18" charset="0"/>
                </a:rPr>
                <a:t>3</a:t>
              </a:r>
              <a:endParaRPr lang="en-US" altLang="zh-CN" sz="2000" dirty="0">
                <a:latin typeface="Times New Roman" panose="02020603050405020304" pitchFamily="18" charset="0"/>
              </a:endParaRPr>
            </a:p>
          </p:txBody>
        </p:sp>
        <p:sp>
          <p:nvSpPr>
            <p:cNvPr id="89154" name="Text Box 1106"/>
            <p:cNvSpPr txBox="1"/>
            <p:nvPr/>
          </p:nvSpPr>
          <p:spPr>
            <a:xfrm>
              <a:off x="2648" y="2987"/>
              <a:ext cx="28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000" dirty="0">
                  <a:latin typeface="Times New Roman" panose="02020603050405020304" pitchFamily="18" charset="0"/>
                </a:rPr>
                <a:t>x</a:t>
              </a:r>
              <a:endParaRPr lang="en-US" altLang="zh-CN" sz="2000" dirty="0">
                <a:latin typeface="Times New Roman" panose="02020603050405020304" pitchFamily="18" charset="0"/>
              </a:endParaRPr>
            </a:p>
          </p:txBody>
        </p:sp>
        <p:sp>
          <p:nvSpPr>
            <p:cNvPr id="89155" name="Text Box 1107"/>
            <p:cNvSpPr txBox="1"/>
            <p:nvPr/>
          </p:nvSpPr>
          <p:spPr>
            <a:xfrm>
              <a:off x="1304" y="2987"/>
              <a:ext cx="192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000" dirty="0">
                  <a:latin typeface="Times New Roman" panose="02020603050405020304" pitchFamily="18" charset="0"/>
                </a:rPr>
                <a:t>O</a:t>
              </a:r>
              <a:endParaRPr lang="en-US" altLang="zh-CN" sz="2000" dirty="0">
                <a:latin typeface="Times New Roman" panose="02020603050405020304" pitchFamily="18" charset="0"/>
              </a:endParaRPr>
            </a:p>
          </p:txBody>
        </p:sp>
        <p:sp>
          <p:nvSpPr>
            <p:cNvPr id="416852" name="Line 1108"/>
            <p:cNvSpPr>
              <a:spLocks noChangeShapeType="1"/>
            </p:cNvSpPr>
            <p:nvPr/>
          </p:nvSpPr>
          <p:spPr bwMode="auto">
            <a:xfrm flipH="1">
              <a:off x="248" y="2363"/>
              <a:ext cx="2256" cy="96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+mn-cs"/>
              </a:endParaRPr>
            </a:p>
          </p:txBody>
        </p:sp>
        <p:sp>
          <p:nvSpPr>
            <p:cNvPr id="416853" name="Line 1109"/>
            <p:cNvSpPr>
              <a:spLocks noChangeShapeType="1"/>
            </p:cNvSpPr>
            <p:nvPr/>
          </p:nvSpPr>
          <p:spPr bwMode="auto">
            <a:xfrm flipV="1">
              <a:off x="1112" y="2075"/>
              <a:ext cx="1152" cy="177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+mn-cs"/>
              </a:endParaRPr>
            </a:p>
          </p:txBody>
        </p:sp>
        <p:graphicFrame>
          <p:nvGraphicFramePr>
            <p:cNvPr id="89158" name="Object 1110"/>
            <p:cNvGraphicFramePr/>
            <p:nvPr/>
          </p:nvGraphicFramePr>
          <p:xfrm>
            <a:off x="2277" y="2315"/>
            <a:ext cx="875" cy="4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6" name="" r:id="rId5" imgW="685800" imgH="393700" progId="Equation.3">
                    <p:embed/>
                  </p:oleObj>
                </mc:Choice>
                <mc:Fallback>
                  <p:oleObj name="" r:id="rId5" imgW="685800" imgH="393700" progId="Equation.3">
                    <p:embed/>
                    <p:pic>
                      <p:nvPicPr>
                        <p:cNvPr id="0" name="图片 3085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2277" y="2315"/>
                          <a:ext cx="875" cy="424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89159" name="Object 1111"/>
            <p:cNvGraphicFramePr/>
            <p:nvPr/>
          </p:nvGraphicFramePr>
          <p:xfrm>
            <a:off x="1736" y="1896"/>
            <a:ext cx="1008" cy="25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5" name="" r:id="rId7" imgW="672465" imgH="203200" progId="Equation.3">
                    <p:embed/>
                  </p:oleObj>
                </mc:Choice>
                <mc:Fallback>
                  <p:oleObj name="" r:id="rId7" imgW="672465" imgH="203200" progId="Equation.3">
                    <p:embed/>
                    <p:pic>
                      <p:nvPicPr>
                        <p:cNvPr id="0" name="图片 3084"/>
                        <p:cNvPicPr/>
                        <p:nvPr/>
                      </p:nvPicPr>
                      <p:blipFill>
                        <a:blip r:embed="rId8"/>
                        <a:stretch>
                          <a:fillRect/>
                        </a:stretch>
                      </p:blipFill>
                      <p:spPr>
                        <a:xfrm>
                          <a:off x="1736" y="1896"/>
                          <a:ext cx="1008" cy="256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90114" name="Picture 1035" descr="GY_02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17700" y="642938"/>
            <a:ext cx="582613" cy="582612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" name="Group 1298"/>
          <p:cNvGrpSpPr/>
          <p:nvPr/>
        </p:nvGrpSpPr>
        <p:grpSpPr>
          <a:xfrm>
            <a:off x="2411413" y="701675"/>
            <a:ext cx="4232275" cy="933450"/>
            <a:chOff x="0" y="2112"/>
            <a:chExt cx="1396" cy="422"/>
          </a:xfrm>
        </p:grpSpPr>
        <p:pic>
          <p:nvPicPr>
            <p:cNvPr id="90116" name="Picture 1299" descr="问1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2200"/>
              <a:ext cx="292" cy="319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350484" name="Text Box 1300" descr="PE03255_"/>
            <p:cNvSpPr txBox="1">
              <a:spLocks noChangeArrowheads="1"/>
            </p:cNvSpPr>
            <p:nvPr/>
          </p:nvSpPr>
          <p:spPr bwMode="auto">
            <a:xfrm>
              <a:off x="244" y="2112"/>
              <a:ext cx="1152" cy="422"/>
            </a:xfrm>
            <a:prstGeom prst="rect">
              <a:avLst/>
            </a:prstGeom>
            <a:noFill/>
            <a:ln w="9525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marR="0" defTabSz="914400" eaLnBrk="0" hangingPunct="0">
                <a:lnSpc>
                  <a:spcPct val="115000"/>
                </a:lnSpc>
                <a:buClrTx/>
                <a:buSzTx/>
                <a:buFontTx/>
                <a:buNone/>
                <a:defRPr/>
              </a:pPr>
              <a:r>
                <a:rPr kumimoji="0" lang="zh-CN" altLang="en-US" sz="4800" b="1" kern="1200" cap="none" spc="0" normalizeH="0" baseline="0" noProof="0" dirty="0">
                  <a:solidFill>
                    <a:srgbClr val="99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华文行楷" panose="02010800040101010101" pitchFamily="2" charset="-122"/>
                  <a:ea typeface="华文行楷" panose="02010800040101010101" pitchFamily="2" charset="-122"/>
                  <a:cs typeface="+mn-cs"/>
                </a:rPr>
                <a:t>问题探究</a:t>
              </a:r>
              <a:r>
                <a:rPr kumimoji="0" lang="en-US" altLang="zh-CN" sz="3600" b="1" kern="1200" cap="none" spc="0" normalizeH="0" baseline="0" noProof="0" dirty="0">
                  <a:solidFill>
                    <a:srgbClr val="99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方正舒体" panose="02010601030101010101" pitchFamily="2" charset="-122"/>
                  <a:ea typeface="方正舒体" panose="02010601030101010101" pitchFamily="2" charset="-122"/>
                  <a:cs typeface="+mn-cs"/>
                </a:rPr>
                <a:t>:</a:t>
              </a:r>
              <a:r>
                <a:rPr kumimoji="0" lang="en-US" altLang="zh-CN" sz="3600" b="1" kern="1200" cap="none" spc="0" normalizeH="0" baseline="0" noProof="0" dirty="0">
                  <a:solidFill>
                    <a:schemeClr val="tx2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方正舒体" panose="02010601030101010101" pitchFamily="2" charset="-122"/>
                  <a:ea typeface="方正舒体" panose="02010601030101010101" pitchFamily="2" charset="-122"/>
                  <a:cs typeface="+mn-cs"/>
                </a:rPr>
                <a:t> </a:t>
              </a:r>
              <a:endParaRPr kumimoji="0" lang="en-US" altLang="zh-CN" sz="3600" b="1" kern="1200" cap="none" spc="0" normalizeH="0" baseline="0" noProof="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方正舒体" panose="02010601030101010101" pitchFamily="2" charset="-122"/>
                <a:ea typeface="方正舒体" panose="02010601030101010101" pitchFamily="2" charset="-122"/>
                <a:cs typeface="+mn-cs"/>
              </a:endParaRPr>
            </a:p>
          </p:txBody>
        </p:sp>
      </p:grpSp>
      <p:grpSp>
        <p:nvGrpSpPr>
          <p:cNvPr id="3" name="Group 1313"/>
          <p:cNvGrpSpPr/>
          <p:nvPr/>
        </p:nvGrpSpPr>
        <p:grpSpPr>
          <a:xfrm>
            <a:off x="928688" y="1673225"/>
            <a:ext cx="7416800" cy="1373188"/>
            <a:chOff x="249" y="436"/>
            <a:chExt cx="4672" cy="865"/>
          </a:xfrm>
        </p:grpSpPr>
        <p:pic>
          <p:nvPicPr>
            <p:cNvPr id="90119" name="Picture 1268" descr="2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49" y="482"/>
              <a:ext cx="336" cy="323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90120" name="Rectangle 1302"/>
            <p:cNvSpPr/>
            <p:nvPr/>
          </p:nvSpPr>
          <p:spPr>
            <a:xfrm>
              <a:off x="567" y="436"/>
              <a:ext cx="4354" cy="8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/>
              <a:r>
                <a:rPr lang="en-US" altLang="zh-CN" sz="2800" b="1" dirty="0">
                  <a:solidFill>
                    <a:srgbClr val="CC0099"/>
                  </a:solidFill>
                  <a:latin typeface="Times New Roman" panose="02020603050405020304" pitchFamily="18" charset="0"/>
                  <a:ea typeface="华文中宋" panose="02010600040101010101" pitchFamily="2" charset="-122"/>
                </a:rPr>
                <a:t>①</a:t>
              </a:r>
              <a:r>
                <a:rPr lang="en-US" altLang="zh-CN" sz="2800" b="1" dirty="0">
                  <a:latin typeface="Times New Roman" panose="02020603050405020304" pitchFamily="18" charset="0"/>
                  <a:ea typeface="华文中宋" panose="02010600040101010101" pitchFamily="2" charset="-122"/>
                </a:rPr>
                <a:t>. </a:t>
              </a:r>
              <a:r>
                <a:rPr lang="zh-CN" altLang="en-US" sz="2800" b="1" dirty="0">
                  <a:latin typeface="Times New Roman" panose="02020603050405020304" pitchFamily="18" charset="0"/>
                  <a:ea typeface="华文中宋" panose="02010600040101010101" pitchFamily="2" charset="-122"/>
                </a:rPr>
                <a:t>当自变量</a:t>
              </a:r>
              <a:r>
                <a:rPr lang="en-US" altLang="zh-CN" sz="2800" b="1" i="1" dirty="0">
                  <a:latin typeface="Times New Roman" panose="02020603050405020304" pitchFamily="18" charset="0"/>
                  <a:ea typeface="华文中宋" panose="02010600040101010101" pitchFamily="2" charset="-122"/>
                </a:rPr>
                <a:t>x</a:t>
              </a:r>
              <a:r>
                <a:rPr lang="zh-CN" altLang="en-US" sz="2800" b="1" dirty="0">
                  <a:latin typeface="Times New Roman" panose="02020603050405020304" pitchFamily="18" charset="0"/>
                  <a:ea typeface="华文中宋" panose="02010600040101010101" pitchFamily="2" charset="-122"/>
                </a:rPr>
                <a:t>从小到大逐渐增大时，对应的函数值</a:t>
              </a:r>
              <a:r>
                <a:rPr lang="en-US" altLang="zh-CN" sz="2800" b="1" i="1" dirty="0">
                  <a:latin typeface="Times New Roman" panose="02020603050405020304" pitchFamily="18" charset="0"/>
                  <a:ea typeface="华文中宋" panose="02010600040101010101" pitchFamily="2" charset="-122"/>
                </a:rPr>
                <a:t>y</a:t>
              </a:r>
              <a:r>
                <a:rPr lang="zh-CN" altLang="en-US" sz="2800" b="1" dirty="0">
                  <a:latin typeface="Times New Roman" panose="02020603050405020304" pitchFamily="18" charset="0"/>
                  <a:ea typeface="华文中宋" panose="02010600040101010101" pitchFamily="2" charset="-122"/>
                </a:rPr>
                <a:t>有何变化？如</a:t>
              </a:r>
              <a:r>
                <a:rPr lang="en-US" altLang="zh-CN" sz="2800" b="1" i="1" dirty="0">
                  <a:latin typeface="Times New Roman" panose="02020603050405020304" pitchFamily="18" charset="0"/>
                  <a:ea typeface="华文中宋" panose="02010600040101010101" pitchFamily="2" charset="-122"/>
                </a:rPr>
                <a:t>x</a:t>
              </a:r>
              <a:r>
                <a:rPr lang="en-US" altLang="zh-CN" sz="2800" b="1" dirty="0">
                  <a:latin typeface="Times New Roman" panose="02020603050405020304" pitchFamily="18" charset="0"/>
                  <a:ea typeface="华文中宋" panose="02010600040101010101" pitchFamily="2" charset="-122"/>
                </a:rPr>
                <a:t>=-1</a:t>
              </a:r>
              <a:r>
                <a:rPr lang="zh-CN" altLang="en-US" sz="2800" b="1" dirty="0">
                  <a:latin typeface="Times New Roman" panose="02020603050405020304" pitchFamily="18" charset="0"/>
                  <a:ea typeface="华文中宋" panose="02010600040101010101" pitchFamily="2" charset="-122"/>
                </a:rPr>
                <a:t>，</a:t>
              </a:r>
              <a:r>
                <a:rPr lang="en-US" altLang="zh-CN" sz="2800" b="1" i="1" dirty="0">
                  <a:latin typeface="Times New Roman" panose="02020603050405020304" pitchFamily="18" charset="0"/>
                  <a:ea typeface="华文中宋" panose="02010600040101010101" pitchFamily="2" charset="-122"/>
                </a:rPr>
                <a:t>x</a:t>
              </a:r>
              <a:r>
                <a:rPr lang="en-US" altLang="zh-CN" sz="2800" b="1" dirty="0">
                  <a:latin typeface="Times New Roman" panose="02020603050405020304" pitchFamily="18" charset="0"/>
                  <a:ea typeface="华文中宋" panose="02010600040101010101" pitchFamily="2" charset="-122"/>
                </a:rPr>
                <a:t>=0</a:t>
              </a:r>
              <a:r>
                <a:rPr lang="zh-CN" altLang="en-US" sz="2800" b="1" dirty="0">
                  <a:latin typeface="Times New Roman" panose="02020603050405020304" pitchFamily="18" charset="0"/>
                  <a:ea typeface="华文中宋" panose="02010600040101010101" pitchFamily="2" charset="-122"/>
                </a:rPr>
                <a:t>，</a:t>
              </a:r>
              <a:r>
                <a:rPr lang="en-US" altLang="zh-CN" sz="2800" b="1" i="1" dirty="0">
                  <a:latin typeface="Times New Roman" panose="02020603050405020304" pitchFamily="18" charset="0"/>
                  <a:ea typeface="华文中宋" panose="02010600040101010101" pitchFamily="2" charset="-122"/>
                </a:rPr>
                <a:t>x</a:t>
              </a:r>
              <a:r>
                <a:rPr lang="en-US" altLang="zh-CN" sz="2800" b="1" dirty="0">
                  <a:latin typeface="Times New Roman" panose="02020603050405020304" pitchFamily="18" charset="0"/>
                  <a:ea typeface="华文中宋" panose="02010600040101010101" pitchFamily="2" charset="-122"/>
                </a:rPr>
                <a:t>=2</a:t>
              </a:r>
              <a:r>
                <a:rPr lang="zh-CN" altLang="en-US" sz="2800" b="1" dirty="0">
                  <a:latin typeface="Times New Roman" panose="02020603050405020304" pitchFamily="18" charset="0"/>
                  <a:ea typeface="华文中宋" panose="02010600040101010101" pitchFamily="2" charset="-122"/>
                </a:rPr>
                <a:t>， </a:t>
              </a:r>
              <a:r>
                <a:rPr lang="en-US" altLang="zh-CN" sz="2800" b="1" i="1" dirty="0">
                  <a:latin typeface="Times New Roman" panose="02020603050405020304" pitchFamily="18" charset="0"/>
                  <a:ea typeface="华文中宋" panose="02010600040101010101" pitchFamily="2" charset="-122"/>
                </a:rPr>
                <a:t>x</a:t>
              </a:r>
              <a:r>
                <a:rPr lang="en-US" altLang="zh-CN" sz="2800" b="1" dirty="0">
                  <a:latin typeface="Times New Roman" panose="02020603050405020304" pitchFamily="18" charset="0"/>
                  <a:ea typeface="华文中宋" panose="02010600040101010101" pitchFamily="2" charset="-122"/>
                </a:rPr>
                <a:t>=3</a:t>
              </a:r>
              <a:r>
                <a:rPr lang="zh-CN" altLang="en-US" sz="2800" b="1" dirty="0">
                  <a:latin typeface="Times New Roman" panose="02020603050405020304" pitchFamily="18" charset="0"/>
                  <a:ea typeface="华文中宋" panose="02010600040101010101" pitchFamily="2" charset="-122"/>
                </a:rPr>
                <a:t>时，对应的</a:t>
              </a:r>
              <a:r>
                <a:rPr lang="en-US" altLang="zh-CN" sz="2800" b="1" i="1" dirty="0">
                  <a:latin typeface="Times New Roman" panose="02020603050405020304" pitchFamily="18" charset="0"/>
                  <a:ea typeface="华文中宋" panose="02010600040101010101" pitchFamily="2" charset="-122"/>
                </a:rPr>
                <a:t>y</a:t>
              </a:r>
              <a:r>
                <a:rPr lang="zh-CN" altLang="en-US" sz="2800" b="1" dirty="0">
                  <a:latin typeface="Times New Roman" panose="02020603050405020304" pitchFamily="18" charset="0"/>
                  <a:ea typeface="华文中宋" panose="02010600040101010101" pitchFamily="2" charset="-122"/>
                </a:rPr>
                <a:t>值分别为多少？</a:t>
              </a:r>
              <a:endParaRPr lang="zh-CN" altLang="en-US" sz="2800" b="1" dirty="0">
                <a:latin typeface="Times New Roman" panose="02020603050405020304" pitchFamily="18" charset="0"/>
                <a:ea typeface="华文中宋" panose="02010600040101010101" pitchFamily="2" charset="-122"/>
              </a:endParaRPr>
            </a:p>
          </p:txBody>
        </p:sp>
      </p:grpSp>
      <p:grpSp>
        <p:nvGrpSpPr>
          <p:cNvPr id="4" name="Group 1316"/>
          <p:cNvGrpSpPr/>
          <p:nvPr/>
        </p:nvGrpSpPr>
        <p:grpSpPr>
          <a:xfrm>
            <a:off x="857250" y="4697413"/>
            <a:ext cx="7631113" cy="946150"/>
            <a:chOff x="204" y="2341"/>
            <a:chExt cx="4807" cy="596"/>
          </a:xfrm>
        </p:grpSpPr>
        <p:grpSp>
          <p:nvGrpSpPr>
            <p:cNvPr id="90122" name="Group 1279"/>
            <p:cNvGrpSpPr/>
            <p:nvPr/>
          </p:nvGrpSpPr>
          <p:grpSpPr>
            <a:xfrm>
              <a:off x="204" y="2387"/>
              <a:ext cx="336" cy="323"/>
              <a:chOff x="48" y="3264"/>
              <a:chExt cx="336" cy="323"/>
            </a:xfrm>
          </p:grpSpPr>
          <p:pic>
            <p:nvPicPr>
              <p:cNvPr id="90123" name="Picture 1274" descr="24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8" y="3264"/>
                <a:ext cx="144" cy="323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90124" name="Picture 1277" descr="24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40" y="3264"/>
                <a:ext cx="144" cy="323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  <p:sp>
          <p:nvSpPr>
            <p:cNvPr id="90125" name="Rectangle 1308"/>
            <p:cNvSpPr/>
            <p:nvPr/>
          </p:nvSpPr>
          <p:spPr>
            <a:xfrm>
              <a:off x="521" y="2341"/>
              <a:ext cx="4490" cy="59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1" dirty="0">
                  <a:solidFill>
                    <a:srgbClr val="CC0099"/>
                  </a:solidFill>
                  <a:latin typeface="Times New Roman" panose="02020603050405020304" pitchFamily="18" charset="0"/>
                  <a:ea typeface="华文中宋" panose="02010600040101010101" pitchFamily="2" charset="-122"/>
                </a:rPr>
                <a:t>②</a:t>
              </a:r>
              <a:r>
                <a:rPr lang="en-US" altLang="zh-CN" sz="2800" b="1" dirty="0">
                  <a:latin typeface="Times New Roman" panose="02020603050405020304" pitchFamily="18" charset="0"/>
                  <a:ea typeface="华文中宋" panose="02010600040101010101" pitchFamily="2" charset="-122"/>
                </a:rPr>
                <a:t>. </a:t>
              </a:r>
              <a:r>
                <a:rPr lang="zh-CN" altLang="en-US" sz="2800" b="1" dirty="0">
                  <a:latin typeface="Times New Roman" panose="02020603050405020304" pitchFamily="18" charset="0"/>
                  <a:ea typeface="华文中宋" panose="02010600040101010101" pitchFamily="2" charset="-122"/>
                </a:rPr>
                <a:t>当自变量</a:t>
              </a:r>
              <a:r>
                <a:rPr lang="en-US" altLang="zh-CN" sz="2800" b="1" i="1" dirty="0">
                  <a:latin typeface="Times New Roman" panose="02020603050405020304" pitchFamily="18" charset="0"/>
                  <a:ea typeface="华文中宋" panose="02010600040101010101" pitchFamily="2" charset="-122"/>
                </a:rPr>
                <a:t>x</a:t>
              </a:r>
              <a:r>
                <a:rPr lang="zh-CN" altLang="en-US" sz="2800" b="1" dirty="0">
                  <a:latin typeface="Times New Roman" panose="02020603050405020304" pitchFamily="18" charset="0"/>
                  <a:ea typeface="华文中宋" panose="02010600040101010101" pitchFamily="2" charset="-122"/>
                </a:rPr>
                <a:t>从小到大逐渐增大时，各</a:t>
              </a:r>
              <a:r>
                <a:rPr lang="en-US" altLang="zh-CN" sz="2800" b="1" i="1" dirty="0">
                  <a:latin typeface="Times New Roman" panose="02020603050405020304" pitchFamily="18" charset="0"/>
                  <a:ea typeface="华文中宋" panose="02010600040101010101" pitchFamily="2" charset="-122"/>
                </a:rPr>
                <a:t>x</a:t>
              </a:r>
              <a:r>
                <a:rPr lang="zh-CN" altLang="en-US" sz="2800" b="1" dirty="0">
                  <a:latin typeface="Times New Roman" panose="02020603050405020304" pitchFamily="18" charset="0"/>
                  <a:ea typeface="华文中宋" panose="02010600040101010101" pitchFamily="2" charset="-122"/>
                </a:rPr>
                <a:t>在同一支图象上的对应点在直线上作何变化？</a:t>
              </a:r>
              <a:endParaRPr lang="zh-CN" altLang="en-US" sz="2800" b="1" dirty="0">
                <a:latin typeface="Times New Roman" panose="02020603050405020304" pitchFamily="18" charset="0"/>
                <a:ea typeface="华文中宋" panose="02010600040101010101" pitchFamily="2" charset="-122"/>
              </a:endParaRPr>
            </a:p>
          </p:txBody>
        </p:sp>
      </p:grp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91138" name="Picture 2" descr="一次函数图象图片0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19138" y="357188"/>
            <a:ext cx="7775575" cy="628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1139" name="Line 3"/>
          <p:cNvSpPr/>
          <p:nvPr/>
        </p:nvSpPr>
        <p:spPr>
          <a:xfrm flipV="1">
            <a:off x="2085975" y="1698625"/>
            <a:ext cx="4392613" cy="3095625"/>
          </a:xfrm>
          <a:prstGeom prst="line">
            <a:avLst/>
          </a:prstGeom>
          <a:ln w="317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1140" name="AutoShape 4"/>
          <p:cNvSpPr/>
          <p:nvPr/>
        </p:nvSpPr>
        <p:spPr>
          <a:xfrm>
            <a:off x="3094038" y="3930650"/>
            <a:ext cx="144462" cy="144463"/>
          </a:xfrm>
          <a:prstGeom prst="flowChartConnector">
            <a:avLst/>
          </a:prstGeom>
          <a:noFill/>
          <a:ln w="9525">
            <a:noFill/>
          </a:ln>
        </p:spPr>
        <p:txBody>
          <a:bodyPr wrap="none" anchor="ctr" anchorCtr="0"/>
          <a:p>
            <a:endParaRPr dirty="0">
              <a:latin typeface="Arial" panose="020B0604020202020204" pitchFamily="34" charset="0"/>
            </a:endParaRPr>
          </a:p>
        </p:txBody>
      </p:sp>
      <p:sp>
        <p:nvSpPr>
          <p:cNvPr id="31749" name="Line 5"/>
          <p:cNvSpPr/>
          <p:nvPr/>
        </p:nvSpPr>
        <p:spPr>
          <a:xfrm flipV="1">
            <a:off x="3167063" y="3571875"/>
            <a:ext cx="0" cy="43180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31750" name="Line 6"/>
          <p:cNvSpPr/>
          <p:nvPr/>
        </p:nvSpPr>
        <p:spPr>
          <a:xfrm>
            <a:off x="5759450" y="2203450"/>
            <a:ext cx="0" cy="1366838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31751" name="Line 7"/>
          <p:cNvSpPr/>
          <p:nvPr/>
        </p:nvSpPr>
        <p:spPr>
          <a:xfrm>
            <a:off x="3167063" y="4003675"/>
            <a:ext cx="1368425" cy="0"/>
          </a:xfrm>
          <a:prstGeom prst="line">
            <a:avLst/>
          </a:prstGeom>
          <a:ln w="254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31752" name="Line 8"/>
          <p:cNvSpPr/>
          <p:nvPr/>
        </p:nvSpPr>
        <p:spPr>
          <a:xfrm flipH="1">
            <a:off x="4606925" y="2203450"/>
            <a:ext cx="1152525" cy="0"/>
          </a:xfrm>
          <a:prstGeom prst="line">
            <a:avLst/>
          </a:prstGeom>
          <a:ln w="254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31753" name="AutoShape 9"/>
          <p:cNvSpPr/>
          <p:nvPr/>
        </p:nvSpPr>
        <p:spPr>
          <a:xfrm>
            <a:off x="3211513" y="3468688"/>
            <a:ext cx="2519362" cy="215900"/>
          </a:xfrm>
          <a:custGeom>
            <a:avLst/>
            <a:gdLst>
              <a:gd name="txL" fmla="*/ 3375 w 21600"/>
              <a:gd name="txT" fmla="*/ 5400 h 21600"/>
              <a:gd name="txR" fmla="*/ 18900 w 21600"/>
              <a:gd name="txB" fmla="*/ 16200 h 21600"/>
            </a:gdLst>
            <a:ahLst/>
            <a:cxnLst>
              <a:cxn ang="17694720">
                <a:pos x="2147483647" y="0"/>
              </a:cxn>
              <a:cxn ang="11796480">
                <a:pos x="0" y="1077501496"/>
              </a:cxn>
              <a:cxn ang="5898240">
                <a:pos x="2147483647" y="2147483647"/>
              </a:cxn>
              <a:cxn ang="0">
                <a:pos x="2147483647" y="1077501496"/>
              </a:cxn>
            </a:cxnLst>
            <a:rect l="txL" t="txT" r="txR" b="txB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0000FF">
              <a:alpha val="100000"/>
            </a:srgbClr>
          </a:solidFill>
          <a:ln w="9525" cap="flat" cmpd="sng">
            <a:solidFill>
              <a:schemeClr val="tx1">
                <a:alpha val="10000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91146" name="AutoShape 10"/>
          <p:cNvSpPr/>
          <p:nvPr/>
        </p:nvSpPr>
        <p:spPr>
          <a:xfrm>
            <a:off x="4462463" y="2274888"/>
            <a:ext cx="217487" cy="1727200"/>
          </a:xfrm>
          <a:prstGeom prst="upArrow">
            <a:avLst>
              <a:gd name="adj1" fmla="val 50000"/>
              <a:gd name="adj2" fmla="val 198540"/>
            </a:avLst>
          </a:prstGeom>
          <a:noFill/>
          <a:ln w="9525">
            <a:noFill/>
          </a:ln>
        </p:spPr>
        <p:txBody>
          <a:bodyPr vert="eaVert" wrap="none" anchor="ctr" anchorCtr="0"/>
          <a:p>
            <a:endParaRPr dirty="0">
              <a:latin typeface="Arial" panose="020B0604020202020204" pitchFamily="34" charset="0"/>
            </a:endParaRPr>
          </a:p>
        </p:txBody>
      </p:sp>
      <p:sp>
        <p:nvSpPr>
          <p:cNvPr id="91147" name="AutoShape 11"/>
          <p:cNvSpPr/>
          <p:nvPr/>
        </p:nvSpPr>
        <p:spPr>
          <a:xfrm>
            <a:off x="3094038" y="3930650"/>
            <a:ext cx="142875" cy="144463"/>
          </a:xfrm>
          <a:prstGeom prst="flowChartConnector">
            <a:avLst/>
          </a:prstGeom>
          <a:noFill/>
          <a:ln w="9525">
            <a:noFill/>
          </a:ln>
        </p:spPr>
        <p:txBody>
          <a:bodyPr wrap="none" anchor="ctr" anchorCtr="0"/>
          <a:p>
            <a:endParaRPr dirty="0">
              <a:latin typeface="Arial" panose="020B0604020202020204" pitchFamily="34" charset="0"/>
            </a:endParaRPr>
          </a:p>
        </p:txBody>
      </p:sp>
      <p:graphicFrame>
        <p:nvGraphicFramePr>
          <p:cNvPr id="91148" name="Object 12"/>
          <p:cNvGraphicFramePr/>
          <p:nvPr/>
        </p:nvGraphicFramePr>
        <p:xfrm>
          <a:off x="6551613" y="977900"/>
          <a:ext cx="1728787" cy="1030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2" imgW="723900" imgH="431800" progId="Equation.3">
                  <p:embed/>
                </p:oleObj>
              </mc:Choice>
              <mc:Fallback>
                <p:oleObj name="" r:id="rId2" imgW="723900" imgH="431800" progId="Equation.3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6551613" y="977900"/>
                        <a:ext cx="1728787" cy="10302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757" name="Text Box 13"/>
          <p:cNvSpPr txBox="1"/>
          <p:nvPr/>
        </p:nvSpPr>
        <p:spPr>
          <a:xfrm>
            <a:off x="4606925" y="3714750"/>
            <a:ext cx="10795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Arial" panose="020B0604020202020204" pitchFamily="34" charset="0"/>
              </a:rPr>
              <a:t>x</a:t>
            </a:r>
            <a:r>
              <a:rPr lang="zh-CN" altLang="en-US" sz="2400" b="1" dirty="0">
                <a:latin typeface="Arial" panose="020B0604020202020204" pitchFamily="34" charset="0"/>
              </a:rPr>
              <a:t>增大</a:t>
            </a:r>
            <a:endParaRPr lang="zh-CN" altLang="en-US" sz="2400" b="1" dirty="0">
              <a:latin typeface="Arial" panose="020B0604020202020204" pitchFamily="34" charset="0"/>
            </a:endParaRPr>
          </a:p>
        </p:txBody>
      </p:sp>
      <p:sp>
        <p:nvSpPr>
          <p:cNvPr id="31758" name="Text Box 14"/>
          <p:cNvSpPr txBox="1"/>
          <p:nvPr/>
        </p:nvSpPr>
        <p:spPr>
          <a:xfrm>
            <a:off x="3598863" y="2635250"/>
            <a:ext cx="100806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Arial" panose="020B0604020202020204" pitchFamily="34" charset="0"/>
              </a:rPr>
              <a:t>y</a:t>
            </a:r>
            <a:r>
              <a:rPr lang="zh-CN" altLang="en-US" sz="2400" b="1" dirty="0">
                <a:latin typeface="Arial" panose="020B0604020202020204" pitchFamily="34" charset="0"/>
              </a:rPr>
              <a:t>增大</a:t>
            </a:r>
            <a:endParaRPr lang="zh-CN" altLang="en-US" sz="2400" b="1" dirty="0">
              <a:latin typeface="Arial" panose="020B0604020202020204" pitchFamily="34" charset="0"/>
            </a:endParaRPr>
          </a:p>
        </p:txBody>
      </p:sp>
      <p:sp>
        <p:nvSpPr>
          <p:cNvPr id="91151" name="AutoShape 15"/>
          <p:cNvSpPr/>
          <p:nvPr/>
        </p:nvSpPr>
        <p:spPr>
          <a:xfrm>
            <a:off x="4751388" y="2778125"/>
            <a:ext cx="142875" cy="144463"/>
          </a:xfrm>
          <a:prstGeom prst="flowChartConnector">
            <a:avLst/>
          </a:prstGeom>
          <a:noFill/>
          <a:ln w="9525">
            <a:noFill/>
          </a:ln>
        </p:spPr>
        <p:txBody>
          <a:bodyPr wrap="none" anchor="ctr" anchorCtr="0"/>
          <a:p>
            <a:endParaRPr dirty="0">
              <a:latin typeface="Arial" panose="020B0604020202020204" pitchFamily="34" charset="0"/>
            </a:endParaRPr>
          </a:p>
        </p:txBody>
      </p:sp>
      <p:sp>
        <p:nvSpPr>
          <p:cNvPr id="31760" name="Line 16"/>
          <p:cNvSpPr/>
          <p:nvPr/>
        </p:nvSpPr>
        <p:spPr>
          <a:xfrm>
            <a:off x="4822825" y="2851150"/>
            <a:ext cx="0" cy="719138"/>
          </a:xfrm>
          <a:prstGeom prst="line">
            <a:avLst/>
          </a:prstGeom>
          <a:ln w="1587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31761" name="Line 17"/>
          <p:cNvSpPr/>
          <p:nvPr/>
        </p:nvSpPr>
        <p:spPr>
          <a:xfrm flipH="1">
            <a:off x="4535488" y="2851150"/>
            <a:ext cx="287337" cy="0"/>
          </a:xfrm>
          <a:prstGeom prst="line">
            <a:avLst/>
          </a:prstGeom>
          <a:ln w="1905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31762" name="Rectangle 18"/>
          <p:cNvSpPr/>
          <p:nvPr/>
        </p:nvSpPr>
        <p:spPr>
          <a:xfrm>
            <a:off x="500063" y="1285875"/>
            <a:ext cx="3643312" cy="1016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000" b="1" dirty="0">
                <a:solidFill>
                  <a:srgbClr val="0000FF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2000" b="1" dirty="0">
                <a:solidFill>
                  <a:srgbClr val="0000FF"/>
                </a:solidFill>
                <a:latin typeface="Arial" panose="020B0604020202020204" pitchFamily="34" charset="0"/>
              </a:rPr>
              <a:t>1</a:t>
            </a:r>
            <a:r>
              <a:rPr lang="zh-CN" altLang="en-US" sz="2000" b="1" dirty="0">
                <a:solidFill>
                  <a:srgbClr val="0000FF"/>
                </a:solidFill>
                <a:latin typeface="Arial" panose="020B0604020202020204" pitchFamily="34" charset="0"/>
              </a:rPr>
              <a:t>）当</a:t>
            </a:r>
            <a:r>
              <a:rPr lang="en-US" altLang="zh-CN" sz="2000" b="1" i="1" dirty="0">
                <a:solidFill>
                  <a:srgbClr val="0000FF"/>
                </a:solidFill>
                <a:latin typeface="Arial" panose="020B0604020202020204" pitchFamily="34" charset="0"/>
              </a:rPr>
              <a:t>k</a:t>
            </a:r>
            <a:r>
              <a:rPr lang="zh-CN" altLang="en-US" sz="2000" b="1" dirty="0">
                <a:solidFill>
                  <a:srgbClr val="0000FF"/>
                </a:solidFill>
                <a:latin typeface="Arial" panose="020B0604020202020204" pitchFamily="34" charset="0"/>
              </a:rPr>
              <a:t>＞</a:t>
            </a:r>
            <a:r>
              <a:rPr lang="en-US" altLang="zh-CN" sz="2000" b="1" dirty="0">
                <a:solidFill>
                  <a:srgbClr val="0000FF"/>
                </a:solidFill>
                <a:latin typeface="Arial" panose="020B0604020202020204" pitchFamily="34" charset="0"/>
              </a:rPr>
              <a:t>0</a:t>
            </a:r>
            <a:r>
              <a:rPr lang="zh-CN" altLang="en-US" sz="2000" b="1" dirty="0">
                <a:solidFill>
                  <a:srgbClr val="0000FF"/>
                </a:solidFill>
                <a:latin typeface="Arial" panose="020B0604020202020204" pitchFamily="34" charset="0"/>
              </a:rPr>
              <a:t>时，</a:t>
            </a:r>
            <a:r>
              <a:rPr lang="en-US" altLang="zh-CN" sz="2000" b="1" i="1" dirty="0">
                <a:solidFill>
                  <a:srgbClr val="0000FF"/>
                </a:solidFill>
                <a:latin typeface="Arial" panose="020B0604020202020204" pitchFamily="34" charset="0"/>
              </a:rPr>
              <a:t>y</a:t>
            </a:r>
            <a:r>
              <a:rPr lang="zh-CN" altLang="en-US" sz="2000" b="1" dirty="0">
                <a:solidFill>
                  <a:srgbClr val="0000FF"/>
                </a:solidFill>
                <a:latin typeface="Arial" panose="020B0604020202020204" pitchFamily="34" charset="0"/>
              </a:rPr>
              <a:t>随</a:t>
            </a:r>
            <a:r>
              <a:rPr lang="en-US" altLang="zh-CN" sz="2000" b="1" i="1" dirty="0">
                <a:solidFill>
                  <a:srgbClr val="0000FF"/>
                </a:solidFill>
                <a:latin typeface="Arial" panose="020B0604020202020204" pitchFamily="34" charset="0"/>
              </a:rPr>
              <a:t>x</a:t>
            </a:r>
            <a:r>
              <a:rPr lang="zh-CN" altLang="en-US" sz="2000" b="1" dirty="0">
                <a:solidFill>
                  <a:srgbClr val="0000FF"/>
                </a:solidFill>
                <a:latin typeface="Arial" panose="020B0604020202020204" pitchFamily="34" charset="0"/>
              </a:rPr>
              <a:t>的增大而增大，这时函数的图象从左到右上升；</a:t>
            </a:r>
            <a:endParaRPr lang="zh-CN" altLang="en-US" sz="20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31763" name="Line 19"/>
          <p:cNvSpPr/>
          <p:nvPr/>
        </p:nvSpPr>
        <p:spPr>
          <a:xfrm flipV="1">
            <a:off x="4175125" y="1050925"/>
            <a:ext cx="1441450" cy="4968875"/>
          </a:xfrm>
          <a:prstGeom prst="line">
            <a:avLst/>
          </a:prstGeom>
          <a:ln w="25400" cap="flat" cmpd="sng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</p:sp>
      <p:graphicFrame>
        <p:nvGraphicFramePr>
          <p:cNvPr id="31764" name="Object 20"/>
          <p:cNvGraphicFramePr/>
          <p:nvPr/>
        </p:nvGraphicFramePr>
        <p:xfrm>
          <a:off x="4894263" y="474663"/>
          <a:ext cx="1655762" cy="482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4" imgW="697865" imgH="203200" progId="Equation.3">
                  <p:embed/>
                </p:oleObj>
              </mc:Choice>
              <mc:Fallback>
                <p:oleObj name="" r:id="rId4" imgW="697865" imgH="203200" progId="Equation.3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894263" y="474663"/>
                        <a:ext cx="1655762" cy="482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1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1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6" presetClass="path" presetSubtype="0" accel="50000" decel="50000" fill="hold" grpId="1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animMotion origin="layout" path="M -1.11111E-6 0.00023 L 0.28403 -0.26174 " pathEditMode="relative" rAng="0" ptsTypes="AA">
                                      <p:cBhvr>
                                        <p:cTn id="12" dur="3000" fill="hold"/>
                                        <p:tgtEl>
                                          <p:spTgt spid="911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200" y="-13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17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1000"/>
                                        <p:tgtEl>
                                          <p:spTgt spid="31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17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17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1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31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317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6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91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17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17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1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1000"/>
                                        <p:tgtEl>
                                          <p:spTgt spid="317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40" grpId="0"/>
      <p:bldP spid="91140" grpId="1"/>
      <p:bldP spid="91146" grpId="0"/>
      <p:bldP spid="91147" grpId="0"/>
      <p:bldP spid="31757" grpId="0"/>
      <p:bldP spid="31758" grpId="0"/>
      <p:bldP spid="91151" grpId="0"/>
      <p:bldP spid="3176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099" name="Picture 2" descr="一次函数图象图片01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990600" y="115888"/>
            <a:ext cx="7920038" cy="648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chemeClr val="bg1">
                <a:alpha val="0"/>
              </a:schemeClr>
            </a:outerShdw>
          </a:effectLst>
        </p:spPr>
      </p:pic>
      <p:sp>
        <p:nvSpPr>
          <p:cNvPr id="92163" name="Line 3"/>
          <p:cNvSpPr/>
          <p:nvPr/>
        </p:nvSpPr>
        <p:spPr>
          <a:xfrm flipH="1" flipV="1">
            <a:off x="3582988" y="995363"/>
            <a:ext cx="4392612" cy="4391025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2164" name="AutoShape 4"/>
          <p:cNvSpPr/>
          <p:nvPr/>
        </p:nvSpPr>
        <p:spPr>
          <a:xfrm>
            <a:off x="3870325" y="1282700"/>
            <a:ext cx="144463" cy="144463"/>
          </a:xfrm>
          <a:prstGeom prst="flowChartConnector">
            <a:avLst/>
          </a:prstGeom>
          <a:noFill/>
          <a:ln w="9525">
            <a:noFill/>
          </a:ln>
        </p:spPr>
        <p:txBody>
          <a:bodyPr wrap="none" anchor="ctr" anchorCtr="0"/>
          <a:p>
            <a:endParaRPr dirty="0">
              <a:latin typeface="Arial" panose="020B0604020202020204" pitchFamily="34" charset="0"/>
            </a:endParaRPr>
          </a:p>
        </p:txBody>
      </p:sp>
      <p:sp>
        <p:nvSpPr>
          <p:cNvPr id="92165" name="AutoShape 5"/>
          <p:cNvSpPr/>
          <p:nvPr/>
        </p:nvSpPr>
        <p:spPr>
          <a:xfrm>
            <a:off x="3870325" y="1282700"/>
            <a:ext cx="144463" cy="144463"/>
          </a:xfrm>
          <a:prstGeom prst="flowChartConnector">
            <a:avLst/>
          </a:prstGeom>
          <a:noFill/>
          <a:ln w="9525">
            <a:noFill/>
          </a:ln>
        </p:spPr>
        <p:txBody>
          <a:bodyPr wrap="none" anchor="ctr" anchorCtr="0"/>
          <a:p>
            <a:endParaRPr dirty="0">
              <a:latin typeface="Arial" panose="020B0604020202020204" pitchFamily="34" charset="0"/>
            </a:endParaRPr>
          </a:p>
        </p:txBody>
      </p:sp>
      <p:sp>
        <p:nvSpPr>
          <p:cNvPr id="32774" name="Line 6"/>
          <p:cNvSpPr/>
          <p:nvPr/>
        </p:nvSpPr>
        <p:spPr>
          <a:xfrm>
            <a:off x="3943350" y="1354138"/>
            <a:ext cx="0" cy="2016125"/>
          </a:xfrm>
          <a:prstGeom prst="line">
            <a:avLst/>
          </a:prstGeom>
          <a:ln w="1587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32775" name="Line 7"/>
          <p:cNvSpPr/>
          <p:nvPr/>
        </p:nvSpPr>
        <p:spPr>
          <a:xfrm>
            <a:off x="3943350" y="1354138"/>
            <a:ext cx="1008063" cy="0"/>
          </a:xfrm>
          <a:prstGeom prst="line">
            <a:avLst/>
          </a:prstGeom>
          <a:ln w="15875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32776" name="Line 8"/>
          <p:cNvSpPr/>
          <p:nvPr/>
        </p:nvSpPr>
        <p:spPr>
          <a:xfrm flipV="1">
            <a:off x="7254875" y="3370263"/>
            <a:ext cx="0" cy="1296987"/>
          </a:xfrm>
          <a:prstGeom prst="line">
            <a:avLst/>
          </a:prstGeom>
          <a:ln w="1587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32777" name="Line 9"/>
          <p:cNvSpPr/>
          <p:nvPr/>
        </p:nvSpPr>
        <p:spPr>
          <a:xfrm flipH="1">
            <a:off x="4878388" y="4667250"/>
            <a:ext cx="2376487" cy="0"/>
          </a:xfrm>
          <a:prstGeom prst="line">
            <a:avLst/>
          </a:prstGeom>
          <a:ln w="15875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32778" name="AutoShape 10"/>
          <p:cNvSpPr/>
          <p:nvPr/>
        </p:nvSpPr>
        <p:spPr>
          <a:xfrm>
            <a:off x="4086225" y="3268663"/>
            <a:ext cx="3097213" cy="287337"/>
          </a:xfrm>
          <a:custGeom>
            <a:avLst/>
            <a:gdLst>
              <a:gd name="txL" fmla="*/ 3375 w 21600"/>
              <a:gd name="txT" fmla="*/ 5400 h 21600"/>
              <a:gd name="txR" fmla="*/ 18900 w 21600"/>
              <a:gd name="txB" fmla="*/ 16200 h 21600"/>
            </a:gdLst>
            <a:ahLst/>
            <a:cxnLst>
              <a:cxn ang="17694720">
                <a:pos x="2147483647" y="0"/>
              </a:cxn>
              <a:cxn ang="11796480">
                <a:pos x="0" y="2147483647"/>
              </a:cxn>
              <a:cxn ang="5898240">
                <a:pos x="2147483647" y="2147483647"/>
              </a:cxn>
              <a:cxn ang="0">
                <a:pos x="2147483647" y="2147483647"/>
              </a:cxn>
            </a:cxnLst>
            <a:rect l="txL" t="txT" r="txR" b="txB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3366FF">
              <a:alpha val="100000"/>
            </a:srgbClr>
          </a:solidFill>
          <a:ln w="9525" cap="flat" cmpd="sng">
            <a:solidFill>
              <a:schemeClr val="tx1">
                <a:alpha val="10000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92171" name="AutoShape 11"/>
          <p:cNvSpPr/>
          <p:nvPr/>
        </p:nvSpPr>
        <p:spPr>
          <a:xfrm>
            <a:off x="4762500" y="1509713"/>
            <a:ext cx="287338" cy="3024187"/>
          </a:xfrm>
          <a:prstGeom prst="downArrow">
            <a:avLst>
              <a:gd name="adj1" fmla="val 50000"/>
              <a:gd name="adj2" fmla="val 263121"/>
            </a:avLst>
          </a:prstGeom>
          <a:noFill/>
          <a:ln w="9525">
            <a:noFill/>
          </a:ln>
        </p:spPr>
        <p:txBody>
          <a:bodyPr vert="eaVert" wrap="none" anchor="ctr" anchorCtr="0"/>
          <a:p>
            <a:endParaRPr dirty="0">
              <a:latin typeface="Arial" panose="020B0604020202020204" pitchFamily="34" charset="0"/>
            </a:endParaRPr>
          </a:p>
        </p:txBody>
      </p:sp>
      <p:graphicFrame>
        <p:nvGraphicFramePr>
          <p:cNvPr id="92172" name="Object 12"/>
          <p:cNvGraphicFramePr/>
          <p:nvPr/>
        </p:nvGraphicFramePr>
        <p:xfrm>
          <a:off x="1998663" y="509588"/>
          <a:ext cx="1728787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2" imgW="723265" imgH="203200" progId="Equation.3">
                  <p:embed/>
                </p:oleObj>
              </mc:Choice>
              <mc:Fallback>
                <p:oleObj name="" r:id="rId2" imgW="723265" imgH="203200" progId="Equation.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998663" y="509588"/>
                        <a:ext cx="1728787" cy="4857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781" name="Text Box 13"/>
          <p:cNvSpPr txBox="1"/>
          <p:nvPr/>
        </p:nvSpPr>
        <p:spPr>
          <a:xfrm>
            <a:off x="6102350" y="2841625"/>
            <a:ext cx="100806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Arial" panose="020B0604020202020204" pitchFamily="34" charset="0"/>
              </a:rPr>
              <a:t>x</a:t>
            </a:r>
            <a:r>
              <a:rPr lang="zh-CN" altLang="en-US" sz="2400" b="1" dirty="0">
                <a:latin typeface="Arial" panose="020B0604020202020204" pitchFamily="34" charset="0"/>
              </a:rPr>
              <a:t>增大</a:t>
            </a:r>
            <a:endParaRPr lang="zh-CN" altLang="en-US" sz="2400" b="1" dirty="0">
              <a:latin typeface="Arial" panose="020B0604020202020204" pitchFamily="34" charset="0"/>
            </a:endParaRPr>
          </a:p>
        </p:txBody>
      </p:sp>
      <p:sp>
        <p:nvSpPr>
          <p:cNvPr id="32782" name="Text Box 14"/>
          <p:cNvSpPr txBox="1"/>
          <p:nvPr/>
        </p:nvSpPr>
        <p:spPr>
          <a:xfrm>
            <a:off x="5022850" y="1714500"/>
            <a:ext cx="10795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Arial" panose="020B0604020202020204" pitchFamily="34" charset="0"/>
              </a:rPr>
              <a:t>y</a:t>
            </a:r>
            <a:r>
              <a:rPr lang="zh-CN" altLang="en-US" sz="2400" b="1" dirty="0">
                <a:latin typeface="Arial" panose="020B0604020202020204" pitchFamily="34" charset="0"/>
              </a:rPr>
              <a:t>减少</a:t>
            </a:r>
            <a:endParaRPr lang="zh-CN" altLang="en-US" sz="2400" b="1" dirty="0">
              <a:latin typeface="Arial" panose="020B0604020202020204" pitchFamily="34" charset="0"/>
            </a:endParaRPr>
          </a:p>
        </p:txBody>
      </p:sp>
      <p:sp>
        <p:nvSpPr>
          <p:cNvPr id="92175" name="AutoShape 15"/>
          <p:cNvSpPr/>
          <p:nvPr/>
        </p:nvSpPr>
        <p:spPr>
          <a:xfrm>
            <a:off x="5310188" y="2722563"/>
            <a:ext cx="142875" cy="144462"/>
          </a:xfrm>
          <a:prstGeom prst="flowChartConnector">
            <a:avLst/>
          </a:prstGeom>
          <a:noFill/>
          <a:ln w="9525">
            <a:noFill/>
          </a:ln>
        </p:spPr>
        <p:txBody>
          <a:bodyPr wrap="none" anchor="ctr" anchorCtr="0"/>
          <a:p>
            <a:endParaRPr dirty="0">
              <a:latin typeface="Arial" panose="020B0604020202020204" pitchFamily="34" charset="0"/>
            </a:endParaRPr>
          </a:p>
        </p:txBody>
      </p:sp>
      <p:sp>
        <p:nvSpPr>
          <p:cNvPr id="32784" name="Line 16"/>
          <p:cNvSpPr/>
          <p:nvPr/>
        </p:nvSpPr>
        <p:spPr>
          <a:xfrm>
            <a:off x="5383213" y="2794000"/>
            <a:ext cx="0" cy="649288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32785" name="Line 17"/>
          <p:cNvSpPr/>
          <p:nvPr/>
        </p:nvSpPr>
        <p:spPr>
          <a:xfrm flipH="1">
            <a:off x="4878388" y="2794000"/>
            <a:ext cx="504825" cy="0"/>
          </a:xfrm>
          <a:prstGeom prst="line">
            <a:avLst/>
          </a:prstGeom>
          <a:ln w="1905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32786" name="Rectangle 18"/>
          <p:cNvSpPr/>
          <p:nvPr/>
        </p:nvSpPr>
        <p:spPr>
          <a:xfrm>
            <a:off x="381000" y="3917950"/>
            <a:ext cx="4119563" cy="13731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2800" b="1" dirty="0">
                <a:solidFill>
                  <a:srgbClr val="0000FF"/>
                </a:solidFill>
                <a:latin typeface="Arial" panose="020B0604020202020204" pitchFamily="34" charset="0"/>
              </a:rPr>
              <a:t>2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） 当</a:t>
            </a:r>
            <a:r>
              <a:rPr lang="en-US" altLang="zh-CN" sz="2800" b="1" i="1" dirty="0">
                <a:solidFill>
                  <a:srgbClr val="0000FF"/>
                </a:solidFill>
                <a:latin typeface="Arial" panose="020B0604020202020204" pitchFamily="34" charset="0"/>
              </a:rPr>
              <a:t>k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＜</a:t>
            </a:r>
            <a:r>
              <a:rPr lang="en-US" altLang="zh-CN" sz="2800" b="1" dirty="0">
                <a:solidFill>
                  <a:srgbClr val="0000FF"/>
                </a:solidFill>
                <a:latin typeface="Arial" panose="020B0604020202020204" pitchFamily="34" charset="0"/>
              </a:rPr>
              <a:t>0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时，</a:t>
            </a:r>
            <a:r>
              <a:rPr lang="en-US" altLang="zh-CN" sz="2800" b="1" i="1" dirty="0">
                <a:solidFill>
                  <a:srgbClr val="0000FF"/>
                </a:solidFill>
                <a:latin typeface="Arial" panose="020B0604020202020204" pitchFamily="34" charset="0"/>
              </a:rPr>
              <a:t>y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随</a:t>
            </a:r>
            <a:r>
              <a:rPr lang="en-US" altLang="zh-CN" sz="2800" b="1" i="1" dirty="0">
                <a:solidFill>
                  <a:srgbClr val="0000FF"/>
                </a:solidFill>
                <a:latin typeface="Arial" panose="020B0604020202020204" pitchFamily="34" charset="0"/>
              </a:rPr>
              <a:t>x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的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 eaLnBrk="0" hangingPunct="0"/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增大而</a:t>
            </a:r>
            <a:r>
              <a:rPr lang="en-US" altLang="zh-CN" sz="2800" b="1" dirty="0">
                <a:solidFill>
                  <a:srgbClr val="0000FF"/>
                </a:solidFill>
                <a:latin typeface="Arial" panose="020B0604020202020204" pitchFamily="34" charset="0"/>
              </a:rPr>
              <a:t>_____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，这时函数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 eaLnBrk="0" hangingPunct="0"/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的图象从左到右</a:t>
            </a:r>
            <a:r>
              <a:rPr lang="en-US" altLang="zh-CN" sz="2800" b="1" dirty="0">
                <a:solidFill>
                  <a:srgbClr val="0000FF"/>
                </a:solidFill>
                <a:latin typeface="Arial" panose="020B0604020202020204" pitchFamily="34" charset="0"/>
              </a:rPr>
              <a:t>_____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．</a:t>
            </a:r>
            <a:r>
              <a:rPr lang="zh-CN" altLang="en-US" sz="2800" dirty="0">
                <a:latin typeface="Arial" panose="020B0604020202020204" pitchFamily="34" charset="0"/>
              </a:rPr>
              <a:t> </a:t>
            </a:r>
            <a:endParaRPr lang="zh-CN" altLang="en-US" sz="2800" dirty="0">
              <a:latin typeface="Arial" panose="020B0604020202020204" pitchFamily="34" charset="0"/>
            </a:endParaRPr>
          </a:p>
        </p:txBody>
      </p:sp>
      <p:sp>
        <p:nvSpPr>
          <p:cNvPr id="32787" name="Text Box 19"/>
          <p:cNvSpPr txBox="1"/>
          <p:nvPr/>
        </p:nvSpPr>
        <p:spPr>
          <a:xfrm>
            <a:off x="1582738" y="4214813"/>
            <a:ext cx="1203325" cy="646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减小</a:t>
            </a:r>
            <a:endParaRPr lang="zh-CN" altLang="en-US" sz="36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2788" name="Text Box 20"/>
          <p:cNvSpPr txBox="1"/>
          <p:nvPr/>
        </p:nvSpPr>
        <p:spPr>
          <a:xfrm>
            <a:off x="2898775" y="4643438"/>
            <a:ext cx="110172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下降</a:t>
            </a:r>
            <a:endParaRPr lang="zh-CN" altLang="en-US" sz="36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animMotion origin="layout" path="M -8.33333E-7 -4.9711E-6 L 0.36233 0.48255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921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100" y="24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1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32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327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2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2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27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27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327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327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92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27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27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1" dur="500"/>
                                        <p:tgtEl>
                                          <p:spTgt spid="327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6" dur="500"/>
                                        <p:tgtEl>
                                          <p:spTgt spid="327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1" dur="500"/>
                                        <p:tgtEl>
                                          <p:spTgt spid="327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5" grpId="0"/>
      <p:bldP spid="92165" grpId="1"/>
      <p:bldP spid="92171" grpId="0"/>
      <p:bldP spid="32781" grpId="0"/>
      <p:bldP spid="32782" grpId="0"/>
      <p:bldP spid="92175" grpId="0"/>
      <p:bldP spid="32786" grpId="0"/>
      <p:bldP spid="32787" grpId="0"/>
      <p:bldP spid="3278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3186" name="Rectangle 3"/>
          <p:cNvSpPr/>
          <p:nvPr/>
        </p:nvSpPr>
        <p:spPr>
          <a:xfrm>
            <a:off x="642938" y="2357438"/>
            <a:ext cx="727392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u="sng" dirty="0">
                <a:latin typeface="Times New Roman" panose="02020603050405020304" pitchFamily="18" charset="0"/>
                <a:ea typeface="华文中宋" panose="02010600040101010101" pitchFamily="2" charset="-122"/>
              </a:rPr>
              <a:t>当</a:t>
            </a:r>
            <a:r>
              <a:rPr lang="en-US" altLang="zh-CN" sz="2800" b="1" i="1" u="sng" dirty="0">
                <a:solidFill>
                  <a:srgbClr val="CC0099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k</a:t>
            </a:r>
            <a:r>
              <a:rPr lang="en-US" altLang="zh-CN" sz="2800" b="1" u="sng" dirty="0">
                <a:solidFill>
                  <a:srgbClr val="CC0099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&gt;0</a:t>
            </a:r>
            <a:r>
              <a:rPr lang="zh-CN" altLang="en-US" sz="2800" b="1" u="sng" dirty="0">
                <a:latin typeface="Times New Roman" panose="02020603050405020304" pitchFamily="18" charset="0"/>
                <a:ea typeface="华文中宋" panose="02010600040101010101" pitchFamily="2" charset="-122"/>
              </a:rPr>
              <a:t>时，函数值</a:t>
            </a:r>
            <a:r>
              <a:rPr lang="en-US" altLang="zh-CN" sz="2800" b="1" i="1" u="sng" dirty="0">
                <a:latin typeface="Times New Roman" panose="02020603050405020304" pitchFamily="18" charset="0"/>
                <a:ea typeface="华文中宋" panose="02010600040101010101" pitchFamily="2" charset="-122"/>
              </a:rPr>
              <a:t>y</a:t>
            </a:r>
            <a:r>
              <a:rPr lang="zh-CN" altLang="en-US" sz="2800" b="1" u="sng" dirty="0">
                <a:latin typeface="Times New Roman" panose="02020603050405020304" pitchFamily="18" charset="0"/>
                <a:ea typeface="华文中宋" panose="02010600040101010101" pitchFamily="2" charset="-122"/>
              </a:rPr>
              <a:t>随自变量</a:t>
            </a:r>
            <a:r>
              <a:rPr lang="en-US" altLang="zh-CN" sz="2800" b="1" i="1" u="sng" dirty="0">
                <a:latin typeface="Times New Roman" panose="02020603050405020304" pitchFamily="18" charset="0"/>
                <a:ea typeface="华文中宋" panose="02010600040101010101" pitchFamily="2" charset="-122"/>
              </a:rPr>
              <a:t>x</a:t>
            </a:r>
            <a:r>
              <a:rPr lang="zh-CN" altLang="en-US" sz="2800" b="1" u="sng" dirty="0">
                <a:latin typeface="Times New Roman" panose="02020603050405020304" pitchFamily="18" charset="0"/>
                <a:ea typeface="华文中宋" panose="02010600040101010101" pitchFamily="2" charset="-122"/>
              </a:rPr>
              <a:t>的</a:t>
            </a:r>
            <a:r>
              <a:rPr lang="zh-CN" altLang="en-US" sz="2800" b="1" u="sng" dirty="0">
                <a:solidFill>
                  <a:srgbClr val="CC0099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增大而增大</a:t>
            </a:r>
            <a:r>
              <a:rPr lang="zh-CN" altLang="en-US" sz="2800" b="1" u="sng" dirty="0">
                <a:latin typeface="Times New Roman" panose="02020603050405020304" pitchFamily="18" charset="0"/>
                <a:ea typeface="华文中宋" panose="02010600040101010101" pitchFamily="2" charset="-122"/>
              </a:rPr>
              <a:t>；</a:t>
            </a:r>
            <a:endParaRPr lang="zh-CN" altLang="en-US" sz="2800" b="1" dirty="0"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93187" name="AutoShape 4"/>
          <p:cNvSpPr/>
          <p:nvPr/>
        </p:nvSpPr>
        <p:spPr>
          <a:xfrm rot="10800000">
            <a:off x="642938" y="714375"/>
            <a:ext cx="860425" cy="1500188"/>
          </a:xfrm>
          <a:prstGeom prst="roundRect">
            <a:avLst>
              <a:gd name="adj" fmla="val 16667"/>
            </a:avLst>
          </a:prstGeom>
          <a:noFill/>
          <a:ln w="19050">
            <a:noFill/>
          </a:ln>
          <a:effectLst>
            <a:outerShdw dist="107763" dir="2699999" algn="ctr" rotWithShape="0">
              <a:schemeClr val="bg2"/>
            </a:outerShdw>
          </a:effectLst>
        </p:spPr>
        <p:txBody>
          <a:bodyPr rot="10800000" vert="eaVert" wrap="none" anchor="ctr" anchorCtr="0"/>
          <a:p>
            <a:pPr eaLnBrk="0" hangingPunct="0">
              <a:lnSpc>
                <a:spcPct val="85000"/>
              </a:lnSpc>
            </a:pPr>
            <a:r>
              <a:rPr lang="zh-CN" altLang="en-US" sz="3600" b="1" dirty="0">
                <a:solidFill>
                  <a:srgbClr val="CC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隶书" panose="02010509060101010101" pitchFamily="49" charset="-122"/>
              </a:rPr>
              <a:t>结论：</a:t>
            </a:r>
            <a:endParaRPr lang="zh-CN" altLang="en-US" sz="3600" b="1" dirty="0">
              <a:solidFill>
                <a:srgbClr val="CC0000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sp>
        <p:nvSpPr>
          <p:cNvPr id="402437" name="Rectangle 5"/>
          <p:cNvSpPr/>
          <p:nvPr/>
        </p:nvSpPr>
        <p:spPr>
          <a:xfrm>
            <a:off x="571500" y="3857625"/>
            <a:ext cx="7123113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en-US" sz="2800" b="1" u="sng" dirty="0">
                <a:latin typeface="Times New Roman" panose="02020603050405020304" pitchFamily="18" charset="0"/>
                <a:ea typeface="华文中宋" panose="02010600040101010101" pitchFamily="2" charset="-122"/>
              </a:rPr>
              <a:t>当</a:t>
            </a:r>
            <a:r>
              <a:rPr lang="en-US" altLang="zh-CN" sz="2800" b="1" i="1" u="sng" dirty="0">
                <a:solidFill>
                  <a:srgbClr val="CC0099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k</a:t>
            </a:r>
            <a:r>
              <a:rPr lang="en-US" altLang="zh-CN" sz="2800" b="1" u="sng" dirty="0">
                <a:solidFill>
                  <a:srgbClr val="CC0099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&lt;0</a:t>
            </a:r>
            <a:r>
              <a:rPr lang="zh-CN" altLang="en-US" sz="2800" b="1" u="sng" dirty="0">
                <a:latin typeface="Times New Roman" panose="02020603050405020304" pitchFamily="18" charset="0"/>
                <a:ea typeface="华文中宋" panose="02010600040101010101" pitchFamily="2" charset="-122"/>
              </a:rPr>
              <a:t>时，函数值</a:t>
            </a:r>
            <a:r>
              <a:rPr lang="en-US" altLang="zh-CN" sz="2800" b="1" i="1" u="sng" dirty="0">
                <a:latin typeface="Times New Roman" panose="02020603050405020304" pitchFamily="18" charset="0"/>
                <a:ea typeface="华文中宋" panose="02010600040101010101" pitchFamily="2" charset="-122"/>
              </a:rPr>
              <a:t>y</a:t>
            </a:r>
            <a:r>
              <a:rPr lang="zh-CN" altLang="en-US" sz="2800" b="1" u="sng" dirty="0">
                <a:latin typeface="Times New Roman" panose="02020603050405020304" pitchFamily="18" charset="0"/>
                <a:ea typeface="华文中宋" panose="02010600040101010101" pitchFamily="2" charset="-122"/>
              </a:rPr>
              <a:t>随自变量</a:t>
            </a:r>
            <a:r>
              <a:rPr lang="en-US" altLang="zh-CN" sz="2800" b="1" i="1" u="sng" dirty="0">
                <a:latin typeface="Times New Roman" panose="02020603050405020304" pitchFamily="18" charset="0"/>
                <a:ea typeface="华文中宋" panose="02010600040101010101" pitchFamily="2" charset="-122"/>
              </a:rPr>
              <a:t>x</a:t>
            </a:r>
            <a:r>
              <a:rPr lang="zh-CN" altLang="en-US" sz="2800" b="1" u="sng" dirty="0">
                <a:latin typeface="Times New Roman" panose="02020603050405020304" pitchFamily="18" charset="0"/>
                <a:ea typeface="华文中宋" panose="02010600040101010101" pitchFamily="2" charset="-122"/>
              </a:rPr>
              <a:t>的</a:t>
            </a:r>
            <a:r>
              <a:rPr lang="zh-CN" altLang="en-US" sz="2800" b="1" u="sng" dirty="0">
                <a:solidFill>
                  <a:srgbClr val="CC0099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增大而减小</a:t>
            </a:r>
            <a:r>
              <a:rPr lang="zh-CN" altLang="en-US" sz="28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。</a:t>
            </a:r>
            <a:endParaRPr lang="zh-CN" altLang="en-US" sz="2800" b="1" dirty="0"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402442" name="Rectangle 10"/>
          <p:cNvSpPr/>
          <p:nvPr/>
        </p:nvSpPr>
        <p:spPr>
          <a:xfrm>
            <a:off x="571500" y="3143250"/>
            <a:ext cx="7829550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en-US" sz="2800" b="1" u="sng" dirty="0">
                <a:latin typeface="Times New Roman" panose="02020603050405020304" pitchFamily="18" charset="0"/>
                <a:ea typeface="华文中宋" panose="02010600040101010101" pitchFamily="2" charset="-122"/>
              </a:rPr>
              <a:t>函数的图象随着自变量</a:t>
            </a:r>
            <a:r>
              <a:rPr lang="en-US" altLang="zh-CN" sz="2800" b="1" i="1" u="sng" dirty="0">
                <a:latin typeface="Times New Roman" panose="02020603050405020304" pitchFamily="18" charset="0"/>
                <a:ea typeface="华文中宋" panose="02010600040101010101" pitchFamily="2" charset="-122"/>
              </a:rPr>
              <a:t>x</a:t>
            </a:r>
            <a:r>
              <a:rPr lang="zh-CN" altLang="en-US" sz="2800" b="1" u="sng" dirty="0">
                <a:latin typeface="Times New Roman" panose="02020603050405020304" pitchFamily="18" charset="0"/>
                <a:ea typeface="华文中宋" panose="02010600040101010101" pitchFamily="2" charset="-122"/>
              </a:rPr>
              <a:t>的</a:t>
            </a:r>
            <a:r>
              <a:rPr lang="zh-CN" altLang="en-US" sz="2800" b="1" u="sng" dirty="0">
                <a:solidFill>
                  <a:srgbClr val="CC0099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增大而从左到右上升</a:t>
            </a:r>
            <a:r>
              <a:rPr lang="zh-CN" altLang="en-US" sz="2800" b="1" u="sng" dirty="0">
                <a:latin typeface="Times New Roman" panose="02020603050405020304" pitchFamily="18" charset="0"/>
                <a:ea typeface="华文中宋" panose="02010600040101010101" pitchFamily="2" charset="-122"/>
              </a:rPr>
              <a:t>；</a:t>
            </a:r>
            <a:endParaRPr lang="zh-CN" altLang="en-US" sz="2800" b="1" u="sng" dirty="0"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402443" name="Rectangle 11"/>
          <p:cNvSpPr/>
          <p:nvPr/>
        </p:nvSpPr>
        <p:spPr>
          <a:xfrm>
            <a:off x="571500" y="4714875"/>
            <a:ext cx="7829550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en-US" sz="2800" b="1" u="sng" dirty="0">
                <a:latin typeface="Times New Roman" panose="02020603050405020304" pitchFamily="18" charset="0"/>
                <a:ea typeface="华文中宋" panose="02010600040101010101" pitchFamily="2" charset="-122"/>
              </a:rPr>
              <a:t>函数的图象随着自变量</a:t>
            </a:r>
            <a:r>
              <a:rPr lang="en-US" altLang="zh-CN" sz="2800" b="1" i="1" u="sng" dirty="0">
                <a:latin typeface="Times New Roman" panose="02020603050405020304" pitchFamily="18" charset="0"/>
                <a:ea typeface="华文中宋" panose="02010600040101010101" pitchFamily="2" charset="-122"/>
              </a:rPr>
              <a:t>x</a:t>
            </a:r>
            <a:r>
              <a:rPr lang="zh-CN" altLang="en-US" sz="2800" b="1" u="sng" dirty="0">
                <a:latin typeface="Times New Roman" panose="02020603050405020304" pitchFamily="18" charset="0"/>
                <a:ea typeface="华文中宋" panose="02010600040101010101" pitchFamily="2" charset="-122"/>
              </a:rPr>
              <a:t>的</a:t>
            </a:r>
            <a:r>
              <a:rPr lang="zh-CN" altLang="en-US" sz="2800" b="1" u="sng" dirty="0">
                <a:solidFill>
                  <a:srgbClr val="CC0099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增大而从左到右下降</a:t>
            </a:r>
            <a:r>
              <a:rPr lang="zh-CN" altLang="en-US" sz="28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。</a:t>
            </a:r>
            <a:endParaRPr lang="zh-CN" altLang="en-US" sz="2800" b="1" dirty="0"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93191" name="Text Box 24"/>
          <p:cNvSpPr txBox="1"/>
          <p:nvPr/>
        </p:nvSpPr>
        <p:spPr>
          <a:xfrm>
            <a:off x="758825" y="2420938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endParaRPr sz="2400" b="1" dirty="0"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2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2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2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2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2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2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2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24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02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2437" grpId="0"/>
      <p:bldP spid="402442" grpId="0"/>
      <p:bldP spid="40244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94210" name="Group 457"/>
          <p:cNvGrpSpPr/>
          <p:nvPr/>
        </p:nvGrpSpPr>
        <p:grpSpPr>
          <a:xfrm>
            <a:off x="1204913" y="758825"/>
            <a:ext cx="5891212" cy="985838"/>
            <a:chOff x="0" y="-132"/>
            <a:chExt cx="3711" cy="621"/>
          </a:xfrm>
        </p:grpSpPr>
        <p:pic>
          <p:nvPicPr>
            <p:cNvPr id="94211" name="Picture 61" descr="RW_015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3150" y="-6"/>
              <a:ext cx="561" cy="495"/>
            </a:xfrm>
            <a:prstGeom prst="rect">
              <a:avLst/>
            </a:prstGeom>
            <a:noFill/>
            <a:ln w="9525">
              <a:noFill/>
            </a:ln>
          </p:spPr>
        </p:pic>
        <p:grpSp>
          <p:nvGrpSpPr>
            <p:cNvPr id="94212" name="Group 204"/>
            <p:cNvGrpSpPr/>
            <p:nvPr/>
          </p:nvGrpSpPr>
          <p:grpSpPr>
            <a:xfrm>
              <a:off x="0" y="-132"/>
              <a:ext cx="1178" cy="576"/>
              <a:chOff x="0" y="-132"/>
              <a:chExt cx="1178" cy="576"/>
            </a:xfrm>
          </p:grpSpPr>
          <p:sp>
            <p:nvSpPr>
              <p:cNvPr id="94213" name="Rectangle 19"/>
              <p:cNvSpPr/>
              <p:nvPr/>
            </p:nvSpPr>
            <p:spPr>
              <a:xfrm>
                <a:off x="0" y="29"/>
                <a:ext cx="1125" cy="325"/>
              </a:xfrm>
              <a:prstGeom prst="rect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FF7C80"/>
                  </a:gs>
                </a:gsLst>
                <a:lin ang="18900000" scaled="1"/>
                <a:tileRect/>
              </a:gradFill>
              <a:ln w="76200" cap="flat" cmpd="sng">
                <a:pattFill prst="openDmnd">
                  <a:fgClr>
                    <a:srgbClr val="FFFFFF"/>
                  </a:fgClr>
                  <a:bgClr>
                    <a:srgbClr val="006600"/>
                  </a:bgClr>
                </a:patt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pPr algn="ctr" eaLnBrk="0" hangingPunct="0">
                  <a:lnSpc>
                    <a:spcPct val="80000"/>
                  </a:lnSpc>
                </a:pPr>
                <a:endParaRPr lang="zh-CN" altLang="zh-CN" sz="4800" b="1" dirty="0">
                  <a:solidFill>
                    <a:srgbClr val="003366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</p:txBody>
          </p:sp>
          <p:pic>
            <p:nvPicPr>
              <p:cNvPr id="94214" name="Picture 20" descr="677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44" y="38"/>
                <a:ext cx="496" cy="347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322761" name="Rectangle 201" descr="PE03255_"/>
              <p:cNvSpPr>
                <a:spLocks noChangeArrowheads="1"/>
              </p:cNvSpPr>
              <p:nvPr/>
            </p:nvSpPr>
            <p:spPr bwMode="auto">
              <a:xfrm>
                <a:off x="630" y="-132"/>
                <a:ext cx="548" cy="576"/>
              </a:xfrm>
              <a:prstGeom prst="rect">
                <a:avLst/>
              </a:prstGeom>
              <a:noFill/>
              <a:ln w="9525">
                <a:noFill/>
                <a:miter lim="800000"/>
                <a:headEnd type="none" w="sm" len="sm"/>
                <a:tailEnd type="none" w="sm" len="sm"/>
              </a:ln>
              <a:effectLst/>
            </p:spPr>
            <p:txBody>
              <a:bodyPr wrap="none">
                <a:spAutoFit/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5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FFFFFF"/>
                      </a:outerShdw>
                    </a:effectLst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  <a:sym typeface="Webdings" panose="05030102010509060703" pitchFamily="18" charset="2"/>
                  </a:rPr>
                  <a:t></a:t>
                </a:r>
                <a:endParaRPr kumimoji="0" lang="en-US" sz="5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uLnTx/>
                  <a:uFillTx/>
                  <a:latin typeface="华文中宋" panose="02010600040101010101" pitchFamily="2" charset="-122"/>
                  <a:ea typeface="华文中宋" panose="02010600040101010101" pitchFamily="2" charset="-122"/>
                  <a:cs typeface="+mn-cs"/>
                  <a:sym typeface="Webdings" panose="05030102010509060703" pitchFamily="18" charset="2"/>
                </a:endParaRPr>
              </a:p>
            </p:txBody>
          </p:sp>
        </p:grpSp>
        <p:sp>
          <p:nvSpPr>
            <p:cNvPr id="94216" name="WordArt 456"/>
            <p:cNvSpPr>
              <a:spLocks noTextEdit="1"/>
            </p:cNvSpPr>
            <p:nvPr/>
          </p:nvSpPr>
          <p:spPr>
            <a:xfrm>
              <a:off x="1479" y="-6"/>
              <a:ext cx="1491" cy="455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32056"/>
                </a:avLst>
              </a:prstTxWarp>
              <a:normAutofit/>
            </a:bodyPr>
            <a:p>
              <a:pPr algn="ctr"/>
              <a:r>
                <a:rPr lang="zh-CN" altLang="en-US" sz="3600" b="1">
                  <a:ln w="9525" cap="flat" cmpd="sng">
                    <a:solidFill>
                      <a:srgbClr val="CC99FF"/>
                    </a:solidFill>
                    <a:prstDash val="solid"/>
                    <a:headEnd type="none" w="med" len="med"/>
                    <a:tailEnd type="none" w="med" len="med"/>
                  </a:ln>
                  <a:gradFill rotWithShape="1">
                    <a:gsLst>
                      <a:gs pos="0">
                        <a:srgbClr val="6600CC"/>
                      </a:gs>
                      <a:gs pos="100000">
                        <a:srgbClr val="CC00CC"/>
                      </a:gs>
                    </a:gsLst>
                    <a:lin ang="4860000" scaled="1"/>
                    <a:tileRect/>
                  </a:gradFill>
                  <a:effectLst>
                    <a:outerShdw dist="53882" dir="2699999" algn="ctr" rotWithShape="0">
                      <a:srgbClr val="9999FF">
                        <a:alpha val="79999"/>
                      </a:srgbClr>
                    </a:outerShdw>
                  </a:effectLst>
                  <a:latin typeface="宋体" panose="02010600030101010101" pitchFamily="2" charset="-122"/>
                  <a:ea typeface="宋体" panose="02010600030101010101" pitchFamily="2" charset="-122"/>
                </a:rPr>
                <a:t>拓展讨论</a:t>
              </a:r>
              <a:endParaRPr lang="zh-CN" altLang="en-US" sz="3600" b="1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4860000" scaled="1"/>
                  <a:tileRect/>
                </a:gradFill>
                <a:effectLst>
                  <a:outerShdw dist="53882" dir="2699999" algn="ctr" rotWithShape="0">
                    <a:srgbClr val="9999FF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94217" name="Rectangle 458"/>
          <p:cNvSpPr/>
          <p:nvPr/>
        </p:nvSpPr>
        <p:spPr>
          <a:xfrm>
            <a:off x="990600" y="1958975"/>
            <a:ext cx="6480175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/>
            <a:r>
              <a:rPr lang="en-US" altLang="zh-CN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④.</a:t>
            </a:r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一次函数</a:t>
            </a:r>
            <a:r>
              <a:rPr lang="en-US" altLang="zh-CN" sz="3200" b="1" i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y</a:t>
            </a:r>
            <a:r>
              <a:rPr lang="en-US" altLang="zh-CN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=</a:t>
            </a:r>
            <a:r>
              <a:rPr lang="en-US" altLang="zh-CN" sz="3200" b="1" i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kx</a:t>
            </a:r>
            <a:r>
              <a:rPr lang="en-US" altLang="zh-CN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+</a:t>
            </a:r>
            <a:r>
              <a:rPr lang="en-US" altLang="zh-CN" sz="3200" b="1" i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b</a:t>
            </a:r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中的</a:t>
            </a:r>
            <a:r>
              <a:rPr lang="en-US" altLang="zh-CN" sz="3200" b="1" i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b</a:t>
            </a:r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究竟影响到图象的哪个方面？</a:t>
            </a:r>
            <a:endParaRPr lang="zh-CN" altLang="en-US" sz="3200" b="1" dirty="0"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94218" name="Rectangle 459"/>
          <p:cNvSpPr/>
          <p:nvPr/>
        </p:nvSpPr>
        <p:spPr>
          <a:xfrm>
            <a:off x="928688" y="3887788"/>
            <a:ext cx="7069137" cy="2041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⑤.</a:t>
            </a:r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在你们所画的两条直线中，请你再比较一下，当</a:t>
            </a:r>
            <a:r>
              <a:rPr lang="en-US" altLang="zh-CN" sz="3200" b="1" i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k</a:t>
            </a:r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都取正值或都取负值时，哪条直线与</a:t>
            </a:r>
            <a:r>
              <a:rPr lang="en-US" altLang="zh-CN" sz="3200" b="1" i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x</a:t>
            </a:r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轴正方向所夹的角更大呢？你能得出什么规律呢？</a:t>
            </a:r>
            <a:endParaRPr lang="zh-CN" altLang="en-US" sz="3200" b="1" dirty="0"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1449" name="Text Box 1065"/>
          <p:cNvSpPr txBox="1">
            <a:spLocks noChangeArrowheads="1"/>
          </p:cNvSpPr>
          <p:nvPr/>
        </p:nvSpPr>
        <p:spPr bwMode="auto">
          <a:xfrm>
            <a:off x="357188" y="153988"/>
            <a:ext cx="2012950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marR="0" defTabSz="914400" eaLnBrk="0" hangingPunct="0">
              <a:buClrTx/>
              <a:buSzTx/>
              <a:buFontTx/>
              <a:buNone/>
              <a:defRPr/>
            </a:pPr>
            <a:r>
              <a:rPr kumimoji="0" lang="zh-CN" altLang="en-US" sz="3600" b="1" kern="1200" cap="none" spc="0" normalizeH="0" baseline="0" noProof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cs typeface="+mn-cs"/>
              </a:rPr>
              <a:t>得出结论</a:t>
            </a:r>
            <a:endParaRPr kumimoji="0" lang="zh-CN" altLang="en-US" sz="3600" b="1" kern="1200" cap="none" spc="0" normalizeH="0" baseline="0" noProof="0"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华文中宋" panose="02010600040101010101" pitchFamily="2" charset="-122"/>
              <a:cs typeface="+mn-cs"/>
            </a:endParaRPr>
          </a:p>
        </p:txBody>
      </p:sp>
      <p:sp>
        <p:nvSpPr>
          <p:cNvPr id="95235" name="WordArt 1066"/>
          <p:cNvSpPr>
            <a:spLocks noTextEdit="1"/>
          </p:cNvSpPr>
          <p:nvPr/>
        </p:nvSpPr>
        <p:spPr>
          <a:xfrm>
            <a:off x="2320925" y="333375"/>
            <a:ext cx="4729163" cy="1331913"/>
          </a:xfrm>
          <a:prstGeom prst="rect">
            <a:avLst/>
          </a:prstGeom>
        </p:spPr>
        <p:txBody>
          <a:bodyPr wrap="none" fromWordArt="1">
            <a:prstTxWarp prst="textDeflateInflate">
              <a:avLst>
                <a:gd name="adj" fmla="val 28028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一次函数的性质</a:t>
            </a:r>
            <a:endParaRPr lang="zh-CN" altLang="en-US" sz="3600" b="1">
              <a:ln w="9525" cap="flat" cmpd="sng">
                <a:solidFill>
                  <a:srgbClr val="CC99FF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aphicFrame>
        <p:nvGraphicFramePr>
          <p:cNvPr id="95236" name="内容占位符 95235"/>
          <p:cNvGraphicFramePr/>
          <p:nvPr>
            <p:ph idx="4294967295"/>
          </p:nvPr>
        </p:nvGraphicFramePr>
        <p:xfrm>
          <a:off x="1120775" y="879475"/>
          <a:ext cx="7429500" cy="5624513"/>
        </p:xfrm>
        <a:graphic>
          <a:graphicData uri="http://schemas.openxmlformats.org/drawingml/2006/table">
            <a:tbl>
              <a:tblPr/>
              <a:tblGrid>
                <a:gridCol w="868363"/>
                <a:gridCol w="1708150"/>
                <a:gridCol w="1709737"/>
                <a:gridCol w="1525588"/>
                <a:gridCol w="1617662"/>
              </a:tblGrid>
              <a:tr h="457200">
                <a:tc rowSpan="3"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000" b="1" dirty="0">
                          <a:solidFill>
                            <a:schemeClr val="accent2"/>
                          </a:solidFill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一次函数关系式</a:t>
                      </a:r>
                      <a:endParaRPr lang="zh-CN" altLang="en-US" sz="2000" b="1" dirty="0">
                        <a:effectLst>
                          <a:outerShdw blurRad="38100" dist="38100" dir="2700000">
                            <a:srgbClr val="C0C0C0"/>
                          </a:outerShdw>
                        </a:effectLst>
                      </a:endParaRPr>
                    </a:p>
                  </a:txBody>
                  <a:tcPr anchor="ctr" anchorCtr="0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400" i="1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y</a:t>
                      </a:r>
                      <a:r>
                        <a:rPr lang="en-US" altLang="zh-CN" sz="2400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=</a:t>
                      </a:r>
                      <a:r>
                        <a:rPr lang="en-US" altLang="zh-CN" sz="2400" i="1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kx</a:t>
                      </a:r>
                      <a:r>
                        <a:rPr lang="en-US" altLang="zh-CN" sz="2400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+</a:t>
                      </a:r>
                      <a:r>
                        <a:rPr lang="en-US" altLang="zh-CN" sz="2400" i="1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b</a:t>
                      </a:r>
                      <a:r>
                        <a:rPr lang="en-US" altLang="zh-CN" sz="2400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 </a:t>
                      </a:r>
                      <a:r>
                        <a:rPr lang="zh-CN" altLang="en-US" sz="2400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（</a:t>
                      </a:r>
                      <a:r>
                        <a:rPr lang="en-US" altLang="zh-CN" sz="2400" i="1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k</a:t>
                      </a:r>
                      <a:r>
                        <a:rPr lang="en-US" altLang="zh-CN" sz="2400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≠0</a:t>
                      </a:r>
                      <a:r>
                        <a:rPr lang="zh-CN" altLang="en-US" sz="2400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）</a:t>
                      </a:r>
                      <a:endParaRPr lang="zh-CN" altLang="en-US" sz="2400" dirty="0">
                        <a:effectLst>
                          <a:outerShdw blurRad="38100" dist="38100" dir="2700000">
                            <a:srgbClr val="C0C0C0"/>
                          </a:outerShdw>
                        </a:effectLst>
                      </a:endParaRPr>
                    </a:p>
                  </a:txBody>
                  <a:tcPr anchor="ctr" anchorCtr="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  <a:tr h="457200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 gridSpan="2"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400" i="1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k</a:t>
                      </a:r>
                      <a:r>
                        <a:rPr lang="en-US" altLang="zh-CN" sz="2400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&gt;0</a:t>
                      </a:r>
                      <a:endParaRPr lang="zh-CN" altLang="en-US" sz="2400" dirty="0">
                        <a:effectLst>
                          <a:outerShdw blurRad="38100" dist="38100" dir="2700000">
                            <a:srgbClr val="C0C0C0"/>
                          </a:outerShdw>
                        </a:effectLst>
                      </a:endParaRPr>
                    </a:p>
                  </a:txBody>
                  <a:tcPr anchor="ctr" anchorCtr="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400" i="1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k</a:t>
                      </a:r>
                      <a:r>
                        <a:rPr lang="en-US" altLang="zh-CN" sz="2400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&lt;0</a:t>
                      </a:r>
                      <a:endParaRPr lang="zh-CN" altLang="en-US" sz="2400" dirty="0">
                        <a:effectLst>
                          <a:outerShdw blurRad="38100" dist="38100" dir="2700000">
                            <a:srgbClr val="C0C0C0"/>
                          </a:outerShdw>
                        </a:effectLst>
                      </a:endParaRPr>
                    </a:p>
                  </a:txBody>
                  <a:tcPr anchor="ctr" anchorCtr="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  <a:tr h="457200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400" i="1" dirty="0">
                          <a:solidFill>
                            <a:srgbClr val="FF5050"/>
                          </a:solidFill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b</a:t>
                      </a:r>
                      <a:r>
                        <a:rPr lang="en-US" altLang="zh-CN" sz="2400" dirty="0">
                          <a:solidFill>
                            <a:srgbClr val="FF5050"/>
                          </a:solidFill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&gt;0</a:t>
                      </a:r>
                      <a:endParaRPr lang="zh-CN" altLang="en-US" sz="2400" dirty="0">
                        <a:solidFill>
                          <a:srgbClr val="FF5050"/>
                        </a:solidFill>
                        <a:effectLst>
                          <a:outerShdw blurRad="38100" dist="38100" dir="2700000">
                            <a:srgbClr val="C0C0C0"/>
                          </a:outerShdw>
                        </a:effectLst>
                      </a:endParaRPr>
                    </a:p>
                  </a:txBody>
                  <a:tcPr anchor="ctr" anchorCtr="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400" i="1" dirty="0">
                          <a:solidFill>
                            <a:srgbClr val="FF5050"/>
                          </a:solidFill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b</a:t>
                      </a:r>
                      <a:r>
                        <a:rPr lang="en-US" altLang="zh-CN" sz="2400" dirty="0">
                          <a:solidFill>
                            <a:srgbClr val="FF5050"/>
                          </a:solidFill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&lt;0</a:t>
                      </a:r>
                      <a:endParaRPr lang="zh-CN" altLang="en-US" sz="2400" dirty="0">
                        <a:solidFill>
                          <a:srgbClr val="FF5050"/>
                        </a:solidFill>
                        <a:effectLst>
                          <a:outerShdw blurRad="38100" dist="38100" dir="2700000">
                            <a:srgbClr val="C0C0C0"/>
                          </a:outerShdw>
                        </a:effectLst>
                      </a:endParaRPr>
                    </a:p>
                  </a:txBody>
                  <a:tcPr anchor="ctr" anchorCtr="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400" i="1" dirty="0">
                          <a:solidFill>
                            <a:srgbClr val="FF5050"/>
                          </a:solidFill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b</a:t>
                      </a:r>
                      <a:r>
                        <a:rPr lang="en-US" altLang="zh-CN" sz="2400" dirty="0">
                          <a:solidFill>
                            <a:srgbClr val="FF5050"/>
                          </a:solidFill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&gt;0</a:t>
                      </a:r>
                      <a:endParaRPr lang="zh-CN" altLang="en-US" sz="2400" dirty="0">
                        <a:solidFill>
                          <a:srgbClr val="FF5050"/>
                        </a:solidFill>
                        <a:effectLst>
                          <a:outerShdw blurRad="38100" dist="38100" dir="2700000">
                            <a:srgbClr val="C0C0C0"/>
                          </a:outerShdw>
                        </a:effectLst>
                      </a:endParaRPr>
                    </a:p>
                  </a:txBody>
                  <a:tcPr anchor="ctr" anchorCtr="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400" i="1" dirty="0">
                          <a:solidFill>
                            <a:srgbClr val="FF5050"/>
                          </a:solidFill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b</a:t>
                      </a:r>
                      <a:r>
                        <a:rPr lang="en-US" altLang="zh-CN" sz="2400" dirty="0">
                          <a:solidFill>
                            <a:srgbClr val="FF5050"/>
                          </a:solidFill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&lt;0</a:t>
                      </a:r>
                      <a:endParaRPr lang="zh-CN" altLang="en-US" sz="2400" dirty="0">
                        <a:solidFill>
                          <a:srgbClr val="FF5050"/>
                        </a:solidFill>
                        <a:effectLst>
                          <a:outerShdw blurRad="38100" dist="38100" dir="2700000">
                            <a:srgbClr val="C0C0C0"/>
                          </a:outerShdw>
                        </a:effectLst>
                      </a:endParaRPr>
                    </a:p>
                  </a:txBody>
                  <a:tcPr anchor="ctr" anchorCtr="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6075">
                <a:tc rowSpan="4"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000" b="1" dirty="0">
                          <a:solidFill>
                            <a:schemeClr val="accent2"/>
                          </a:solidFill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一</a:t>
                      </a:r>
                      <a:endParaRPr lang="zh-CN" altLang="en-US" sz="2000" b="1" dirty="0">
                        <a:solidFill>
                          <a:schemeClr val="accent2"/>
                        </a:solidFill>
                        <a:effectLst>
                          <a:outerShdw blurRad="38100" dist="38100" dir="2700000">
                            <a:srgbClr val="C0C0C0"/>
                          </a:outerShdw>
                        </a:effectLst>
                      </a:endParaRPr>
                    </a:p>
                    <a:p>
                      <a:pPr marL="0" lvl="0" indent="0" algn="ctr">
                        <a:buNone/>
                      </a:pPr>
                      <a:r>
                        <a:rPr lang="zh-CN" altLang="en-US" sz="2000" b="1" dirty="0">
                          <a:solidFill>
                            <a:schemeClr val="accent2"/>
                          </a:solidFill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次 </a:t>
                      </a:r>
                      <a:endParaRPr lang="zh-CN" altLang="en-US" sz="2000" b="1" dirty="0">
                        <a:solidFill>
                          <a:schemeClr val="accent2"/>
                        </a:solidFill>
                        <a:effectLst>
                          <a:outerShdw blurRad="38100" dist="38100" dir="2700000">
                            <a:srgbClr val="C0C0C0"/>
                          </a:outerShdw>
                        </a:effectLst>
                      </a:endParaRPr>
                    </a:p>
                    <a:p>
                      <a:pPr marL="0" lvl="0" indent="0" algn="ctr">
                        <a:buNone/>
                      </a:pPr>
                      <a:r>
                        <a:rPr lang="zh-CN" altLang="en-US" sz="2000" b="1" dirty="0">
                          <a:solidFill>
                            <a:schemeClr val="accent2"/>
                          </a:solidFill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函</a:t>
                      </a:r>
                      <a:endParaRPr lang="zh-CN" altLang="en-US" sz="2000" b="1" dirty="0">
                        <a:solidFill>
                          <a:schemeClr val="accent2"/>
                        </a:solidFill>
                        <a:effectLst>
                          <a:outerShdw blurRad="38100" dist="38100" dir="2700000">
                            <a:srgbClr val="C0C0C0"/>
                          </a:outerShdw>
                        </a:effectLst>
                      </a:endParaRPr>
                    </a:p>
                    <a:p>
                      <a:pPr marL="0" lvl="0" indent="0" algn="ctr">
                        <a:buNone/>
                      </a:pPr>
                      <a:r>
                        <a:rPr lang="zh-CN" altLang="en-US" sz="2000" b="1" dirty="0">
                          <a:solidFill>
                            <a:schemeClr val="accent2"/>
                          </a:solidFill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数</a:t>
                      </a:r>
                      <a:endParaRPr lang="zh-CN" altLang="en-US" sz="2000" b="1" dirty="0">
                        <a:solidFill>
                          <a:schemeClr val="accent2"/>
                        </a:solidFill>
                        <a:effectLst>
                          <a:outerShdw blurRad="38100" dist="38100" dir="2700000">
                            <a:srgbClr val="C0C0C0"/>
                          </a:outerShdw>
                        </a:effectLst>
                      </a:endParaRPr>
                    </a:p>
                    <a:p>
                      <a:pPr marL="0" lvl="0" indent="0" algn="ctr">
                        <a:buNone/>
                      </a:pPr>
                      <a:r>
                        <a:rPr lang="zh-CN" altLang="en-US" sz="2000" b="1" dirty="0">
                          <a:solidFill>
                            <a:schemeClr val="accent2"/>
                          </a:solidFill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的</a:t>
                      </a:r>
                      <a:endParaRPr lang="zh-CN" altLang="en-US" sz="2000" b="1" dirty="0">
                        <a:solidFill>
                          <a:schemeClr val="accent2"/>
                        </a:solidFill>
                        <a:effectLst>
                          <a:outerShdw blurRad="38100" dist="38100" dir="2700000">
                            <a:srgbClr val="C0C0C0"/>
                          </a:outerShdw>
                        </a:effectLst>
                      </a:endParaRPr>
                    </a:p>
                    <a:p>
                      <a:pPr marL="0" lvl="0" indent="0" algn="ctr">
                        <a:buNone/>
                      </a:pPr>
                      <a:r>
                        <a:rPr lang="zh-CN" altLang="en-US" sz="2000" b="1" dirty="0">
                          <a:solidFill>
                            <a:schemeClr val="accent2"/>
                          </a:solidFill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性</a:t>
                      </a:r>
                      <a:endParaRPr lang="zh-CN" altLang="en-US" sz="2000" b="1" dirty="0">
                        <a:solidFill>
                          <a:schemeClr val="accent2"/>
                        </a:solidFill>
                        <a:effectLst>
                          <a:outerShdw blurRad="38100" dist="38100" dir="2700000">
                            <a:srgbClr val="C0C0C0"/>
                          </a:outerShdw>
                        </a:effectLst>
                      </a:endParaRPr>
                    </a:p>
                    <a:p>
                      <a:pPr marL="0" lvl="0" indent="0" algn="ctr">
                        <a:buNone/>
                      </a:pPr>
                      <a:r>
                        <a:rPr lang="zh-CN" altLang="en-US" sz="2000" b="1" dirty="0">
                          <a:solidFill>
                            <a:schemeClr val="accent2"/>
                          </a:solidFill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质</a:t>
                      </a:r>
                      <a:r>
                        <a:rPr lang="zh-CN" altLang="en-US" sz="2000" b="1" dirty="0">
                          <a:solidFill>
                            <a:srgbClr val="FF5050"/>
                          </a:solidFill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 </a:t>
                      </a:r>
                      <a:endParaRPr lang="zh-CN" altLang="en-US" sz="2000" dirty="0">
                        <a:effectLst>
                          <a:outerShdw blurRad="38100" dist="38100" dir="2700000">
                            <a:srgbClr val="C0C0C0"/>
                          </a:outerShdw>
                        </a:effectLst>
                      </a:endParaRPr>
                    </a:p>
                  </a:txBody>
                  <a:tcPr anchor="ctr" anchorCtr="0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1600" i="1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y</a:t>
                      </a:r>
                      <a:r>
                        <a:rPr lang="zh-CN" altLang="en-US" sz="1600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随</a:t>
                      </a:r>
                      <a:r>
                        <a:rPr lang="en-US" altLang="zh-CN" sz="1600" i="1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x</a:t>
                      </a:r>
                      <a:r>
                        <a:rPr lang="zh-CN" altLang="en-US" sz="1600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的增大而</a:t>
                      </a:r>
                      <a:r>
                        <a:rPr lang="zh-CN" altLang="en-US" sz="1600" u="sng" dirty="0">
                          <a:solidFill>
                            <a:srgbClr val="FF5050"/>
                          </a:solidFill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增大</a:t>
                      </a:r>
                      <a:r>
                        <a:rPr lang="zh-CN" altLang="en-US" sz="1600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 </a:t>
                      </a:r>
                      <a:endParaRPr lang="zh-CN" altLang="en-US" sz="1600" dirty="0">
                        <a:effectLst>
                          <a:outerShdw blurRad="38100" dist="38100" dir="2700000">
                            <a:srgbClr val="C0C0C0"/>
                          </a:outerShdw>
                        </a:effectLst>
                      </a:endParaRPr>
                    </a:p>
                  </a:txBody>
                  <a:tcPr anchor="ctr" anchorCtr="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1600" i="1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y</a:t>
                      </a:r>
                      <a:r>
                        <a:rPr lang="zh-CN" altLang="en-US" sz="1600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随</a:t>
                      </a:r>
                      <a:r>
                        <a:rPr lang="en-US" altLang="zh-CN" sz="1600" i="1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x</a:t>
                      </a:r>
                      <a:r>
                        <a:rPr lang="zh-CN" altLang="en-US" sz="1600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的增大而</a:t>
                      </a:r>
                      <a:r>
                        <a:rPr lang="zh-CN" altLang="en-US" sz="1600" u="sng" dirty="0">
                          <a:solidFill>
                            <a:srgbClr val="FF5050"/>
                          </a:solidFill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减小</a:t>
                      </a:r>
                      <a:r>
                        <a:rPr lang="zh-CN" altLang="en-US" sz="1600" dirty="0">
                          <a:solidFill>
                            <a:srgbClr val="FF5050"/>
                          </a:solidFill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 </a:t>
                      </a:r>
                      <a:endParaRPr lang="zh-CN" altLang="en-US" sz="1600" dirty="0">
                        <a:solidFill>
                          <a:srgbClr val="FF5050"/>
                        </a:solidFill>
                        <a:effectLst>
                          <a:outerShdw blurRad="38100" dist="38100" dir="2700000">
                            <a:srgbClr val="C0C0C0"/>
                          </a:outerShdw>
                        </a:effectLst>
                      </a:endParaRPr>
                    </a:p>
                  </a:txBody>
                  <a:tcPr anchor="ctr" anchorCtr="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  <a:tr h="763588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 gridSpan="2"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1600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函数的图象随着</a:t>
                      </a:r>
                      <a:r>
                        <a:rPr lang="en-US" altLang="zh-CN" sz="1600" i="1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x</a:t>
                      </a:r>
                      <a:r>
                        <a:rPr lang="zh-CN" altLang="en-US" sz="1600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的增大从左到右</a:t>
                      </a:r>
                      <a:r>
                        <a:rPr lang="zh-CN" altLang="en-US" sz="1600" u="sng" dirty="0">
                          <a:solidFill>
                            <a:srgbClr val="FF5050"/>
                          </a:solidFill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上升</a:t>
                      </a:r>
                      <a:r>
                        <a:rPr lang="zh-CN" altLang="en-US" sz="1600" dirty="0">
                          <a:solidFill>
                            <a:srgbClr val="FF5050"/>
                          </a:solidFill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 </a:t>
                      </a:r>
                      <a:endParaRPr lang="zh-CN" altLang="en-US" sz="1600" dirty="0">
                        <a:solidFill>
                          <a:srgbClr val="FF5050"/>
                        </a:solidFill>
                        <a:effectLst>
                          <a:outerShdw blurRad="38100" dist="38100" dir="2700000">
                            <a:srgbClr val="C0C0C0"/>
                          </a:outerShdw>
                        </a:effectLst>
                      </a:endParaRPr>
                    </a:p>
                  </a:txBody>
                  <a:tcPr anchor="ctr" anchorCtr="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</a:lstStyle>
                    <a:p>
                      <a:pPr marL="0" lvl="0" indent="0" algn="just">
                        <a:buNone/>
                      </a:pPr>
                      <a:r>
                        <a:rPr lang="zh-CN" altLang="en-US" sz="1600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函数的图象随着</a:t>
                      </a:r>
                      <a:r>
                        <a:rPr lang="en-US" altLang="zh-CN" sz="1600" i="1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x</a:t>
                      </a:r>
                      <a:r>
                        <a:rPr lang="zh-CN" altLang="en-US" sz="1600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的增大从左到右</a:t>
                      </a:r>
                      <a:r>
                        <a:rPr lang="zh-CN" altLang="en-US" sz="1600" dirty="0">
                          <a:solidFill>
                            <a:srgbClr val="CC0099"/>
                          </a:solidFill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下降</a:t>
                      </a:r>
                      <a:endParaRPr lang="zh-CN" altLang="en-US" sz="1600" dirty="0">
                        <a:solidFill>
                          <a:srgbClr val="CC0099"/>
                        </a:solidFill>
                        <a:effectLst>
                          <a:outerShdw blurRad="38100" dist="38100" dir="2700000">
                            <a:srgbClr val="C0C0C0"/>
                          </a:outerShdw>
                        </a:effectLst>
                      </a:endParaRPr>
                    </a:p>
                  </a:txBody>
                  <a:tcPr anchor="ctr" anchorCtr="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  <a:tr h="1554162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</a:lstStyle>
                    <a:p>
                      <a:pPr marL="0" lvl="0" indent="0" algn="just">
                        <a:buNone/>
                      </a:pPr>
                      <a:r>
                        <a:rPr lang="zh-CN" altLang="en-US" sz="1600" dirty="0">
                          <a:solidFill>
                            <a:srgbClr val="FF5050"/>
                          </a:solidFill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图象与</a:t>
                      </a:r>
                      <a:r>
                        <a:rPr lang="en-US" altLang="zh-CN" sz="1600" i="1" dirty="0">
                          <a:solidFill>
                            <a:srgbClr val="FF5050"/>
                          </a:solidFill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y</a:t>
                      </a:r>
                      <a:r>
                        <a:rPr lang="zh-CN" altLang="en-US" sz="1600" dirty="0">
                          <a:solidFill>
                            <a:srgbClr val="FF5050"/>
                          </a:solidFill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轴相交于正半轴，图象只经过一、二、三象限，不经过第四象限。</a:t>
                      </a:r>
                      <a:endParaRPr lang="zh-CN" altLang="en-US" sz="1600" dirty="0">
                        <a:solidFill>
                          <a:srgbClr val="FF5050"/>
                        </a:solidFill>
                        <a:effectLst>
                          <a:outerShdw blurRad="38100" dist="38100" dir="2700000">
                            <a:srgbClr val="C0C0C0"/>
                          </a:outerShdw>
                        </a:effectLst>
                      </a:endParaRPr>
                    </a:p>
                  </a:txBody>
                  <a:tcPr anchor="ctr" anchorCtr="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</a:lstStyle>
                    <a:p>
                      <a:pPr marL="0" lvl="0" indent="0" algn="just">
                        <a:buNone/>
                      </a:pPr>
                      <a:r>
                        <a:rPr lang="zh-CN" altLang="en-US" sz="1600" dirty="0">
                          <a:solidFill>
                            <a:srgbClr val="A50021"/>
                          </a:solidFill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图象与</a:t>
                      </a:r>
                      <a:r>
                        <a:rPr lang="en-US" altLang="zh-CN" sz="1600" i="1" dirty="0">
                          <a:solidFill>
                            <a:srgbClr val="A50021"/>
                          </a:solidFill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y</a:t>
                      </a:r>
                      <a:r>
                        <a:rPr lang="zh-CN" altLang="en-US" sz="1600" dirty="0">
                          <a:solidFill>
                            <a:srgbClr val="A50021"/>
                          </a:solidFill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轴相交于负半轴，图象只经过一、三、四象限，不经过第二象限。</a:t>
                      </a:r>
                      <a:endParaRPr lang="zh-CN" altLang="en-US" sz="1600" dirty="0">
                        <a:solidFill>
                          <a:srgbClr val="A50021"/>
                        </a:solidFill>
                        <a:effectLst>
                          <a:outerShdw blurRad="38100" dist="38100" dir="2700000">
                            <a:srgbClr val="C0C0C0"/>
                          </a:outerShdw>
                        </a:effectLst>
                      </a:endParaRPr>
                    </a:p>
                  </a:txBody>
                  <a:tcPr anchor="ctr" anchorCtr="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</a:lstStyle>
                    <a:p>
                      <a:pPr marL="0" lvl="0" indent="0" algn="just">
                        <a:buNone/>
                      </a:pPr>
                      <a:r>
                        <a:rPr lang="zh-CN" altLang="en-US" sz="1600" dirty="0">
                          <a:solidFill>
                            <a:srgbClr val="A50021"/>
                          </a:solidFill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图象与</a:t>
                      </a:r>
                      <a:r>
                        <a:rPr lang="en-US" altLang="zh-CN" sz="1600" i="1" dirty="0">
                          <a:solidFill>
                            <a:srgbClr val="A50021"/>
                          </a:solidFill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y</a:t>
                      </a:r>
                      <a:r>
                        <a:rPr lang="zh-CN" altLang="en-US" sz="1600" dirty="0">
                          <a:solidFill>
                            <a:srgbClr val="A50021"/>
                          </a:solidFill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轴相交于正半轴，图象只经过一、二、四象限，不经过第三象限。 </a:t>
                      </a:r>
                      <a:endParaRPr lang="zh-CN" altLang="en-US" sz="1600" dirty="0">
                        <a:solidFill>
                          <a:srgbClr val="A50021"/>
                        </a:solidFill>
                        <a:effectLst>
                          <a:outerShdw blurRad="38100" dist="38100" dir="2700000">
                            <a:srgbClr val="C0C0C0"/>
                          </a:outerShdw>
                        </a:effectLst>
                      </a:endParaRPr>
                    </a:p>
                  </a:txBody>
                  <a:tcPr anchor="ctr" anchorCtr="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1600" dirty="0">
                          <a:solidFill>
                            <a:srgbClr val="A50021"/>
                          </a:solidFill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图象与</a:t>
                      </a:r>
                      <a:r>
                        <a:rPr lang="en-US" altLang="zh-CN" sz="1600" i="1" dirty="0">
                          <a:solidFill>
                            <a:srgbClr val="A50021"/>
                          </a:solidFill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y</a:t>
                      </a:r>
                      <a:r>
                        <a:rPr lang="zh-CN" altLang="en-US" sz="1600" dirty="0">
                          <a:solidFill>
                            <a:srgbClr val="A50021"/>
                          </a:solidFill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轴相交于负半轴，图象只经过二、三、四象限，不经过第一象限。 </a:t>
                      </a:r>
                      <a:endParaRPr lang="zh-CN" altLang="en-US" sz="1600" dirty="0">
                        <a:solidFill>
                          <a:srgbClr val="A50021"/>
                        </a:solidFill>
                        <a:effectLst>
                          <a:outerShdw blurRad="38100" dist="38100" dir="2700000">
                            <a:srgbClr val="C0C0C0"/>
                          </a:outerShdw>
                        </a:effectLst>
                      </a:endParaRPr>
                    </a:p>
                  </a:txBody>
                  <a:tcPr anchor="ctr" anchorCtr="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6075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1600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*</a:t>
                      </a:r>
                      <a:r>
                        <a:rPr lang="en-US" altLang="zh-CN" sz="1600" i="1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k</a:t>
                      </a:r>
                      <a:r>
                        <a:rPr lang="zh-CN" altLang="en-US" sz="1600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越大直线相对于</a:t>
                      </a:r>
                      <a:r>
                        <a:rPr lang="en-US" altLang="zh-CN" sz="1600" i="1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x</a:t>
                      </a:r>
                      <a:r>
                        <a:rPr lang="zh-CN" altLang="en-US" sz="1600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轴越陡峭。 </a:t>
                      </a:r>
                      <a:endParaRPr lang="zh-CN" altLang="en-US" sz="1600" dirty="0">
                        <a:effectLst>
                          <a:outerShdw blurRad="38100" dist="38100" dir="2700000">
                            <a:srgbClr val="C0C0C0"/>
                          </a:outerShdw>
                        </a:effectLst>
                      </a:endParaRPr>
                    </a:p>
                  </a:txBody>
                  <a:tcPr anchor="ctr" anchorCtr="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1600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*</a:t>
                      </a:r>
                      <a:r>
                        <a:rPr lang="en-US" altLang="zh-CN" sz="1600" i="1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k</a:t>
                      </a:r>
                      <a:r>
                        <a:rPr lang="zh-CN" altLang="en-US" sz="1600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越小直线相对于</a:t>
                      </a:r>
                      <a:r>
                        <a:rPr lang="en-US" altLang="zh-CN" sz="1600" i="1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x</a:t>
                      </a:r>
                      <a:r>
                        <a:rPr lang="zh-CN" altLang="en-US" sz="1600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轴越陡峭。 </a:t>
                      </a:r>
                      <a:endParaRPr lang="zh-CN" altLang="en-US" sz="1600" dirty="0">
                        <a:effectLst>
                          <a:outerShdw blurRad="38100" dist="38100" dir="2700000">
                            <a:srgbClr val="C0C0C0"/>
                          </a:outerShdw>
                        </a:effectLst>
                      </a:endParaRPr>
                    </a:p>
                  </a:txBody>
                  <a:tcPr anchor="ctr" anchorCtr="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  <a:tr h="906463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000" b="1" dirty="0">
                          <a:solidFill>
                            <a:schemeClr val="accent2"/>
                          </a:solidFill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图  象</a:t>
                      </a:r>
                      <a:endParaRPr lang="zh-CN" altLang="en-US" sz="2000" b="1" dirty="0">
                        <a:solidFill>
                          <a:schemeClr val="accent2"/>
                        </a:solidFill>
                        <a:effectLst>
                          <a:outerShdw blurRad="38100" dist="38100" dir="2700000">
                            <a:srgbClr val="C0C0C0"/>
                          </a:outerShdw>
                        </a:effectLst>
                      </a:endParaRPr>
                    </a:p>
                  </a:txBody>
                  <a:tcPr anchor="ctr" anchorCtr="0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en-US" altLang="zh-CN" sz="1600" dirty="0">
                        <a:effectLst>
                          <a:outerShdw blurRad="38100" dist="38100" dir="2700000">
                            <a:srgbClr val="C0C0C0"/>
                          </a:outerShdw>
                        </a:effectLst>
                      </a:endParaRPr>
                    </a:p>
                    <a:p>
                      <a:pPr marL="0" lvl="0" indent="0">
                        <a:buNone/>
                      </a:pPr>
                      <a:endParaRPr lang="zh-CN" altLang="en-US" sz="1600" dirty="0">
                        <a:effectLst>
                          <a:outerShdw blurRad="38100" dist="38100" dir="2700000">
                            <a:srgbClr val="C0C0C0"/>
                          </a:outerShdw>
                        </a:effectLst>
                      </a:endParaRPr>
                    </a:p>
                  </a:txBody>
                  <a:tcPr anchor="ctr" anchorCtr="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zh-CN" sz="1600" dirty="0">
                        <a:effectLst>
                          <a:outerShdw blurRad="38100" dist="38100" dir="2700000">
                            <a:srgbClr val="C0C0C0"/>
                          </a:outerShdw>
                        </a:effectLst>
                      </a:endParaRPr>
                    </a:p>
                  </a:txBody>
                  <a:tcPr anchor="ctr" anchorCtr="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zh-CN" sz="1600" dirty="0">
                        <a:effectLst>
                          <a:outerShdw blurRad="38100" dist="38100" dir="2700000">
                            <a:srgbClr val="C0C0C0"/>
                          </a:outerShdw>
                        </a:effectLst>
                      </a:endParaRPr>
                    </a:p>
                  </a:txBody>
                  <a:tcPr anchor="ctr" anchorCtr="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zh-CN" sz="1600" dirty="0">
                        <a:effectLst>
                          <a:outerShdw blurRad="38100" dist="38100" dir="2700000">
                            <a:srgbClr val="C0C0C0"/>
                          </a:outerShdw>
                        </a:effectLst>
                      </a:endParaRPr>
                    </a:p>
                  </a:txBody>
                  <a:tcPr anchor="ctr" anchorCtr="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6550">
                <a:tc gridSpan="5"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1600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       </a:t>
                      </a:r>
                      <a:endParaRPr lang="zh-CN" altLang="en-US" sz="1600" dirty="0">
                        <a:effectLst>
                          <a:outerShdw blurRad="38100" dist="38100" dir="2700000">
                            <a:srgbClr val="C0C0C0"/>
                          </a:outerShdw>
                        </a:effectLst>
                      </a:endParaRPr>
                    </a:p>
                  </a:txBody>
                  <a:tcPr anchor="ctr" anchorCtr="0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pSp>
        <p:nvGrpSpPr>
          <p:cNvPr id="95282" name="Group 1232"/>
          <p:cNvGrpSpPr/>
          <p:nvPr/>
        </p:nvGrpSpPr>
        <p:grpSpPr>
          <a:xfrm>
            <a:off x="2109788" y="5214938"/>
            <a:ext cx="1676400" cy="762000"/>
            <a:chOff x="960" y="2832"/>
            <a:chExt cx="1056" cy="480"/>
          </a:xfrm>
        </p:grpSpPr>
        <p:sp>
          <p:nvSpPr>
            <p:cNvPr id="401617" name="Line 1233"/>
            <p:cNvSpPr>
              <a:spLocks noChangeShapeType="1"/>
            </p:cNvSpPr>
            <p:nvPr/>
          </p:nvSpPr>
          <p:spPr bwMode="auto">
            <a:xfrm>
              <a:off x="960" y="3120"/>
              <a:ext cx="91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tailEnd type="triangl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+mn-cs"/>
              </a:endParaRPr>
            </a:p>
          </p:txBody>
        </p:sp>
        <p:sp>
          <p:nvSpPr>
            <p:cNvPr id="401618" name="Line 1234"/>
            <p:cNvSpPr>
              <a:spLocks noChangeShapeType="1"/>
            </p:cNvSpPr>
            <p:nvPr/>
          </p:nvSpPr>
          <p:spPr bwMode="auto">
            <a:xfrm flipV="1">
              <a:off x="1440" y="2928"/>
              <a:ext cx="0" cy="38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tailEnd type="triangl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+mn-cs"/>
              </a:endParaRPr>
            </a:p>
          </p:txBody>
        </p:sp>
        <p:sp>
          <p:nvSpPr>
            <p:cNvPr id="401619" name="Line 1235"/>
            <p:cNvSpPr>
              <a:spLocks noChangeShapeType="1"/>
            </p:cNvSpPr>
            <p:nvPr/>
          </p:nvSpPr>
          <p:spPr bwMode="auto">
            <a:xfrm flipH="1">
              <a:off x="1056" y="3024"/>
              <a:ext cx="576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+mn-cs"/>
              </a:endParaRPr>
            </a:p>
          </p:txBody>
        </p:sp>
        <p:sp>
          <p:nvSpPr>
            <p:cNvPr id="95286" name="Text Box 1236"/>
            <p:cNvSpPr txBox="1"/>
            <p:nvPr/>
          </p:nvSpPr>
          <p:spPr>
            <a:xfrm>
              <a:off x="1728" y="3072"/>
              <a:ext cx="288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i="1" dirty="0">
                  <a:latin typeface="Times New Roman" panose="02020603050405020304" pitchFamily="18" charset="0"/>
                </a:rPr>
                <a:t>x</a:t>
              </a:r>
              <a:endParaRPr lang="en-US" altLang="zh-CN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95287" name="Text Box 1237"/>
            <p:cNvSpPr txBox="1"/>
            <p:nvPr/>
          </p:nvSpPr>
          <p:spPr>
            <a:xfrm>
              <a:off x="1392" y="3072"/>
              <a:ext cx="288" cy="21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dirty="0">
                  <a:latin typeface="Times New Roman" panose="02020603050405020304" pitchFamily="18" charset="0"/>
                </a:rPr>
                <a:t>O</a:t>
              </a:r>
              <a:endParaRPr lang="en-US" altLang="zh-CN" sz="1600" dirty="0">
                <a:latin typeface="Times New Roman" panose="02020603050405020304" pitchFamily="18" charset="0"/>
              </a:endParaRPr>
            </a:p>
          </p:txBody>
        </p:sp>
        <p:sp>
          <p:nvSpPr>
            <p:cNvPr id="95288" name="Text Box 1238"/>
            <p:cNvSpPr txBox="1"/>
            <p:nvPr/>
          </p:nvSpPr>
          <p:spPr>
            <a:xfrm>
              <a:off x="1248" y="2832"/>
              <a:ext cx="288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i="1" dirty="0">
                  <a:latin typeface="Times New Roman" panose="02020603050405020304" pitchFamily="18" charset="0"/>
                </a:rPr>
                <a:t>y</a:t>
              </a:r>
              <a:endParaRPr lang="en-US" altLang="zh-CN" i="1" dirty="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95289" name="Group 1239"/>
          <p:cNvGrpSpPr/>
          <p:nvPr/>
        </p:nvGrpSpPr>
        <p:grpSpPr>
          <a:xfrm>
            <a:off x="3910013" y="5238750"/>
            <a:ext cx="1447800" cy="762000"/>
            <a:chOff x="2256" y="2832"/>
            <a:chExt cx="912" cy="480"/>
          </a:xfrm>
        </p:grpSpPr>
        <p:sp>
          <p:nvSpPr>
            <p:cNvPr id="401624" name="Line 1240"/>
            <p:cNvSpPr>
              <a:spLocks noChangeShapeType="1"/>
            </p:cNvSpPr>
            <p:nvPr/>
          </p:nvSpPr>
          <p:spPr bwMode="auto">
            <a:xfrm flipV="1">
              <a:off x="2592" y="2928"/>
              <a:ext cx="0" cy="38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tailEnd type="triangl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+mn-cs"/>
              </a:endParaRPr>
            </a:p>
          </p:txBody>
        </p:sp>
        <p:sp>
          <p:nvSpPr>
            <p:cNvPr id="401625" name="Line 1241"/>
            <p:cNvSpPr>
              <a:spLocks noChangeShapeType="1"/>
            </p:cNvSpPr>
            <p:nvPr/>
          </p:nvSpPr>
          <p:spPr bwMode="auto">
            <a:xfrm flipH="1">
              <a:off x="2496" y="3072"/>
              <a:ext cx="48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+mn-cs"/>
              </a:endParaRPr>
            </a:p>
          </p:txBody>
        </p:sp>
        <p:sp>
          <p:nvSpPr>
            <p:cNvPr id="401626" name="Line 1242"/>
            <p:cNvSpPr>
              <a:spLocks noChangeShapeType="1"/>
            </p:cNvSpPr>
            <p:nvPr/>
          </p:nvSpPr>
          <p:spPr bwMode="auto">
            <a:xfrm>
              <a:off x="2256" y="3120"/>
              <a:ext cx="81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tailEnd type="triangl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+mn-cs"/>
              </a:endParaRPr>
            </a:p>
          </p:txBody>
        </p:sp>
        <p:sp>
          <p:nvSpPr>
            <p:cNvPr id="95293" name="Text Box 1243"/>
            <p:cNvSpPr txBox="1"/>
            <p:nvPr/>
          </p:nvSpPr>
          <p:spPr>
            <a:xfrm>
              <a:off x="2880" y="3072"/>
              <a:ext cx="288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i="1" dirty="0">
                  <a:latin typeface="Times New Roman" panose="02020603050405020304" pitchFamily="18" charset="0"/>
                </a:rPr>
                <a:t>x</a:t>
              </a:r>
              <a:endParaRPr lang="en-US" altLang="zh-CN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95294" name="Text Box 1244"/>
            <p:cNvSpPr txBox="1"/>
            <p:nvPr/>
          </p:nvSpPr>
          <p:spPr>
            <a:xfrm>
              <a:off x="2448" y="3072"/>
              <a:ext cx="288" cy="21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dirty="0">
                  <a:latin typeface="Times New Roman" panose="02020603050405020304" pitchFamily="18" charset="0"/>
                </a:rPr>
                <a:t>O</a:t>
              </a:r>
              <a:endParaRPr lang="en-US" altLang="zh-CN" sz="1600" dirty="0">
                <a:latin typeface="Times New Roman" panose="02020603050405020304" pitchFamily="18" charset="0"/>
              </a:endParaRPr>
            </a:p>
          </p:txBody>
        </p:sp>
        <p:sp>
          <p:nvSpPr>
            <p:cNvPr id="95295" name="Text Box 1245"/>
            <p:cNvSpPr txBox="1"/>
            <p:nvPr/>
          </p:nvSpPr>
          <p:spPr>
            <a:xfrm>
              <a:off x="2400" y="2832"/>
              <a:ext cx="288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i="1" dirty="0">
                  <a:latin typeface="Times New Roman" panose="02020603050405020304" pitchFamily="18" charset="0"/>
                </a:rPr>
                <a:t>y</a:t>
              </a:r>
              <a:endParaRPr lang="en-US" altLang="zh-CN" i="1" dirty="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95296" name="Group 1246"/>
          <p:cNvGrpSpPr/>
          <p:nvPr/>
        </p:nvGrpSpPr>
        <p:grpSpPr>
          <a:xfrm>
            <a:off x="5695950" y="5143500"/>
            <a:ext cx="1447800" cy="838200"/>
            <a:chOff x="3456" y="2784"/>
            <a:chExt cx="912" cy="528"/>
          </a:xfrm>
        </p:grpSpPr>
        <p:sp>
          <p:nvSpPr>
            <p:cNvPr id="401631" name="Line 1247"/>
            <p:cNvSpPr>
              <a:spLocks noChangeShapeType="1"/>
            </p:cNvSpPr>
            <p:nvPr/>
          </p:nvSpPr>
          <p:spPr bwMode="auto">
            <a:xfrm>
              <a:off x="3456" y="3120"/>
              <a:ext cx="76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tailEnd type="triangl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+mn-cs"/>
              </a:endParaRPr>
            </a:p>
          </p:txBody>
        </p:sp>
        <p:sp>
          <p:nvSpPr>
            <p:cNvPr id="401632" name="Line 1248"/>
            <p:cNvSpPr>
              <a:spLocks noChangeShapeType="1"/>
            </p:cNvSpPr>
            <p:nvPr/>
          </p:nvSpPr>
          <p:spPr bwMode="auto">
            <a:xfrm flipV="1">
              <a:off x="3792" y="2880"/>
              <a:ext cx="0" cy="43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tailEnd type="triangl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+mn-cs"/>
              </a:endParaRPr>
            </a:p>
          </p:txBody>
        </p:sp>
        <p:sp>
          <p:nvSpPr>
            <p:cNvPr id="401633" name="Line 1249"/>
            <p:cNvSpPr>
              <a:spLocks noChangeShapeType="1"/>
            </p:cNvSpPr>
            <p:nvPr/>
          </p:nvSpPr>
          <p:spPr bwMode="auto">
            <a:xfrm>
              <a:off x="3696" y="2976"/>
              <a:ext cx="384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+mn-cs"/>
              </a:endParaRPr>
            </a:p>
          </p:txBody>
        </p:sp>
        <p:sp>
          <p:nvSpPr>
            <p:cNvPr id="95300" name="Text Box 1250"/>
            <p:cNvSpPr txBox="1"/>
            <p:nvPr/>
          </p:nvSpPr>
          <p:spPr>
            <a:xfrm>
              <a:off x="4080" y="3072"/>
              <a:ext cx="288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i="1" dirty="0">
                  <a:latin typeface="Times New Roman" panose="02020603050405020304" pitchFamily="18" charset="0"/>
                </a:rPr>
                <a:t>x</a:t>
              </a:r>
              <a:endParaRPr lang="en-US" altLang="zh-CN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95301" name="Text Box 1251"/>
            <p:cNvSpPr txBox="1"/>
            <p:nvPr/>
          </p:nvSpPr>
          <p:spPr>
            <a:xfrm>
              <a:off x="3744" y="3072"/>
              <a:ext cx="288" cy="21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dirty="0">
                  <a:latin typeface="Times New Roman" panose="02020603050405020304" pitchFamily="18" charset="0"/>
                </a:rPr>
                <a:t>O</a:t>
              </a:r>
              <a:endParaRPr lang="en-US" altLang="zh-CN" sz="1600" dirty="0">
                <a:latin typeface="Times New Roman" panose="02020603050405020304" pitchFamily="18" charset="0"/>
              </a:endParaRPr>
            </a:p>
          </p:txBody>
        </p:sp>
        <p:sp>
          <p:nvSpPr>
            <p:cNvPr id="95302" name="Text Box 1252"/>
            <p:cNvSpPr txBox="1"/>
            <p:nvPr/>
          </p:nvSpPr>
          <p:spPr>
            <a:xfrm>
              <a:off x="3792" y="2784"/>
              <a:ext cx="288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i="1" dirty="0">
                  <a:latin typeface="Times New Roman" panose="02020603050405020304" pitchFamily="18" charset="0"/>
                </a:rPr>
                <a:t>y</a:t>
              </a:r>
              <a:endParaRPr lang="en-US" altLang="zh-CN" i="1" dirty="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95303" name="Group 1253"/>
          <p:cNvGrpSpPr/>
          <p:nvPr/>
        </p:nvGrpSpPr>
        <p:grpSpPr>
          <a:xfrm>
            <a:off x="7119938" y="5214938"/>
            <a:ext cx="1524000" cy="762000"/>
            <a:chOff x="4368" y="2832"/>
            <a:chExt cx="960" cy="480"/>
          </a:xfrm>
        </p:grpSpPr>
        <p:sp>
          <p:nvSpPr>
            <p:cNvPr id="401638" name="Line 1254"/>
            <p:cNvSpPr>
              <a:spLocks noChangeShapeType="1"/>
            </p:cNvSpPr>
            <p:nvPr/>
          </p:nvSpPr>
          <p:spPr bwMode="auto">
            <a:xfrm>
              <a:off x="4368" y="3120"/>
              <a:ext cx="76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tailEnd type="triangl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+mn-cs"/>
              </a:endParaRPr>
            </a:p>
          </p:txBody>
        </p:sp>
        <p:sp>
          <p:nvSpPr>
            <p:cNvPr id="401639" name="Line 1255"/>
            <p:cNvSpPr>
              <a:spLocks noChangeShapeType="1"/>
            </p:cNvSpPr>
            <p:nvPr/>
          </p:nvSpPr>
          <p:spPr bwMode="auto">
            <a:xfrm flipV="1">
              <a:off x="4848" y="2928"/>
              <a:ext cx="0" cy="38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tailEnd type="triangl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+mn-cs"/>
              </a:endParaRPr>
            </a:p>
          </p:txBody>
        </p:sp>
        <p:sp>
          <p:nvSpPr>
            <p:cNvPr id="401640" name="Line 1256"/>
            <p:cNvSpPr>
              <a:spLocks noChangeShapeType="1"/>
            </p:cNvSpPr>
            <p:nvPr/>
          </p:nvSpPr>
          <p:spPr bwMode="auto">
            <a:xfrm flipH="1" flipV="1">
              <a:off x="4416" y="3024"/>
              <a:ext cx="576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+mn-cs"/>
              </a:endParaRPr>
            </a:p>
          </p:txBody>
        </p:sp>
        <p:sp>
          <p:nvSpPr>
            <p:cNvPr id="95307" name="Text Box 1257"/>
            <p:cNvSpPr txBox="1"/>
            <p:nvPr/>
          </p:nvSpPr>
          <p:spPr>
            <a:xfrm>
              <a:off x="5040" y="3072"/>
              <a:ext cx="288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i="1" dirty="0">
                  <a:latin typeface="Times New Roman" panose="02020603050405020304" pitchFamily="18" charset="0"/>
                </a:rPr>
                <a:t>x</a:t>
              </a:r>
              <a:endParaRPr lang="en-US" altLang="zh-CN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95308" name="Text Box 1258"/>
            <p:cNvSpPr txBox="1"/>
            <p:nvPr/>
          </p:nvSpPr>
          <p:spPr>
            <a:xfrm>
              <a:off x="4800" y="3072"/>
              <a:ext cx="288" cy="21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dirty="0">
                  <a:latin typeface="Times New Roman" panose="02020603050405020304" pitchFamily="18" charset="0"/>
                </a:rPr>
                <a:t>O</a:t>
              </a:r>
              <a:endParaRPr lang="en-US" altLang="zh-CN" sz="1600" dirty="0">
                <a:latin typeface="Times New Roman" panose="02020603050405020304" pitchFamily="18" charset="0"/>
              </a:endParaRPr>
            </a:p>
          </p:txBody>
        </p:sp>
        <p:sp>
          <p:nvSpPr>
            <p:cNvPr id="95309" name="Text Box 1259"/>
            <p:cNvSpPr txBox="1"/>
            <p:nvPr/>
          </p:nvSpPr>
          <p:spPr>
            <a:xfrm>
              <a:off x="4848" y="2832"/>
              <a:ext cx="288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i="1" dirty="0">
                  <a:latin typeface="Times New Roman" panose="02020603050405020304" pitchFamily="18" charset="0"/>
                </a:rPr>
                <a:t>y</a:t>
              </a:r>
              <a:endParaRPr lang="en-US" altLang="zh-CN" i="1" dirty="0">
                <a:latin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6258" name="Rectangle 2"/>
          <p:cNvSpPr>
            <a:spLocks noGrp="1"/>
          </p:cNvSpPr>
          <p:nvPr>
            <p:ph type="title" idx="4294967295"/>
          </p:nvPr>
        </p:nvSpPr>
        <p:spPr>
          <a:xfrm>
            <a:off x="746125" y="992188"/>
            <a:ext cx="8077200" cy="1143000"/>
          </a:xfrm>
        </p:spPr>
        <p:txBody>
          <a:bodyPr anchor="ctr" anchorCtr="0"/>
          <a:p>
            <a:r>
              <a:rPr lang="en-US" altLang="zh-CN" sz="6000" dirty="0"/>
              <a:t>    </a:t>
            </a:r>
            <a:r>
              <a:rPr lang="zh-CN" altLang="en-US" sz="6000" dirty="0"/>
              <a:t>做一做</a:t>
            </a:r>
            <a:endParaRPr lang="zh-CN" altLang="en-US" sz="6000" dirty="0"/>
          </a:p>
        </p:txBody>
      </p:sp>
      <p:pic>
        <p:nvPicPr>
          <p:cNvPr id="96259" name="Picture 364" descr="67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93950" y="277813"/>
            <a:ext cx="1600200" cy="9937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6260" name="Rectangle 406"/>
          <p:cNvSpPr/>
          <p:nvPr/>
        </p:nvSpPr>
        <p:spPr>
          <a:xfrm>
            <a:off x="673100" y="863600"/>
            <a:ext cx="2057400" cy="4667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eaLnBrk="0" hangingPunct="0"/>
            <a:endParaRPr sz="2400" b="1" dirty="0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225688" name="Freeform 408"/>
          <p:cNvSpPr/>
          <p:nvPr/>
        </p:nvSpPr>
        <p:spPr bwMode="auto">
          <a:xfrm>
            <a:off x="749300" y="1303338"/>
            <a:ext cx="609600" cy="4572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384" y="0"/>
              </a:cxn>
              <a:cxn ang="0">
                <a:pos x="192" y="240"/>
              </a:cxn>
              <a:cxn ang="0">
                <a:pos x="0" y="0"/>
              </a:cxn>
            </a:cxnLst>
            <a:rect l="0" t="0" r="r" b="b"/>
            <a:pathLst>
              <a:path w="384" h="240">
                <a:moveTo>
                  <a:pt x="0" y="0"/>
                </a:moveTo>
                <a:lnTo>
                  <a:pt x="384" y="0"/>
                </a:lnTo>
                <a:lnTo>
                  <a:pt x="192" y="240"/>
                </a:lnTo>
                <a:lnTo>
                  <a:pt x="0" y="0"/>
                </a:lnTo>
                <a:close/>
              </a:path>
            </a:pathLst>
          </a:custGeom>
          <a:gradFill rotWithShape="0">
            <a:gsLst>
              <a:gs pos="0">
                <a:srgbClr val="777777"/>
              </a:gs>
              <a:gs pos="50000">
                <a:srgbClr val="FFFFFF"/>
              </a:gs>
              <a:gs pos="100000">
                <a:srgbClr val="777777"/>
              </a:gs>
            </a:gsLst>
            <a:lin ang="0" scaled="1"/>
          </a:gradFill>
          <a:ln w="9525" cap="flat" cmpd="sng">
            <a:noFill/>
            <a:prstDash val="solid"/>
            <a:round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华文中宋" panose="02010600040101010101" pitchFamily="2" charset="-122"/>
              <a:cs typeface="+mn-cs"/>
            </a:endParaRPr>
          </a:p>
        </p:txBody>
      </p:sp>
      <p:sp>
        <p:nvSpPr>
          <p:cNvPr id="225689" name="Freeform 409"/>
          <p:cNvSpPr/>
          <p:nvPr/>
        </p:nvSpPr>
        <p:spPr bwMode="auto">
          <a:xfrm>
            <a:off x="957263" y="1330325"/>
            <a:ext cx="193675" cy="466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96" y="0"/>
              </a:cxn>
              <a:cxn ang="0">
                <a:pos x="48" y="96"/>
              </a:cxn>
              <a:cxn ang="0">
                <a:pos x="0" y="0"/>
              </a:cxn>
            </a:cxnLst>
            <a:rect l="0" t="0" r="r" b="b"/>
            <a:pathLst>
              <a:path w="96" h="96">
                <a:moveTo>
                  <a:pt x="0" y="0"/>
                </a:moveTo>
                <a:lnTo>
                  <a:pt x="96" y="0"/>
                </a:lnTo>
                <a:lnTo>
                  <a:pt x="48" y="96"/>
                </a:lnTo>
                <a:lnTo>
                  <a:pt x="0" y="0"/>
                </a:ln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50000">
                <a:srgbClr val="969696"/>
              </a:gs>
              <a:gs pos="100000">
                <a:schemeClr val="bg1"/>
              </a:gs>
            </a:gsLst>
            <a:lin ang="0" scaled="1"/>
          </a:gradFill>
          <a:ln w="9525" cap="flat" cmpd="sng">
            <a:solidFill>
              <a:srgbClr val="000000"/>
            </a:solidFill>
            <a:prstDash val="solid"/>
            <a:round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华文中宋" panose="02010600040101010101" pitchFamily="2" charset="-122"/>
              <a:cs typeface="+mn-cs"/>
            </a:endParaRPr>
          </a:p>
        </p:txBody>
      </p:sp>
      <p:sp>
        <p:nvSpPr>
          <p:cNvPr id="225690" name="Freeform 410"/>
          <p:cNvSpPr/>
          <p:nvPr/>
        </p:nvSpPr>
        <p:spPr bwMode="auto">
          <a:xfrm>
            <a:off x="749300" y="525463"/>
            <a:ext cx="609600" cy="466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336" y="0"/>
              </a:cxn>
              <a:cxn ang="0">
                <a:pos x="336" y="192"/>
              </a:cxn>
              <a:cxn ang="0">
                <a:pos x="192" y="240"/>
              </a:cxn>
              <a:cxn ang="0">
                <a:pos x="96" y="240"/>
              </a:cxn>
              <a:cxn ang="0">
                <a:pos x="0" y="192"/>
              </a:cxn>
              <a:cxn ang="0">
                <a:pos x="0" y="0"/>
              </a:cxn>
            </a:cxnLst>
            <a:rect l="0" t="0" r="r" b="b"/>
            <a:pathLst>
              <a:path w="336" h="240">
                <a:moveTo>
                  <a:pt x="0" y="0"/>
                </a:moveTo>
                <a:lnTo>
                  <a:pt x="336" y="0"/>
                </a:lnTo>
                <a:lnTo>
                  <a:pt x="336" y="192"/>
                </a:lnTo>
                <a:lnTo>
                  <a:pt x="192" y="240"/>
                </a:lnTo>
                <a:lnTo>
                  <a:pt x="96" y="240"/>
                </a:lnTo>
                <a:lnTo>
                  <a:pt x="0" y="192"/>
                </a:lnTo>
                <a:lnTo>
                  <a:pt x="0" y="0"/>
                </a:lnTo>
                <a:close/>
              </a:path>
            </a:pathLst>
          </a:custGeom>
          <a:gradFill rotWithShape="0">
            <a:gsLst>
              <a:gs pos="0">
                <a:srgbClr val="FF9933"/>
              </a:gs>
              <a:gs pos="50000">
                <a:srgbClr val="FFFF99"/>
              </a:gs>
              <a:gs pos="100000">
                <a:srgbClr val="FF9933"/>
              </a:gs>
            </a:gsLst>
            <a:lin ang="0" scaled="1"/>
          </a:gradFill>
          <a:ln w="9525" cap="flat" cmpd="sng">
            <a:solidFill>
              <a:srgbClr val="FF9933"/>
            </a:solidFill>
            <a:prstDash val="solid"/>
            <a:round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华文中宋" panose="02010600040101010101" pitchFamily="2" charset="-122"/>
              <a:cs typeface="+mn-cs"/>
            </a:endParaRPr>
          </a:p>
        </p:txBody>
      </p:sp>
      <p:sp>
        <p:nvSpPr>
          <p:cNvPr id="96264" name="Oval 411"/>
          <p:cNvSpPr/>
          <p:nvPr/>
        </p:nvSpPr>
        <p:spPr>
          <a:xfrm>
            <a:off x="747713" y="690563"/>
            <a:ext cx="609600" cy="617537"/>
          </a:xfrm>
          <a:prstGeom prst="ellipse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eaLnBrk="0" hangingPunct="0"/>
            <a:endParaRPr sz="2400" b="1" dirty="0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96265" name="Oval 412"/>
          <p:cNvSpPr/>
          <p:nvPr/>
        </p:nvSpPr>
        <p:spPr>
          <a:xfrm>
            <a:off x="957263" y="352425"/>
            <a:ext cx="193675" cy="617538"/>
          </a:xfrm>
          <a:prstGeom prst="ellipse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eaLnBrk="0" hangingPunct="0"/>
            <a:endParaRPr sz="2400" b="1" dirty="0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96266" name="Text Box 429"/>
          <p:cNvSpPr txBox="1"/>
          <p:nvPr/>
        </p:nvSpPr>
        <p:spPr>
          <a:xfrm>
            <a:off x="322263" y="5564188"/>
            <a:ext cx="76962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（</a:t>
            </a:r>
            <a:r>
              <a:rPr lang="en-US" altLang="zh-CN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4</a:t>
            </a:r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）</a:t>
            </a:r>
            <a:r>
              <a:rPr lang="en-US" altLang="zh-CN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. </a:t>
            </a:r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函数的图象不经过哪个象限？</a:t>
            </a:r>
            <a:endParaRPr lang="zh-CN" altLang="en-US" sz="3200" b="1" dirty="0"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grpSp>
        <p:nvGrpSpPr>
          <p:cNvPr id="96267" name="Group 438"/>
          <p:cNvGrpSpPr/>
          <p:nvPr/>
        </p:nvGrpSpPr>
        <p:grpSpPr>
          <a:xfrm>
            <a:off x="465138" y="2420938"/>
            <a:ext cx="8572500" cy="954087"/>
            <a:chOff x="-150" y="557"/>
            <a:chExt cx="6010" cy="601"/>
          </a:xfrm>
        </p:grpSpPr>
        <p:graphicFrame>
          <p:nvGraphicFramePr>
            <p:cNvPr id="96268" name="Object 1024"/>
            <p:cNvGraphicFramePr/>
            <p:nvPr/>
          </p:nvGraphicFramePr>
          <p:xfrm>
            <a:off x="933" y="563"/>
            <a:ext cx="1493" cy="34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7" name="" r:id="rId2" imgW="1218565" imgH="330200" progId="Equation.DSMT4">
                    <p:embed/>
                  </p:oleObj>
                </mc:Choice>
                <mc:Fallback>
                  <p:oleObj name="" r:id="rId2" imgW="1218565" imgH="330200" progId="Equation.DSMT4">
                    <p:embed/>
                    <p:pic>
                      <p:nvPicPr>
                        <p:cNvPr id="0" name="图片 3086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933" y="563"/>
                          <a:ext cx="1493" cy="34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96269" name="Rectangle 434"/>
            <p:cNvSpPr/>
            <p:nvPr/>
          </p:nvSpPr>
          <p:spPr>
            <a:xfrm>
              <a:off x="-150" y="557"/>
              <a:ext cx="6010" cy="60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/>
              <a:r>
                <a:rPr lang="zh-CN" altLang="en-US" sz="2800" b="1" dirty="0">
                  <a:latin typeface="Times New Roman" panose="02020603050405020304" pitchFamily="18" charset="0"/>
                  <a:ea typeface="华文中宋" panose="02010600040101010101" pitchFamily="2" charset="-122"/>
                </a:rPr>
                <a:t>画出函数                          的图象，结合图象回答下列</a:t>
              </a:r>
              <a:endParaRPr lang="zh-CN" altLang="en-US" sz="2800" b="1" dirty="0">
                <a:latin typeface="Times New Roman" panose="02020603050405020304" pitchFamily="18" charset="0"/>
                <a:ea typeface="华文中宋" panose="02010600040101010101" pitchFamily="2" charset="-122"/>
              </a:endParaRPr>
            </a:p>
            <a:p>
              <a:pPr eaLnBrk="0" hangingPunct="0"/>
              <a:r>
                <a:rPr lang="zh-CN" altLang="en-US" sz="2800" b="1" dirty="0">
                  <a:latin typeface="Times New Roman" panose="02020603050405020304" pitchFamily="18" charset="0"/>
                  <a:ea typeface="华文中宋" panose="02010600040101010101" pitchFamily="2" charset="-122"/>
                </a:rPr>
                <a:t>问题：</a:t>
              </a:r>
              <a:endParaRPr lang="zh-CN" altLang="en-US" sz="2800" b="1" dirty="0">
                <a:latin typeface="Times New Roman" panose="02020603050405020304" pitchFamily="18" charset="0"/>
                <a:ea typeface="华文中宋" panose="02010600040101010101" pitchFamily="2" charset="-122"/>
              </a:endParaRPr>
            </a:p>
          </p:txBody>
        </p:sp>
      </p:grpSp>
      <p:sp>
        <p:nvSpPr>
          <p:cNvPr id="96270" name="Rectangle 435"/>
          <p:cNvSpPr/>
          <p:nvPr/>
        </p:nvSpPr>
        <p:spPr>
          <a:xfrm>
            <a:off x="393700" y="3425825"/>
            <a:ext cx="8062913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（</a:t>
            </a:r>
            <a:r>
              <a:rPr lang="en-US" altLang="zh-CN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1</a:t>
            </a:r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）</a:t>
            </a:r>
            <a:r>
              <a:rPr lang="en-US" altLang="zh-CN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.</a:t>
            </a:r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这个函数中，随着</a:t>
            </a:r>
            <a:r>
              <a:rPr lang="en-US" altLang="zh-CN" sz="3200" b="1" i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x</a:t>
            </a:r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的增大，</a:t>
            </a:r>
            <a:r>
              <a:rPr lang="en-US" altLang="zh-CN" sz="3200" b="1" i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y</a:t>
            </a:r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将增大还是减小？它的图象从左到右怎样变化？</a:t>
            </a:r>
            <a:endParaRPr lang="zh-CN" altLang="en-US" sz="3200" b="1" dirty="0"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96271" name="Rectangle 436"/>
          <p:cNvSpPr/>
          <p:nvPr/>
        </p:nvSpPr>
        <p:spPr>
          <a:xfrm>
            <a:off x="336550" y="4492625"/>
            <a:ext cx="8629650" cy="5794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（</a:t>
            </a:r>
            <a:r>
              <a:rPr lang="en-US" altLang="zh-CN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2</a:t>
            </a:r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）</a:t>
            </a:r>
            <a:r>
              <a:rPr lang="en-US" altLang="zh-CN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.</a:t>
            </a:r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当</a:t>
            </a:r>
            <a:r>
              <a:rPr lang="en-US" altLang="zh-CN" sz="3200" b="1" i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x</a:t>
            </a:r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取何值时，</a:t>
            </a:r>
            <a:r>
              <a:rPr lang="en-US" altLang="zh-CN" sz="3200" b="1" i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y</a:t>
            </a:r>
            <a:r>
              <a:rPr lang="en-US" altLang="zh-CN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=0</a:t>
            </a:r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？当</a:t>
            </a:r>
            <a:r>
              <a:rPr lang="en-US" altLang="zh-CN" sz="3200" b="1" i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y</a:t>
            </a:r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取何值时，</a:t>
            </a:r>
            <a:r>
              <a:rPr lang="en-US" altLang="zh-CN" sz="3200" b="1" i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x</a:t>
            </a:r>
            <a:r>
              <a:rPr lang="en-US" altLang="zh-CN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=0</a:t>
            </a:r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？</a:t>
            </a:r>
            <a:endParaRPr lang="zh-CN" altLang="en-US" sz="3200" b="1" dirty="0"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96272" name="Rectangle 437"/>
          <p:cNvSpPr/>
          <p:nvPr/>
        </p:nvSpPr>
        <p:spPr>
          <a:xfrm>
            <a:off x="285750" y="4992688"/>
            <a:ext cx="4965700" cy="5794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（</a:t>
            </a:r>
            <a:r>
              <a:rPr lang="en-US" altLang="zh-CN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3</a:t>
            </a:r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）</a:t>
            </a:r>
            <a:r>
              <a:rPr lang="en-US" altLang="zh-CN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.</a:t>
            </a:r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当</a:t>
            </a:r>
            <a:r>
              <a:rPr lang="en-US" altLang="zh-CN" sz="3200" b="1" i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x</a:t>
            </a:r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取何值时，</a:t>
            </a:r>
            <a:r>
              <a:rPr lang="en-US" altLang="zh-CN" sz="3200" b="1" i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y</a:t>
            </a:r>
            <a:r>
              <a:rPr lang="en-US" altLang="zh-CN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&gt;0</a:t>
            </a:r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？</a:t>
            </a:r>
            <a:endParaRPr lang="zh-CN" altLang="en-US" sz="3200" b="1" dirty="0"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7282" name="Rectangle 2"/>
          <p:cNvSpPr>
            <a:spLocks noGrp="1"/>
          </p:cNvSpPr>
          <p:nvPr>
            <p:ph type="title" idx="4294967295"/>
          </p:nvPr>
        </p:nvSpPr>
        <p:spPr>
          <a:xfrm>
            <a:off x="666750" y="854075"/>
            <a:ext cx="8077200" cy="1143000"/>
          </a:xfrm>
        </p:spPr>
        <p:txBody>
          <a:bodyPr anchor="ctr" anchorCtr="0"/>
          <a:p>
            <a:r>
              <a:rPr lang="zh-CN" altLang="en-US" dirty="0">
                <a:solidFill>
                  <a:srgbClr val="FFFFFF"/>
                </a:solidFill>
                <a:ea typeface="华文中宋" panose="02010600040101010101" pitchFamily="2" charset="-122"/>
              </a:rPr>
              <a:t>本节课你的收获是什么？</a:t>
            </a:r>
            <a:endParaRPr lang="en-US" altLang="zh-CN" dirty="0">
              <a:solidFill>
                <a:srgbClr val="FFFFFF"/>
              </a:solidFill>
              <a:ea typeface="华文中宋" panose="02010600040101010101" pitchFamily="2" charset="-122"/>
            </a:endParaRPr>
          </a:p>
        </p:txBody>
      </p:sp>
      <p:pic>
        <p:nvPicPr>
          <p:cNvPr id="97283" name="Picture 134" descr="米老鼠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00200" y="374650"/>
            <a:ext cx="1666875" cy="16335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7388" name="Rectangle 348" descr="PE03255_"/>
          <p:cNvSpPr>
            <a:spLocks noChangeArrowheads="1"/>
          </p:cNvSpPr>
          <p:nvPr/>
        </p:nvSpPr>
        <p:spPr bwMode="auto">
          <a:xfrm>
            <a:off x="357188" y="48355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华文中宋" panose="02010600040101010101" pitchFamily="2" charset="-122"/>
              <a:cs typeface="+mn-cs"/>
            </a:endParaRPr>
          </a:p>
        </p:txBody>
      </p:sp>
      <p:sp>
        <p:nvSpPr>
          <p:cNvPr id="97285" name="Text Box 381"/>
          <p:cNvSpPr txBox="1"/>
          <p:nvPr/>
        </p:nvSpPr>
        <p:spPr>
          <a:xfrm>
            <a:off x="1042988" y="2103438"/>
            <a:ext cx="76200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</a:pPr>
            <a:r>
              <a:rPr lang="en-US" altLang="zh-CN" sz="2800" b="1" dirty="0">
                <a:latin typeface="Times New Roman" panose="02020603050405020304" pitchFamily="18" charset="0"/>
              </a:rPr>
              <a:t>1</a:t>
            </a:r>
            <a:r>
              <a:rPr lang="zh-CN" altLang="en-US" sz="2800" b="1" dirty="0">
                <a:latin typeface="Times New Roman" panose="02020603050405020304" pitchFamily="18" charset="0"/>
              </a:rPr>
              <a:t>、已知函数                                              ；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  <p:graphicFrame>
        <p:nvGraphicFramePr>
          <p:cNvPr id="97286" name="Object 1024"/>
          <p:cNvGraphicFramePr/>
          <p:nvPr/>
        </p:nvGraphicFramePr>
        <p:xfrm>
          <a:off x="3355975" y="1917700"/>
          <a:ext cx="3086100" cy="866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" r:id="rId2" imgW="1586865" imgH="520700" progId="Equation.DSMT4">
                  <p:embed/>
                </p:oleObj>
              </mc:Choice>
              <mc:Fallback>
                <p:oleObj name="" r:id="rId2" imgW="1586865" imgH="520700" progId="Equation.DSMT4">
                  <p:embed/>
                  <p:pic>
                    <p:nvPicPr>
                      <p:cNvPr id="0" name="图片 3087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355975" y="1917700"/>
                        <a:ext cx="3086100" cy="8667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7287" name="Rectangle 385"/>
          <p:cNvSpPr/>
          <p:nvPr/>
        </p:nvSpPr>
        <p:spPr>
          <a:xfrm>
            <a:off x="750888" y="2865438"/>
            <a:ext cx="7488237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/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（</a:t>
            </a:r>
            <a:r>
              <a:rPr lang="en-US" altLang="zh-CN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1</a:t>
            </a:r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）当</a:t>
            </a:r>
            <a:r>
              <a:rPr lang="en-US" altLang="zh-CN" sz="3200" b="1" i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m</a:t>
            </a:r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取何值时</a:t>
            </a:r>
            <a:r>
              <a:rPr lang="en-US" altLang="zh-CN" sz="3200" b="1" i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y</a:t>
            </a:r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随</a:t>
            </a:r>
            <a:r>
              <a:rPr lang="en-US" altLang="zh-CN" sz="3200" b="1" i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x</a:t>
            </a:r>
            <a:r>
              <a:rPr lang="en-US" altLang="zh-CN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 </a:t>
            </a:r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的增大而增大？</a:t>
            </a:r>
            <a:endParaRPr lang="zh-CN" altLang="en-US" sz="3200" b="1" dirty="0">
              <a:latin typeface="Times New Roman" panose="02020603050405020304" pitchFamily="18" charset="0"/>
              <a:ea typeface="华文中宋" panose="02010600040101010101" pitchFamily="2" charset="-122"/>
            </a:endParaRPr>
          </a:p>
          <a:p>
            <a:pPr eaLnBrk="0" hangingPunct="0"/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（</a:t>
            </a:r>
            <a:r>
              <a:rPr lang="en-US" altLang="zh-CN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2</a:t>
            </a:r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）当</a:t>
            </a:r>
            <a:r>
              <a:rPr lang="en-US" altLang="zh-CN" sz="3200" b="1" i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m</a:t>
            </a:r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取何值时</a:t>
            </a:r>
            <a:r>
              <a:rPr lang="en-US" altLang="zh-CN" sz="3200" b="1" i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y</a:t>
            </a:r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随</a:t>
            </a:r>
            <a:r>
              <a:rPr lang="en-US" altLang="zh-CN" sz="3200" b="1" i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x</a:t>
            </a:r>
            <a:r>
              <a:rPr lang="en-US" altLang="zh-CN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 </a:t>
            </a:r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的增大而减小？</a:t>
            </a:r>
            <a:endParaRPr lang="zh-CN" altLang="en-US" sz="3200" b="1" dirty="0"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97288" name="Text Box 388"/>
          <p:cNvSpPr txBox="1"/>
          <p:nvPr/>
        </p:nvSpPr>
        <p:spPr>
          <a:xfrm>
            <a:off x="946150" y="4235450"/>
            <a:ext cx="7543800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2</a:t>
            </a:r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、已知点（</a:t>
            </a:r>
            <a:r>
              <a:rPr lang="en-US" altLang="zh-CN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-1</a:t>
            </a:r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，</a:t>
            </a:r>
            <a:r>
              <a:rPr lang="en-US" altLang="zh-CN" sz="3200" b="1" i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a</a:t>
            </a:r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）和（    ，</a:t>
            </a:r>
            <a:r>
              <a:rPr lang="en-US" altLang="zh-CN" sz="3200" b="1" i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b</a:t>
            </a:r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）都在直线                       上，试比较</a:t>
            </a:r>
            <a:r>
              <a:rPr lang="en-US" altLang="zh-CN" sz="3200" b="1" i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a</a:t>
            </a:r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和</a:t>
            </a:r>
            <a:r>
              <a:rPr lang="en-US" altLang="zh-CN" sz="3200" b="1" i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b</a:t>
            </a:r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的大小。</a:t>
            </a:r>
            <a:endParaRPr lang="zh-CN" altLang="en-US" sz="3200" b="1" dirty="0"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graphicFrame>
        <p:nvGraphicFramePr>
          <p:cNvPr id="97289" name="Object 1025"/>
          <p:cNvGraphicFramePr/>
          <p:nvPr/>
        </p:nvGraphicFramePr>
        <p:xfrm>
          <a:off x="5564188" y="4173538"/>
          <a:ext cx="393700" cy="630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" r:id="rId4" imgW="203200" imgH="545465" progId="Equation.DSMT4">
                  <p:embed/>
                </p:oleObj>
              </mc:Choice>
              <mc:Fallback>
                <p:oleObj name="" r:id="rId4" imgW="203200" imgH="545465" progId="Equation.DSMT4">
                  <p:embed/>
                  <p:pic>
                    <p:nvPicPr>
                      <p:cNvPr id="0" name="图片 3088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564188" y="4173538"/>
                        <a:ext cx="393700" cy="6302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7290" name="Object 1026"/>
          <p:cNvGraphicFramePr/>
          <p:nvPr/>
        </p:nvGraphicFramePr>
        <p:xfrm>
          <a:off x="1689100" y="4794250"/>
          <a:ext cx="1911350" cy="706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" r:id="rId6" imgW="1040765" imgH="520700" progId="Equation.DSMT4">
                  <p:embed/>
                </p:oleObj>
              </mc:Choice>
              <mc:Fallback>
                <p:oleObj name="" r:id="rId6" imgW="1040765" imgH="520700" progId="Equation.DSMT4">
                  <p:embed/>
                  <p:pic>
                    <p:nvPicPr>
                      <p:cNvPr id="0" name="图片 3089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689100" y="4794250"/>
                        <a:ext cx="1911350" cy="7064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7432" name="Text Box 392"/>
          <p:cNvSpPr txBox="1">
            <a:spLocks noChangeArrowheads="1"/>
          </p:cNvSpPr>
          <p:nvPr/>
        </p:nvSpPr>
        <p:spPr bwMode="auto">
          <a:xfrm>
            <a:off x="3386138" y="660400"/>
            <a:ext cx="2012950" cy="8239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marR="0" defTabSz="914400" eaLnBrk="0" hangingPunct="0">
              <a:buClrTx/>
              <a:buSzTx/>
              <a:buFontTx/>
              <a:buNone/>
              <a:defRPr/>
            </a:pPr>
            <a:r>
              <a:rPr kumimoji="0" lang="zh-CN" altLang="en-US" sz="4800" b="1" kern="1200" cap="none" spc="0" normalizeH="0" baseline="0" noProof="0" dirty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cs typeface="+mn-cs"/>
              </a:rPr>
              <a:t>想一想</a:t>
            </a:r>
            <a:endParaRPr kumimoji="0" lang="zh-CN" altLang="en-US" sz="4800" b="1" kern="1200" cap="none" spc="0" normalizeH="0" baseline="0" noProof="0" dirty="0">
              <a:solidFill>
                <a:srgbClr val="FF33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华文中宋" panose="02010600040101010101" pitchFamily="2" charset="-122"/>
              <a:cs typeface="+mn-cs"/>
            </a:endParaRPr>
          </a:p>
        </p:txBody>
      </p:sp>
    </p:spTree>
  </p:cSld>
  <p:clrMapOvr>
    <a:masterClrMapping/>
  </p:clrMapOvr>
  <p:transition spd="slow">
    <p:wipe dir="d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8306" name="Rectangle 65"/>
          <p:cNvSpPr/>
          <p:nvPr/>
        </p:nvSpPr>
        <p:spPr>
          <a:xfrm>
            <a:off x="642938" y="1571625"/>
            <a:ext cx="8208962" cy="3508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/>
            <a:r>
              <a:rPr lang="zh-CN" altLang="en-US" sz="28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根据学生对性质的掌握情况，增加以下提高练习</a:t>
            </a:r>
            <a:endParaRPr lang="zh-CN" altLang="en-US" sz="2800" b="1" dirty="0">
              <a:latin typeface="Times New Roman" panose="02020603050405020304" pitchFamily="18" charset="0"/>
              <a:ea typeface="华文中宋" panose="02010600040101010101" pitchFamily="2" charset="-122"/>
            </a:endParaRPr>
          </a:p>
          <a:p>
            <a:pPr eaLnBrk="0" hangingPunct="0"/>
            <a:r>
              <a:rPr lang="zh-CN" altLang="en-US" sz="28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（</a:t>
            </a:r>
            <a:r>
              <a:rPr lang="en-US" altLang="zh-CN" sz="28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1</a:t>
            </a:r>
            <a:r>
              <a:rPr lang="zh-CN" altLang="en-US" sz="28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）、已知一次函数 </a:t>
            </a:r>
            <a:r>
              <a:rPr lang="en-US" altLang="zh-CN" sz="2800" b="1" i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y</a:t>
            </a:r>
            <a:r>
              <a:rPr lang="en-US" altLang="zh-CN" sz="28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=</a:t>
            </a:r>
            <a:r>
              <a:rPr lang="en-US" altLang="zh-CN" sz="2800" b="1" i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kx</a:t>
            </a:r>
            <a:r>
              <a:rPr lang="en-US" altLang="zh-CN" sz="28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+</a:t>
            </a:r>
            <a:r>
              <a:rPr lang="en-US" altLang="zh-CN" sz="2800" b="1" i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b</a:t>
            </a:r>
            <a:r>
              <a:rPr lang="en-US" altLang="zh-CN" sz="28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 </a:t>
            </a:r>
            <a:r>
              <a:rPr lang="zh-CN" altLang="en-US" sz="28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（</a:t>
            </a:r>
            <a:r>
              <a:rPr lang="en-US" altLang="zh-CN" sz="2800" b="1" i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k</a:t>
            </a:r>
            <a:r>
              <a:rPr lang="en-US" altLang="zh-CN" sz="28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≠0</a:t>
            </a:r>
            <a:r>
              <a:rPr lang="zh-CN" altLang="en-US" sz="28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）；</a:t>
            </a:r>
            <a:endParaRPr lang="zh-CN" altLang="en-US" sz="2800" b="1" dirty="0">
              <a:latin typeface="Times New Roman" panose="02020603050405020304" pitchFamily="18" charset="0"/>
              <a:ea typeface="华文中宋" panose="02010600040101010101" pitchFamily="2" charset="-122"/>
            </a:endParaRPr>
          </a:p>
          <a:p>
            <a:pPr eaLnBrk="0" hangingPunct="0"/>
            <a:endParaRPr lang="zh-CN" altLang="en-US" sz="2800" b="1" dirty="0">
              <a:latin typeface="Times New Roman" panose="02020603050405020304" pitchFamily="18" charset="0"/>
              <a:ea typeface="华文中宋" panose="02010600040101010101" pitchFamily="2" charset="-122"/>
            </a:endParaRPr>
          </a:p>
          <a:p>
            <a:pPr eaLnBrk="0" hangingPunct="0"/>
            <a:r>
              <a:rPr lang="zh-CN" altLang="en-US" sz="28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   </a:t>
            </a:r>
            <a:r>
              <a:rPr lang="en-US" altLang="zh-CN" sz="28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①.</a:t>
            </a:r>
            <a:r>
              <a:rPr lang="zh-CN" altLang="en-US" sz="28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如果函数的图象只经过第二、三、四象限，请你试着确定</a:t>
            </a:r>
            <a:r>
              <a:rPr lang="en-US" altLang="zh-CN" sz="2800" b="1" i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k</a:t>
            </a:r>
            <a:r>
              <a:rPr lang="zh-CN" altLang="en-US" sz="28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和</a:t>
            </a:r>
            <a:r>
              <a:rPr lang="en-US" altLang="zh-CN" sz="2800" b="1" i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b</a:t>
            </a:r>
            <a:r>
              <a:rPr lang="zh-CN" altLang="en-US" sz="28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的符号；</a:t>
            </a:r>
            <a:endParaRPr lang="zh-CN" altLang="en-US" sz="2800" b="1" dirty="0">
              <a:latin typeface="Times New Roman" panose="02020603050405020304" pitchFamily="18" charset="0"/>
              <a:ea typeface="华文中宋" panose="02010600040101010101" pitchFamily="2" charset="-122"/>
            </a:endParaRPr>
          </a:p>
          <a:p>
            <a:pPr eaLnBrk="0" hangingPunct="0"/>
            <a:endParaRPr lang="zh-CN" altLang="en-US" sz="2800" b="1" dirty="0">
              <a:latin typeface="Times New Roman" panose="02020603050405020304" pitchFamily="18" charset="0"/>
              <a:ea typeface="华文中宋" panose="02010600040101010101" pitchFamily="2" charset="-122"/>
            </a:endParaRPr>
          </a:p>
          <a:p>
            <a:pPr eaLnBrk="0" hangingPunct="0"/>
            <a:r>
              <a:rPr lang="zh-CN" altLang="en-US" sz="28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   </a:t>
            </a:r>
            <a:r>
              <a:rPr lang="en-US" altLang="zh-CN" sz="28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②.</a:t>
            </a:r>
            <a:r>
              <a:rPr lang="zh-CN" altLang="en-US" sz="28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如果函数的图象不经过第一象限，请你试着确定</a:t>
            </a:r>
            <a:r>
              <a:rPr lang="en-US" altLang="zh-CN" sz="28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k</a:t>
            </a:r>
            <a:r>
              <a:rPr lang="zh-CN" altLang="en-US" sz="28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和</a:t>
            </a:r>
            <a:r>
              <a:rPr lang="en-US" altLang="zh-CN" sz="28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b</a:t>
            </a:r>
            <a:r>
              <a:rPr lang="zh-CN" altLang="en-US" sz="28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的符号。</a:t>
            </a:r>
            <a:endParaRPr lang="zh-CN" altLang="en-US" sz="2800" b="1" dirty="0"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131139" name="Text Box 67"/>
          <p:cNvSpPr txBox="1">
            <a:spLocks noChangeArrowheads="1"/>
          </p:cNvSpPr>
          <p:nvPr/>
        </p:nvSpPr>
        <p:spPr bwMode="auto">
          <a:xfrm>
            <a:off x="857250" y="642938"/>
            <a:ext cx="1200150" cy="7016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marR="0" defTabSz="914400" eaLnBrk="0" hangingPunct="0">
              <a:buClrTx/>
              <a:buSzTx/>
              <a:buFontTx/>
              <a:buNone/>
              <a:defRPr/>
            </a:pPr>
            <a:r>
              <a:rPr kumimoji="0" lang="zh-CN" altLang="en-US" sz="4000" b="1" kern="1200" cap="none" spc="0" normalizeH="0" baseline="0" noProof="0" dirty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cs typeface="+mn-cs"/>
              </a:rPr>
              <a:t>思考</a:t>
            </a:r>
            <a:endParaRPr kumimoji="0" lang="zh-CN" altLang="en-US" sz="4000" b="1" kern="1200" cap="none" spc="0" normalizeH="0" baseline="0" noProof="0" dirty="0">
              <a:solidFill>
                <a:srgbClr val="FF33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华文中宋" panose="02010600040101010101" pitchFamily="2" charset="-122"/>
              <a:cs typeface="+mn-cs"/>
            </a:endParaRPr>
          </a:p>
        </p:txBody>
      </p: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9330" name="WordArt 2"/>
          <p:cNvSpPr>
            <a:spLocks noTextEdit="1"/>
          </p:cNvSpPr>
          <p:nvPr/>
        </p:nvSpPr>
        <p:spPr>
          <a:xfrm>
            <a:off x="714375" y="533400"/>
            <a:ext cx="3105150" cy="126365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  <a:normAutofit/>
          </a:bodyPr>
          <a:p>
            <a:pPr algn="ctr"/>
            <a:r>
              <a:rPr lang="zh-CN" altLang="en-US" sz="4400" b="1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挑 战 自 己</a:t>
            </a:r>
            <a:endParaRPr lang="zh-CN" altLang="en-US" sz="4400" b="1">
              <a:ln w="9525" cap="flat" cmpd="sng">
                <a:solidFill>
                  <a:srgbClr val="CC99FF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20867" name="Text Box 3"/>
          <p:cNvSpPr txBox="1"/>
          <p:nvPr/>
        </p:nvSpPr>
        <p:spPr>
          <a:xfrm>
            <a:off x="1433513" y="1973263"/>
            <a:ext cx="7056437" cy="2043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Comic Sans MS" panose="030F0702030302020204" pitchFamily="66" charset="0"/>
                <a:ea typeface="楷体_GB2312" pitchFamily="49" charset="-122"/>
              </a:rPr>
              <a:t>1</a:t>
            </a:r>
            <a:r>
              <a:rPr lang="zh-CN" altLang="en-US" sz="3200" b="1" dirty="0">
                <a:latin typeface="Comic Sans MS" panose="030F0702030302020204" pitchFamily="66" charset="0"/>
                <a:ea typeface="楷体_GB2312" pitchFamily="49" charset="-122"/>
              </a:rPr>
              <a:t>、</a:t>
            </a:r>
            <a:r>
              <a:rPr lang="zh-CN" altLang="zh-CN" sz="3200" b="1" i="1" dirty="0">
                <a:latin typeface="Times New Roman" panose="02020603050405020304" pitchFamily="18" charset="0"/>
                <a:ea typeface="楷体_GB2312" pitchFamily="49" charset="-122"/>
              </a:rPr>
              <a:t>y</a:t>
            </a:r>
            <a:r>
              <a:rPr lang="en-US" altLang="zh-CN" sz="3200" b="1" dirty="0">
                <a:latin typeface="Times New Roman" panose="02020603050405020304" pitchFamily="18" charset="0"/>
                <a:ea typeface="楷体_GB2312" pitchFamily="49" charset="-122"/>
              </a:rPr>
              <a:t>=</a:t>
            </a:r>
            <a:r>
              <a:rPr lang="en-US" altLang="zh-CN" sz="3200" b="1" i="1" dirty="0">
                <a:latin typeface="Times New Roman" panose="02020603050405020304" pitchFamily="18" charset="0"/>
                <a:ea typeface="楷体_GB2312" pitchFamily="49" charset="-122"/>
              </a:rPr>
              <a:t>x</a:t>
            </a:r>
            <a:r>
              <a:rPr lang="en-US" altLang="zh-CN" sz="3200" b="1" dirty="0">
                <a:latin typeface="Times New Roman" panose="02020603050405020304" pitchFamily="18" charset="0"/>
                <a:ea typeface="楷体_GB2312" pitchFamily="49" charset="-122"/>
              </a:rPr>
              <a:t>+1</a:t>
            </a:r>
            <a:r>
              <a:rPr lang="zh-CN" altLang="en-US" sz="3200" b="1" dirty="0">
                <a:latin typeface="Comic Sans MS" panose="030F0702030302020204" pitchFamily="66" charset="0"/>
                <a:ea typeface="楷体_GB2312" pitchFamily="49" charset="-122"/>
              </a:rPr>
              <a:t>与坐标轴的交点坐标？</a:t>
            </a:r>
            <a:endParaRPr lang="zh-CN" altLang="en-US" sz="3200" b="1" dirty="0">
              <a:latin typeface="Comic Sans MS" panose="030F0702030302020204" pitchFamily="66" charset="0"/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endParaRPr lang="zh-CN" altLang="en-US" sz="3200" b="1" dirty="0">
              <a:latin typeface="Comic Sans MS" panose="030F0702030302020204" pitchFamily="66" charset="0"/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endParaRPr lang="zh-CN" altLang="en-US" sz="3200" b="1" dirty="0">
              <a:latin typeface="Comic Sans MS" panose="030F0702030302020204" pitchFamily="66" charset="0"/>
              <a:ea typeface="楷体_GB2312" pitchFamily="49" charset="-122"/>
            </a:endParaRPr>
          </a:p>
        </p:txBody>
      </p:sp>
      <p:sp>
        <p:nvSpPr>
          <p:cNvPr id="420868" name="Rectangle 4"/>
          <p:cNvSpPr/>
          <p:nvPr/>
        </p:nvSpPr>
        <p:spPr>
          <a:xfrm>
            <a:off x="1362075" y="2909888"/>
            <a:ext cx="5200650" cy="10668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200" b="1" dirty="0">
                <a:latin typeface="Comic Sans MS" panose="030F0702030302020204" pitchFamily="66" charset="0"/>
                <a:ea typeface="楷体_GB2312" pitchFamily="49" charset="-122"/>
              </a:rPr>
              <a:t>2</a:t>
            </a:r>
            <a:r>
              <a:rPr lang="zh-CN" altLang="en-US" sz="3200" b="1" dirty="0">
                <a:latin typeface="Comic Sans MS" panose="030F0702030302020204" pitchFamily="66" charset="0"/>
                <a:ea typeface="楷体_GB2312" pitchFamily="49" charset="-122"/>
              </a:rPr>
              <a:t>、</a:t>
            </a:r>
            <a:r>
              <a:rPr lang="en-US" altLang="zh-CN" sz="3200" b="1" i="1" dirty="0">
                <a:latin typeface="Times New Roman" panose="02020603050405020304" pitchFamily="18" charset="0"/>
                <a:ea typeface="楷体_GB2312" pitchFamily="49" charset="-122"/>
              </a:rPr>
              <a:t>y</a:t>
            </a:r>
            <a:r>
              <a:rPr lang="en-US" altLang="zh-CN" sz="3200" b="1" dirty="0">
                <a:latin typeface="Times New Roman" panose="02020603050405020304" pitchFamily="18" charset="0"/>
                <a:ea typeface="楷体_GB2312" pitchFamily="49" charset="-122"/>
              </a:rPr>
              <a:t>=(-3 </a:t>
            </a:r>
            <a:r>
              <a:rPr lang="en-US" altLang="zh-CN" sz="3200" b="1" i="1" dirty="0">
                <a:latin typeface="Times New Roman" panose="02020603050405020304" pitchFamily="18" charset="0"/>
                <a:ea typeface="楷体_GB2312" pitchFamily="49" charset="-122"/>
              </a:rPr>
              <a:t>k</a:t>
            </a:r>
            <a:r>
              <a:rPr lang="en-US" altLang="zh-CN" sz="3200" b="1" dirty="0">
                <a:latin typeface="Times New Roman" panose="02020603050405020304" pitchFamily="18" charset="0"/>
                <a:ea typeface="楷体_GB2312" pitchFamily="49" charset="-122"/>
              </a:rPr>
              <a:t>+1) </a:t>
            </a:r>
            <a:r>
              <a:rPr lang="en-US" altLang="zh-CN" sz="3200" b="1" i="1" dirty="0">
                <a:latin typeface="Times New Roman" panose="02020603050405020304" pitchFamily="18" charset="0"/>
                <a:ea typeface="楷体_GB2312" pitchFamily="49" charset="-122"/>
              </a:rPr>
              <a:t>x</a:t>
            </a:r>
            <a:r>
              <a:rPr lang="en-US" altLang="zh-CN" sz="3200" b="1" dirty="0">
                <a:latin typeface="Times New Roman" panose="02020603050405020304" pitchFamily="18" charset="0"/>
                <a:ea typeface="楷体_GB2312" pitchFamily="49" charset="-122"/>
              </a:rPr>
              <a:t>+2 </a:t>
            </a:r>
            <a:r>
              <a:rPr lang="en-US" altLang="zh-CN" sz="3200" b="1" i="1" dirty="0">
                <a:latin typeface="Times New Roman" panose="02020603050405020304" pitchFamily="18" charset="0"/>
                <a:ea typeface="楷体_GB2312" pitchFamily="49" charset="-122"/>
              </a:rPr>
              <a:t>k</a:t>
            </a:r>
            <a:r>
              <a:rPr lang="en-US" altLang="zh-CN" sz="3200" b="1" dirty="0">
                <a:latin typeface="Times New Roman" panose="02020603050405020304" pitchFamily="18" charset="0"/>
                <a:ea typeface="楷体_GB2312" pitchFamily="49" charset="-122"/>
              </a:rPr>
              <a:t>-1</a:t>
            </a:r>
            <a:r>
              <a:rPr lang="zh-CN" altLang="en-US" sz="3200" b="1" dirty="0">
                <a:latin typeface="Comic Sans MS" panose="030F0702030302020204" pitchFamily="66" charset="0"/>
                <a:ea typeface="楷体_GB2312" pitchFamily="49" charset="-122"/>
              </a:rPr>
              <a:t>的图象</a:t>
            </a:r>
            <a:endParaRPr lang="zh-CN" altLang="en-US" sz="3200" b="1" dirty="0">
              <a:latin typeface="Comic Sans MS" panose="030F0702030302020204" pitchFamily="66" charset="0"/>
              <a:ea typeface="楷体_GB2312" pitchFamily="49" charset="-122"/>
            </a:endParaRPr>
          </a:p>
          <a:p>
            <a:r>
              <a:rPr lang="zh-CN" altLang="en-US" sz="3200" b="1" dirty="0">
                <a:latin typeface="Comic Sans MS" panose="030F0702030302020204" pitchFamily="66" charset="0"/>
                <a:ea typeface="楷体_GB2312" pitchFamily="49" charset="-122"/>
              </a:rPr>
              <a:t>经过原点，确定</a:t>
            </a:r>
            <a:r>
              <a:rPr lang="en-US" altLang="zh-CN" sz="3200" b="1" i="1" dirty="0">
                <a:latin typeface="Times New Roman" panose="02020603050405020304" pitchFamily="18" charset="0"/>
                <a:ea typeface="楷体_GB2312" pitchFamily="49" charset="-122"/>
              </a:rPr>
              <a:t>k</a:t>
            </a:r>
            <a:r>
              <a:rPr lang="zh-CN" altLang="en-US" sz="3200" b="1" dirty="0">
                <a:latin typeface="Comic Sans MS" panose="030F0702030302020204" pitchFamily="66" charset="0"/>
                <a:ea typeface="楷体_GB2312" pitchFamily="49" charset="-122"/>
              </a:rPr>
              <a:t>的值？</a:t>
            </a:r>
            <a:endParaRPr lang="zh-CN" altLang="en-US" sz="3200" b="1" dirty="0">
              <a:latin typeface="Comic Sans MS" panose="030F0702030302020204" pitchFamily="66" charset="0"/>
              <a:ea typeface="楷体_GB2312" pitchFamily="49" charset="-122"/>
            </a:endParaRPr>
          </a:p>
        </p:txBody>
      </p:sp>
      <p:sp>
        <p:nvSpPr>
          <p:cNvPr id="420869" name="Rectangle 5"/>
          <p:cNvSpPr/>
          <p:nvPr/>
        </p:nvSpPr>
        <p:spPr>
          <a:xfrm>
            <a:off x="1362075" y="4362450"/>
            <a:ext cx="6889750" cy="10668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200" b="1" dirty="0">
                <a:latin typeface="Comic Sans MS" panose="030F0702030302020204" pitchFamily="66" charset="0"/>
                <a:ea typeface="楷体_GB2312" pitchFamily="49" charset="-122"/>
              </a:rPr>
              <a:t>3</a:t>
            </a:r>
            <a:r>
              <a:rPr lang="zh-CN" altLang="en-US" sz="3200" b="1" dirty="0">
                <a:latin typeface="Comic Sans MS" panose="030F0702030302020204" pitchFamily="66" charset="0"/>
                <a:ea typeface="楷体_GB2312" pitchFamily="49" charset="-122"/>
              </a:rPr>
              <a:t>、</a:t>
            </a:r>
            <a:r>
              <a:rPr lang="en-US" altLang="zh-CN" sz="3200" b="1" i="1" dirty="0">
                <a:latin typeface="Times New Roman" panose="02020603050405020304" pitchFamily="18" charset="0"/>
                <a:ea typeface="楷体_GB2312" pitchFamily="49" charset="-122"/>
              </a:rPr>
              <a:t>y</a:t>
            </a:r>
            <a:r>
              <a:rPr lang="en-US" altLang="zh-CN" sz="3200" b="1" dirty="0">
                <a:latin typeface="Times New Roman" panose="02020603050405020304" pitchFamily="18" charset="0"/>
                <a:ea typeface="楷体_GB2312" pitchFamily="49" charset="-122"/>
              </a:rPr>
              <a:t>=(1-3</a:t>
            </a:r>
            <a:r>
              <a:rPr lang="en-US" altLang="zh-CN" sz="3200" b="1" i="1" dirty="0">
                <a:latin typeface="Times New Roman" panose="02020603050405020304" pitchFamily="18" charset="0"/>
                <a:ea typeface="楷体_GB2312" pitchFamily="49" charset="-122"/>
              </a:rPr>
              <a:t>k</a:t>
            </a:r>
            <a:r>
              <a:rPr lang="en-US" altLang="zh-CN" sz="3200" b="1" dirty="0">
                <a:latin typeface="Times New Roman" panose="02020603050405020304" pitchFamily="18" charset="0"/>
                <a:ea typeface="楷体_GB2312" pitchFamily="49" charset="-122"/>
              </a:rPr>
              <a:t>)+2</a:t>
            </a:r>
            <a:r>
              <a:rPr lang="en-US" altLang="zh-CN" sz="3200" b="1" i="1" dirty="0">
                <a:latin typeface="Times New Roman" panose="02020603050405020304" pitchFamily="18" charset="0"/>
                <a:ea typeface="楷体_GB2312" pitchFamily="49" charset="-122"/>
              </a:rPr>
              <a:t>k</a:t>
            </a:r>
            <a:r>
              <a:rPr lang="en-US" altLang="zh-CN" sz="3200" b="1" dirty="0">
                <a:latin typeface="Times New Roman" panose="02020603050405020304" pitchFamily="18" charset="0"/>
                <a:ea typeface="楷体_GB2312" pitchFamily="49" charset="-122"/>
              </a:rPr>
              <a:t>-1</a:t>
            </a:r>
            <a:r>
              <a:rPr lang="en-US" altLang="zh-CN" sz="3200" b="1" dirty="0">
                <a:latin typeface="Comic Sans MS" panose="030F0702030302020204" pitchFamily="66" charset="0"/>
                <a:ea typeface="楷体_GB2312" pitchFamily="49" charset="-122"/>
              </a:rPr>
              <a:t> </a:t>
            </a:r>
            <a:r>
              <a:rPr lang="zh-CN" altLang="en-US" sz="3200" b="1" dirty="0">
                <a:latin typeface="Comic Sans MS" panose="030F0702030302020204" pitchFamily="66" charset="0"/>
                <a:ea typeface="楷体_GB2312" pitchFamily="49" charset="-122"/>
              </a:rPr>
              <a:t>的图象随着</a:t>
            </a:r>
            <a:r>
              <a:rPr lang="en-US" altLang="zh-CN" sz="3200" b="1" i="1" dirty="0">
                <a:latin typeface="Times New Roman" panose="02020603050405020304" pitchFamily="18" charset="0"/>
                <a:ea typeface="楷体_GB2312" pitchFamily="49" charset="-122"/>
              </a:rPr>
              <a:t>x</a:t>
            </a:r>
            <a:endParaRPr lang="en-US" altLang="zh-CN" sz="3200" b="1" i="1" dirty="0">
              <a:latin typeface="Times New Roman" panose="02020603050405020304" pitchFamily="18" charset="0"/>
              <a:ea typeface="楷体_GB2312" pitchFamily="49" charset="-122"/>
            </a:endParaRPr>
          </a:p>
          <a:p>
            <a:r>
              <a:rPr lang="zh-CN" altLang="en-US" sz="3200" b="1" dirty="0">
                <a:latin typeface="Comic Sans MS" panose="030F0702030302020204" pitchFamily="66" charset="0"/>
                <a:ea typeface="楷体_GB2312" pitchFamily="49" charset="-122"/>
              </a:rPr>
              <a:t>的增大而减小，你举出</a:t>
            </a:r>
            <a:r>
              <a:rPr lang="en-US" altLang="zh-CN" sz="3200" b="1" i="1" dirty="0">
                <a:latin typeface="Times New Roman" panose="02020603050405020304" pitchFamily="18" charset="0"/>
                <a:ea typeface="楷体_GB2312" pitchFamily="49" charset="-122"/>
              </a:rPr>
              <a:t>k</a:t>
            </a:r>
            <a:r>
              <a:rPr lang="zh-CN" altLang="en-US" sz="3200" b="1" dirty="0">
                <a:latin typeface="Comic Sans MS" panose="030F0702030302020204" pitchFamily="66" charset="0"/>
                <a:ea typeface="楷体_GB2312" pitchFamily="49" charset="-122"/>
              </a:rPr>
              <a:t>的一个值吗？</a:t>
            </a:r>
            <a:endParaRPr lang="zh-CN" altLang="en-US" sz="3200" b="1" dirty="0">
              <a:latin typeface="Comic Sans MS" panose="030F0702030302020204" pitchFamily="66" charset="0"/>
              <a:ea typeface="楷体_GB2312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20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20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20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0867" grpId="0"/>
      <p:bldP spid="420868" grpId="0"/>
      <p:bldP spid="42086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18820" name="WordArt 4"/>
          <p:cNvSpPr>
            <a:spLocks noChangeArrowheads="1" noChangeShapeType="1"/>
          </p:cNvSpPr>
          <p:nvPr/>
        </p:nvSpPr>
        <p:spPr bwMode="auto">
          <a:xfrm>
            <a:off x="1030236" y="2857496"/>
            <a:ext cx="7021513" cy="1152524"/>
          </a:xfrm>
          <a:prstGeom prst="rect">
            <a:avLst/>
          </a:prstGeom>
        </p:spPr>
        <p:txBody>
          <a:bodyPr wrap="none" numCol="1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0" cap="none" spc="0" normalizeH="0" baseline="0" noProof="0" dirty="0">
                <a:ln w="9525">
                  <a:solidFill>
                    <a:srgbClr val="D80090"/>
                  </a:solidFill>
                  <a:miter lim="800000"/>
                </a:ln>
                <a:solidFill>
                  <a:srgbClr val="D80090"/>
                </a:solidFill>
                <a:effectLst>
                  <a:outerShdw dist="53882" dir="2700000" algn="ctr" rotWithShape="0">
                    <a:srgbClr val="C0C0C0"/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通过这节课的学习，你有何收获</a:t>
            </a:r>
            <a:r>
              <a:rPr kumimoji="0" lang="en-US" altLang="zh-CN" sz="3600" b="1" i="0" u="none" strike="noStrike" kern="10" cap="none" spc="0" normalizeH="0" baseline="0" noProof="0" dirty="0">
                <a:ln w="9525">
                  <a:solidFill>
                    <a:srgbClr val="D80090"/>
                  </a:solidFill>
                  <a:miter lim="800000"/>
                </a:ln>
                <a:solidFill>
                  <a:srgbClr val="D80090"/>
                </a:solidFill>
                <a:effectLst>
                  <a:outerShdw dist="53882" dir="2700000" algn="ctr" rotWithShape="0">
                    <a:srgbClr val="C0C0C0"/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?</a:t>
            </a:r>
            <a:endParaRPr kumimoji="0" lang="zh-CN" altLang="en-US" sz="3600" b="1" i="0" u="none" strike="noStrike" kern="10" cap="none" spc="0" normalizeH="0" baseline="0" noProof="0" dirty="0">
              <a:ln w="9525">
                <a:solidFill>
                  <a:srgbClr val="D80090"/>
                </a:solidFill>
                <a:miter lim="800000"/>
              </a:ln>
              <a:solidFill>
                <a:srgbClr val="D80090"/>
              </a:solidFill>
              <a:effectLst>
                <a:outerShdw dist="53882" dir="2700000" algn="ctr" rotWithShape="0">
                  <a:srgbClr val="C0C0C0"/>
                </a:outerShdw>
              </a:effectLst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100355" name="Picture 5" descr="米老鼠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28625" y="598488"/>
            <a:ext cx="1666875" cy="163353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188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188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1378" name="Text Box 5"/>
          <p:cNvSpPr txBox="1"/>
          <p:nvPr/>
        </p:nvSpPr>
        <p:spPr>
          <a:xfrm>
            <a:off x="571500" y="2000250"/>
            <a:ext cx="7696200" cy="30829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en-US" altLang="zh-CN" sz="2800" b="1" dirty="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dirty="0">
                <a:latin typeface="Times New Roman" panose="02020603050405020304" pitchFamily="18" charset="0"/>
              </a:rPr>
              <a:t>  </a:t>
            </a:r>
            <a:r>
              <a:rPr lang="zh-CN" altLang="en-US" dirty="0">
                <a:latin typeface="Times New Roman" panose="02020603050405020304" pitchFamily="18" charset="0"/>
              </a:rPr>
              <a:t>（</a:t>
            </a:r>
            <a:r>
              <a:rPr lang="en-US" altLang="zh-CN" dirty="0">
                <a:latin typeface="Times New Roman" panose="02020603050405020304" pitchFamily="18" charset="0"/>
              </a:rPr>
              <a:t>1</a:t>
            </a:r>
            <a:r>
              <a:rPr lang="zh-CN" altLang="en-US" dirty="0">
                <a:latin typeface="Times New Roman" panose="02020603050405020304" pitchFamily="18" charset="0"/>
              </a:rPr>
              <a:t>）、</a:t>
            </a:r>
            <a:r>
              <a:rPr lang="zh-CN" altLang="en-US" sz="2800" b="1" dirty="0">
                <a:latin typeface="Times New Roman" panose="02020603050405020304" pitchFamily="18" charset="0"/>
              </a:rPr>
              <a:t>已知一次函数                                的图象经过点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A</a:t>
            </a:r>
            <a:r>
              <a:rPr lang="zh-CN" altLang="en-US" sz="2800" b="1" dirty="0">
                <a:latin typeface="Times New Roman" panose="02020603050405020304" pitchFamily="18" charset="0"/>
              </a:rPr>
              <a:t>（</a:t>
            </a:r>
            <a:r>
              <a:rPr lang="en-US" altLang="zh-CN" sz="2800" b="1" dirty="0">
                <a:latin typeface="Times New Roman" panose="02020603050405020304" pitchFamily="18" charset="0"/>
              </a:rPr>
              <a:t>5</a:t>
            </a:r>
            <a:r>
              <a:rPr lang="zh-CN" altLang="en-US" sz="2800" b="1" dirty="0">
                <a:latin typeface="Times New Roman" panose="02020603050405020304" pitchFamily="18" charset="0"/>
              </a:rPr>
              <a:t>，</a:t>
            </a:r>
            <a:r>
              <a:rPr lang="en-US" altLang="zh-CN" sz="2800" b="1" dirty="0">
                <a:latin typeface="Times New Roman" panose="02020603050405020304" pitchFamily="18" charset="0"/>
              </a:rPr>
              <a:t>3</a:t>
            </a:r>
            <a:r>
              <a:rPr lang="zh-CN" altLang="en-US" sz="2800" b="1" dirty="0">
                <a:latin typeface="Times New Roman" panose="02020603050405020304" pitchFamily="18" charset="0"/>
              </a:rPr>
              <a:t>），请你画出该函数的图象，并回答该函数的性质。</a:t>
            </a:r>
            <a:endParaRPr lang="zh-CN" altLang="en-US" sz="2800" b="1" dirty="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</a:rPr>
              <a:t>（</a:t>
            </a:r>
            <a:r>
              <a:rPr lang="en-US" altLang="zh-CN" sz="2800" b="1" dirty="0">
                <a:latin typeface="Times New Roman" panose="02020603050405020304" pitchFamily="18" charset="0"/>
              </a:rPr>
              <a:t>2</a:t>
            </a:r>
            <a:r>
              <a:rPr lang="zh-CN" altLang="en-US" sz="2800" b="1" dirty="0">
                <a:latin typeface="Times New Roman" panose="02020603050405020304" pitchFamily="18" charset="0"/>
              </a:rPr>
              <a:t>）、已知一次函数                               的图象与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y</a:t>
            </a:r>
            <a:r>
              <a:rPr lang="zh-CN" altLang="en-US" sz="2800" b="1" dirty="0">
                <a:latin typeface="Times New Roman" panose="02020603050405020304" pitchFamily="18" charset="0"/>
              </a:rPr>
              <a:t>轴的交点在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x</a:t>
            </a:r>
            <a:r>
              <a:rPr lang="zh-CN" altLang="en-US" sz="2800" b="1" dirty="0">
                <a:latin typeface="Times New Roman" panose="02020603050405020304" pitchFamily="18" charset="0"/>
              </a:rPr>
              <a:t>轴的下方，求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m</a:t>
            </a:r>
            <a:r>
              <a:rPr lang="zh-CN" altLang="en-US" sz="2800" b="1" dirty="0">
                <a:latin typeface="Times New Roman" panose="02020603050405020304" pitchFamily="18" charset="0"/>
              </a:rPr>
              <a:t>的取值范围？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  <p:graphicFrame>
        <p:nvGraphicFramePr>
          <p:cNvPr id="101379" name="Object 6"/>
          <p:cNvGraphicFramePr/>
          <p:nvPr/>
        </p:nvGraphicFramePr>
        <p:xfrm>
          <a:off x="4286250" y="4071938"/>
          <a:ext cx="2290763" cy="509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" name="" r:id="rId1" imgW="1979295" imgH="304800" progId="Equation.DSMT4">
                  <p:embed/>
                </p:oleObj>
              </mc:Choice>
              <mc:Fallback>
                <p:oleObj name="" r:id="rId1" imgW="1979295" imgH="304800" progId="Equation.DSMT4">
                  <p:embed/>
                  <p:pic>
                    <p:nvPicPr>
                      <p:cNvPr id="0" name="图片 309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286250" y="4071938"/>
                        <a:ext cx="2290763" cy="5095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1380" name="Object 7"/>
          <p:cNvGraphicFramePr/>
          <p:nvPr/>
        </p:nvGraphicFramePr>
        <p:xfrm>
          <a:off x="3786188" y="2500313"/>
          <a:ext cx="2749550" cy="574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2" name="" r:id="rId3" imgW="2209800" imgH="368300" progId="Equation.DSMT4">
                  <p:embed/>
                </p:oleObj>
              </mc:Choice>
              <mc:Fallback>
                <p:oleObj name="" r:id="rId3" imgW="2209800" imgH="368300" progId="Equation.DSMT4">
                  <p:embed/>
                  <p:pic>
                    <p:nvPicPr>
                      <p:cNvPr id="0" name="图片 309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786188" y="2500313"/>
                        <a:ext cx="2749550" cy="5746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01381" name="Group 11"/>
          <p:cNvGrpSpPr/>
          <p:nvPr/>
        </p:nvGrpSpPr>
        <p:grpSpPr>
          <a:xfrm>
            <a:off x="1071563" y="487363"/>
            <a:ext cx="2855912" cy="1006475"/>
            <a:chOff x="578" y="1285"/>
            <a:chExt cx="1799" cy="634"/>
          </a:xfrm>
        </p:grpSpPr>
        <p:sp>
          <p:nvSpPr>
            <p:cNvPr id="417804" name="AutoShape 12"/>
            <p:cNvSpPr>
              <a:spLocks noChangeArrowheads="1"/>
            </p:cNvSpPr>
            <p:nvPr/>
          </p:nvSpPr>
          <p:spPr bwMode="auto">
            <a:xfrm>
              <a:off x="578" y="1285"/>
              <a:ext cx="1799" cy="634"/>
            </a:xfrm>
            <a:prstGeom prst="horizontalScroll">
              <a:avLst>
                <a:gd name="adj" fmla="val 12500"/>
              </a:avLst>
            </a:prstGeom>
            <a:gradFill rotWithShape="0">
              <a:gsLst>
                <a:gs pos="0">
                  <a:srgbClr val="FFCCCC"/>
                </a:gs>
                <a:gs pos="100000">
                  <a:srgbClr val="FFFFFF"/>
                </a:gs>
              </a:gsLst>
              <a:lin ang="0" scaled="1"/>
            </a:gradFill>
            <a:ln w="9525">
              <a:solidFill>
                <a:schemeClr val="tx1"/>
              </a:solidFill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60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Times New Roman" panose="02020603050405020304" pitchFamily="18" charset="0"/>
                  <a:ea typeface="华文行楷" panose="02010800040101010101" pitchFamily="2" charset="-122"/>
                  <a:cs typeface="+mn-cs"/>
                </a:rPr>
                <a:t>  </a:t>
              </a:r>
              <a:r>
                <a:rPr kumimoji="0" lang="zh-CN" altLang="en-US" sz="60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Times New Roman" panose="02020603050405020304" pitchFamily="18" charset="0"/>
                  <a:ea typeface="华文行楷" panose="02010800040101010101" pitchFamily="2" charset="-122"/>
                  <a:cs typeface="+mn-cs"/>
                </a:rPr>
                <a:t>作业</a:t>
              </a:r>
              <a:endParaRPr kumimoji="0" lang="zh-CN" altLang="en-US" sz="6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anose="02020603050405020304" pitchFamily="18" charset="0"/>
                <a:ea typeface="华文行楷" panose="02010800040101010101" pitchFamily="2" charset="-122"/>
                <a:cs typeface="+mn-cs"/>
              </a:endParaRPr>
            </a:p>
          </p:txBody>
        </p:sp>
        <p:pic>
          <p:nvPicPr>
            <p:cNvPr id="101383" name="Picture 13" descr="GTH_001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973" y="1383"/>
              <a:ext cx="356" cy="410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02" name="WordArt 111"/>
          <p:cNvSpPr>
            <a:spLocks noTextEdit="1"/>
          </p:cNvSpPr>
          <p:nvPr/>
        </p:nvSpPr>
        <p:spPr>
          <a:xfrm>
            <a:off x="1643063" y="2362200"/>
            <a:ext cx="6400800" cy="20574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谢谢！！！</a:t>
            </a:r>
            <a:endParaRPr lang="zh-CN" altLang="en-US" sz="3600" b="1">
              <a:ln w="9525" cap="flat" cmpd="sng">
                <a:solidFill>
                  <a:srgbClr val="CC99FF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1738</Words>
  <Application>WPS 演示</Application>
  <PresentationFormat>在屏幕上显示</PresentationFormat>
  <Paragraphs>310</Paragraphs>
  <Slides>16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17</vt:i4>
      </vt:variant>
      <vt:variant>
        <vt:lpstr>幻灯片标题</vt:lpstr>
      </vt:variant>
      <vt:variant>
        <vt:i4>16</vt:i4>
      </vt:variant>
    </vt:vector>
  </HeadingPairs>
  <TitlesOfParts>
    <vt:vector size="52" baseType="lpstr">
      <vt:lpstr>Arial</vt:lpstr>
      <vt:lpstr>宋体</vt:lpstr>
      <vt:lpstr>Wingdings</vt:lpstr>
      <vt:lpstr>黑体</vt:lpstr>
      <vt:lpstr>MS Outlook</vt:lpstr>
      <vt:lpstr>BatangChe</vt:lpstr>
      <vt:lpstr>Malgun Gothic</vt:lpstr>
      <vt:lpstr>Times New Roman</vt:lpstr>
      <vt:lpstr>华文中宋</vt:lpstr>
      <vt:lpstr>华文行楷</vt:lpstr>
      <vt:lpstr>方正舒体</vt:lpstr>
      <vt:lpstr>隶书</vt:lpstr>
      <vt:lpstr>Webdings</vt:lpstr>
      <vt:lpstr>Comic Sans MS</vt:lpstr>
      <vt:lpstr>楷体_GB2312</vt:lpstr>
      <vt:lpstr>新宋体</vt:lpstr>
      <vt:lpstr>微软雅黑</vt:lpstr>
      <vt:lpstr>Arial Unicode MS</vt:lpstr>
      <vt:lpstr>默认设计模板</vt:lpstr>
      <vt:lpstr>Equation.DSMT4</vt:lpstr>
      <vt:lpstr>Equation.3</vt:lpstr>
      <vt:lpstr>Equation.3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Equation.3</vt:lpstr>
      <vt:lpstr>Equation.DSMT4</vt:lpstr>
      <vt:lpstr>Equation.3</vt:lpstr>
      <vt:lpstr>Equation.3</vt:lpstr>
      <vt:lpstr>Equation.3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    做一做</vt:lpstr>
      <vt:lpstr>本节课你的收获是什么？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Administrator</dc:creator>
  <cp:lastModifiedBy>gtm</cp:lastModifiedBy>
  <cp:revision>10</cp:revision>
  <dcterms:created xsi:type="dcterms:W3CDTF">2016-09-01T03:22:00Z</dcterms:created>
  <dcterms:modified xsi:type="dcterms:W3CDTF">2022-04-20T09:19:30Z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  <property fmtid="{D5CDD505-2E9C-101B-9397-08002B2CF9AE}" pid="3" name="ICV">
    <vt:lpwstr>1F63AE0BDB3041F69C636EED8B5D0E16</vt:lpwstr>
  </property>
  <property fmtid="{D5CDD505-2E9C-101B-9397-08002B2CF9AE}" pid="4" name="KSOProductBuildVer">
    <vt:lpwstr>2052-11.1.0.11636</vt:lpwstr>
  </property>
</Properties>
</file>