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6"/>
  </p:notesMasterIdLst>
  <p:sldIdLst>
    <p:sldId id="256" r:id="rId3"/>
    <p:sldId id="307" r:id="rId4"/>
    <p:sldId id="261" r:id="rId5"/>
    <p:sldId id="257" r:id="rId6"/>
    <p:sldId id="309" r:id="rId7"/>
    <p:sldId id="357" r:id="rId8"/>
    <p:sldId id="264" r:id="rId9"/>
    <p:sldId id="371" r:id="rId10"/>
    <p:sldId id="372" r:id="rId11"/>
    <p:sldId id="348" r:id="rId12"/>
    <p:sldId id="312" r:id="rId13"/>
    <p:sldId id="310" r:id="rId14"/>
    <p:sldId id="311" r:id="rId15"/>
    <p:sldId id="313" r:id="rId17"/>
    <p:sldId id="314" r:id="rId18"/>
    <p:sldId id="316" r:id="rId19"/>
    <p:sldId id="345" r:id="rId20"/>
    <p:sldId id="369" r:id="rId21"/>
    <p:sldId id="287" r:id="rId22"/>
  </p:sldIdLst>
  <p:sldSz cx="9144000" cy="5141595"/>
  <p:notesSz cx="9144000" cy="6858000"/>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505F2C04-C923-438B-8C0F-E0CD2BADF298}">
      <wppc:fontMiss xmlns:wppc="http://www.wps.cn/officeDocument/PresentationCustomData" type="true"/>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9A25F"/>
    <a:srgbClr val="439C3F"/>
    <a:srgbClr val="FD5C0C"/>
    <a:srgbClr val="A57F8C"/>
    <a:srgbClr val="9DD53E"/>
    <a:srgbClr val="E54B81"/>
    <a:srgbClr val="594D7B"/>
    <a:srgbClr val="C09CC2"/>
    <a:srgbClr val="56ABDD"/>
    <a:srgbClr val="F6B5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81" autoAdjust="0"/>
    <p:restoredTop sz="94660"/>
  </p:normalViewPr>
  <p:slideViewPr>
    <p:cSldViewPr showGuides="1">
      <p:cViewPr>
        <p:scale>
          <a:sx n="75" d="100"/>
          <a:sy n="75" d="100"/>
        </p:scale>
        <p:origin x="-288" y="-1476"/>
      </p:cViewPr>
      <p:guideLst>
        <p:guide orient="horz" pos="1661"/>
        <p:guide pos="2880"/>
      </p:guideLst>
    </p:cSldViewPr>
  </p:slideViewPr>
  <p:notesTextViewPr>
    <p:cViewPr>
      <p:scale>
        <a:sx n="100" d="100"/>
        <a:sy n="100" d="100"/>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notesMaster" Target="notesMasters/notesMaster1.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E803EE7F-99C3-4A5A-84F3-93B00FA0887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914400" y="3300413"/>
            <a:ext cx="7315200" cy="2700338"/>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7668CC2D-76F1-462D-95A1-A11D84385989}"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jpeg"/><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image" Target="../media/image9.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15.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8.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5" name="Text Box 147"/>
          <p:cNvSpPr txBox="1">
            <a:spLocks noChangeArrowheads="1"/>
          </p:cNvSpPr>
          <p:nvPr/>
        </p:nvSpPr>
        <p:spPr bwMode="auto">
          <a:xfrm>
            <a:off x="4393694" y="1809483"/>
            <a:ext cx="3749040"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a:spAutoFit/>
          </a:bodyPr>
          <a:lstStyle/>
          <a:p>
            <a:r>
              <a:rPr lang="zh-CN" altLang="en-US" sz="3200" b="1" dirty="0" smtClean="0">
                <a:solidFill>
                  <a:srgbClr val="3B3B3B"/>
                </a:solidFill>
                <a:latin typeface="微软雅黑" panose="020B0503020204020204" pitchFamily="34" charset="-122"/>
                <a:ea typeface="微软雅黑" panose="020B0503020204020204" pitchFamily="34" charset="-122"/>
              </a:rPr>
              <a:t>职业认识：职业辞典</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
        <p:nvSpPr>
          <p:cNvPr id="2196" name="Rectangle 148"/>
          <p:cNvSpPr>
            <a:spLocks noChangeArrowheads="1"/>
          </p:cNvSpPr>
          <p:nvPr/>
        </p:nvSpPr>
        <p:spPr bwMode="auto">
          <a:xfrm>
            <a:off x="4393694" y="2385745"/>
            <a:ext cx="4066738" cy="184150"/>
          </a:xfrm>
          <a:prstGeom prst="rect">
            <a:avLst/>
          </a:prstGeom>
          <a:solidFill>
            <a:srgbClr val="9DD53E"/>
          </a:solidFill>
          <a:ln>
            <a:noFill/>
          </a:ln>
        </p:spPr>
        <p:txBody>
          <a:bodyPr wrap="square" lIns="72000" tIns="0" rIns="72000" bIns="0">
            <a:spAutoFit/>
          </a:bodyPr>
          <a:lstStyle/>
          <a:p>
            <a:pPr algn="dist"/>
            <a:endParaRPr lang="en-US" altLang="zh-CN" sz="1200" dirty="0">
              <a:solidFill>
                <a:schemeClr val="bg1">
                  <a:lumMod val="95000"/>
                </a:schemeClr>
              </a:solidFill>
            </a:endParaRPr>
          </a:p>
        </p:txBody>
      </p:sp>
      <p:grpSp>
        <p:nvGrpSpPr>
          <p:cNvPr id="2293" name="Group 245"/>
          <p:cNvGrpSpPr/>
          <p:nvPr/>
        </p:nvGrpSpPr>
        <p:grpSpPr bwMode="auto">
          <a:xfrm>
            <a:off x="7031682" y="3103880"/>
            <a:ext cx="158750" cy="158750"/>
            <a:chOff x="3105" y="3028"/>
            <a:chExt cx="599" cy="600"/>
          </a:xfrm>
        </p:grpSpPr>
        <p:sp>
          <p:nvSpPr>
            <p:cNvPr id="2284" name="Oval 236"/>
            <p:cNvSpPr>
              <a:spLocks noChangeArrowheads="1"/>
            </p:cNvSpPr>
            <p:nvPr/>
          </p:nvSpPr>
          <p:spPr bwMode="auto">
            <a:xfrm>
              <a:off x="3105" y="3028"/>
              <a:ext cx="599" cy="600"/>
            </a:xfrm>
            <a:prstGeom prst="ellipse">
              <a:avLst/>
            </a:prstGeom>
            <a:solidFill>
              <a:srgbClr val="5D5D5D"/>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2290" name="Group 242"/>
            <p:cNvGrpSpPr/>
            <p:nvPr/>
          </p:nvGrpSpPr>
          <p:grpSpPr bwMode="auto">
            <a:xfrm>
              <a:off x="3268" y="3172"/>
              <a:ext cx="274" cy="312"/>
              <a:chOff x="3268" y="3172"/>
              <a:chExt cx="274" cy="312"/>
            </a:xfrm>
          </p:grpSpPr>
          <p:sp>
            <p:nvSpPr>
              <p:cNvPr id="2286" name="Freeform 238"/>
              <p:cNvSpPr>
                <a:spLocks noEditPoints="1"/>
              </p:cNvSpPr>
              <p:nvPr/>
            </p:nvSpPr>
            <p:spPr bwMode="auto">
              <a:xfrm>
                <a:off x="3331" y="3172"/>
                <a:ext cx="147" cy="147"/>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87" name="Freeform 239"/>
              <p:cNvSpPr/>
              <p:nvPr/>
            </p:nvSpPr>
            <p:spPr bwMode="auto">
              <a:xfrm>
                <a:off x="3268" y="3335"/>
                <a:ext cx="274" cy="149"/>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sp>
        <p:nvSpPr>
          <p:cNvPr id="2294" name="Text Box 246"/>
          <p:cNvSpPr txBox="1">
            <a:spLocks noChangeArrowheads="1"/>
          </p:cNvSpPr>
          <p:nvPr/>
        </p:nvSpPr>
        <p:spPr bwMode="auto">
          <a:xfrm>
            <a:off x="7193607" y="2986087"/>
            <a:ext cx="86868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sz="1800" dirty="0" smtClean="0">
                <a:solidFill>
                  <a:schemeClr val="bg2"/>
                </a:solidFill>
                <a:latin typeface="微软雅黑" panose="020B0503020204020204" pitchFamily="34" charset="-122"/>
                <a:ea typeface="微软雅黑" panose="020B0503020204020204" pitchFamily="34" charset="-122"/>
              </a:rPr>
              <a:t>吴燕雁</a:t>
            </a:r>
            <a:endParaRPr lang="zh-CN" sz="1800" dirty="0">
              <a:solidFill>
                <a:schemeClr val="bg2"/>
              </a:solidFill>
              <a:latin typeface="微软雅黑" panose="020B0503020204020204" pitchFamily="34" charset="-122"/>
              <a:ea typeface="微软雅黑" panose="020B0503020204020204" pitchFamily="34" charset="-122"/>
            </a:endParaRPr>
          </a:p>
        </p:txBody>
      </p:sp>
      <p:grpSp>
        <p:nvGrpSpPr>
          <p:cNvPr id="2296" name="组合 2295"/>
          <p:cNvGrpSpPr/>
          <p:nvPr/>
        </p:nvGrpSpPr>
        <p:grpSpPr>
          <a:xfrm>
            <a:off x="1491308" y="-160779"/>
            <a:ext cx="817552" cy="2325133"/>
            <a:chOff x="693612" y="-428263"/>
            <a:chExt cx="1045159" cy="2972458"/>
          </a:xfrm>
        </p:grpSpPr>
        <p:grpSp>
          <p:nvGrpSpPr>
            <p:cNvPr id="2242" name="组合 2241"/>
            <p:cNvGrpSpPr/>
            <p:nvPr/>
          </p:nvGrpSpPr>
          <p:grpSpPr>
            <a:xfrm>
              <a:off x="693612" y="1462555"/>
              <a:ext cx="1045159" cy="1081640"/>
              <a:chOff x="-5944343" y="-364331"/>
              <a:chExt cx="1819275" cy="1882776"/>
            </a:xfrm>
          </p:grpSpPr>
          <p:sp>
            <p:nvSpPr>
              <p:cNvPr id="15" name="Freeform 264"/>
              <p:cNvSpPr/>
              <p:nvPr/>
            </p:nvSpPr>
            <p:spPr bwMode="auto">
              <a:xfrm>
                <a:off x="-5544293" y="-364331"/>
                <a:ext cx="1041400" cy="1514475"/>
              </a:xfrm>
              <a:custGeom>
                <a:avLst/>
                <a:gdLst>
                  <a:gd name="T0" fmla="*/ 302 w 328"/>
                  <a:gd name="T1" fmla="*/ 223 h 476"/>
                  <a:gd name="T2" fmla="*/ 240 w 328"/>
                  <a:gd name="T3" fmla="*/ 167 h 476"/>
                  <a:gd name="T4" fmla="*/ 240 w 328"/>
                  <a:gd name="T5" fmla="*/ 38 h 476"/>
                  <a:gd name="T6" fmla="*/ 237 w 328"/>
                  <a:gd name="T7" fmla="*/ 31 h 476"/>
                  <a:gd name="T8" fmla="*/ 166 w 328"/>
                  <a:gd name="T9" fmla="*/ 0 h 476"/>
                  <a:gd name="T10" fmla="*/ 89 w 328"/>
                  <a:gd name="T11" fmla="*/ 30 h 476"/>
                  <a:gd name="T12" fmla="*/ 86 w 328"/>
                  <a:gd name="T13" fmla="*/ 38 h 476"/>
                  <a:gd name="T14" fmla="*/ 85 w 328"/>
                  <a:gd name="T15" fmla="*/ 168 h 476"/>
                  <a:gd name="T16" fmla="*/ 26 w 328"/>
                  <a:gd name="T17" fmla="*/ 224 h 476"/>
                  <a:gd name="T18" fmla="*/ 0 w 328"/>
                  <a:gd name="T19" fmla="*/ 312 h 476"/>
                  <a:gd name="T20" fmla="*/ 164 w 328"/>
                  <a:gd name="T21" fmla="*/ 476 h 476"/>
                  <a:gd name="T22" fmla="*/ 328 w 328"/>
                  <a:gd name="T23" fmla="*/ 312 h 476"/>
                  <a:gd name="T24" fmla="*/ 302 w 328"/>
                  <a:gd name="T25" fmla="*/ 223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6">
                    <a:moveTo>
                      <a:pt x="302" y="223"/>
                    </a:moveTo>
                    <a:cubicBezTo>
                      <a:pt x="286" y="199"/>
                      <a:pt x="265" y="180"/>
                      <a:pt x="240" y="167"/>
                    </a:cubicBezTo>
                    <a:cubicBezTo>
                      <a:pt x="240" y="166"/>
                      <a:pt x="240" y="38"/>
                      <a:pt x="240" y="38"/>
                    </a:cubicBezTo>
                    <a:cubicBezTo>
                      <a:pt x="240" y="35"/>
                      <a:pt x="239" y="33"/>
                      <a:pt x="237" y="31"/>
                    </a:cubicBezTo>
                    <a:cubicBezTo>
                      <a:pt x="236" y="30"/>
                      <a:pt x="211" y="0"/>
                      <a:pt x="166" y="0"/>
                    </a:cubicBezTo>
                    <a:cubicBezTo>
                      <a:pt x="121" y="0"/>
                      <a:pt x="90" y="29"/>
                      <a:pt x="89" y="30"/>
                    </a:cubicBezTo>
                    <a:cubicBezTo>
                      <a:pt x="87" y="32"/>
                      <a:pt x="86" y="35"/>
                      <a:pt x="86" y="38"/>
                    </a:cubicBezTo>
                    <a:cubicBezTo>
                      <a:pt x="86" y="38"/>
                      <a:pt x="86" y="167"/>
                      <a:pt x="85" y="168"/>
                    </a:cubicBezTo>
                    <a:cubicBezTo>
                      <a:pt x="61" y="182"/>
                      <a:pt x="41" y="201"/>
                      <a:pt x="26" y="224"/>
                    </a:cubicBezTo>
                    <a:cubicBezTo>
                      <a:pt x="9" y="250"/>
                      <a:pt x="0" y="281"/>
                      <a:pt x="0" y="312"/>
                    </a:cubicBezTo>
                    <a:cubicBezTo>
                      <a:pt x="0" y="402"/>
                      <a:pt x="74" y="476"/>
                      <a:pt x="164" y="476"/>
                    </a:cubicBezTo>
                    <a:cubicBezTo>
                      <a:pt x="255" y="476"/>
                      <a:pt x="328" y="402"/>
                      <a:pt x="328" y="312"/>
                    </a:cubicBezTo>
                    <a:cubicBezTo>
                      <a:pt x="328" y="280"/>
                      <a:pt x="319" y="249"/>
                      <a:pt x="302" y="223"/>
                    </a:cubicBezTo>
                    <a:close/>
                  </a:path>
                </a:pathLst>
              </a:custGeom>
              <a:solidFill>
                <a:srgbClr val="594D7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265"/>
              <p:cNvSpPr>
                <a:spLocks noEditPoints="1"/>
              </p:cNvSpPr>
              <p:nvPr/>
            </p:nvSpPr>
            <p:spPr bwMode="auto">
              <a:xfrm>
                <a:off x="-5544293" y="-364331"/>
                <a:ext cx="1038225" cy="1514475"/>
              </a:xfrm>
              <a:custGeom>
                <a:avLst/>
                <a:gdLst>
                  <a:gd name="T0" fmla="*/ 327 w 327"/>
                  <a:gd name="T1" fmla="*/ 312 h 476"/>
                  <a:gd name="T2" fmla="*/ 239 w 327"/>
                  <a:gd name="T3" fmla="*/ 167 h 476"/>
                  <a:gd name="T4" fmla="*/ 237 w 327"/>
                  <a:gd name="T5" fmla="*/ 31 h 476"/>
                  <a:gd name="T6" fmla="*/ 88 w 327"/>
                  <a:gd name="T7" fmla="*/ 30 h 476"/>
                  <a:gd name="T8" fmla="*/ 84 w 327"/>
                  <a:gd name="T9" fmla="*/ 168 h 476"/>
                  <a:gd name="T10" fmla="*/ 0 w 327"/>
                  <a:gd name="T11" fmla="*/ 312 h 476"/>
                  <a:gd name="T12" fmla="*/ 106 w 327"/>
                  <a:gd name="T13" fmla="*/ 56 h 476"/>
                  <a:gd name="T14" fmla="*/ 218 w 327"/>
                  <a:gd name="T15" fmla="*/ 100 h 476"/>
                  <a:gd name="T16" fmla="*/ 106 w 327"/>
                  <a:gd name="T17" fmla="*/ 56 h 476"/>
                  <a:gd name="T18" fmla="*/ 218 w 327"/>
                  <a:gd name="T19" fmla="*/ 121 h 476"/>
                  <a:gd name="T20" fmla="*/ 218 w 327"/>
                  <a:gd name="T21" fmla="*/ 141 h 476"/>
                  <a:gd name="T22" fmla="*/ 106 w 327"/>
                  <a:gd name="T23" fmla="*/ 101 h 476"/>
                  <a:gd name="T24" fmla="*/ 158 w 327"/>
                  <a:gd name="T25" fmla="*/ 307 h 476"/>
                  <a:gd name="T26" fmla="*/ 137 w 327"/>
                  <a:gd name="T27" fmla="*/ 299 h 476"/>
                  <a:gd name="T28" fmla="*/ 145 w 327"/>
                  <a:gd name="T29" fmla="*/ 149 h 476"/>
                  <a:gd name="T30" fmla="*/ 171 w 327"/>
                  <a:gd name="T31" fmla="*/ 170 h 476"/>
                  <a:gd name="T32" fmla="*/ 162 w 327"/>
                  <a:gd name="T33" fmla="*/ 304 h 476"/>
                  <a:gd name="T34" fmla="*/ 158 w 327"/>
                  <a:gd name="T35" fmla="*/ 342 h 476"/>
                  <a:gd name="T36" fmla="*/ 158 w 327"/>
                  <a:gd name="T37" fmla="*/ 324 h 476"/>
                  <a:gd name="T38" fmla="*/ 101 w 327"/>
                  <a:gd name="T39" fmla="*/ 183 h 476"/>
                  <a:gd name="T40" fmla="*/ 106 w 327"/>
                  <a:gd name="T41" fmla="*/ 143 h 476"/>
                  <a:gd name="T42" fmla="*/ 135 w 327"/>
                  <a:gd name="T43" fmla="*/ 170 h 476"/>
                  <a:gd name="T44" fmla="*/ 108 w 327"/>
                  <a:gd name="T45" fmla="*/ 307 h 476"/>
                  <a:gd name="T46" fmla="*/ 103 w 327"/>
                  <a:gd name="T47" fmla="*/ 351 h 476"/>
                  <a:gd name="T48" fmla="*/ 134 w 327"/>
                  <a:gd name="T49" fmla="*/ 314 h 476"/>
                  <a:gd name="T50" fmla="*/ 140 w 327"/>
                  <a:gd name="T51" fmla="*/ 335 h 476"/>
                  <a:gd name="T52" fmla="*/ 176 w 327"/>
                  <a:gd name="T53" fmla="*/ 335 h 476"/>
                  <a:gd name="T54" fmla="*/ 181 w 327"/>
                  <a:gd name="T55" fmla="*/ 314 h 476"/>
                  <a:gd name="T56" fmla="*/ 212 w 327"/>
                  <a:gd name="T57" fmla="*/ 351 h 476"/>
                  <a:gd name="T58" fmla="*/ 207 w 327"/>
                  <a:gd name="T59" fmla="*/ 307 h 476"/>
                  <a:gd name="T60" fmla="*/ 180 w 327"/>
                  <a:gd name="T61" fmla="*/ 170 h 476"/>
                  <a:gd name="T62" fmla="*/ 218 w 327"/>
                  <a:gd name="T63" fmla="*/ 162 h 476"/>
                  <a:gd name="T64" fmla="*/ 224 w 327"/>
                  <a:gd name="T65" fmla="*/ 182 h 476"/>
                  <a:gd name="T66" fmla="*/ 163 w 327"/>
                  <a:gd name="T67" fmla="*/ 455 h 476"/>
                  <a:gd name="T68" fmla="*/ 101 w 327"/>
                  <a:gd name="T69" fmla="*/ 183 h 476"/>
                  <a:gd name="T70" fmla="*/ 119 w 327"/>
                  <a:gd name="T71" fmla="*/ 331 h 476"/>
                  <a:gd name="T72" fmla="*/ 106 w 327"/>
                  <a:gd name="T73" fmla="*/ 333 h 476"/>
                  <a:gd name="T74" fmla="*/ 124 w 327"/>
                  <a:gd name="T75" fmla="*/ 315 h 476"/>
                  <a:gd name="T76" fmla="*/ 203 w 327"/>
                  <a:gd name="T77" fmla="*/ 320 h 476"/>
                  <a:gd name="T78" fmla="*/ 208 w 327"/>
                  <a:gd name="T79" fmla="*/ 337 h 476"/>
                  <a:gd name="T80" fmla="*/ 191 w 327"/>
                  <a:gd name="T81" fmla="*/ 315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7" h="476">
                    <a:moveTo>
                      <a:pt x="163" y="476"/>
                    </a:moveTo>
                    <a:cubicBezTo>
                      <a:pt x="254" y="476"/>
                      <a:pt x="327" y="402"/>
                      <a:pt x="327" y="312"/>
                    </a:cubicBezTo>
                    <a:cubicBezTo>
                      <a:pt x="327" y="280"/>
                      <a:pt x="318" y="249"/>
                      <a:pt x="301" y="223"/>
                    </a:cubicBezTo>
                    <a:cubicBezTo>
                      <a:pt x="285" y="199"/>
                      <a:pt x="264" y="180"/>
                      <a:pt x="239" y="167"/>
                    </a:cubicBezTo>
                    <a:cubicBezTo>
                      <a:pt x="239" y="166"/>
                      <a:pt x="239" y="38"/>
                      <a:pt x="239" y="38"/>
                    </a:cubicBezTo>
                    <a:cubicBezTo>
                      <a:pt x="239" y="35"/>
                      <a:pt x="238" y="33"/>
                      <a:pt x="237" y="31"/>
                    </a:cubicBezTo>
                    <a:cubicBezTo>
                      <a:pt x="235" y="30"/>
                      <a:pt x="210" y="0"/>
                      <a:pt x="165" y="0"/>
                    </a:cubicBezTo>
                    <a:cubicBezTo>
                      <a:pt x="120" y="0"/>
                      <a:pt x="89" y="29"/>
                      <a:pt x="88" y="30"/>
                    </a:cubicBezTo>
                    <a:cubicBezTo>
                      <a:pt x="86" y="32"/>
                      <a:pt x="85" y="35"/>
                      <a:pt x="85" y="38"/>
                    </a:cubicBezTo>
                    <a:cubicBezTo>
                      <a:pt x="85" y="38"/>
                      <a:pt x="85" y="167"/>
                      <a:pt x="84" y="168"/>
                    </a:cubicBezTo>
                    <a:cubicBezTo>
                      <a:pt x="60" y="182"/>
                      <a:pt x="40" y="201"/>
                      <a:pt x="25" y="224"/>
                    </a:cubicBezTo>
                    <a:cubicBezTo>
                      <a:pt x="8" y="250"/>
                      <a:pt x="0" y="281"/>
                      <a:pt x="0" y="312"/>
                    </a:cubicBezTo>
                    <a:cubicBezTo>
                      <a:pt x="0" y="402"/>
                      <a:pt x="73" y="476"/>
                      <a:pt x="163" y="476"/>
                    </a:cubicBezTo>
                    <a:close/>
                    <a:moveTo>
                      <a:pt x="106" y="56"/>
                    </a:moveTo>
                    <a:cubicBezTo>
                      <a:pt x="218" y="76"/>
                      <a:pt x="218" y="76"/>
                      <a:pt x="218" y="76"/>
                    </a:cubicBezTo>
                    <a:cubicBezTo>
                      <a:pt x="218" y="100"/>
                      <a:pt x="218" y="100"/>
                      <a:pt x="218" y="100"/>
                    </a:cubicBezTo>
                    <a:cubicBezTo>
                      <a:pt x="106" y="80"/>
                      <a:pt x="106" y="80"/>
                      <a:pt x="106" y="80"/>
                    </a:cubicBezTo>
                    <a:lnTo>
                      <a:pt x="106" y="56"/>
                    </a:lnTo>
                    <a:close/>
                    <a:moveTo>
                      <a:pt x="106" y="101"/>
                    </a:moveTo>
                    <a:cubicBezTo>
                      <a:pt x="218" y="121"/>
                      <a:pt x="218" y="121"/>
                      <a:pt x="218" y="121"/>
                    </a:cubicBezTo>
                    <a:cubicBezTo>
                      <a:pt x="218" y="134"/>
                      <a:pt x="218" y="134"/>
                      <a:pt x="218" y="134"/>
                    </a:cubicBezTo>
                    <a:cubicBezTo>
                      <a:pt x="218" y="141"/>
                      <a:pt x="218" y="141"/>
                      <a:pt x="218" y="141"/>
                    </a:cubicBezTo>
                    <a:cubicBezTo>
                      <a:pt x="106" y="122"/>
                      <a:pt x="106" y="122"/>
                      <a:pt x="106" y="122"/>
                    </a:cubicBezTo>
                    <a:lnTo>
                      <a:pt x="106" y="101"/>
                    </a:lnTo>
                    <a:close/>
                    <a:moveTo>
                      <a:pt x="162" y="304"/>
                    </a:moveTo>
                    <a:cubicBezTo>
                      <a:pt x="160" y="305"/>
                      <a:pt x="159" y="306"/>
                      <a:pt x="158" y="307"/>
                    </a:cubicBezTo>
                    <a:cubicBezTo>
                      <a:pt x="156" y="306"/>
                      <a:pt x="155" y="305"/>
                      <a:pt x="154" y="304"/>
                    </a:cubicBezTo>
                    <a:cubicBezTo>
                      <a:pt x="149" y="302"/>
                      <a:pt x="143" y="300"/>
                      <a:pt x="137" y="299"/>
                    </a:cubicBezTo>
                    <a:cubicBezTo>
                      <a:pt x="142" y="264"/>
                      <a:pt x="144" y="204"/>
                      <a:pt x="145" y="170"/>
                    </a:cubicBezTo>
                    <a:cubicBezTo>
                      <a:pt x="145" y="161"/>
                      <a:pt x="145" y="153"/>
                      <a:pt x="145" y="149"/>
                    </a:cubicBezTo>
                    <a:cubicBezTo>
                      <a:pt x="170" y="154"/>
                      <a:pt x="170" y="154"/>
                      <a:pt x="170" y="154"/>
                    </a:cubicBezTo>
                    <a:cubicBezTo>
                      <a:pt x="170" y="158"/>
                      <a:pt x="171" y="163"/>
                      <a:pt x="171" y="170"/>
                    </a:cubicBezTo>
                    <a:cubicBezTo>
                      <a:pt x="171" y="204"/>
                      <a:pt x="174" y="264"/>
                      <a:pt x="179" y="299"/>
                    </a:cubicBezTo>
                    <a:cubicBezTo>
                      <a:pt x="173" y="300"/>
                      <a:pt x="167" y="302"/>
                      <a:pt x="162" y="304"/>
                    </a:cubicBezTo>
                    <a:close/>
                    <a:moveTo>
                      <a:pt x="166" y="334"/>
                    </a:moveTo>
                    <a:cubicBezTo>
                      <a:pt x="166" y="337"/>
                      <a:pt x="161" y="342"/>
                      <a:pt x="158" y="342"/>
                    </a:cubicBezTo>
                    <a:cubicBezTo>
                      <a:pt x="154" y="342"/>
                      <a:pt x="149" y="337"/>
                      <a:pt x="149" y="334"/>
                    </a:cubicBezTo>
                    <a:cubicBezTo>
                      <a:pt x="149" y="332"/>
                      <a:pt x="151" y="328"/>
                      <a:pt x="158" y="324"/>
                    </a:cubicBezTo>
                    <a:cubicBezTo>
                      <a:pt x="164" y="328"/>
                      <a:pt x="167" y="332"/>
                      <a:pt x="166" y="334"/>
                    </a:cubicBezTo>
                    <a:close/>
                    <a:moveTo>
                      <a:pt x="101" y="183"/>
                    </a:moveTo>
                    <a:cubicBezTo>
                      <a:pt x="106" y="180"/>
                      <a:pt x="106" y="180"/>
                      <a:pt x="106" y="180"/>
                    </a:cubicBezTo>
                    <a:cubicBezTo>
                      <a:pt x="106" y="143"/>
                      <a:pt x="106" y="143"/>
                      <a:pt x="106" y="143"/>
                    </a:cubicBezTo>
                    <a:cubicBezTo>
                      <a:pt x="136" y="148"/>
                      <a:pt x="136" y="148"/>
                      <a:pt x="136" y="148"/>
                    </a:cubicBezTo>
                    <a:cubicBezTo>
                      <a:pt x="136" y="153"/>
                      <a:pt x="135" y="161"/>
                      <a:pt x="135" y="170"/>
                    </a:cubicBezTo>
                    <a:cubicBezTo>
                      <a:pt x="134" y="207"/>
                      <a:pt x="132" y="268"/>
                      <a:pt x="127" y="299"/>
                    </a:cubicBezTo>
                    <a:cubicBezTo>
                      <a:pt x="120" y="299"/>
                      <a:pt x="113" y="302"/>
                      <a:pt x="108" y="307"/>
                    </a:cubicBezTo>
                    <a:cubicBezTo>
                      <a:pt x="102" y="312"/>
                      <a:pt x="98" y="320"/>
                      <a:pt x="97" y="329"/>
                    </a:cubicBezTo>
                    <a:cubicBezTo>
                      <a:pt x="95" y="338"/>
                      <a:pt x="98" y="346"/>
                      <a:pt x="103" y="351"/>
                    </a:cubicBezTo>
                    <a:cubicBezTo>
                      <a:pt x="108" y="356"/>
                      <a:pt x="117" y="356"/>
                      <a:pt x="125" y="341"/>
                    </a:cubicBezTo>
                    <a:cubicBezTo>
                      <a:pt x="129" y="335"/>
                      <a:pt x="132" y="326"/>
                      <a:pt x="134" y="314"/>
                    </a:cubicBezTo>
                    <a:cubicBezTo>
                      <a:pt x="138" y="314"/>
                      <a:pt x="142" y="315"/>
                      <a:pt x="146" y="317"/>
                    </a:cubicBezTo>
                    <a:cubicBezTo>
                      <a:pt x="140" y="324"/>
                      <a:pt x="139" y="332"/>
                      <a:pt x="140" y="335"/>
                    </a:cubicBezTo>
                    <a:cubicBezTo>
                      <a:pt x="140" y="346"/>
                      <a:pt x="148" y="358"/>
                      <a:pt x="158" y="358"/>
                    </a:cubicBezTo>
                    <a:cubicBezTo>
                      <a:pt x="167" y="358"/>
                      <a:pt x="175" y="346"/>
                      <a:pt x="176" y="335"/>
                    </a:cubicBezTo>
                    <a:cubicBezTo>
                      <a:pt x="176" y="332"/>
                      <a:pt x="175" y="324"/>
                      <a:pt x="170" y="317"/>
                    </a:cubicBezTo>
                    <a:cubicBezTo>
                      <a:pt x="173" y="315"/>
                      <a:pt x="177" y="314"/>
                      <a:pt x="181" y="314"/>
                    </a:cubicBezTo>
                    <a:cubicBezTo>
                      <a:pt x="184" y="326"/>
                      <a:pt x="186" y="335"/>
                      <a:pt x="190" y="341"/>
                    </a:cubicBezTo>
                    <a:cubicBezTo>
                      <a:pt x="198" y="356"/>
                      <a:pt x="207" y="356"/>
                      <a:pt x="212" y="351"/>
                    </a:cubicBezTo>
                    <a:cubicBezTo>
                      <a:pt x="217" y="346"/>
                      <a:pt x="220" y="338"/>
                      <a:pt x="218" y="329"/>
                    </a:cubicBezTo>
                    <a:cubicBezTo>
                      <a:pt x="217" y="320"/>
                      <a:pt x="213" y="312"/>
                      <a:pt x="207" y="307"/>
                    </a:cubicBezTo>
                    <a:cubicBezTo>
                      <a:pt x="202" y="302"/>
                      <a:pt x="195" y="299"/>
                      <a:pt x="188" y="299"/>
                    </a:cubicBezTo>
                    <a:cubicBezTo>
                      <a:pt x="184" y="268"/>
                      <a:pt x="181" y="207"/>
                      <a:pt x="180" y="170"/>
                    </a:cubicBezTo>
                    <a:cubicBezTo>
                      <a:pt x="180" y="165"/>
                      <a:pt x="180" y="160"/>
                      <a:pt x="180" y="155"/>
                    </a:cubicBezTo>
                    <a:cubicBezTo>
                      <a:pt x="218" y="162"/>
                      <a:pt x="218" y="162"/>
                      <a:pt x="218" y="162"/>
                    </a:cubicBezTo>
                    <a:cubicBezTo>
                      <a:pt x="218" y="179"/>
                      <a:pt x="218" y="179"/>
                      <a:pt x="218" y="179"/>
                    </a:cubicBezTo>
                    <a:cubicBezTo>
                      <a:pt x="224" y="182"/>
                      <a:pt x="224" y="182"/>
                      <a:pt x="224" y="182"/>
                    </a:cubicBezTo>
                    <a:cubicBezTo>
                      <a:pt x="274" y="206"/>
                      <a:pt x="307" y="257"/>
                      <a:pt x="307" y="312"/>
                    </a:cubicBezTo>
                    <a:cubicBezTo>
                      <a:pt x="307" y="391"/>
                      <a:pt x="242" y="455"/>
                      <a:pt x="163" y="455"/>
                    </a:cubicBezTo>
                    <a:cubicBezTo>
                      <a:pt x="84" y="455"/>
                      <a:pt x="20" y="391"/>
                      <a:pt x="20" y="312"/>
                    </a:cubicBezTo>
                    <a:cubicBezTo>
                      <a:pt x="20" y="257"/>
                      <a:pt x="51" y="208"/>
                      <a:pt x="101" y="183"/>
                    </a:cubicBezTo>
                    <a:close/>
                    <a:moveTo>
                      <a:pt x="124" y="315"/>
                    </a:moveTo>
                    <a:cubicBezTo>
                      <a:pt x="122" y="321"/>
                      <a:pt x="121" y="327"/>
                      <a:pt x="119" y="331"/>
                    </a:cubicBezTo>
                    <a:cubicBezTo>
                      <a:pt x="114" y="339"/>
                      <a:pt x="110" y="339"/>
                      <a:pt x="107" y="337"/>
                    </a:cubicBezTo>
                    <a:cubicBezTo>
                      <a:pt x="106" y="336"/>
                      <a:pt x="106" y="335"/>
                      <a:pt x="106" y="333"/>
                    </a:cubicBezTo>
                    <a:cubicBezTo>
                      <a:pt x="107" y="328"/>
                      <a:pt x="109" y="323"/>
                      <a:pt x="112" y="320"/>
                    </a:cubicBezTo>
                    <a:cubicBezTo>
                      <a:pt x="116" y="317"/>
                      <a:pt x="120" y="315"/>
                      <a:pt x="124" y="315"/>
                    </a:cubicBezTo>
                    <a:close/>
                    <a:moveTo>
                      <a:pt x="191" y="315"/>
                    </a:moveTo>
                    <a:cubicBezTo>
                      <a:pt x="196" y="315"/>
                      <a:pt x="199" y="317"/>
                      <a:pt x="203" y="320"/>
                    </a:cubicBezTo>
                    <a:cubicBezTo>
                      <a:pt x="206" y="323"/>
                      <a:pt x="209" y="328"/>
                      <a:pt x="209" y="333"/>
                    </a:cubicBezTo>
                    <a:cubicBezTo>
                      <a:pt x="210" y="335"/>
                      <a:pt x="209" y="336"/>
                      <a:pt x="208" y="337"/>
                    </a:cubicBezTo>
                    <a:cubicBezTo>
                      <a:pt x="206" y="339"/>
                      <a:pt x="201" y="339"/>
                      <a:pt x="197" y="331"/>
                    </a:cubicBezTo>
                    <a:cubicBezTo>
                      <a:pt x="195" y="327"/>
                      <a:pt x="193" y="321"/>
                      <a:pt x="191" y="315"/>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266"/>
              <p:cNvSpPr/>
              <p:nvPr/>
            </p:nvSpPr>
            <p:spPr bwMode="auto">
              <a:xfrm>
                <a:off x="-4423518" y="672307"/>
                <a:ext cx="298450" cy="76200"/>
              </a:xfrm>
              <a:custGeom>
                <a:avLst/>
                <a:gdLst>
                  <a:gd name="T0" fmla="*/ 0 w 94"/>
                  <a:gd name="T1" fmla="*/ 12 h 24"/>
                  <a:gd name="T2" fmla="*/ 13 w 94"/>
                  <a:gd name="T3" fmla="*/ 24 h 24"/>
                  <a:gd name="T4" fmla="*/ 82 w 94"/>
                  <a:gd name="T5" fmla="*/ 24 h 24"/>
                  <a:gd name="T6" fmla="*/ 94 w 94"/>
                  <a:gd name="T7" fmla="*/ 12 h 24"/>
                  <a:gd name="T8" fmla="*/ 82 w 94"/>
                  <a:gd name="T9" fmla="*/ 0 h 24"/>
                  <a:gd name="T10" fmla="*/ 13 w 94"/>
                  <a:gd name="T11" fmla="*/ 0 h 24"/>
                  <a:gd name="T12" fmla="*/ 0 w 94"/>
                  <a:gd name="T13" fmla="*/ 12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0" y="12"/>
                    </a:moveTo>
                    <a:cubicBezTo>
                      <a:pt x="0" y="19"/>
                      <a:pt x="6" y="24"/>
                      <a:pt x="13" y="24"/>
                    </a:cubicBezTo>
                    <a:cubicBezTo>
                      <a:pt x="82" y="24"/>
                      <a:pt x="82" y="24"/>
                      <a:pt x="82" y="24"/>
                    </a:cubicBezTo>
                    <a:cubicBezTo>
                      <a:pt x="89" y="24"/>
                      <a:pt x="94" y="19"/>
                      <a:pt x="94" y="12"/>
                    </a:cubicBezTo>
                    <a:cubicBezTo>
                      <a:pt x="94" y="5"/>
                      <a:pt x="89" y="0"/>
                      <a:pt x="82" y="0"/>
                    </a:cubicBezTo>
                    <a:cubicBezTo>
                      <a:pt x="13" y="0"/>
                      <a:pt x="13" y="0"/>
                      <a:pt x="13" y="0"/>
                    </a:cubicBezTo>
                    <a:cubicBezTo>
                      <a:pt x="6" y="0"/>
                      <a:pt x="0" y="5"/>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267"/>
              <p:cNvSpPr/>
              <p:nvPr/>
            </p:nvSpPr>
            <p:spPr bwMode="auto">
              <a:xfrm>
                <a:off x="-5115668" y="1226345"/>
                <a:ext cx="79375" cy="292100"/>
              </a:xfrm>
              <a:custGeom>
                <a:avLst/>
                <a:gdLst>
                  <a:gd name="T0" fmla="*/ 12 w 25"/>
                  <a:gd name="T1" fmla="*/ 0 h 92"/>
                  <a:gd name="T2" fmla="*/ 0 w 25"/>
                  <a:gd name="T3" fmla="*/ 12 h 92"/>
                  <a:gd name="T4" fmla="*/ 0 w 25"/>
                  <a:gd name="T5" fmla="*/ 79 h 92"/>
                  <a:gd name="T6" fmla="*/ 12 w 25"/>
                  <a:gd name="T7" fmla="*/ 92 h 92"/>
                  <a:gd name="T8" fmla="*/ 25 w 25"/>
                  <a:gd name="T9" fmla="*/ 79 h 92"/>
                  <a:gd name="T10" fmla="*/ 25 w 25"/>
                  <a:gd name="T11" fmla="*/ 12 h 92"/>
                  <a:gd name="T12" fmla="*/ 12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2" y="0"/>
                    </a:moveTo>
                    <a:cubicBezTo>
                      <a:pt x="5" y="0"/>
                      <a:pt x="0" y="5"/>
                      <a:pt x="0" y="12"/>
                    </a:cubicBezTo>
                    <a:cubicBezTo>
                      <a:pt x="0" y="79"/>
                      <a:pt x="0" y="79"/>
                      <a:pt x="0" y="79"/>
                    </a:cubicBezTo>
                    <a:cubicBezTo>
                      <a:pt x="0" y="86"/>
                      <a:pt x="5" y="92"/>
                      <a:pt x="12" y="92"/>
                    </a:cubicBezTo>
                    <a:cubicBezTo>
                      <a:pt x="19" y="92"/>
                      <a:pt x="25" y="86"/>
                      <a:pt x="25" y="79"/>
                    </a:cubicBezTo>
                    <a:cubicBezTo>
                      <a:pt x="25" y="12"/>
                      <a:pt x="25" y="12"/>
                      <a:pt x="25" y="12"/>
                    </a:cubicBezTo>
                    <a:cubicBezTo>
                      <a:pt x="25" y="5"/>
                      <a:pt x="19" y="0"/>
                      <a:pt x="12"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268"/>
              <p:cNvSpPr/>
              <p:nvPr/>
            </p:nvSpPr>
            <p:spPr bwMode="auto">
              <a:xfrm>
                <a:off x="-5944343" y="634207"/>
                <a:ext cx="298450" cy="79375"/>
              </a:xfrm>
              <a:custGeom>
                <a:avLst/>
                <a:gdLst>
                  <a:gd name="T0" fmla="*/ 13 w 94"/>
                  <a:gd name="T1" fmla="*/ 25 h 25"/>
                  <a:gd name="T2" fmla="*/ 82 w 94"/>
                  <a:gd name="T3" fmla="*/ 25 h 25"/>
                  <a:gd name="T4" fmla="*/ 94 w 94"/>
                  <a:gd name="T5" fmla="*/ 13 h 25"/>
                  <a:gd name="T6" fmla="*/ 82 w 94"/>
                  <a:gd name="T7" fmla="*/ 0 h 25"/>
                  <a:gd name="T8" fmla="*/ 13 w 94"/>
                  <a:gd name="T9" fmla="*/ 0 h 25"/>
                  <a:gd name="T10" fmla="*/ 0 w 94"/>
                  <a:gd name="T11" fmla="*/ 13 h 25"/>
                  <a:gd name="T12" fmla="*/ 13 w 94"/>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13" y="25"/>
                    </a:moveTo>
                    <a:cubicBezTo>
                      <a:pt x="82" y="25"/>
                      <a:pt x="82" y="25"/>
                      <a:pt x="82" y="25"/>
                    </a:cubicBezTo>
                    <a:cubicBezTo>
                      <a:pt x="89" y="25"/>
                      <a:pt x="94" y="20"/>
                      <a:pt x="94" y="13"/>
                    </a:cubicBezTo>
                    <a:cubicBezTo>
                      <a:pt x="94" y="6"/>
                      <a:pt x="89" y="0"/>
                      <a:pt x="82" y="0"/>
                    </a:cubicBezTo>
                    <a:cubicBezTo>
                      <a:pt x="13" y="0"/>
                      <a:pt x="13" y="0"/>
                      <a:pt x="13" y="0"/>
                    </a:cubicBezTo>
                    <a:cubicBezTo>
                      <a:pt x="6" y="0"/>
                      <a:pt x="0" y="6"/>
                      <a:pt x="0" y="13"/>
                    </a:cubicBezTo>
                    <a:cubicBezTo>
                      <a:pt x="0" y="20"/>
                      <a:pt x="6" y="25"/>
                      <a:pt x="13" y="25"/>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69"/>
              <p:cNvSpPr/>
              <p:nvPr/>
            </p:nvSpPr>
            <p:spPr bwMode="auto">
              <a:xfrm>
                <a:off x="-5769718" y="43657"/>
                <a:ext cx="263525" cy="212725"/>
              </a:xfrm>
              <a:custGeom>
                <a:avLst/>
                <a:gdLst>
                  <a:gd name="T0" fmla="*/ 6 w 83"/>
                  <a:gd name="T1" fmla="*/ 22 h 67"/>
                  <a:gd name="T2" fmla="*/ 61 w 83"/>
                  <a:gd name="T3" fmla="*/ 63 h 67"/>
                  <a:gd name="T4" fmla="*/ 79 w 83"/>
                  <a:gd name="T5" fmla="*/ 60 h 67"/>
                  <a:gd name="T6" fmla="*/ 76 w 83"/>
                  <a:gd name="T7" fmla="*/ 43 h 67"/>
                  <a:gd name="T8" fmla="*/ 22 w 83"/>
                  <a:gd name="T9" fmla="*/ 2 h 67"/>
                  <a:gd name="T10" fmla="*/ 14 w 83"/>
                  <a:gd name="T11" fmla="*/ 0 h 67"/>
                  <a:gd name="T12" fmla="*/ 4 w 83"/>
                  <a:gd name="T13" fmla="*/ 5 h 67"/>
                  <a:gd name="T14" fmla="*/ 6 w 83"/>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67">
                    <a:moveTo>
                      <a:pt x="6" y="22"/>
                    </a:moveTo>
                    <a:cubicBezTo>
                      <a:pt x="61" y="63"/>
                      <a:pt x="61" y="63"/>
                      <a:pt x="61" y="63"/>
                    </a:cubicBezTo>
                    <a:cubicBezTo>
                      <a:pt x="67" y="67"/>
                      <a:pt x="75" y="66"/>
                      <a:pt x="79" y="60"/>
                    </a:cubicBezTo>
                    <a:cubicBezTo>
                      <a:pt x="83" y="55"/>
                      <a:pt x="82" y="47"/>
                      <a:pt x="76" y="43"/>
                    </a:cubicBezTo>
                    <a:cubicBezTo>
                      <a:pt x="22" y="2"/>
                      <a:pt x="22" y="2"/>
                      <a:pt x="22" y="2"/>
                    </a:cubicBezTo>
                    <a:cubicBezTo>
                      <a:pt x="19" y="1"/>
                      <a:pt x="17" y="0"/>
                      <a:pt x="14" y="0"/>
                    </a:cubicBezTo>
                    <a:cubicBezTo>
                      <a:pt x="10" y="0"/>
                      <a:pt x="6" y="2"/>
                      <a:pt x="4" y="5"/>
                    </a:cubicBezTo>
                    <a:cubicBezTo>
                      <a:pt x="0" y="10"/>
                      <a:pt x="1" y="18"/>
                      <a:pt x="6"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70"/>
              <p:cNvSpPr/>
              <p:nvPr/>
            </p:nvSpPr>
            <p:spPr bwMode="auto">
              <a:xfrm>
                <a:off x="-4553693" y="43657"/>
                <a:ext cx="263525" cy="212725"/>
              </a:xfrm>
              <a:custGeom>
                <a:avLst/>
                <a:gdLst>
                  <a:gd name="T0" fmla="*/ 22 w 83"/>
                  <a:gd name="T1" fmla="*/ 63 h 67"/>
                  <a:gd name="T2" fmla="*/ 77 w 83"/>
                  <a:gd name="T3" fmla="*/ 22 h 67"/>
                  <a:gd name="T4" fmla="*/ 79 w 83"/>
                  <a:gd name="T5" fmla="*/ 5 h 67"/>
                  <a:gd name="T6" fmla="*/ 69 w 83"/>
                  <a:gd name="T7" fmla="*/ 0 h 67"/>
                  <a:gd name="T8" fmla="*/ 61 w 83"/>
                  <a:gd name="T9" fmla="*/ 2 h 67"/>
                  <a:gd name="T10" fmla="*/ 7 w 83"/>
                  <a:gd name="T11" fmla="*/ 43 h 67"/>
                  <a:gd name="T12" fmla="*/ 4 w 83"/>
                  <a:gd name="T13" fmla="*/ 60 h 67"/>
                  <a:gd name="T14" fmla="*/ 22 w 83"/>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67">
                    <a:moveTo>
                      <a:pt x="22" y="63"/>
                    </a:moveTo>
                    <a:cubicBezTo>
                      <a:pt x="77" y="22"/>
                      <a:pt x="77" y="22"/>
                      <a:pt x="77" y="22"/>
                    </a:cubicBezTo>
                    <a:cubicBezTo>
                      <a:pt x="82" y="18"/>
                      <a:pt x="83" y="10"/>
                      <a:pt x="79" y="5"/>
                    </a:cubicBezTo>
                    <a:cubicBezTo>
                      <a:pt x="76" y="2"/>
                      <a:pt x="73" y="0"/>
                      <a:pt x="69" y="0"/>
                    </a:cubicBezTo>
                    <a:cubicBezTo>
                      <a:pt x="66" y="0"/>
                      <a:pt x="64" y="1"/>
                      <a:pt x="61" y="2"/>
                    </a:cubicBezTo>
                    <a:cubicBezTo>
                      <a:pt x="7" y="43"/>
                      <a:pt x="7" y="43"/>
                      <a:pt x="7" y="43"/>
                    </a:cubicBezTo>
                    <a:cubicBezTo>
                      <a:pt x="1" y="47"/>
                      <a:pt x="0" y="55"/>
                      <a:pt x="4" y="60"/>
                    </a:cubicBezTo>
                    <a:cubicBezTo>
                      <a:pt x="8" y="66"/>
                      <a:pt x="16"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71"/>
              <p:cNvSpPr/>
              <p:nvPr/>
            </p:nvSpPr>
            <p:spPr bwMode="auto">
              <a:xfrm>
                <a:off x="-5718918" y="1099345"/>
                <a:ext cx="241300" cy="234950"/>
              </a:xfrm>
              <a:custGeom>
                <a:avLst/>
                <a:gdLst>
                  <a:gd name="T0" fmla="*/ 62 w 76"/>
                  <a:gd name="T1" fmla="*/ 0 h 74"/>
                  <a:gd name="T2" fmla="*/ 53 w 76"/>
                  <a:gd name="T3" fmla="*/ 4 h 74"/>
                  <a:gd name="T4" fmla="*/ 5 w 76"/>
                  <a:gd name="T5" fmla="*/ 51 h 74"/>
                  <a:gd name="T6" fmla="*/ 5 w 76"/>
                  <a:gd name="T7" fmla="*/ 69 h 74"/>
                  <a:gd name="T8" fmla="*/ 23 w 76"/>
                  <a:gd name="T9" fmla="*/ 69 h 74"/>
                  <a:gd name="T10" fmla="*/ 71 w 76"/>
                  <a:gd name="T11" fmla="*/ 22 h 74"/>
                  <a:gd name="T12" fmla="*/ 71 w 76"/>
                  <a:gd name="T13" fmla="*/ 4 h 74"/>
                  <a:gd name="T14" fmla="*/ 62 w 76"/>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74">
                    <a:moveTo>
                      <a:pt x="62" y="0"/>
                    </a:moveTo>
                    <a:cubicBezTo>
                      <a:pt x="59" y="0"/>
                      <a:pt x="56" y="2"/>
                      <a:pt x="53" y="4"/>
                    </a:cubicBezTo>
                    <a:cubicBezTo>
                      <a:pt x="5" y="51"/>
                      <a:pt x="5" y="51"/>
                      <a:pt x="5" y="51"/>
                    </a:cubicBezTo>
                    <a:cubicBezTo>
                      <a:pt x="0" y="56"/>
                      <a:pt x="0" y="64"/>
                      <a:pt x="5" y="69"/>
                    </a:cubicBezTo>
                    <a:cubicBezTo>
                      <a:pt x="10" y="74"/>
                      <a:pt x="18" y="74"/>
                      <a:pt x="23" y="69"/>
                    </a:cubicBezTo>
                    <a:cubicBezTo>
                      <a:pt x="71" y="22"/>
                      <a:pt x="71" y="22"/>
                      <a:pt x="71" y="22"/>
                    </a:cubicBezTo>
                    <a:cubicBezTo>
                      <a:pt x="76" y="17"/>
                      <a:pt x="76" y="9"/>
                      <a:pt x="71" y="4"/>
                    </a:cubicBezTo>
                    <a:cubicBezTo>
                      <a:pt x="69" y="2"/>
                      <a:pt x="66" y="0"/>
                      <a:pt x="62"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72"/>
              <p:cNvSpPr/>
              <p:nvPr/>
            </p:nvSpPr>
            <p:spPr bwMode="auto">
              <a:xfrm>
                <a:off x="-4607668" y="1099345"/>
                <a:ext cx="241300" cy="234950"/>
              </a:xfrm>
              <a:custGeom>
                <a:avLst/>
                <a:gdLst>
                  <a:gd name="T0" fmla="*/ 23 w 76"/>
                  <a:gd name="T1" fmla="*/ 4 h 74"/>
                  <a:gd name="T2" fmla="*/ 14 w 76"/>
                  <a:gd name="T3" fmla="*/ 0 h 74"/>
                  <a:gd name="T4" fmla="*/ 5 w 76"/>
                  <a:gd name="T5" fmla="*/ 4 h 74"/>
                  <a:gd name="T6" fmla="*/ 5 w 76"/>
                  <a:gd name="T7" fmla="*/ 22 h 74"/>
                  <a:gd name="T8" fmla="*/ 53 w 76"/>
                  <a:gd name="T9" fmla="*/ 69 h 74"/>
                  <a:gd name="T10" fmla="*/ 71 w 76"/>
                  <a:gd name="T11" fmla="*/ 69 h 74"/>
                  <a:gd name="T12" fmla="*/ 71 w 76"/>
                  <a:gd name="T13" fmla="*/ 51 h 74"/>
                  <a:gd name="T14" fmla="*/ 23 w 76"/>
                  <a:gd name="T15" fmla="*/ 4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74">
                    <a:moveTo>
                      <a:pt x="23" y="4"/>
                    </a:moveTo>
                    <a:cubicBezTo>
                      <a:pt x="20" y="2"/>
                      <a:pt x="17" y="0"/>
                      <a:pt x="14" y="0"/>
                    </a:cubicBezTo>
                    <a:cubicBezTo>
                      <a:pt x="10" y="0"/>
                      <a:pt x="7" y="2"/>
                      <a:pt x="5" y="4"/>
                    </a:cubicBezTo>
                    <a:cubicBezTo>
                      <a:pt x="0" y="9"/>
                      <a:pt x="0" y="17"/>
                      <a:pt x="5" y="22"/>
                    </a:cubicBezTo>
                    <a:cubicBezTo>
                      <a:pt x="53" y="69"/>
                      <a:pt x="53" y="69"/>
                      <a:pt x="53" y="69"/>
                    </a:cubicBezTo>
                    <a:cubicBezTo>
                      <a:pt x="58" y="74"/>
                      <a:pt x="66" y="74"/>
                      <a:pt x="71" y="69"/>
                    </a:cubicBezTo>
                    <a:cubicBezTo>
                      <a:pt x="76" y="64"/>
                      <a:pt x="76" y="56"/>
                      <a:pt x="71" y="51"/>
                    </a:cubicBezTo>
                    <a:lnTo>
                      <a:pt x="23" y="4"/>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258" name="直接连接符 2257"/>
            <p:cNvCxnSpPr/>
            <p:nvPr/>
          </p:nvCxnSpPr>
          <p:spPr>
            <a:xfrm flipV="1">
              <a:off x="1222576" y="-428263"/>
              <a:ext cx="0" cy="1890817"/>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grpSp>
        <p:nvGrpSpPr>
          <p:cNvPr id="2298" name="组合 2297"/>
          <p:cNvGrpSpPr/>
          <p:nvPr/>
        </p:nvGrpSpPr>
        <p:grpSpPr>
          <a:xfrm>
            <a:off x="2114456" y="-106040"/>
            <a:ext cx="894577" cy="3949843"/>
            <a:chOff x="1775252" y="-770914"/>
            <a:chExt cx="1045160" cy="4614718"/>
          </a:xfrm>
        </p:grpSpPr>
        <p:grpSp>
          <p:nvGrpSpPr>
            <p:cNvPr id="2243" name="组合 2242"/>
            <p:cNvGrpSpPr/>
            <p:nvPr/>
          </p:nvGrpSpPr>
          <p:grpSpPr>
            <a:xfrm>
              <a:off x="1775252" y="2763988"/>
              <a:ext cx="1045160" cy="1079816"/>
              <a:chOff x="-4061568" y="1901032"/>
              <a:chExt cx="1819276" cy="1879600"/>
            </a:xfrm>
          </p:grpSpPr>
          <p:sp>
            <p:nvSpPr>
              <p:cNvPr id="24"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E54B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0"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170" name="直接连接符 169"/>
            <p:cNvCxnSpPr/>
            <p:nvPr/>
          </p:nvCxnSpPr>
          <p:spPr>
            <a:xfrm flipV="1">
              <a:off x="2295726" y="-770914"/>
              <a:ext cx="0" cy="3598721"/>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grpSp>
        <p:nvGrpSpPr>
          <p:cNvPr id="2299" name="组合 2298"/>
          <p:cNvGrpSpPr/>
          <p:nvPr/>
        </p:nvGrpSpPr>
        <p:grpSpPr>
          <a:xfrm>
            <a:off x="2846964" y="-106040"/>
            <a:ext cx="821165" cy="2733067"/>
            <a:chOff x="2856892" y="-501184"/>
            <a:chExt cx="1045159" cy="3478582"/>
          </a:xfrm>
        </p:grpSpPr>
        <p:grpSp>
          <p:nvGrpSpPr>
            <p:cNvPr id="2244" name="组合 2243"/>
            <p:cNvGrpSpPr/>
            <p:nvPr/>
          </p:nvGrpSpPr>
          <p:grpSpPr>
            <a:xfrm>
              <a:off x="2856892" y="1897582"/>
              <a:ext cx="1045159" cy="1079816"/>
              <a:chOff x="-2178792" y="392907"/>
              <a:chExt cx="1819275" cy="1879600"/>
            </a:xfrm>
          </p:grpSpPr>
          <p:sp>
            <p:nvSpPr>
              <p:cNvPr id="5" name="Freeform 254"/>
              <p:cNvSpPr/>
              <p:nvPr/>
            </p:nvSpPr>
            <p:spPr bwMode="auto">
              <a:xfrm>
                <a:off x="-1778742" y="392907"/>
                <a:ext cx="1041400" cy="1511300"/>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ubicBezTo>
                      <a:pt x="254" y="475"/>
                      <a:pt x="328" y="402"/>
                      <a:pt x="328" y="311"/>
                    </a:cubicBezTo>
                    <a:cubicBezTo>
                      <a:pt x="328" y="279"/>
                      <a:pt x="319" y="249"/>
                      <a:pt x="301" y="222"/>
                    </a:cubicBezTo>
                    <a:close/>
                  </a:path>
                </a:pathLst>
              </a:custGeom>
              <a:solidFill>
                <a:srgbClr val="9DD53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255"/>
              <p:cNvSpPr>
                <a:spLocks noEditPoints="1"/>
              </p:cNvSpPr>
              <p:nvPr/>
            </p:nvSpPr>
            <p:spPr bwMode="auto">
              <a:xfrm>
                <a:off x="-1781917" y="392907"/>
                <a:ext cx="1041400" cy="1511300"/>
              </a:xfrm>
              <a:custGeom>
                <a:avLst/>
                <a:gdLst>
                  <a:gd name="T0" fmla="*/ 328 w 328"/>
                  <a:gd name="T1" fmla="*/ 311 h 475"/>
                  <a:gd name="T2" fmla="*/ 240 w 328"/>
                  <a:gd name="T3" fmla="*/ 166 h 475"/>
                  <a:gd name="T4" fmla="*/ 237 w 328"/>
                  <a:gd name="T5" fmla="*/ 30 h 475"/>
                  <a:gd name="T6" fmla="*/ 89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6 w 328"/>
                  <a:gd name="T29" fmla="*/ 149 h 475"/>
                  <a:gd name="T30" fmla="*/ 171 w 328"/>
                  <a:gd name="T31" fmla="*/ 169 h 475"/>
                  <a:gd name="T32" fmla="*/ 162 w 328"/>
                  <a:gd name="T33" fmla="*/ 303 h 475"/>
                  <a:gd name="T34" fmla="*/ 158 w 328"/>
                  <a:gd name="T35" fmla="*/ 341 h 475"/>
                  <a:gd name="T36" fmla="*/ 158 w 328"/>
                  <a:gd name="T37" fmla="*/ 324 h 475"/>
                  <a:gd name="T38" fmla="*/ 101 w 328"/>
                  <a:gd name="T39" fmla="*/ 182 h 475"/>
                  <a:gd name="T40" fmla="*/ 107 w 328"/>
                  <a:gd name="T41" fmla="*/ 142 h 475"/>
                  <a:gd name="T42" fmla="*/ 136 w 328"/>
                  <a:gd name="T43" fmla="*/ 169 h 475"/>
                  <a:gd name="T44" fmla="*/ 109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1 w 328"/>
                  <a:gd name="T61" fmla="*/ 169 h 475"/>
                  <a:gd name="T62" fmla="*/ 218 w 328"/>
                  <a:gd name="T63" fmla="*/ 161 h 475"/>
                  <a:gd name="T64" fmla="*/ 224 w 328"/>
                  <a:gd name="T65" fmla="*/ 181 h 475"/>
                  <a:gd name="T66" fmla="*/ 164 w 328"/>
                  <a:gd name="T67" fmla="*/ 454 h 475"/>
                  <a:gd name="T68" fmla="*/ 101 w 328"/>
                  <a:gd name="T69" fmla="*/ 182 h 475"/>
                  <a:gd name="T70" fmla="*/ 119 w 328"/>
                  <a:gd name="T71" fmla="*/ 330 h 475"/>
                  <a:gd name="T72" fmla="*/ 106 w 328"/>
                  <a:gd name="T73" fmla="*/ 333 h 475"/>
                  <a:gd name="T74" fmla="*/ 125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40" y="165"/>
                      <a:pt x="240" y="37"/>
                      <a:pt x="240" y="37"/>
                    </a:cubicBezTo>
                    <a:cubicBezTo>
                      <a:pt x="240" y="35"/>
                      <a:pt x="239" y="32"/>
                      <a:pt x="237" y="30"/>
                    </a:cubicBezTo>
                    <a:cubicBezTo>
                      <a:pt x="236" y="29"/>
                      <a:pt x="210" y="0"/>
                      <a:pt x="165" y="0"/>
                    </a:cubicBezTo>
                    <a:cubicBezTo>
                      <a:pt x="121" y="0"/>
                      <a:pt x="90" y="28"/>
                      <a:pt x="89" y="30"/>
                    </a:cubicBezTo>
                    <a:cubicBezTo>
                      <a:pt x="87" y="32"/>
                      <a:pt x="85" y="34"/>
                      <a:pt x="85" y="37"/>
                    </a:cubicBezTo>
                    <a:cubicBezTo>
                      <a:pt x="85" y="37"/>
                      <a:pt x="85" y="166"/>
                      <a:pt x="85" y="168"/>
                    </a:cubicBezTo>
                    <a:cubicBezTo>
                      <a:pt x="61" y="181"/>
                      <a:pt x="41"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3"/>
                    </a:moveTo>
                    <a:cubicBezTo>
                      <a:pt x="161" y="304"/>
                      <a:pt x="159" y="305"/>
                      <a:pt x="158" y="306"/>
                    </a:cubicBezTo>
                    <a:cubicBezTo>
                      <a:pt x="157" y="305"/>
                      <a:pt x="156" y="304"/>
                      <a:pt x="154" y="303"/>
                    </a:cubicBezTo>
                    <a:cubicBezTo>
                      <a:pt x="149" y="301"/>
                      <a:pt x="143" y="299"/>
                      <a:pt x="137" y="298"/>
                    </a:cubicBezTo>
                    <a:cubicBezTo>
                      <a:pt x="142" y="263"/>
                      <a:pt x="144" y="203"/>
                      <a:pt x="145" y="169"/>
                    </a:cubicBezTo>
                    <a:cubicBezTo>
                      <a:pt x="145" y="160"/>
                      <a:pt x="145" y="152"/>
                      <a:pt x="146" y="149"/>
                    </a:cubicBezTo>
                    <a:cubicBezTo>
                      <a:pt x="171" y="153"/>
                      <a:pt x="171" y="153"/>
                      <a:pt x="171" y="153"/>
                    </a:cubicBezTo>
                    <a:cubicBezTo>
                      <a:pt x="171" y="157"/>
                      <a:pt x="171" y="163"/>
                      <a:pt x="171" y="169"/>
                    </a:cubicBezTo>
                    <a:cubicBezTo>
                      <a:pt x="172" y="203"/>
                      <a:pt x="174" y="263"/>
                      <a:pt x="179" y="298"/>
                    </a:cubicBezTo>
                    <a:cubicBezTo>
                      <a:pt x="173" y="299"/>
                      <a:pt x="167" y="301"/>
                      <a:pt x="162" y="303"/>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2"/>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8" y="298"/>
                    </a:cubicBezTo>
                    <a:cubicBezTo>
                      <a:pt x="121" y="298"/>
                      <a:pt x="114" y="301"/>
                      <a:pt x="109"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3" y="315"/>
                      <a:pt x="146" y="316"/>
                    </a:cubicBezTo>
                    <a:cubicBezTo>
                      <a:pt x="141" y="323"/>
                      <a:pt x="140" y="331"/>
                      <a:pt x="140" y="335"/>
                    </a:cubicBezTo>
                    <a:cubicBezTo>
                      <a:pt x="141"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9" y="355"/>
                      <a:pt x="208" y="355"/>
                      <a:pt x="213" y="350"/>
                    </a:cubicBezTo>
                    <a:cubicBezTo>
                      <a:pt x="218" y="345"/>
                      <a:pt x="220" y="337"/>
                      <a:pt x="219" y="329"/>
                    </a:cubicBezTo>
                    <a:cubicBezTo>
                      <a:pt x="217" y="319"/>
                      <a:pt x="214" y="311"/>
                      <a:pt x="208" y="306"/>
                    </a:cubicBezTo>
                    <a:cubicBezTo>
                      <a:pt x="202" y="301"/>
                      <a:pt x="196" y="298"/>
                      <a:pt x="189" y="298"/>
                    </a:cubicBezTo>
                    <a:cubicBezTo>
                      <a:pt x="184" y="268"/>
                      <a:pt x="182" y="206"/>
                      <a:pt x="181" y="169"/>
                    </a:cubicBezTo>
                    <a:cubicBezTo>
                      <a:pt x="180" y="164"/>
                      <a:pt x="180" y="159"/>
                      <a:pt x="180" y="155"/>
                    </a:cubicBezTo>
                    <a:cubicBezTo>
                      <a:pt x="218" y="161"/>
                      <a:pt x="218" y="161"/>
                      <a:pt x="218" y="161"/>
                    </a:cubicBezTo>
                    <a:cubicBezTo>
                      <a:pt x="219" y="179"/>
                      <a:pt x="219" y="179"/>
                      <a:pt x="219"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2"/>
                    </a:cubicBezTo>
                    <a:close/>
                    <a:moveTo>
                      <a:pt x="125" y="314"/>
                    </a:moveTo>
                    <a:cubicBezTo>
                      <a:pt x="123" y="321"/>
                      <a:pt x="121" y="326"/>
                      <a:pt x="119" y="330"/>
                    </a:cubicBezTo>
                    <a:cubicBezTo>
                      <a:pt x="115" y="338"/>
                      <a:pt x="110" y="339"/>
                      <a:pt x="108" y="336"/>
                    </a:cubicBezTo>
                    <a:cubicBezTo>
                      <a:pt x="107" y="335"/>
                      <a:pt x="106" y="334"/>
                      <a:pt x="106" y="333"/>
                    </a:cubicBezTo>
                    <a:cubicBezTo>
                      <a:pt x="107" y="327"/>
                      <a:pt x="109" y="323"/>
                      <a:pt x="113" y="319"/>
                    </a:cubicBezTo>
                    <a:cubicBezTo>
                      <a:pt x="116" y="316"/>
                      <a:pt x="120" y="315"/>
                      <a:pt x="125" y="314"/>
                    </a:cubicBezTo>
                    <a:close/>
                    <a:moveTo>
                      <a:pt x="192" y="314"/>
                    </a:moveTo>
                    <a:cubicBezTo>
                      <a:pt x="196" y="315"/>
                      <a:pt x="200" y="316"/>
                      <a:pt x="203" y="319"/>
                    </a:cubicBezTo>
                    <a:cubicBezTo>
                      <a:pt x="207" y="323"/>
                      <a:pt x="209" y="327"/>
                      <a:pt x="210" y="333"/>
                    </a:cubicBezTo>
                    <a:cubicBezTo>
                      <a:pt x="210" y="334"/>
                      <a:pt x="210"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256"/>
              <p:cNvSpPr/>
              <p:nvPr/>
            </p:nvSpPr>
            <p:spPr bwMode="auto">
              <a:xfrm>
                <a:off x="-657967" y="1426370"/>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257"/>
              <p:cNvSpPr/>
              <p:nvPr/>
            </p:nvSpPr>
            <p:spPr bwMode="auto">
              <a:xfrm>
                <a:off x="-1353292" y="1980407"/>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258"/>
              <p:cNvSpPr/>
              <p:nvPr/>
            </p:nvSpPr>
            <p:spPr bwMode="auto">
              <a:xfrm>
                <a:off x="-2178792" y="1391445"/>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259"/>
              <p:cNvSpPr/>
              <p:nvPr/>
            </p:nvSpPr>
            <p:spPr bwMode="auto">
              <a:xfrm>
                <a:off x="-2007342" y="797720"/>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5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3" y="47"/>
                      <a:pt x="77" y="43"/>
                    </a:cubicBezTo>
                    <a:cubicBezTo>
                      <a:pt x="22" y="3"/>
                      <a:pt x="22" y="3"/>
                      <a:pt x="22" y="3"/>
                    </a:cubicBezTo>
                    <a:cubicBezTo>
                      <a:pt x="20" y="1"/>
                      <a:pt x="17" y="0"/>
                      <a:pt x="15" y="0"/>
                    </a:cubicBezTo>
                    <a:cubicBezTo>
                      <a:pt x="11" y="0"/>
                      <a:pt x="7" y="2"/>
                      <a:pt x="5" y="5"/>
                    </a:cubicBezTo>
                    <a:cubicBezTo>
                      <a:pt x="0" y="10"/>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260"/>
              <p:cNvSpPr/>
              <p:nvPr/>
            </p:nvSpPr>
            <p:spPr bwMode="auto">
              <a:xfrm>
                <a:off x="-791317" y="797720"/>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0"/>
                      <a:pt x="79" y="5"/>
                    </a:cubicBezTo>
                    <a:cubicBezTo>
                      <a:pt x="77" y="2"/>
                      <a:pt x="73" y="0"/>
                      <a:pt x="69" y="0"/>
                    </a:cubicBezTo>
                    <a:cubicBezTo>
                      <a:pt x="67" y="0"/>
                      <a:pt x="64" y="1"/>
                      <a:pt x="62" y="3"/>
                    </a:cubicBezTo>
                    <a:cubicBezTo>
                      <a:pt x="7" y="43"/>
                      <a:pt x="7" y="43"/>
                      <a:pt x="7" y="43"/>
                    </a:cubicBezTo>
                    <a:cubicBezTo>
                      <a:pt x="2"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261"/>
              <p:cNvSpPr/>
              <p:nvPr/>
            </p:nvSpPr>
            <p:spPr bwMode="auto">
              <a:xfrm>
                <a:off x="-1956542" y="1856582"/>
                <a:ext cx="244475" cy="231775"/>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262"/>
              <p:cNvSpPr/>
              <p:nvPr/>
            </p:nvSpPr>
            <p:spPr bwMode="auto">
              <a:xfrm>
                <a:off x="-845292" y="1856582"/>
                <a:ext cx="244475" cy="231775"/>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172" name="直接连接符 171"/>
            <p:cNvCxnSpPr/>
            <p:nvPr/>
          </p:nvCxnSpPr>
          <p:spPr>
            <a:xfrm flipV="1">
              <a:off x="3385856" y="-501184"/>
              <a:ext cx="0" cy="2496673"/>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712660" y="-157813"/>
            <a:ext cx="877971" cy="3342973"/>
            <a:chOff x="1775252" y="-135764"/>
            <a:chExt cx="1045160" cy="3979568"/>
          </a:xfrm>
        </p:grpSpPr>
        <p:grpSp>
          <p:nvGrpSpPr>
            <p:cNvPr id="54" name="组合 53"/>
            <p:cNvGrpSpPr/>
            <p:nvPr/>
          </p:nvGrpSpPr>
          <p:grpSpPr>
            <a:xfrm>
              <a:off x="1775252" y="2763988"/>
              <a:ext cx="1045160" cy="1079816"/>
              <a:chOff x="-4061568" y="1901032"/>
              <a:chExt cx="1819276" cy="1879600"/>
            </a:xfrm>
          </p:grpSpPr>
          <p:sp>
            <p:nvSpPr>
              <p:cNvPr id="56"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C09CC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55" name="直接连接符 54"/>
            <p:cNvCxnSpPr/>
            <p:nvPr/>
          </p:nvCxnSpPr>
          <p:spPr>
            <a:xfrm flipV="1">
              <a:off x="2295726" y="-135764"/>
              <a:ext cx="8489" cy="2963571"/>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6" name="矩形 65"/>
          <p:cNvSpPr/>
          <p:nvPr/>
        </p:nvSpPr>
        <p:spPr>
          <a:xfrm>
            <a:off x="3104515" y="3830955"/>
            <a:ext cx="3619500" cy="436245"/>
          </a:xfrm>
          <a:prstGeom prst="rect">
            <a:avLst/>
          </a:prstGeom>
        </p:spPr>
        <p:txBody>
          <a:bodyPr wrap="square" lIns="68548" tIns="34274" rIns="68548" bIns="34274">
            <a:spAutoFit/>
          </a:bodyPr>
          <a:p>
            <a:pPr algn="l"/>
            <a:r>
              <a:rPr lang="zh-CN" altLang="en-US" sz="2400" b="1" dirty="0">
                <a:solidFill>
                  <a:schemeClr val="bg1">
                    <a:lumMod val="50000"/>
                  </a:schemeClr>
                </a:solidFill>
                <a:latin typeface="微软雅黑" panose="020B0503020204020204" pitchFamily="34" charset="-122"/>
                <a:ea typeface="微软雅黑" panose="020B0503020204020204" pitchFamily="34" charset="-122"/>
              </a:rPr>
              <a:t>30个职业的第一视角</a:t>
            </a:r>
            <a:endParaRPr lang="zh-CN" altLang="en-US" sz="2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 name="Text Box 147"/>
          <p:cNvSpPr txBox="1">
            <a:spLocks noChangeArrowheads="1"/>
          </p:cNvSpPr>
          <p:nvPr/>
        </p:nvSpPr>
        <p:spPr bwMode="auto">
          <a:xfrm>
            <a:off x="2729865" y="339725"/>
            <a:ext cx="355854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p>
            <a:pPr algn="dist"/>
            <a:r>
              <a:rPr lang="zh-CN" altLang="en-US" sz="2400" b="1" dirty="0">
                <a:solidFill>
                  <a:srgbClr val="3B3B3B"/>
                </a:solidFill>
                <a:latin typeface="微软雅黑" panose="020B0503020204020204" pitchFamily="34" charset="-122"/>
                <a:ea typeface="微软雅黑" panose="020B0503020204020204" pitchFamily="34" charset="-122"/>
              </a:rPr>
              <a:t>劳动者平凡的一天</a:t>
            </a:r>
            <a:endParaRPr lang="zh-CN" altLang="en-US" sz="2400" b="1" dirty="0">
              <a:solidFill>
                <a:srgbClr val="3B3B3B"/>
              </a:solidFill>
              <a:latin typeface="微软雅黑" panose="020B0503020204020204" pitchFamily="34" charset="-122"/>
              <a:ea typeface="微软雅黑" panose="020B0503020204020204" pitchFamily="34" charset="-122"/>
            </a:endParaRPr>
          </a:p>
        </p:txBody>
      </p:sp>
      <p:sp>
        <p:nvSpPr>
          <p:cNvPr id="4" name="Rectangle 148"/>
          <p:cNvSpPr>
            <a:spLocks noChangeArrowheads="1"/>
          </p:cNvSpPr>
          <p:nvPr/>
        </p:nvSpPr>
        <p:spPr bwMode="auto">
          <a:xfrm>
            <a:off x="2646680" y="800100"/>
            <a:ext cx="3641725" cy="168910"/>
          </a:xfrm>
          <a:prstGeom prst="rect">
            <a:avLst/>
          </a:prstGeom>
          <a:solidFill>
            <a:srgbClr val="9DD53E"/>
          </a:solidFill>
          <a:ln>
            <a:noFill/>
          </a:ln>
        </p:spPr>
        <p:txBody>
          <a:bodyPr wrap="square" lIns="0" tIns="0" rIns="0" bIns="0">
            <a:spAutoFit/>
          </a:bodyPr>
          <a:p>
            <a:pPr algn="ctr"/>
            <a:endParaRPr lang="en-US" altLang="zh-CN" sz="1100" dirty="0">
              <a:solidFill>
                <a:schemeClr val="bg1">
                  <a:lumMod val="95000"/>
                </a:schemeClr>
              </a:solidFill>
            </a:endParaRPr>
          </a:p>
        </p:txBody>
      </p:sp>
      <p:sp>
        <p:nvSpPr>
          <p:cNvPr id="2" name="文本框 1"/>
          <p:cNvSpPr txBox="1"/>
          <p:nvPr/>
        </p:nvSpPr>
        <p:spPr>
          <a:xfrm>
            <a:off x="3946525" y="2273935"/>
            <a:ext cx="1250950" cy="368300"/>
          </a:xfrm>
          <a:prstGeom prst="rect">
            <a:avLst/>
          </a:prstGeom>
          <a:noFill/>
        </p:spPr>
        <p:txBody>
          <a:bodyPr wrap="square" rtlCol="0">
            <a:spAutoFit/>
          </a:bodyPr>
          <a:p>
            <a:r>
              <a:rPr lang="zh-CN" altLang="en-US"/>
              <a:t>视频</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2750"/>
                                  </p:stCondLst>
                                  <p:childTnLst>
                                    <p:set>
                                      <p:cBhvr>
                                        <p:cTn id="6" dur="1" fill="hold">
                                          <p:stCondLst>
                                            <p:cond delay="0"/>
                                          </p:stCondLst>
                                        </p:cTn>
                                        <p:tgtEl>
                                          <p:spTgt spid="66"/>
                                        </p:tgtEl>
                                        <p:attrNameLst>
                                          <p:attrName>style.visibility</p:attrName>
                                        </p:attrNameLst>
                                      </p:cBhvr>
                                      <p:to>
                                        <p:strVal val="visible"/>
                                      </p:to>
                                    </p:set>
                                    <p:animEffect transition="in" filter="wipe(down)">
                                      <p:cBhvr>
                                        <p:cTn id="7"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47"/>
          <p:cNvSpPr txBox="1">
            <a:spLocks noChangeArrowheads="1"/>
          </p:cNvSpPr>
          <p:nvPr/>
        </p:nvSpPr>
        <p:spPr bwMode="auto">
          <a:xfrm>
            <a:off x="2932430" y="266700"/>
            <a:ext cx="2751455"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p>
            <a:pPr algn="dist"/>
            <a:r>
              <a:rPr lang="zh-CN" altLang="en-US" sz="2400" b="1" dirty="0">
                <a:solidFill>
                  <a:srgbClr val="3B3B3B"/>
                </a:solidFill>
                <a:latin typeface="微软雅黑" panose="020B0503020204020204" pitchFamily="34" charset="-122"/>
                <a:ea typeface="微软雅黑" panose="020B0503020204020204" pitchFamily="34" charset="-122"/>
              </a:rPr>
              <a:t>我眼中的职业世界</a:t>
            </a:r>
            <a:endParaRPr lang="zh-CN" altLang="en-US" sz="2400" b="1" dirty="0">
              <a:solidFill>
                <a:srgbClr val="3B3B3B"/>
              </a:solidFill>
              <a:latin typeface="微软雅黑" panose="020B0503020204020204" pitchFamily="34" charset="-122"/>
              <a:ea typeface="微软雅黑" panose="020B0503020204020204" pitchFamily="34" charset="-122"/>
            </a:endParaRPr>
          </a:p>
        </p:txBody>
      </p:sp>
      <p:sp>
        <p:nvSpPr>
          <p:cNvPr id="4" name="Rectangle 148"/>
          <p:cNvSpPr>
            <a:spLocks noChangeArrowheads="1"/>
          </p:cNvSpPr>
          <p:nvPr/>
        </p:nvSpPr>
        <p:spPr bwMode="auto">
          <a:xfrm>
            <a:off x="2931795" y="728345"/>
            <a:ext cx="2752725" cy="168910"/>
          </a:xfrm>
          <a:prstGeom prst="rect">
            <a:avLst/>
          </a:prstGeom>
          <a:solidFill>
            <a:srgbClr val="9DD53E"/>
          </a:solidFill>
          <a:ln>
            <a:noFill/>
          </a:ln>
        </p:spPr>
        <p:txBody>
          <a:bodyPr wrap="square" lIns="0" tIns="0" rIns="0" bIns="0">
            <a:spAutoFit/>
          </a:bodyPr>
          <a:lstStyle/>
          <a:p>
            <a:pPr algn="ctr"/>
            <a:endParaRPr lang="en-US" altLang="zh-CN" sz="1100" dirty="0">
              <a:solidFill>
                <a:schemeClr val="bg1">
                  <a:lumMod val="95000"/>
                </a:schemeClr>
              </a:solidFill>
            </a:endParaRPr>
          </a:p>
        </p:txBody>
      </p:sp>
      <p:grpSp>
        <p:nvGrpSpPr>
          <p:cNvPr id="6" name="组合 5"/>
          <p:cNvGrpSpPr/>
          <p:nvPr/>
        </p:nvGrpSpPr>
        <p:grpSpPr>
          <a:xfrm rot="10800000">
            <a:off x="867293" y="1192769"/>
            <a:ext cx="504055" cy="3949144"/>
            <a:chOff x="1775252" y="-4344780"/>
            <a:chExt cx="1045160" cy="8188584"/>
          </a:xfrm>
        </p:grpSpPr>
        <p:grpSp>
          <p:nvGrpSpPr>
            <p:cNvPr id="7" name="组合 6"/>
            <p:cNvGrpSpPr/>
            <p:nvPr/>
          </p:nvGrpSpPr>
          <p:grpSpPr>
            <a:xfrm>
              <a:off x="1775252" y="2763988"/>
              <a:ext cx="1045160" cy="1079816"/>
              <a:chOff x="-4061568" y="1901032"/>
              <a:chExt cx="1819276" cy="1879600"/>
            </a:xfrm>
          </p:grpSpPr>
          <p:sp>
            <p:nvSpPr>
              <p:cNvPr id="9"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C09CC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8" name="直接连接符 7"/>
            <p:cNvCxnSpPr/>
            <p:nvPr/>
          </p:nvCxnSpPr>
          <p:spPr>
            <a:xfrm rot="10800000">
              <a:off x="2295726" y="-4344780"/>
              <a:ext cx="0" cy="7172588"/>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sp>
        <p:nvSpPr>
          <p:cNvPr id="19" name="Rectangle 30"/>
          <p:cNvSpPr>
            <a:spLocks noChangeArrowheads="1"/>
          </p:cNvSpPr>
          <p:nvPr/>
        </p:nvSpPr>
        <p:spPr bwMode="auto">
          <a:xfrm>
            <a:off x="1242060" y="2460625"/>
            <a:ext cx="3005455" cy="738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anose="020B0604020202020204" pitchFamily="34" charset="0"/>
              <a:buNone/>
            </a:pPr>
            <a:r>
              <a:rPr lang="zh-CN" altLang="en-US" sz="2400" b="1" dirty="0" smtClean="0">
                <a:solidFill>
                  <a:srgbClr val="C09CC2"/>
                </a:solidFill>
                <a:ea typeface="微软雅黑" panose="020B0503020204020204" pitchFamily="34" charset="-122"/>
              </a:rPr>
              <a:t>平凡的他们有什么劳动技能？</a:t>
            </a:r>
            <a:endParaRPr lang="zh-CN" altLang="en-US" sz="2400" b="1" dirty="0" smtClean="0">
              <a:solidFill>
                <a:srgbClr val="C09CC2"/>
              </a:solidFill>
              <a:ea typeface="微软雅黑" panose="020B0503020204020204" pitchFamily="34" charset="-122"/>
            </a:endParaRPr>
          </a:p>
        </p:txBody>
      </p:sp>
      <p:sp>
        <p:nvSpPr>
          <p:cNvPr id="21" name="Rectangle 30"/>
          <p:cNvSpPr>
            <a:spLocks noChangeArrowheads="1"/>
          </p:cNvSpPr>
          <p:nvPr/>
        </p:nvSpPr>
        <p:spPr bwMode="auto">
          <a:xfrm>
            <a:off x="624800" y="1967745"/>
            <a:ext cx="40838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pPr>
            <a:r>
              <a:rPr lang="en-US" altLang="zh-CN" sz="3200" dirty="0">
                <a:ln w="6350">
                  <a:solidFill>
                    <a:srgbClr val="C09CC2"/>
                  </a:solidFill>
                </a:ln>
                <a:noFill/>
                <a:latin typeface="Impact" panose="020B0806030902050204" pitchFamily="34" charset="0"/>
                <a:ea typeface="迷你简汉真广标" pitchFamily="49" charset="-122"/>
              </a:rPr>
              <a:t>01</a:t>
            </a:r>
            <a:endParaRPr lang="zh-CN" altLang="en-US" sz="3200" dirty="0">
              <a:ln w="6350">
                <a:solidFill>
                  <a:srgbClr val="C09CC2"/>
                </a:solidFill>
              </a:ln>
              <a:noFill/>
              <a:latin typeface="Impact" panose="020B0806030902050204" pitchFamily="34" charset="0"/>
              <a:ea typeface="迷你简汉真广标" pitchFamily="49" charset="-122"/>
            </a:endParaRPr>
          </a:p>
        </p:txBody>
      </p:sp>
      <p:grpSp>
        <p:nvGrpSpPr>
          <p:cNvPr id="25" name="组合 24"/>
          <p:cNvGrpSpPr/>
          <p:nvPr/>
        </p:nvGrpSpPr>
        <p:grpSpPr>
          <a:xfrm rot="10800000">
            <a:off x="2339978" y="3720873"/>
            <a:ext cx="504055" cy="2380525"/>
            <a:chOff x="1775252" y="-1092235"/>
            <a:chExt cx="1045160" cy="4936039"/>
          </a:xfrm>
        </p:grpSpPr>
        <p:grpSp>
          <p:nvGrpSpPr>
            <p:cNvPr id="26" name="组合 25"/>
            <p:cNvGrpSpPr/>
            <p:nvPr/>
          </p:nvGrpSpPr>
          <p:grpSpPr>
            <a:xfrm>
              <a:off x="1775252" y="2763988"/>
              <a:ext cx="1045160" cy="1079816"/>
              <a:chOff x="-4061568" y="1901032"/>
              <a:chExt cx="1819276" cy="1879600"/>
            </a:xfrm>
          </p:grpSpPr>
          <p:sp>
            <p:nvSpPr>
              <p:cNvPr id="28"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594D7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7" name="直接连接符 26"/>
            <p:cNvCxnSpPr/>
            <p:nvPr/>
          </p:nvCxnSpPr>
          <p:spPr>
            <a:xfrm rot="10800000">
              <a:off x="2295726" y="-1092235"/>
              <a:ext cx="0" cy="3920043"/>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rot="10800000">
            <a:off x="4745108" y="1192769"/>
            <a:ext cx="504055" cy="3949144"/>
            <a:chOff x="1775252" y="-4344780"/>
            <a:chExt cx="1045160" cy="8188584"/>
          </a:xfrm>
        </p:grpSpPr>
        <p:grpSp>
          <p:nvGrpSpPr>
            <p:cNvPr id="43" name="组合 42"/>
            <p:cNvGrpSpPr/>
            <p:nvPr/>
          </p:nvGrpSpPr>
          <p:grpSpPr>
            <a:xfrm>
              <a:off x="1775252" y="2763988"/>
              <a:ext cx="1045160" cy="1079816"/>
              <a:chOff x="-4061568" y="1901032"/>
              <a:chExt cx="1819276" cy="1879600"/>
            </a:xfrm>
          </p:grpSpPr>
          <p:sp>
            <p:nvSpPr>
              <p:cNvPr id="45"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E54B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44" name="直接连接符 43"/>
            <p:cNvCxnSpPr/>
            <p:nvPr/>
          </p:nvCxnSpPr>
          <p:spPr>
            <a:xfrm rot="10800000">
              <a:off x="2295726" y="-4344780"/>
              <a:ext cx="0" cy="7172588"/>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sp>
        <p:nvSpPr>
          <p:cNvPr id="54" name="Rectangle 30"/>
          <p:cNvSpPr>
            <a:spLocks noChangeArrowheads="1"/>
          </p:cNvSpPr>
          <p:nvPr/>
        </p:nvSpPr>
        <p:spPr bwMode="auto">
          <a:xfrm>
            <a:off x="5127511" y="2594649"/>
            <a:ext cx="1973645" cy="738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anose="020B0604020202020204" pitchFamily="34" charset="0"/>
              <a:buNone/>
            </a:pPr>
            <a:r>
              <a:rPr lang="zh-CN" altLang="en-US" sz="2400" b="1" dirty="0" smtClean="0">
                <a:solidFill>
                  <a:srgbClr val="E54B81"/>
                </a:solidFill>
                <a:ea typeface="微软雅黑" panose="020B0503020204020204" pitchFamily="34" charset="-122"/>
              </a:rPr>
              <a:t>你能驾驭的职业有哪些？</a:t>
            </a:r>
            <a:endParaRPr lang="zh-CN" altLang="en-US" sz="2400" b="1" dirty="0" smtClean="0">
              <a:solidFill>
                <a:srgbClr val="E54B81"/>
              </a:solidFill>
              <a:ea typeface="微软雅黑" panose="020B0503020204020204" pitchFamily="34" charset="-122"/>
            </a:endParaRPr>
          </a:p>
        </p:txBody>
      </p:sp>
      <p:sp>
        <p:nvSpPr>
          <p:cNvPr id="56" name="Rectangle 30"/>
          <p:cNvSpPr>
            <a:spLocks noChangeArrowheads="1"/>
          </p:cNvSpPr>
          <p:nvPr/>
        </p:nvSpPr>
        <p:spPr bwMode="auto">
          <a:xfrm>
            <a:off x="4427985" y="1967745"/>
            <a:ext cx="483016"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pPr>
            <a:r>
              <a:rPr lang="en-US" altLang="zh-CN" sz="3200" dirty="0">
                <a:ln w="6350">
                  <a:solidFill>
                    <a:srgbClr val="E54B81"/>
                  </a:solidFill>
                </a:ln>
                <a:noFill/>
                <a:latin typeface="Impact" panose="020B0806030902050204" pitchFamily="34" charset="0"/>
                <a:ea typeface="迷你简汉真广标" pitchFamily="49" charset="-122"/>
              </a:rPr>
              <a:t>02</a:t>
            </a:r>
            <a:endParaRPr lang="zh-CN" altLang="en-US" sz="3200" dirty="0">
              <a:ln w="6350">
                <a:solidFill>
                  <a:srgbClr val="E54B81"/>
                </a:solidFill>
              </a:ln>
              <a:noFill/>
              <a:latin typeface="Impact" panose="020B0806030902050204" pitchFamily="34" charset="0"/>
              <a:ea typeface="迷你简汉真广标" pitchFamily="49" charset="-122"/>
            </a:endParaRPr>
          </a:p>
        </p:txBody>
      </p:sp>
      <p:grpSp>
        <p:nvGrpSpPr>
          <p:cNvPr id="57" name="组合 56"/>
          <p:cNvGrpSpPr/>
          <p:nvPr/>
        </p:nvGrpSpPr>
        <p:grpSpPr>
          <a:xfrm rot="10800000">
            <a:off x="7899164" y="4129813"/>
            <a:ext cx="504055" cy="2380525"/>
            <a:chOff x="1775252" y="-1092235"/>
            <a:chExt cx="1045160" cy="4936039"/>
          </a:xfrm>
        </p:grpSpPr>
        <p:grpSp>
          <p:nvGrpSpPr>
            <p:cNvPr id="58" name="组合 57"/>
            <p:cNvGrpSpPr/>
            <p:nvPr/>
          </p:nvGrpSpPr>
          <p:grpSpPr>
            <a:xfrm>
              <a:off x="1775252" y="2763988"/>
              <a:ext cx="1045160" cy="1079816"/>
              <a:chOff x="-4061568" y="1901032"/>
              <a:chExt cx="1819276" cy="1879600"/>
            </a:xfrm>
          </p:grpSpPr>
          <p:sp>
            <p:nvSpPr>
              <p:cNvPr id="60"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9DD53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59" name="直接连接符 58"/>
            <p:cNvCxnSpPr/>
            <p:nvPr/>
          </p:nvCxnSpPr>
          <p:spPr>
            <a:xfrm rot="10800000">
              <a:off x="2295726" y="-1092235"/>
              <a:ext cx="0" cy="3920043"/>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合 49"/>
          <p:cNvGrpSpPr/>
          <p:nvPr/>
        </p:nvGrpSpPr>
        <p:grpSpPr>
          <a:xfrm>
            <a:off x="3610469" y="0"/>
            <a:ext cx="877971" cy="4113946"/>
            <a:chOff x="1775252" y="-1053552"/>
            <a:chExt cx="1045160" cy="4897356"/>
          </a:xfrm>
        </p:grpSpPr>
        <p:grpSp>
          <p:nvGrpSpPr>
            <p:cNvPr id="51" name="组合 50"/>
            <p:cNvGrpSpPr/>
            <p:nvPr/>
          </p:nvGrpSpPr>
          <p:grpSpPr>
            <a:xfrm>
              <a:off x="1775252" y="2763988"/>
              <a:ext cx="1045160" cy="1079816"/>
              <a:chOff x="-4061568" y="1901032"/>
              <a:chExt cx="1819276" cy="1879600"/>
            </a:xfrm>
          </p:grpSpPr>
          <p:sp>
            <p:nvSpPr>
              <p:cNvPr id="53"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C09CC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52" name="直接连接符 51"/>
            <p:cNvCxnSpPr/>
            <p:nvPr/>
          </p:nvCxnSpPr>
          <p:spPr>
            <a:xfrm flipV="1">
              <a:off x="2295726" y="-1053552"/>
              <a:ext cx="0" cy="3881360"/>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sp>
        <p:nvSpPr>
          <p:cNvPr id="62" name="Rectangle 30"/>
          <p:cNvSpPr>
            <a:spLocks noChangeArrowheads="1"/>
          </p:cNvSpPr>
          <p:nvPr/>
        </p:nvSpPr>
        <p:spPr bwMode="auto">
          <a:xfrm>
            <a:off x="4231005" y="1926590"/>
            <a:ext cx="40894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anose="020B0604020202020204" pitchFamily="34" charset="0"/>
              <a:buNone/>
            </a:pPr>
            <a:r>
              <a:rPr lang="zh-CN" altLang="en-US" sz="3200" b="1" dirty="0" smtClean="0">
                <a:solidFill>
                  <a:srgbClr val="C09CC2"/>
                </a:solidFill>
                <a:ea typeface="微软雅黑" panose="020B0503020204020204" pitchFamily="34" charset="-122"/>
              </a:rPr>
              <a:t>产业、行业、职业</a:t>
            </a:r>
            <a:endParaRPr lang="zh-CN" altLang="en-US" sz="3200" b="1" dirty="0">
              <a:solidFill>
                <a:srgbClr val="C09CC2"/>
              </a:solidFill>
              <a:ea typeface="微软雅黑" panose="020B0503020204020204" pitchFamily="34" charset="-122"/>
            </a:endParaRPr>
          </a:p>
        </p:txBody>
      </p:sp>
      <p:sp>
        <p:nvSpPr>
          <p:cNvPr id="64" name="Rectangle 30"/>
          <p:cNvSpPr>
            <a:spLocks noChangeArrowheads="1"/>
          </p:cNvSpPr>
          <p:nvPr/>
        </p:nvSpPr>
        <p:spPr bwMode="auto">
          <a:xfrm>
            <a:off x="3131840" y="1774124"/>
            <a:ext cx="85161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pPr>
            <a:r>
              <a:rPr lang="en-US" altLang="zh-CN" sz="5400" dirty="0">
                <a:ln>
                  <a:solidFill>
                    <a:srgbClr val="C09CC2"/>
                  </a:solidFill>
                </a:ln>
                <a:noFill/>
                <a:latin typeface="Impact" panose="020B0806030902050204" pitchFamily="34" charset="0"/>
                <a:ea typeface="迷你简汉真广标" pitchFamily="49" charset="-122"/>
              </a:rPr>
              <a:t>01</a:t>
            </a:r>
            <a:endParaRPr lang="zh-CN" altLang="en-US" sz="5400" dirty="0">
              <a:ln>
                <a:solidFill>
                  <a:srgbClr val="C09CC2"/>
                </a:solidFill>
              </a:ln>
              <a:noFill/>
              <a:latin typeface="Impact" panose="020B0806030902050204" pitchFamily="34" charset="0"/>
              <a:ea typeface="迷你简汉真广标" pitchFamily="49"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50" name="Rectangle 50"/>
          <p:cNvSpPr>
            <a:spLocks noChangeArrowheads="1"/>
          </p:cNvSpPr>
          <p:nvPr/>
        </p:nvSpPr>
        <p:spPr bwMode="auto">
          <a:xfrm>
            <a:off x="281940" y="1086485"/>
            <a:ext cx="4692650" cy="3513455"/>
          </a:xfrm>
          <a:prstGeom prst="rect">
            <a:avLst/>
          </a:prstGeom>
          <a:solidFill>
            <a:schemeClr val="accent2">
              <a:lumMod val="20000"/>
              <a:lumOff val="80000"/>
            </a:schemeClr>
          </a:solidFill>
          <a:ln>
            <a:noFill/>
          </a:ln>
        </p:spPr>
        <p:txBody>
          <a:bodyPr/>
          <a:p>
            <a:endParaRPr lang="zh-CN" altLang="en-US"/>
          </a:p>
        </p:txBody>
      </p:sp>
      <p:sp>
        <p:nvSpPr>
          <p:cNvPr id="37920" name="Rectangle 32" descr="library"/>
          <p:cNvSpPr>
            <a:spLocks noChangeArrowheads="1"/>
          </p:cNvSpPr>
          <p:nvPr/>
        </p:nvSpPr>
        <p:spPr bwMode="auto">
          <a:xfrm>
            <a:off x="5075238" y="1117600"/>
            <a:ext cx="2017712" cy="2170113"/>
          </a:xfrm>
          <a:prstGeom prst="rect">
            <a:avLst/>
          </a:prstGeom>
          <a:blipFill dpi="0" rotWithShape="1">
            <a:blip r:embed="rId1" cstate="screen"/>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7921" name="Rectangle 33"/>
          <p:cNvSpPr>
            <a:spLocks noChangeArrowheads="1"/>
          </p:cNvSpPr>
          <p:nvPr/>
        </p:nvSpPr>
        <p:spPr bwMode="auto">
          <a:xfrm>
            <a:off x="5075238" y="3351213"/>
            <a:ext cx="2017712" cy="1247775"/>
          </a:xfrm>
          <a:prstGeom prst="rect">
            <a:avLst/>
          </a:prstGeom>
          <a:solidFill>
            <a:srgbClr val="594D7B"/>
          </a:solidFill>
          <a:ln>
            <a:noFill/>
          </a:ln>
        </p:spPr>
        <p:txBody>
          <a:bodyPr/>
          <a:lstStyle/>
          <a:p>
            <a:endParaRPr lang="zh-CN" altLang="en-US"/>
          </a:p>
        </p:txBody>
      </p:sp>
      <p:sp>
        <p:nvSpPr>
          <p:cNvPr id="37922" name="Rectangle 34"/>
          <p:cNvSpPr>
            <a:spLocks noChangeArrowheads="1"/>
          </p:cNvSpPr>
          <p:nvPr/>
        </p:nvSpPr>
        <p:spPr bwMode="auto">
          <a:xfrm>
            <a:off x="7154863" y="1117600"/>
            <a:ext cx="1987550" cy="1260475"/>
          </a:xfrm>
          <a:prstGeom prst="rect">
            <a:avLst/>
          </a:prstGeom>
          <a:solidFill>
            <a:srgbClr val="C09CC2"/>
          </a:solidFill>
          <a:ln>
            <a:noFill/>
          </a:ln>
        </p:spPr>
        <p:txBody>
          <a:bodyPr/>
          <a:lstStyle/>
          <a:p>
            <a:endParaRPr lang="zh-CN" altLang="en-US"/>
          </a:p>
        </p:txBody>
      </p:sp>
      <p:sp>
        <p:nvSpPr>
          <p:cNvPr id="37923" name="Rectangle 35" descr="Dreamy_Images_21"/>
          <p:cNvSpPr>
            <a:spLocks noChangeArrowheads="1"/>
          </p:cNvSpPr>
          <p:nvPr/>
        </p:nvSpPr>
        <p:spPr bwMode="auto">
          <a:xfrm>
            <a:off x="7154863" y="2446338"/>
            <a:ext cx="1987550" cy="2152650"/>
          </a:xfrm>
          <a:prstGeom prst="rect">
            <a:avLst/>
          </a:prstGeom>
          <a:blipFill dpi="0" rotWithShape="1">
            <a:blip r:embed="rId2" cstate="screen"/>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7924" name="Rectangle 36"/>
          <p:cNvSpPr>
            <a:spLocks noChangeArrowheads="1"/>
          </p:cNvSpPr>
          <p:nvPr/>
        </p:nvSpPr>
        <p:spPr bwMode="auto">
          <a:xfrm>
            <a:off x="7155180" y="1112520"/>
            <a:ext cx="198755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anose="020B0604020202020204" pitchFamily="34" charset="0"/>
              <a:buNone/>
            </a:pPr>
            <a:r>
              <a:rPr lang="zh-CN" sz="2400" b="1" kern="0">
                <a:solidFill>
                  <a:schemeClr val="bg1"/>
                </a:solidFill>
                <a:latin typeface="微软雅黑" panose="020B0503020204020204" pitchFamily="34" charset="-122"/>
                <a:ea typeface="微软雅黑" panose="020B0503020204020204" pitchFamily="34" charset="-122"/>
                <a:sym typeface="+mn-ea"/>
              </a:rPr>
              <a:t>行业</a:t>
            </a:r>
            <a:endParaRPr lang="zh-CN" sz="24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a:p>
            <a:pPr>
              <a:buFont typeface="Arial" panose="020B0604020202020204" pitchFamily="34" charset="0"/>
              <a:buNone/>
            </a:pPr>
            <a:r>
              <a:rPr lang="en-US" altLang="zh-CN" sz="1500" b="1">
                <a:solidFill>
                  <a:schemeClr val="bg1"/>
                </a:solidFill>
              </a:rPr>
              <a:t> 一般指按产生同类产品或具有相同工艺过程或提供同类劳动服务的经济活动类别</a:t>
            </a:r>
            <a:r>
              <a:rPr lang="zh-CN" altLang="en-US" sz="1500" b="1">
                <a:solidFill>
                  <a:schemeClr val="bg1"/>
                </a:solidFill>
              </a:rPr>
              <a:t>。</a:t>
            </a:r>
            <a:endParaRPr lang="zh-CN" altLang="en-US" sz="1500" b="1">
              <a:solidFill>
                <a:schemeClr val="bg1"/>
              </a:solidFill>
            </a:endParaRPr>
          </a:p>
        </p:txBody>
      </p:sp>
      <p:sp>
        <p:nvSpPr>
          <p:cNvPr id="37925" name="Rectangle 37"/>
          <p:cNvSpPr>
            <a:spLocks noChangeArrowheads="1"/>
          </p:cNvSpPr>
          <p:nvPr/>
        </p:nvSpPr>
        <p:spPr bwMode="auto">
          <a:xfrm>
            <a:off x="5264150" y="3490913"/>
            <a:ext cx="1655763"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en-US" altLang="zh-CN" sz="2400" b="1">
                <a:solidFill>
                  <a:schemeClr val="bg1"/>
                </a:solidFill>
              </a:rPr>
              <a:t>职业</a:t>
            </a:r>
            <a:r>
              <a:rPr lang="en-US" altLang="zh-CN" sz="800" b="1">
                <a:solidFill>
                  <a:schemeClr val="bg1"/>
                </a:solidFill>
              </a:rPr>
              <a:t> </a:t>
            </a:r>
            <a:endParaRPr lang="en-US" altLang="zh-CN" sz="800" b="1">
              <a:solidFill>
                <a:schemeClr val="bg1"/>
              </a:solidFill>
            </a:endParaRPr>
          </a:p>
          <a:p>
            <a:pPr>
              <a:buFont typeface="Arial" panose="020B0604020202020204" pitchFamily="34" charset="0"/>
              <a:buNone/>
            </a:pPr>
            <a:r>
              <a:rPr lang="en-US" altLang="zh-CN" sz="1500" b="1">
                <a:solidFill>
                  <a:schemeClr val="bg1"/>
                </a:solidFill>
              </a:rPr>
              <a:t>某一行业中的一个有报酬的职位</a:t>
            </a:r>
            <a:r>
              <a:rPr lang="zh-CN" altLang="en-US" sz="1500" b="1">
                <a:solidFill>
                  <a:schemeClr val="bg1"/>
                </a:solidFill>
              </a:rPr>
              <a:t>。</a:t>
            </a:r>
            <a:endParaRPr lang="zh-CN" altLang="en-US" sz="1500" b="1">
              <a:solidFill>
                <a:schemeClr val="bg1"/>
              </a:solidFill>
            </a:endParaRPr>
          </a:p>
        </p:txBody>
      </p:sp>
      <p:sp>
        <p:nvSpPr>
          <p:cNvPr id="37926" name="Rectangle 38"/>
          <p:cNvSpPr>
            <a:spLocks noChangeArrowheads="1"/>
          </p:cNvSpPr>
          <p:nvPr/>
        </p:nvSpPr>
        <p:spPr bwMode="auto">
          <a:xfrm>
            <a:off x="255270" y="1117600"/>
            <a:ext cx="4693285" cy="3507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0000"/>
              </a:lnSpc>
              <a:buFont typeface="Arial" panose="020B0604020202020204" pitchFamily="34" charset="0"/>
              <a:buNone/>
            </a:pPr>
            <a:r>
              <a:rPr lang="zh-CN" sz="2000" b="1">
                <a:solidFill>
                  <a:srgbClr val="7030A0"/>
                </a:solidFill>
              </a:rPr>
              <a:t>产业：社会劳动分工的产物。</a:t>
            </a:r>
            <a:endParaRPr lang="zh-CN" sz="1800">
              <a:solidFill>
                <a:schemeClr val="tx1"/>
              </a:solidFill>
            </a:endParaRPr>
          </a:p>
          <a:p>
            <a:pPr>
              <a:lnSpc>
                <a:spcPct val="110000"/>
              </a:lnSpc>
              <a:buFont typeface="Arial" panose="020B0604020202020204" pitchFamily="34" charset="0"/>
              <a:buNone/>
            </a:pPr>
            <a:r>
              <a:rPr sz="2000">
                <a:solidFill>
                  <a:schemeClr val="tx1"/>
                </a:solidFill>
              </a:rPr>
              <a:t>第一产业：包括种植业、林业、畜牧业、水产养殖业等直接以</a:t>
            </a:r>
            <a:r>
              <a:rPr sz="2000" b="1">
                <a:solidFill>
                  <a:srgbClr val="00B050"/>
                </a:solidFill>
              </a:rPr>
              <a:t>自然物</a:t>
            </a:r>
            <a:r>
              <a:rPr sz="2000">
                <a:solidFill>
                  <a:schemeClr val="tx1"/>
                </a:solidFill>
              </a:rPr>
              <a:t>为生产对象的产业</a:t>
            </a:r>
            <a:r>
              <a:rPr lang="zh-CN" sz="2000">
                <a:solidFill>
                  <a:schemeClr val="tx1"/>
                </a:solidFill>
              </a:rPr>
              <a:t>。</a:t>
            </a:r>
            <a:endParaRPr sz="2000">
              <a:solidFill>
                <a:schemeClr val="tx1"/>
              </a:solidFill>
            </a:endParaRPr>
          </a:p>
          <a:p>
            <a:pPr>
              <a:lnSpc>
                <a:spcPct val="110000"/>
              </a:lnSpc>
              <a:buFont typeface="Arial" panose="020B0604020202020204" pitchFamily="34" charset="0"/>
              <a:buNone/>
            </a:pPr>
            <a:r>
              <a:rPr sz="2000">
                <a:solidFill>
                  <a:schemeClr val="tx1"/>
                </a:solidFill>
              </a:rPr>
              <a:t>第二产业：指</a:t>
            </a:r>
            <a:r>
              <a:rPr sz="2000" b="1">
                <a:solidFill>
                  <a:srgbClr val="00B050"/>
                </a:solidFill>
              </a:rPr>
              <a:t>加工制造</a:t>
            </a:r>
            <a:r>
              <a:rPr sz="2000">
                <a:solidFill>
                  <a:schemeClr val="tx1"/>
                </a:solidFill>
              </a:rPr>
              <a:t>产业，利用自然界和第一产业提供的基本材料进行加工处理</a:t>
            </a:r>
            <a:r>
              <a:rPr lang="zh-CN" sz="2000">
                <a:solidFill>
                  <a:schemeClr val="tx1"/>
                </a:solidFill>
              </a:rPr>
              <a:t>。</a:t>
            </a:r>
            <a:endParaRPr sz="2000">
              <a:solidFill>
                <a:schemeClr val="tx1"/>
              </a:solidFill>
            </a:endParaRPr>
          </a:p>
          <a:p>
            <a:pPr>
              <a:lnSpc>
                <a:spcPct val="110000"/>
              </a:lnSpc>
              <a:buFont typeface="Arial" panose="020B0604020202020204" pitchFamily="34" charset="0"/>
              <a:buNone/>
            </a:pPr>
            <a:r>
              <a:rPr sz="2000">
                <a:solidFill>
                  <a:schemeClr val="tx1"/>
                </a:solidFill>
              </a:rPr>
              <a:t>第三产业：包括交通运输业、通讯产业、商业、餐饮业、金融业、教育产业、公共服务等</a:t>
            </a:r>
            <a:r>
              <a:rPr sz="2000" b="1">
                <a:solidFill>
                  <a:srgbClr val="00B050"/>
                </a:solidFill>
              </a:rPr>
              <a:t>非物质生产</a:t>
            </a:r>
            <a:r>
              <a:rPr sz="2000">
                <a:solidFill>
                  <a:schemeClr val="tx1"/>
                </a:solidFill>
              </a:rPr>
              <a:t>部门</a:t>
            </a:r>
            <a:r>
              <a:rPr lang="zh-CN" sz="2000">
                <a:solidFill>
                  <a:schemeClr val="tx1"/>
                </a:solidFill>
              </a:rPr>
              <a:t>。</a:t>
            </a:r>
            <a:endParaRPr lang="zh-CN" sz="2000">
              <a:solidFill>
                <a:schemeClr val="tx1"/>
              </a:solidFill>
            </a:endParaRPr>
          </a:p>
        </p:txBody>
      </p:sp>
      <p:sp>
        <p:nvSpPr>
          <p:cNvPr id="25" name="Text Box 42"/>
          <p:cNvSpPr txBox="1">
            <a:spLocks noChangeArrowheads="1"/>
          </p:cNvSpPr>
          <p:nvPr/>
        </p:nvSpPr>
        <p:spPr bwMode="auto">
          <a:xfrm>
            <a:off x="827584" y="321418"/>
            <a:ext cx="2225040" cy="398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zh-CN" altLang="en-US" sz="2000" b="1" dirty="0">
                <a:solidFill>
                  <a:srgbClr val="C09CC2"/>
                </a:solidFill>
              </a:rPr>
              <a:t>产业、行业、职业</a:t>
            </a:r>
            <a:endParaRPr lang="zh-CN" altLang="en-US" sz="2000" b="1" dirty="0">
              <a:solidFill>
                <a:srgbClr val="C09CC2"/>
              </a:solidFill>
            </a:endParaRPr>
          </a:p>
        </p:txBody>
      </p:sp>
      <p:grpSp>
        <p:nvGrpSpPr>
          <p:cNvPr id="27" name="组合 26"/>
          <p:cNvGrpSpPr/>
          <p:nvPr/>
        </p:nvGrpSpPr>
        <p:grpSpPr>
          <a:xfrm>
            <a:off x="282763" y="-9727"/>
            <a:ext cx="472138" cy="804782"/>
            <a:chOff x="1775252" y="2062276"/>
            <a:chExt cx="1045160" cy="1781528"/>
          </a:xfrm>
        </p:grpSpPr>
        <p:grpSp>
          <p:nvGrpSpPr>
            <p:cNvPr id="28" name="组合 27"/>
            <p:cNvGrpSpPr/>
            <p:nvPr/>
          </p:nvGrpSpPr>
          <p:grpSpPr>
            <a:xfrm>
              <a:off x="1775252" y="2763988"/>
              <a:ext cx="1045160" cy="1079816"/>
              <a:chOff x="-4061568" y="1901032"/>
              <a:chExt cx="1819276" cy="1879600"/>
            </a:xfrm>
          </p:grpSpPr>
          <p:sp>
            <p:nvSpPr>
              <p:cNvPr id="30"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C09CC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9" name="直接连接符 28"/>
            <p:cNvCxnSpPr/>
            <p:nvPr/>
          </p:nvCxnSpPr>
          <p:spPr>
            <a:xfrm flipV="1">
              <a:off x="2295727" y="2062276"/>
              <a:ext cx="0" cy="765534"/>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21" name="Rectangle 33"/>
          <p:cNvSpPr>
            <a:spLocks noChangeArrowheads="1"/>
          </p:cNvSpPr>
          <p:nvPr/>
        </p:nvSpPr>
        <p:spPr bwMode="auto">
          <a:xfrm>
            <a:off x="-33020" y="918210"/>
            <a:ext cx="5083175" cy="905510"/>
          </a:xfrm>
          <a:prstGeom prst="rect">
            <a:avLst/>
          </a:prstGeom>
          <a:solidFill>
            <a:srgbClr val="594D7B"/>
          </a:solidFill>
          <a:ln>
            <a:noFill/>
          </a:ln>
        </p:spPr>
        <p:txBody>
          <a:bodyPr/>
          <a:lstStyle/>
          <a:p>
            <a:endParaRPr lang="zh-CN" altLang="en-US"/>
          </a:p>
        </p:txBody>
      </p:sp>
      <p:sp>
        <p:nvSpPr>
          <p:cNvPr id="37922" name="Rectangle 34"/>
          <p:cNvSpPr>
            <a:spLocks noChangeArrowheads="1"/>
          </p:cNvSpPr>
          <p:nvPr/>
        </p:nvSpPr>
        <p:spPr bwMode="auto">
          <a:xfrm>
            <a:off x="5050155" y="-9525"/>
            <a:ext cx="943610" cy="3154680"/>
          </a:xfrm>
          <a:prstGeom prst="rect">
            <a:avLst/>
          </a:prstGeom>
          <a:solidFill>
            <a:srgbClr val="C09CC2"/>
          </a:solidFill>
          <a:ln>
            <a:noFill/>
          </a:ln>
        </p:spPr>
        <p:txBody>
          <a:bodyPr/>
          <a:lstStyle/>
          <a:p>
            <a:endParaRPr lang="zh-CN" altLang="en-US"/>
          </a:p>
        </p:txBody>
      </p:sp>
      <p:sp>
        <p:nvSpPr>
          <p:cNvPr id="37925" name="Rectangle 37"/>
          <p:cNvSpPr>
            <a:spLocks noChangeArrowheads="1"/>
          </p:cNvSpPr>
          <p:nvPr/>
        </p:nvSpPr>
        <p:spPr bwMode="auto">
          <a:xfrm>
            <a:off x="327025" y="1229360"/>
            <a:ext cx="4805045" cy="368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anose="020B0604020202020204" pitchFamily="34" charset="0"/>
              <a:buNone/>
            </a:pPr>
            <a:r>
              <a:rPr lang="en-US" altLang="zh-CN" sz="2400" b="1">
                <a:solidFill>
                  <a:schemeClr val="bg1"/>
                </a:solidFill>
              </a:rPr>
              <a:t>职业</a:t>
            </a:r>
            <a:r>
              <a:rPr lang="en-US" altLang="zh-CN" sz="800" b="1">
                <a:solidFill>
                  <a:schemeClr val="bg1"/>
                </a:solidFill>
              </a:rPr>
              <a:t> </a:t>
            </a:r>
            <a:endParaRPr lang="en-US" altLang="zh-CN" sz="1500" b="1">
              <a:solidFill>
                <a:schemeClr val="bg1"/>
              </a:solidFill>
            </a:endParaRPr>
          </a:p>
        </p:txBody>
      </p:sp>
      <p:sp>
        <p:nvSpPr>
          <p:cNvPr id="25" name="Text Box 42"/>
          <p:cNvSpPr txBox="1">
            <a:spLocks noChangeArrowheads="1"/>
          </p:cNvSpPr>
          <p:nvPr/>
        </p:nvSpPr>
        <p:spPr bwMode="auto">
          <a:xfrm>
            <a:off x="827584" y="321418"/>
            <a:ext cx="2225040" cy="398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zh-CN" altLang="en-US" sz="2000" b="1" dirty="0">
                <a:solidFill>
                  <a:srgbClr val="C09CC2"/>
                </a:solidFill>
              </a:rPr>
              <a:t>产业、行业、职业</a:t>
            </a:r>
            <a:endParaRPr lang="zh-CN" altLang="en-US" sz="2000" b="1" dirty="0">
              <a:solidFill>
                <a:srgbClr val="C09CC2"/>
              </a:solidFill>
            </a:endParaRPr>
          </a:p>
        </p:txBody>
      </p:sp>
      <p:grpSp>
        <p:nvGrpSpPr>
          <p:cNvPr id="27" name="组合 26"/>
          <p:cNvGrpSpPr/>
          <p:nvPr/>
        </p:nvGrpSpPr>
        <p:grpSpPr>
          <a:xfrm>
            <a:off x="282763" y="-9727"/>
            <a:ext cx="472138" cy="804782"/>
            <a:chOff x="1775252" y="2062276"/>
            <a:chExt cx="1045160" cy="1781528"/>
          </a:xfrm>
        </p:grpSpPr>
        <p:grpSp>
          <p:nvGrpSpPr>
            <p:cNvPr id="28" name="组合 27"/>
            <p:cNvGrpSpPr/>
            <p:nvPr/>
          </p:nvGrpSpPr>
          <p:grpSpPr>
            <a:xfrm>
              <a:off x="1775252" y="2763988"/>
              <a:ext cx="1045160" cy="1079816"/>
              <a:chOff x="-4061568" y="1901032"/>
              <a:chExt cx="1819276" cy="1879600"/>
            </a:xfrm>
          </p:grpSpPr>
          <p:sp>
            <p:nvSpPr>
              <p:cNvPr id="30"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C09CC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9" name="直接连接符 28"/>
            <p:cNvCxnSpPr/>
            <p:nvPr/>
          </p:nvCxnSpPr>
          <p:spPr>
            <a:xfrm flipV="1">
              <a:off x="2295727" y="2062276"/>
              <a:ext cx="0" cy="765534"/>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pic>
        <p:nvPicPr>
          <p:cNvPr id="2" name="图片 1" descr="u=1907591287,3487843710&amp;fm=26&amp;gp=0[1]"/>
          <p:cNvPicPr>
            <a:picLocks noChangeAspect="1"/>
          </p:cNvPicPr>
          <p:nvPr/>
        </p:nvPicPr>
        <p:blipFill>
          <a:blip r:embed="rId1"/>
          <a:stretch>
            <a:fillRect/>
          </a:stretch>
        </p:blipFill>
        <p:spPr>
          <a:xfrm>
            <a:off x="5995035" y="3145790"/>
            <a:ext cx="3227070" cy="1981835"/>
          </a:xfrm>
          <a:prstGeom prst="rect">
            <a:avLst/>
          </a:prstGeom>
        </p:spPr>
      </p:pic>
      <p:pic>
        <p:nvPicPr>
          <p:cNvPr id="3" name="图片 2"/>
          <p:cNvPicPr>
            <a:picLocks noChangeAspect="1"/>
          </p:cNvPicPr>
          <p:nvPr/>
        </p:nvPicPr>
        <p:blipFill>
          <a:blip r:embed="rId2"/>
          <a:stretch>
            <a:fillRect/>
          </a:stretch>
        </p:blipFill>
        <p:spPr>
          <a:xfrm>
            <a:off x="5993765" y="-9525"/>
            <a:ext cx="3155315" cy="3155315"/>
          </a:xfrm>
          <a:prstGeom prst="rect">
            <a:avLst/>
          </a:prstGeom>
        </p:spPr>
      </p:pic>
      <p:pic>
        <p:nvPicPr>
          <p:cNvPr id="4" name="图片 3" descr="u=3316704597,2751225150&amp;fm=26&amp;gp=0"/>
          <p:cNvPicPr>
            <a:picLocks noChangeAspect="1"/>
          </p:cNvPicPr>
          <p:nvPr/>
        </p:nvPicPr>
        <p:blipFill>
          <a:blip r:embed="rId3"/>
          <a:stretch>
            <a:fillRect/>
          </a:stretch>
        </p:blipFill>
        <p:spPr>
          <a:xfrm>
            <a:off x="-33020" y="1741805"/>
            <a:ext cx="5083175" cy="3385820"/>
          </a:xfrm>
          <a:prstGeom prst="rect">
            <a:avLst/>
          </a:prstGeom>
        </p:spPr>
      </p:pic>
      <p:sp>
        <p:nvSpPr>
          <p:cNvPr id="5" name="文本框 4"/>
          <p:cNvSpPr txBox="1"/>
          <p:nvPr/>
        </p:nvSpPr>
        <p:spPr>
          <a:xfrm>
            <a:off x="1136015" y="1236345"/>
            <a:ext cx="2773045" cy="368300"/>
          </a:xfrm>
          <a:prstGeom prst="rect">
            <a:avLst/>
          </a:prstGeom>
          <a:noFill/>
        </p:spPr>
        <p:txBody>
          <a:bodyPr wrap="square" rtlCol="0">
            <a:spAutoFit/>
          </a:bodyPr>
          <a:p>
            <a:r>
              <a:rPr lang="zh-CN" altLang="en-US" b="1">
                <a:solidFill>
                  <a:schemeClr val="bg1"/>
                </a:solidFill>
              </a:rPr>
              <a:t>歌手、舞者、演员</a:t>
            </a:r>
            <a:endParaRPr lang="zh-CN" altLang="en-US" b="1">
              <a:solidFill>
                <a:schemeClr val="bg1"/>
              </a:solidFill>
            </a:endParaRPr>
          </a:p>
        </p:txBody>
      </p:sp>
      <p:sp>
        <p:nvSpPr>
          <p:cNvPr id="6" name="文本框 5"/>
          <p:cNvSpPr txBox="1"/>
          <p:nvPr/>
        </p:nvSpPr>
        <p:spPr>
          <a:xfrm>
            <a:off x="5241290" y="302260"/>
            <a:ext cx="626745" cy="829945"/>
          </a:xfrm>
          <a:prstGeom prst="rect">
            <a:avLst/>
          </a:prstGeom>
          <a:noFill/>
        </p:spPr>
        <p:txBody>
          <a:bodyPr wrap="square" rtlCol="0">
            <a:spAutoFit/>
          </a:bodyPr>
          <a:p>
            <a:r>
              <a:rPr lang="zh-CN" altLang="en-US" sz="2400" b="1">
                <a:solidFill>
                  <a:schemeClr val="bg1"/>
                </a:solidFill>
              </a:rPr>
              <a:t>行业</a:t>
            </a:r>
            <a:endParaRPr lang="zh-CN" altLang="en-US" sz="2400" b="1">
              <a:solidFill>
                <a:schemeClr val="bg1"/>
              </a:solidFill>
            </a:endParaRPr>
          </a:p>
        </p:txBody>
      </p:sp>
      <p:sp>
        <p:nvSpPr>
          <p:cNvPr id="7" name="文本框 6"/>
          <p:cNvSpPr txBox="1"/>
          <p:nvPr/>
        </p:nvSpPr>
        <p:spPr>
          <a:xfrm>
            <a:off x="5264785" y="1583055"/>
            <a:ext cx="459740" cy="885825"/>
          </a:xfrm>
          <a:prstGeom prst="rect">
            <a:avLst/>
          </a:prstGeom>
          <a:noFill/>
        </p:spPr>
        <p:txBody>
          <a:bodyPr vert="eaVert" wrap="square" rtlCol="0">
            <a:spAutoFit/>
          </a:bodyPr>
          <a:p>
            <a:r>
              <a:rPr lang="zh-CN" altLang="en-US" b="1">
                <a:solidFill>
                  <a:schemeClr val="bg1"/>
                </a:solidFill>
              </a:rPr>
              <a:t>演艺圈</a:t>
            </a:r>
            <a:endParaRPr lang="zh-CN" altLang="en-US" b="1">
              <a:solidFill>
                <a:schemeClr val="bg1"/>
              </a:solidFill>
            </a:endParaRPr>
          </a:p>
        </p:txBody>
      </p:sp>
      <p:sp>
        <p:nvSpPr>
          <p:cNvPr id="9" name="Rectangle 50"/>
          <p:cNvSpPr>
            <a:spLocks noChangeArrowheads="1"/>
          </p:cNvSpPr>
          <p:nvPr/>
        </p:nvSpPr>
        <p:spPr bwMode="auto">
          <a:xfrm>
            <a:off x="5050155" y="3145155"/>
            <a:ext cx="944880" cy="2110105"/>
          </a:xfrm>
          <a:prstGeom prst="rect">
            <a:avLst/>
          </a:prstGeom>
          <a:solidFill>
            <a:schemeClr val="accent1">
              <a:lumMod val="75000"/>
              <a:alpha val="65000"/>
            </a:schemeClr>
          </a:solidFill>
          <a:ln>
            <a:noFill/>
          </a:ln>
        </p:spPr>
        <p:txBody>
          <a:bodyPr/>
          <a:p>
            <a:endParaRPr lang="zh-CN" altLang="en-US">
              <a:solidFill>
                <a:srgbClr val="92D050"/>
              </a:solidFill>
            </a:endParaRPr>
          </a:p>
        </p:txBody>
      </p:sp>
      <p:sp>
        <p:nvSpPr>
          <p:cNvPr id="10" name="文本框 9"/>
          <p:cNvSpPr txBox="1"/>
          <p:nvPr/>
        </p:nvSpPr>
        <p:spPr>
          <a:xfrm>
            <a:off x="5252720" y="3219450"/>
            <a:ext cx="626745" cy="829945"/>
          </a:xfrm>
          <a:prstGeom prst="rect">
            <a:avLst/>
          </a:prstGeom>
          <a:noFill/>
        </p:spPr>
        <p:txBody>
          <a:bodyPr wrap="square" rtlCol="0">
            <a:spAutoFit/>
          </a:bodyPr>
          <a:p>
            <a:r>
              <a:rPr lang="zh-CN" altLang="en-US" sz="2400" b="1">
                <a:solidFill>
                  <a:schemeClr val="bg1"/>
                </a:solidFill>
              </a:rPr>
              <a:t>产业</a:t>
            </a:r>
            <a:endParaRPr lang="zh-CN" altLang="en-US" sz="2400" b="1">
              <a:solidFill>
                <a:schemeClr val="bg1"/>
              </a:solidFill>
            </a:endParaRPr>
          </a:p>
        </p:txBody>
      </p:sp>
      <p:sp>
        <p:nvSpPr>
          <p:cNvPr id="11" name="文本框 10"/>
          <p:cNvSpPr txBox="1"/>
          <p:nvPr/>
        </p:nvSpPr>
        <p:spPr>
          <a:xfrm>
            <a:off x="5252720" y="4118610"/>
            <a:ext cx="459740" cy="1136650"/>
          </a:xfrm>
          <a:prstGeom prst="rect">
            <a:avLst/>
          </a:prstGeom>
          <a:noFill/>
        </p:spPr>
        <p:txBody>
          <a:bodyPr vert="eaVert" wrap="square" rtlCol="0">
            <a:spAutoFit/>
          </a:bodyPr>
          <a:p>
            <a:r>
              <a:rPr lang="zh-CN" altLang="en-US" b="1">
                <a:solidFill>
                  <a:schemeClr val="bg1"/>
                </a:solidFill>
              </a:rPr>
              <a:t>第三产业</a:t>
            </a:r>
            <a:endParaRPr lang="zh-CN" altLang="en-US"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p:nvPr/>
        </p:nvGraphicFramePr>
        <p:xfrm>
          <a:off x="23495" y="33020"/>
          <a:ext cx="9075420" cy="5043805"/>
        </p:xfrm>
        <a:graphic>
          <a:graphicData uri="http://schemas.openxmlformats.org/drawingml/2006/table">
            <a:tbl>
              <a:tblPr firstRow="1" bandRow="1">
                <a:tableStyleId>{5C22544A-7EE6-4342-B048-85BDC9FD1C3A}</a:tableStyleId>
              </a:tblPr>
              <a:tblGrid>
                <a:gridCol w="1299845"/>
                <a:gridCol w="7775575"/>
              </a:tblGrid>
              <a:tr h="486410">
                <a:tc gridSpan="2">
                  <a:txBody>
                    <a:bodyPr/>
                    <a:p>
                      <a:pPr algn="ctr">
                        <a:buNone/>
                      </a:pPr>
                      <a:r>
                        <a:rPr lang="en-US" altLang="zh-CN">
                          <a:solidFill>
                            <a:schemeClr val="accent2">
                              <a:lumMod val="60000"/>
                              <a:lumOff val="40000"/>
                            </a:schemeClr>
                          </a:solidFill>
                        </a:rPr>
                        <a:t>2015</a:t>
                      </a:r>
                      <a:r>
                        <a:rPr lang="zh-CN" altLang="en-US">
                          <a:solidFill>
                            <a:schemeClr val="accent2">
                              <a:lumMod val="60000"/>
                              <a:lumOff val="40000"/>
                            </a:schemeClr>
                          </a:solidFill>
                        </a:rPr>
                        <a:t>《中华人民共和国职业分类大典》</a:t>
                      </a:r>
                      <a:r>
                        <a:rPr lang="en-US" altLang="zh-CN">
                          <a:solidFill>
                            <a:schemeClr val="accent2">
                              <a:lumMod val="60000"/>
                              <a:lumOff val="40000"/>
                            </a:schemeClr>
                          </a:solidFill>
                        </a:rPr>
                        <a:t>8</a:t>
                      </a:r>
                      <a:r>
                        <a:rPr lang="zh-CN" altLang="en-US">
                          <a:solidFill>
                            <a:schemeClr val="accent2">
                              <a:lumMod val="60000"/>
                              <a:lumOff val="40000"/>
                            </a:schemeClr>
                          </a:solidFill>
                        </a:rPr>
                        <a:t>大类，</a:t>
                      </a:r>
                      <a:r>
                        <a:rPr lang="en-US" altLang="zh-CN">
                          <a:solidFill>
                            <a:schemeClr val="accent2">
                              <a:lumMod val="60000"/>
                              <a:lumOff val="40000"/>
                            </a:schemeClr>
                          </a:solidFill>
                        </a:rPr>
                        <a:t>75</a:t>
                      </a:r>
                      <a:r>
                        <a:rPr lang="zh-CN" altLang="en-US">
                          <a:solidFill>
                            <a:schemeClr val="accent2">
                              <a:lumMod val="60000"/>
                              <a:lumOff val="40000"/>
                            </a:schemeClr>
                          </a:solidFill>
                        </a:rPr>
                        <a:t>中类，</a:t>
                      </a:r>
                      <a:r>
                        <a:rPr lang="en-US" altLang="zh-CN">
                          <a:solidFill>
                            <a:schemeClr val="accent2">
                              <a:lumMod val="60000"/>
                              <a:lumOff val="40000"/>
                            </a:schemeClr>
                          </a:solidFill>
                        </a:rPr>
                        <a:t>434</a:t>
                      </a:r>
                      <a:r>
                        <a:rPr lang="zh-CN" altLang="en-US">
                          <a:solidFill>
                            <a:schemeClr val="accent2">
                              <a:lumMod val="60000"/>
                              <a:lumOff val="40000"/>
                            </a:schemeClr>
                          </a:solidFill>
                        </a:rPr>
                        <a:t>小类，</a:t>
                      </a:r>
                      <a:r>
                        <a:rPr lang="en-US" altLang="zh-CN">
                          <a:solidFill>
                            <a:schemeClr val="accent2">
                              <a:lumMod val="60000"/>
                              <a:lumOff val="40000"/>
                            </a:schemeClr>
                          </a:solidFill>
                        </a:rPr>
                        <a:t>1482</a:t>
                      </a:r>
                      <a:r>
                        <a:rPr lang="zh-CN" altLang="en-US">
                          <a:solidFill>
                            <a:schemeClr val="accent2">
                              <a:lumMod val="60000"/>
                              <a:lumOff val="40000"/>
                            </a:schemeClr>
                          </a:solidFill>
                        </a:rPr>
                        <a:t>个职业</a:t>
                      </a:r>
                      <a:endParaRPr lang="zh-CN" altLang="en-US">
                        <a:solidFill>
                          <a:schemeClr val="accent2">
                            <a:lumMod val="60000"/>
                            <a:lumOff val="40000"/>
                          </a:schemeClr>
                        </a:solidFill>
                      </a:endParaRPr>
                    </a:p>
                  </a:txBody>
                  <a:tcPr/>
                </a:tc>
                <a:tc hMerge="1">
                  <a:tcPr/>
                </a:tc>
              </a:tr>
              <a:tr h="506730">
                <a:tc>
                  <a:txBody>
                    <a:bodyPr/>
                    <a:p>
                      <a:pPr>
                        <a:buNone/>
                      </a:pPr>
                      <a:r>
                        <a:rPr lang="zh-CN" altLang="en-US"/>
                        <a:t>类别</a:t>
                      </a:r>
                      <a:endParaRPr lang="zh-CN" altLang="en-US"/>
                    </a:p>
                  </a:txBody>
                  <a:tcPr/>
                </a:tc>
                <a:tc>
                  <a:txBody>
                    <a:bodyPr/>
                    <a:p>
                      <a:pPr>
                        <a:buNone/>
                      </a:pPr>
                      <a:r>
                        <a:rPr lang="zh-CN" altLang="en-US"/>
                        <a:t>职业名称</a:t>
                      </a:r>
                      <a:endParaRPr lang="zh-CN" altLang="en-US"/>
                    </a:p>
                  </a:txBody>
                  <a:tcPr/>
                </a:tc>
              </a:tr>
              <a:tr h="506730">
                <a:tc>
                  <a:txBody>
                    <a:bodyPr/>
                    <a:p>
                      <a:pPr>
                        <a:buNone/>
                      </a:pPr>
                      <a:r>
                        <a:rPr lang="zh-CN" altLang="en-US"/>
                        <a:t>第一大类</a:t>
                      </a:r>
                      <a:endParaRPr lang="zh-CN" altLang="en-US"/>
                    </a:p>
                  </a:txBody>
                  <a:tcPr/>
                </a:tc>
                <a:tc>
                  <a:txBody>
                    <a:bodyPr/>
                    <a:p>
                      <a:pPr>
                        <a:buNone/>
                      </a:pPr>
                      <a:r>
                        <a:rPr lang="zh-CN" altLang="en-US"/>
                        <a:t>党的机关、国家机关、群众团体和社会组织、企事业单位负责人</a:t>
                      </a:r>
                      <a:endParaRPr lang="zh-CN" altLang="en-US"/>
                    </a:p>
                  </a:txBody>
                  <a:tcPr/>
                </a:tc>
              </a:tr>
              <a:tr h="506095">
                <a:tc>
                  <a:txBody>
                    <a:bodyPr/>
                    <a:p>
                      <a:pPr>
                        <a:buNone/>
                      </a:pPr>
                      <a:r>
                        <a:rPr lang="zh-CN" altLang="en-US"/>
                        <a:t>第二大类</a:t>
                      </a:r>
                      <a:endParaRPr lang="zh-CN" altLang="en-US"/>
                    </a:p>
                  </a:txBody>
                  <a:tcPr/>
                </a:tc>
                <a:tc>
                  <a:txBody>
                    <a:bodyPr/>
                    <a:p>
                      <a:pPr>
                        <a:buNone/>
                      </a:pPr>
                      <a:r>
                        <a:rPr lang="zh-CN" altLang="en-US"/>
                        <a:t>专业技术人员</a:t>
                      </a:r>
                      <a:endParaRPr lang="zh-CN" altLang="en-US"/>
                    </a:p>
                  </a:txBody>
                  <a:tcPr/>
                </a:tc>
              </a:tr>
              <a:tr h="506095">
                <a:tc>
                  <a:txBody>
                    <a:bodyPr/>
                    <a:p>
                      <a:pPr>
                        <a:buNone/>
                      </a:pPr>
                      <a:r>
                        <a:rPr lang="zh-CN" altLang="en-US"/>
                        <a:t>第三大类</a:t>
                      </a:r>
                      <a:endParaRPr lang="zh-CN" altLang="en-US"/>
                    </a:p>
                  </a:txBody>
                  <a:tcPr/>
                </a:tc>
                <a:tc>
                  <a:txBody>
                    <a:bodyPr/>
                    <a:p>
                      <a:pPr>
                        <a:buNone/>
                      </a:pPr>
                      <a:r>
                        <a:rPr lang="zh-CN" altLang="en-US"/>
                        <a:t>办事人员和有关人员</a:t>
                      </a:r>
                      <a:endParaRPr lang="zh-CN" altLang="en-US"/>
                    </a:p>
                  </a:txBody>
                  <a:tcPr/>
                </a:tc>
              </a:tr>
              <a:tr h="506095">
                <a:tc>
                  <a:txBody>
                    <a:bodyPr/>
                    <a:p>
                      <a:pPr>
                        <a:buNone/>
                      </a:pPr>
                      <a:r>
                        <a:rPr lang="zh-CN" altLang="en-US"/>
                        <a:t>第四大类</a:t>
                      </a:r>
                      <a:endParaRPr lang="zh-CN" altLang="en-US"/>
                    </a:p>
                  </a:txBody>
                  <a:tcPr/>
                </a:tc>
                <a:tc>
                  <a:txBody>
                    <a:bodyPr/>
                    <a:p>
                      <a:pPr>
                        <a:buNone/>
                      </a:pPr>
                      <a:r>
                        <a:rPr lang="zh-CN" altLang="en-US"/>
                        <a:t>社会生产服务和生活服务人员</a:t>
                      </a:r>
                      <a:endParaRPr lang="zh-CN" altLang="en-US"/>
                    </a:p>
                  </a:txBody>
                  <a:tcPr/>
                </a:tc>
              </a:tr>
              <a:tr h="506730">
                <a:tc>
                  <a:txBody>
                    <a:bodyPr/>
                    <a:p>
                      <a:pPr>
                        <a:buNone/>
                      </a:pPr>
                      <a:r>
                        <a:rPr lang="zh-CN" altLang="en-US"/>
                        <a:t>第五大类</a:t>
                      </a:r>
                      <a:endParaRPr lang="zh-CN" altLang="en-US"/>
                    </a:p>
                  </a:txBody>
                  <a:tcPr/>
                </a:tc>
                <a:tc>
                  <a:txBody>
                    <a:bodyPr/>
                    <a:p>
                      <a:pPr>
                        <a:buNone/>
                      </a:pPr>
                      <a:r>
                        <a:rPr lang="zh-CN" altLang="en-US"/>
                        <a:t>农、林、牧、渔生产及辅助人员</a:t>
                      </a:r>
                      <a:endParaRPr lang="zh-CN" altLang="en-US"/>
                    </a:p>
                  </a:txBody>
                  <a:tcPr/>
                </a:tc>
              </a:tr>
              <a:tr h="506730">
                <a:tc>
                  <a:txBody>
                    <a:bodyPr/>
                    <a:p>
                      <a:pPr>
                        <a:buNone/>
                      </a:pPr>
                      <a:r>
                        <a:rPr lang="zh-CN" altLang="en-US"/>
                        <a:t>第六大类</a:t>
                      </a:r>
                      <a:endParaRPr lang="zh-CN" altLang="en-US"/>
                    </a:p>
                  </a:txBody>
                  <a:tcPr/>
                </a:tc>
                <a:tc>
                  <a:txBody>
                    <a:bodyPr/>
                    <a:p>
                      <a:pPr>
                        <a:buNone/>
                      </a:pPr>
                      <a:r>
                        <a:rPr lang="zh-CN" altLang="en-US"/>
                        <a:t>生产制造及有关人员</a:t>
                      </a:r>
                      <a:endParaRPr lang="zh-CN" altLang="en-US"/>
                    </a:p>
                  </a:txBody>
                  <a:tcPr/>
                </a:tc>
              </a:tr>
              <a:tr h="505460">
                <a:tc>
                  <a:txBody>
                    <a:bodyPr/>
                    <a:p>
                      <a:pPr>
                        <a:buNone/>
                      </a:pPr>
                      <a:r>
                        <a:rPr lang="zh-CN" altLang="en-US"/>
                        <a:t>第七大类</a:t>
                      </a:r>
                      <a:endParaRPr lang="zh-CN" altLang="en-US"/>
                    </a:p>
                  </a:txBody>
                  <a:tcPr/>
                </a:tc>
                <a:tc>
                  <a:txBody>
                    <a:bodyPr/>
                    <a:p>
                      <a:pPr>
                        <a:buNone/>
                      </a:pPr>
                      <a:r>
                        <a:rPr lang="zh-CN" altLang="en-US"/>
                        <a:t>军人</a:t>
                      </a:r>
                      <a:endParaRPr lang="zh-CN" altLang="en-US"/>
                    </a:p>
                  </a:txBody>
                  <a:tcPr/>
                </a:tc>
              </a:tr>
              <a:tr h="506730">
                <a:tc>
                  <a:txBody>
                    <a:bodyPr/>
                    <a:p>
                      <a:pPr>
                        <a:buNone/>
                      </a:pPr>
                      <a:r>
                        <a:rPr lang="zh-CN" altLang="en-US"/>
                        <a:t>第八大类</a:t>
                      </a:r>
                      <a:endParaRPr lang="zh-CN" altLang="en-US"/>
                    </a:p>
                  </a:txBody>
                  <a:tcPr/>
                </a:tc>
                <a:tc>
                  <a:txBody>
                    <a:bodyPr/>
                    <a:p>
                      <a:pPr>
                        <a:buNone/>
                      </a:pPr>
                      <a:r>
                        <a:rPr lang="zh-CN" altLang="en-US"/>
                        <a:t>不便分类的其他从业人员</a:t>
                      </a:r>
                      <a:endParaRPr lang="zh-CN" altLang="en-US"/>
                    </a:p>
                  </a:txBody>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a:picLocks noChangeAspect="1"/>
          </p:cNvPicPr>
          <p:nvPr/>
        </p:nvPicPr>
        <p:blipFill>
          <a:blip r:embed="rId1"/>
          <a:stretch>
            <a:fillRect/>
          </a:stretch>
        </p:blipFill>
        <p:spPr>
          <a:xfrm>
            <a:off x="607695" y="221615"/>
            <a:ext cx="8009890" cy="474345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543050" y="-635"/>
            <a:ext cx="6057900" cy="51435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00" name="Rectangle 60" descr="psb"/>
          <p:cNvSpPr>
            <a:spLocks noChangeArrowheads="1"/>
          </p:cNvSpPr>
          <p:nvPr/>
        </p:nvSpPr>
        <p:spPr bwMode="auto">
          <a:xfrm>
            <a:off x="0" y="2427288"/>
            <a:ext cx="9144000" cy="2714625"/>
          </a:xfrm>
          <a:prstGeom prst="rect">
            <a:avLst/>
          </a:prstGeom>
          <a:blipFill dpi="0" rotWithShape="1">
            <a:blip r:embed="rId1" cstate="screen"/>
            <a:srcRect/>
            <a:stretch>
              <a:fillRect/>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5902" name="Rectangle 62"/>
          <p:cNvSpPr>
            <a:spLocks noChangeArrowheads="1"/>
          </p:cNvSpPr>
          <p:nvPr/>
        </p:nvSpPr>
        <p:spPr bwMode="auto">
          <a:xfrm>
            <a:off x="896938" y="1903413"/>
            <a:ext cx="1679575" cy="1636712"/>
          </a:xfrm>
          <a:prstGeom prst="rect">
            <a:avLst/>
          </a:prstGeom>
          <a:solidFill>
            <a:srgbClr val="C09CC2"/>
          </a:solidFill>
          <a:ln>
            <a:noFill/>
          </a:ln>
        </p:spPr>
        <p:txBody>
          <a:bodyPr/>
          <a:lstStyle/>
          <a:p>
            <a:endParaRPr lang="zh-CN" altLang="en-US"/>
          </a:p>
        </p:txBody>
      </p:sp>
      <p:sp>
        <p:nvSpPr>
          <p:cNvPr id="35903" name="Freeform 63"/>
          <p:cNvSpPr/>
          <p:nvPr/>
        </p:nvSpPr>
        <p:spPr bwMode="auto">
          <a:xfrm>
            <a:off x="896938" y="1346200"/>
            <a:ext cx="1679575" cy="219075"/>
          </a:xfrm>
          <a:custGeom>
            <a:avLst/>
            <a:gdLst>
              <a:gd name="T0" fmla="*/ 1472 w 1472"/>
              <a:gd name="T1" fmla="*/ 45 h 192"/>
              <a:gd name="T2" fmla="*/ 1427 w 1472"/>
              <a:gd name="T3" fmla="*/ 0 h 192"/>
              <a:gd name="T4" fmla="*/ 45 w 1472"/>
              <a:gd name="T5" fmla="*/ 0 h 192"/>
              <a:gd name="T6" fmla="*/ 0 w 1472"/>
              <a:gd name="T7" fmla="*/ 45 h 192"/>
              <a:gd name="T8" fmla="*/ 0 w 1472"/>
              <a:gd name="T9" fmla="*/ 147 h 192"/>
              <a:gd name="T10" fmla="*/ 45 w 1472"/>
              <a:gd name="T11" fmla="*/ 192 h 192"/>
              <a:gd name="T12" fmla="*/ 1427 w 1472"/>
              <a:gd name="T13" fmla="*/ 192 h 192"/>
              <a:gd name="T14" fmla="*/ 1472 w 1472"/>
              <a:gd name="T15" fmla="*/ 147 h 192"/>
              <a:gd name="T16" fmla="*/ 1472 w 1472"/>
              <a:gd name="T17" fmla="*/ 4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2" h="192">
                <a:moveTo>
                  <a:pt x="1472" y="45"/>
                </a:moveTo>
                <a:cubicBezTo>
                  <a:pt x="1472" y="20"/>
                  <a:pt x="1452" y="0"/>
                  <a:pt x="1427" y="0"/>
                </a:cubicBezTo>
                <a:cubicBezTo>
                  <a:pt x="45" y="0"/>
                  <a:pt x="45" y="0"/>
                  <a:pt x="45" y="0"/>
                </a:cubicBezTo>
                <a:cubicBezTo>
                  <a:pt x="20" y="0"/>
                  <a:pt x="0" y="20"/>
                  <a:pt x="0" y="45"/>
                </a:cubicBezTo>
                <a:cubicBezTo>
                  <a:pt x="0" y="147"/>
                  <a:pt x="0" y="147"/>
                  <a:pt x="0" y="147"/>
                </a:cubicBezTo>
                <a:cubicBezTo>
                  <a:pt x="0" y="172"/>
                  <a:pt x="20" y="192"/>
                  <a:pt x="45" y="192"/>
                </a:cubicBezTo>
                <a:cubicBezTo>
                  <a:pt x="1427" y="192"/>
                  <a:pt x="1427" y="192"/>
                  <a:pt x="1427" y="192"/>
                </a:cubicBezTo>
                <a:cubicBezTo>
                  <a:pt x="1452" y="192"/>
                  <a:pt x="1472" y="172"/>
                  <a:pt x="1472" y="147"/>
                </a:cubicBezTo>
                <a:lnTo>
                  <a:pt x="1472" y="45"/>
                </a:lnTo>
                <a:close/>
              </a:path>
            </a:pathLst>
          </a:custGeom>
          <a:solidFill>
            <a:srgbClr val="C09CC2"/>
          </a:solidFill>
          <a:ln>
            <a:noFill/>
          </a:ln>
        </p:spPr>
        <p:txBody>
          <a:bodyPr/>
          <a:lstStyle/>
          <a:p>
            <a:endParaRPr lang="zh-CN" altLang="en-US"/>
          </a:p>
        </p:txBody>
      </p:sp>
      <p:sp>
        <p:nvSpPr>
          <p:cNvPr id="35904" name="Rectangle 64"/>
          <p:cNvSpPr>
            <a:spLocks noChangeArrowheads="1"/>
          </p:cNvSpPr>
          <p:nvPr/>
        </p:nvSpPr>
        <p:spPr bwMode="auto">
          <a:xfrm>
            <a:off x="2786063" y="1903413"/>
            <a:ext cx="1679575" cy="1636712"/>
          </a:xfrm>
          <a:prstGeom prst="rect">
            <a:avLst/>
          </a:prstGeom>
          <a:solidFill>
            <a:srgbClr val="594D7B"/>
          </a:solidFill>
          <a:ln>
            <a:noFill/>
          </a:ln>
        </p:spPr>
        <p:txBody>
          <a:bodyPr/>
          <a:lstStyle/>
          <a:p>
            <a:endParaRPr lang="zh-CN" altLang="en-US"/>
          </a:p>
        </p:txBody>
      </p:sp>
      <p:sp>
        <p:nvSpPr>
          <p:cNvPr id="35905" name="Freeform 65"/>
          <p:cNvSpPr/>
          <p:nvPr/>
        </p:nvSpPr>
        <p:spPr bwMode="auto">
          <a:xfrm>
            <a:off x="2786063" y="1346200"/>
            <a:ext cx="1679575" cy="219075"/>
          </a:xfrm>
          <a:custGeom>
            <a:avLst/>
            <a:gdLst>
              <a:gd name="T0" fmla="*/ 1472 w 1472"/>
              <a:gd name="T1" fmla="*/ 45 h 192"/>
              <a:gd name="T2" fmla="*/ 1427 w 1472"/>
              <a:gd name="T3" fmla="*/ 0 h 192"/>
              <a:gd name="T4" fmla="*/ 45 w 1472"/>
              <a:gd name="T5" fmla="*/ 0 h 192"/>
              <a:gd name="T6" fmla="*/ 0 w 1472"/>
              <a:gd name="T7" fmla="*/ 45 h 192"/>
              <a:gd name="T8" fmla="*/ 0 w 1472"/>
              <a:gd name="T9" fmla="*/ 147 h 192"/>
              <a:gd name="T10" fmla="*/ 45 w 1472"/>
              <a:gd name="T11" fmla="*/ 192 h 192"/>
              <a:gd name="T12" fmla="*/ 1427 w 1472"/>
              <a:gd name="T13" fmla="*/ 192 h 192"/>
              <a:gd name="T14" fmla="*/ 1472 w 1472"/>
              <a:gd name="T15" fmla="*/ 147 h 192"/>
              <a:gd name="T16" fmla="*/ 1472 w 1472"/>
              <a:gd name="T17" fmla="*/ 4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2" h="192">
                <a:moveTo>
                  <a:pt x="1472" y="45"/>
                </a:moveTo>
                <a:cubicBezTo>
                  <a:pt x="1472" y="20"/>
                  <a:pt x="1452" y="0"/>
                  <a:pt x="1427" y="0"/>
                </a:cubicBezTo>
                <a:cubicBezTo>
                  <a:pt x="45" y="0"/>
                  <a:pt x="45" y="0"/>
                  <a:pt x="45" y="0"/>
                </a:cubicBezTo>
                <a:cubicBezTo>
                  <a:pt x="20" y="0"/>
                  <a:pt x="0" y="20"/>
                  <a:pt x="0" y="45"/>
                </a:cubicBezTo>
                <a:cubicBezTo>
                  <a:pt x="0" y="147"/>
                  <a:pt x="0" y="147"/>
                  <a:pt x="0" y="147"/>
                </a:cubicBezTo>
                <a:cubicBezTo>
                  <a:pt x="0" y="172"/>
                  <a:pt x="20" y="192"/>
                  <a:pt x="45" y="192"/>
                </a:cubicBezTo>
                <a:cubicBezTo>
                  <a:pt x="1427" y="192"/>
                  <a:pt x="1427" y="192"/>
                  <a:pt x="1427" y="192"/>
                </a:cubicBezTo>
                <a:cubicBezTo>
                  <a:pt x="1452" y="192"/>
                  <a:pt x="1472" y="172"/>
                  <a:pt x="1472" y="147"/>
                </a:cubicBezTo>
                <a:lnTo>
                  <a:pt x="1472" y="45"/>
                </a:lnTo>
                <a:close/>
              </a:path>
            </a:pathLst>
          </a:custGeom>
          <a:solidFill>
            <a:srgbClr val="594D7B"/>
          </a:solidFill>
          <a:ln>
            <a:noFill/>
          </a:ln>
        </p:spPr>
        <p:txBody>
          <a:bodyPr/>
          <a:lstStyle/>
          <a:p>
            <a:endParaRPr lang="zh-CN" altLang="en-US"/>
          </a:p>
        </p:txBody>
      </p:sp>
      <p:sp>
        <p:nvSpPr>
          <p:cNvPr id="35906" name="Rectangle 66"/>
          <p:cNvSpPr>
            <a:spLocks noChangeArrowheads="1"/>
          </p:cNvSpPr>
          <p:nvPr/>
        </p:nvSpPr>
        <p:spPr bwMode="auto">
          <a:xfrm>
            <a:off x="4676775" y="1903413"/>
            <a:ext cx="1679575" cy="1636712"/>
          </a:xfrm>
          <a:prstGeom prst="rect">
            <a:avLst/>
          </a:prstGeom>
          <a:solidFill>
            <a:srgbClr val="E54B81"/>
          </a:solidFill>
          <a:ln>
            <a:noFill/>
          </a:ln>
        </p:spPr>
        <p:txBody>
          <a:bodyPr/>
          <a:lstStyle/>
          <a:p>
            <a:endParaRPr lang="zh-CN" altLang="en-US"/>
          </a:p>
        </p:txBody>
      </p:sp>
      <p:sp>
        <p:nvSpPr>
          <p:cNvPr id="35907" name="Freeform 67"/>
          <p:cNvSpPr/>
          <p:nvPr/>
        </p:nvSpPr>
        <p:spPr bwMode="auto">
          <a:xfrm>
            <a:off x="4676775" y="1346200"/>
            <a:ext cx="1679575" cy="219075"/>
          </a:xfrm>
          <a:custGeom>
            <a:avLst/>
            <a:gdLst>
              <a:gd name="T0" fmla="*/ 1472 w 1472"/>
              <a:gd name="T1" fmla="*/ 45 h 192"/>
              <a:gd name="T2" fmla="*/ 1427 w 1472"/>
              <a:gd name="T3" fmla="*/ 0 h 192"/>
              <a:gd name="T4" fmla="*/ 45 w 1472"/>
              <a:gd name="T5" fmla="*/ 0 h 192"/>
              <a:gd name="T6" fmla="*/ 0 w 1472"/>
              <a:gd name="T7" fmla="*/ 45 h 192"/>
              <a:gd name="T8" fmla="*/ 0 w 1472"/>
              <a:gd name="T9" fmla="*/ 147 h 192"/>
              <a:gd name="T10" fmla="*/ 45 w 1472"/>
              <a:gd name="T11" fmla="*/ 192 h 192"/>
              <a:gd name="T12" fmla="*/ 1427 w 1472"/>
              <a:gd name="T13" fmla="*/ 192 h 192"/>
              <a:gd name="T14" fmla="*/ 1472 w 1472"/>
              <a:gd name="T15" fmla="*/ 147 h 192"/>
              <a:gd name="T16" fmla="*/ 1472 w 1472"/>
              <a:gd name="T17" fmla="*/ 4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2" h="192">
                <a:moveTo>
                  <a:pt x="1472" y="45"/>
                </a:moveTo>
                <a:cubicBezTo>
                  <a:pt x="1472" y="20"/>
                  <a:pt x="1452" y="0"/>
                  <a:pt x="1427" y="0"/>
                </a:cubicBezTo>
                <a:cubicBezTo>
                  <a:pt x="45" y="0"/>
                  <a:pt x="45" y="0"/>
                  <a:pt x="45" y="0"/>
                </a:cubicBezTo>
                <a:cubicBezTo>
                  <a:pt x="20" y="0"/>
                  <a:pt x="0" y="20"/>
                  <a:pt x="0" y="45"/>
                </a:cubicBezTo>
                <a:cubicBezTo>
                  <a:pt x="0" y="147"/>
                  <a:pt x="0" y="147"/>
                  <a:pt x="0" y="147"/>
                </a:cubicBezTo>
                <a:cubicBezTo>
                  <a:pt x="0" y="172"/>
                  <a:pt x="20" y="192"/>
                  <a:pt x="45" y="192"/>
                </a:cubicBezTo>
                <a:cubicBezTo>
                  <a:pt x="1427" y="192"/>
                  <a:pt x="1427" y="192"/>
                  <a:pt x="1427" y="192"/>
                </a:cubicBezTo>
                <a:cubicBezTo>
                  <a:pt x="1452" y="192"/>
                  <a:pt x="1472" y="172"/>
                  <a:pt x="1472" y="147"/>
                </a:cubicBezTo>
                <a:lnTo>
                  <a:pt x="1472" y="45"/>
                </a:lnTo>
                <a:close/>
              </a:path>
            </a:pathLst>
          </a:custGeom>
          <a:solidFill>
            <a:srgbClr val="E54B81"/>
          </a:solidFill>
          <a:ln>
            <a:noFill/>
          </a:ln>
        </p:spPr>
        <p:txBody>
          <a:bodyPr/>
          <a:lstStyle/>
          <a:p>
            <a:endParaRPr lang="zh-CN" altLang="en-US"/>
          </a:p>
        </p:txBody>
      </p:sp>
      <p:sp>
        <p:nvSpPr>
          <p:cNvPr id="35908" name="Rectangle 68"/>
          <p:cNvSpPr>
            <a:spLocks noChangeArrowheads="1"/>
          </p:cNvSpPr>
          <p:nvPr/>
        </p:nvSpPr>
        <p:spPr bwMode="auto">
          <a:xfrm>
            <a:off x="6565900" y="1903413"/>
            <a:ext cx="1679575" cy="1636712"/>
          </a:xfrm>
          <a:prstGeom prst="rect">
            <a:avLst/>
          </a:prstGeom>
          <a:solidFill>
            <a:srgbClr val="9DD53E"/>
          </a:solidFill>
          <a:ln>
            <a:noFill/>
          </a:ln>
        </p:spPr>
        <p:txBody>
          <a:bodyPr/>
          <a:lstStyle/>
          <a:p>
            <a:endParaRPr lang="zh-CN" altLang="en-US"/>
          </a:p>
        </p:txBody>
      </p:sp>
      <p:sp>
        <p:nvSpPr>
          <p:cNvPr id="35909" name="Freeform 69"/>
          <p:cNvSpPr/>
          <p:nvPr/>
        </p:nvSpPr>
        <p:spPr bwMode="auto">
          <a:xfrm>
            <a:off x="6565900" y="1346200"/>
            <a:ext cx="1679575" cy="219075"/>
          </a:xfrm>
          <a:custGeom>
            <a:avLst/>
            <a:gdLst>
              <a:gd name="T0" fmla="*/ 1472 w 1472"/>
              <a:gd name="T1" fmla="*/ 45 h 192"/>
              <a:gd name="T2" fmla="*/ 1427 w 1472"/>
              <a:gd name="T3" fmla="*/ 0 h 192"/>
              <a:gd name="T4" fmla="*/ 45 w 1472"/>
              <a:gd name="T5" fmla="*/ 0 h 192"/>
              <a:gd name="T6" fmla="*/ 0 w 1472"/>
              <a:gd name="T7" fmla="*/ 45 h 192"/>
              <a:gd name="T8" fmla="*/ 0 w 1472"/>
              <a:gd name="T9" fmla="*/ 147 h 192"/>
              <a:gd name="T10" fmla="*/ 45 w 1472"/>
              <a:gd name="T11" fmla="*/ 192 h 192"/>
              <a:gd name="T12" fmla="*/ 1427 w 1472"/>
              <a:gd name="T13" fmla="*/ 192 h 192"/>
              <a:gd name="T14" fmla="*/ 1472 w 1472"/>
              <a:gd name="T15" fmla="*/ 147 h 192"/>
              <a:gd name="T16" fmla="*/ 1472 w 1472"/>
              <a:gd name="T17" fmla="*/ 4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2" h="192">
                <a:moveTo>
                  <a:pt x="1472" y="45"/>
                </a:moveTo>
                <a:cubicBezTo>
                  <a:pt x="1472" y="20"/>
                  <a:pt x="1452" y="0"/>
                  <a:pt x="1427" y="0"/>
                </a:cubicBezTo>
                <a:cubicBezTo>
                  <a:pt x="45" y="0"/>
                  <a:pt x="45" y="0"/>
                  <a:pt x="45" y="0"/>
                </a:cubicBezTo>
                <a:cubicBezTo>
                  <a:pt x="20" y="0"/>
                  <a:pt x="0" y="20"/>
                  <a:pt x="0" y="45"/>
                </a:cubicBezTo>
                <a:cubicBezTo>
                  <a:pt x="0" y="147"/>
                  <a:pt x="0" y="147"/>
                  <a:pt x="0" y="147"/>
                </a:cubicBezTo>
                <a:cubicBezTo>
                  <a:pt x="0" y="172"/>
                  <a:pt x="20" y="192"/>
                  <a:pt x="45" y="192"/>
                </a:cubicBezTo>
                <a:cubicBezTo>
                  <a:pt x="1427" y="192"/>
                  <a:pt x="1427" y="192"/>
                  <a:pt x="1427" y="192"/>
                </a:cubicBezTo>
                <a:cubicBezTo>
                  <a:pt x="1452" y="192"/>
                  <a:pt x="1472" y="172"/>
                  <a:pt x="1472" y="147"/>
                </a:cubicBezTo>
                <a:lnTo>
                  <a:pt x="1472" y="45"/>
                </a:lnTo>
                <a:close/>
              </a:path>
            </a:pathLst>
          </a:custGeom>
          <a:solidFill>
            <a:srgbClr val="9DD53E"/>
          </a:solidFill>
          <a:ln>
            <a:noFill/>
          </a:ln>
        </p:spPr>
        <p:txBody>
          <a:bodyPr/>
          <a:lstStyle/>
          <a:p>
            <a:endParaRPr lang="zh-CN" altLang="en-US"/>
          </a:p>
        </p:txBody>
      </p:sp>
      <p:sp>
        <p:nvSpPr>
          <p:cNvPr id="35914" name="Rectangle 74"/>
          <p:cNvSpPr>
            <a:spLocks noChangeArrowheads="1"/>
          </p:cNvSpPr>
          <p:nvPr/>
        </p:nvSpPr>
        <p:spPr bwMode="auto">
          <a:xfrm>
            <a:off x="1009650" y="2194243"/>
            <a:ext cx="1441450" cy="553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2800" b="1">
                <a:solidFill>
                  <a:schemeClr val="bg1"/>
                </a:solidFill>
              </a:rPr>
              <a:t>职业名称</a:t>
            </a:r>
            <a:endParaRPr lang="en-US" altLang="zh-CN" sz="800">
              <a:solidFill>
                <a:schemeClr val="bg1"/>
              </a:solidFill>
            </a:endParaRPr>
          </a:p>
          <a:p>
            <a:pPr algn="ctr">
              <a:buFont typeface="Arial" panose="020B0604020202020204" pitchFamily="34" charset="0"/>
              <a:buNone/>
            </a:pPr>
            <a:endParaRPr lang="zh-CN" altLang="en-US" sz="800">
              <a:solidFill>
                <a:schemeClr val="bg1"/>
              </a:solidFill>
            </a:endParaRPr>
          </a:p>
        </p:txBody>
      </p:sp>
      <p:sp>
        <p:nvSpPr>
          <p:cNvPr id="35915" name="Rectangle 75"/>
          <p:cNvSpPr>
            <a:spLocks noChangeArrowheads="1"/>
          </p:cNvSpPr>
          <p:nvPr/>
        </p:nvSpPr>
        <p:spPr bwMode="auto">
          <a:xfrm>
            <a:off x="2903538" y="2194243"/>
            <a:ext cx="1441450" cy="553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2800" b="1">
                <a:solidFill>
                  <a:schemeClr val="bg1"/>
                </a:solidFill>
              </a:rPr>
              <a:t>工作场景</a:t>
            </a:r>
            <a:endParaRPr lang="zh-CN" altLang="en-US" sz="2800" b="1">
              <a:solidFill>
                <a:schemeClr val="bg1"/>
              </a:solidFill>
            </a:endParaRPr>
          </a:p>
          <a:p>
            <a:pPr algn="ctr">
              <a:buFont typeface="Arial" panose="020B0604020202020204" pitchFamily="34" charset="0"/>
              <a:buNone/>
            </a:pPr>
            <a:r>
              <a:rPr lang="en-US" altLang="zh-CN" sz="800">
                <a:solidFill>
                  <a:schemeClr val="bg1"/>
                </a:solidFill>
              </a:rPr>
              <a:t>.</a:t>
            </a:r>
            <a:endParaRPr lang="zh-CN" altLang="en-US" sz="800">
              <a:solidFill>
                <a:schemeClr val="bg1"/>
              </a:solidFill>
            </a:endParaRPr>
          </a:p>
        </p:txBody>
      </p:sp>
      <p:sp>
        <p:nvSpPr>
          <p:cNvPr id="35916" name="Rectangle 76"/>
          <p:cNvSpPr>
            <a:spLocks noChangeArrowheads="1"/>
          </p:cNvSpPr>
          <p:nvPr/>
        </p:nvSpPr>
        <p:spPr bwMode="auto">
          <a:xfrm>
            <a:off x="4795838" y="2194243"/>
            <a:ext cx="1441450" cy="430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2800" b="1">
                <a:solidFill>
                  <a:schemeClr val="bg1"/>
                </a:solidFill>
              </a:rPr>
              <a:t>工作职责</a:t>
            </a:r>
            <a:endParaRPr lang="zh-CN" altLang="en-US" sz="2800" b="1">
              <a:solidFill>
                <a:schemeClr val="bg1"/>
              </a:solidFill>
            </a:endParaRPr>
          </a:p>
        </p:txBody>
      </p:sp>
      <p:sp>
        <p:nvSpPr>
          <p:cNvPr id="35917" name="Rectangle 77"/>
          <p:cNvSpPr>
            <a:spLocks noChangeArrowheads="1"/>
          </p:cNvSpPr>
          <p:nvPr/>
        </p:nvSpPr>
        <p:spPr bwMode="auto">
          <a:xfrm>
            <a:off x="6681788" y="2050733"/>
            <a:ext cx="1441450"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2800" b="1">
                <a:solidFill>
                  <a:schemeClr val="bg1"/>
                </a:solidFill>
              </a:rPr>
              <a:t>职业发展前景</a:t>
            </a:r>
            <a:endParaRPr lang="zh-CN" altLang="en-US" sz="2800" b="1">
              <a:solidFill>
                <a:schemeClr val="bg1"/>
              </a:solidFill>
            </a:endParaRPr>
          </a:p>
          <a:p>
            <a:pPr algn="ctr">
              <a:buFont typeface="Arial" panose="020B0604020202020204" pitchFamily="34" charset="0"/>
              <a:buNone/>
            </a:pPr>
            <a:r>
              <a:rPr lang="en-US" altLang="zh-CN" sz="800">
                <a:solidFill>
                  <a:schemeClr val="bg1"/>
                </a:solidFill>
              </a:rPr>
              <a:t>.</a:t>
            </a:r>
            <a:endParaRPr lang="zh-CN" altLang="en-US" sz="800">
              <a:solidFill>
                <a:schemeClr val="bg1"/>
              </a:solidFill>
            </a:endParaRPr>
          </a:p>
        </p:txBody>
      </p:sp>
      <p:sp>
        <p:nvSpPr>
          <p:cNvPr id="35918" name="Freeform 78"/>
          <p:cNvSpPr>
            <a:spLocks noEditPoints="1"/>
          </p:cNvSpPr>
          <p:nvPr/>
        </p:nvSpPr>
        <p:spPr bwMode="auto">
          <a:xfrm flipH="1">
            <a:off x="5334000" y="2989263"/>
            <a:ext cx="393700" cy="314325"/>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5919" name="Freeform 79"/>
          <p:cNvSpPr>
            <a:spLocks noEditPoints="1"/>
          </p:cNvSpPr>
          <p:nvPr/>
        </p:nvSpPr>
        <p:spPr bwMode="auto">
          <a:xfrm flipH="1">
            <a:off x="3460750" y="2984500"/>
            <a:ext cx="390525" cy="323850"/>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5920" name="Freeform 80"/>
          <p:cNvSpPr>
            <a:spLocks noEditPoints="1"/>
          </p:cNvSpPr>
          <p:nvPr/>
        </p:nvSpPr>
        <p:spPr bwMode="auto">
          <a:xfrm flipH="1">
            <a:off x="1519238" y="2986088"/>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5921" name="Freeform 81"/>
          <p:cNvSpPr>
            <a:spLocks noEditPoints="1"/>
          </p:cNvSpPr>
          <p:nvPr/>
        </p:nvSpPr>
        <p:spPr bwMode="auto">
          <a:xfrm flipH="1">
            <a:off x="7265988" y="2955925"/>
            <a:ext cx="269875" cy="38100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2" name="Text Box 42"/>
          <p:cNvSpPr txBox="1">
            <a:spLocks noChangeArrowheads="1"/>
          </p:cNvSpPr>
          <p:nvPr/>
        </p:nvSpPr>
        <p:spPr bwMode="auto">
          <a:xfrm>
            <a:off x="866319" y="222993"/>
            <a:ext cx="1970405"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zh-CN" altLang="en-US" sz="2800" b="1" dirty="0">
                <a:solidFill>
                  <a:srgbClr val="594D7B"/>
                </a:solidFill>
              </a:rPr>
              <a:t>职业大风暴</a:t>
            </a:r>
            <a:endParaRPr lang="zh-CN" altLang="en-US" sz="2800" b="1" dirty="0">
              <a:solidFill>
                <a:srgbClr val="594D7B"/>
              </a:solidFill>
            </a:endParaRPr>
          </a:p>
        </p:txBody>
      </p:sp>
      <p:grpSp>
        <p:nvGrpSpPr>
          <p:cNvPr id="34" name="组合 33"/>
          <p:cNvGrpSpPr/>
          <p:nvPr/>
        </p:nvGrpSpPr>
        <p:grpSpPr>
          <a:xfrm>
            <a:off x="282763" y="-9727"/>
            <a:ext cx="472138" cy="804782"/>
            <a:chOff x="1775252" y="2062276"/>
            <a:chExt cx="1045160" cy="1781528"/>
          </a:xfrm>
        </p:grpSpPr>
        <p:grpSp>
          <p:nvGrpSpPr>
            <p:cNvPr id="35" name="组合 34"/>
            <p:cNvGrpSpPr/>
            <p:nvPr/>
          </p:nvGrpSpPr>
          <p:grpSpPr>
            <a:xfrm>
              <a:off x="1775252" y="2763988"/>
              <a:ext cx="1045160" cy="1079816"/>
              <a:chOff x="-4061568" y="1901032"/>
              <a:chExt cx="1819276" cy="1879600"/>
            </a:xfrm>
          </p:grpSpPr>
          <p:sp>
            <p:nvSpPr>
              <p:cNvPr id="37"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594D7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36" name="直接连接符 35"/>
            <p:cNvCxnSpPr/>
            <p:nvPr/>
          </p:nvCxnSpPr>
          <p:spPr>
            <a:xfrm flipV="1">
              <a:off x="2295727" y="2062276"/>
              <a:ext cx="0" cy="765534"/>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合 49"/>
          <p:cNvGrpSpPr/>
          <p:nvPr/>
        </p:nvGrpSpPr>
        <p:grpSpPr>
          <a:xfrm>
            <a:off x="3610469" y="0"/>
            <a:ext cx="877971" cy="4113946"/>
            <a:chOff x="1775252" y="-1053552"/>
            <a:chExt cx="1045160" cy="4897356"/>
          </a:xfrm>
        </p:grpSpPr>
        <p:grpSp>
          <p:nvGrpSpPr>
            <p:cNvPr id="51" name="组合 50"/>
            <p:cNvGrpSpPr/>
            <p:nvPr/>
          </p:nvGrpSpPr>
          <p:grpSpPr>
            <a:xfrm>
              <a:off x="1775252" y="2763988"/>
              <a:ext cx="1045160" cy="1079816"/>
              <a:chOff x="-4061568" y="1901032"/>
              <a:chExt cx="1819276" cy="1879600"/>
            </a:xfrm>
          </p:grpSpPr>
          <p:sp>
            <p:nvSpPr>
              <p:cNvPr id="53"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E54B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52" name="直接连接符 51"/>
            <p:cNvCxnSpPr/>
            <p:nvPr/>
          </p:nvCxnSpPr>
          <p:spPr>
            <a:xfrm flipV="1">
              <a:off x="2295726" y="-1053552"/>
              <a:ext cx="0" cy="3881360"/>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sp>
        <p:nvSpPr>
          <p:cNvPr id="62" name="Rectangle 30"/>
          <p:cNvSpPr>
            <a:spLocks noChangeArrowheads="1"/>
          </p:cNvSpPr>
          <p:nvPr/>
        </p:nvSpPr>
        <p:spPr bwMode="auto">
          <a:xfrm>
            <a:off x="4230876" y="1854928"/>
            <a:ext cx="313025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anose="020B0604020202020204" pitchFamily="34" charset="0"/>
              <a:buNone/>
            </a:pPr>
            <a:r>
              <a:rPr lang="zh-CN" altLang="en-US" sz="3200" b="1" dirty="0" smtClean="0">
                <a:solidFill>
                  <a:srgbClr val="E54B81"/>
                </a:solidFill>
                <a:ea typeface="微软雅黑" panose="020B0503020204020204" pitchFamily="34" charset="-122"/>
              </a:rPr>
              <a:t>正在消失的职业</a:t>
            </a:r>
            <a:endParaRPr lang="zh-CN" altLang="en-US" sz="3200" b="1" dirty="0">
              <a:solidFill>
                <a:srgbClr val="E54B81"/>
              </a:solidFill>
              <a:ea typeface="微软雅黑" panose="020B0503020204020204" pitchFamily="34" charset="-122"/>
            </a:endParaRPr>
          </a:p>
        </p:txBody>
      </p:sp>
      <p:sp>
        <p:nvSpPr>
          <p:cNvPr id="64" name="Rectangle 30"/>
          <p:cNvSpPr>
            <a:spLocks noChangeArrowheads="1"/>
          </p:cNvSpPr>
          <p:nvPr/>
        </p:nvSpPr>
        <p:spPr bwMode="auto">
          <a:xfrm>
            <a:off x="3131840" y="1774124"/>
            <a:ext cx="851610"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pPr>
            <a:r>
              <a:rPr lang="en-US" altLang="zh-CN" sz="5400" dirty="0">
                <a:ln>
                  <a:solidFill>
                    <a:srgbClr val="E54B81"/>
                  </a:solidFill>
                </a:ln>
                <a:noFill/>
                <a:latin typeface="Impact" panose="020B0806030902050204" pitchFamily="34" charset="0"/>
                <a:ea typeface="迷你简汉真广标" pitchFamily="49" charset="-122"/>
              </a:rPr>
              <a:t>02</a:t>
            </a:r>
            <a:endParaRPr lang="zh-CN" altLang="en-US" sz="5400" dirty="0">
              <a:ln>
                <a:solidFill>
                  <a:srgbClr val="E54B81"/>
                </a:solidFill>
              </a:ln>
              <a:noFill/>
              <a:latin typeface="Impact" panose="020B0806030902050204" pitchFamily="34" charset="0"/>
              <a:ea typeface="迷你简汉真广标" pitchFamily="49"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合 49"/>
          <p:cNvGrpSpPr/>
          <p:nvPr/>
        </p:nvGrpSpPr>
        <p:grpSpPr>
          <a:xfrm>
            <a:off x="3610469" y="0"/>
            <a:ext cx="877971" cy="4113946"/>
            <a:chOff x="1775252" y="-1053552"/>
            <a:chExt cx="1045160" cy="4897356"/>
          </a:xfrm>
        </p:grpSpPr>
        <p:grpSp>
          <p:nvGrpSpPr>
            <p:cNvPr id="51" name="组合 50"/>
            <p:cNvGrpSpPr/>
            <p:nvPr/>
          </p:nvGrpSpPr>
          <p:grpSpPr>
            <a:xfrm>
              <a:off x="1775252" y="2763988"/>
              <a:ext cx="1045160" cy="1079816"/>
              <a:chOff x="-4061568" y="1901032"/>
              <a:chExt cx="1819276" cy="1879600"/>
            </a:xfrm>
          </p:grpSpPr>
          <p:sp>
            <p:nvSpPr>
              <p:cNvPr id="53"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594D7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52" name="直接连接符 51"/>
            <p:cNvCxnSpPr/>
            <p:nvPr/>
          </p:nvCxnSpPr>
          <p:spPr>
            <a:xfrm flipV="1">
              <a:off x="2295726" y="-1053552"/>
              <a:ext cx="0" cy="3881360"/>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sp>
        <p:nvSpPr>
          <p:cNvPr id="62" name="Rectangle 30"/>
          <p:cNvSpPr>
            <a:spLocks noChangeArrowheads="1"/>
          </p:cNvSpPr>
          <p:nvPr/>
        </p:nvSpPr>
        <p:spPr bwMode="auto">
          <a:xfrm>
            <a:off x="4230876" y="1854928"/>
            <a:ext cx="313025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anose="020B0604020202020204" pitchFamily="34" charset="0"/>
              <a:buNone/>
            </a:pPr>
            <a:r>
              <a:rPr lang="zh-CN" altLang="en-US" sz="3200" b="1" dirty="0" smtClean="0">
                <a:solidFill>
                  <a:srgbClr val="594D7B"/>
                </a:solidFill>
                <a:ea typeface="微软雅黑" panose="020B0503020204020204" pitchFamily="34" charset="-122"/>
              </a:rPr>
              <a:t>正在消失的职业</a:t>
            </a:r>
            <a:endParaRPr lang="zh-CN" altLang="en-US" sz="3200" b="1" dirty="0" smtClean="0">
              <a:solidFill>
                <a:srgbClr val="594D7B"/>
              </a:solidFill>
              <a:ea typeface="微软雅黑" panose="020B0503020204020204" pitchFamily="34" charset="-122"/>
            </a:endParaRPr>
          </a:p>
        </p:txBody>
      </p:sp>
      <p:sp>
        <p:nvSpPr>
          <p:cNvPr id="64" name="Rectangle 30"/>
          <p:cNvSpPr>
            <a:spLocks noChangeArrowheads="1"/>
          </p:cNvSpPr>
          <p:nvPr/>
        </p:nvSpPr>
        <p:spPr bwMode="auto">
          <a:xfrm>
            <a:off x="3131840" y="1774124"/>
            <a:ext cx="85161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pPr>
            <a:r>
              <a:rPr lang="en-US" altLang="zh-CN" sz="5400" dirty="0">
                <a:ln>
                  <a:solidFill>
                    <a:srgbClr val="594D7B"/>
                  </a:solidFill>
                </a:ln>
                <a:noFill/>
                <a:latin typeface="Impact" panose="020B0806030902050204" pitchFamily="34" charset="0"/>
                <a:ea typeface="迷你简汉真广标" pitchFamily="49" charset="-122"/>
              </a:rPr>
              <a:t>02</a:t>
            </a:r>
            <a:endParaRPr lang="zh-CN" altLang="en-US" sz="5400" dirty="0">
              <a:ln>
                <a:solidFill>
                  <a:srgbClr val="594D7B"/>
                </a:solidFill>
              </a:ln>
              <a:noFill/>
              <a:latin typeface="Impact" panose="020B0806030902050204" pitchFamily="34" charset="0"/>
              <a:ea typeface="迷你简汉真广标" pitchFamily="49" charset="-122"/>
            </a:endParaRPr>
          </a:p>
        </p:txBody>
      </p:sp>
      <p:sp>
        <p:nvSpPr>
          <p:cNvPr id="2" name="矩形 1"/>
          <p:cNvSpPr/>
          <p:nvPr/>
        </p:nvSpPr>
        <p:spPr>
          <a:xfrm>
            <a:off x="1847850" y="191770"/>
            <a:ext cx="1727835" cy="5759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圆角矩形 2"/>
          <p:cNvSpPr/>
          <p:nvPr/>
        </p:nvSpPr>
        <p:spPr>
          <a:xfrm>
            <a:off x="4690745" y="462915"/>
            <a:ext cx="3510915" cy="40894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2" rIns="68566" bIns="34282" rtlCol="0" anchor="ctr"/>
          <a:p>
            <a:pPr algn="ctr"/>
            <a:r>
              <a:rPr lang="zh-CN" altLang="en-US" b="1" dirty="0">
                <a:solidFill>
                  <a:prstClr val="white"/>
                </a:solidFill>
                <a:latin typeface="微软雅黑" panose="020B0503020204020204" pitchFamily="34" charset="-122"/>
                <a:ea typeface="微软雅黑" panose="020B0503020204020204" pitchFamily="34" charset="-122"/>
              </a:rPr>
              <a:t>纸媒的</a:t>
            </a:r>
            <a:r>
              <a:rPr lang="en-US" altLang="zh-CN" b="1" dirty="0">
                <a:solidFill>
                  <a:prstClr val="white"/>
                </a:solidFill>
                <a:latin typeface="微软雅黑" panose="020B0503020204020204" pitchFamily="34" charset="-122"/>
                <a:ea typeface="微软雅黑" panose="020B0503020204020204" pitchFamily="34" charset="-122"/>
              </a:rPr>
              <a:t>“</a:t>
            </a:r>
            <a:r>
              <a:rPr lang="zh-CN" altLang="en-US" b="1" dirty="0">
                <a:solidFill>
                  <a:prstClr val="white"/>
                </a:solidFill>
                <a:latin typeface="微软雅黑" panose="020B0503020204020204" pitchFamily="34" charset="-122"/>
                <a:ea typeface="微软雅黑" panose="020B0503020204020204" pitchFamily="34" charset="-122"/>
              </a:rPr>
              <a:t>阵亡</a:t>
            </a:r>
            <a:r>
              <a:rPr lang="en-US" altLang="zh-CN" b="1" dirty="0">
                <a:solidFill>
                  <a:prstClr val="white"/>
                </a:solidFill>
                <a:latin typeface="微软雅黑" panose="020B0503020204020204" pitchFamily="34" charset="-122"/>
                <a:ea typeface="微软雅黑" panose="020B0503020204020204" pitchFamily="34" charset="-122"/>
              </a:rPr>
              <a:t>”</a:t>
            </a:r>
            <a:endParaRPr lang="zh-CN" altLang="en-US" b="1" dirty="0">
              <a:solidFill>
                <a:prstClr val="white"/>
              </a:solidFill>
              <a:latin typeface="微软雅黑" panose="020B0503020204020204" pitchFamily="34" charset="-122"/>
              <a:ea typeface="微软雅黑" panose="020B0503020204020204" pitchFamily="34" charset="-122"/>
            </a:endParaRPr>
          </a:p>
        </p:txBody>
      </p:sp>
      <p:pic>
        <p:nvPicPr>
          <p:cNvPr id="8" name="图片 7" descr="5-1543582598[1]"/>
          <p:cNvPicPr>
            <a:picLocks noChangeAspect="1"/>
          </p:cNvPicPr>
          <p:nvPr/>
        </p:nvPicPr>
        <p:blipFill>
          <a:blip r:embed="rId1"/>
          <a:stretch>
            <a:fillRect/>
          </a:stretch>
        </p:blipFill>
        <p:spPr>
          <a:xfrm>
            <a:off x="6379210" y="-40005"/>
            <a:ext cx="2778760" cy="3705860"/>
          </a:xfrm>
          <a:prstGeom prst="rect">
            <a:avLst/>
          </a:prstGeom>
        </p:spPr>
      </p:pic>
      <p:pic>
        <p:nvPicPr>
          <p:cNvPr id="9" name="图片 8" descr="9d2cf78286ad6fb966c953e82a17080d[1]"/>
          <p:cNvPicPr>
            <a:picLocks noChangeAspect="1"/>
          </p:cNvPicPr>
          <p:nvPr/>
        </p:nvPicPr>
        <p:blipFill>
          <a:blip r:embed="rId2"/>
          <a:stretch>
            <a:fillRect/>
          </a:stretch>
        </p:blipFill>
        <p:spPr>
          <a:xfrm>
            <a:off x="-41275" y="2905760"/>
            <a:ext cx="3161030" cy="2419985"/>
          </a:xfrm>
          <a:prstGeom prst="rect">
            <a:avLst/>
          </a:prstGeom>
        </p:spPr>
      </p:pic>
      <p:pic>
        <p:nvPicPr>
          <p:cNvPr id="10" name="图片 9" descr="f6f2294d525f458bbaf0b382e5a32801[1]"/>
          <p:cNvPicPr>
            <a:picLocks noChangeAspect="1"/>
          </p:cNvPicPr>
          <p:nvPr/>
        </p:nvPicPr>
        <p:blipFill>
          <a:blip r:embed="rId3"/>
          <a:stretch>
            <a:fillRect/>
          </a:stretch>
        </p:blipFill>
        <p:spPr>
          <a:xfrm>
            <a:off x="-41275" y="-201930"/>
            <a:ext cx="3107690" cy="3107690"/>
          </a:xfrm>
          <a:prstGeom prst="rect">
            <a:avLst/>
          </a:prstGeom>
        </p:spPr>
      </p:pic>
      <p:pic>
        <p:nvPicPr>
          <p:cNvPr id="11" name="图片 10" descr="1005c576a566b10a3d85b5f518cc345e[1]"/>
          <p:cNvPicPr>
            <a:picLocks noChangeAspect="1"/>
          </p:cNvPicPr>
          <p:nvPr/>
        </p:nvPicPr>
        <p:blipFill>
          <a:blip r:embed="rId4"/>
          <a:stretch>
            <a:fillRect/>
          </a:stretch>
        </p:blipFill>
        <p:spPr>
          <a:xfrm>
            <a:off x="2548255" y="2808605"/>
            <a:ext cx="4392295" cy="2517140"/>
          </a:xfrm>
          <a:prstGeom prst="rect">
            <a:avLst/>
          </a:prstGeom>
        </p:spPr>
      </p:pic>
      <p:pic>
        <p:nvPicPr>
          <p:cNvPr id="12" name="图片 11" descr="53267306[1]"/>
          <p:cNvPicPr>
            <a:picLocks noChangeAspect="1"/>
          </p:cNvPicPr>
          <p:nvPr/>
        </p:nvPicPr>
        <p:blipFill>
          <a:blip r:embed="rId5"/>
          <a:stretch>
            <a:fillRect/>
          </a:stretch>
        </p:blipFill>
        <p:spPr>
          <a:xfrm>
            <a:off x="3066415" y="63500"/>
            <a:ext cx="3355975" cy="2793365"/>
          </a:xfrm>
          <a:prstGeom prst="rect">
            <a:avLst/>
          </a:prstGeom>
        </p:spPr>
      </p:pic>
      <p:pic>
        <p:nvPicPr>
          <p:cNvPr id="13" name="图片 12" descr="bcea8efaed02448e9638b44090ce5886[1]"/>
          <p:cNvPicPr>
            <a:picLocks noChangeAspect="1"/>
          </p:cNvPicPr>
          <p:nvPr/>
        </p:nvPicPr>
        <p:blipFill>
          <a:blip r:embed="rId6"/>
          <a:stretch>
            <a:fillRect/>
          </a:stretch>
        </p:blipFill>
        <p:spPr>
          <a:xfrm>
            <a:off x="6197600" y="2856865"/>
            <a:ext cx="2960370" cy="237109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24" name="直接连接符 23"/>
          <p:cNvCxnSpPr/>
          <p:nvPr/>
        </p:nvCxnSpPr>
        <p:spPr>
          <a:xfrm>
            <a:off x="2489364" y="1848071"/>
            <a:ext cx="1596373" cy="1597583"/>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1698570" y="1848073"/>
            <a:ext cx="798188" cy="7987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7249357" y="2646865"/>
            <a:ext cx="798188" cy="7987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076312" y="1848071"/>
            <a:ext cx="1596373" cy="1597583"/>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5662501" y="1848071"/>
            <a:ext cx="1596373" cy="1597583"/>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 name="组合 30"/>
          <p:cNvGrpSpPr/>
          <p:nvPr/>
        </p:nvGrpSpPr>
        <p:grpSpPr>
          <a:xfrm>
            <a:off x="1711033" y="2142807"/>
            <a:ext cx="1582977" cy="1584176"/>
            <a:chOff x="1369994" y="2067694"/>
            <a:chExt cx="1584176" cy="1584176"/>
          </a:xfrm>
          <a:solidFill>
            <a:srgbClr val="2B83E5"/>
          </a:solidFill>
        </p:grpSpPr>
        <p:sp>
          <p:nvSpPr>
            <p:cNvPr id="32" name="菱形 31"/>
            <p:cNvSpPr/>
            <p:nvPr/>
          </p:nvSpPr>
          <p:spPr>
            <a:xfrm>
              <a:off x="1369994" y="2067694"/>
              <a:ext cx="1584176" cy="1584176"/>
            </a:xfrm>
            <a:prstGeom prst="diamond">
              <a:avLst/>
            </a:prstGeom>
            <a:solidFill>
              <a:srgbClr val="F6B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3" name="TextBox 32"/>
            <p:cNvSpPr txBox="1"/>
            <p:nvPr/>
          </p:nvSpPr>
          <p:spPr>
            <a:xfrm flipH="1">
              <a:off x="1608084" y="2649528"/>
              <a:ext cx="1199788" cy="398780"/>
            </a:xfrm>
            <a:prstGeom prst="rect">
              <a:avLst/>
            </a:prstGeom>
            <a:noFill/>
          </p:spPr>
          <p:txBody>
            <a:bodyPr wrap="none" rtlCol="0">
              <a:spAutoFit/>
            </a:bodyPr>
            <a:lstStyle/>
            <a:p>
              <a:pPr algn="l"/>
              <a:r>
                <a:rPr lang="zh-CN" altLang="en-US" sz="2000" b="1" dirty="0">
                  <a:solidFill>
                    <a:schemeClr val="bg1"/>
                  </a:solidFill>
                  <a:latin typeface="微软雅黑" panose="020B0503020204020204" pitchFamily="34" charset="-122"/>
                  <a:ea typeface="微软雅黑" panose="020B0503020204020204" pitchFamily="34" charset="-122"/>
                </a:rPr>
                <a:t>银行柜员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3" name="组合 33"/>
          <p:cNvGrpSpPr/>
          <p:nvPr/>
        </p:nvGrpSpPr>
        <p:grpSpPr>
          <a:xfrm>
            <a:off x="3307334" y="1566743"/>
            <a:ext cx="1582977" cy="1584176"/>
            <a:chOff x="3029144" y="1491630"/>
            <a:chExt cx="1584176" cy="1584176"/>
          </a:xfrm>
          <a:solidFill>
            <a:srgbClr val="C09CC2"/>
          </a:solidFill>
        </p:grpSpPr>
        <p:sp>
          <p:nvSpPr>
            <p:cNvPr id="35" name="菱形 34"/>
            <p:cNvSpPr/>
            <p:nvPr/>
          </p:nvSpPr>
          <p:spPr>
            <a:xfrm>
              <a:off x="3029144" y="1491630"/>
              <a:ext cx="1584176" cy="1584176"/>
            </a:xfrm>
            <a:prstGeom prst="diamond">
              <a:avLst/>
            </a:prstGeom>
            <a:solidFill>
              <a:srgbClr val="C09C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6" name="TextBox 35"/>
            <p:cNvSpPr txBox="1"/>
            <p:nvPr/>
          </p:nvSpPr>
          <p:spPr>
            <a:xfrm flipH="1">
              <a:off x="3482661" y="2073464"/>
              <a:ext cx="691403" cy="398780"/>
            </a:xfrm>
            <a:prstGeom prst="rect">
              <a:avLst/>
            </a:prstGeom>
            <a:noFill/>
          </p:spPr>
          <p:txBody>
            <a:bodyPr wrap="non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记者</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4" name="组合 36"/>
          <p:cNvGrpSpPr/>
          <p:nvPr/>
        </p:nvGrpSpPr>
        <p:grpSpPr>
          <a:xfrm>
            <a:off x="4895477" y="2142807"/>
            <a:ext cx="1582977" cy="1584176"/>
            <a:chOff x="4577170" y="2067694"/>
            <a:chExt cx="1584176" cy="1584176"/>
          </a:xfrm>
          <a:solidFill>
            <a:srgbClr val="9DD53E"/>
          </a:solidFill>
        </p:grpSpPr>
        <p:sp>
          <p:nvSpPr>
            <p:cNvPr id="38" name="菱形 37"/>
            <p:cNvSpPr/>
            <p:nvPr/>
          </p:nvSpPr>
          <p:spPr>
            <a:xfrm>
              <a:off x="4577170" y="2067694"/>
              <a:ext cx="1584176" cy="1584176"/>
            </a:xfrm>
            <a:prstGeom prst="diamond">
              <a:avLst/>
            </a:prstGeom>
            <a:solidFill>
              <a:srgbClr val="9DD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9" name="TextBox 38"/>
            <p:cNvSpPr txBox="1"/>
            <p:nvPr/>
          </p:nvSpPr>
          <p:spPr>
            <a:xfrm flipH="1">
              <a:off x="4887069" y="2506018"/>
              <a:ext cx="945596" cy="706755"/>
            </a:xfrm>
            <a:prstGeom prst="rect">
              <a:avLst/>
            </a:prstGeom>
            <a:noFill/>
          </p:spPr>
          <p:txBody>
            <a:bodyPr wrap="none" rtlCol="0">
              <a:spAutoFit/>
            </a:bodyPr>
            <a:lstStyle/>
            <a:p>
              <a:pPr algn="l"/>
              <a:r>
                <a:rPr lang="zh-CN" altLang="en-US" sz="2000" b="1" dirty="0">
                  <a:solidFill>
                    <a:schemeClr val="bg1"/>
                  </a:solidFill>
                  <a:latin typeface="微软雅黑" panose="020B0503020204020204" pitchFamily="34" charset="-122"/>
                  <a:ea typeface="微软雅黑" panose="020B0503020204020204" pitchFamily="34" charset="-122"/>
                </a:rPr>
                <a:t>经纪人</a:t>
              </a:r>
              <a:endParaRPr lang="zh-CN" altLang="en-US" sz="2000" b="1" dirty="0">
                <a:solidFill>
                  <a:schemeClr val="bg1"/>
                </a:solidFill>
                <a:latin typeface="微软雅黑" panose="020B0503020204020204" pitchFamily="34" charset="-122"/>
                <a:ea typeface="微软雅黑" panose="020B0503020204020204" pitchFamily="34" charset="-122"/>
              </a:endParaRPr>
            </a:p>
            <a:p>
              <a:pPr algn="l"/>
              <a:r>
                <a:rPr lang="zh-CN" altLang="en-US" sz="2000" b="1" dirty="0">
                  <a:solidFill>
                    <a:schemeClr val="bg1"/>
                  </a:solidFill>
                  <a:latin typeface="微软雅黑" panose="020B0503020204020204" pitchFamily="34" charset="-122"/>
                  <a:ea typeface="微软雅黑" panose="020B0503020204020204" pitchFamily="34" charset="-122"/>
                </a:rPr>
                <a:t>中介商</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5" name="组合 39"/>
          <p:cNvGrpSpPr/>
          <p:nvPr/>
        </p:nvGrpSpPr>
        <p:grpSpPr>
          <a:xfrm>
            <a:off x="6472550" y="1566743"/>
            <a:ext cx="1582977" cy="1584176"/>
            <a:chOff x="6145277" y="1491630"/>
            <a:chExt cx="1584176" cy="1584176"/>
          </a:xfrm>
          <a:solidFill>
            <a:srgbClr val="FD5C0C"/>
          </a:solidFill>
        </p:grpSpPr>
        <p:sp>
          <p:nvSpPr>
            <p:cNvPr id="41" name="菱形 40"/>
            <p:cNvSpPr/>
            <p:nvPr/>
          </p:nvSpPr>
          <p:spPr>
            <a:xfrm>
              <a:off x="6145277" y="1491630"/>
              <a:ext cx="1584176" cy="1584176"/>
            </a:xfrm>
            <a:prstGeom prst="diamond">
              <a:avLst/>
            </a:prstGeom>
            <a:solidFill>
              <a:srgbClr val="FD5C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2" name="TextBox 41"/>
            <p:cNvSpPr txBox="1"/>
            <p:nvPr/>
          </p:nvSpPr>
          <p:spPr>
            <a:xfrm flipH="1">
              <a:off x="6383367" y="2145219"/>
              <a:ext cx="1199788" cy="398780"/>
            </a:xfrm>
            <a:prstGeom prst="rect">
              <a:avLst/>
            </a:prstGeom>
            <a:noFill/>
          </p:spPr>
          <p:txBody>
            <a:bodyPr wrap="non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个体商户</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
        <p:nvSpPr>
          <p:cNvPr id="43" name="Rectangle 13" descr="FD1DDF730CE4456e89755B07FE1653D0# #Rectangle 13"/>
          <p:cNvSpPr>
            <a:spLocks noChangeArrowheads="1"/>
          </p:cNvSpPr>
          <p:nvPr/>
        </p:nvSpPr>
        <p:spPr bwMode="auto">
          <a:xfrm>
            <a:off x="2222500" y="123825"/>
            <a:ext cx="3465195" cy="1475105"/>
          </a:xfrm>
          <a:prstGeom prst="rect">
            <a:avLst/>
          </a:prstGeom>
          <a:noFill/>
          <a:ln w="28575" cmpd="sng">
            <a:solidFill>
              <a:schemeClr val="accent1">
                <a:shade val="50000"/>
              </a:schemeClr>
            </a:solid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89" tIns="45694" rIns="91389" bIns="45694">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9pPr>
          </a:lstStyle>
          <a:p>
            <a:pPr eaLnBrk="1" hangingPunct="1">
              <a:spcBef>
                <a:spcPct val="0"/>
              </a:spcBef>
              <a:buNone/>
              <a:defRPr/>
            </a:pPr>
            <a:r>
              <a:rPr lang="zh-CN" altLang="en-US" sz="1800" dirty="0">
                <a:solidFill>
                  <a:schemeClr val="accent6"/>
                </a:solidFill>
                <a:latin typeface="微软雅黑" panose="020B0503020204020204" pitchFamily="34" charset="-122"/>
                <a:ea typeface="微软雅黑" panose="020B0503020204020204" pitchFamily="34" charset="-122"/>
              </a:rPr>
              <a:t>美国的NarrativeScience公司，结合大数据和人工智能，利用软件开发的模板、框架和算法，瞬间撰写出上百万篇报道，《福布斯》杂志都已经成为他们的客户</a:t>
            </a:r>
            <a:endParaRPr lang="zh-CN" altLang="en-US" sz="1800" dirty="0">
              <a:solidFill>
                <a:schemeClr val="accent6"/>
              </a:solidFill>
              <a:latin typeface="微软雅黑" panose="020B0503020204020204" pitchFamily="34" charset="-122"/>
              <a:ea typeface="微软雅黑" panose="020B0503020204020204" pitchFamily="34" charset="-122"/>
            </a:endParaRPr>
          </a:p>
        </p:txBody>
      </p:sp>
      <p:sp>
        <p:nvSpPr>
          <p:cNvPr id="6" name="Rectangle 13" descr="FD1DDF730CE4456e89755B07FE1653D0# #Rectangle 13"/>
          <p:cNvSpPr>
            <a:spLocks noChangeArrowheads="1"/>
          </p:cNvSpPr>
          <p:nvPr/>
        </p:nvSpPr>
        <p:spPr bwMode="auto">
          <a:xfrm>
            <a:off x="610870" y="3797935"/>
            <a:ext cx="3465195" cy="643890"/>
          </a:xfrm>
          <a:prstGeom prst="rect">
            <a:avLst/>
          </a:prstGeom>
          <a:noFill/>
          <a:ln w="28575" cmpd="sng">
            <a:solidFill>
              <a:schemeClr val="accent1">
                <a:shade val="50000"/>
              </a:schemeClr>
            </a:solid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89" tIns="45694" rIns="91389" bIns="45694">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9pPr>
          </a:lstStyle>
          <a:p>
            <a:pPr eaLnBrk="1" hangingPunct="1">
              <a:spcBef>
                <a:spcPct val="0"/>
              </a:spcBef>
              <a:buNone/>
              <a:defRPr/>
            </a:pPr>
            <a:r>
              <a:rPr lang="zh-CN" altLang="en-US" sz="1800" dirty="0">
                <a:solidFill>
                  <a:schemeClr val="accent6"/>
                </a:solidFill>
                <a:latin typeface="微软雅黑" panose="020B0503020204020204" pitchFamily="34" charset="-122"/>
                <a:ea typeface="微软雅黑" panose="020B0503020204020204" pitchFamily="34" charset="-122"/>
                <a:sym typeface="+mn-ea"/>
              </a:rPr>
              <a:t>人们逐渐开始选择网银或移动支付，</a:t>
            </a:r>
            <a:r>
              <a:rPr lang="zh-CN" altLang="en-US" sz="1800" dirty="0">
                <a:solidFill>
                  <a:schemeClr val="accent6"/>
                </a:solidFill>
                <a:latin typeface="微软雅黑" panose="020B0503020204020204" pitchFamily="34" charset="-122"/>
                <a:ea typeface="微软雅黑" panose="020B0503020204020204" pitchFamily="34" charset="-122"/>
                <a:sym typeface="+mn-ea"/>
              </a:rPr>
              <a:t>80%的现金使用会消失</a:t>
            </a:r>
            <a:endParaRPr lang="zh-CN" altLang="en-US" sz="1800" dirty="0">
              <a:solidFill>
                <a:schemeClr val="accent6"/>
              </a:solidFill>
              <a:latin typeface="微软雅黑" panose="020B0503020204020204" pitchFamily="34" charset="-122"/>
              <a:ea typeface="微软雅黑" panose="020B0503020204020204" pitchFamily="34" charset="-122"/>
              <a:sym typeface="+mn-ea"/>
            </a:endParaRPr>
          </a:p>
        </p:txBody>
      </p:sp>
      <p:sp>
        <p:nvSpPr>
          <p:cNvPr id="7" name="Rectangle 13" descr="FD1DDF730CE4456e89755B07FE1653D0# #Rectangle 13"/>
          <p:cNvSpPr>
            <a:spLocks noChangeArrowheads="1"/>
          </p:cNvSpPr>
          <p:nvPr/>
        </p:nvSpPr>
        <p:spPr bwMode="auto">
          <a:xfrm>
            <a:off x="6119495" y="401320"/>
            <a:ext cx="2202815" cy="1197610"/>
          </a:xfrm>
          <a:prstGeom prst="rect">
            <a:avLst/>
          </a:prstGeom>
          <a:noFill/>
          <a:ln w="28575" cmpd="sng">
            <a:solidFill>
              <a:schemeClr val="accent1">
                <a:shade val="50000"/>
              </a:schemeClr>
            </a:solid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89" tIns="45694" rIns="91389" bIns="45694">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9pPr>
          </a:lstStyle>
          <a:p>
            <a:pPr eaLnBrk="1" hangingPunct="1">
              <a:spcBef>
                <a:spcPct val="0"/>
              </a:spcBef>
              <a:buNone/>
              <a:defRPr/>
            </a:pPr>
            <a:r>
              <a:rPr lang="zh-CN" altLang="en-US" sz="1800" dirty="0">
                <a:solidFill>
                  <a:schemeClr val="accent6"/>
                </a:solidFill>
                <a:latin typeface="微软雅黑" panose="020B0503020204020204" pitchFamily="34" charset="-122"/>
                <a:ea typeface="微软雅黑" panose="020B0503020204020204" pitchFamily="34" charset="-122"/>
                <a:sym typeface="+mn-ea"/>
              </a:rPr>
              <a:t>李宁实体店关掉一千八百多家，电商的销售额已经超过实体店的销售额</a:t>
            </a:r>
            <a:endParaRPr lang="zh-CN" altLang="en-US" sz="1800" dirty="0">
              <a:solidFill>
                <a:schemeClr val="accent6"/>
              </a:solidFill>
              <a:latin typeface="微软雅黑" panose="020B0503020204020204" pitchFamily="34" charset="-122"/>
              <a:ea typeface="微软雅黑" panose="020B0503020204020204" pitchFamily="34" charset="-122"/>
              <a:sym typeface="+mn-ea"/>
            </a:endParaRPr>
          </a:p>
        </p:txBody>
      </p:sp>
      <p:sp>
        <p:nvSpPr>
          <p:cNvPr id="8" name="Rectangle 13" descr="FD1DDF730CE4456e89755B07FE1653D0# #Rectangle 13"/>
          <p:cNvSpPr>
            <a:spLocks noChangeArrowheads="1"/>
          </p:cNvSpPr>
          <p:nvPr/>
        </p:nvSpPr>
        <p:spPr bwMode="auto">
          <a:xfrm>
            <a:off x="4450715" y="3727450"/>
            <a:ext cx="3627755" cy="1197610"/>
          </a:xfrm>
          <a:prstGeom prst="rect">
            <a:avLst/>
          </a:prstGeom>
          <a:noFill/>
          <a:ln w="28575" cmpd="sng">
            <a:solidFill>
              <a:schemeClr val="accent1">
                <a:shade val="50000"/>
              </a:schemeClr>
            </a:solid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89" tIns="45694" rIns="91389" bIns="45694">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9pPr>
          </a:lstStyle>
          <a:p>
            <a:pPr eaLnBrk="1" hangingPunct="1">
              <a:spcBef>
                <a:spcPct val="0"/>
              </a:spcBef>
              <a:buNone/>
              <a:defRPr/>
            </a:pPr>
            <a:r>
              <a:rPr lang="zh-CN" altLang="en-US" sz="1800" dirty="0">
                <a:solidFill>
                  <a:schemeClr val="accent6"/>
                </a:solidFill>
                <a:latin typeface="微软雅黑" panose="020B0503020204020204" pitchFamily="34" charset="-122"/>
                <a:ea typeface="微软雅黑" panose="020B0503020204020204" pitchFamily="34" charset="-122"/>
                <a:sym typeface="+mn-ea"/>
              </a:rPr>
              <a:t>信息高速公路的发展，如已经有越来越多的人选择在网上自选保险，未来人们可能会需要更多专业的规划师，而不是经纪人</a:t>
            </a:r>
            <a:endParaRPr lang="zh-CN" altLang="en-US" sz="1800" dirty="0">
              <a:solidFill>
                <a:schemeClr val="accent6"/>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300"/>
                                        <p:tgtEl>
                                          <p:spTgt spid="2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300"/>
                                        <p:tgtEl>
                                          <p:spTgt spid="24"/>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wipe(left)">
                                      <p:cBhvr>
                                        <p:cTn id="15" dur="300"/>
                                        <p:tgtEl>
                                          <p:spTgt spid="28"/>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300"/>
                                        <p:tgtEl>
                                          <p:spTgt spid="29"/>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300"/>
                                        <p:tgtEl>
                                          <p:spTgt spid="27"/>
                                        </p:tgtEl>
                                      </p:cBhvr>
                                    </p:animEffect>
                                  </p:childTnLst>
                                </p:cTn>
                              </p:par>
                            </p:childTnLst>
                          </p:cTn>
                        </p:par>
                        <p:par>
                          <p:cTn id="24" fill="hold">
                            <p:stCondLst>
                              <p:cond delay="2500"/>
                            </p:stCondLst>
                            <p:childTnLst>
                              <p:par>
                                <p:cTn id="25" presetID="47"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800"/>
                                        <p:tgtEl>
                                          <p:spTgt spid="2"/>
                                        </p:tgtEl>
                                      </p:cBhvr>
                                    </p:animEffect>
                                    <p:anim calcmode="lin" valueType="num">
                                      <p:cBhvr>
                                        <p:cTn id="28" dur="800" fill="hold"/>
                                        <p:tgtEl>
                                          <p:spTgt spid="2"/>
                                        </p:tgtEl>
                                        <p:attrNameLst>
                                          <p:attrName>ppt_x</p:attrName>
                                        </p:attrNameLst>
                                      </p:cBhvr>
                                      <p:tavLst>
                                        <p:tav tm="0">
                                          <p:val>
                                            <p:strVal val="#ppt_x"/>
                                          </p:val>
                                        </p:tav>
                                        <p:tav tm="100000">
                                          <p:val>
                                            <p:strVal val="#ppt_x"/>
                                          </p:val>
                                        </p:tav>
                                      </p:tavLst>
                                    </p:anim>
                                    <p:anim calcmode="lin" valueType="num">
                                      <p:cBhvr>
                                        <p:cTn id="29" dur="800" fill="hold"/>
                                        <p:tgtEl>
                                          <p:spTgt spid="2"/>
                                        </p:tgtEl>
                                        <p:attrNameLst>
                                          <p:attrName>ppt_y</p:attrName>
                                        </p:attrNameLst>
                                      </p:cBhvr>
                                      <p:tavLst>
                                        <p:tav tm="0">
                                          <p:val>
                                            <p:strVal val="#ppt_y-.1"/>
                                          </p:val>
                                        </p:tav>
                                        <p:tav tm="100000">
                                          <p:val>
                                            <p:strVal val="#ppt_y"/>
                                          </p:val>
                                        </p:tav>
                                      </p:tavLst>
                                    </p:anim>
                                  </p:childTnLst>
                                </p:cTn>
                              </p:par>
                            </p:childTnLst>
                          </p:cTn>
                        </p:par>
                        <p:par>
                          <p:cTn id="30" fill="hold">
                            <p:stCondLst>
                              <p:cond delay="3500"/>
                            </p:stCondLst>
                            <p:childTnLst>
                              <p:par>
                                <p:cTn id="31" presetID="42" presetClass="entr" presetSubtype="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800"/>
                                        <p:tgtEl>
                                          <p:spTgt spid="3"/>
                                        </p:tgtEl>
                                      </p:cBhvr>
                                    </p:animEffect>
                                    <p:anim calcmode="lin" valueType="num">
                                      <p:cBhvr>
                                        <p:cTn id="34" dur="800" fill="hold"/>
                                        <p:tgtEl>
                                          <p:spTgt spid="3"/>
                                        </p:tgtEl>
                                        <p:attrNameLst>
                                          <p:attrName>ppt_x</p:attrName>
                                        </p:attrNameLst>
                                      </p:cBhvr>
                                      <p:tavLst>
                                        <p:tav tm="0">
                                          <p:val>
                                            <p:strVal val="#ppt_x"/>
                                          </p:val>
                                        </p:tav>
                                        <p:tav tm="100000">
                                          <p:val>
                                            <p:strVal val="#ppt_x"/>
                                          </p:val>
                                        </p:tav>
                                      </p:tavLst>
                                    </p:anim>
                                    <p:anim calcmode="lin" valueType="num">
                                      <p:cBhvr>
                                        <p:cTn id="35" dur="800" fill="hold"/>
                                        <p:tgtEl>
                                          <p:spTgt spid="3"/>
                                        </p:tgtEl>
                                        <p:attrNameLst>
                                          <p:attrName>ppt_y</p:attrName>
                                        </p:attrNameLst>
                                      </p:cBhvr>
                                      <p:tavLst>
                                        <p:tav tm="0">
                                          <p:val>
                                            <p:strVal val="#ppt_y+.1"/>
                                          </p:val>
                                        </p:tav>
                                        <p:tav tm="100000">
                                          <p:val>
                                            <p:strVal val="#ppt_y"/>
                                          </p:val>
                                        </p:tav>
                                      </p:tavLst>
                                    </p:anim>
                                  </p:childTnLst>
                                </p:cTn>
                              </p:par>
                            </p:childTnLst>
                          </p:cTn>
                        </p:par>
                        <p:par>
                          <p:cTn id="36" fill="hold">
                            <p:stCondLst>
                              <p:cond delay="4500"/>
                            </p:stCondLst>
                            <p:childTnLst>
                              <p:par>
                                <p:cTn id="37" presetID="47" presetClass="entr" presetSubtype="0"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800"/>
                                        <p:tgtEl>
                                          <p:spTgt spid="4"/>
                                        </p:tgtEl>
                                      </p:cBhvr>
                                    </p:animEffect>
                                    <p:anim calcmode="lin" valueType="num">
                                      <p:cBhvr>
                                        <p:cTn id="40" dur="800" fill="hold"/>
                                        <p:tgtEl>
                                          <p:spTgt spid="4"/>
                                        </p:tgtEl>
                                        <p:attrNameLst>
                                          <p:attrName>ppt_x</p:attrName>
                                        </p:attrNameLst>
                                      </p:cBhvr>
                                      <p:tavLst>
                                        <p:tav tm="0">
                                          <p:val>
                                            <p:strVal val="#ppt_x"/>
                                          </p:val>
                                        </p:tav>
                                        <p:tav tm="100000">
                                          <p:val>
                                            <p:strVal val="#ppt_x"/>
                                          </p:val>
                                        </p:tav>
                                      </p:tavLst>
                                    </p:anim>
                                    <p:anim calcmode="lin" valueType="num">
                                      <p:cBhvr>
                                        <p:cTn id="41" dur="800" fill="hold"/>
                                        <p:tgtEl>
                                          <p:spTgt spid="4"/>
                                        </p:tgtEl>
                                        <p:attrNameLst>
                                          <p:attrName>ppt_y</p:attrName>
                                        </p:attrNameLst>
                                      </p:cBhvr>
                                      <p:tavLst>
                                        <p:tav tm="0">
                                          <p:val>
                                            <p:strVal val="#ppt_y-.1"/>
                                          </p:val>
                                        </p:tav>
                                        <p:tav tm="100000">
                                          <p:val>
                                            <p:strVal val="#ppt_y"/>
                                          </p:val>
                                        </p:tav>
                                      </p:tavLst>
                                    </p:anim>
                                  </p:childTnLst>
                                </p:cTn>
                              </p:par>
                            </p:childTnLst>
                          </p:cTn>
                        </p:par>
                        <p:par>
                          <p:cTn id="42" fill="hold">
                            <p:stCondLst>
                              <p:cond delay="5500"/>
                            </p:stCondLst>
                            <p:childTnLst>
                              <p:par>
                                <p:cTn id="43" presetID="42" presetClass="entr" presetSubtype="0"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fade">
                                      <p:cBhvr>
                                        <p:cTn id="45" dur="800"/>
                                        <p:tgtEl>
                                          <p:spTgt spid="5"/>
                                        </p:tgtEl>
                                      </p:cBhvr>
                                    </p:animEffect>
                                    <p:anim calcmode="lin" valueType="num">
                                      <p:cBhvr>
                                        <p:cTn id="46" dur="800" fill="hold"/>
                                        <p:tgtEl>
                                          <p:spTgt spid="5"/>
                                        </p:tgtEl>
                                        <p:attrNameLst>
                                          <p:attrName>ppt_x</p:attrName>
                                        </p:attrNameLst>
                                      </p:cBhvr>
                                      <p:tavLst>
                                        <p:tav tm="0">
                                          <p:val>
                                            <p:strVal val="#ppt_x"/>
                                          </p:val>
                                        </p:tav>
                                        <p:tav tm="100000">
                                          <p:val>
                                            <p:strVal val="#ppt_x"/>
                                          </p:val>
                                        </p:tav>
                                      </p:tavLst>
                                    </p:anim>
                                    <p:anim calcmode="lin" valueType="num">
                                      <p:cBhvr>
                                        <p:cTn id="47" dur="8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grpId="0" nodeType="click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800"/>
                                        <p:tgtEl>
                                          <p:spTgt spid="6"/>
                                        </p:tgtEl>
                                      </p:cBhvr>
                                    </p:animEffect>
                                    <p:anim calcmode="lin" valueType="num">
                                      <p:cBhvr>
                                        <p:cTn id="53" dur="800" fill="hold"/>
                                        <p:tgtEl>
                                          <p:spTgt spid="6"/>
                                        </p:tgtEl>
                                        <p:attrNameLst>
                                          <p:attrName>ppt_x</p:attrName>
                                        </p:attrNameLst>
                                      </p:cBhvr>
                                      <p:tavLst>
                                        <p:tav tm="0">
                                          <p:val>
                                            <p:strVal val="#ppt_x"/>
                                          </p:val>
                                        </p:tav>
                                        <p:tav tm="100000">
                                          <p:val>
                                            <p:strVal val="#ppt_x"/>
                                          </p:val>
                                        </p:tav>
                                      </p:tavLst>
                                    </p:anim>
                                    <p:anim calcmode="lin" valueType="num">
                                      <p:cBhvr>
                                        <p:cTn id="54" dur="800" fill="hold"/>
                                        <p:tgtEl>
                                          <p:spTgt spid="6"/>
                                        </p:tgtEl>
                                        <p:attrNameLst>
                                          <p:attrName>ppt_y</p:attrName>
                                        </p:attrNameLst>
                                      </p:cBhvr>
                                      <p:tavLst>
                                        <p:tav tm="0">
                                          <p:val>
                                            <p:strVal val="#ppt_y-.1"/>
                                          </p:val>
                                        </p:tav>
                                        <p:tav tm="100000">
                                          <p:val>
                                            <p:strVal val="#ppt_y"/>
                                          </p:val>
                                        </p:tav>
                                      </p:tavLst>
                                    </p:anim>
                                  </p:childTnLst>
                                </p:cTn>
                              </p:par>
                            </p:childTnLst>
                          </p:cTn>
                        </p:par>
                        <p:par>
                          <p:cTn id="55" fill="hold">
                            <p:stCondLst>
                              <p:cond delay="1000"/>
                            </p:stCondLst>
                            <p:childTnLst>
                              <p:par>
                                <p:cTn id="56" presetID="47" presetClass="entr" presetSubtype="0" fill="hold" grpId="0" nodeType="afterEffect">
                                  <p:stCondLst>
                                    <p:cond delay="0"/>
                                  </p:stCondLst>
                                  <p:childTnLst>
                                    <p:set>
                                      <p:cBhvr>
                                        <p:cTn id="57" dur="1" fill="hold">
                                          <p:stCondLst>
                                            <p:cond delay="0"/>
                                          </p:stCondLst>
                                        </p:cTn>
                                        <p:tgtEl>
                                          <p:spTgt spid="43"/>
                                        </p:tgtEl>
                                        <p:attrNameLst>
                                          <p:attrName>style.visibility</p:attrName>
                                        </p:attrNameLst>
                                      </p:cBhvr>
                                      <p:to>
                                        <p:strVal val="visible"/>
                                      </p:to>
                                    </p:set>
                                    <p:animEffect transition="in" filter="fade">
                                      <p:cBhvr>
                                        <p:cTn id="58" dur="800"/>
                                        <p:tgtEl>
                                          <p:spTgt spid="43"/>
                                        </p:tgtEl>
                                      </p:cBhvr>
                                    </p:animEffect>
                                    <p:anim calcmode="lin" valueType="num">
                                      <p:cBhvr>
                                        <p:cTn id="59" dur="800" fill="hold"/>
                                        <p:tgtEl>
                                          <p:spTgt spid="43"/>
                                        </p:tgtEl>
                                        <p:attrNameLst>
                                          <p:attrName>ppt_x</p:attrName>
                                        </p:attrNameLst>
                                      </p:cBhvr>
                                      <p:tavLst>
                                        <p:tav tm="0">
                                          <p:val>
                                            <p:strVal val="#ppt_x"/>
                                          </p:val>
                                        </p:tav>
                                        <p:tav tm="100000">
                                          <p:val>
                                            <p:strVal val="#ppt_x"/>
                                          </p:val>
                                        </p:tav>
                                      </p:tavLst>
                                    </p:anim>
                                    <p:anim calcmode="lin" valueType="num">
                                      <p:cBhvr>
                                        <p:cTn id="60" dur="800" fill="hold"/>
                                        <p:tgtEl>
                                          <p:spTgt spid="43"/>
                                        </p:tgtEl>
                                        <p:attrNameLst>
                                          <p:attrName>ppt_y</p:attrName>
                                        </p:attrNameLst>
                                      </p:cBhvr>
                                      <p:tavLst>
                                        <p:tav tm="0">
                                          <p:val>
                                            <p:strVal val="#ppt_y-.1"/>
                                          </p:val>
                                        </p:tav>
                                        <p:tav tm="100000">
                                          <p:val>
                                            <p:strVal val="#ppt_y"/>
                                          </p:val>
                                        </p:tav>
                                      </p:tavLst>
                                    </p:anim>
                                  </p:childTnLst>
                                </p:cTn>
                              </p:par>
                            </p:childTnLst>
                          </p:cTn>
                        </p:par>
                        <p:par>
                          <p:cTn id="61" fill="hold">
                            <p:stCondLst>
                              <p:cond delay="2000"/>
                            </p:stCondLst>
                            <p:childTnLst>
                              <p:par>
                                <p:cTn id="62" presetID="47" presetClass="entr" presetSubtype="0" fill="hold" grpId="0" nodeType="after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fade">
                                      <p:cBhvr>
                                        <p:cTn id="64" dur="800"/>
                                        <p:tgtEl>
                                          <p:spTgt spid="7"/>
                                        </p:tgtEl>
                                      </p:cBhvr>
                                    </p:animEffect>
                                    <p:anim calcmode="lin" valueType="num">
                                      <p:cBhvr>
                                        <p:cTn id="65" dur="800" fill="hold"/>
                                        <p:tgtEl>
                                          <p:spTgt spid="7"/>
                                        </p:tgtEl>
                                        <p:attrNameLst>
                                          <p:attrName>ppt_x</p:attrName>
                                        </p:attrNameLst>
                                      </p:cBhvr>
                                      <p:tavLst>
                                        <p:tav tm="0">
                                          <p:val>
                                            <p:strVal val="#ppt_x"/>
                                          </p:val>
                                        </p:tav>
                                        <p:tav tm="100000">
                                          <p:val>
                                            <p:strVal val="#ppt_x"/>
                                          </p:val>
                                        </p:tav>
                                      </p:tavLst>
                                    </p:anim>
                                    <p:anim calcmode="lin" valueType="num">
                                      <p:cBhvr>
                                        <p:cTn id="66" dur="800" fill="hold"/>
                                        <p:tgtEl>
                                          <p:spTgt spid="7"/>
                                        </p:tgtEl>
                                        <p:attrNameLst>
                                          <p:attrName>ppt_y</p:attrName>
                                        </p:attrNameLst>
                                      </p:cBhvr>
                                      <p:tavLst>
                                        <p:tav tm="0">
                                          <p:val>
                                            <p:strVal val="#ppt_y-.1"/>
                                          </p:val>
                                        </p:tav>
                                        <p:tav tm="100000">
                                          <p:val>
                                            <p:strVal val="#ppt_y"/>
                                          </p:val>
                                        </p:tav>
                                      </p:tavLst>
                                    </p:anim>
                                  </p:childTnLst>
                                </p:cTn>
                              </p:par>
                            </p:childTnLst>
                          </p:cTn>
                        </p:par>
                        <p:par>
                          <p:cTn id="67" fill="hold">
                            <p:stCondLst>
                              <p:cond delay="3000"/>
                            </p:stCondLst>
                            <p:childTnLst>
                              <p:par>
                                <p:cTn id="68" presetID="47" presetClass="entr" presetSubtype="0"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800"/>
                                        <p:tgtEl>
                                          <p:spTgt spid="8"/>
                                        </p:tgtEl>
                                      </p:cBhvr>
                                    </p:animEffect>
                                    <p:anim calcmode="lin" valueType="num">
                                      <p:cBhvr>
                                        <p:cTn id="71" dur="800" fill="hold"/>
                                        <p:tgtEl>
                                          <p:spTgt spid="8"/>
                                        </p:tgtEl>
                                        <p:attrNameLst>
                                          <p:attrName>ppt_x</p:attrName>
                                        </p:attrNameLst>
                                      </p:cBhvr>
                                      <p:tavLst>
                                        <p:tav tm="0">
                                          <p:val>
                                            <p:strVal val="#ppt_x"/>
                                          </p:val>
                                        </p:tav>
                                        <p:tav tm="100000">
                                          <p:val>
                                            <p:strVal val="#ppt_x"/>
                                          </p:val>
                                        </p:tav>
                                      </p:tavLst>
                                    </p:anim>
                                    <p:anim calcmode="lin" valueType="num">
                                      <p:cBhvr>
                                        <p:cTn id="72" dur="8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bldLvl="0" animBg="1"/>
      <p:bldP spid="6" grpId="0" bldLvl="0" animBg="1"/>
      <p:bldP spid="7" grpId="0" bldLvl="0" animBg="1"/>
      <p:bldP spid="8"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组合 49"/>
          <p:cNvGrpSpPr/>
          <p:nvPr/>
        </p:nvGrpSpPr>
        <p:grpSpPr>
          <a:xfrm>
            <a:off x="3610469" y="0"/>
            <a:ext cx="877971" cy="4113946"/>
            <a:chOff x="1775252" y="-1053552"/>
            <a:chExt cx="1045160" cy="4897356"/>
          </a:xfrm>
        </p:grpSpPr>
        <p:grpSp>
          <p:nvGrpSpPr>
            <p:cNvPr id="51" name="组合 50"/>
            <p:cNvGrpSpPr/>
            <p:nvPr/>
          </p:nvGrpSpPr>
          <p:grpSpPr>
            <a:xfrm>
              <a:off x="1775252" y="2763988"/>
              <a:ext cx="1045160" cy="1079816"/>
              <a:chOff x="-4061568" y="1901032"/>
              <a:chExt cx="1819276" cy="1879600"/>
            </a:xfrm>
          </p:grpSpPr>
          <p:sp>
            <p:nvSpPr>
              <p:cNvPr id="53"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9DD53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52" name="直接连接符 51"/>
            <p:cNvCxnSpPr/>
            <p:nvPr/>
          </p:nvCxnSpPr>
          <p:spPr>
            <a:xfrm flipV="1">
              <a:off x="2295726" y="-1053552"/>
              <a:ext cx="0" cy="3881360"/>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sp>
        <p:nvSpPr>
          <p:cNvPr id="62" name="Rectangle 30"/>
          <p:cNvSpPr>
            <a:spLocks noChangeArrowheads="1"/>
          </p:cNvSpPr>
          <p:nvPr/>
        </p:nvSpPr>
        <p:spPr bwMode="auto">
          <a:xfrm>
            <a:off x="4230876" y="1854928"/>
            <a:ext cx="313025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anose="020B0604020202020204" pitchFamily="34" charset="0"/>
              <a:buNone/>
            </a:pPr>
            <a:r>
              <a:rPr lang="zh-CN" altLang="en-US" sz="3200" b="1" dirty="0" smtClean="0">
                <a:solidFill>
                  <a:srgbClr val="9DD53E"/>
                </a:solidFill>
                <a:ea typeface="微软雅黑" panose="020B0503020204020204" pitchFamily="34" charset="-122"/>
              </a:rPr>
              <a:t>新兴职业</a:t>
            </a:r>
            <a:endParaRPr lang="zh-CN" altLang="en-US" sz="3200" b="1" dirty="0" smtClean="0">
              <a:solidFill>
                <a:srgbClr val="9DD53E"/>
              </a:solidFill>
              <a:ea typeface="微软雅黑" panose="020B0503020204020204" pitchFamily="34" charset="-122"/>
            </a:endParaRPr>
          </a:p>
        </p:txBody>
      </p:sp>
      <p:sp>
        <p:nvSpPr>
          <p:cNvPr id="64" name="Rectangle 30"/>
          <p:cNvSpPr>
            <a:spLocks noChangeArrowheads="1"/>
          </p:cNvSpPr>
          <p:nvPr/>
        </p:nvSpPr>
        <p:spPr bwMode="auto">
          <a:xfrm>
            <a:off x="3131840" y="1774124"/>
            <a:ext cx="851610"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pPr>
            <a:r>
              <a:rPr lang="en-US" altLang="zh-CN" sz="5400" dirty="0">
                <a:ln>
                  <a:solidFill>
                    <a:srgbClr val="9DD53E"/>
                  </a:solidFill>
                </a:ln>
                <a:noFill/>
                <a:latin typeface="Impact" panose="020B0806030902050204" pitchFamily="34" charset="0"/>
                <a:ea typeface="迷你简汉真广标" pitchFamily="49" charset="-122"/>
              </a:rPr>
              <a:t>03</a:t>
            </a:r>
            <a:endParaRPr lang="zh-CN" altLang="en-US" sz="5400" dirty="0">
              <a:ln>
                <a:solidFill>
                  <a:srgbClr val="9DD53E"/>
                </a:solidFill>
              </a:ln>
              <a:noFill/>
              <a:latin typeface="Impact" panose="020B0806030902050204" pitchFamily="34" charset="0"/>
              <a:ea typeface="迷你简汉真广标" pitchFamily="49"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1847850" y="981075"/>
            <a:ext cx="1727835" cy="5759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圆角矩形 2"/>
          <p:cNvSpPr/>
          <p:nvPr/>
        </p:nvSpPr>
        <p:spPr>
          <a:xfrm>
            <a:off x="4690745" y="1252220"/>
            <a:ext cx="3510915" cy="40894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2" rIns="68566" bIns="34282" rtlCol="0" anchor="ctr"/>
          <a:p>
            <a:pPr algn="ctr"/>
            <a:r>
              <a:rPr lang="zh-CN" altLang="en-US" b="1" dirty="0">
                <a:solidFill>
                  <a:prstClr val="white"/>
                </a:solidFill>
                <a:latin typeface="微软雅黑" panose="020B0503020204020204" pitchFamily="34" charset="-122"/>
                <a:ea typeface="微软雅黑" panose="020B0503020204020204" pitchFamily="34" charset="-122"/>
              </a:rPr>
              <a:t>新媒体的崛起</a:t>
            </a:r>
            <a:endParaRPr lang="zh-CN" altLang="en-US" b="1" dirty="0">
              <a:solidFill>
                <a:prstClr val="white"/>
              </a:solidFill>
              <a:latin typeface="微软雅黑" panose="020B0503020204020204" pitchFamily="34" charset="-122"/>
              <a:ea typeface="微软雅黑" panose="020B0503020204020204" pitchFamily="34" charset="-122"/>
            </a:endParaRPr>
          </a:p>
        </p:txBody>
      </p:sp>
      <p:pic>
        <p:nvPicPr>
          <p:cNvPr id="5" name="图片 4" descr="timg[3]"/>
          <p:cNvPicPr>
            <a:picLocks noChangeAspect="1"/>
          </p:cNvPicPr>
          <p:nvPr/>
        </p:nvPicPr>
        <p:blipFill>
          <a:blip r:embed="rId1"/>
          <a:srcRect l="15853"/>
          <a:stretch>
            <a:fillRect/>
          </a:stretch>
        </p:blipFill>
        <p:spPr>
          <a:xfrm>
            <a:off x="-63500" y="-10795"/>
            <a:ext cx="4705350" cy="3133725"/>
          </a:xfrm>
          <a:prstGeom prst="rect">
            <a:avLst/>
          </a:prstGeom>
        </p:spPr>
      </p:pic>
      <p:pic>
        <p:nvPicPr>
          <p:cNvPr id="6" name="图片 5" descr="timgKDBTIETS"/>
          <p:cNvPicPr>
            <a:picLocks noChangeAspect="1"/>
          </p:cNvPicPr>
          <p:nvPr/>
        </p:nvPicPr>
        <p:blipFill>
          <a:blip r:embed="rId2"/>
          <a:stretch>
            <a:fillRect/>
          </a:stretch>
        </p:blipFill>
        <p:spPr>
          <a:xfrm>
            <a:off x="3814445" y="-10795"/>
            <a:ext cx="5389245" cy="5195570"/>
          </a:xfrm>
          <a:prstGeom prst="rect">
            <a:avLst/>
          </a:prstGeom>
        </p:spPr>
      </p:pic>
      <p:pic>
        <p:nvPicPr>
          <p:cNvPr id="7" name="图片 6" descr="timgCJM89ABR"/>
          <p:cNvPicPr>
            <a:picLocks noChangeAspect="1"/>
          </p:cNvPicPr>
          <p:nvPr/>
        </p:nvPicPr>
        <p:blipFill>
          <a:blip r:embed="rId3"/>
          <a:stretch>
            <a:fillRect/>
          </a:stretch>
        </p:blipFill>
        <p:spPr>
          <a:xfrm>
            <a:off x="-63500" y="3028950"/>
            <a:ext cx="3877945" cy="21558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265680" y="3883025"/>
            <a:ext cx="4613275" cy="368300"/>
          </a:xfrm>
          <a:prstGeom prst="rect">
            <a:avLst/>
          </a:prstGeom>
          <a:noFill/>
        </p:spPr>
        <p:txBody>
          <a:bodyPr wrap="square" rtlCol="0" anchor="t">
            <a:spAutoFit/>
          </a:bodyPr>
          <a:p>
            <a:pPr algn="ctr"/>
            <a:r>
              <a:rPr lang="zh-CN" altLang="en-US" b="1"/>
              <a:t>新兴职业：网红直播</a:t>
            </a:r>
            <a:endParaRPr lang="zh-CN" altLang="en-US" b="1"/>
          </a:p>
        </p:txBody>
      </p:sp>
      <p:sp>
        <p:nvSpPr>
          <p:cNvPr id="2" name="文本框 1"/>
          <p:cNvSpPr txBox="1"/>
          <p:nvPr/>
        </p:nvSpPr>
        <p:spPr>
          <a:xfrm>
            <a:off x="3946525" y="2273935"/>
            <a:ext cx="1250950" cy="368300"/>
          </a:xfrm>
          <a:prstGeom prst="rect">
            <a:avLst/>
          </a:prstGeom>
          <a:noFill/>
        </p:spPr>
        <p:txBody>
          <a:bodyPr wrap="square" rtlCol="0">
            <a:spAutoFit/>
          </a:bodyPr>
          <a:p>
            <a:r>
              <a:rPr lang="zh-CN" altLang="en-US"/>
              <a:t>视频</a:t>
            </a:r>
            <a:endParaRPr lang="zh-CN"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24" name="直接连接符 23"/>
          <p:cNvCxnSpPr/>
          <p:nvPr/>
        </p:nvCxnSpPr>
        <p:spPr>
          <a:xfrm>
            <a:off x="2489364" y="1848071"/>
            <a:ext cx="1596373" cy="1597583"/>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1698570" y="1848073"/>
            <a:ext cx="798188" cy="7987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7249357" y="2646865"/>
            <a:ext cx="798188" cy="7987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076312" y="1848071"/>
            <a:ext cx="1596373" cy="1597583"/>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5662501" y="1848071"/>
            <a:ext cx="1596373" cy="1597583"/>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 name="组合 30"/>
          <p:cNvGrpSpPr/>
          <p:nvPr/>
        </p:nvGrpSpPr>
        <p:grpSpPr>
          <a:xfrm>
            <a:off x="1711033" y="2142807"/>
            <a:ext cx="1582977" cy="1584176"/>
            <a:chOff x="1369994" y="2067694"/>
            <a:chExt cx="1584176" cy="1584176"/>
          </a:xfrm>
          <a:solidFill>
            <a:srgbClr val="2B83E5"/>
          </a:solidFill>
        </p:grpSpPr>
        <p:sp>
          <p:nvSpPr>
            <p:cNvPr id="32" name="菱形 31"/>
            <p:cNvSpPr/>
            <p:nvPr/>
          </p:nvSpPr>
          <p:spPr>
            <a:xfrm>
              <a:off x="1369994" y="2067694"/>
              <a:ext cx="1584176" cy="1584176"/>
            </a:xfrm>
            <a:prstGeom prst="diamond">
              <a:avLst/>
            </a:prstGeom>
            <a:solidFill>
              <a:srgbClr val="F6B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3" name="TextBox 32"/>
            <p:cNvSpPr txBox="1"/>
            <p:nvPr/>
          </p:nvSpPr>
          <p:spPr>
            <a:xfrm flipH="1">
              <a:off x="1608084" y="2506018"/>
              <a:ext cx="1199788" cy="706755"/>
            </a:xfrm>
            <a:prstGeom prst="rect">
              <a:avLst/>
            </a:prstGeom>
            <a:noFill/>
          </p:spPr>
          <p:txBody>
            <a:bodyPr wrap="none" rtlCol="0">
              <a:spAutoFit/>
            </a:bodyPr>
            <a:lstStyle/>
            <a:p>
              <a:pPr algn="l"/>
              <a:r>
                <a:rPr lang="zh-CN" altLang="en-US" sz="2000" b="1" dirty="0">
                  <a:solidFill>
                    <a:schemeClr val="bg1"/>
                  </a:solidFill>
                  <a:latin typeface="微软雅黑" panose="020B0503020204020204" pitchFamily="34" charset="-122"/>
                  <a:ea typeface="微软雅黑" panose="020B0503020204020204" pitchFamily="34" charset="-122"/>
                </a:rPr>
                <a:t>金融分析</a:t>
              </a:r>
              <a:endParaRPr lang="zh-CN" altLang="en-US" sz="2000" b="1" dirty="0">
                <a:solidFill>
                  <a:schemeClr val="bg1"/>
                </a:solidFill>
                <a:latin typeface="微软雅黑" panose="020B0503020204020204" pitchFamily="34" charset="-122"/>
                <a:ea typeface="微软雅黑" panose="020B0503020204020204" pitchFamily="34" charset="-122"/>
              </a:endParaRPr>
            </a:p>
            <a:p>
              <a:pPr algn="l"/>
              <a:r>
                <a:rPr lang="zh-CN" altLang="en-US" sz="2000" b="1" dirty="0">
                  <a:solidFill>
                    <a:schemeClr val="bg1"/>
                  </a:solidFill>
                  <a:latin typeface="微软雅黑" panose="020B0503020204020204" pitchFamily="34" charset="-122"/>
                  <a:ea typeface="微软雅黑" panose="020B0503020204020204" pitchFamily="34" charset="-122"/>
                </a:rPr>
                <a:t>师CFA</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3" name="组合 33"/>
          <p:cNvGrpSpPr/>
          <p:nvPr/>
        </p:nvGrpSpPr>
        <p:grpSpPr>
          <a:xfrm>
            <a:off x="3307334" y="1566743"/>
            <a:ext cx="1582977" cy="1584176"/>
            <a:chOff x="3029144" y="1491630"/>
            <a:chExt cx="1584176" cy="1584176"/>
          </a:xfrm>
          <a:solidFill>
            <a:srgbClr val="C09CC2"/>
          </a:solidFill>
        </p:grpSpPr>
        <p:sp>
          <p:nvSpPr>
            <p:cNvPr id="35" name="菱形 34"/>
            <p:cNvSpPr/>
            <p:nvPr/>
          </p:nvSpPr>
          <p:spPr>
            <a:xfrm>
              <a:off x="3029144" y="1491630"/>
              <a:ext cx="1584176" cy="1584176"/>
            </a:xfrm>
            <a:prstGeom prst="diamond">
              <a:avLst/>
            </a:prstGeom>
            <a:solidFill>
              <a:srgbClr val="C09C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6" name="TextBox 35"/>
            <p:cNvSpPr txBox="1"/>
            <p:nvPr/>
          </p:nvSpPr>
          <p:spPr>
            <a:xfrm flipH="1">
              <a:off x="3228469" y="1929954"/>
              <a:ext cx="1199788" cy="706755"/>
            </a:xfrm>
            <a:prstGeom prst="rect">
              <a:avLst/>
            </a:prstGeom>
            <a:noFill/>
          </p:spPr>
          <p:txBody>
            <a:bodyPr wrap="non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网络媒体</a:t>
              </a:r>
              <a:endParaRPr lang="zh-CN" altLang="en-US" sz="2000" b="1" dirty="0">
                <a:solidFill>
                  <a:schemeClr val="bg1"/>
                </a:solidFill>
                <a:latin typeface="微软雅黑" panose="020B0503020204020204" pitchFamily="34" charset="-122"/>
                <a:ea typeface="微软雅黑" panose="020B0503020204020204" pitchFamily="34" charset="-122"/>
              </a:endParaRPr>
            </a:p>
            <a:p>
              <a:pPr algn="ctr"/>
              <a:r>
                <a:rPr lang="zh-CN" altLang="en-US" sz="2000" b="1" dirty="0">
                  <a:solidFill>
                    <a:schemeClr val="bg1"/>
                  </a:solidFill>
                  <a:latin typeface="微软雅黑" panose="020B0503020204020204" pitchFamily="34" charset="-122"/>
                  <a:ea typeface="微软雅黑" panose="020B0503020204020204" pitchFamily="34" charset="-122"/>
                </a:rPr>
                <a:t>高级编辑</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4" name="组合 36"/>
          <p:cNvGrpSpPr/>
          <p:nvPr/>
        </p:nvGrpSpPr>
        <p:grpSpPr>
          <a:xfrm>
            <a:off x="4895477" y="2142807"/>
            <a:ext cx="1582977" cy="1584176"/>
            <a:chOff x="4577170" y="2067694"/>
            <a:chExt cx="1584176" cy="1584176"/>
          </a:xfrm>
          <a:solidFill>
            <a:srgbClr val="9DD53E"/>
          </a:solidFill>
        </p:grpSpPr>
        <p:sp>
          <p:nvSpPr>
            <p:cNvPr id="38" name="菱形 37"/>
            <p:cNvSpPr/>
            <p:nvPr/>
          </p:nvSpPr>
          <p:spPr>
            <a:xfrm>
              <a:off x="4577170" y="2067694"/>
              <a:ext cx="1584176" cy="1584176"/>
            </a:xfrm>
            <a:prstGeom prst="diamond">
              <a:avLst/>
            </a:prstGeom>
            <a:solidFill>
              <a:srgbClr val="9DD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9" name="TextBox 38"/>
            <p:cNvSpPr txBox="1"/>
            <p:nvPr/>
          </p:nvSpPr>
          <p:spPr>
            <a:xfrm flipH="1">
              <a:off x="4743451" y="2506018"/>
              <a:ext cx="1295746" cy="583565"/>
            </a:xfrm>
            <a:prstGeom prst="rect">
              <a:avLst/>
            </a:prstGeom>
            <a:noFill/>
          </p:spPr>
          <p:txBody>
            <a:bodyPr wrap="none" rtlCol="0">
              <a:spAutoFit/>
            </a:bodyPr>
            <a:lstStyle/>
            <a:p>
              <a:pPr algn="l"/>
              <a:r>
                <a:rPr lang="zh-CN" altLang="en-US" sz="1600" b="1" dirty="0">
                  <a:solidFill>
                    <a:schemeClr val="bg1"/>
                  </a:solidFill>
                  <a:latin typeface="微软雅黑" panose="020B0503020204020204" pitchFamily="34" charset="-122"/>
                  <a:ea typeface="微软雅黑" panose="020B0503020204020204" pitchFamily="34" charset="-122"/>
                </a:rPr>
                <a:t>企业高级策</a:t>
              </a:r>
              <a:endParaRPr lang="zh-CN" altLang="en-US" sz="1600" b="1" dirty="0">
                <a:solidFill>
                  <a:schemeClr val="bg1"/>
                </a:solidFill>
                <a:latin typeface="微软雅黑" panose="020B0503020204020204" pitchFamily="34" charset="-122"/>
                <a:ea typeface="微软雅黑" panose="020B0503020204020204" pitchFamily="34" charset="-122"/>
              </a:endParaRPr>
            </a:p>
            <a:p>
              <a:pPr algn="l"/>
              <a:r>
                <a:rPr lang="zh-CN" altLang="en-US" sz="1600" b="1" dirty="0">
                  <a:solidFill>
                    <a:schemeClr val="bg1"/>
                  </a:solidFill>
                  <a:latin typeface="微软雅黑" panose="020B0503020204020204" pitchFamily="34" charset="-122"/>
                  <a:ea typeface="微软雅黑" panose="020B0503020204020204" pitchFamily="34" charset="-122"/>
                </a:rPr>
                <a:t>划</a:t>
              </a:r>
              <a:r>
                <a:rPr lang="en-US" altLang="zh-CN" sz="1600" b="1" dirty="0">
                  <a:solidFill>
                    <a:schemeClr val="bg1"/>
                  </a:solidFill>
                  <a:latin typeface="微软雅黑" panose="020B0503020204020204" pitchFamily="34" charset="-122"/>
                  <a:ea typeface="微软雅黑" panose="020B0503020204020204" pitchFamily="34" charset="-122"/>
                </a:rPr>
                <a:t>/</a:t>
              </a:r>
              <a:r>
                <a:rPr lang="zh-CN" altLang="en-US" sz="1600" b="1" dirty="0">
                  <a:solidFill>
                    <a:schemeClr val="bg1"/>
                  </a:solidFill>
                  <a:latin typeface="微软雅黑" panose="020B0503020204020204" pitchFamily="34" charset="-122"/>
                  <a:ea typeface="微软雅黑" panose="020B0503020204020204" pitchFamily="34" charset="-122"/>
                </a:rPr>
                <a:t>公关经理</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5" name="组合 39"/>
          <p:cNvGrpSpPr/>
          <p:nvPr/>
        </p:nvGrpSpPr>
        <p:grpSpPr>
          <a:xfrm>
            <a:off x="6472550" y="1566743"/>
            <a:ext cx="1582977" cy="1584176"/>
            <a:chOff x="6145277" y="1491630"/>
            <a:chExt cx="1584176" cy="1584176"/>
          </a:xfrm>
          <a:solidFill>
            <a:srgbClr val="FD5C0C"/>
          </a:solidFill>
        </p:grpSpPr>
        <p:sp>
          <p:nvSpPr>
            <p:cNvPr id="41" name="菱形 40"/>
            <p:cNvSpPr/>
            <p:nvPr/>
          </p:nvSpPr>
          <p:spPr>
            <a:xfrm>
              <a:off x="6145277" y="1491630"/>
              <a:ext cx="1584176" cy="1584176"/>
            </a:xfrm>
            <a:prstGeom prst="diamond">
              <a:avLst/>
            </a:prstGeom>
            <a:solidFill>
              <a:srgbClr val="FD5C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2" name="TextBox 41"/>
            <p:cNvSpPr txBox="1"/>
            <p:nvPr/>
          </p:nvSpPr>
          <p:spPr>
            <a:xfrm flipH="1">
              <a:off x="6637560" y="2145219"/>
              <a:ext cx="691403" cy="398780"/>
            </a:xfrm>
            <a:prstGeom prst="rect">
              <a:avLst/>
            </a:prstGeom>
            <a:noFill/>
          </p:spPr>
          <p:txBody>
            <a:bodyPr wrap="non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直销</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
        <p:nvSpPr>
          <p:cNvPr id="43" name="Rectangle 13" descr="FD1DDF730CE4456e89755B07FE1653D0# #Rectangle 13"/>
          <p:cNvSpPr>
            <a:spLocks noChangeArrowheads="1"/>
          </p:cNvSpPr>
          <p:nvPr/>
        </p:nvSpPr>
        <p:spPr bwMode="auto">
          <a:xfrm>
            <a:off x="2291715" y="645795"/>
            <a:ext cx="3465195" cy="920750"/>
          </a:xfrm>
          <a:prstGeom prst="rect">
            <a:avLst/>
          </a:prstGeom>
          <a:noFill/>
          <a:ln w="28575" cmpd="sng">
            <a:solidFill>
              <a:schemeClr val="accent1">
                <a:shade val="50000"/>
              </a:schemeClr>
            </a:solid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89" tIns="45694" rIns="91389" bIns="45694">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9pPr>
          </a:lstStyle>
          <a:p>
            <a:pPr eaLnBrk="1" hangingPunct="1">
              <a:spcBef>
                <a:spcPct val="0"/>
              </a:spcBef>
              <a:buNone/>
              <a:defRPr/>
            </a:pPr>
            <a:r>
              <a:rPr lang="zh-CN" altLang="en-US" sz="1800" dirty="0">
                <a:solidFill>
                  <a:schemeClr val="accent6"/>
                </a:solidFill>
                <a:latin typeface="微软雅黑" panose="020B0503020204020204" pitchFamily="34" charset="-122"/>
                <a:ea typeface="微软雅黑" panose="020B0503020204020204" pitchFamily="34" charset="-122"/>
              </a:rPr>
              <a:t>既具有专业的编辑技术、懂得网络编辑操作，还具有独特的洞察力和敏锐度、善于海选信息</a:t>
            </a:r>
            <a:endParaRPr lang="zh-CN" altLang="en-US" sz="1800" dirty="0">
              <a:solidFill>
                <a:schemeClr val="accent6"/>
              </a:solidFill>
              <a:latin typeface="微软雅黑" panose="020B0503020204020204" pitchFamily="34" charset="-122"/>
              <a:ea typeface="微软雅黑" panose="020B0503020204020204" pitchFamily="34" charset="-122"/>
            </a:endParaRPr>
          </a:p>
        </p:txBody>
      </p:sp>
      <p:sp>
        <p:nvSpPr>
          <p:cNvPr id="6" name="Rectangle 13" descr="FD1DDF730CE4456e89755B07FE1653D0# #Rectangle 13"/>
          <p:cNvSpPr>
            <a:spLocks noChangeArrowheads="1"/>
          </p:cNvSpPr>
          <p:nvPr/>
        </p:nvSpPr>
        <p:spPr bwMode="auto">
          <a:xfrm>
            <a:off x="1040130" y="3797935"/>
            <a:ext cx="2596515" cy="920750"/>
          </a:xfrm>
          <a:prstGeom prst="rect">
            <a:avLst/>
          </a:prstGeom>
          <a:noFill/>
          <a:ln w="28575" cmpd="sng">
            <a:solidFill>
              <a:schemeClr val="accent1">
                <a:shade val="50000"/>
              </a:schemeClr>
            </a:solid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89" tIns="45694" rIns="91389" bIns="45694">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9pPr>
          </a:lstStyle>
          <a:p>
            <a:pPr eaLnBrk="1" hangingPunct="1">
              <a:spcBef>
                <a:spcPct val="0"/>
              </a:spcBef>
              <a:buNone/>
              <a:defRPr/>
            </a:pPr>
            <a:r>
              <a:rPr lang="zh-CN" altLang="en-US" sz="1800" dirty="0">
                <a:solidFill>
                  <a:schemeClr val="accent6"/>
                </a:solidFill>
                <a:latin typeface="微软雅黑" panose="020B0503020204020204" pitchFamily="34" charset="-122"/>
                <a:ea typeface="微软雅黑" panose="020B0503020204020204" pitchFamily="34" charset="-122"/>
                <a:sym typeface="+mn-ea"/>
              </a:rPr>
              <a:t>接受良好教育具有优秀金融理论素养经过专业认证的高级金融人才</a:t>
            </a:r>
            <a:endParaRPr lang="zh-CN" altLang="en-US" sz="1800" dirty="0">
              <a:solidFill>
                <a:schemeClr val="accent6"/>
              </a:solidFill>
              <a:latin typeface="微软雅黑" panose="020B0503020204020204" pitchFamily="34" charset="-122"/>
              <a:ea typeface="微软雅黑" panose="020B0503020204020204" pitchFamily="34" charset="-122"/>
              <a:sym typeface="+mn-ea"/>
            </a:endParaRPr>
          </a:p>
        </p:txBody>
      </p:sp>
      <p:sp>
        <p:nvSpPr>
          <p:cNvPr id="7" name="Rectangle 13" descr="FD1DDF730CE4456e89755B07FE1653D0# #Rectangle 13"/>
          <p:cNvSpPr>
            <a:spLocks noChangeArrowheads="1"/>
          </p:cNvSpPr>
          <p:nvPr/>
        </p:nvSpPr>
        <p:spPr bwMode="auto">
          <a:xfrm>
            <a:off x="6119495" y="401320"/>
            <a:ext cx="2539365" cy="1197610"/>
          </a:xfrm>
          <a:prstGeom prst="rect">
            <a:avLst/>
          </a:prstGeom>
          <a:noFill/>
          <a:ln w="28575" cmpd="sng">
            <a:solidFill>
              <a:schemeClr val="accent1">
                <a:shade val="50000"/>
              </a:schemeClr>
            </a:solid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89" tIns="45694" rIns="91389" bIns="45694">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9pPr>
          </a:lstStyle>
          <a:p>
            <a:pPr eaLnBrk="1" hangingPunct="1">
              <a:spcBef>
                <a:spcPct val="0"/>
              </a:spcBef>
              <a:buNone/>
              <a:defRPr/>
            </a:pPr>
            <a:r>
              <a:rPr lang="zh-CN" altLang="en-US" sz="1800" dirty="0">
                <a:solidFill>
                  <a:schemeClr val="accent6"/>
                </a:solidFill>
                <a:latin typeface="微软雅黑" panose="020B0503020204020204" pitchFamily="34" charset="-122"/>
                <a:ea typeface="微软雅黑" panose="020B0503020204020204" pitchFamily="34" charset="-122"/>
                <a:sym typeface="+mn-ea"/>
              </a:rPr>
              <a:t>风险低、投入低，作为直销是个人创业的良机，也是扩大就业及内需的必然选择</a:t>
            </a:r>
            <a:endParaRPr lang="zh-CN" altLang="en-US" sz="1800" dirty="0">
              <a:solidFill>
                <a:schemeClr val="accent6"/>
              </a:solidFill>
              <a:latin typeface="微软雅黑" panose="020B0503020204020204" pitchFamily="34" charset="-122"/>
              <a:ea typeface="微软雅黑" panose="020B0503020204020204" pitchFamily="34" charset="-122"/>
              <a:sym typeface="+mn-ea"/>
            </a:endParaRPr>
          </a:p>
        </p:txBody>
      </p:sp>
      <p:sp>
        <p:nvSpPr>
          <p:cNvPr id="8" name="Rectangle 13" descr="FD1DDF730CE4456e89755B07FE1653D0# #Rectangle 13"/>
          <p:cNvSpPr>
            <a:spLocks noChangeArrowheads="1"/>
          </p:cNvSpPr>
          <p:nvPr/>
        </p:nvSpPr>
        <p:spPr bwMode="auto">
          <a:xfrm>
            <a:off x="4450715" y="3727450"/>
            <a:ext cx="3256915" cy="1197610"/>
          </a:xfrm>
          <a:prstGeom prst="rect">
            <a:avLst/>
          </a:prstGeom>
          <a:noFill/>
          <a:ln w="28575" cmpd="sng">
            <a:solidFill>
              <a:schemeClr val="accent1">
                <a:shade val="50000"/>
              </a:schemeClr>
            </a:solidFill>
            <a:prstDash val="solid"/>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89" tIns="45694" rIns="91389" bIns="45694">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9pPr>
          </a:lstStyle>
          <a:p>
            <a:pPr eaLnBrk="1" hangingPunct="1">
              <a:spcBef>
                <a:spcPct val="0"/>
              </a:spcBef>
              <a:buNone/>
              <a:defRPr/>
            </a:pPr>
            <a:r>
              <a:rPr lang="zh-CN" altLang="en-US" sz="1800" dirty="0">
                <a:solidFill>
                  <a:schemeClr val="accent6"/>
                </a:solidFill>
                <a:latin typeface="微软雅黑" panose="020B0503020204020204" pitchFamily="34" charset="-122"/>
                <a:ea typeface="微软雅黑" panose="020B0503020204020204" pitchFamily="34" charset="-122"/>
                <a:sym typeface="+mn-ea"/>
              </a:rPr>
              <a:t>公关从业者需要拥有新闻、市场营销、国际关系、公关广告等专业背景，熟悉媒体运作，与当地政府关系较佳</a:t>
            </a:r>
            <a:endParaRPr lang="zh-CN" altLang="en-US" sz="1800" dirty="0">
              <a:solidFill>
                <a:schemeClr val="accent6"/>
              </a:solidFill>
              <a:latin typeface="微软雅黑" panose="020B0503020204020204" pitchFamily="34" charset="-122"/>
              <a:ea typeface="微软雅黑" panose="020B0503020204020204" pitchFamily="3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300"/>
                                        <p:tgtEl>
                                          <p:spTgt spid="2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300"/>
                                        <p:tgtEl>
                                          <p:spTgt spid="24"/>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wipe(left)">
                                      <p:cBhvr>
                                        <p:cTn id="15" dur="300"/>
                                        <p:tgtEl>
                                          <p:spTgt spid="28"/>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300"/>
                                        <p:tgtEl>
                                          <p:spTgt spid="29"/>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300"/>
                                        <p:tgtEl>
                                          <p:spTgt spid="27"/>
                                        </p:tgtEl>
                                      </p:cBhvr>
                                    </p:animEffect>
                                  </p:childTnLst>
                                </p:cTn>
                              </p:par>
                            </p:childTnLst>
                          </p:cTn>
                        </p:par>
                        <p:par>
                          <p:cTn id="24" fill="hold">
                            <p:stCondLst>
                              <p:cond delay="2500"/>
                            </p:stCondLst>
                            <p:childTnLst>
                              <p:par>
                                <p:cTn id="25" presetID="47"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800"/>
                                        <p:tgtEl>
                                          <p:spTgt spid="2"/>
                                        </p:tgtEl>
                                      </p:cBhvr>
                                    </p:animEffect>
                                    <p:anim calcmode="lin" valueType="num">
                                      <p:cBhvr>
                                        <p:cTn id="28" dur="800" fill="hold"/>
                                        <p:tgtEl>
                                          <p:spTgt spid="2"/>
                                        </p:tgtEl>
                                        <p:attrNameLst>
                                          <p:attrName>ppt_x</p:attrName>
                                        </p:attrNameLst>
                                      </p:cBhvr>
                                      <p:tavLst>
                                        <p:tav tm="0">
                                          <p:val>
                                            <p:strVal val="#ppt_x"/>
                                          </p:val>
                                        </p:tav>
                                        <p:tav tm="100000">
                                          <p:val>
                                            <p:strVal val="#ppt_x"/>
                                          </p:val>
                                        </p:tav>
                                      </p:tavLst>
                                    </p:anim>
                                    <p:anim calcmode="lin" valueType="num">
                                      <p:cBhvr>
                                        <p:cTn id="29" dur="800" fill="hold"/>
                                        <p:tgtEl>
                                          <p:spTgt spid="2"/>
                                        </p:tgtEl>
                                        <p:attrNameLst>
                                          <p:attrName>ppt_y</p:attrName>
                                        </p:attrNameLst>
                                      </p:cBhvr>
                                      <p:tavLst>
                                        <p:tav tm="0">
                                          <p:val>
                                            <p:strVal val="#ppt_y-.1"/>
                                          </p:val>
                                        </p:tav>
                                        <p:tav tm="100000">
                                          <p:val>
                                            <p:strVal val="#ppt_y"/>
                                          </p:val>
                                        </p:tav>
                                      </p:tavLst>
                                    </p:anim>
                                  </p:childTnLst>
                                </p:cTn>
                              </p:par>
                            </p:childTnLst>
                          </p:cTn>
                        </p:par>
                        <p:par>
                          <p:cTn id="30" fill="hold">
                            <p:stCondLst>
                              <p:cond delay="3500"/>
                            </p:stCondLst>
                            <p:childTnLst>
                              <p:par>
                                <p:cTn id="31" presetID="42" presetClass="entr" presetSubtype="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800"/>
                                        <p:tgtEl>
                                          <p:spTgt spid="3"/>
                                        </p:tgtEl>
                                      </p:cBhvr>
                                    </p:animEffect>
                                    <p:anim calcmode="lin" valueType="num">
                                      <p:cBhvr>
                                        <p:cTn id="34" dur="800" fill="hold"/>
                                        <p:tgtEl>
                                          <p:spTgt spid="3"/>
                                        </p:tgtEl>
                                        <p:attrNameLst>
                                          <p:attrName>ppt_x</p:attrName>
                                        </p:attrNameLst>
                                      </p:cBhvr>
                                      <p:tavLst>
                                        <p:tav tm="0">
                                          <p:val>
                                            <p:strVal val="#ppt_x"/>
                                          </p:val>
                                        </p:tav>
                                        <p:tav tm="100000">
                                          <p:val>
                                            <p:strVal val="#ppt_x"/>
                                          </p:val>
                                        </p:tav>
                                      </p:tavLst>
                                    </p:anim>
                                    <p:anim calcmode="lin" valueType="num">
                                      <p:cBhvr>
                                        <p:cTn id="35" dur="800" fill="hold"/>
                                        <p:tgtEl>
                                          <p:spTgt spid="3"/>
                                        </p:tgtEl>
                                        <p:attrNameLst>
                                          <p:attrName>ppt_y</p:attrName>
                                        </p:attrNameLst>
                                      </p:cBhvr>
                                      <p:tavLst>
                                        <p:tav tm="0">
                                          <p:val>
                                            <p:strVal val="#ppt_y+.1"/>
                                          </p:val>
                                        </p:tav>
                                        <p:tav tm="100000">
                                          <p:val>
                                            <p:strVal val="#ppt_y"/>
                                          </p:val>
                                        </p:tav>
                                      </p:tavLst>
                                    </p:anim>
                                  </p:childTnLst>
                                </p:cTn>
                              </p:par>
                            </p:childTnLst>
                          </p:cTn>
                        </p:par>
                        <p:par>
                          <p:cTn id="36" fill="hold">
                            <p:stCondLst>
                              <p:cond delay="4500"/>
                            </p:stCondLst>
                            <p:childTnLst>
                              <p:par>
                                <p:cTn id="37" presetID="47" presetClass="entr" presetSubtype="0"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800"/>
                                        <p:tgtEl>
                                          <p:spTgt spid="4"/>
                                        </p:tgtEl>
                                      </p:cBhvr>
                                    </p:animEffect>
                                    <p:anim calcmode="lin" valueType="num">
                                      <p:cBhvr>
                                        <p:cTn id="40" dur="800" fill="hold"/>
                                        <p:tgtEl>
                                          <p:spTgt spid="4"/>
                                        </p:tgtEl>
                                        <p:attrNameLst>
                                          <p:attrName>ppt_x</p:attrName>
                                        </p:attrNameLst>
                                      </p:cBhvr>
                                      <p:tavLst>
                                        <p:tav tm="0">
                                          <p:val>
                                            <p:strVal val="#ppt_x"/>
                                          </p:val>
                                        </p:tav>
                                        <p:tav tm="100000">
                                          <p:val>
                                            <p:strVal val="#ppt_x"/>
                                          </p:val>
                                        </p:tav>
                                      </p:tavLst>
                                    </p:anim>
                                    <p:anim calcmode="lin" valueType="num">
                                      <p:cBhvr>
                                        <p:cTn id="41" dur="800" fill="hold"/>
                                        <p:tgtEl>
                                          <p:spTgt spid="4"/>
                                        </p:tgtEl>
                                        <p:attrNameLst>
                                          <p:attrName>ppt_y</p:attrName>
                                        </p:attrNameLst>
                                      </p:cBhvr>
                                      <p:tavLst>
                                        <p:tav tm="0">
                                          <p:val>
                                            <p:strVal val="#ppt_y-.1"/>
                                          </p:val>
                                        </p:tav>
                                        <p:tav tm="100000">
                                          <p:val>
                                            <p:strVal val="#ppt_y"/>
                                          </p:val>
                                        </p:tav>
                                      </p:tavLst>
                                    </p:anim>
                                  </p:childTnLst>
                                </p:cTn>
                              </p:par>
                            </p:childTnLst>
                          </p:cTn>
                        </p:par>
                        <p:par>
                          <p:cTn id="42" fill="hold">
                            <p:stCondLst>
                              <p:cond delay="5500"/>
                            </p:stCondLst>
                            <p:childTnLst>
                              <p:par>
                                <p:cTn id="43" presetID="42" presetClass="entr" presetSubtype="0"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fade">
                                      <p:cBhvr>
                                        <p:cTn id="45" dur="800"/>
                                        <p:tgtEl>
                                          <p:spTgt spid="5"/>
                                        </p:tgtEl>
                                      </p:cBhvr>
                                    </p:animEffect>
                                    <p:anim calcmode="lin" valueType="num">
                                      <p:cBhvr>
                                        <p:cTn id="46" dur="800" fill="hold"/>
                                        <p:tgtEl>
                                          <p:spTgt spid="5"/>
                                        </p:tgtEl>
                                        <p:attrNameLst>
                                          <p:attrName>ppt_x</p:attrName>
                                        </p:attrNameLst>
                                      </p:cBhvr>
                                      <p:tavLst>
                                        <p:tav tm="0">
                                          <p:val>
                                            <p:strVal val="#ppt_x"/>
                                          </p:val>
                                        </p:tav>
                                        <p:tav tm="100000">
                                          <p:val>
                                            <p:strVal val="#ppt_x"/>
                                          </p:val>
                                        </p:tav>
                                      </p:tavLst>
                                    </p:anim>
                                    <p:anim calcmode="lin" valueType="num">
                                      <p:cBhvr>
                                        <p:cTn id="47" dur="8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grpId="0" nodeType="clickEffect">
                                  <p:stCondLst>
                                    <p:cond delay="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800"/>
                                        <p:tgtEl>
                                          <p:spTgt spid="43"/>
                                        </p:tgtEl>
                                      </p:cBhvr>
                                    </p:animEffect>
                                    <p:anim calcmode="lin" valueType="num">
                                      <p:cBhvr>
                                        <p:cTn id="53" dur="800" fill="hold"/>
                                        <p:tgtEl>
                                          <p:spTgt spid="43"/>
                                        </p:tgtEl>
                                        <p:attrNameLst>
                                          <p:attrName>ppt_x</p:attrName>
                                        </p:attrNameLst>
                                      </p:cBhvr>
                                      <p:tavLst>
                                        <p:tav tm="0">
                                          <p:val>
                                            <p:strVal val="#ppt_x"/>
                                          </p:val>
                                        </p:tav>
                                        <p:tav tm="100000">
                                          <p:val>
                                            <p:strVal val="#ppt_x"/>
                                          </p:val>
                                        </p:tav>
                                      </p:tavLst>
                                    </p:anim>
                                    <p:anim calcmode="lin" valueType="num">
                                      <p:cBhvr>
                                        <p:cTn id="54" dur="800" fill="hold"/>
                                        <p:tgtEl>
                                          <p:spTgt spid="43"/>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800"/>
                                        <p:tgtEl>
                                          <p:spTgt spid="6"/>
                                        </p:tgtEl>
                                      </p:cBhvr>
                                    </p:animEffect>
                                    <p:anim calcmode="lin" valueType="num">
                                      <p:cBhvr>
                                        <p:cTn id="58" dur="800" fill="hold"/>
                                        <p:tgtEl>
                                          <p:spTgt spid="6"/>
                                        </p:tgtEl>
                                        <p:attrNameLst>
                                          <p:attrName>ppt_x</p:attrName>
                                        </p:attrNameLst>
                                      </p:cBhvr>
                                      <p:tavLst>
                                        <p:tav tm="0">
                                          <p:val>
                                            <p:strVal val="#ppt_x"/>
                                          </p:val>
                                        </p:tav>
                                        <p:tav tm="100000">
                                          <p:val>
                                            <p:strVal val="#ppt_x"/>
                                          </p:val>
                                        </p:tav>
                                      </p:tavLst>
                                    </p:anim>
                                    <p:anim calcmode="lin" valueType="num">
                                      <p:cBhvr>
                                        <p:cTn id="59" dur="800" fill="hold"/>
                                        <p:tgtEl>
                                          <p:spTgt spid="6"/>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800"/>
                                        <p:tgtEl>
                                          <p:spTgt spid="7"/>
                                        </p:tgtEl>
                                      </p:cBhvr>
                                    </p:animEffect>
                                    <p:anim calcmode="lin" valueType="num">
                                      <p:cBhvr>
                                        <p:cTn id="63" dur="800" fill="hold"/>
                                        <p:tgtEl>
                                          <p:spTgt spid="7"/>
                                        </p:tgtEl>
                                        <p:attrNameLst>
                                          <p:attrName>ppt_x</p:attrName>
                                        </p:attrNameLst>
                                      </p:cBhvr>
                                      <p:tavLst>
                                        <p:tav tm="0">
                                          <p:val>
                                            <p:strVal val="#ppt_x"/>
                                          </p:val>
                                        </p:tav>
                                        <p:tav tm="100000">
                                          <p:val>
                                            <p:strVal val="#ppt_x"/>
                                          </p:val>
                                        </p:tav>
                                      </p:tavLst>
                                    </p:anim>
                                    <p:anim calcmode="lin" valueType="num">
                                      <p:cBhvr>
                                        <p:cTn id="64" dur="800" fill="hold"/>
                                        <p:tgtEl>
                                          <p:spTgt spid="7"/>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800"/>
                                        <p:tgtEl>
                                          <p:spTgt spid="8"/>
                                        </p:tgtEl>
                                      </p:cBhvr>
                                    </p:animEffect>
                                    <p:anim calcmode="lin" valueType="num">
                                      <p:cBhvr>
                                        <p:cTn id="68" dur="800" fill="hold"/>
                                        <p:tgtEl>
                                          <p:spTgt spid="8"/>
                                        </p:tgtEl>
                                        <p:attrNameLst>
                                          <p:attrName>ppt_x</p:attrName>
                                        </p:attrNameLst>
                                      </p:cBhvr>
                                      <p:tavLst>
                                        <p:tav tm="0">
                                          <p:val>
                                            <p:strVal val="#ppt_x"/>
                                          </p:val>
                                        </p:tav>
                                        <p:tav tm="100000">
                                          <p:val>
                                            <p:strVal val="#ppt_x"/>
                                          </p:val>
                                        </p:tav>
                                      </p:tavLst>
                                    </p:anim>
                                    <p:anim calcmode="lin" valueType="num">
                                      <p:cBhvr>
                                        <p:cTn id="69" dur="8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bldLvl="0" animBg="1"/>
      <p:bldP spid="6" grpId="0" bldLvl="0" animBg="1"/>
      <p:bldP spid="7" grpId="0" bldLvl="0" animBg="1"/>
      <p:bldP spid="8"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descr="u=1658169937,63455345&amp;fm=26&amp;gp=0[1]"/>
          <p:cNvPicPr>
            <a:picLocks noChangeAspect="1"/>
          </p:cNvPicPr>
          <p:nvPr/>
        </p:nvPicPr>
        <p:blipFill>
          <a:blip r:embed="rId1"/>
          <a:stretch>
            <a:fillRect/>
          </a:stretch>
        </p:blipFill>
        <p:spPr>
          <a:xfrm>
            <a:off x="2218690" y="532765"/>
            <a:ext cx="4323715" cy="3380740"/>
          </a:xfrm>
          <a:prstGeom prst="rect">
            <a:avLst/>
          </a:prstGeom>
        </p:spPr>
      </p:pic>
      <p:sp>
        <p:nvSpPr>
          <p:cNvPr id="2" name="文本框 1"/>
          <p:cNvSpPr txBox="1"/>
          <p:nvPr/>
        </p:nvSpPr>
        <p:spPr>
          <a:xfrm>
            <a:off x="2218690" y="3913505"/>
            <a:ext cx="4526280" cy="922020"/>
          </a:xfrm>
          <a:prstGeom prst="rect">
            <a:avLst/>
          </a:prstGeom>
          <a:noFill/>
        </p:spPr>
        <p:txBody>
          <a:bodyPr wrap="none" rtlCol="0" anchor="t">
            <a:spAutoFit/>
          </a:bodyPr>
          <a:p>
            <a:pPr algn="ctr">
              <a:buFont typeface="Arial" panose="020B0604020202020204" pitchFamily="34" charset="0"/>
              <a:buNone/>
            </a:pPr>
            <a:r>
              <a:rPr lang="zh-CN" altLang="en-US" b="1" dirty="0" smtClean="0">
                <a:solidFill>
                  <a:srgbClr val="9DD53E"/>
                </a:solidFill>
                <a:ea typeface="微软雅黑" panose="020B0503020204020204" pitchFamily="34" charset="-122"/>
                <a:sym typeface="+mn-ea"/>
              </a:rPr>
              <a:t>职业辞典厚重，待你深入其中</a:t>
            </a:r>
            <a:endParaRPr lang="zh-CN" altLang="en-US" b="1" dirty="0" smtClean="0">
              <a:solidFill>
                <a:srgbClr val="9DD53E"/>
              </a:solidFill>
              <a:ea typeface="微软雅黑" panose="020B0503020204020204" pitchFamily="34" charset="-122"/>
              <a:sym typeface="+mn-ea"/>
            </a:endParaRPr>
          </a:p>
          <a:p>
            <a:pPr algn="ctr">
              <a:buFont typeface="Arial" panose="020B0604020202020204" pitchFamily="34" charset="0"/>
              <a:buNone/>
            </a:pPr>
            <a:r>
              <a:rPr lang="zh-CN" altLang="en-US" b="1" dirty="0" smtClean="0">
                <a:solidFill>
                  <a:srgbClr val="9DD53E"/>
                </a:solidFill>
                <a:ea typeface="微软雅黑" panose="020B0503020204020204" pitchFamily="34" charset="-122"/>
                <a:sym typeface="+mn-ea"/>
              </a:rPr>
              <a:t>未来，无论是全职、兼职，亦或是志愿服务</a:t>
            </a:r>
            <a:endParaRPr lang="zh-CN" altLang="en-US" b="1" dirty="0" smtClean="0">
              <a:solidFill>
                <a:srgbClr val="9DD53E"/>
              </a:solidFill>
              <a:ea typeface="微软雅黑" panose="020B0503020204020204" pitchFamily="34" charset="-122"/>
              <a:sym typeface="+mn-ea"/>
            </a:endParaRPr>
          </a:p>
          <a:p>
            <a:pPr algn="ctr">
              <a:buFont typeface="Arial" panose="020B0604020202020204" pitchFamily="34" charset="0"/>
              <a:buNone/>
            </a:pPr>
            <a:r>
              <a:rPr lang="zh-CN" altLang="en-US" b="1" dirty="0" smtClean="0">
                <a:solidFill>
                  <a:srgbClr val="9DD53E"/>
                </a:solidFill>
                <a:ea typeface="微软雅黑" panose="020B0503020204020204" pitchFamily="34" charset="-122"/>
                <a:sym typeface="+mn-ea"/>
              </a:rPr>
              <a:t>愿你能发挥所长，助人成长</a:t>
            </a:r>
            <a:endParaRPr lang="zh-CN"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5" name="Text Box 147"/>
          <p:cNvSpPr txBox="1">
            <a:spLocks noChangeArrowheads="1"/>
          </p:cNvSpPr>
          <p:nvPr/>
        </p:nvSpPr>
        <p:spPr bwMode="auto">
          <a:xfrm>
            <a:off x="4393694" y="1809483"/>
            <a:ext cx="4358640"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a:spAutoFit/>
          </a:bodyPr>
          <a:lstStyle/>
          <a:p>
            <a:r>
              <a:rPr lang="zh-CN" altLang="en-US" sz="2800" b="1" dirty="0">
                <a:solidFill>
                  <a:srgbClr val="3B3B3B"/>
                </a:solidFill>
                <a:latin typeface="微软雅黑" panose="020B0503020204020204" pitchFamily="34" charset="-122"/>
                <a:ea typeface="微软雅黑" panose="020B0503020204020204" pitchFamily="34" charset="-122"/>
              </a:rPr>
              <a:t>职业认识：职业人生透视镜</a:t>
            </a:r>
            <a:endParaRPr lang="zh-CN" altLang="en-US" sz="2800" b="1" dirty="0">
              <a:solidFill>
                <a:srgbClr val="3B3B3B"/>
              </a:solidFill>
              <a:latin typeface="微软雅黑" panose="020B0503020204020204" pitchFamily="34" charset="-122"/>
              <a:ea typeface="微软雅黑" panose="020B0503020204020204" pitchFamily="34" charset="-122"/>
            </a:endParaRPr>
          </a:p>
        </p:txBody>
      </p:sp>
      <p:sp>
        <p:nvSpPr>
          <p:cNvPr id="2196" name="Rectangle 148"/>
          <p:cNvSpPr>
            <a:spLocks noChangeArrowheads="1"/>
          </p:cNvSpPr>
          <p:nvPr/>
        </p:nvSpPr>
        <p:spPr bwMode="auto">
          <a:xfrm>
            <a:off x="4393565" y="2385695"/>
            <a:ext cx="4274820" cy="184150"/>
          </a:xfrm>
          <a:prstGeom prst="rect">
            <a:avLst/>
          </a:prstGeom>
          <a:solidFill>
            <a:srgbClr val="9DD53E"/>
          </a:solidFill>
          <a:ln>
            <a:noFill/>
          </a:ln>
        </p:spPr>
        <p:txBody>
          <a:bodyPr wrap="square" lIns="72000" tIns="0" rIns="72000" bIns="0">
            <a:spAutoFit/>
          </a:bodyPr>
          <a:lstStyle/>
          <a:p>
            <a:pPr algn="dist"/>
            <a:r>
              <a:rPr lang="en-US" altLang="zh-CN" sz="1200" dirty="0">
                <a:solidFill>
                  <a:schemeClr val="bg1">
                    <a:lumMod val="95000"/>
                  </a:schemeClr>
                </a:solidFill>
              </a:rPr>
              <a:t> </a:t>
            </a:r>
            <a:endParaRPr lang="en-US" altLang="zh-CN" sz="1200" dirty="0">
              <a:solidFill>
                <a:schemeClr val="bg1">
                  <a:lumMod val="95000"/>
                </a:schemeClr>
              </a:solidFill>
            </a:endParaRPr>
          </a:p>
        </p:txBody>
      </p:sp>
      <p:grpSp>
        <p:nvGrpSpPr>
          <p:cNvPr id="2296" name="组合 2295"/>
          <p:cNvGrpSpPr/>
          <p:nvPr/>
        </p:nvGrpSpPr>
        <p:grpSpPr>
          <a:xfrm>
            <a:off x="1491308" y="-160779"/>
            <a:ext cx="817552" cy="2325133"/>
            <a:chOff x="693612" y="-428263"/>
            <a:chExt cx="1045159" cy="2972458"/>
          </a:xfrm>
        </p:grpSpPr>
        <p:grpSp>
          <p:nvGrpSpPr>
            <p:cNvPr id="2242" name="组合 2241"/>
            <p:cNvGrpSpPr/>
            <p:nvPr/>
          </p:nvGrpSpPr>
          <p:grpSpPr>
            <a:xfrm>
              <a:off x="693612" y="1462555"/>
              <a:ext cx="1045159" cy="1081640"/>
              <a:chOff x="-5944343" y="-364331"/>
              <a:chExt cx="1819275" cy="1882776"/>
            </a:xfrm>
          </p:grpSpPr>
          <p:sp>
            <p:nvSpPr>
              <p:cNvPr id="15" name="Freeform 264"/>
              <p:cNvSpPr/>
              <p:nvPr/>
            </p:nvSpPr>
            <p:spPr bwMode="auto">
              <a:xfrm>
                <a:off x="-5544293" y="-364331"/>
                <a:ext cx="1041400" cy="1514475"/>
              </a:xfrm>
              <a:custGeom>
                <a:avLst/>
                <a:gdLst>
                  <a:gd name="T0" fmla="*/ 302 w 328"/>
                  <a:gd name="T1" fmla="*/ 223 h 476"/>
                  <a:gd name="T2" fmla="*/ 240 w 328"/>
                  <a:gd name="T3" fmla="*/ 167 h 476"/>
                  <a:gd name="T4" fmla="*/ 240 w 328"/>
                  <a:gd name="T5" fmla="*/ 38 h 476"/>
                  <a:gd name="T6" fmla="*/ 237 w 328"/>
                  <a:gd name="T7" fmla="*/ 31 h 476"/>
                  <a:gd name="T8" fmla="*/ 166 w 328"/>
                  <a:gd name="T9" fmla="*/ 0 h 476"/>
                  <a:gd name="T10" fmla="*/ 89 w 328"/>
                  <a:gd name="T11" fmla="*/ 30 h 476"/>
                  <a:gd name="T12" fmla="*/ 86 w 328"/>
                  <a:gd name="T13" fmla="*/ 38 h 476"/>
                  <a:gd name="T14" fmla="*/ 85 w 328"/>
                  <a:gd name="T15" fmla="*/ 168 h 476"/>
                  <a:gd name="T16" fmla="*/ 26 w 328"/>
                  <a:gd name="T17" fmla="*/ 224 h 476"/>
                  <a:gd name="T18" fmla="*/ 0 w 328"/>
                  <a:gd name="T19" fmla="*/ 312 h 476"/>
                  <a:gd name="T20" fmla="*/ 164 w 328"/>
                  <a:gd name="T21" fmla="*/ 476 h 476"/>
                  <a:gd name="T22" fmla="*/ 328 w 328"/>
                  <a:gd name="T23" fmla="*/ 312 h 476"/>
                  <a:gd name="T24" fmla="*/ 302 w 328"/>
                  <a:gd name="T25" fmla="*/ 223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6">
                    <a:moveTo>
                      <a:pt x="302" y="223"/>
                    </a:moveTo>
                    <a:cubicBezTo>
                      <a:pt x="286" y="199"/>
                      <a:pt x="265" y="180"/>
                      <a:pt x="240" y="167"/>
                    </a:cubicBezTo>
                    <a:cubicBezTo>
                      <a:pt x="240" y="166"/>
                      <a:pt x="240" y="38"/>
                      <a:pt x="240" y="38"/>
                    </a:cubicBezTo>
                    <a:cubicBezTo>
                      <a:pt x="240" y="35"/>
                      <a:pt x="239" y="33"/>
                      <a:pt x="237" y="31"/>
                    </a:cubicBezTo>
                    <a:cubicBezTo>
                      <a:pt x="236" y="30"/>
                      <a:pt x="211" y="0"/>
                      <a:pt x="166" y="0"/>
                    </a:cubicBezTo>
                    <a:cubicBezTo>
                      <a:pt x="121" y="0"/>
                      <a:pt x="90" y="29"/>
                      <a:pt x="89" y="30"/>
                    </a:cubicBezTo>
                    <a:cubicBezTo>
                      <a:pt x="87" y="32"/>
                      <a:pt x="86" y="35"/>
                      <a:pt x="86" y="38"/>
                    </a:cubicBezTo>
                    <a:cubicBezTo>
                      <a:pt x="86" y="38"/>
                      <a:pt x="86" y="167"/>
                      <a:pt x="85" y="168"/>
                    </a:cubicBezTo>
                    <a:cubicBezTo>
                      <a:pt x="61" y="182"/>
                      <a:pt x="41" y="201"/>
                      <a:pt x="26" y="224"/>
                    </a:cubicBezTo>
                    <a:cubicBezTo>
                      <a:pt x="9" y="250"/>
                      <a:pt x="0" y="281"/>
                      <a:pt x="0" y="312"/>
                    </a:cubicBezTo>
                    <a:cubicBezTo>
                      <a:pt x="0" y="402"/>
                      <a:pt x="74" y="476"/>
                      <a:pt x="164" y="476"/>
                    </a:cubicBezTo>
                    <a:cubicBezTo>
                      <a:pt x="255" y="476"/>
                      <a:pt x="328" y="402"/>
                      <a:pt x="328" y="312"/>
                    </a:cubicBezTo>
                    <a:cubicBezTo>
                      <a:pt x="328" y="280"/>
                      <a:pt x="319" y="249"/>
                      <a:pt x="302" y="223"/>
                    </a:cubicBezTo>
                    <a:close/>
                  </a:path>
                </a:pathLst>
              </a:custGeom>
              <a:solidFill>
                <a:srgbClr val="594D7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265"/>
              <p:cNvSpPr>
                <a:spLocks noEditPoints="1"/>
              </p:cNvSpPr>
              <p:nvPr/>
            </p:nvSpPr>
            <p:spPr bwMode="auto">
              <a:xfrm>
                <a:off x="-5544293" y="-364331"/>
                <a:ext cx="1038225" cy="1514475"/>
              </a:xfrm>
              <a:custGeom>
                <a:avLst/>
                <a:gdLst>
                  <a:gd name="T0" fmla="*/ 327 w 327"/>
                  <a:gd name="T1" fmla="*/ 312 h 476"/>
                  <a:gd name="T2" fmla="*/ 239 w 327"/>
                  <a:gd name="T3" fmla="*/ 167 h 476"/>
                  <a:gd name="T4" fmla="*/ 237 w 327"/>
                  <a:gd name="T5" fmla="*/ 31 h 476"/>
                  <a:gd name="T6" fmla="*/ 88 w 327"/>
                  <a:gd name="T7" fmla="*/ 30 h 476"/>
                  <a:gd name="T8" fmla="*/ 84 w 327"/>
                  <a:gd name="T9" fmla="*/ 168 h 476"/>
                  <a:gd name="T10" fmla="*/ 0 w 327"/>
                  <a:gd name="T11" fmla="*/ 312 h 476"/>
                  <a:gd name="T12" fmla="*/ 106 w 327"/>
                  <a:gd name="T13" fmla="*/ 56 h 476"/>
                  <a:gd name="T14" fmla="*/ 218 w 327"/>
                  <a:gd name="T15" fmla="*/ 100 h 476"/>
                  <a:gd name="T16" fmla="*/ 106 w 327"/>
                  <a:gd name="T17" fmla="*/ 56 h 476"/>
                  <a:gd name="T18" fmla="*/ 218 w 327"/>
                  <a:gd name="T19" fmla="*/ 121 h 476"/>
                  <a:gd name="T20" fmla="*/ 218 w 327"/>
                  <a:gd name="T21" fmla="*/ 141 h 476"/>
                  <a:gd name="T22" fmla="*/ 106 w 327"/>
                  <a:gd name="T23" fmla="*/ 101 h 476"/>
                  <a:gd name="T24" fmla="*/ 158 w 327"/>
                  <a:gd name="T25" fmla="*/ 307 h 476"/>
                  <a:gd name="T26" fmla="*/ 137 w 327"/>
                  <a:gd name="T27" fmla="*/ 299 h 476"/>
                  <a:gd name="T28" fmla="*/ 145 w 327"/>
                  <a:gd name="T29" fmla="*/ 149 h 476"/>
                  <a:gd name="T30" fmla="*/ 171 w 327"/>
                  <a:gd name="T31" fmla="*/ 170 h 476"/>
                  <a:gd name="T32" fmla="*/ 162 w 327"/>
                  <a:gd name="T33" fmla="*/ 304 h 476"/>
                  <a:gd name="T34" fmla="*/ 158 w 327"/>
                  <a:gd name="T35" fmla="*/ 342 h 476"/>
                  <a:gd name="T36" fmla="*/ 158 w 327"/>
                  <a:gd name="T37" fmla="*/ 324 h 476"/>
                  <a:gd name="T38" fmla="*/ 101 w 327"/>
                  <a:gd name="T39" fmla="*/ 183 h 476"/>
                  <a:gd name="T40" fmla="*/ 106 w 327"/>
                  <a:gd name="T41" fmla="*/ 143 h 476"/>
                  <a:gd name="T42" fmla="*/ 135 w 327"/>
                  <a:gd name="T43" fmla="*/ 170 h 476"/>
                  <a:gd name="T44" fmla="*/ 108 w 327"/>
                  <a:gd name="T45" fmla="*/ 307 h 476"/>
                  <a:gd name="T46" fmla="*/ 103 w 327"/>
                  <a:gd name="T47" fmla="*/ 351 h 476"/>
                  <a:gd name="T48" fmla="*/ 134 w 327"/>
                  <a:gd name="T49" fmla="*/ 314 h 476"/>
                  <a:gd name="T50" fmla="*/ 140 w 327"/>
                  <a:gd name="T51" fmla="*/ 335 h 476"/>
                  <a:gd name="T52" fmla="*/ 176 w 327"/>
                  <a:gd name="T53" fmla="*/ 335 h 476"/>
                  <a:gd name="T54" fmla="*/ 181 w 327"/>
                  <a:gd name="T55" fmla="*/ 314 h 476"/>
                  <a:gd name="T56" fmla="*/ 212 w 327"/>
                  <a:gd name="T57" fmla="*/ 351 h 476"/>
                  <a:gd name="T58" fmla="*/ 207 w 327"/>
                  <a:gd name="T59" fmla="*/ 307 h 476"/>
                  <a:gd name="T60" fmla="*/ 180 w 327"/>
                  <a:gd name="T61" fmla="*/ 170 h 476"/>
                  <a:gd name="T62" fmla="*/ 218 w 327"/>
                  <a:gd name="T63" fmla="*/ 162 h 476"/>
                  <a:gd name="T64" fmla="*/ 224 w 327"/>
                  <a:gd name="T65" fmla="*/ 182 h 476"/>
                  <a:gd name="T66" fmla="*/ 163 w 327"/>
                  <a:gd name="T67" fmla="*/ 455 h 476"/>
                  <a:gd name="T68" fmla="*/ 101 w 327"/>
                  <a:gd name="T69" fmla="*/ 183 h 476"/>
                  <a:gd name="T70" fmla="*/ 119 w 327"/>
                  <a:gd name="T71" fmla="*/ 331 h 476"/>
                  <a:gd name="T72" fmla="*/ 106 w 327"/>
                  <a:gd name="T73" fmla="*/ 333 h 476"/>
                  <a:gd name="T74" fmla="*/ 124 w 327"/>
                  <a:gd name="T75" fmla="*/ 315 h 476"/>
                  <a:gd name="T76" fmla="*/ 203 w 327"/>
                  <a:gd name="T77" fmla="*/ 320 h 476"/>
                  <a:gd name="T78" fmla="*/ 208 w 327"/>
                  <a:gd name="T79" fmla="*/ 337 h 476"/>
                  <a:gd name="T80" fmla="*/ 191 w 327"/>
                  <a:gd name="T81" fmla="*/ 315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7" h="476">
                    <a:moveTo>
                      <a:pt x="163" y="476"/>
                    </a:moveTo>
                    <a:cubicBezTo>
                      <a:pt x="254" y="476"/>
                      <a:pt x="327" y="402"/>
                      <a:pt x="327" y="312"/>
                    </a:cubicBezTo>
                    <a:cubicBezTo>
                      <a:pt x="327" y="280"/>
                      <a:pt x="318" y="249"/>
                      <a:pt x="301" y="223"/>
                    </a:cubicBezTo>
                    <a:cubicBezTo>
                      <a:pt x="285" y="199"/>
                      <a:pt x="264" y="180"/>
                      <a:pt x="239" y="167"/>
                    </a:cubicBezTo>
                    <a:cubicBezTo>
                      <a:pt x="239" y="166"/>
                      <a:pt x="239" y="38"/>
                      <a:pt x="239" y="38"/>
                    </a:cubicBezTo>
                    <a:cubicBezTo>
                      <a:pt x="239" y="35"/>
                      <a:pt x="238" y="33"/>
                      <a:pt x="237" y="31"/>
                    </a:cubicBezTo>
                    <a:cubicBezTo>
                      <a:pt x="235" y="30"/>
                      <a:pt x="210" y="0"/>
                      <a:pt x="165" y="0"/>
                    </a:cubicBezTo>
                    <a:cubicBezTo>
                      <a:pt x="120" y="0"/>
                      <a:pt x="89" y="29"/>
                      <a:pt x="88" y="30"/>
                    </a:cubicBezTo>
                    <a:cubicBezTo>
                      <a:pt x="86" y="32"/>
                      <a:pt x="85" y="35"/>
                      <a:pt x="85" y="38"/>
                    </a:cubicBezTo>
                    <a:cubicBezTo>
                      <a:pt x="85" y="38"/>
                      <a:pt x="85" y="167"/>
                      <a:pt x="84" y="168"/>
                    </a:cubicBezTo>
                    <a:cubicBezTo>
                      <a:pt x="60" y="182"/>
                      <a:pt x="40" y="201"/>
                      <a:pt x="25" y="224"/>
                    </a:cubicBezTo>
                    <a:cubicBezTo>
                      <a:pt x="8" y="250"/>
                      <a:pt x="0" y="281"/>
                      <a:pt x="0" y="312"/>
                    </a:cubicBezTo>
                    <a:cubicBezTo>
                      <a:pt x="0" y="402"/>
                      <a:pt x="73" y="476"/>
                      <a:pt x="163" y="476"/>
                    </a:cubicBezTo>
                    <a:close/>
                    <a:moveTo>
                      <a:pt x="106" y="56"/>
                    </a:moveTo>
                    <a:cubicBezTo>
                      <a:pt x="218" y="76"/>
                      <a:pt x="218" y="76"/>
                      <a:pt x="218" y="76"/>
                    </a:cubicBezTo>
                    <a:cubicBezTo>
                      <a:pt x="218" y="100"/>
                      <a:pt x="218" y="100"/>
                      <a:pt x="218" y="100"/>
                    </a:cubicBezTo>
                    <a:cubicBezTo>
                      <a:pt x="106" y="80"/>
                      <a:pt x="106" y="80"/>
                      <a:pt x="106" y="80"/>
                    </a:cubicBezTo>
                    <a:lnTo>
                      <a:pt x="106" y="56"/>
                    </a:lnTo>
                    <a:close/>
                    <a:moveTo>
                      <a:pt x="106" y="101"/>
                    </a:moveTo>
                    <a:cubicBezTo>
                      <a:pt x="218" y="121"/>
                      <a:pt x="218" y="121"/>
                      <a:pt x="218" y="121"/>
                    </a:cubicBezTo>
                    <a:cubicBezTo>
                      <a:pt x="218" y="134"/>
                      <a:pt x="218" y="134"/>
                      <a:pt x="218" y="134"/>
                    </a:cubicBezTo>
                    <a:cubicBezTo>
                      <a:pt x="218" y="141"/>
                      <a:pt x="218" y="141"/>
                      <a:pt x="218" y="141"/>
                    </a:cubicBezTo>
                    <a:cubicBezTo>
                      <a:pt x="106" y="122"/>
                      <a:pt x="106" y="122"/>
                      <a:pt x="106" y="122"/>
                    </a:cubicBezTo>
                    <a:lnTo>
                      <a:pt x="106" y="101"/>
                    </a:lnTo>
                    <a:close/>
                    <a:moveTo>
                      <a:pt x="162" y="304"/>
                    </a:moveTo>
                    <a:cubicBezTo>
                      <a:pt x="160" y="305"/>
                      <a:pt x="159" y="306"/>
                      <a:pt x="158" y="307"/>
                    </a:cubicBezTo>
                    <a:cubicBezTo>
                      <a:pt x="156" y="306"/>
                      <a:pt x="155" y="305"/>
                      <a:pt x="154" y="304"/>
                    </a:cubicBezTo>
                    <a:cubicBezTo>
                      <a:pt x="149" y="302"/>
                      <a:pt x="143" y="300"/>
                      <a:pt x="137" y="299"/>
                    </a:cubicBezTo>
                    <a:cubicBezTo>
                      <a:pt x="142" y="264"/>
                      <a:pt x="144" y="204"/>
                      <a:pt x="145" y="170"/>
                    </a:cubicBezTo>
                    <a:cubicBezTo>
                      <a:pt x="145" y="161"/>
                      <a:pt x="145" y="153"/>
                      <a:pt x="145" y="149"/>
                    </a:cubicBezTo>
                    <a:cubicBezTo>
                      <a:pt x="170" y="154"/>
                      <a:pt x="170" y="154"/>
                      <a:pt x="170" y="154"/>
                    </a:cubicBezTo>
                    <a:cubicBezTo>
                      <a:pt x="170" y="158"/>
                      <a:pt x="171" y="163"/>
                      <a:pt x="171" y="170"/>
                    </a:cubicBezTo>
                    <a:cubicBezTo>
                      <a:pt x="171" y="204"/>
                      <a:pt x="174" y="264"/>
                      <a:pt x="179" y="299"/>
                    </a:cubicBezTo>
                    <a:cubicBezTo>
                      <a:pt x="173" y="300"/>
                      <a:pt x="167" y="302"/>
                      <a:pt x="162" y="304"/>
                    </a:cubicBezTo>
                    <a:close/>
                    <a:moveTo>
                      <a:pt x="166" y="334"/>
                    </a:moveTo>
                    <a:cubicBezTo>
                      <a:pt x="166" y="337"/>
                      <a:pt x="161" y="342"/>
                      <a:pt x="158" y="342"/>
                    </a:cubicBezTo>
                    <a:cubicBezTo>
                      <a:pt x="154" y="342"/>
                      <a:pt x="149" y="337"/>
                      <a:pt x="149" y="334"/>
                    </a:cubicBezTo>
                    <a:cubicBezTo>
                      <a:pt x="149" y="332"/>
                      <a:pt x="151" y="328"/>
                      <a:pt x="158" y="324"/>
                    </a:cubicBezTo>
                    <a:cubicBezTo>
                      <a:pt x="164" y="328"/>
                      <a:pt x="167" y="332"/>
                      <a:pt x="166" y="334"/>
                    </a:cubicBezTo>
                    <a:close/>
                    <a:moveTo>
                      <a:pt x="101" y="183"/>
                    </a:moveTo>
                    <a:cubicBezTo>
                      <a:pt x="106" y="180"/>
                      <a:pt x="106" y="180"/>
                      <a:pt x="106" y="180"/>
                    </a:cubicBezTo>
                    <a:cubicBezTo>
                      <a:pt x="106" y="143"/>
                      <a:pt x="106" y="143"/>
                      <a:pt x="106" y="143"/>
                    </a:cubicBezTo>
                    <a:cubicBezTo>
                      <a:pt x="136" y="148"/>
                      <a:pt x="136" y="148"/>
                      <a:pt x="136" y="148"/>
                    </a:cubicBezTo>
                    <a:cubicBezTo>
                      <a:pt x="136" y="153"/>
                      <a:pt x="135" y="161"/>
                      <a:pt x="135" y="170"/>
                    </a:cubicBezTo>
                    <a:cubicBezTo>
                      <a:pt x="134" y="207"/>
                      <a:pt x="132" y="268"/>
                      <a:pt x="127" y="299"/>
                    </a:cubicBezTo>
                    <a:cubicBezTo>
                      <a:pt x="120" y="299"/>
                      <a:pt x="113" y="302"/>
                      <a:pt x="108" y="307"/>
                    </a:cubicBezTo>
                    <a:cubicBezTo>
                      <a:pt x="102" y="312"/>
                      <a:pt x="98" y="320"/>
                      <a:pt x="97" y="329"/>
                    </a:cubicBezTo>
                    <a:cubicBezTo>
                      <a:pt x="95" y="338"/>
                      <a:pt x="98" y="346"/>
                      <a:pt x="103" y="351"/>
                    </a:cubicBezTo>
                    <a:cubicBezTo>
                      <a:pt x="108" y="356"/>
                      <a:pt x="117" y="356"/>
                      <a:pt x="125" y="341"/>
                    </a:cubicBezTo>
                    <a:cubicBezTo>
                      <a:pt x="129" y="335"/>
                      <a:pt x="132" y="326"/>
                      <a:pt x="134" y="314"/>
                    </a:cubicBezTo>
                    <a:cubicBezTo>
                      <a:pt x="138" y="314"/>
                      <a:pt x="142" y="315"/>
                      <a:pt x="146" y="317"/>
                    </a:cubicBezTo>
                    <a:cubicBezTo>
                      <a:pt x="140" y="324"/>
                      <a:pt x="139" y="332"/>
                      <a:pt x="140" y="335"/>
                    </a:cubicBezTo>
                    <a:cubicBezTo>
                      <a:pt x="140" y="346"/>
                      <a:pt x="148" y="358"/>
                      <a:pt x="158" y="358"/>
                    </a:cubicBezTo>
                    <a:cubicBezTo>
                      <a:pt x="167" y="358"/>
                      <a:pt x="175" y="346"/>
                      <a:pt x="176" y="335"/>
                    </a:cubicBezTo>
                    <a:cubicBezTo>
                      <a:pt x="176" y="332"/>
                      <a:pt x="175" y="324"/>
                      <a:pt x="170" y="317"/>
                    </a:cubicBezTo>
                    <a:cubicBezTo>
                      <a:pt x="173" y="315"/>
                      <a:pt x="177" y="314"/>
                      <a:pt x="181" y="314"/>
                    </a:cubicBezTo>
                    <a:cubicBezTo>
                      <a:pt x="184" y="326"/>
                      <a:pt x="186" y="335"/>
                      <a:pt x="190" y="341"/>
                    </a:cubicBezTo>
                    <a:cubicBezTo>
                      <a:pt x="198" y="356"/>
                      <a:pt x="207" y="356"/>
                      <a:pt x="212" y="351"/>
                    </a:cubicBezTo>
                    <a:cubicBezTo>
                      <a:pt x="217" y="346"/>
                      <a:pt x="220" y="338"/>
                      <a:pt x="218" y="329"/>
                    </a:cubicBezTo>
                    <a:cubicBezTo>
                      <a:pt x="217" y="320"/>
                      <a:pt x="213" y="312"/>
                      <a:pt x="207" y="307"/>
                    </a:cubicBezTo>
                    <a:cubicBezTo>
                      <a:pt x="202" y="302"/>
                      <a:pt x="195" y="299"/>
                      <a:pt x="188" y="299"/>
                    </a:cubicBezTo>
                    <a:cubicBezTo>
                      <a:pt x="184" y="268"/>
                      <a:pt x="181" y="207"/>
                      <a:pt x="180" y="170"/>
                    </a:cubicBezTo>
                    <a:cubicBezTo>
                      <a:pt x="180" y="165"/>
                      <a:pt x="180" y="160"/>
                      <a:pt x="180" y="155"/>
                    </a:cubicBezTo>
                    <a:cubicBezTo>
                      <a:pt x="218" y="162"/>
                      <a:pt x="218" y="162"/>
                      <a:pt x="218" y="162"/>
                    </a:cubicBezTo>
                    <a:cubicBezTo>
                      <a:pt x="218" y="179"/>
                      <a:pt x="218" y="179"/>
                      <a:pt x="218" y="179"/>
                    </a:cubicBezTo>
                    <a:cubicBezTo>
                      <a:pt x="224" y="182"/>
                      <a:pt x="224" y="182"/>
                      <a:pt x="224" y="182"/>
                    </a:cubicBezTo>
                    <a:cubicBezTo>
                      <a:pt x="274" y="206"/>
                      <a:pt x="307" y="257"/>
                      <a:pt x="307" y="312"/>
                    </a:cubicBezTo>
                    <a:cubicBezTo>
                      <a:pt x="307" y="391"/>
                      <a:pt x="242" y="455"/>
                      <a:pt x="163" y="455"/>
                    </a:cubicBezTo>
                    <a:cubicBezTo>
                      <a:pt x="84" y="455"/>
                      <a:pt x="20" y="391"/>
                      <a:pt x="20" y="312"/>
                    </a:cubicBezTo>
                    <a:cubicBezTo>
                      <a:pt x="20" y="257"/>
                      <a:pt x="51" y="208"/>
                      <a:pt x="101" y="183"/>
                    </a:cubicBezTo>
                    <a:close/>
                    <a:moveTo>
                      <a:pt x="124" y="315"/>
                    </a:moveTo>
                    <a:cubicBezTo>
                      <a:pt x="122" y="321"/>
                      <a:pt x="121" y="327"/>
                      <a:pt x="119" y="331"/>
                    </a:cubicBezTo>
                    <a:cubicBezTo>
                      <a:pt x="114" y="339"/>
                      <a:pt x="110" y="339"/>
                      <a:pt x="107" y="337"/>
                    </a:cubicBezTo>
                    <a:cubicBezTo>
                      <a:pt x="106" y="336"/>
                      <a:pt x="106" y="335"/>
                      <a:pt x="106" y="333"/>
                    </a:cubicBezTo>
                    <a:cubicBezTo>
                      <a:pt x="107" y="328"/>
                      <a:pt x="109" y="323"/>
                      <a:pt x="112" y="320"/>
                    </a:cubicBezTo>
                    <a:cubicBezTo>
                      <a:pt x="116" y="317"/>
                      <a:pt x="120" y="315"/>
                      <a:pt x="124" y="315"/>
                    </a:cubicBezTo>
                    <a:close/>
                    <a:moveTo>
                      <a:pt x="191" y="315"/>
                    </a:moveTo>
                    <a:cubicBezTo>
                      <a:pt x="196" y="315"/>
                      <a:pt x="199" y="317"/>
                      <a:pt x="203" y="320"/>
                    </a:cubicBezTo>
                    <a:cubicBezTo>
                      <a:pt x="206" y="323"/>
                      <a:pt x="209" y="328"/>
                      <a:pt x="209" y="333"/>
                    </a:cubicBezTo>
                    <a:cubicBezTo>
                      <a:pt x="210" y="335"/>
                      <a:pt x="209" y="336"/>
                      <a:pt x="208" y="337"/>
                    </a:cubicBezTo>
                    <a:cubicBezTo>
                      <a:pt x="206" y="339"/>
                      <a:pt x="201" y="339"/>
                      <a:pt x="197" y="331"/>
                    </a:cubicBezTo>
                    <a:cubicBezTo>
                      <a:pt x="195" y="327"/>
                      <a:pt x="193" y="321"/>
                      <a:pt x="191" y="315"/>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266"/>
              <p:cNvSpPr/>
              <p:nvPr/>
            </p:nvSpPr>
            <p:spPr bwMode="auto">
              <a:xfrm>
                <a:off x="-4423518" y="672307"/>
                <a:ext cx="298450" cy="76200"/>
              </a:xfrm>
              <a:custGeom>
                <a:avLst/>
                <a:gdLst>
                  <a:gd name="T0" fmla="*/ 0 w 94"/>
                  <a:gd name="T1" fmla="*/ 12 h 24"/>
                  <a:gd name="T2" fmla="*/ 13 w 94"/>
                  <a:gd name="T3" fmla="*/ 24 h 24"/>
                  <a:gd name="T4" fmla="*/ 82 w 94"/>
                  <a:gd name="T5" fmla="*/ 24 h 24"/>
                  <a:gd name="T6" fmla="*/ 94 w 94"/>
                  <a:gd name="T7" fmla="*/ 12 h 24"/>
                  <a:gd name="T8" fmla="*/ 82 w 94"/>
                  <a:gd name="T9" fmla="*/ 0 h 24"/>
                  <a:gd name="T10" fmla="*/ 13 w 94"/>
                  <a:gd name="T11" fmla="*/ 0 h 24"/>
                  <a:gd name="T12" fmla="*/ 0 w 94"/>
                  <a:gd name="T13" fmla="*/ 12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0" y="12"/>
                    </a:moveTo>
                    <a:cubicBezTo>
                      <a:pt x="0" y="19"/>
                      <a:pt x="6" y="24"/>
                      <a:pt x="13" y="24"/>
                    </a:cubicBezTo>
                    <a:cubicBezTo>
                      <a:pt x="82" y="24"/>
                      <a:pt x="82" y="24"/>
                      <a:pt x="82" y="24"/>
                    </a:cubicBezTo>
                    <a:cubicBezTo>
                      <a:pt x="89" y="24"/>
                      <a:pt x="94" y="19"/>
                      <a:pt x="94" y="12"/>
                    </a:cubicBezTo>
                    <a:cubicBezTo>
                      <a:pt x="94" y="5"/>
                      <a:pt x="89" y="0"/>
                      <a:pt x="82" y="0"/>
                    </a:cubicBezTo>
                    <a:cubicBezTo>
                      <a:pt x="13" y="0"/>
                      <a:pt x="13" y="0"/>
                      <a:pt x="13" y="0"/>
                    </a:cubicBezTo>
                    <a:cubicBezTo>
                      <a:pt x="6" y="0"/>
                      <a:pt x="0" y="5"/>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267"/>
              <p:cNvSpPr/>
              <p:nvPr/>
            </p:nvSpPr>
            <p:spPr bwMode="auto">
              <a:xfrm>
                <a:off x="-5115668" y="1226345"/>
                <a:ext cx="79375" cy="292100"/>
              </a:xfrm>
              <a:custGeom>
                <a:avLst/>
                <a:gdLst>
                  <a:gd name="T0" fmla="*/ 12 w 25"/>
                  <a:gd name="T1" fmla="*/ 0 h 92"/>
                  <a:gd name="T2" fmla="*/ 0 w 25"/>
                  <a:gd name="T3" fmla="*/ 12 h 92"/>
                  <a:gd name="T4" fmla="*/ 0 w 25"/>
                  <a:gd name="T5" fmla="*/ 79 h 92"/>
                  <a:gd name="T6" fmla="*/ 12 w 25"/>
                  <a:gd name="T7" fmla="*/ 92 h 92"/>
                  <a:gd name="T8" fmla="*/ 25 w 25"/>
                  <a:gd name="T9" fmla="*/ 79 h 92"/>
                  <a:gd name="T10" fmla="*/ 25 w 25"/>
                  <a:gd name="T11" fmla="*/ 12 h 92"/>
                  <a:gd name="T12" fmla="*/ 12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2" y="0"/>
                    </a:moveTo>
                    <a:cubicBezTo>
                      <a:pt x="5" y="0"/>
                      <a:pt x="0" y="5"/>
                      <a:pt x="0" y="12"/>
                    </a:cubicBezTo>
                    <a:cubicBezTo>
                      <a:pt x="0" y="79"/>
                      <a:pt x="0" y="79"/>
                      <a:pt x="0" y="79"/>
                    </a:cubicBezTo>
                    <a:cubicBezTo>
                      <a:pt x="0" y="86"/>
                      <a:pt x="5" y="92"/>
                      <a:pt x="12" y="92"/>
                    </a:cubicBezTo>
                    <a:cubicBezTo>
                      <a:pt x="19" y="92"/>
                      <a:pt x="25" y="86"/>
                      <a:pt x="25" y="79"/>
                    </a:cubicBezTo>
                    <a:cubicBezTo>
                      <a:pt x="25" y="12"/>
                      <a:pt x="25" y="12"/>
                      <a:pt x="25" y="12"/>
                    </a:cubicBezTo>
                    <a:cubicBezTo>
                      <a:pt x="25" y="5"/>
                      <a:pt x="19" y="0"/>
                      <a:pt x="12"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268"/>
              <p:cNvSpPr/>
              <p:nvPr/>
            </p:nvSpPr>
            <p:spPr bwMode="auto">
              <a:xfrm>
                <a:off x="-5944343" y="634207"/>
                <a:ext cx="298450" cy="79375"/>
              </a:xfrm>
              <a:custGeom>
                <a:avLst/>
                <a:gdLst>
                  <a:gd name="T0" fmla="*/ 13 w 94"/>
                  <a:gd name="T1" fmla="*/ 25 h 25"/>
                  <a:gd name="T2" fmla="*/ 82 w 94"/>
                  <a:gd name="T3" fmla="*/ 25 h 25"/>
                  <a:gd name="T4" fmla="*/ 94 w 94"/>
                  <a:gd name="T5" fmla="*/ 13 h 25"/>
                  <a:gd name="T6" fmla="*/ 82 w 94"/>
                  <a:gd name="T7" fmla="*/ 0 h 25"/>
                  <a:gd name="T8" fmla="*/ 13 w 94"/>
                  <a:gd name="T9" fmla="*/ 0 h 25"/>
                  <a:gd name="T10" fmla="*/ 0 w 94"/>
                  <a:gd name="T11" fmla="*/ 13 h 25"/>
                  <a:gd name="T12" fmla="*/ 13 w 94"/>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13" y="25"/>
                    </a:moveTo>
                    <a:cubicBezTo>
                      <a:pt x="82" y="25"/>
                      <a:pt x="82" y="25"/>
                      <a:pt x="82" y="25"/>
                    </a:cubicBezTo>
                    <a:cubicBezTo>
                      <a:pt x="89" y="25"/>
                      <a:pt x="94" y="20"/>
                      <a:pt x="94" y="13"/>
                    </a:cubicBezTo>
                    <a:cubicBezTo>
                      <a:pt x="94" y="6"/>
                      <a:pt x="89" y="0"/>
                      <a:pt x="82" y="0"/>
                    </a:cubicBezTo>
                    <a:cubicBezTo>
                      <a:pt x="13" y="0"/>
                      <a:pt x="13" y="0"/>
                      <a:pt x="13" y="0"/>
                    </a:cubicBezTo>
                    <a:cubicBezTo>
                      <a:pt x="6" y="0"/>
                      <a:pt x="0" y="6"/>
                      <a:pt x="0" y="13"/>
                    </a:cubicBezTo>
                    <a:cubicBezTo>
                      <a:pt x="0" y="20"/>
                      <a:pt x="6" y="25"/>
                      <a:pt x="13" y="25"/>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69"/>
              <p:cNvSpPr/>
              <p:nvPr/>
            </p:nvSpPr>
            <p:spPr bwMode="auto">
              <a:xfrm>
                <a:off x="-5769718" y="43657"/>
                <a:ext cx="263525" cy="212725"/>
              </a:xfrm>
              <a:custGeom>
                <a:avLst/>
                <a:gdLst>
                  <a:gd name="T0" fmla="*/ 6 w 83"/>
                  <a:gd name="T1" fmla="*/ 22 h 67"/>
                  <a:gd name="T2" fmla="*/ 61 w 83"/>
                  <a:gd name="T3" fmla="*/ 63 h 67"/>
                  <a:gd name="T4" fmla="*/ 79 w 83"/>
                  <a:gd name="T5" fmla="*/ 60 h 67"/>
                  <a:gd name="T6" fmla="*/ 76 w 83"/>
                  <a:gd name="T7" fmla="*/ 43 h 67"/>
                  <a:gd name="T8" fmla="*/ 22 w 83"/>
                  <a:gd name="T9" fmla="*/ 2 h 67"/>
                  <a:gd name="T10" fmla="*/ 14 w 83"/>
                  <a:gd name="T11" fmla="*/ 0 h 67"/>
                  <a:gd name="T12" fmla="*/ 4 w 83"/>
                  <a:gd name="T13" fmla="*/ 5 h 67"/>
                  <a:gd name="T14" fmla="*/ 6 w 83"/>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67">
                    <a:moveTo>
                      <a:pt x="6" y="22"/>
                    </a:moveTo>
                    <a:cubicBezTo>
                      <a:pt x="61" y="63"/>
                      <a:pt x="61" y="63"/>
                      <a:pt x="61" y="63"/>
                    </a:cubicBezTo>
                    <a:cubicBezTo>
                      <a:pt x="67" y="67"/>
                      <a:pt x="75" y="66"/>
                      <a:pt x="79" y="60"/>
                    </a:cubicBezTo>
                    <a:cubicBezTo>
                      <a:pt x="83" y="55"/>
                      <a:pt x="82" y="47"/>
                      <a:pt x="76" y="43"/>
                    </a:cubicBezTo>
                    <a:cubicBezTo>
                      <a:pt x="22" y="2"/>
                      <a:pt x="22" y="2"/>
                      <a:pt x="22" y="2"/>
                    </a:cubicBezTo>
                    <a:cubicBezTo>
                      <a:pt x="19" y="1"/>
                      <a:pt x="17" y="0"/>
                      <a:pt x="14" y="0"/>
                    </a:cubicBezTo>
                    <a:cubicBezTo>
                      <a:pt x="10" y="0"/>
                      <a:pt x="6" y="2"/>
                      <a:pt x="4" y="5"/>
                    </a:cubicBezTo>
                    <a:cubicBezTo>
                      <a:pt x="0" y="10"/>
                      <a:pt x="1" y="18"/>
                      <a:pt x="6"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70"/>
              <p:cNvSpPr/>
              <p:nvPr/>
            </p:nvSpPr>
            <p:spPr bwMode="auto">
              <a:xfrm>
                <a:off x="-4553693" y="43657"/>
                <a:ext cx="263525" cy="212725"/>
              </a:xfrm>
              <a:custGeom>
                <a:avLst/>
                <a:gdLst>
                  <a:gd name="T0" fmla="*/ 22 w 83"/>
                  <a:gd name="T1" fmla="*/ 63 h 67"/>
                  <a:gd name="T2" fmla="*/ 77 w 83"/>
                  <a:gd name="T3" fmla="*/ 22 h 67"/>
                  <a:gd name="T4" fmla="*/ 79 w 83"/>
                  <a:gd name="T5" fmla="*/ 5 h 67"/>
                  <a:gd name="T6" fmla="*/ 69 w 83"/>
                  <a:gd name="T7" fmla="*/ 0 h 67"/>
                  <a:gd name="T8" fmla="*/ 61 w 83"/>
                  <a:gd name="T9" fmla="*/ 2 h 67"/>
                  <a:gd name="T10" fmla="*/ 7 w 83"/>
                  <a:gd name="T11" fmla="*/ 43 h 67"/>
                  <a:gd name="T12" fmla="*/ 4 w 83"/>
                  <a:gd name="T13" fmla="*/ 60 h 67"/>
                  <a:gd name="T14" fmla="*/ 22 w 83"/>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67">
                    <a:moveTo>
                      <a:pt x="22" y="63"/>
                    </a:moveTo>
                    <a:cubicBezTo>
                      <a:pt x="77" y="22"/>
                      <a:pt x="77" y="22"/>
                      <a:pt x="77" y="22"/>
                    </a:cubicBezTo>
                    <a:cubicBezTo>
                      <a:pt x="82" y="18"/>
                      <a:pt x="83" y="10"/>
                      <a:pt x="79" y="5"/>
                    </a:cubicBezTo>
                    <a:cubicBezTo>
                      <a:pt x="76" y="2"/>
                      <a:pt x="73" y="0"/>
                      <a:pt x="69" y="0"/>
                    </a:cubicBezTo>
                    <a:cubicBezTo>
                      <a:pt x="66" y="0"/>
                      <a:pt x="64" y="1"/>
                      <a:pt x="61" y="2"/>
                    </a:cubicBezTo>
                    <a:cubicBezTo>
                      <a:pt x="7" y="43"/>
                      <a:pt x="7" y="43"/>
                      <a:pt x="7" y="43"/>
                    </a:cubicBezTo>
                    <a:cubicBezTo>
                      <a:pt x="1" y="47"/>
                      <a:pt x="0" y="55"/>
                      <a:pt x="4" y="60"/>
                    </a:cubicBezTo>
                    <a:cubicBezTo>
                      <a:pt x="8" y="66"/>
                      <a:pt x="16"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71"/>
              <p:cNvSpPr/>
              <p:nvPr/>
            </p:nvSpPr>
            <p:spPr bwMode="auto">
              <a:xfrm>
                <a:off x="-5718918" y="1099345"/>
                <a:ext cx="241300" cy="234950"/>
              </a:xfrm>
              <a:custGeom>
                <a:avLst/>
                <a:gdLst>
                  <a:gd name="T0" fmla="*/ 62 w 76"/>
                  <a:gd name="T1" fmla="*/ 0 h 74"/>
                  <a:gd name="T2" fmla="*/ 53 w 76"/>
                  <a:gd name="T3" fmla="*/ 4 h 74"/>
                  <a:gd name="T4" fmla="*/ 5 w 76"/>
                  <a:gd name="T5" fmla="*/ 51 h 74"/>
                  <a:gd name="T6" fmla="*/ 5 w 76"/>
                  <a:gd name="T7" fmla="*/ 69 h 74"/>
                  <a:gd name="T8" fmla="*/ 23 w 76"/>
                  <a:gd name="T9" fmla="*/ 69 h 74"/>
                  <a:gd name="T10" fmla="*/ 71 w 76"/>
                  <a:gd name="T11" fmla="*/ 22 h 74"/>
                  <a:gd name="T12" fmla="*/ 71 w 76"/>
                  <a:gd name="T13" fmla="*/ 4 h 74"/>
                  <a:gd name="T14" fmla="*/ 62 w 76"/>
                  <a:gd name="T15" fmla="*/ 0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74">
                    <a:moveTo>
                      <a:pt x="62" y="0"/>
                    </a:moveTo>
                    <a:cubicBezTo>
                      <a:pt x="59" y="0"/>
                      <a:pt x="56" y="2"/>
                      <a:pt x="53" y="4"/>
                    </a:cubicBezTo>
                    <a:cubicBezTo>
                      <a:pt x="5" y="51"/>
                      <a:pt x="5" y="51"/>
                      <a:pt x="5" y="51"/>
                    </a:cubicBezTo>
                    <a:cubicBezTo>
                      <a:pt x="0" y="56"/>
                      <a:pt x="0" y="64"/>
                      <a:pt x="5" y="69"/>
                    </a:cubicBezTo>
                    <a:cubicBezTo>
                      <a:pt x="10" y="74"/>
                      <a:pt x="18" y="74"/>
                      <a:pt x="23" y="69"/>
                    </a:cubicBezTo>
                    <a:cubicBezTo>
                      <a:pt x="71" y="22"/>
                      <a:pt x="71" y="22"/>
                      <a:pt x="71" y="22"/>
                    </a:cubicBezTo>
                    <a:cubicBezTo>
                      <a:pt x="76" y="17"/>
                      <a:pt x="76" y="9"/>
                      <a:pt x="71" y="4"/>
                    </a:cubicBezTo>
                    <a:cubicBezTo>
                      <a:pt x="69" y="2"/>
                      <a:pt x="66" y="0"/>
                      <a:pt x="62"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72"/>
              <p:cNvSpPr/>
              <p:nvPr/>
            </p:nvSpPr>
            <p:spPr bwMode="auto">
              <a:xfrm>
                <a:off x="-4607668" y="1099345"/>
                <a:ext cx="241300" cy="234950"/>
              </a:xfrm>
              <a:custGeom>
                <a:avLst/>
                <a:gdLst>
                  <a:gd name="T0" fmla="*/ 23 w 76"/>
                  <a:gd name="T1" fmla="*/ 4 h 74"/>
                  <a:gd name="T2" fmla="*/ 14 w 76"/>
                  <a:gd name="T3" fmla="*/ 0 h 74"/>
                  <a:gd name="T4" fmla="*/ 5 w 76"/>
                  <a:gd name="T5" fmla="*/ 4 h 74"/>
                  <a:gd name="T6" fmla="*/ 5 w 76"/>
                  <a:gd name="T7" fmla="*/ 22 h 74"/>
                  <a:gd name="T8" fmla="*/ 53 w 76"/>
                  <a:gd name="T9" fmla="*/ 69 h 74"/>
                  <a:gd name="T10" fmla="*/ 71 w 76"/>
                  <a:gd name="T11" fmla="*/ 69 h 74"/>
                  <a:gd name="T12" fmla="*/ 71 w 76"/>
                  <a:gd name="T13" fmla="*/ 51 h 74"/>
                  <a:gd name="T14" fmla="*/ 23 w 76"/>
                  <a:gd name="T15" fmla="*/ 4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74">
                    <a:moveTo>
                      <a:pt x="23" y="4"/>
                    </a:moveTo>
                    <a:cubicBezTo>
                      <a:pt x="20" y="2"/>
                      <a:pt x="17" y="0"/>
                      <a:pt x="14" y="0"/>
                    </a:cubicBezTo>
                    <a:cubicBezTo>
                      <a:pt x="10" y="0"/>
                      <a:pt x="7" y="2"/>
                      <a:pt x="5" y="4"/>
                    </a:cubicBezTo>
                    <a:cubicBezTo>
                      <a:pt x="0" y="9"/>
                      <a:pt x="0" y="17"/>
                      <a:pt x="5" y="22"/>
                    </a:cubicBezTo>
                    <a:cubicBezTo>
                      <a:pt x="53" y="69"/>
                      <a:pt x="53" y="69"/>
                      <a:pt x="53" y="69"/>
                    </a:cubicBezTo>
                    <a:cubicBezTo>
                      <a:pt x="58" y="74"/>
                      <a:pt x="66" y="74"/>
                      <a:pt x="71" y="69"/>
                    </a:cubicBezTo>
                    <a:cubicBezTo>
                      <a:pt x="76" y="64"/>
                      <a:pt x="76" y="56"/>
                      <a:pt x="71" y="51"/>
                    </a:cubicBezTo>
                    <a:lnTo>
                      <a:pt x="23" y="4"/>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258" name="直接连接符 2257"/>
            <p:cNvCxnSpPr/>
            <p:nvPr/>
          </p:nvCxnSpPr>
          <p:spPr>
            <a:xfrm flipV="1">
              <a:off x="1222576" y="-428263"/>
              <a:ext cx="0" cy="1890817"/>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grpSp>
        <p:nvGrpSpPr>
          <p:cNvPr id="2298" name="组合 2297"/>
          <p:cNvGrpSpPr/>
          <p:nvPr/>
        </p:nvGrpSpPr>
        <p:grpSpPr>
          <a:xfrm>
            <a:off x="2114456" y="-106040"/>
            <a:ext cx="894577" cy="3949843"/>
            <a:chOff x="1775252" y="-770914"/>
            <a:chExt cx="1045160" cy="4614718"/>
          </a:xfrm>
        </p:grpSpPr>
        <p:grpSp>
          <p:nvGrpSpPr>
            <p:cNvPr id="2243" name="组合 2242"/>
            <p:cNvGrpSpPr/>
            <p:nvPr/>
          </p:nvGrpSpPr>
          <p:grpSpPr>
            <a:xfrm>
              <a:off x="1775252" y="2763988"/>
              <a:ext cx="1045160" cy="1079816"/>
              <a:chOff x="-4061568" y="1901032"/>
              <a:chExt cx="1819276" cy="1879600"/>
            </a:xfrm>
          </p:grpSpPr>
          <p:sp>
            <p:nvSpPr>
              <p:cNvPr id="24"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E54B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0"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170" name="直接连接符 169"/>
            <p:cNvCxnSpPr/>
            <p:nvPr/>
          </p:nvCxnSpPr>
          <p:spPr>
            <a:xfrm flipV="1">
              <a:off x="2295726" y="-770914"/>
              <a:ext cx="0" cy="3598721"/>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grpSp>
        <p:nvGrpSpPr>
          <p:cNvPr id="2299" name="组合 2298"/>
          <p:cNvGrpSpPr/>
          <p:nvPr/>
        </p:nvGrpSpPr>
        <p:grpSpPr>
          <a:xfrm>
            <a:off x="2846964" y="-106040"/>
            <a:ext cx="821165" cy="2733067"/>
            <a:chOff x="2856892" y="-501184"/>
            <a:chExt cx="1045159" cy="3478582"/>
          </a:xfrm>
        </p:grpSpPr>
        <p:grpSp>
          <p:nvGrpSpPr>
            <p:cNvPr id="2244" name="组合 2243"/>
            <p:cNvGrpSpPr/>
            <p:nvPr/>
          </p:nvGrpSpPr>
          <p:grpSpPr>
            <a:xfrm>
              <a:off x="2856892" y="1897582"/>
              <a:ext cx="1045159" cy="1079816"/>
              <a:chOff x="-2178792" y="392907"/>
              <a:chExt cx="1819275" cy="1879600"/>
            </a:xfrm>
          </p:grpSpPr>
          <p:sp>
            <p:nvSpPr>
              <p:cNvPr id="5" name="Freeform 254"/>
              <p:cNvSpPr/>
              <p:nvPr/>
            </p:nvSpPr>
            <p:spPr bwMode="auto">
              <a:xfrm>
                <a:off x="-1778742" y="392907"/>
                <a:ext cx="1041400" cy="1511300"/>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ubicBezTo>
                      <a:pt x="254" y="475"/>
                      <a:pt x="328" y="402"/>
                      <a:pt x="328" y="311"/>
                    </a:cubicBezTo>
                    <a:cubicBezTo>
                      <a:pt x="328" y="279"/>
                      <a:pt x="319" y="249"/>
                      <a:pt x="301" y="222"/>
                    </a:cubicBezTo>
                    <a:close/>
                  </a:path>
                </a:pathLst>
              </a:custGeom>
              <a:solidFill>
                <a:srgbClr val="9DD53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255"/>
              <p:cNvSpPr>
                <a:spLocks noEditPoints="1"/>
              </p:cNvSpPr>
              <p:nvPr/>
            </p:nvSpPr>
            <p:spPr bwMode="auto">
              <a:xfrm>
                <a:off x="-1781917" y="392907"/>
                <a:ext cx="1041400" cy="1511300"/>
              </a:xfrm>
              <a:custGeom>
                <a:avLst/>
                <a:gdLst>
                  <a:gd name="T0" fmla="*/ 328 w 328"/>
                  <a:gd name="T1" fmla="*/ 311 h 475"/>
                  <a:gd name="T2" fmla="*/ 240 w 328"/>
                  <a:gd name="T3" fmla="*/ 166 h 475"/>
                  <a:gd name="T4" fmla="*/ 237 w 328"/>
                  <a:gd name="T5" fmla="*/ 30 h 475"/>
                  <a:gd name="T6" fmla="*/ 89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6 w 328"/>
                  <a:gd name="T29" fmla="*/ 149 h 475"/>
                  <a:gd name="T30" fmla="*/ 171 w 328"/>
                  <a:gd name="T31" fmla="*/ 169 h 475"/>
                  <a:gd name="T32" fmla="*/ 162 w 328"/>
                  <a:gd name="T33" fmla="*/ 303 h 475"/>
                  <a:gd name="T34" fmla="*/ 158 w 328"/>
                  <a:gd name="T35" fmla="*/ 341 h 475"/>
                  <a:gd name="T36" fmla="*/ 158 w 328"/>
                  <a:gd name="T37" fmla="*/ 324 h 475"/>
                  <a:gd name="T38" fmla="*/ 101 w 328"/>
                  <a:gd name="T39" fmla="*/ 182 h 475"/>
                  <a:gd name="T40" fmla="*/ 107 w 328"/>
                  <a:gd name="T41" fmla="*/ 142 h 475"/>
                  <a:gd name="T42" fmla="*/ 136 w 328"/>
                  <a:gd name="T43" fmla="*/ 169 h 475"/>
                  <a:gd name="T44" fmla="*/ 109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1 w 328"/>
                  <a:gd name="T61" fmla="*/ 169 h 475"/>
                  <a:gd name="T62" fmla="*/ 218 w 328"/>
                  <a:gd name="T63" fmla="*/ 161 h 475"/>
                  <a:gd name="T64" fmla="*/ 224 w 328"/>
                  <a:gd name="T65" fmla="*/ 181 h 475"/>
                  <a:gd name="T66" fmla="*/ 164 w 328"/>
                  <a:gd name="T67" fmla="*/ 454 h 475"/>
                  <a:gd name="T68" fmla="*/ 101 w 328"/>
                  <a:gd name="T69" fmla="*/ 182 h 475"/>
                  <a:gd name="T70" fmla="*/ 119 w 328"/>
                  <a:gd name="T71" fmla="*/ 330 h 475"/>
                  <a:gd name="T72" fmla="*/ 106 w 328"/>
                  <a:gd name="T73" fmla="*/ 333 h 475"/>
                  <a:gd name="T74" fmla="*/ 125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40" y="165"/>
                      <a:pt x="240" y="37"/>
                      <a:pt x="240" y="37"/>
                    </a:cubicBezTo>
                    <a:cubicBezTo>
                      <a:pt x="240" y="35"/>
                      <a:pt x="239" y="32"/>
                      <a:pt x="237" y="30"/>
                    </a:cubicBezTo>
                    <a:cubicBezTo>
                      <a:pt x="236" y="29"/>
                      <a:pt x="210" y="0"/>
                      <a:pt x="165" y="0"/>
                    </a:cubicBezTo>
                    <a:cubicBezTo>
                      <a:pt x="121" y="0"/>
                      <a:pt x="90" y="28"/>
                      <a:pt x="89" y="30"/>
                    </a:cubicBezTo>
                    <a:cubicBezTo>
                      <a:pt x="87" y="32"/>
                      <a:pt x="85" y="34"/>
                      <a:pt x="85" y="37"/>
                    </a:cubicBezTo>
                    <a:cubicBezTo>
                      <a:pt x="85" y="37"/>
                      <a:pt x="85" y="166"/>
                      <a:pt x="85" y="168"/>
                    </a:cubicBezTo>
                    <a:cubicBezTo>
                      <a:pt x="61" y="181"/>
                      <a:pt x="41"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3"/>
                    </a:moveTo>
                    <a:cubicBezTo>
                      <a:pt x="161" y="304"/>
                      <a:pt x="159" y="305"/>
                      <a:pt x="158" y="306"/>
                    </a:cubicBezTo>
                    <a:cubicBezTo>
                      <a:pt x="157" y="305"/>
                      <a:pt x="156" y="304"/>
                      <a:pt x="154" y="303"/>
                    </a:cubicBezTo>
                    <a:cubicBezTo>
                      <a:pt x="149" y="301"/>
                      <a:pt x="143" y="299"/>
                      <a:pt x="137" y="298"/>
                    </a:cubicBezTo>
                    <a:cubicBezTo>
                      <a:pt x="142" y="263"/>
                      <a:pt x="144" y="203"/>
                      <a:pt x="145" y="169"/>
                    </a:cubicBezTo>
                    <a:cubicBezTo>
                      <a:pt x="145" y="160"/>
                      <a:pt x="145" y="152"/>
                      <a:pt x="146" y="149"/>
                    </a:cubicBezTo>
                    <a:cubicBezTo>
                      <a:pt x="171" y="153"/>
                      <a:pt x="171" y="153"/>
                      <a:pt x="171" y="153"/>
                    </a:cubicBezTo>
                    <a:cubicBezTo>
                      <a:pt x="171" y="157"/>
                      <a:pt x="171" y="163"/>
                      <a:pt x="171" y="169"/>
                    </a:cubicBezTo>
                    <a:cubicBezTo>
                      <a:pt x="172" y="203"/>
                      <a:pt x="174" y="263"/>
                      <a:pt x="179" y="298"/>
                    </a:cubicBezTo>
                    <a:cubicBezTo>
                      <a:pt x="173" y="299"/>
                      <a:pt x="167" y="301"/>
                      <a:pt x="162" y="303"/>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2"/>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8" y="298"/>
                    </a:cubicBezTo>
                    <a:cubicBezTo>
                      <a:pt x="121" y="298"/>
                      <a:pt x="114" y="301"/>
                      <a:pt x="109"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3" y="315"/>
                      <a:pt x="146" y="316"/>
                    </a:cubicBezTo>
                    <a:cubicBezTo>
                      <a:pt x="141" y="323"/>
                      <a:pt x="140" y="331"/>
                      <a:pt x="140" y="335"/>
                    </a:cubicBezTo>
                    <a:cubicBezTo>
                      <a:pt x="141"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9" y="355"/>
                      <a:pt x="208" y="355"/>
                      <a:pt x="213" y="350"/>
                    </a:cubicBezTo>
                    <a:cubicBezTo>
                      <a:pt x="218" y="345"/>
                      <a:pt x="220" y="337"/>
                      <a:pt x="219" y="329"/>
                    </a:cubicBezTo>
                    <a:cubicBezTo>
                      <a:pt x="217" y="319"/>
                      <a:pt x="214" y="311"/>
                      <a:pt x="208" y="306"/>
                    </a:cubicBezTo>
                    <a:cubicBezTo>
                      <a:pt x="202" y="301"/>
                      <a:pt x="196" y="298"/>
                      <a:pt x="189" y="298"/>
                    </a:cubicBezTo>
                    <a:cubicBezTo>
                      <a:pt x="184" y="268"/>
                      <a:pt x="182" y="206"/>
                      <a:pt x="181" y="169"/>
                    </a:cubicBezTo>
                    <a:cubicBezTo>
                      <a:pt x="180" y="164"/>
                      <a:pt x="180" y="159"/>
                      <a:pt x="180" y="155"/>
                    </a:cubicBezTo>
                    <a:cubicBezTo>
                      <a:pt x="218" y="161"/>
                      <a:pt x="218" y="161"/>
                      <a:pt x="218" y="161"/>
                    </a:cubicBezTo>
                    <a:cubicBezTo>
                      <a:pt x="219" y="179"/>
                      <a:pt x="219" y="179"/>
                      <a:pt x="219"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2"/>
                    </a:cubicBezTo>
                    <a:close/>
                    <a:moveTo>
                      <a:pt x="125" y="314"/>
                    </a:moveTo>
                    <a:cubicBezTo>
                      <a:pt x="123" y="321"/>
                      <a:pt x="121" y="326"/>
                      <a:pt x="119" y="330"/>
                    </a:cubicBezTo>
                    <a:cubicBezTo>
                      <a:pt x="115" y="338"/>
                      <a:pt x="110" y="339"/>
                      <a:pt x="108" y="336"/>
                    </a:cubicBezTo>
                    <a:cubicBezTo>
                      <a:pt x="107" y="335"/>
                      <a:pt x="106" y="334"/>
                      <a:pt x="106" y="333"/>
                    </a:cubicBezTo>
                    <a:cubicBezTo>
                      <a:pt x="107" y="327"/>
                      <a:pt x="109" y="323"/>
                      <a:pt x="113" y="319"/>
                    </a:cubicBezTo>
                    <a:cubicBezTo>
                      <a:pt x="116" y="316"/>
                      <a:pt x="120" y="315"/>
                      <a:pt x="125" y="314"/>
                    </a:cubicBezTo>
                    <a:close/>
                    <a:moveTo>
                      <a:pt x="192" y="314"/>
                    </a:moveTo>
                    <a:cubicBezTo>
                      <a:pt x="196" y="315"/>
                      <a:pt x="200" y="316"/>
                      <a:pt x="203" y="319"/>
                    </a:cubicBezTo>
                    <a:cubicBezTo>
                      <a:pt x="207" y="323"/>
                      <a:pt x="209" y="327"/>
                      <a:pt x="210" y="333"/>
                    </a:cubicBezTo>
                    <a:cubicBezTo>
                      <a:pt x="210" y="334"/>
                      <a:pt x="210"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256"/>
              <p:cNvSpPr/>
              <p:nvPr/>
            </p:nvSpPr>
            <p:spPr bwMode="auto">
              <a:xfrm>
                <a:off x="-657967" y="1426370"/>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257"/>
              <p:cNvSpPr/>
              <p:nvPr/>
            </p:nvSpPr>
            <p:spPr bwMode="auto">
              <a:xfrm>
                <a:off x="-1353292" y="1980407"/>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258"/>
              <p:cNvSpPr/>
              <p:nvPr/>
            </p:nvSpPr>
            <p:spPr bwMode="auto">
              <a:xfrm>
                <a:off x="-2178792" y="1391445"/>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259"/>
              <p:cNvSpPr/>
              <p:nvPr/>
            </p:nvSpPr>
            <p:spPr bwMode="auto">
              <a:xfrm>
                <a:off x="-2007342" y="797720"/>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5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3" y="47"/>
                      <a:pt x="77" y="43"/>
                    </a:cubicBezTo>
                    <a:cubicBezTo>
                      <a:pt x="22" y="3"/>
                      <a:pt x="22" y="3"/>
                      <a:pt x="22" y="3"/>
                    </a:cubicBezTo>
                    <a:cubicBezTo>
                      <a:pt x="20" y="1"/>
                      <a:pt x="17" y="0"/>
                      <a:pt x="15" y="0"/>
                    </a:cubicBezTo>
                    <a:cubicBezTo>
                      <a:pt x="11" y="0"/>
                      <a:pt x="7" y="2"/>
                      <a:pt x="5" y="5"/>
                    </a:cubicBezTo>
                    <a:cubicBezTo>
                      <a:pt x="0" y="10"/>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260"/>
              <p:cNvSpPr/>
              <p:nvPr/>
            </p:nvSpPr>
            <p:spPr bwMode="auto">
              <a:xfrm>
                <a:off x="-791317" y="797720"/>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0"/>
                      <a:pt x="79" y="5"/>
                    </a:cubicBezTo>
                    <a:cubicBezTo>
                      <a:pt x="77" y="2"/>
                      <a:pt x="73" y="0"/>
                      <a:pt x="69" y="0"/>
                    </a:cubicBezTo>
                    <a:cubicBezTo>
                      <a:pt x="67" y="0"/>
                      <a:pt x="64" y="1"/>
                      <a:pt x="62" y="3"/>
                    </a:cubicBezTo>
                    <a:cubicBezTo>
                      <a:pt x="7" y="43"/>
                      <a:pt x="7" y="43"/>
                      <a:pt x="7" y="43"/>
                    </a:cubicBezTo>
                    <a:cubicBezTo>
                      <a:pt x="2"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261"/>
              <p:cNvSpPr/>
              <p:nvPr/>
            </p:nvSpPr>
            <p:spPr bwMode="auto">
              <a:xfrm>
                <a:off x="-1956542" y="1856582"/>
                <a:ext cx="244475" cy="231775"/>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262"/>
              <p:cNvSpPr/>
              <p:nvPr/>
            </p:nvSpPr>
            <p:spPr bwMode="auto">
              <a:xfrm>
                <a:off x="-845292" y="1856582"/>
                <a:ext cx="244475" cy="231775"/>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172" name="直接连接符 171"/>
            <p:cNvCxnSpPr/>
            <p:nvPr/>
          </p:nvCxnSpPr>
          <p:spPr>
            <a:xfrm flipV="1">
              <a:off x="3385856" y="-501184"/>
              <a:ext cx="0" cy="2496673"/>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712660" y="-157813"/>
            <a:ext cx="877971" cy="3342973"/>
            <a:chOff x="1775252" y="-135764"/>
            <a:chExt cx="1045160" cy="3979568"/>
          </a:xfrm>
        </p:grpSpPr>
        <p:grpSp>
          <p:nvGrpSpPr>
            <p:cNvPr id="54" name="组合 53"/>
            <p:cNvGrpSpPr/>
            <p:nvPr/>
          </p:nvGrpSpPr>
          <p:grpSpPr>
            <a:xfrm>
              <a:off x="1775252" y="2763988"/>
              <a:ext cx="1045160" cy="1079816"/>
              <a:chOff x="-4061568" y="1901032"/>
              <a:chExt cx="1819276" cy="1879600"/>
            </a:xfrm>
          </p:grpSpPr>
          <p:sp>
            <p:nvSpPr>
              <p:cNvPr id="56" name="Freeform 273"/>
              <p:cNvSpPr/>
              <p:nvPr/>
            </p:nvSpPr>
            <p:spPr bwMode="auto">
              <a:xfrm>
                <a:off x="-3661518" y="1901032"/>
                <a:ext cx="1041400" cy="1509713"/>
              </a:xfrm>
              <a:custGeom>
                <a:avLst/>
                <a:gdLst>
                  <a:gd name="T0" fmla="*/ 301 w 328"/>
                  <a:gd name="T1" fmla="*/ 222 h 475"/>
                  <a:gd name="T2" fmla="*/ 240 w 328"/>
                  <a:gd name="T3" fmla="*/ 166 h 475"/>
                  <a:gd name="T4" fmla="*/ 239 w 328"/>
                  <a:gd name="T5" fmla="*/ 37 h 475"/>
                  <a:gd name="T6" fmla="*/ 237 w 328"/>
                  <a:gd name="T7" fmla="*/ 30 h 475"/>
                  <a:gd name="T8" fmla="*/ 165 w 328"/>
                  <a:gd name="T9" fmla="*/ 0 h 475"/>
                  <a:gd name="T10" fmla="*/ 88 w 328"/>
                  <a:gd name="T11" fmla="*/ 30 h 475"/>
                  <a:gd name="T12" fmla="*/ 85 w 328"/>
                  <a:gd name="T13" fmla="*/ 37 h 475"/>
                  <a:gd name="T14" fmla="*/ 85 w 328"/>
                  <a:gd name="T15" fmla="*/ 168 h 475"/>
                  <a:gd name="T16" fmla="*/ 26 w 328"/>
                  <a:gd name="T17" fmla="*/ 223 h 475"/>
                  <a:gd name="T18" fmla="*/ 0 w 328"/>
                  <a:gd name="T19" fmla="*/ 311 h 475"/>
                  <a:gd name="T20" fmla="*/ 164 w 328"/>
                  <a:gd name="T21" fmla="*/ 475 h 475"/>
                  <a:gd name="T22" fmla="*/ 328 w 328"/>
                  <a:gd name="T23" fmla="*/ 311 h 475"/>
                  <a:gd name="T24" fmla="*/ 301 w 328"/>
                  <a:gd name="T25" fmla="*/ 222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475">
                    <a:moveTo>
                      <a:pt x="301" y="222"/>
                    </a:moveTo>
                    <a:cubicBezTo>
                      <a:pt x="286" y="198"/>
                      <a:pt x="265" y="179"/>
                      <a:pt x="240" y="166"/>
                    </a:cubicBezTo>
                    <a:cubicBezTo>
                      <a:pt x="239" y="165"/>
                      <a:pt x="239" y="37"/>
                      <a:pt x="239" y="37"/>
                    </a:cubicBezTo>
                    <a:cubicBezTo>
                      <a:pt x="239" y="35"/>
                      <a:pt x="238"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3" y="475"/>
                      <a:pt x="164" y="475"/>
                    </a:cubicBezTo>
                    <a:cubicBezTo>
                      <a:pt x="254" y="475"/>
                      <a:pt x="328" y="402"/>
                      <a:pt x="328" y="311"/>
                    </a:cubicBezTo>
                    <a:cubicBezTo>
                      <a:pt x="328" y="279"/>
                      <a:pt x="318" y="249"/>
                      <a:pt x="301" y="222"/>
                    </a:cubicBezTo>
                    <a:close/>
                  </a:path>
                </a:pathLst>
              </a:custGeom>
              <a:solidFill>
                <a:srgbClr val="C09CC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74"/>
              <p:cNvSpPr>
                <a:spLocks noEditPoints="1"/>
              </p:cNvSpPr>
              <p:nvPr/>
            </p:nvSpPr>
            <p:spPr bwMode="auto">
              <a:xfrm>
                <a:off x="-3664693" y="1901032"/>
                <a:ext cx="1041400" cy="1509713"/>
              </a:xfrm>
              <a:custGeom>
                <a:avLst/>
                <a:gdLst>
                  <a:gd name="T0" fmla="*/ 328 w 328"/>
                  <a:gd name="T1" fmla="*/ 311 h 475"/>
                  <a:gd name="T2" fmla="*/ 240 w 328"/>
                  <a:gd name="T3" fmla="*/ 166 h 475"/>
                  <a:gd name="T4" fmla="*/ 237 w 328"/>
                  <a:gd name="T5" fmla="*/ 30 h 475"/>
                  <a:gd name="T6" fmla="*/ 88 w 328"/>
                  <a:gd name="T7" fmla="*/ 30 h 475"/>
                  <a:gd name="T8" fmla="*/ 85 w 328"/>
                  <a:gd name="T9" fmla="*/ 168 h 475"/>
                  <a:gd name="T10" fmla="*/ 0 w 328"/>
                  <a:gd name="T11" fmla="*/ 311 h 475"/>
                  <a:gd name="T12" fmla="*/ 106 w 328"/>
                  <a:gd name="T13" fmla="*/ 56 h 475"/>
                  <a:gd name="T14" fmla="*/ 218 w 328"/>
                  <a:gd name="T15" fmla="*/ 99 h 475"/>
                  <a:gd name="T16" fmla="*/ 106 w 328"/>
                  <a:gd name="T17" fmla="*/ 56 h 475"/>
                  <a:gd name="T18" fmla="*/ 218 w 328"/>
                  <a:gd name="T19" fmla="*/ 120 h 475"/>
                  <a:gd name="T20" fmla="*/ 218 w 328"/>
                  <a:gd name="T21" fmla="*/ 140 h 475"/>
                  <a:gd name="T22" fmla="*/ 106 w 328"/>
                  <a:gd name="T23" fmla="*/ 100 h 475"/>
                  <a:gd name="T24" fmla="*/ 158 w 328"/>
                  <a:gd name="T25" fmla="*/ 306 h 475"/>
                  <a:gd name="T26" fmla="*/ 137 w 328"/>
                  <a:gd name="T27" fmla="*/ 298 h 475"/>
                  <a:gd name="T28" fmla="*/ 145 w 328"/>
                  <a:gd name="T29" fmla="*/ 149 h 475"/>
                  <a:gd name="T30" fmla="*/ 171 w 328"/>
                  <a:gd name="T31" fmla="*/ 169 h 475"/>
                  <a:gd name="T32" fmla="*/ 162 w 328"/>
                  <a:gd name="T33" fmla="*/ 304 h 475"/>
                  <a:gd name="T34" fmla="*/ 158 w 328"/>
                  <a:gd name="T35" fmla="*/ 341 h 475"/>
                  <a:gd name="T36" fmla="*/ 158 w 328"/>
                  <a:gd name="T37" fmla="*/ 324 h 475"/>
                  <a:gd name="T38" fmla="*/ 101 w 328"/>
                  <a:gd name="T39" fmla="*/ 183 h 475"/>
                  <a:gd name="T40" fmla="*/ 107 w 328"/>
                  <a:gd name="T41" fmla="*/ 142 h 475"/>
                  <a:gd name="T42" fmla="*/ 136 w 328"/>
                  <a:gd name="T43" fmla="*/ 169 h 475"/>
                  <a:gd name="T44" fmla="*/ 108 w 328"/>
                  <a:gd name="T45" fmla="*/ 306 h 475"/>
                  <a:gd name="T46" fmla="*/ 103 w 328"/>
                  <a:gd name="T47" fmla="*/ 350 h 475"/>
                  <a:gd name="T48" fmla="*/ 134 w 328"/>
                  <a:gd name="T49" fmla="*/ 313 h 475"/>
                  <a:gd name="T50" fmla="*/ 140 w 328"/>
                  <a:gd name="T51" fmla="*/ 335 h 475"/>
                  <a:gd name="T52" fmla="*/ 176 w 328"/>
                  <a:gd name="T53" fmla="*/ 335 h 475"/>
                  <a:gd name="T54" fmla="*/ 182 w 328"/>
                  <a:gd name="T55" fmla="*/ 313 h 475"/>
                  <a:gd name="T56" fmla="*/ 213 w 328"/>
                  <a:gd name="T57" fmla="*/ 350 h 475"/>
                  <a:gd name="T58" fmla="*/ 208 w 328"/>
                  <a:gd name="T59" fmla="*/ 306 h 475"/>
                  <a:gd name="T60" fmla="*/ 180 w 328"/>
                  <a:gd name="T61" fmla="*/ 169 h 475"/>
                  <a:gd name="T62" fmla="*/ 218 w 328"/>
                  <a:gd name="T63" fmla="*/ 161 h 475"/>
                  <a:gd name="T64" fmla="*/ 224 w 328"/>
                  <a:gd name="T65" fmla="*/ 181 h 475"/>
                  <a:gd name="T66" fmla="*/ 164 w 328"/>
                  <a:gd name="T67" fmla="*/ 454 h 475"/>
                  <a:gd name="T68" fmla="*/ 101 w 328"/>
                  <a:gd name="T69" fmla="*/ 183 h 475"/>
                  <a:gd name="T70" fmla="*/ 119 w 328"/>
                  <a:gd name="T71" fmla="*/ 330 h 475"/>
                  <a:gd name="T72" fmla="*/ 106 w 328"/>
                  <a:gd name="T73" fmla="*/ 333 h 475"/>
                  <a:gd name="T74" fmla="*/ 124 w 328"/>
                  <a:gd name="T75" fmla="*/ 314 h 475"/>
                  <a:gd name="T76" fmla="*/ 203 w 328"/>
                  <a:gd name="T77" fmla="*/ 319 h 475"/>
                  <a:gd name="T78" fmla="*/ 208 w 328"/>
                  <a:gd name="T79" fmla="*/ 336 h 475"/>
                  <a:gd name="T80" fmla="*/ 192 w 328"/>
                  <a:gd name="T81" fmla="*/ 314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8" h="475">
                    <a:moveTo>
                      <a:pt x="164" y="475"/>
                    </a:moveTo>
                    <a:cubicBezTo>
                      <a:pt x="254" y="475"/>
                      <a:pt x="328" y="402"/>
                      <a:pt x="328" y="311"/>
                    </a:cubicBezTo>
                    <a:cubicBezTo>
                      <a:pt x="328" y="279"/>
                      <a:pt x="319" y="249"/>
                      <a:pt x="301" y="222"/>
                    </a:cubicBezTo>
                    <a:cubicBezTo>
                      <a:pt x="286" y="198"/>
                      <a:pt x="265" y="179"/>
                      <a:pt x="240" y="166"/>
                    </a:cubicBezTo>
                    <a:cubicBezTo>
                      <a:pt x="239" y="165"/>
                      <a:pt x="239" y="37"/>
                      <a:pt x="239" y="37"/>
                    </a:cubicBezTo>
                    <a:cubicBezTo>
                      <a:pt x="239" y="35"/>
                      <a:pt x="239" y="32"/>
                      <a:pt x="237" y="30"/>
                    </a:cubicBezTo>
                    <a:cubicBezTo>
                      <a:pt x="236" y="29"/>
                      <a:pt x="210" y="0"/>
                      <a:pt x="165" y="0"/>
                    </a:cubicBezTo>
                    <a:cubicBezTo>
                      <a:pt x="121" y="0"/>
                      <a:pt x="90" y="28"/>
                      <a:pt x="88" y="30"/>
                    </a:cubicBezTo>
                    <a:cubicBezTo>
                      <a:pt x="86" y="32"/>
                      <a:pt x="85" y="34"/>
                      <a:pt x="85" y="37"/>
                    </a:cubicBezTo>
                    <a:cubicBezTo>
                      <a:pt x="85" y="37"/>
                      <a:pt x="85" y="166"/>
                      <a:pt x="85" y="168"/>
                    </a:cubicBezTo>
                    <a:cubicBezTo>
                      <a:pt x="61" y="181"/>
                      <a:pt x="40" y="200"/>
                      <a:pt x="26" y="223"/>
                    </a:cubicBezTo>
                    <a:cubicBezTo>
                      <a:pt x="9" y="250"/>
                      <a:pt x="0" y="280"/>
                      <a:pt x="0" y="311"/>
                    </a:cubicBezTo>
                    <a:cubicBezTo>
                      <a:pt x="0" y="402"/>
                      <a:pt x="74" y="475"/>
                      <a:pt x="164" y="475"/>
                    </a:cubicBezTo>
                    <a:close/>
                    <a:moveTo>
                      <a:pt x="106" y="56"/>
                    </a:moveTo>
                    <a:cubicBezTo>
                      <a:pt x="218" y="76"/>
                      <a:pt x="218" y="76"/>
                      <a:pt x="218" y="76"/>
                    </a:cubicBezTo>
                    <a:cubicBezTo>
                      <a:pt x="218" y="99"/>
                      <a:pt x="218" y="99"/>
                      <a:pt x="218" y="99"/>
                    </a:cubicBezTo>
                    <a:cubicBezTo>
                      <a:pt x="106" y="79"/>
                      <a:pt x="106" y="79"/>
                      <a:pt x="106" y="79"/>
                    </a:cubicBezTo>
                    <a:lnTo>
                      <a:pt x="106" y="56"/>
                    </a:lnTo>
                    <a:close/>
                    <a:moveTo>
                      <a:pt x="106" y="100"/>
                    </a:moveTo>
                    <a:cubicBezTo>
                      <a:pt x="218" y="120"/>
                      <a:pt x="218" y="120"/>
                      <a:pt x="218" y="120"/>
                    </a:cubicBezTo>
                    <a:cubicBezTo>
                      <a:pt x="218" y="134"/>
                      <a:pt x="218" y="134"/>
                      <a:pt x="218" y="134"/>
                    </a:cubicBezTo>
                    <a:cubicBezTo>
                      <a:pt x="218" y="140"/>
                      <a:pt x="218" y="140"/>
                      <a:pt x="218" y="140"/>
                    </a:cubicBezTo>
                    <a:cubicBezTo>
                      <a:pt x="106" y="121"/>
                      <a:pt x="106" y="121"/>
                      <a:pt x="106" y="121"/>
                    </a:cubicBezTo>
                    <a:lnTo>
                      <a:pt x="106" y="100"/>
                    </a:lnTo>
                    <a:close/>
                    <a:moveTo>
                      <a:pt x="162" y="304"/>
                    </a:moveTo>
                    <a:cubicBezTo>
                      <a:pt x="161" y="304"/>
                      <a:pt x="159" y="305"/>
                      <a:pt x="158" y="306"/>
                    </a:cubicBezTo>
                    <a:cubicBezTo>
                      <a:pt x="157" y="305"/>
                      <a:pt x="155" y="304"/>
                      <a:pt x="154" y="304"/>
                    </a:cubicBezTo>
                    <a:cubicBezTo>
                      <a:pt x="149" y="301"/>
                      <a:pt x="143" y="299"/>
                      <a:pt x="137" y="298"/>
                    </a:cubicBezTo>
                    <a:cubicBezTo>
                      <a:pt x="142" y="263"/>
                      <a:pt x="144" y="203"/>
                      <a:pt x="145" y="169"/>
                    </a:cubicBezTo>
                    <a:cubicBezTo>
                      <a:pt x="145" y="160"/>
                      <a:pt x="145" y="152"/>
                      <a:pt x="145" y="149"/>
                    </a:cubicBezTo>
                    <a:cubicBezTo>
                      <a:pt x="171" y="153"/>
                      <a:pt x="171" y="153"/>
                      <a:pt x="171" y="153"/>
                    </a:cubicBezTo>
                    <a:cubicBezTo>
                      <a:pt x="171" y="157"/>
                      <a:pt x="171" y="163"/>
                      <a:pt x="171" y="169"/>
                    </a:cubicBezTo>
                    <a:cubicBezTo>
                      <a:pt x="172" y="203"/>
                      <a:pt x="174" y="263"/>
                      <a:pt x="179" y="298"/>
                    </a:cubicBezTo>
                    <a:cubicBezTo>
                      <a:pt x="173" y="299"/>
                      <a:pt x="167" y="301"/>
                      <a:pt x="162" y="304"/>
                    </a:cubicBezTo>
                    <a:close/>
                    <a:moveTo>
                      <a:pt x="167" y="334"/>
                    </a:moveTo>
                    <a:cubicBezTo>
                      <a:pt x="167" y="336"/>
                      <a:pt x="162" y="341"/>
                      <a:pt x="158" y="341"/>
                    </a:cubicBezTo>
                    <a:cubicBezTo>
                      <a:pt x="154" y="341"/>
                      <a:pt x="149" y="336"/>
                      <a:pt x="149" y="334"/>
                    </a:cubicBezTo>
                    <a:cubicBezTo>
                      <a:pt x="149" y="332"/>
                      <a:pt x="152" y="327"/>
                      <a:pt x="158" y="324"/>
                    </a:cubicBezTo>
                    <a:cubicBezTo>
                      <a:pt x="165" y="327"/>
                      <a:pt x="167" y="332"/>
                      <a:pt x="167" y="334"/>
                    </a:cubicBezTo>
                    <a:close/>
                    <a:moveTo>
                      <a:pt x="101" y="183"/>
                    </a:moveTo>
                    <a:cubicBezTo>
                      <a:pt x="107" y="180"/>
                      <a:pt x="107" y="180"/>
                      <a:pt x="107" y="180"/>
                    </a:cubicBezTo>
                    <a:cubicBezTo>
                      <a:pt x="107" y="142"/>
                      <a:pt x="107" y="142"/>
                      <a:pt x="107" y="142"/>
                    </a:cubicBezTo>
                    <a:cubicBezTo>
                      <a:pt x="136" y="147"/>
                      <a:pt x="136" y="147"/>
                      <a:pt x="136" y="147"/>
                    </a:cubicBezTo>
                    <a:cubicBezTo>
                      <a:pt x="136" y="152"/>
                      <a:pt x="136" y="160"/>
                      <a:pt x="136" y="169"/>
                    </a:cubicBezTo>
                    <a:cubicBezTo>
                      <a:pt x="135" y="206"/>
                      <a:pt x="132" y="268"/>
                      <a:pt x="127" y="298"/>
                    </a:cubicBezTo>
                    <a:cubicBezTo>
                      <a:pt x="121" y="298"/>
                      <a:pt x="114" y="301"/>
                      <a:pt x="108" y="306"/>
                    </a:cubicBezTo>
                    <a:cubicBezTo>
                      <a:pt x="103" y="311"/>
                      <a:pt x="99" y="319"/>
                      <a:pt x="97" y="329"/>
                    </a:cubicBezTo>
                    <a:cubicBezTo>
                      <a:pt x="96" y="337"/>
                      <a:pt x="98" y="345"/>
                      <a:pt x="103" y="350"/>
                    </a:cubicBezTo>
                    <a:cubicBezTo>
                      <a:pt x="109" y="355"/>
                      <a:pt x="118" y="355"/>
                      <a:pt x="126" y="340"/>
                    </a:cubicBezTo>
                    <a:cubicBezTo>
                      <a:pt x="129" y="334"/>
                      <a:pt x="132" y="325"/>
                      <a:pt x="134" y="313"/>
                    </a:cubicBezTo>
                    <a:cubicBezTo>
                      <a:pt x="138" y="314"/>
                      <a:pt x="142" y="315"/>
                      <a:pt x="146" y="316"/>
                    </a:cubicBezTo>
                    <a:cubicBezTo>
                      <a:pt x="140" y="323"/>
                      <a:pt x="140" y="331"/>
                      <a:pt x="140" y="335"/>
                    </a:cubicBezTo>
                    <a:cubicBezTo>
                      <a:pt x="140" y="346"/>
                      <a:pt x="149" y="357"/>
                      <a:pt x="158" y="357"/>
                    </a:cubicBezTo>
                    <a:cubicBezTo>
                      <a:pt x="167" y="357"/>
                      <a:pt x="176" y="346"/>
                      <a:pt x="176" y="335"/>
                    </a:cubicBezTo>
                    <a:cubicBezTo>
                      <a:pt x="176" y="331"/>
                      <a:pt x="176" y="323"/>
                      <a:pt x="170" y="316"/>
                    </a:cubicBezTo>
                    <a:cubicBezTo>
                      <a:pt x="174" y="315"/>
                      <a:pt x="178" y="314"/>
                      <a:pt x="182" y="313"/>
                    </a:cubicBezTo>
                    <a:cubicBezTo>
                      <a:pt x="184" y="325"/>
                      <a:pt x="187" y="334"/>
                      <a:pt x="190" y="340"/>
                    </a:cubicBezTo>
                    <a:cubicBezTo>
                      <a:pt x="198" y="355"/>
                      <a:pt x="208" y="355"/>
                      <a:pt x="213" y="350"/>
                    </a:cubicBezTo>
                    <a:cubicBezTo>
                      <a:pt x="218" y="345"/>
                      <a:pt x="220" y="337"/>
                      <a:pt x="219" y="329"/>
                    </a:cubicBezTo>
                    <a:cubicBezTo>
                      <a:pt x="217" y="319"/>
                      <a:pt x="213" y="311"/>
                      <a:pt x="208" y="306"/>
                    </a:cubicBezTo>
                    <a:cubicBezTo>
                      <a:pt x="202" y="301"/>
                      <a:pt x="196" y="298"/>
                      <a:pt x="189" y="298"/>
                    </a:cubicBezTo>
                    <a:cubicBezTo>
                      <a:pt x="184" y="268"/>
                      <a:pt x="182" y="206"/>
                      <a:pt x="180" y="169"/>
                    </a:cubicBezTo>
                    <a:cubicBezTo>
                      <a:pt x="180" y="164"/>
                      <a:pt x="180" y="159"/>
                      <a:pt x="180" y="155"/>
                    </a:cubicBezTo>
                    <a:cubicBezTo>
                      <a:pt x="218" y="161"/>
                      <a:pt x="218" y="161"/>
                      <a:pt x="218" y="161"/>
                    </a:cubicBezTo>
                    <a:cubicBezTo>
                      <a:pt x="218" y="179"/>
                      <a:pt x="218" y="179"/>
                      <a:pt x="218" y="179"/>
                    </a:cubicBezTo>
                    <a:cubicBezTo>
                      <a:pt x="224" y="181"/>
                      <a:pt x="224" y="181"/>
                      <a:pt x="224" y="181"/>
                    </a:cubicBezTo>
                    <a:cubicBezTo>
                      <a:pt x="275" y="205"/>
                      <a:pt x="307" y="256"/>
                      <a:pt x="307" y="311"/>
                    </a:cubicBezTo>
                    <a:cubicBezTo>
                      <a:pt x="307" y="390"/>
                      <a:pt x="243" y="454"/>
                      <a:pt x="164" y="454"/>
                    </a:cubicBezTo>
                    <a:cubicBezTo>
                      <a:pt x="85" y="454"/>
                      <a:pt x="21" y="390"/>
                      <a:pt x="21" y="311"/>
                    </a:cubicBezTo>
                    <a:cubicBezTo>
                      <a:pt x="21" y="256"/>
                      <a:pt x="52" y="207"/>
                      <a:pt x="101" y="183"/>
                    </a:cubicBezTo>
                    <a:close/>
                    <a:moveTo>
                      <a:pt x="124" y="314"/>
                    </a:moveTo>
                    <a:cubicBezTo>
                      <a:pt x="123" y="321"/>
                      <a:pt x="121" y="326"/>
                      <a:pt x="119" y="330"/>
                    </a:cubicBezTo>
                    <a:cubicBezTo>
                      <a:pt x="114" y="338"/>
                      <a:pt x="110" y="339"/>
                      <a:pt x="108" y="336"/>
                    </a:cubicBezTo>
                    <a:cubicBezTo>
                      <a:pt x="107" y="335"/>
                      <a:pt x="106" y="334"/>
                      <a:pt x="106" y="333"/>
                    </a:cubicBezTo>
                    <a:cubicBezTo>
                      <a:pt x="107" y="327"/>
                      <a:pt x="109" y="323"/>
                      <a:pt x="113" y="319"/>
                    </a:cubicBezTo>
                    <a:cubicBezTo>
                      <a:pt x="116" y="316"/>
                      <a:pt x="120" y="315"/>
                      <a:pt x="124" y="314"/>
                    </a:cubicBezTo>
                    <a:close/>
                    <a:moveTo>
                      <a:pt x="192" y="314"/>
                    </a:moveTo>
                    <a:cubicBezTo>
                      <a:pt x="196" y="315"/>
                      <a:pt x="200" y="316"/>
                      <a:pt x="203" y="319"/>
                    </a:cubicBezTo>
                    <a:cubicBezTo>
                      <a:pt x="207" y="323"/>
                      <a:pt x="209" y="327"/>
                      <a:pt x="210" y="333"/>
                    </a:cubicBezTo>
                    <a:cubicBezTo>
                      <a:pt x="210" y="334"/>
                      <a:pt x="209" y="335"/>
                      <a:pt x="208" y="336"/>
                    </a:cubicBezTo>
                    <a:cubicBezTo>
                      <a:pt x="206" y="339"/>
                      <a:pt x="202" y="338"/>
                      <a:pt x="197" y="330"/>
                    </a:cubicBezTo>
                    <a:cubicBezTo>
                      <a:pt x="195" y="326"/>
                      <a:pt x="193" y="321"/>
                      <a:pt x="192" y="31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75"/>
              <p:cNvSpPr/>
              <p:nvPr/>
            </p:nvSpPr>
            <p:spPr bwMode="auto">
              <a:xfrm>
                <a:off x="-2540742" y="2934495"/>
                <a:ext cx="298450" cy="79375"/>
              </a:xfrm>
              <a:custGeom>
                <a:avLst/>
                <a:gdLst>
                  <a:gd name="T0" fmla="*/ 0 w 94"/>
                  <a:gd name="T1" fmla="*/ 12 h 25"/>
                  <a:gd name="T2" fmla="*/ 13 w 94"/>
                  <a:gd name="T3" fmla="*/ 25 h 25"/>
                  <a:gd name="T4" fmla="*/ 81 w 94"/>
                  <a:gd name="T5" fmla="*/ 25 h 25"/>
                  <a:gd name="T6" fmla="*/ 94 w 94"/>
                  <a:gd name="T7" fmla="*/ 12 h 25"/>
                  <a:gd name="T8" fmla="*/ 81 w 94"/>
                  <a:gd name="T9" fmla="*/ 0 h 25"/>
                  <a:gd name="T10" fmla="*/ 13 w 94"/>
                  <a:gd name="T11" fmla="*/ 0 h 25"/>
                  <a:gd name="T12" fmla="*/ 0 w 94"/>
                  <a:gd name="T13" fmla="*/ 12 h 25"/>
                </a:gdLst>
                <a:ahLst/>
                <a:cxnLst>
                  <a:cxn ang="0">
                    <a:pos x="T0" y="T1"/>
                  </a:cxn>
                  <a:cxn ang="0">
                    <a:pos x="T2" y="T3"/>
                  </a:cxn>
                  <a:cxn ang="0">
                    <a:pos x="T4" y="T5"/>
                  </a:cxn>
                  <a:cxn ang="0">
                    <a:pos x="T6" y="T7"/>
                  </a:cxn>
                  <a:cxn ang="0">
                    <a:pos x="T8" y="T9"/>
                  </a:cxn>
                  <a:cxn ang="0">
                    <a:pos x="T10" y="T11"/>
                  </a:cxn>
                  <a:cxn ang="0">
                    <a:pos x="T12" y="T13"/>
                  </a:cxn>
                </a:cxnLst>
                <a:rect l="0" t="0" r="r" b="b"/>
                <a:pathLst>
                  <a:path w="94" h="25">
                    <a:moveTo>
                      <a:pt x="0" y="12"/>
                    </a:moveTo>
                    <a:cubicBezTo>
                      <a:pt x="0" y="19"/>
                      <a:pt x="6" y="25"/>
                      <a:pt x="13" y="25"/>
                    </a:cubicBezTo>
                    <a:cubicBezTo>
                      <a:pt x="81" y="25"/>
                      <a:pt x="81" y="25"/>
                      <a:pt x="81" y="25"/>
                    </a:cubicBezTo>
                    <a:cubicBezTo>
                      <a:pt x="88" y="25"/>
                      <a:pt x="94" y="19"/>
                      <a:pt x="94" y="12"/>
                    </a:cubicBezTo>
                    <a:cubicBezTo>
                      <a:pt x="94" y="6"/>
                      <a:pt x="88" y="0"/>
                      <a:pt x="81" y="0"/>
                    </a:cubicBezTo>
                    <a:cubicBezTo>
                      <a:pt x="13" y="0"/>
                      <a:pt x="13" y="0"/>
                      <a:pt x="13" y="0"/>
                    </a:cubicBezTo>
                    <a:cubicBezTo>
                      <a:pt x="6" y="0"/>
                      <a:pt x="0" y="6"/>
                      <a:pt x="0" y="1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76"/>
              <p:cNvSpPr/>
              <p:nvPr/>
            </p:nvSpPr>
            <p:spPr bwMode="auto">
              <a:xfrm>
                <a:off x="-3236068" y="3488532"/>
                <a:ext cx="79375" cy="292100"/>
              </a:xfrm>
              <a:custGeom>
                <a:avLst/>
                <a:gdLst>
                  <a:gd name="T0" fmla="*/ 13 w 25"/>
                  <a:gd name="T1" fmla="*/ 0 h 92"/>
                  <a:gd name="T2" fmla="*/ 0 w 25"/>
                  <a:gd name="T3" fmla="*/ 13 h 92"/>
                  <a:gd name="T4" fmla="*/ 0 w 25"/>
                  <a:gd name="T5" fmla="*/ 79 h 92"/>
                  <a:gd name="T6" fmla="*/ 13 w 25"/>
                  <a:gd name="T7" fmla="*/ 92 h 92"/>
                  <a:gd name="T8" fmla="*/ 25 w 25"/>
                  <a:gd name="T9" fmla="*/ 79 h 92"/>
                  <a:gd name="T10" fmla="*/ 25 w 25"/>
                  <a:gd name="T11" fmla="*/ 13 h 92"/>
                  <a:gd name="T12" fmla="*/ 13 w 25"/>
                  <a:gd name="T13" fmla="*/ 0 h 92"/>
                </a:gdLst>
                <a:ahLst/>
                <a:cxnLst>
                  <a:cxn ang="0">
                    <a:pos x="T0" y="T1"/>
                  </a:cxn>
                  <a:cxn ang="0">
                    <a:pos x="T2" y="T3"/>
                  </a:cxn>
                  <a:cxn ang="0">
                    <a:pos x="T4" y="T5"/>
                  </a:cxn>
                  <a:cxn ang="0">
                    <a:pos x="T6" y="T7"/>
                  </a:cxn>
                  <a:cxn ang="0">
                    <a:pos x="T8" y="T9"/>
                  </a:cxn>
                  <a:cxn ang="0">
                    <a:pos x="T10" y="T11"/>
                  </a:cxn>
                  <a:cxn ang="0">
                    <a:pos x="T12" y="T13"/>
                  </a:cxn>
                </a:cxnLst>
                <a:rect l="0" t="0" r="r" b="b"/>
                <a:pathLst>
                  <a:path w="25" h="92">
                    <a:moveTo>
                      <a:pt x="13" y="0"/>
                    </a:moveTo>
                    <a:cubicBezTo>
                      <a:pt x="6" y="0"/>
                      <a:pt x="0" y="6"/>
                      <a:pt x="0" y="13"/>
                    </a:cubicBezTo>
                    <a:cubicBezTo>
                      <a:pt x="0" y="79"/>
                      <a:pt x="0" y="79"/>
                      <a:pt x="0" y="79"/>
                    </a:cubicBezTo>
                    <a:cubicBezTo>
                      <a:pt x="0" y="86"/>
                      <a:pt x="6" y="92"/>
                      <a:pt x="13" y="92"/>
                    </a:cubicBezTo>
                    <a:cubicBezTo>
                      <a:pt x="20" y="92"/>
                      <a:pt x="25" y="86"/>
                      <a:pt x="25" y="79"/>
                    </a:cubicBezTo>
                    <a:cubicBezTo>
                      <a:pt x="25" y="13"/>
                      <a:pt x="25" y="13"/>
                      <a:pt x="25" y="13"/>
                    </a:cubicBezTo>
                    <a:cubicBezTo>
                      <a:pt x="25" y="6"/>
                      <a:pt x="20" y="0"/>
                      <a:pt x="1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77"/>
              <p:cNvSpPr/>
              <p:nvPr/>
            </p:nvSpPr>
            <p:spPr bwMode="auto">
              <a:xfrm>
                <a:off x="-4061568" y="2899570"/>
                <a:ext cx="298450" cy="76200"/>
              </a:xfrm>
              <a:custGeom>
                <a:avLst/>
                <a:gdLst>
                  <a:gd name="T0" fmla="*/ 13 w 94"/>
                  <a:gd name="T1" fmla="*/ 24 h 24"/>
                  <a:gd name="T2" fmla="*/ 81 w 94"/>
                  <a:gd name="T3" fmla="*/ 24 h 24"/>
                  <a:gd name="T4" fmla="*/ 94 w 94"/>
                  <a:gd name="T5" fmla="*/ 12 h 24"/>
                  <a:gd name="T6" fmla="*/ 81 w 94"/>
                  <a:gd name="T7" fmla="*/ 0 h 24"/>
                  <a:gd name="T8" fmla="*/ 13 w 94"/>
                  <a:gd name="T9" fmla="*/ 0 h 24"/>
                  <a:gd name="T10" fmla="*/ 0 w 94"/>
                  <a:gd name="T11" fmla="*/ 12 h 24"/>
                  <a:gd name="T12" fmla="*/ 13 w 94"/>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94" h="24">
                    <a:moveTo>
                      <a:pt x="13" y="24"/>
                    </a:moveTo>
                    <a:cubicBezTo>
                      <a:pt x="81" y="24"/>
                      <a:pt x="81" y="24"/>
                      <a:pt x="81" y="24"/>
                    </a:cubicBezTo>
                    <a:cubicBezTo>
                      <a:pt x="88" y="24"/>
                      <a:pt x="94" y="19"/>
                      <a:pt x="94" y="12"/>
                    </a:cubicBezTo>
                    <a:cubicBezTo>
                      <a:pt x="94" y="5"/>
                      <a:pt x="88" y="0"/>
                      <a:pt x="81" y="0"/>
                    </a:cubicBezTo>
                    <a:cubicBezTo>
                      <a:pt x="13" y="0"/>
                      <a:pt x="13" y="0"/>
                      <a:pt x="13" y="0"/>
                    </a:cubicBezTo>
                    <a:cubicBezTo>
                      <a:pt x="6" y="0"/>
                      <a:pt x="0" y="5"/>
                      <a:pt x="0" y="12"/>
                    </a:cubicBezTo>
                    <a:cubicBezTo>
                      <a:pt x="0" y="19"/>
                      <a:pt x="6" y="24"/>
                      <a:pt x="13" y="24"/>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78"/>
              <p:cNvSpPr/>
              <p:nvPr/>
            </p:nvSpPr>
            <p:spPr bwMode="auto">
              <a:xfrm>
                <a:off x="-3890118" y="2304257"/>
                <a:ext cx="266700" cy="212725"/>
              </a:xfrm>
              <a:custGeom>
                <a:avLst/>
                <a:gdLst>
                  <a:gd name="T0" fmla="*/ 7 w 84"/>
                  <a:gd name="T1" fmla="*/ 22 h 67"/>
                  <a:gd name="T2" fmla="*/ 62 w 84"/>
                  <a:gd name="T3" fmla="*/ 63 h 67"/>
                  <a:gd name="T4" fmla="*/ 79 w 84"/>
                  <a:gd name="T5" fmla="*/ 60 h 67"/>
                  <a:gd name="T6" fmla="*/ 77 w 84"/>
                  <a:gd name="T7" fmla="*/ 43 h 67"/>
                  <a:gd name="T8" fmla="*/ 22 w 84"/>
                  <a:gd name="T9" fmla="*/ 3 h 67"/>
                  <a:gd name="T10" fmla="*/ 15 w 84"/>
                  <a:gd name="T11" fmla="*/ 0 h 67"/>
                  <a:gd name="T12" fmla="*/ 4 w 84"/>
                  <a:gd name="T13" fmla="*/ 5 h 67"/>
                  <a:gd name="T14" fmla="*/ 7 w 84"/>
                  <a:gd name="T15" fmla="*/ 22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7" y="22"/>
                    </a:moveTo>
                    <a:cubicBezTo>
                      <a:pt x="62" y="63"/>
                      <a:pt x="62" y="63"/>
                      <a:pt x="62" y="63"/>
                    </a:cubicBezTo>
                    <a:cubicBezTo>
                      <a:pt x="67" y="67"/>
                      <a:pt x="75" y="66"/>
                      <a:pt x="79" y="60"/>
                    </a:cubicBezTo>
                    <a:cubicBezTo>
                      <a:pt x="84" y="55"/>
                      <a:pt x="82" y="47"/>
                      <a:pt x="77" y="43"/>
                    </a:cubicBezTo>
                    <a:cubicBezTo>
                      <a:pt x="22" y="3"/>
                      <a:pt x="22" y="3"/>
                      <a:pt x="22" y="3"/>
                    </a:cubicBezTo>
                    <a:cubicBezTo>
                      <a:pt x="20" y="1"/>
                      <a:pt x="17" y="0"/>
                      <a:pt x="15" y="0"/>
                    </a:cubicBezTo>
                    <a:cubicBezTo>
                      <a:pt x="11" y="0"/>
                      <a:pt x="7" y="2"/>
                      <a:pt x="4" y="5"/>
                    </a:cubicBezTo>
                    <a:cubicBezTo>
                      <a:pt x="0" y="11"/>
                      <a:pt x="1" y="18"/>
                      <a:pt x="7" y="22"/>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79"/>
              <p:cNvSpPr/>
              <p:nvPr/>
            </p:nvSpPr>
            <p:spPr bwMode="auto">
              <a:xfrm>
                <a:off x="-2674092" y="2304257"/>
                <a:ext cx="266700" cy="212725"/>
              </a:xfrm>
              <a:custGeom>
                <a:avLst/>
                <a:gdLst>
                  <a:gd name="T0" fmla="*/ 22 w 84"/>
                  <a:gd name="T1" fmla="*/ 63 h 67"/>
                  <a:gd name="T2" fmla="*/ 77 w 84"/>
                  <a:gd name="T3" fmla="*/ 22 h 67"/>
                  <a:gd name="T4" fmla="*/ 79 w 84"/>
                  <a:gd name="T5" fmla="*/ 5 h 67"/>
                  <a:gd name="T6" fmla="*/ 69 w 84"/>
                  <a:gd name="T7" fmla="*/ 0 h 67"/>
                  <a:gd name="T8" fmla="*/ 62 w 84"/>
                  <a:gd name="T9" fmla="*/ 3 h 67"/>
                  <a:gd name="T10" fmla="*/ 7 w 84"/>
                  <a:gd name="T11" fmla="*/ 43 h 67"/>
                  <a:gd name="T12" fmla="*/ 5 w 84"/>
                  <a:gd name="T13" fmla="*/ 60 h 67"/>
                  <a:gd name="T14" fmla="*/ 22 w 84"/>
                  <a:gd name="T15" fmla="*/ 63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67">
                    <a:moveTo>
                      <a:pt x="22" y="63"/>
                    </a:moveTo>
                    <a:cubicBezTo>
                      <a:pt x="77" y="22"/>
                      <a:pt x="77" y="22"/>
                      <a:pt x="77" y="22"/>
                    </a:cubicBezTo>
                    <a:cubicBezTo>
                      <a:pt x="83" y="18"/>
                      <a:pt x="84" y="11"/>
                      <a:pt x="79" y="5"/>
                    </a:cubicBezTo>
                    <a:cubicBezTo>
                      <a:pt x="77" y="2"/>
                      <a:pt x="73" y="0"/>
                      <a:pt x="69" y="0"/>
                    </a:cubicBezTo>
                    <a:cubicBezTo>
                      <a:pt x="67" y="0"/>
                      <a:pt x="64" y="1"/>
                      <a:pt x="62" y="3"/>
                    </a:cubicBezTo>
                    <a:cubicBezTo>
                      <a:pt x="7" y="43"/>
                      <a:pt x="7" y="43"/>
                      <a:pt x="7" y="43"/>
                    </a:cubicBezTo>
                    <a:cubicBezTo>
                      <a:pt x="1" y="47"/>
                      <a:pt x="0" y="55"/>
                      <a:pt x="5" y="60"/>
                    </a:cubicBezTo>
                    <a:cubicBezTo>
                      <a:pt x="9" y="66"/>
                      <a:pt x="17" y="67"/>
                      <a:pt x="22" y="63"/>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280"/>
              <p:cNvSpPr/>
              <p:nvPr/>
            </p:nvSpPr>
            <p:spPr bwMode="auto">
              <a:xfrm>
                <a:off x="-3839318" y="3363120"/>
                <a:ext cx="244475" cy="233363"/>
              </a:xfrm>
              <a:custGeom>
                <a:avLst/>
                <a:gdLst>
                  <a:gd name="T0" fmla="*/ 63 w 77"/>
                  <a:gd name="T1" fmla="*/ 0 h 73"/>
                  <a:gd name="T2" fmla="*/ 54 w 77"/>
                  <a:gd name="T3" fmla="*/ 3 h 73"/>
                  <a:gd name="T4" fmla="*/ 5 w 77"/>
                  <a:gd name="T5" fmla="*/ 51 h 73"/>
                  <a:gd name="T6" fmla="*/ 5 w 77"/>
                  <a:gd name="T7" fmla="*/ 68 h 73"/>
                  <a:gd name="T8" fmla="*/ 23 w 77"/>
                  <a:gd name="T9" fmla="*/ 68 h 73"/>
                  <a:gd name="T10" fmla="*/ 72 w 77"/>
                  <a:gd name="T11" fmla="*/ 21 h 73"/>
                  <a:gd name="T12" fmla="*/ 72 w 77"/>
                  <a:gd name="T13" fmla="*/ 3 h 73"/>
                  <a:gd name="T14" fmla="*/ 63 w 77"/>
                  <a:gd name="T15" fmla="*/ 0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63" y="0"/>
                    </a:moveTo>
                    <a:cubicBezTo>
                      <a:pt x="60" y="0"/>
                      <a:pt x="56" y="1"/>
                      <a:pt x="54" y="3"/>
                    </a:cubicBezTo>
                    <a:cubicBezTo>
                      <a:pt x="5" y="51"/>
                      <a:pt x="5" y="51"/>
                      <a:pt x="5" y="51"/>
                    </a:cubicBezTo>
                    <a:cubicBezTo>
                      <a:pt x="0" y="55"/>
                      <a:pt x="0" y="63"/>
                      <a:pt x="5" y="68"/>
                    </a:cubicBezTo>
                    <a:cubicBezTo>
                      <a:pt x="10" y="73"/>
                      <a:pt x="18" y="73"/>
                      <a:pt x="23" y="68"/>
                    </a:cubicBezTo>
                    <a:cubicBezTo>
                      <a:pt x="72" y="21"/>
                      <a:pt x="72" y="21"/>
                      <a:pt x="72" y="21"/>
                    </a:cubicBezTo>
                    <a:cubicBezTo>
                      <a:pt x="77" y="16"/>
                      <a:pt x="77" y="8"/>
                      <a:pt x="72" y="3"/>
                    </a:cubicBezTo>
                    <a:cubicBezTo>
                      <a:pt x="69" y="1"/>
                      <a:pt x="66" y="0"/>
                      <a:pt x="63" y="0"/>
                    </a:cubicBez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281"/>
              <p:cNvSpPr/>
              <p:nvPr/>
            </p:nvSpPr>
            <p:spPr bwMode="auto">
              <a:xfrm>
                <a:off x="-2728067" y="3363120"/>
                <a:ext cx="244475" cy="233363"/>
              </a:xfrm>
              <a:custGeom>
                <a:avLst/>
                <a:gdLst>
                  <a:gd name="T0" fmla="*/ 23 w 77"/>
                  <a:gd name="T1" fmla="*/ 3 h 73"/>
                  <a:gd name="T2" fmla="*/ 14 w 77"/>
                  <a:gd name="T3" fmla="*/ 0 h 73"/>
                  <a:gd name="T4" fmla="*/ 5 w 77"/>
                  <a:gd name="T5" fmla="*/ 3 h 73"/>
                  <a:gd name="T6" fmla="*/ 5 w 77"/>
                  <a:gd name="T7" fmla="*/ 21 h 73"/>
                  <a:gd name="T8" fmla="*/ 54 w 77"/>
                  <a:gd name="T9" fmla="*/ 68 h 73"/>
                  <a:gd name="T10" fmla="*/ 72 w 77"/>
                  <a:gd name="T11" fmla="*/ 68 h 73"/>
                  <a:gd name="T12" fmla="*/ 72 w 77"/>
                  <a:gd name="T13" fmla="*/ 51 h 73"/>
                  <a:gd name="T14" fmla="*/ 23 w 77"/>
                  <a:gd name="T15" fmla="*/ 3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7" h="73">
                    <a:moveTo>
                      <a:pt x="23" y="3"/>
                    </a:moveTo>
                    <a:cubicBezTo>
                      <a:pt x="21" y="1"/>
                      <a:pt x="17" y="0"/>
                      <a:pt x="14" y="0"/>
                    </a:cubicBezTo>
                    <a:cubicBezTo>
                      <a:pt x="11" y="0"/>
                      <a:pt x="8" y="1"/>
                      <a:pt x="5" y="3"/>
                    </a:cubicBezTo>
                    <a:cubicBezTo>
                      <a:pt x="0" y="8"/>
                      <a:pt x="0" y="16"/>
                      <a:pt x="5" y="21"/>
                    </a:cubicBezTo>
                    <a:cubicBezTo>
                      <a:pt x="54" y="68"/>
                      <a:pt x="54" y="68"/>
                      <a:pt x="54" y="68"/>
                    </a:cubicBezTo>
                    <a:cubicBezTo>
                      <a:pt x="59" y="73"/>
                      <a:pt x="67" y="73"/>
                      <a:pt x="72" y="68"/>
                    </a:cubicBezTo>
                    <a:cubicBezTo>
                      <a:pt x="77" y="63"/>
                      <a:pt x="77" y="55"/>
                      <a:pt x="72" y="51"/>
                    </a:cubicBezTo>
                    <a:lnTo>
                      <a:pt x="23" y="3"/>
                    </a:lnTo>
                    <a:close/>
                  </a:path>
                </a:pathLst>
              </a:custGeom>
              <a:solidFill>
                <a:srgbClr val="3B3B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55" name="直接连接符 54"/>
            <p:cNvCxnSpPr/>
            <p:nvPr/>
          </p:nvCxnSpPr>
          <p:spPr>
            <a:xfrm flipV="1">
              <a:off x="2295726" y="-135764"/>
              <a:ext cx="8489" cy="2963571"/>
            </a:xfrm>
            <a:prstGeom prst="line">
              <a:avLst/>
            </a:prstGeom>
            <a:ln w="12700">
              <a:solidFill>
                <a:srgbClr val="3B3B3B"/>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theme/theme1.xml><?xml version="1.0" encoding="utf-8"?>
<a:theme xmlns:a="http://schemas.openxmlformats.org/drawingml/2006/main" name="第一PPT，www.1ppt.com">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1038</Words>
  <Application>WPS 演示</Application>
  <PresentationFormat>自定义</PresentationFormat>
  <Paragraphs>168</Paragraphs>
  <Slides>19</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19</vt:i4>
      </vt:variant>
    </vt:vector>
  </HeadingPairs>
  <TitlesOfParts>
    <vt:vector size="30" baseType="lpstr">
      <vt:lpstr>Arial</vt:lpstr>
      <vt:lpstr>宋体</vt:lpstr>
      <vt:lpstr>Wingdings</vt:lpstr>
      <vt:lpstr>微软雅黑</vt:lpstr>
      <vt:lpstr>Impact</vt:lpstr>
      <vt:lpstr>迷你简汉真广标</vt:lpstr>
      <vt:lpstr>Calibri</vt:lpstr>
      <vt:lpstr>Arial Unicode MS</vt:lpstr>
      <vt:lpstr>迷你简汉真广标</vt:lpstr>
      <vt:lpstr>Segoe Print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创意灯泡</dc:title>
  <dc:creator>第一PPT</dc:creator>
  <cp:keywords>www.1ppt.com</cp:keywords>
  <dc:description>www.1ppt.com</dc:description>
  <cp:lastModifiedBy>燕雁</cp:lastModifiedBy>
  <cp:revision>73</cp:revision>
  <dcterms:created xsi:type="dcterms:W3CDTF">2015-05-20T08:18:00Z</dcterms:created>
  <dcterms:modified xsi:type="dcterms:W3CDTF">2020-01-04T09:09:46Z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2052-11.1.0.9305</vt:lpwstr>
  </property>
</Properties>
</file>