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  <p:sldId id="266" r:id="rId9"/>
    <p:sldId id="260" r:id="rId10"/>
  </p:sldIdLst>
  <p:sldSz cx="12192000" cy="6858000"/>
  <p:notesSz cx="6858000" cy="9144000"/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36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tags" Target="tags/tag1.xml" /><Relationship Id="rId12" Type="http://schemas.openxmlformats.org/officeDocument/2006/relationships/presProps" Target="presProps.xml" /><Relationship Id="rId13" Type="http://schemas.openxmlformats.org/officeDocument/2006/relationships/viewProps" Target="viewProps.xml" /><Relationship Id="rId14" Type="http://schemas.openxmlformats.org/officeDocument/2006/relationships/theme" Target="theme/theme1.xml" /><Relationship Id="rId15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029944"/>
      </p:ext>
    </p:extLst>
  </p:cSld>
  <p:clrMapOvr>
    <a:masterClrMapping/>
  </p:clrMapOvr>
  <p:transition spd="slow">
    <p:wipe dir="r"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929664"/>
      </p:ext>
    </p:extLst>
  </p:cSld>
  <p:clrMapOvr>
    <a:masterClrMapping/>
  </p:clrMapOvr>
  <p:transition spd="slow">
    <p:wipe dir="r"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32751"/>
      </p:ext>
    </p:extLst>
  </p:cSld>
  <p:clrMapOvr>
    <a:masterClrMapping/>
  </p:clrMapOvr>
  <p:transition spd="slow">
    <p:wipe dir="r"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315477"/>
      </p:ext>
    </p:extLst>
  </p:cSld>
  <p:clrMapOvr>
    <a:masterClrMapping/>
  </p:clrMapOvr>
  <p:transition spd="slow">
    <p:wipe dir="r"/>
  </p:transition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279697"/>
      </p:ext>
    </p:extLst>
  </p:cSld>
  <p:clrMapOvr>
    <a:masterClrMapping/>
  </p:clrMapOvr>
  <p:transition spd="slow">
    <p:wipe dir="r"/>
  </p:transition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03209"/>
      </p:ext>
    </p:extLst>
  </p:cSld>
  <p:clrMapOvr>
    <a:masterClrMapping/>
  </p:clrMapOvr>
  <p:transition spd="slow">
    <p:wipe dir="r"/>
  </p:transition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525366"/>
      </p:ext>
    </p:extLst>
  </p:cSld>
  <p:clrMapOvr>
    <a:masterClrMapping/>
  </p:clrMapOvr>
  <p:transition spd="slow">
    <p:wipe dir="r"/>
  </p:transition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122042"/>
      </p:ext>
    </p:extLst>
  </p:cSld>
  <p:clrMapOvr>
    <a:masterClrMapping/>
  </p:clrMapOvr>
  <p:transition spd="slow">
    <p:wipe dir="r"/>
  </p:transition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734025"/>
      </p:ext>
    </p:extLst>
  </p:cSld>
  <p:clrMapOvr>
    <a:masterClrMapping/>
  </p:clrMapOvr>
  <p:transition spd="slow">
    <p:wipe dir="r"/>
  </p:transition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504876"/>
      </p:ext>
    </p:extLst>
  </p:cSld>
  <p:clrMapOvr>
    <a:masterClrMapping/>
  </p:clrMapOvr>
  <p:transition spd="slow">
    <p:wipe dir="r"/>
  </p:transition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467420"/>
      </p:ext>
    </p:extLst>
  </p:cSld>
  <p:clrMapOvr>
    <a:masterClrMapping/>
  </p:clrMapOvr>
  <p:transition spd="slow">
    <p:wipe dir="r"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1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A9CBD-EE1D-4F44-9D03-2955CCBD381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2021/8/27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D4F1A-1022-47C8-9CA7-B5BB4A36F65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-83128"/>
            <a:ext cx="12192000" cy="16625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0" y="6721475"/>
            <a:ext cx="12192000" cy="16625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7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r"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873809" y="2839048"/>
            <a:ext cx="6137364" cy="2951162"/>
          </a:xfrm>
          <a:ln>
            <a:noFill/>
            <a:prstDash val="sysDash"/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kern="0" spc="75" smtClean="0"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第二单元  遵守社会规则</a:t>
            </a:r>
            <a:endParaRPr lang="en-US" altLang="zh-CN" sz="3600" b="1" kern="0" spc="75" smtClean="0"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kern="0" spc="75" smtClean="0"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第四课  社会生活讲道德</a:t>
            </a:r>
            <a:endParaRPr lang="en-US" altLang="zh-CN" sz="3200" b="1" kern="0" spc="75" smtClean="0"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kern="0" spc="75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4.2 </a:t>
            </a:r>
            <a:r>
              <a:rPr lang="zh-CN" altLang="en-US" sz="3200" b="1" kern="0" spc="75" smtClean="0">
                <a:solidFill>
                  <a:srgbClr val="C0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Arial" panose="020b0604020202020204" pitchFamily="34" charset="0"/>
              </a:rPr>
              <a:t>以礼待人</a:t>
            </a:r>
            <a:endParaRPr lang="zh-CN" altLang="en-US" sz="3200" b="1" kern="0" spc="75">
              <a:solidFill>
                <a:srgbClr val="C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871" y="445574"/>
            <a:ext cx="9221959" cy="814612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部编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道德</a:t>
            </a:r>
            <a:r>
              <a:rPr lang="zh-CN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法治</a:t>
            </a:r>
            <a:r>
              <a:rPr lang="en-US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八</a:t>
            </a:r>
            <a:r>
              <a:rPr lang="zh-CN" altLang="zh-CN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年级上册</a:t>
            </a:r>
            <a:r>
              <a:rPr lang="zh-CN" altLang="en-US" sz="3600" b="1" smtClean="0">
                <a:latin typeface="黑体" panose="02010609060101010101" pitchFamily="49" charset="-122"/>
                <a:ea typeface="黑体" panose="02010609060101010101" pitchFamily="49" charset="-122"/>
              </a:rPr>
              <a:t>活动题微课</a:t>
            </a:r>
            <a:endParaRPr lang="zh-CN" altLang="en-US" sz="36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71" y="1603962"/>
            <a:ext cx="3312133" cy="4677095"/>
          </a:xfrm>
          <a:prstGeom prst="rect">
            <a:avLst/>
          </a:prstGeom>
          <a:ln w="12700">
            <a:solidFill>
              <a:schemeClr val="bg2">
                <a:lumMod val="1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934254722"/>
      </p:ext>
    </p:extLst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P37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你认为小岩哪些方面做得不合适？应该如何改进？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如果你是一起就餐的客人，你会有什么反应？会如何做？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072" y="1450804"/>
            <a:ext cx="7743825" cy="52101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95148865"/>
      </p:ext>
    </p:extLst>
  </p:cSld>
  <p:clrMapOvr>
    <a:masterClrMapping/>
  </p:clrMapOvr>
  <p:transition spd="slow">
    <p:wipe dir="r"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34887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抢先坐在沙发上，把脚放在茶几上，自顾自玩手机；客人来了不主动打招呼；菜刚上齐，就拿起筷子夹菜吃；等等。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会觉得小岩不尊重他人、不懂得谦让。会告诉他文明有礼是人立身处世的前提，文明有礼会使人变得优雅可亲，更容易赢得他人的尊重和认可。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P37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你认为小岩哪些方面做得不合适？应该如何改进？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如果你是一起就餐的客人，你会有什么反应？会如何做？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15400"/>
      </p:ext>
    </p:extLst>
  </p:cSld>
  <p:clrMapOvr>
    <a:masterClrMapping/>
  </p:clrMapOvr>
  <p:transition spd="slow">
    <p:wipe dir="r"/>
  </p:transition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P38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你生活的小区存在哪些不文明行为？这些行为给小区居民造成了哪些影响？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你对文明小区的期望有哪些？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676" y="1287518"/>
            <a:ext cx="7120618" cy="5439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76003002"/>
      </p:ext>
    </p:extLst>
  </p:cSld>
  <p:clrMapOvr>
    <a:masterClrMapping/>
  </p:clrMapOvr>
  <p:transition spd="slow">
    <p:wipe dir="r"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34886"/>
            <a:ext cx="10091057" cy="509451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400" b="1">
                <a:solidFill>
                  <a:srgbClr val="C00000"/>
                </a:solidFill>
              </a:rPr>
              <a:t>【</a:t>
            </a:r>
            <a:r>
              <a:rPr lang="zh-CN" altLang="zh-CN" sz="2400" b="1">
                <a:solidFill>
                  <a:srgbClr val="C00000"/>
                </a:solidFill>
              </a:rPr>
              <a:t>参考答案</a:t>
            </a:r>
            <a:r>
              <a:rPr lang="en-US" altLang="zh-CN" sz="2400" b="1">
                <a:solidFill>
                  <a:srgbClr val="C00000"/>
                </a:solidFill>
              </a:rPr>
              <a:t>】</a:t>
            </a:r>
          </a:p>
          <a:p>
            <a:r>
              <a:rPr lang="en-US" altLang="zh-CN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400" b="1" smtClean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不文明行为：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车辆乱停乱放；宠物乱跑乱拉；“养鸡场”霸占公共空间；公共空间被私占；高空抛物很可怕；电梯里抽烟又吐痰；小区里烧烤烟雾缭绕；楼里噪音惹人烦；垃圾随手扔；楼道“牛皮癣”惹人烦；等等。造成的影响：小区不文明行为不仅影响小区环境，还会伤害邻里感情，特别是高空抛物、私占楼道堆积杂物等行为更是存在着极大的安全隐患。</a:t>
            </a:r>
            <a:endParaRPr lang="en-US" altLang="zh-CN" sz="24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区里邻里团结友好，家庭和睦相处，敬老爱幼，互谅互让，遵守社会公德，积极参加社区各项创建活动；讲究卫生、自觉遵守行为规范，做到楼梯内不乱搭建、乱张贴、乱堆放、乱扔垃圾等，楼道卫生整洁有序；爱护公物，保证水、电、煤气及通信设施的安全畅通；等等。</a:t>
            </a:r>
            <a:endParaRPr lang="zh-CN" altLang="zh-CN" sz="24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97428" y="456521"/>
            <a:ext cx="9895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P38 </a:t>
            </a:r>
            <a:r>
              <a:rPr lang="en-US" altLang="zh-CN" sz="2400" kern="0" spc="40" smtClean="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1)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你生活的小区存在哪些不文明行为？这些行为给小区居民造成了哪些影响？</a:t>
            </a:r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(2)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你对文明小区的期望有哪些？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44899"/>
      </p:ext>
    </p:extLst>
  </p:cSld>
  <p:clrMapOvr>
    <a:masterClrMapping/>
  </p:clrMapOvr>
  <p:transition spd="slow">
    <p:wipe dir="r"/>
  </p:transition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>
                <a:solidFill>
                  <a:srgbClr val="333333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zh-CN" sz="2400" kern="0" spc="40">
                <a:solidFill>
                  <a:srgbClr val="333333"/>
                </a:solidFill>
                <a:latin typeface="Calibri" panose="020f0502020204030204" pitchFamily="34" charset="0"/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>
                <a:solidFill>
                  <a:srgbClr val="C00000"/>
                </a:solidFill>
                <a:latin typeface="微软雅黑" panose="020b0503020204020204" pitchFamily="34" charset="-122"/>
                <a:cs typeface="宋体" panose="02010600030101010101" pitchFamily="2" charset="-122"/>
              </a:rPr>
              <a:t>P38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latin typeface="Calibri" panose="020f0502020204030204" pitchFamily="34" charset="0"/>
                <a:ea typeface="黑体" panose="02010609060101010101" pitchFamily="49" charset="-122"/>
                <a:cs typeface="宋体" panose="02010600030101010101" pitchFamily="2" charset="-122"/>
              </a:rPr>
              <a:t>　上述情境体现了什么？谈谈自己的感想。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775" y="1265464"/>
            <a:ext cx="8800420" cy="25777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圆角矩形 3"/>
          <p:cNvSpPr/>
          <p:nvPr/>
        </p:nvSpPr>
        <p:spPr>
          <a:xfrm>
            <a:off x="1485899" y="4299856"/>
            <a:ext cx="9318171" cy="2013857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2400" b="1">
                <a:solidFill>
                  <a:srgbClr val="C00000"/>
                </a:solidFill>
              </a:rPr>
              <a:t>【</a:t>
            </a:r>
            <a:r>
              <a:rPr lang="zh-CN" altLang="zh-CN" sz="2400" b="1">
                <a:solidFill>
                  <a:srgbClr val="C00000"/>
                </a:solidFill>
              </a:rPr>
              <a:t>参考答案</a:t>
            </a:r>
            <a:r>
              <a:rPr lang="en-US" altLang="zh-CN" sz="2400" b="1">
                <a:solidFill>
                  <a:srgbClr val="C00000"/>
                </a:solidFill>
              </a:rPr>
              <a:t>】</a:t>
            </a:r>
          </a:p>
          <a:p>
            <a:r>
              <a:rPr lang="zh-CN" altLang="en-US" sz="24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体现了国家的形象。文明有礼不仅关系到我们自身的形象，而且直接关系到周围的人，关系到我们的集体，甚至关系到我们民族和国家的形象。</a:t>
            </a:r>
            <a:endParaRPr lang="zh-CN" altLang="zh-CN" sz="24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3803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 smtClean="0">
                <a:solidFill>
                  <a:srgbClr val="333333"/>
                </a:solidFill>
                <a:effectLst/>
                <a:latin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zh-CN" sz="2400" kern="0" spc="40">
                <a:solidFill>
                  <a:srgbClr val="333333"/>
                </a:solidFill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宋体" panose="02010600030101010101" pitchFamily="2" charset="-122"/>
              </a:rPr>
              <a:t>P39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　你如何评价杨时和游酢的行为？说说你的理由。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288" y="1467530"/>
            <a:ext cx="8941393" cy="44651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99284947"/>
      </p:ext>
    </p:extLst>
  </p:cSld>
  <p:clrMapOvr>
    <a:masterClrMapping/>
  </p:clrMapOvr>
  <p:transition spd="slow">
    <p:wipe dir="r"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圆角矩形 2"/>
          <p:cNvSpPr/>
          <p:nvPr/>
        </p:nvSpPr>
        <p:spPr>
          <a:xfrm>
            <a:off x="1099456" y="1556658"/>
            <a:ext cx="10091057" cy="48006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C00000"/>
                </a:solidFill>
              </a:rPr>
              <a:t>【</a:t>
            </a:r>
            <a:r>
              <a:rPr lang="zh-CN" altLang="zh-CN" sz="2800" b="1">
                <a:solidFill>
                  <a:srgbClr val="C00000"/>
                </a:solidFill>
              </a:rPr>
              <a:t>参考答案</a:t>
            </a:r>
            <a:r>
              <a:rPr lang="en-US" altLang="zh-CN" sz="2800" b="1">
                <a:solidFill>
                  <a:srgbClr val="C00000"/>
                </a:solidFill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杨时和游酢尊敬老师，是文明有礼的人。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做文明有礼的人，要态度谦恭，要以情感人。</a:t>
            </a:r>
            <a:endParaRPr lang="en-US" altLang="zh-CN" sz="2800" b="1" smtClean="0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prstClr val="black">
                    <a:lumMod val="95000"/>
                    <a:lumOff val="5000"/>
                  </a:prst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文明礼仪不仅是个人素质、教养的体现，也是个人道德和社会公德的体现。</a:t>
            </a:r>
            <a:endParaRPr lang="zh-CN" altLang="zh-CN" sz="2800" b="1">
              <a:solidFill>
                <a:prstClr val="black">
                  <a:lumMod val="95000"/>
                  <a:lumOff val="5000"/>
                </a:prst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97428" y="456521"/>
            <a:ext cx="9895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en-US" altLang="zh-CN" sz="2400" kern="0" spc="40" smtClean="0">
                <a:solidFill>
                  <a:srgbClr val="333333"/>
                </a:solidFill>
                <a:effectLst/>
                <a:latin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zh-CN" sz="2400" kern="0" spc="40">
                <a:solidFill>
                  <a:srgbClr val="333333"/>
                </a:solidFill>
                <a:cs typeface="宋体" panose="02010600030101010101" pitchFamily="2" charset="-122"/>
              </a:rPr>
              <a:t>．</a:t>
            </a:r>
            <a:r>
              <a:rPr lang="zh-CN" altLang="zh-CN" sz="2400" kern="0" spc="40" smtClean="0">
                <a:solidFill>
                  <a:srgbClr val="C00000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教材</a:t>
            </a:r>
            <a:r>
              <a:rPr lang="en-US" altLang="zh-CN" sz="2400" kern="0" spc="40" smtClean="0">
                <a:solidFill>
                  <a:srgbClr val="C00000"/>
                </a:solidFill>
                <a:effectLst/>
                <a:latin typeface="微软雅黑" panose="020b0503020204020204" pitchFamily="34" charset="-122"/>
                <a:cs typeface="宋体" panose="02010600030101010101" pitchFamily="2" charset="-122"/>
              </a:rPr>
              <a:t>P39</a:t>
            </a:r>
            <a:r>
              <a:rPr lang="zh-CN" altLang="zh-CN" sz="2400" kern="0" spc="40" smtClean="0">
                <a:solidFill>
                  <a:srgbClr val="333333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　你如何评价杨时和游酢的行为？说说你的理由。</a:t>
            </a:r>
            <a:endParaRPr lang="zh-CN" altLang="zh-CN" sz="1400" kern="10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533861"/>
      </p:ext>
    </p:extLst>
  </p:cSld>
  <p:clrMapOvr>
    <a:masterClrMapping/>
  </p:clrMapOvr>
  <p:transition spd="slow">
    <p:wipe dir="r"/>
  </p:transition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046515" y="2688772"/>
            <a:ext cx="898071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7200" b="1" i="1">
                <a:ln w="13462">
                  <a:solidFill>
                    <a:prstClr val="white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bl" rotWithShape="0">
                    <a:srgbClr val="4472C4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好好学习，天天向上！</a:t>
            </a:r>
          </a:p>
        </p:txBody>
      </p:sp>
      <p:pic>
        <p:nvPicPr>
          <p:cNvPr id="5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925300" y="106172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622529193"/>
      </p:ext>
    </p:extLst>
  </p:cSld>
  <p:clrMapOvr>
    <a:masterClrMapping/>
  </p:clrMapOvr>
  <p:transition spd="slow">
    <p:wipe dir="r"/>
  </p:transition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24</Paragraphs>
  <Slides>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20">
      <vt:lpstr>Arial</vt:lpstr>
      <vt:lpstr>Calibri Light</vt:lpstr>
      <vt:lpstr>Calibri</vt:lpstr>
      <vt:lpstr>华文中宋</vt:lpstr>
      <vt:lpstr>黑体</vt:lpstr>
      <vt:lpstr>微软雅黑</vt:lpstr>
      <vt:lpstr>宋体</vt:lpstr>
      <vt:lpstr>Times New Roman</vt:lpstr>
      <vt:lpstr>楷体</vt:lpstr>
      <vt:lpstr>方正粗黑宋简体</vt:lpstr>
      <vt:lpstr>1_Office 主题</vt:lpstr>
      <vt:lpstr>部编版《道德与法治》八年级上册活动题微课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2021-08-27T14:37:06.856</cp:lastPrinted>
  <dcterms:created xsi:type="dcterms:W3CDTF">2021-08-27T14:37:06Z</dcterms:created>
  <dcterms:modified xsi:type="dcterms:W3CDTF">2021-08-27T06:37:07Z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