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2"/>
  </p:sldMasterIdLst>
  <p:notesMasterIdLst>
    <p:notesMasterId r:id="rId27"/>
  </p:notesMasterIdLst>
  <p:sldIdLst>
    <p:sldId id="260" r:id="rId3"/>
    <p:sldId id="266" r:id="rId4"/>
    <p:sldId id="287" r:id="rId5"/>
    <p:sldId id="286" r:id="rId6"/>
    <p:sldId id="261" r:id="rId7"/>
    <p:sldId id="267" r:id="rId8"/>
    <p:sldId id="271" r:id="rId9"/>
    <p:sldId id="288" r:id="rId10"/>
    <p:sldId id="262" r:id="rId11"/>
    <p:sldId id="291" r:id="rId12"/>
    <p:sldId id="292" r:id="rId13"/>
    <p:sldId id="293" r:id="rId14"/>
    <p:sldId id="294" r:id="rId15"/>
    <p:sldId id="295" r:id="rId16"/>
    <p:sldId id="289" r:id="rId17"/>
    <p:sldId id="290" r:id="rId18"/>
    <p:sldId id="298" r:id="rId19"/>
    <p:sldId id="297" r:id="rId20"/>
    <p:sldId id="301" r:id="rId21"/>
    <p:sldId id="300" r:id="rId22"/>
    <p:sldId id="302" r:id="rId23"/>
    <p:sldId id="303" r:id="rId24"/>
    <p:sldId id="304" r:id="rId25"/>
    <p:sldId id="305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2C64"/>
    <a:srgbClr val="86C5C5"/>
    <a:srgbClr val="F19596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9622" autoAdjust="0"/>
  </p:normalViewPr>
  <p:slideViewPr>
    <p:cSldViewPr snapToGrid="0">
      <p:cViewPr varScale="1">
        <p:scale>
          <a:sx n="39" d="100"/>
          <a:sy n="39" d="100"/>
        </p:scale>
        <p:origin x="36" y="3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4E7FD1-7C05-4AA5-9D87-85A47EDFB35D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25AF3A-8208-4B95-A30B-88E516A47F4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8953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25AF3A-8208-4B95-A30B-88E516A47F41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88604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25AF3A-8208-4B95-A30B-88E516A47F41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20275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25AF3A-8208-4B95-A30B-88E516A47F4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20020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25AF3A-8208-4B95-A30B-88E516A47F41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8530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25AF3A-8208-4B95-A30B-88E516A47F41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53458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25AF3A-8208-4B95-A30B-88E516A47F41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8139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《</a:t>
            </a:r>
            <a:r>
              <a:rPr lang="zh-CN" altLang="en-US" dirty="0"/>
              <a:t>说“勤”</a:t>
            </a:r>
            <a:r>
              <a:rPr lang="en-US" altLang="zh-CN" dirty="0"/>
              <a:t>》《</a:t>
            </a:r>
            <a:r>
              <a:rPr lang="zh-CN" altLang="en-US" dirty="0"/>
              <a:t>认识你自己</a:t>
            </a:r>
            <a:r>
              <a:rPr lang="en-US" altLang="zh-CN" dirty="0"/>
              <a:t>》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25AF3A-8208-4B95-A30B-88E516A47F4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61377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25AF3A-8208-4B95-A30B-88E516A47F41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61905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25AF3A-8208-4B95-A30B-88E516A47F4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86695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25AF3A-8208-4B95-A30B-88E516A47F41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0839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25AF3A-8208-4B95-A30B-88E516A47F4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54361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25AF3A-8208-4B95-A30B-88E516A47F4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50748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25AF3A-8208-4B95-A30B-88E516A47F4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9169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如何提出分论点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25AF3A-8208-4B95-A30B-88E516A47F4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72078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如何提出分论点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25AF3A-8208-4B95-A30B-88E516A47F4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2728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25AF3A-8208-4B95-A30B-88E516A47F4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09183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25AF3A-8208-4B95-A30B-88E516A47F4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82543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25AF3A-8208-4B95-A30B-88E516A47F4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89551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25AF3A-8208-4B95-A30B-88E516A47F4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77592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0">
        <p159:morph option="byObject"/>
      </p:transition>
    </mc:Choice>
    <mc:Fallback xmlns=""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E17B44F-F4F5-4B93-AE49-B85403350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13AFB65-5BEA-482B-BEA8-DEF2B8076F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0CD6A17-1865-45AE-8DC3-E6686D0AD8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99C292-7C7E-4E83-9474-6CC561046B3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7505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82859AC-99AF-423E-BD68-BB8F68B06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3862D98-C3F8-4EE1-A775-CBEDA508D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E900E79-1DE2-40B5-A1E2-7DC4C4C5F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DB5559-27EC-4AF7-A2BA-676BA32FE65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3668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82D98A6-CD07-40E3-8915-66227179D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773174F-C2AC-41B5-8B72-E69BE7D243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E18A2FA-C7FE-463A-85DC-E3C6A41ECD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F097E0-DCB8-4B5C-92C2-D4B3FA4BA5B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37339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09F55A51-5E34-4363-AC2E-1FDBB4012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4191D231-7975-42C1-B79D-A941DB243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2D1B0AAC-D5F7-47CB-9B51-A63286CC9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050880-B862-4976-B844-7E4B44B7D6C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3984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:a16="http://schemas.microsoft.com/office/drawing/2014/main" id="{1E8E7244-67E3-4221-AA77-C00E0A5F19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4">
            <a:extLst>
              <a:ext uri="{FF2B5EF4-FFF2-40B4-BE49-F238E27FC236}">
                <a16:creationId xmlns:a16="http://schemas.microsoft.com/office/drawing/2014/main" id="{6F0D6EE8-B0B9-4AEC-A0BE-44A6E8B6E6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>
            <a:extLst>
              <a:ext uri="{FF2B5EF4-FFF2-40B4-BE49-F238E27FC236}">
                <a16:creationId xmlns:a16="http://schemas.microsoft.com/office/drawing/2014/main" id="{DC8D51A9-A8EC-4523-9FB5-D2F3D119D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4A308E-9C46-4D50-95BD-E8CA72367E9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7849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3">
            <a:extLst>
              <a:ext uri="{FF2B5EF4-FFF2-40B4-BE49-F238E27FC236}">
                <a16:creationId xmlns:a16="http://schemas.microsoft.com/office/drawing/2014/main" id="{BBCBF7A1-D4E6-4954-A6AE-BF35CEA72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>
            <a:extLst>
              <a:ext uri="{FF2B5EF4-FFF2-40B4-BE49-F238E27FC236}">
                <a16:creationId xmlns:a16="http://schemas.microsoft.com/office/drawing/2014/main" id="{1EDAD43E-F441-4044-B487-3A4A9BFA7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>
            <a:extLst>
              <a:ext uri="{FF2B5EF4-FFF2-40B4-BE49-F238E27FC236}">
                <a16:creationId xmlns:a16="http://schemas.microsoft.com/office/drawing/2014/main" id="{3B8D4AC5-E0BE-415C-977B-BBFB5F663A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C5DB48-EC49-4591-AD1C-9040803A39A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8989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>
            <a:extLst>
              <a:ext uri="{FF2B5EF4-FFF2-40B4-BE49-F238E27FC236}">
                <a16:creationId xmlns:a16="http://schemas.microsoft.com/office/drawing/2014/main" id="{3C88AE90-7FEB-454B-ACAA-DA177BA995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4">
            <a:extLst>
              <a:ext uri="{FF2B5EF4-FFF2-40B4-BE49-F238E27FC236}">
                <a16:creationId xmlns:a16="http://schemas.microsoft.com/office/drawing/2014/main" id="{F695DCAB-13D9-4934-89DF-B21D38F18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>
            <a:extLst>
              <a:ext uri="{FF2B5EF4-FFF2-40B4-BE49-F238E27FC236}">
                <a16:creationId xmlns:a16="http://schemas.microsoft.com/office/drawing/2014/main" id="{9A6D0B61-FA73-4A10-AB6A-C6B8D16FFB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8A6F7C-FF12-48F6-8F0C-F16292E8BCD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4477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65D56A75-D2F3-4A1B-8430-29EFAE5BD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0660AF7A-0DD4-4219-BEE8-78099BEEC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3334CB0B-FCFE-4AEB-B69F-9428B92A8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F8CF23-D64C-49E3-887D-DD36A246F6C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458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DF94E616-E6DB-4B79-B2F2-41BAC48ACA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97EB2B1F-FB22-4042-BFEF-EFAA640C5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A6CA3E04-D1B0-48CB-9318-476C36A87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4D8B65-69AF-4069-9B9C-280D84445DD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98965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89116DD-C17B-4781-AF89-FBCAF0C904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7A4D9F9-718B-4595-877B-0C025B65D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A8C7563-B19C-47CF-BE30-D35B66F9D6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0739F0-3504-4F53-A3F2-B4C094B411F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6904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E9FE772-94CF-4E1E-B4CB-FB3A88ABE5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E4F5C34-E10F-4DF1-98FE-E259AE80F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B42760F-5036-4E56-B463-85B391803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944449-63DE-44C1-A61C-E5A1447B291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7639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</a:p>
          <a:p>
            <a:r>
              <a:rPr lang="en-US" altLang="zh-CN" sz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ibaotu.com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0">
        <p159:morph option="byObject"/>
      </p:transition>
    </mc:Choice>
    <mc:Fallback xmlns=""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>
            <a:extLst>
              <a:ext uri="{FF2B5EF4-FFF2-40B4-BE49-F238E27FC236}">
                <a16:creationId xmlns:a16="http://schemas.microsoft.com/office/drawing/2014/main" id="{0FE7E46B-FDA5-47DF-957B-47CDFE3B8A7C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>
            <a:extLst>
              <a:ext uri="{FF2B5EF4-FFF2-40B4-BE49-F238E27FC236}">
                <a16:creationId xmlns:a16="http://schemas.microsoft.com/office/drawing/2014/main" id="{977861DF-70ED-4DBE-BE3E-4CE3C136D1E8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7FBF4F2-7BF2-4B09-A4AE-EF5D7FF37C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10C931B-2080-429C-8BB2-1853A8F04C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F4D9916-EC8C-4A6A-ADA7-A67E2564F4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7D5B7FCA-9788-4D88-B0FD-985488F533A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2335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:a16="http://schemas.microsoft.com/office/drawing/2014/main" id="{F21A27A3-3033-48FC-AD77-A88895C59C60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图片 2">
              <a:extLst>
                <a:ext uri="{FF2B5EF4-FFF2-40B4-BE49-F238E27FC236}">
                  <a16:creationId xmlns:a16="http://schemas.microsoft.com/office/drawing/2014/main" id="{F95753BE-0B06-4553-86C9-02944499A5F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858000" cy="6858000"/>
            </a:xfrm>
            <a:prstGeom prst="rect">
              <a:avLst/>
            </a:prstGeom>
          </p:spPr>
        </p:pic>
        <p:pic>
          <p:nvPicPr>
            <p:cNvPr id="4" name="图片 3">
              <a:extLst>
                <a:ext uri="{FF2B5EF4-FFF2-40B4-BE49-F238E27FC236}">
                  <a16:creationId xmlns:a16="http://schemas.microsoft.com/office/drawing/2014/main" id="{E3043412-5656-46DB-BFAC-98FE9B306A9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397" r="-1"/>
            <a:stretch/>
          </p:blipFill>
          <p:spPr>
            <a:xfrm>
              <a:off x="6857999" y="0"/>
              <a:ext cx="5334001" cy="6858000"/>
            </a:xfrm>
            <a:prstGeom prst="rect">
              <a:avLst/>
            </a:prstGeom>
          </p:spPr>
        </p:pic>
      </p:grpSp>
      <p:sp>
        <p:nvSpPr>
          <p:cNvPr id="11" name="矩形 10">
            <a:extLst>
              <a:ext uri="{FF2B5EF4-FFF2-40B4-BE49-F238E27FC236}">
                <a16:creationId xmlns:a16="http://schemas.microsoft.com/office/drawing/2014/main" id="{D32D626B-D070-496A-86A4-212F8960D236}"/>
              </a:ext>
            </a:extLst>
          </p:cNvPr>
          <p:cNvSpPr/>
          <p:nvPr/>
        </p:nvSpPr>
        <p:spPr>
          <a:xfrm>
            <a:off x="727586" y="494071"/>
            <a:ext cx="10943304" cy="5869858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F92129F7-91D0-4C2A-9026-984F6A7D8268}"/>
              </a:ext>
            </a:extLst>
          </p:cNvPr>
          <p:cNvSpPr/>
          <p:nvPr/>
        </p:nvSpPr>
        <p:spPr>
          <a:xfrm>
            <a:off x="1779639" y="1240092"/>
            <a:ext cx="8632722" cy="437781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A38FA76-F311-4055-9F67-A5E850E553CF}"/>
              </a:ext>
            </a:extLst>
          </p:cNvPr>
          <p:cNvSpPr txBox="1"/>
          <p:nvPr/>
        </p:nvSpPr>
        <p:spPr>
          <a:xfrm>
            <a:off x="3040627" y="2127587"/>
            <a:ext cx="7371734" cy="204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4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议论文</a:t>
            </a:r>
            <a:r>
              <a:rPr lang="zh-CN" altLang="en-US" sz="4400" b="1" dirty="0">
                <a:solidFill>
                  <a:srgbClr val="D42C64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写作思路</a:t>
            </a:r>
            <a:r>
              <a:rPr lang="en-US" altLang="zh-CN" sz="44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——</a:t>
            </a:r>
            <a:endParaRPr lang="en-US" altLang="zh-CN" sz="4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4800" b="1" dirty="0">
                <a:latin typeface="隶书" panose="02010509060101010101" pitchFamily="49" charset="-122"/>
                <a:ea typeface="隶书" panose="02010509060101010101" pitchFamily="49" charset="-122"/>
              </a:rPr>
              <a:t>横向展开议论</a:t>
            </a:r>
          </a:p>
        </p:txBody>
      </p:sp>
    </p:spTree>
    <p:extLst>
      <p:ext uri="{BB962C8B-B14F-4D97-AF65-F5344CB8AC3E}">
        <p14:creationId xmlns:p14="http://schemas.microsoft.com/office/powerpoint/2010/main" val="3812543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B251714D-8872-4A19-9D36-B1B75B35B18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773" y="671051"/>
            <a:ext cx="4242621" cy="5515897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23ED2332-93C5-4E13-A2E6-FD22179B8F57}"/>
              </a:ext>
            </a:extLst>
          </p:cNvPr>
          <p:cNvSpPr/>
          <p:nvPr/>
        </p:nvSpPr>
        <p:spPr>
          <a:xfrm>
            <a:off x="1671482" y="1025012"/>
            <a:ext cx="3136492" cy="480797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C66CCE0-A1BA-4EB4-BB84-C2876F09A24C}"/>
              </a:ext>
            </a:extLst>
          </p:cNvPr>
          <p:cNvSpPr txBox="1"/>
          <p:nvPr/>
        </p:nvSpPr>
        <p:spPr>
          <a:xfrm>
            <a:off x="1907456" y="1539504"/>
            <a:ext cx="2664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 dirty="0"/>
              <a:t>CONTENTS</a:t>
            </a:r>
            <a:endParaRPr lang="zh-CN" altLang="en-US" sz="2400" b="1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548D8032-1963-43F7-BC64-730155B4E3C9}"/>
              </a:ext>
            </a:extLst>
          </p:cNvPr>
          <p:cNvSpPr txBox="1"/>
          <p:nvPr/>
        </p:nvSpPr>
        <p:spPr>
          <a:xfrm>
            <a:off x="2731061" y="2178150"/>
            <a:ext cx="101733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8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64981F78-2329-4445-82ED-0751B01D264A}"/>
              </a:ext>
            </a:extLst>
          </p:cNvPr>
          <p:cNvSpPr/>
          <p:nvPr/>
        </p:nvSpPr>
        <p:spPr>
          <a:xfrm>
            <a:off x="6571853" y="1480236"/>
            <a:ext cx="703311" cy="703311"/>
          </a:xfrm>
          <a:prstGeom prst="ellipse">
            <a:avLst/>
          </a:prstGeom>
          <a:solidFill>
            <a:srgbClr val="86C5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F031CEDD-5C28-4AF8-869F-5F4AE712A51E}"/>
              </a:ext>
            </a:extLst>
          </p:cNvPr>
          <p:cNvSpPr txBox="1"/>
          <p:nvPr/>
        </p:nvSpPr>
        <p:spPr>
          <a:xfrm>
            <a:off x="7569521" y="1539503"/>
            <a:ext cx="4025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横向展开议论的含义</a:t>
            </a: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id="{240A3CB4-A35C-43E3-BFD7-7746CB849934}"/>
              </a:ext>
            </a:extLst>
          </p:cNvPr>
          <p:cNvSpPr/>
          <p:nvPr/>
        </p:nvSpPr>
        <p:spPr>
          <a:xfrm>
            <a:off x="6530218" y="3077345"/>
            <a:ext cx="703311" cy="703311"/>
          </a:xfrm>
          <a:prstGeom prst="ellipse">
            <a:avLst/>
          </a:prstGeom>
          <a:solidFill>
            <a:srgbClr val="F195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4445C7D3-18C3-46AC-8265-C569F0E6BC1C}"/>
              </a:ext>
            </a:extLst>
          </p:cNvPr>
          <p:cNvSpPr txBox="1"/>
          <p:nvPr/>
        </p:nvSpPr>
        <p:spPr>
          <a:xfrm>
            <a:off x="7527886" y="3136612"/>
            <a:ext cx="38661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几篇例文阅读与鉴赏</a:t>
            </a: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id="{59B35985-F049-403A-8AEE-805B6C831ACD}"/>
              </a:ext>
            </a:extLst>
          </p:cNvPr>
          <p:cNvSpPr/>
          <p:nvPr/>
        </p:nvSpPr>
        <p:spPr>
          <a:xfrm>
            <a:off x="6571853" y="4712149"/>
            <a:ext cx="703311" cy="703311"/>
          </a:xfrm>
          <a:prstGeom prst="ellipse">
            <a:avLst/>
          </a:prstGeom>
          <a:solidFill>
            <a:srgbClr val="86C5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8FCDFEC0-E052-4AF2-882C-F07340D08E55}"/>
              </a:ext>
            </a:extLst>
          </p:cNvPr>
          <p:cNvSpPr txBox="1"/>
          <p:nvPr/>
        </p:nvSpPr>
        <p:spPr>
          <a:xfrm>
            <a:off x="7569521" y="4771416"/>
            <a:ext cx="38661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片段议论文写作练习</a:t>
            </a:r>
          </a:p>
        </p:txBody>
      </p:sp>
    </p:spTree>
    <p:extLst>
      <p:ext uri="{BB962C8B-B14F-4D97-AF65-F5344CB8AC3E}">
        <p14:creationId xmlns:p14="http://schemas.microsoft.com/office/powerpoint/2010/main" val="2928822275"/>
      </p:ext>
    </p:extLst>
  </p:cSld>
  <p:clrMapOvr>
    <a:masterClrMapping/>
  </p:clrMapOvr>
  <p:transition spd="slow" advClick="0" advTm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0" grpId="0"/>
      <p:bldP spid="15" grpId="0" animBg="1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E0EEA4C8-2093-4422-93D2-ABCAA0F1C53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083" y="2274481"/>
            <a:ext cx="5350167" cy="1956609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F062C21E-6C62-4CC5-8655-0AB910E46990}"/>
              </a:ext>
            </a:extLst>
          </p:cNvPr>
          <p:cNvSpPr/>
          <p:nvPr/>
        </p:nvSpPr>
        <p:spPr>
          <a:xfrm>
            <a:off x="3673473" y="2597445"/>
            <a:ext cx="4845054" cy="128423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等线" panose="02010600030101010101" pitchFamily="2" charset="-122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D87FB28-63BD-443C-961A-B883277702EF}"/>
              </a:ext>
            </a:extLst>
          </p:cNvPr>
          <p:cNvSpPr txBox="1"/>
          <p:nvPr/>
        </p:nvSpPr>
        <p:spPr>
          <a:xfrm>
            <a:off x="4247343" y="2947174"/>
            <a:ext cx="4025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横向展开议论的含义</a:t>
            </a:r>
          </a:p>
        </p:txBody>
      </p:sp>
    </p:spTree>
    <p:extLst>
      <p:ext uri="{BB962C8B-B14F-4D97-AF65-F5344CB8AC3E}">
        <p14:creationId xmlns:p14="http://schemas.microsoft.com/office/powerpoint/2010/main" val="31870415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fallOver"/>
      </p:transition>
    </mc:Choice>
    <mc:Fallback xmlns="">
      <p:transition spd="slow" advClick="0" advTm="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9B1059D5-F7A5-4FAB-A46F-AA3B806C8902}"/>
              </a:ext>
            </a:extLst>
          </p:cNvPr>
          <p:cNvSpPr txBox="1"/>
          <p:nvPr/>
        </p:nvSpPr>
        <p:spPr>
          <a:xfrm>
            <a:off x="2066925" y="1138238"/>
            <a:ext cx="4616450" cy="64171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defTabSz="914400">
              <a:lnSpc>
                <a:spcPct val="130000"/>
              </a:lnSpc>
              <a:defRPr/>
            </a:pPr>
            <a:r>
              <a:rPr lang="zh-CN" altLang="en-US" sz="3200" b="1" dirty="0">
                <a:solidFill>
                  <a:prstClr val="white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“渐”的基本特征：</a:t>
            </a:r>
          </a:p>
        </p:txBody>
      </p:sp>
      <p:sp>
        <p:nvSpPr>
          <p:cNvPr id="4" name="TextBox 2">
            <a:extLst>
              <a:ext uri="{FF2B5EF4-FFF2-40B4-BE49-F238E27FC236}">
                <a16:creationId xmlns:a16="http://schemas.microsoft.com/office/drawing/2014/main" id="{7C53484A-43DD-449A-866D-D798625CA2D7}"/>
              </a:ext>
            </a:extLst>
          </p:cNvPr>
          <p:cNvSpPr txBox="1"/>
          <p:nvPr/>
        </p:nvSpPr>
        <p:spPr>
          <a:xfrm>
            <a:off x="2971800" y="2057400"/>
            <a:ext cx="6065838" cy="39322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defTabSz="914400">
              <a:lnSpc>
                <a:spcPct val="150000"/>
              </a:lnSpc>
              <a:defRPr/>
            </a:pPr>
            <a:r>
              <a:rPr lang="zh-CN" altLang="en-US" sz="2800" b="1" dirty="0">
                <a:solidFill>
                  <a:prstClr val="white"/>
                </a:solidFill>
                <a:latin typeface="幼圆" panose="02010509060101010101" charset="-122"/>
                <a:ea typeface="幼圆" panose="02010509060101010101" charset="-122"/>
              </a:rPr>
              <a:t>a.使人生圆滑进行的要素；</a:t>
            </a:r>
          </a:p>
          <a:p>
            <a:pPr marL="342900" indent="-342900" defTabSz="914400">
              <a:lnSpc>
                <a:spcPct val="150000"/>
              </a:lnSpc>
              <a:defRPr/>
            </a:pPr>
            <a:r>
              <a:rPr lang="zh-CN" altLang="en-US" sz="2800" b="1" dirty="0">
                <a:solidFill>
                  <a:prstClr val="white"/>
                </a:solidFill>
                <a:latin typeface="幼圆" panose="02010509060101010101" charset="-122"/>
                <a:ea typeface="幼圆" panose="02010509060101010101" charset="-122"/>
              </a:rPr>
              <a:t>b.造物主骗人的手段；</a:t>
            </a:r>
          </a:p>
          <a:p>
            <a:pPr marL="342900" indent="-342900" defTabSz="914400">
              <a:lnSpc>
                <a:spcPct val="150000"/>
              </a:lnSpc>
              <a:defRPr/>
            </a:pPr>
            <a:r>
              <a:rPr lang="zh-CN" altLang="en-US" sz="2800" b="1" dirty="0">
                <a:solidFill>
                  <a:prstClr val="white"/>
                </a:solidFill>
                <a:latin typeface="幼圆" panose="02010509060101010101" charset="-122"/>
                <a:ea typeface="幼圆" panose="02010509060101010101" charset="-122"/>
              </a:rPr>
              <a:t>c.帮助人忍受境遇的变衰；</a:t>
            </a:r>
          </a:p>
          <a:p>
            <a:pPr marL="342900" indent="-342900" defTabSz="914400">
              <a:lnSpc>
                <a:spcPct val="150000"/>
              </a:lnSpc>
              <a:defRPr/>
            </a:pPr>
            <a:r>
              <a:rPr lang="zh-CN" altLang="en-US" sz="2800" b="1" dirty="0">
                <a:solidFill>
                  <a:prstClr val="white"/>
                </a:solidFill>
                <a:latin typeface="幼圆" panose="02010509060101010101" charset="-122"/>
                <a:ea typeface="幼圆" panose="02010509060101010101" charset="-122"/>
              </a:rPr>
              <a:t>d.万事万物皆要接受“渐”的影响；</a:t>
            </a:r>
          </a:p>
          <a:p>
            <a:pPr marL="342900" indent="-342900" defTabSz="914400">
              <a:lnSpc>
                <a:spcPct val="150000"/>
              </a:lnSpc>
              <a:defRPr/>
            </a:pPr>
            <a:r>
              <a:rPr lang="zh-CN" altLang="en-US" sz="2800" b="1" dirty="0">
                <a:solidFill>
                  <a:prstClr val="white"/>
                </a:solidFill>
                <a:latin typeface="幼圆" panose="02010509060101010101" charset="-122"/>
                <a:ea typeface="幼圆" panose="02010509060101010101" charset="-122"/>
              </a:rPr>
              <a:t>e.极缓的变化；</a:t>
            </a:r>
          </a:p>
          <a:p>
            <a:pPr marL="342900" indent="-342900" defTabSz="914400">
              <a:lnSpc>
                <a:spcPct val="150000"/>
              </a:lnSpc>
              <a:defRPr/>
            </a:pPr>
            <a:r>
              <a:rPr lang="zh-CN" altLang="en-US" sz="2800" b="1" dirty="0">
                <a:solidFill>
                  <a:prstClr val="white"/>
                </a:solidFill>
                <a:latin typeface="幼圆" panose="02010509060101010101" charset="-122"/>
                <a:ea typeface="幼圆" panose="02010509060101010101" charset="-122"/>
              </a:rPr>
              <a:t>f.本质是“时间”</a:t>
            </a:r>
          </a:p>
        </p:txBody>
      </p:sp>
      <p:sp>
        <p:nvSpPr>
          <p:cNvPr id="5" name="TextBox 2">
            <a:extLst>
              <a:ext uri="{FF2B5EF4-FFF2-40B4-BE49-F238E27FC236}">
                <a16:creationId xmlns:a16="http://schemas.microsoft.com/office/drawing/2014/main" id="{467CE546-5012-480D-B58D-12591D019E52}"/>
              </a:ext>
            </a:extLst>
          </p:cNvPr>
          <p:cNvSpPr txBox="1"/>
          <p:nvPr/>
        </p:nvSpPr>
        <p:spPr>
          <a:xfrm>
            <a:off x="2066925" y="247651"/>
            <a:ext cx="4616450" cy="683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defTabSz="914400">
              <a:lnSpc>
                <a:spcPct val="130000"/>
              </a:lnSpc>
              <a:defRPr/>
            </a:pPr>
            <a:r>
              <a:rPr lang="zh-CN" altLang="en-US" sz="3200" b="1" dirty="0">
                <a:solidFill>
                  <a:prstClr val="white"/>
                </a:solidFill>
                <a:latin typeface="华文琥珀" panose="02010800040101010101" charset="-122"/>
                <a:ea typeface="华文琥珀" panose="02010800040101010101" charset="-122"/>
              </a:rPr>
              <a:t>“渐”是一种法则。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E0EEA4C8-2093-4422-93D2-ABCAA0F1C53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461" y="407581"/>
            <a:ext cx="5350167" cy="1956609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F062C21E-6C62-4CC5-8655-0AB910E46990}"/>
              </a:ext>
            </a:extLst>
          </p:cNvPr>
          <p:cNvSpPr/>
          <p:nvPr/>
        </p:nvSpPr>
        <p:spPr>
          <a:xfrm>
            <a:off x="594851" y="730545"/>
            <a:ext cx="4845054" cy="128423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D87FB28-63BD-443C-961A-B883277702EF}"/>
              </a:ext>
            </a:extLst>
          </p:cNvPr>
          <p:cNvSpPr txBox="1"/>
          <p:nvPr/>
        </p:nvSpPr>
        <p:spPr>
          <a:xfrm>
            <a:off x="1168721" y="1080274"/>
            <a:ext cx="4025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横向展开议论的含义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5D684336-2EE9-4FEB-ACD4-C0D5CBC59784}"/>
              </a:ext>
            </a:extLst>
          </p:cNvPr>
          <p:cNvSpPr txBox="1"/>
          <p:nvPr/>
        </p:nvSpPr>
        <p:spPr>
          <a:xfrm>
            <a:off x="-222833" y="4803946"/>
            <a:ext cx="14515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渐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E7F05D0F-CE9F-4E1A-B18E-2001054EB0B6}"/>
              </a:ext>
            </a:extLst>
          </p:cNvPr>
          <p:cNvSpPr txBox="1"/>
          <p:nvPr/>
        </p:nvSpPr>
        <p:spPr>
          <a:xfrm>
            <a:off x="1589555" y="3589460"/>
            <a:ext cx="37049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“渐”是什么？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90FF4914-FD99-4879-AA6B-508F2DEACE5D}"/>
              </a:ext>
            </a:extLst>
          </p:cNvPr>
          <p:cNvSpPr txBox="1"/>
          <p:nvPr/>
        </p:nvSpPr>
        <p:spPr>
          <a:xfrm>
            <a:off x="1554016" y="4727552"/>
            <a:ext cx="37049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为什么谈“渐”？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4DDDC8A3-A19C-4969-B7A2-1B821D80B64D}"/>
              </a:ext>
            </a:extLst>
          </p:cNvPr>
          <p:cNvSpPr txBox="1"/>
          <p:nvPr/>
        </p:nvSpPr>
        <p:spPr>
          <a:xfrm>
            <a:off x="1589555" y="5865644"/>
            <a:ext cx="37049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怎么把握“渐”？</a:t>
            </a:r>
          </a:p>
        </p:txBody>
      </p:sp>
      <p:sp>
        <p:nvSpPr>
          <p:cNvPr id="12" name="左大括号 11">
            <a:extLst>
              <a:ext uri="{FF2B5EF4-FFF2-40B4-BE49-F238E27FC236}">
                <a16:creationId xmlns:a16="http://schemas.microsoft.com/office/drawing/2014/main" id="{D998E418-EE97-4FF5-9E18-40FC977E8CF5}"/>
              </a:ext>
            </a:extLst>
          </p:cNvPr>
          <p:cNvSpPr/>
          <p:nvPr/>
        </p:nvSpPr>
        <p:spPr>
          <a:xfrm>
            <a:off x="1085850" y="4100953"/>
            <a:ext cx="285750" cy="2095500"/>
          </a:xfrm>
          <a:prstGeom prst="leftBrace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左大括号 12">
            <a:extLst>
              <a:ext uri="{FF2B5EF4-FFF2-40B4-BE49-F238E27FC236}">
                <a16:creationId xmlns:a16="http://schemas.microsoft.com/office/drawing/2014/main" id="{F05E7734-C4C8-482E-8888-1306869930CA}"/>
              </a:ext>
            </a:extLst>
          </p:cNvPr>
          <p:cNvSpPr/>
          <p:nvPr/>
        </p:nvSpPr>
        <p:spPr>
          <a:xfrm>
            <a:off x="5294492" y="2514697"/>
            <a:ext cx="343844" cy="2739391"/>
          </a:xfrm>
          <a:prstGeom prst="leftBrace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62BB3060-204D-4D82-9F88-643D0235679C}"/>
              </a:ext>
            </a:extLst>
          </p:cNvPr>
          <p:cNvSpPr txBox="1"/>
          <p:nvPr/>
        </p:nvSpPr>
        <p:spPr>
          <a:xfrm>
            <a:off x="5788128" y="2057838"/>
            <a:ext cx="37049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“渐”的本质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9040F6B4-FC3D-489E-8268-2C54BB482E92}"/>
              </a:ext>
            </a:extLst>
          </p:cNvPr>
          <p:cNvSpPr txBox="1"/>
          <p:nvPr/>
        </p:nvSpPr>
        <p:spPr>
          <a:xfrm>
            <a:off x="5788127" y="3066607"/>
            <a:ext cx="37049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“渐”的特点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AEA78353-3318-4B6E-84BA-5FB5CA782290}"/>
              </a:ext>
            </a:extLst>
          </p:cNvPr>
          <p:cNvSpPr txBox="1"/>
          <p:nvPr/>
        </p:nvSpPr>
        <p:spPr>
          <a:xfrm>
            <a:off x="5788126" y="4075376"/>
            <a:ext cx="37049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“渐”的作用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6C60E680-B4B4-40D9-986F-70E4B9D21EAB}"/>
              </a:ext>
            </a:extLst>
          </p:cNvPr>
          <p:cNvSpPr txBox="1"/>
          <p:nvPr/>
        </p:nvSpPr>
        <p:spPr>
          <a:xfrm>
            <a:off x="5788125" y="5148703"/>
            <a:ext cx="37049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……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" name="右大括号 17">
            <a:extLst>
              <a:ext uri="{FF2B5EF4-FFF2-40B4-BE49-F238E27FC236}">
                <a16:creationId xmlns:a16="http://schemas.microsoft.com/office/drawing/2014/main" id="{040BE73E-C578-484C-A05C-3770C8884B28}"/>
              </a:ext>
            </a:extLst>
          </p:cNvPr>
          <p:cNvSpPr/>
          <p:nvPr/>
        </p:nvSpPr>
        <p:spPr>
          <a:xfrm>
            <a:off x="8430467" y="2482639"/>
            <a:ext cx="342711" cy="2739391"/>
          </a:xfrm>
          <a:prstGeom prst="rightBrace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C45689BA-DEF4-48AA-A855-6328C9017CB8}"/>
              </a:ext>
            </a:extLst>
          </p:cNvPr>
          <p:cNvSpPr txBox="1"/>
          <p:nvPr/>
        </p:nvSpPr>
        <p:spPr>
          <a:xfrm>
            <a:off x="8609292" y="3559946"/>
            <a:ext cx="3582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“渐”</a:t>
            </a:r>
            <a:r>
              <a:rPr lang="zh-CN" altLang="en-US" sz="3200" b="1" u="sng" dirty="0">
                <a:solidFill>
                  <a:srgbClr val="D42C64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不同的方面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E8EBDE63-1B31-4D85-B209-7A8B503BF863}"/>
              </a:ext>
            </a:extLst>
          </p:cNvPr>
          <p:cNvSpPr txBox="1"/>
          <p:nvPr/>
        </p:nvSpPr>
        <p:spPr>
          <a:xfrm>
            <a:off x="9313355" y="4961700"/>
            <a:ext cx="26492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u="sng" dirty="0">
                <a:solidFill>
                  <a:srgbClr val="D42C64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横向展开议论</a:t>
            </a:r>
          </a:p>
        </p:txBody>
      </p:sp>
      <p:sp>
        <p:nvSpPr>
          <p:cNvPr id="21" name="箭头: 下 20">
            <a:extLst>
              <a:ext uri="{FF2B5EF4-FFF2-40B4-BE49-F238E27FC236}">
                <a16:creationId xmlns:a16="http://schemas.microsoft.com/office/drawing/2014/main" id="{C7011CA2-43D6-463A-86DF-29286279C5DA}"/>
              </a:ext>
            </a:extLst>
          </p:cNvPr>
          <p:cNvSpPr/>
          <p:nvPr/>
        </p:nvSpPr>
        <p:spPr>
          <a:xfrm>
            <a:off x="10723862" y="4250552"/>
            <a:ext cx="237338" cy="629711"/>
          </a:xfrm>
          <a:prstGeom prst="downArrow">
            <a:avLst/>
          </a:prstGeom>
          <a:solidFill>
            <a:srgbClr val="86C5C5"/>
          </a:solidFill>
          <a:ln>
            <a:solidFill>
              <a:srgbClr val="86C5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86C5C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0021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restig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 animBg="1"/>
      <p:bldP spid="13" grpId="0" animBg="1"/>
      <p:bldP spid="14" grpId="0"/>
      <p:bldP spid="15" grpId="0"/>
      <p:bldP spid="16" grpId="0"/>
      <p:bldP spid="17" grpId="0"/>
      <p:bldP spid="18" grpId="0" animBg="1"/>
      <p:bldP spid="19" grpId="0"/>
      <p:bldP spid="20" grpId="0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1226946-CBCA-48D1-B29B-3C7806168F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52" r="10340" b="33514"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CAF46380-CAED-4747-B48C-0368261D2FDE}"/>
              </a:ext>
            </a:extLst>
          </p:cNvPr>
          <p:cNvSpPr/>
          <p:nvPr/>
        </p:nvSpPr>
        <p:spPr>
          <a:xfrm>
            <a:off x="462116" y="401891"/>
            <a:ext cx="11267768" cy="60542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C8B8F723-8768-4222-831B-2A23AAAB8582}"/>
              </a:ext>
            </a:extLst>
          </p:cNvPr>
          <p:cNvSpPr/>
          <p:nvPr/>
        </p:nvSpPr>
        <p:spPr>
          <a:xfrm>
            <a:off x="887526" y="721851"/>
            <a:ext cx="626347" cy="626347"/>
          </a:xfrm>
          <a:prstGeom prst="ellipse">
            <a:avLst/>
          </a:prstGeom>
          <a:solidFill>
            <a:srgbClr val="86C5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C2520A22-2F77-4A73-B31E-E8AEAEA85352}"/>
              </a:ext>
            </a:extLst>
          </p:cNvPr>
          <p:cNvSpPr txBox="1"/>
          <p:nvPr/>
        </p:nvSpPr>
        <p:spPr>
          <a:xfrm>
            <a:off x="1885194" y="781118"/>
            <a:ext cx="7858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阅读语文教材 第</a:t>
            </a:r>
            <a:r>
              <a:rPr lang="en-US" altLang="zh-CN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70</a:t>
            </a:r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页何为的</a:t>
            </a:r>
            <a:r>
              <a:rPr lang="en-US" altLang="zh-CN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论时间</a:t>
            </a:r>
            <a:r>
              <a:rPr lang="en-US" altLang="zh-CN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6BEC3BD4-F66D-4059-B6B1-FFA504E2E7D3}"/>
              </a:ext>
            </a:extLst>
          </p:cNvPr>
          <p:cNvSpPr txBox="1"/>
          <p:nvPr/>
        </p:nvSpPr>
        <p:spPr>
          <a:xfrm>
            <a:off x="786915" y="3136612"/>
            <a:ext cx="10215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时间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A5142DBB-53AF-4941-A6B4-211A93B69B2A}"/>
              </a:ext>
            </a:extLst>
          </p:cNvPr>
          <p:cNvSpPr txBox="1"/>
          <p:nvPr/>
        </p:nvSpPr>
        <p:spPr>
          <a:xfrm>
            <a:off x="2221435" y="2023390"/>
            <a:ext cx="22712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时间很玄妙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61DF99AA-A58C-489D-A3F7-5D61EEA1B62F}"/>
              </a:ext>
            </a:extLst>
          </p:cNvPr>
          <p:cNvSpPr txBox="1"/>
          <p:nvPr/>
        </p:nvSpPr>
        <p:spPr>
          <a:xfrm>
            <a:off x="2221434" y="2750853"/>
            <a:ext cx="22712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时间是个谜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A1EB565F-C7C5-4CA8-81F9-FA2FBD4D0440}"/>
              </a:ext>
            </a:extLst>
          </p:cNvPr>
          <p:cNvSpPr txBox="1"/>
          <p:nvPr/>
        </p:nvSpPr>
        <p:spPr>
          <a:xfrm>
            <a:off x="2221434" y="3535554"/>
            <a:ext cx="2900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时间不可捉摸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75DDAA0C-4C65-4666-A8DA-48B30C8FFC7E}"/>
              </a:ext>
            </a:extLst>
          </p:cNvPr>
          <p:cNvSpPr txBox="1"/>
          <p:nvPr/>
        </p:nvSpPr>
        <p:spPr>
          <a:xfrm>
            <a:off x="2221434" y="4363598"/>
            <a:ext cx="49118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时间对每个人都是公正的</a:t>
            </a:r>
          </a:p>
        </p:txBody>
      </p:sp>
      <p:sp>
        <p:nvSpPr>
          <p:cNvPr id="14" name="左大括号 13">
            <a:extLst>
              <a:ext uri="{FF2B5EF4-FFF2-40B4-BE49-F238E27FC236}">
                <a16:creationId xmlns:a16="http://schemas.microsoft.com/office/drawing/2014/main" id="{AAF51F0E-79E2-4B3E-95D5-975E50BFA3E9}"/>
              </a:ext>
            </a:extLst>
          </p:cNvPr>
          <p:cNvSpPr/>
          <p:nvPr/>
        </p:nvSpPr>
        <p:spPr>
          <a:xfrm>
            <a:off x="1808481" y="2245360"/>
            <a:ext cx="389948" cy="2553335"/>
          </a:xfrm>
          <a:prstGeom prst="leftBrace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右大括号 14">
            <a:extLst>
              <a:ext uri="{FF2B5EF4-FFF2-40B4-BE49-F238E27FC236}">
                <a16:creationId xmlns:a16="http://schemas.microsoft.com/office/drawing/2014/main" id="{061910A2-7F7E-4222-9942-80998137B9A1}"/>
              </a:ext>
            </a:extLst>
          </p:cNvPr>
          <p:cNvSpPr/>
          <p:nvPr/>
        </p:nvSpPr>
        <p:spPr>
          <a:xfrm>
            <a:off x="6930080" y="2174240"/>
            <a:ext cx="311676" cy="2624455"/>
          </a:xfrm>
          <a:prstGeom prst="rightBrace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B67E1AF9-C807-4FCB-BEC6-1F4FC69D865E}"/>
              </a:ext>
            </a:extLst>
          </p:cNvPr>
          <p:cNvSpPr txBox="1"/>
          <p:nvPr/>
        </p:nvSpPr>
        <p:spPr>
          <a:xfrm>
            <a:off x="7559001" y="3136611"/>
            <a:ext cx="3582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时间</a:t>
            </a:r>
            <a:r>
              <a:rPr lang="zh-CN" altLang="en-US" sz="3200" b="1" u="sng" dirty="0">
                <a:solidFill>
                  <a:srgbClr val="D42C64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不同的方面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E672E932-E0BB-4D55-A1E0-1ACEC766B801}"/>
              </a:ext>
            </a:extLst>
          </p:cNvPr>
          <p:cNvSpPr txBox="1"/>
          <p:nvPr/>
        </p:nvSpPr>
        <p:spPr>
          <a:xfrm>
            <a:off x="8106954" y="4655985"/>
            <a:ext cx="26492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u="sng" dirty="0">
                <a:solidFill>
                  <a:srgbClr val="D42C64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横向展开议论</a:t>
            </a:r>
          </a:p>
        </p:txBody>
      </p:sp>
      <p:sp>
        <p:nvSpPr>
          <p:cNvPr id="18" name="箭头: 下 17">
            <a:extLst>
              <a:ext uri="{FF2B5EF4-FFF2-40B4-BE49-F238E27FC236}">
                <a16:creationId xmlns:a16="http://schemas.microsoft.com/office/drawing/2014/main" id="{408F3047-0D73-4204-92E9-6F8388D45D4C}"/>
              </a:ext>
            </a:extLst>
          </p:cNvPr>
          <p:cNvSpPr/>
          <p:nvPr/>
        </p:nvSpPr>
        <p:spPr>
          <a:xfrm>
            <a:off x="9517461" y="3944837"/>
            <a:ext cx="237338" cy="629711"/>
          </a:xfrm>
          <a:prstGeom prst="downArrow">
            <a:avLst/>
          </a:prstGeom>
          <a:solidFill>
            <a:srgbClr val="86C5C5"/>
          </a:solidFill>
          <a:ln>
            <a:solidFill>
              <a:srgbClr val="86C5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86C5C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3157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 animBg="1"/>
      <p:bldP spid="15" grpId="0" animBg="1"/>
      <p:bldP spid="16" grpId="0"/>
      <p:bldP spid="17" grpId="0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1226946-CBCA-48D1-B29B-3C7806168F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52" r="10340" b="33514"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CAF46380-CAED-4747-B48C-0368261D2FDE}"/>
              </a:ext>
            </a:extLst>
          </p:cNvPr>
          <p:cNvSpPr/>
          <p:nvPr/>
        </p:nvSpPr>
        <p:spPr>
          <a:xfrm>
            <a:off x="412955" y="435076"/>
            <a:ext cx="11267768" cy="60542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C8B8F723-8768-4222-831B-2A23AAAB8582}"/>
              </a:ext>
            </a:extLst>
          </p:cNvPr>
          <p:cNvSpPr/>
          <p:nvPr/>
        </p:nvSpPr>
        <p:spPr>
          <a:xfrm>
            <a:off x="806246" y="671051"/>
            <a:ext cx="703311" cy="703311"/>
          </a:xfrm>
          <a:prstGeom prst="ellipse">
            <a:avLst/>
          </a:prstGeom>
          <a:solidFill>
            <a:srgbClr val="F195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C2520A22-2F77-4A73-B31E-E8AEAEA85352}"/>
              </a:ext>
            </a:extLst>
          </p:cNvPr>
          <p:cNvSpPr txBox="1"/>
          <p:nvPr/>
        </p:nvSpPr>
        <p:spPr>
          <a:xfrm>
            <a:off x="1803914" y="730318"/>
            <a:ext cx="35691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横向展开议论：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6F6F3861-5BC7-4AE2-A87A-C6B924CCC24B}"/>
              </a:ext>
            </a:extLst>
          </p:cNvPr>
          <p:cNvSpPr txBox="1"/>
          <p:nvPr/>
        </p:nvSpPr>
        <p:spPr>
          <a:xfrm>
            <a:off x="1613802" y="1963214"/>
            <a:ext cx="8866074" cy="29315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 是围绕</a:t>
            </a:r>
            <a:r>
              <a:rPr lang="zh-CN" altLang="en-US" sz="3200" b="1" dirty="0">
                <a:solidFill>
                  <a:srgbClr val="D42C64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一个点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，在</a:t>
            </a:r>
            <a:r>
              <a:rPr lang="zh-CN" altLang="en-US" sz="3200" b="1" dirty="0">
                <a:solidFill>
                  <a:srgbClr val="D42C64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同一个层面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上，从</a:t>
            </a:r>
            <a:r>
              <a:rPr lang="zh-CN" altLang="en-US" sz="3200" b="1" dirty="0">
                <a:solidFill>
                  <a:srgbClr val="D42C64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不同的方面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展开议论，不同的方面是</a:t>
            </a:r>
            <a:r>
              <a:rPr lang="zh-CN" altLang="en-US" sz="3200" b="1" u="sng" dirty="0">
                <a:solidFill>
                  <a:srgbClr val="D42C64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并列关系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，平行展开，互不交叉。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优点：说理全面，条理清楚。</a:t>
            </a:r>
          </a:p>
        </p:txBody>
      </p:sp>
    </p:spTree>
    <p:extLst>
      <p:ext uri="{BB962C8B-B14F-4D97-AF65-F5344CB8AC3E}">
        <p14:creationId xmlns:p14="http://schemas.microsoft.com/office/powerpoint/2010/main" val="1383961954"/>
      </p:ext>
    </p:extLst>
  </p:cSld>
  <p:clrMapOvr>
    <a:masterClrMapping/>
  </p:clrMapOvr>
  <p:transition spd="slow" advClick="0" advTm="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E0EEA4C8-2093-4422-93D2-ABCAA0F1C53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083" y="2274481"/>
            <a:ext cx="5350167" cy="1956609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F062C21E-6C62-4CC5-8655-0AB910E46990}"/>
              </a:ext>
            </a:extLst>
          </p:cNvPr>
          <p:cNvSpPr/>
          <p:nvPr/>
        </p:nvSpPr>
        <p:spPr>
          <a:xfrm>
            <a:off x="3673473" y="2597445"/>
            <a:ext cx="4845054" cy="128423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等线" panose="02010600030101010101" pitchFamily="2" charset="-122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D87FB28-63BD-443C-961A-B883277702EF}"/>
              </a:ext>
            </a:extLst>
          </p:cNvPr>
          <p:cNvSpPr txBox="1"/>
          <p:nvPr/>
        </p:nvSpPr>
        <p:spPr>
          <a:xfrm>
            <a:off x="4247343" y="2947174"/>
            <a:ext cx="4025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例文阅读与鉴赏</a:t>
            </a:r>
          </a:p>
        </p:txBody>
      </p:sp>
    </p:spTree>
    <p:extLst>
      <p:ext uri="{BB962C8B-B14F-4D97-AF65-F5344CB8AC3E}">
        <p14:creationId xmlns:p14="http://schemas.microsoft.com/office/powerpoint/2010/main" val="460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0">
        <p:checker/>
      </p:transition>
    </mc:Choice>
    <mc:Fallback xmlns="">
      <p:transition spd="slow" advClick="0" advTm="0">
        <p:checke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:a16="http://schemas.microsoft.com/office/drawing/2014/main" id="{F21A27A3-3033-48FC-AD77-A88895C59C60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图片 2">
              <a:extLst>
                <a:ext uri="{FF2B5EF4-FFF2-40B4-BE49-F238E27FC236}">
                  <a16:creationId xmlns:a16="http://schemas.microsoft.com/office/drawing/2014/main" id="{F95753BE-0B06-4553-86C9-02944499A5F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858000" cy="6858000"/>
            </a:xfrm>
            <a:prstGeom prst="rect">
              <a:avLst/>
            </a:prstGeom>
          </p:spPr>
        </p:pic>
        <p:pic>
          <p:nvPicPr>
            <p:cNvPr id="4" name="图片 3">
              <a:extLst>
                <a:ext uri="{FF2B5EF4-FFF2-40B4-BE49-F238E27FC236}">
                  <a16:creationId xmlns:a16="http://schemas.microsoft.com/office/drawing/2014/main" id="{E3043412-5656-46DB-BFAC-98FE9B306A9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397" r="-1"/>
            <a:stretch/>
          </p:blipFill>
          <p:spPr>
            <a:xfrm>
              <a:off x="6857999" y="0"/>
              <a:ext cx="5334001" cy="6858000"/>
            </a:xfrm>
            <a:prstGeom prst="rect">
              <a:avLst/>
            </a:prstGeom>
          </p:spPr>
        </p:pic>
      </p:grpSp>
      <p:sp>
        <p:nvSpPr>
          <p:cNvPr id="11" name="矩形 10">
            <a:extLst>
              <a:ext uri="{FF2B5EF4-FFF2-40B4-BE49-F238E27FC236}">
                <a16:creationId xmlns:a16="http://schemas.microsoft.com/office/drawing/2014/main" id="{D32D626B-D070-496A-86A4-212F8960D236}"/>
              </a:ext>
            </a:extLst>
          </p:cNvPr>
          <p:cNvSpPr/>
          <p:nvPr/>
        </p:nvSpPr>
        <p:spPr>
          <a:xfrm>
            <a:off x="727586" y="494071"/>
            <a:ext cx="10943304" cy="5869858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F92129F7-91D0-4C2A-9026-984F6A7D8268}"/>
              </a:ext>
            </a:extLst>
          </p:cNvPr>
          <p:cNvSpPr/>
          <p:nvPr/>
        </p:nvSpPr>
        <p:spPr>
          <a:xfrm>
            <a:off x="1515401" y="1177871"/>
            <a:ext cx="9410904" cy="44635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50000"/>
              </a:lnSpc>
            </a:pPr>
            <a:endParaRPr lang="en-US" altLang="zh-CN" sz="3200" dirty="0">
              <a:solidFill>
                <a:prstClr val="black"/>
              </a:solidFill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A38FA76-F311-4055-9F67-A5E850E553CF}"/>
              </a:ext>
            </a:extLst>
          </p:cNvPr>
          <p:cNvSpPr txBox="1"/>
          <p:nvPr/>
        </p:nvSpPr>
        <p:spPr>
          <a:xfrm>
            <a:off x="5232235" y="1478226"/>
            <a:ext cx="19340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小结</a:t>
            </a:r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C17C88D5-D4EC-423D-860D-D89C830E61D2}"/>
              </a:ext>
            </a:extLst>
          </p:cNvPr>
          <p:cNvSpPr txBox="1"/>
          <p:nvPr/>
        </p:nvSpPr>
        <p:spPr>
          <a:xfrm>
            <a:off x="1639631" y="2175740"/>
            <a:ext cx="7252521" cy="755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dirty="0"/>
              <a:t>议论文全文思路：</a:t>
            </a:r>
            <a:endParaRPr lang="en-US" altLang="zh-CN" sz="3200" dirty="0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59623824-0140-4A32-8631-19CCE7FF54ED}"/>
              </a:ext>
            </a:extLst>
          </p:cNvPr>
          <p:cNvSpPr txBox="1"/>
          <p:nvPr/>
        </p:nvSpPr>
        <p:spPr>
          <a:xfrm>
            <a:off x="2780656" y="3047639"/>
            <a:ext cx="6881504" cy="75565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dirty="0"/>
              <a:t>提出问题</a:t>
            </a:r>
            <a:r>
              <a:rPr lang="en-US" altLang="zh-CN" sz="3200" dirty="0"/>
              <a:t>—— </a:t>
            </a:r>
            <a:r>
              <a:rPr lang="zh-CN" altLang="en-US" sz="3200" b="1" dirty="0"/>
              <a:t>分析问题 </a:t>
            </a:r>
            <a:r>
              <a:rPr lang="en-US" altLang="zh-CN" sz="3200" dirty="0"/>
              <a:t>——</a:t>
            </a:r>
            <a:r>
              <a:rPr lang="zh-CN" altLang="en-US" sz="3200" dirty="0"/>
              <a:t>解决问题</a:t>
            </a:r>
            <a:endParaRPr lang="en-US" altLang="zh-CN" sz="3200" dirty="0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3C8A9894-FB9A-4835-A354-0305276A288C}"/>
              </a:ext>
            </a:extLst>
          </p:cNvPr>
          <p:cNvSpPr txBox="1"/>
          <p:nvPr/>
        </p:nvSpPr>
        <p:spPr>
          <a:xfrm>
            <a:off x="1861795" y="4615561"/>
            <a:ext cx="8632722" cy="75565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/>
              <a:t>横向展开议论，从不同方面论述，</a:t>
            </a:r>
            <a:r>
              <a:rPr lang="en-US" altLang="zh-CN" sz="3200" b="1" dirty="0"/>
              <a:t>360</a:t>
            </a:r>
            <a:r>
              <a:rPr lang="zh-CN" altLang="en-US" sz="3200" b="1" dirty="0"/>
              <a:t>度无死角</a:t>
            </a:r>
            <a:endParaRPr lang="en-US" altLang="zh-CN" sz="3200" b="1" dirty="0"/>
          </a:p>
        </p:txBody>
      </p:sp>
      <p:sp>
        <p:nvSpPr>
          <p:cNvPr id="2" name="箭头: 下 1">
            <a:extLst>
              <a:ext uri="{FF2B5EF4-FFF2-40B4-BE49-F238E27FC236}">
                <a16:creationId xmlns:a16="http://schemas.microsoft.com/office/drawing/2014/main" id="{801A5250-4963-482C-871D-BBF0A9F663C1}"/>
              </a:ext>
            </a:extLst>
          </p:cNvPr>
          <p:cNvSpPr/>
          <p:nvPr/>
        </p:nvSpPr>
        <p:spPr>
          <a:xfrm>
            <a:off x="6013843" y="3925043"/>
            <a:ext cx="164313" cy="5742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流程图: 可选过程 5">
            <a:extLst>
              <a:ext uri="{FF2B5EF4-FFF2-40B4-BE49-F238E27FC236}">
                <a16:creationId xmlns:a16="http://schemas.microsoft.com/office/drawing/2014/main" id="{A21CDA69-4C14-4915-A3DC-B8A91B07625E}"/>
              </a:ext>
            </a:extLst>
          </p:cNvPr>
          <p:cNvSpPr/>
          <p:nvPr/>
        </p:nvSpPr>
        <p:spPr>
          <a:xfrm>
            <a:off x="5283117" y="3217104"/>
            <a:ext cx="1696803" cy="613055"/>
          </a:xfrm>
          <a:prstGeom prst="flowChartAlternateProcess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FF00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378327312"/>
      </p:ext>
    </p:extLst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 animBg="1"/>
      <p:bldP spid="2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1226946-CBCA-48D1-B29B-3C7806168F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52" r="10340" b="33514"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CAF46380-CAED-4747-B48C-0368261D2FDE}"/>
              </a:ext>
            </a:extLst>
          </p:cNvPr>
          <p:cNvSpPr/>
          <p:nvPr/>
        </p:nvSpPr>
        <p:spPr>
          <a:xfrm>
            <a:off x="412955" y="435076"/>
            <a:ext cx="11267768" cy="60542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C8B8F723-8768-4222-831B-2A23AAAB8582}"/>
              </a:ext>
            </a:extLst>
          </p:cNvPr>
          <p:cNvSpPr/>
          <p:nvPr/>
        </p:nvSpPr>
        <p:spPr>
          <a:xfrm>
            <a:off x="1103169" y="1847262"/>
            <a:ext cx="703311" cy="703311"/>
          </a:xfrm>
          <a:prstGeom prst="ellipse">
            <a:avLst/>
          </a:prstGeom>
          <a:solidFill>
            <a:srgbClr val="F195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C2520A22-2F77-4A73-B31E-E8AEAEA85352}"/>
              </a:ext>
            </a:extLst>
          </p:cNvPr>
          <p:cNvSpPr txBox="1"/>
          <p:nvPr/>
        </p:nvSpPr>
        <p:spPr>
          <a:xfrm>
            <a:off x="2100837" y="1906529"/>
            <a:ext cx="79903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分析问题：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分论点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（观点）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+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分析论证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6F6F3861-5BC7-4AE2-A87A-C6B924CCC24B}"/>
              </a:ext>
            </a:extLst>
          </p:cNvPr>
          <p:cNvSpPr txBox="1"/>
          <p:nvPr/>
        </p:nvSpPr>
        <p:spPr>
          <a:xfrm>
            <a:off x="1225089" y="2919284"/>
            <a:ext cx="10308794" cy="1454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一般有三个分论点，再加上分析论证的过程，构成横向论证的结构。</a:t>
            </a:r>
          </a:p>
        </p:txBody>
      </p:sp>
    </p:spTree>
    <p:extLst>
      <p:ext uri="{BB962C8B-B14F-4D97-AF65-F5344CB8AC3E}">
        <p14:creationId xmlns:p14="http://schemas.microsoft.com/office/powerpoint/2010/main" val="2958184530"/>
      </p:ext>
    </p:extLst>
  </p:cSld>
  <p:clrMapOvr>
    <a:masterClrMapping/>
  </p:clrMapOvr>
  <p:transition spd="slow" advClick="0" advTm="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:a16="http://schemas.microsoft.com/office/drawing/2014/main" id="{DA028FBF-F850-4622-B9B2-23B1B43F4D1D}"/>
              </a:ext>
            </a:extLst>
          </p:cNvPr>
          <p:cNvSpPr/>
          <p:nvPr/>
        </p:nvSpPr>
        <p:spPr>
          <a:xfrm>
            <a:off x="574849" y="630411"/>
            <a:ext cx="703311" cy="703311"/>
          </a:xfrm>
          <a:prstGeom prst="ellipse">
            <a:avLst/>
          </a:prstGeom>
          <a:solidFill>
            <a:srgbClr val="F195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1EF4C624-A2FB-4369-A384-5DC90320D117}"/>
              </a:ext>
            </a:extLst>
          </p:cNvPr>
          <p:cNvSpPr txBox="1"/>
          <p:nvPr/>
        </p:nvSpPr>
        <p:spPr>
          <a:xfrm>
            <a:off x="1572517" y="689678"/>
            <a:ext cx="79903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横向展开议论分论点的提出方法：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9E1EBF15-B22C-4FFD-931C-3BC146DB708E}"/>
              </a:ext>
            </a:extLst>
          </p:cNvPr>
          <p:cNvSpPr txBox="1"/>
          <p:nvPr/>
        </p:nvSpPr>
        <p:spPr>
          <a:xfrm>
            <a:off x="0" y="1496884"/>
            <a:ext cx="12131040" cy="4453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（一）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追问类属法</a:t>
            </a:r>
            <a:r>
              <a:rPr kumimoji="0" lang="zh-CN" altLang="en-US" sz="32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从“是什么”的角度展开。</a:t>
            </a:r>
            <a:endParaRPr kumimoji="0" lang="en-US" altLang="zh-CN" sz="32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中心论点：</a:t>
            </a:r>
            <a:r>
              <a:rPr lang="zh-CN" altLang="en-US" sz="3200" b="1" u="sng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在学习或工作中，我们要有“这山望着那山高”的精神</a:t>
            </a:r>
            <a:endParaRPr lang="en-US" altLang="zh-CN" sz="3200" b="1" u="sng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分论点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：这山望着那山高，是一种永不满足的精神；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分论点</a:t>
            </a:r>
            <a:r>
              <a:rPr lang="en-US" altLang="zh-CN" sz="32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2</a:t>
            </a:r>
            <a:r>
              <a:rPr lang="zh-CN" altLang="en-US" sz="32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：这山望着那山高，是一种精益求精的精神；</a:t>
            </a:r>
            <a:endParaRPr lang="en-US" altLang="zh-CN" sz="3200" b="1" dirty="0">
              <a:solidFill>
                <a:prstClr val="black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分论点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3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：这山望着那山高，是一种力争上游的精神。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</a:t>
            </a:r>
            <a:r>
              <a:rPr lang="zh-CN" altLang="en-US" sz="32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（再在每一个分论点后面进行分析论证。）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942234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0">
        <p159:morph option="byObjec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:a16="http://schemas.microsoft.com/office/drawing/2014/main" id="{DA028FBF-F850-4622-B9B2-23B1B43F4D1D}"/>
              </a:ext>
            </a:extLst>
          </p:cNvPr>
          <p:cNvSpPr/>
          <p:nvPr/>
        </p:nvSpPr>
        <p:spPr>
          <a:xfrm>
            <a:off x="574849" y="630411"/>
            <a:ext cx="703311" cy="703311"/>
          </a:xfrm>
          <a:prstGeom prst="ellipse">
            <a:avLst/>
          </a:prstGeom>
          <a:solidFill>
            <a:srgbClr val="F195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1EF4C624-A2FB-4369-A384-5DC90320D117}"/>
              </a:ext>
            </a:extLst>
          </p:cNvPr>
          <p:cNvSpPr txBox="1"/>
          <p:nvPr/>
        </p:nvSpPr>
        <p:spPr>
          <a:xfrm>
            <a:off x="1572517" y="689678"/>
            <a:ext cx="79903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横向展开议论分论点的提出方法：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9E1EBF15-B22C-4FFD-931C-3BC146DB708E}"/>
              </a:ext>
            </a:extLst>
          </p:cNvPr>
          <p:cNvSpPr txBox="1"/>
          <p:nvPr/>
        </p:nvSpPr>
        <p:spPr>
          <a:xfrm>
            <a:off x="0" y="1496884"/>
            <a:ext cx="12131040" cy="4453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（二）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追问原因法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从“为什么”的角度展开。</a:t>
            </a:r>
            <a:endParaRPr kumimoji="0" lang="en-US" altLang="zh-CN" sz="32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中心论点：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在生活中，应该时刻给自己留一道缝隙。</a:t>
            </a:r>
            <a:endParaRPr kumimoji="0" lang="en-US" altLang="zh-CN" sz="32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分论点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：给自己留一道缝隙，才能轻松快乐地生活；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分论点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2</a:t>
            </a:r>
            <a:r>
              <a:rPr lang="zh-CN" altLang="en-US" sz="32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：给理想留一道缝隙，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才能坦然地面对失去；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分论点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3</a:t>
            </a:r>
            <a:r>
              <a:rPr lang="zh-CN" altLang="en-US" sz="32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：给他人留一道缝隙，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才能建立和谐的人际关系。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  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（再在每一个分论点后面进行分析论证。）</a:t>
            </a:r>
          </a:p>
        </p:txBody>
      </p:sp>
    </p:spTree>
    <p:extLst>
      <p:ext uri="{BB962C8B-B14F-4D97-AF65-F5344CB8AC3E}">
        <p14:creationId xmlns:p14="http://schemas.microsoft.com/office/powerpoint/2010/main" val="31439704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0">
        <p159:morph option="byObjec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:a16="http://schemas.microsoft.com/office/drawing/2014/main" id="{DA028FBF-F850-4622-B9B2-23B1B43F4D1D}"/>
              </a:ext>
            </a:extLst>
          </p:cNvPr>
          <p:cNvSpPr/>
          <p:nvPr/>
        </p:nvSpPr>
        <p:spPr>
          <a:xfrm>
            <a:off x="574849" y="630411"/>
            <a:ext cx="703311" cy="703311"/>
          </a:xfrm>
          <a:prstGeom prst="ellipse">
            <a:avLst/>
          </a:prstGeom>
          <a:solidFill>
            <a:srgbClr val="F195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1EF4C624-A2FB-4369-A384-5DC90320D117}"/>
              </a:ext>
            </a:extLst>
          </p:cNvPr>
          <p:cNvSpPr txBox="1"/>
          <p:nvPr/>
        </p:nvSpPr>
        <p:spPr>
          <a:xfrm>
            <a:off x="1572517" y="689678"/>
            <a:ext cx="79903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横向展开议论分论点的提出方法：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9E1EBF15-B22C-4FFD-931C-3BC146DB708E}"/>
              </a:ext>
            </a:extLst>
          </p:cNvPr>
          <p:cNvSpPr txBox="1"/>
          <p:nvPr/>
        </p:nvSpPr>
        <p:spPr>
          <a:xfrm>
            <a:off x="0" y="1496884"/>
            <a:ext cx="12131040" cy="5147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（二）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追问措施法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从“怎么办”的角度展开。</a:t>
            </a:r>
            <a:endParaRPr kumimoji="0" lang="en-US" altLang="zh-CN" sz="32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中心论点：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只要你细细品读，人生这杯白开水就会变成一杯香醇的美酒，令人回味无穷。</a:t>
            </a:r>
            <a:endParaRPr kumimoji="0" lang="en-US" altLang="zh-CN" sz="32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分论点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：品读人生，要先学会品读他人，汲取生活营养；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分论点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2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：品读人生，要学会品读失败和痛苦，获取人生教训；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分论点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3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：品读人生，要学会品读成功与喜悦，才能学会珍惜人生。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  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（再在每一个分论点后面进行分析论证。）</a:t>
            </a:r>
          </a:p>
        </p:txBody>
      </p:sp>
    </p:spTree>
    <p:extLst>
      <p:ext uri="{BB962C8B-B14F-4D97-AF65-F5344CB8AC3E}">
        <p14:creationId xmlns:p14="http://schemas.microsoft.com/office/powerpoint/2010/main" val="80151849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0">
        <p159:morph option="byObjec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1226946-CBCA-48D1-B29B-3C7806168F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52" r="10340" b="33514"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CAF46380-CAED-4747-B48C-0368261D2FDE}"/>
              </a:ext>
            </a:extLst>
          </p:cNvPr>
          <p:cNvSpPr/>
          <p:nvPr/>
        </p:nvSpPr>
        <p:spPr>
          <a:xfrm>
            <a:off x="412955" y="435076"/>
            <a:ext cx="11267768" cy="60542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C8B8F723-8768-4222-831B-2A23AAAB8582}"/>
              </a:ext>
            </a:extLst>
          </p:cNvPr>
          <p:cNvSpPr/>
          <p:nvPr/>
        </p:nvSpPr>
        <p:spPr>
          <a:xfrm>
            <a:off x="1103169" y="1847262"/>
            <a:ext cx="703311" cy="703311"/>
          </a:xfrm>
          <a:prstGeom prst="ellipse">
            <a:avLst/>
          </a:prstGeom>
          <a:solidFill>
            <a:srgbClr val="F195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C2520A22-2F77-4A73-B31E-E8AEAEA85352}"/>
              </a:ext>
            </a:extLst>
          </p:cNvPr>
          <p:cNvSpPr txBox="1"/>
          <p:nvPr/>
        </p:nvSpPr>
        <p:spPr>
          <a:xfrm>
            <a:off x="2100837" y="1906529"/>
            <a:ext cx="79903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【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注意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】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6F6F3861-5BC7-4AE2-A87A-C6B924CCC24B}"/>
              </a:ext>
            </a:extLst>
          </p:cNvPr>
          <p:cNvSpPr txBox="1"/>
          <p:nvPr/>
        </p:nvSpPr>
        <p:spPr>
          <a:xfrm>
            <a:off x="1225089" y="2919284"/>
            <a:ext cx="10308794" cy="1454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分论点之间不能是包含关系，不能有重叠的成分；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分论点呈现的顺序要注意逻辑性。</a:t>
            </a:r>
          </a:p>
        </p:txBody>
      </p:sp>
    </p:spTree>
    <p:extLst>
      <p:ext uri="{BB962C8B-B14F-4D97-AF65-F5344CB8AC3E}">
        <p14:creationId xmlns:p14="http://schemas.microsoft.com/office/powerpoint/2010/main" val="4212887155"/>
      </p:ext>
    </p:extLst>
  </p:cSld>
  <p:clrMapOvr>
    <a:masterClrMapping/>
  </p:clrMapOvr>
  <p:transition spd="slow" advClick="0" advTm="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E0EEA4C8-2093-4422-93D2-ABCAA0F1C53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083" y="2274481"/>
            <a:ext cx="5350167" cy="1956609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F062C21E-6C62-4CC5-8655-0AB910E46990}"/>
              </a:ext>
            </a:extLst>
          </p:cNvPr>
          <p:cNvSpPr/>
          <p:nvPr/>
        </p:nvSpPr>
        <p:spPr>
          <a:xfrm>
            <a:off x="3673473" y="2597443"/>
            <a:ext cx="4845054" cy="128423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等线" panose="02010600030101010101" pitchFamily="2" charset="-122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D87FB28-63BD-443C-961A-B883277702EF}"/>
              </a:ext>
            </a:extLst>
          </p:cNvPr>
          <p:cNvSpPr txBox="1"/>
          <p:nvPr/>
        </p:nvSpPr>
        <p:spPr>
          <a:xfrm>
            <a:off x="4097192" y="2947172"/>
            <a:ext cx="4025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片段议论文写作练习</a:t>
            </a:r>
          </a:p>
        </p:txBody>
      </p:sp>
    </p:spTree>
    <p:extLst>
      <p:ext uri="{BB962C8B-B14F-4D97-AF65-F5344CB8AC3E}">
        <p14:creationId xmlns:p14="http://schemas.microsoft.com/office/powerpoint/2010/main" val="26192080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E0EEA4C8-2093-4422-93D2-ABCAA0F1C53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461" y="407581"/>
            <a:ext cx="5350167" cy="1956609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F062C21E-6C62-4CC5-8655-0AB910E46990}"/>
              </a:ext>
            </a:extLst>
          </p:cNvPr>
          <p:cNvSpPr/>
          <p:nvPr/>
        </p:nvSpPr>
        <p:spPr>
          <a:xfrm>
            <a:off x="594851" y="730545"/>
            <a:ext cx="4845054" cy="128423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等线" panose="02010600030101010101" pitchFamily="2" charset="-122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D87FB28-63BD-443C-961A-B883277702EF}"/>
              </a:ext>
            </a:extLst>
          </p:cNvPr>
          <p:cNvSpPr txBox="1"/>
          <p:nvPr/>
        </p:nvSpPr>
        <p:spPr>
          <a:xfrm>
            <a:off x="1004404" y="1080274"/>
            <a:ext cx="4025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zh-CN" altLang="en-US" sz="3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片段议论文写作练习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E7F05D0F-CE9F-4E1A-B18E-2001054EB0B6}"/>
              </a:ext>
            </a:extLst>
          </p:cNvPr>
          <p:cNvSpPr txBox="1"/>
          <p:nvPr/>
        </p:nvSpPr>
        <p:spPr>
          <a:xfrm>
            <a:off x="1047113" y="2985026"/>
            <a:ext cx="10158162" cy="1454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以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说“偶像”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为题，展开横向议论，从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不同角度（不少于三个）</a:t>
            </a:r>
            <a:r>
              <a:rPr lang="zh-CN" altLang="en-US" sz="32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来谈谈你的观点，篇幅不少于</a:t>
            </a:r>
            <a:r>
              <a:rPr lang="en-US" altLang="zh-CN" sz="32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400</a:t>
            </a:r>
            <a:r>
              <a:rPr lang="zh-CN" altLang="en-US" sz="32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字。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798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:dissolve/>
      </p:transition>
    </mc:Choice>
    <mc:Fallback xmlns="">
      <p:transition spd="slow" advClick="0" advTm="0">
        <p:dissolv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10EBE3BE-04CD-44F5-9CEA-19D448BEDADE}"/>
              </a:ext>
            </a:extLst>
          </p:cNvPr>
          <p:cNvSpPr txBox="1"/>
          <p:nvPr/>
        </p:nvSpPr>
        <p:spPr>
          <a:xfrm>
            <a:off x="389638" y="1126306"/>
            <a:ext cx="11494238" cy="44088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随着社会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网络的发展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……</a:t>
            </a:r>
          </a:p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现在信息发展迅速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……</a:t>
            </a:r>
          </a:p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人们物质水平提高，精神文明也逐渐提高，从而产生了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……</a:t>
            </a:r>
          </a:p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以我的观点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……</a:t>
            </a:r>
          </a:p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zh-CN" sz="32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______</a:t>
            </a:r>
            <a:r>
              <a:rPr lang="zh-CN" altLang="en-US" sz="32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在不同的人心中有不同的看法</a:t>
            </a:r>
            <a:r>
              <a:rPr lang="en-US" altLang="zh-CN" sz="32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</a:p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偶像就是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_______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4EA2D6B7-9591-483B-895B-33F16CC61BFC}"/>
              </a:ext>
            </a:extLst>
          </p:cNvPr>
          <p:cNvSpPr txBox="1"/>
          <p:nvPr/>
        </p:nvSpPr>
        <p:spPr>
          <a:xfrm>
            <a:off x="389638" y="357192"/>
            <a:ext cx="4025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zh-CN" altLang="en-US" sz="3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开头段：</a:t>
            </a:r>
          </a:p>
        </p:txBody>
      </p:sp>
    </p:spTree>
    <p:extLst>
      <p:ext uri="{BB962C8B-B14F-4D97-AF65-F5344CB8AC3E}">
        <p14:creationId xmlns:p14="http://schemas.microsoft.com/office/powerpoint/2010/main" val="12875592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0">
        <p159:morph option="byObjec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10EBE3BE-04CD-44F5-9CEA-19D448BEDADE}"/>
              </a:ext>
            </a:extLst>
          </p:cNvPr>
          <p:cNvSpPr txBox="1"/>
          <p:nvPr/>
        </p:nvSpPr>
        <p:spPr>
          <a:xfrm>
            <a:off x="260882" y="2055684"/>
            <a:ext cx="11494238" cy="2192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没有三个及以上的观点，或观点不够明确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CN" altLang="en-US" sz="32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论证过程不充分，以说理为主</a:t>
            </a:r>
            <a:endParaRPr lang="en-US" altLang="zh-CN" sz="32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写得随性，想到哪儿写到哪儿，思路不清晰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218DEF70-5481-4FFE-8B7D-F8E1454D1CF5}"/>
              </a:ext>
            </a:extLst>
          </p:cNvPr>
          <p:cNvSpPr txBox="1"/>
          <p:nvPr/>
        </p:nvSpPr>
        <p:spPr>
          <a:xfrm>
            <a:off x="699604" y="1070114"/>
            <a:ext cx="68170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zh-CN" altLang="en-US" sz="3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观点及论证过程：没有按要求来写</a:t>
            </a:r>
          </a:p>
        </p:txBody>
      </p:sp>
    </p:spTree>
    <p:extLst>
      <p:ext uri="{BB962C8B-B14F-4D97-AF65-F5344CB8AC3E}">
        <p14:creationId xmlns:p14="http://schemas.microsoft.com/office/powerpoint/2010/main" val="32741770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0">
        <p159:morph option="byObjec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1226946-CBCA-48D1-B29B-3C7806168F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52" r="10340" b="33514"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CAF46380-CAED-4747-B48C-0368261D2FDE}"/>
              </a:ext>
            </a:extLst>
          </p:cNvPr>
          <p:cNvSpPr/>
          <p:nvPr/>
        </p:nvSpPr>
        <p:spPr>
          <a:xfrm>
            <a:off x="412955" y="435076"/>
            <a:ext cx="11267768" cy="60542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C2520A22-2F77-4A73-B31E-E8AEAEA85352}"/>
              </a:ext>
            </a:extLst>
          </p:cNvPr>
          <p:cNvSpPr txBox="1"/>
          <p:nvPr/>
        </p:nvSpPr>
        <p:spPr>
          <a:xfrm>
            <a:off x="1225089" y="1092405"/>
            <a:ext cx="79903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苏安邦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偶像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》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6F6F3861-5BC7-4AE2-A87A-C6B924CCC24B}"/>
              </a:ext>
            </a:extLst>
          </p:cNvPr>
          <p:cNvSpPr txBox="1"/>
          <p:nvPr/>
        </p:nvSpPr>
        <p:spPr>
          <a:xfrm>
            <a:off x="698146" y="1974756"/>
            <a:ext cx="10308794" cy="36702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偶像是该拥有个人魅力和底蕴。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偶像是该具有责任感和正能量，此责任感便是对自己的一举一动、一言一行负责。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CN" altLang="en-US" sz="32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偶像是泛指能让人崇拜学习的人，而不单单指所谓的练习生。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3441788"/>
      </p:ext>
    </p:extLst>
  </p:cSld>
  <p:clrMapOvr>
    <a:masterClrMapping/>
  </p:clrMapOvr>
  <p:transition spd="slow" advClick="0" advTm="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1226946-CBCA-48D1-B29B-3C7806168F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52" r="10340" b="33514"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CAF46380-CAED-4747-B48C-0368261D2FDE}"/>
              </a:ext>
            </a:extLst>
          </p:cNvPr>
          <p:cNvSpPr/>
          <p:nvPr/>
        </p:nvSpPr>
        <p:spPr>
          <a:xfrm>
            <a:off x="412955" y="435076"/>
            <a:ext cx="11267768" cy="60542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C2520A22-2F77-4A73-B31E-E8AEAEA85352}"/>
              </a:ext>
            </a:extLst>
          </p:cNvPr>
          <p:cNvSpPr txBox="1"/>
          <p:nvPr/>
        </p:nvSpPr>
        <p:spPr>
          <a:xfrm>
            <a:off x="1225089" y="1092405"/>
            <a:ext cx="79903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杨芷丹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说“偶像“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》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6F6F3861-5BC7-4AE2-A87A-C6B924CCC24B}"/>
              </a:ext>
            </a:extLst>
          </p:cNvPr>
          <p:cNvSpPr txBox="1"/>
          <p:nvPr/>
        </p:nvSpPr>
        <p:spPr>
          <a:xfrm>
            <a:off x="698146" y="1974756"/>
            <a:ext cx="10308794" cy="29315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偶像存在的最主要因素，是给人带来积极、正面的影响。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CN" altLang="en-US" sz="32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偶像的存在会在一定程度上成为一种动力。</a:t>
            </a:r>
            <a:endParaRPr lang="en-US" altLang="zh-CN" sz="32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偶像存在也是有负面影响的。</a:t>
            </a:r>
          </a:p>
        </p:txBody>
      </p:sp>
    </p:spTree>
    <p:extLst>
      <p:ext uri="{BB962C8B-B14F-4D97-AF65-F5344CB8AC3E}">
        <p14:creationId xmlns:p14="http://schemas.microsoft.com/office/powerpoint/2010/main" val="1656407189"/>
      </p:ext>
    </p:extLst>
  </p:cSld>
  <p:clrMapOvr>
    <a:masterClrMapping/>
  </p:clrMapOvr>
  <p:transition spd="slow" advClick="0" advTm="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1226946-CBCA-48D1-B29B-3C7806168F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52" r="10340" b="33514"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CAF46380-CAED-4747-B48C-0368261D2FDE}"/>
              </a:ext>
            </a:extLst>
          </p:cNvPr>
          <p:cNvSpPr/>
          <p:nvPr/>
        </p:nvSpPr>
        <p:spPr>
          <a:xfrm>
            <a:off x="412955" y="435076"/>
            <a:ext cx="11267768" cy="60542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C2520A22-2F77-4A73-B31E-E8AEAEA85352}"/>
              </a:ext>
            </a:extLst>
          </p:cNvPr>
          <p:cNvSpPr txBox="1"/>
          <p:nvPr/>
        </p:nvSpPr>
        <p:spPr>
          <a:xfrm>
            <a:off x="1225089" y="1092405"/>
            <a:ext cx="79903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庄媛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说“偶像“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》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6F6F3861-5BC7-4AE2-A87A-C6B924CCC24B}"/>
              </a:ext>
            </a:extLst>
          </p:cNvPr>
          <p:cNvSpPr txBox="1"/>
          <p:nvPr/>
        </p:nvSpPr>
        <p:spPr>
          <a:xfrm>
            <a:off x="698146" y="1974756"/>
            <a:ext cx="10308794" cy="2192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以偶像为镜，可以认识自己。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CN" altLang="en-US" sz="32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以偶像为镜，可以学习更多美好的品质。</a:t>
            </a:r>
            <a:endParaRPr lang="en-US" altLang="zh-CN" sz="32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以偶像为镜，需要明辨是非。</a:t>
            </a:r>
          </a:p>
        </p:txBody>
      </p:sp>
    </p:spTree>
    <p:extLst>
      <p:ext uri="{BB962C8B-B14F-4D97-AF65-F5344CB8AC3E}">
        <p14:creationId xmlns:p14="http://schemas.microsoft.com/office/powerpoint/2010/main" val="3443947903"/>
      </p:ext>
    </p:extLst>
  </p:cSld>
  <p:clrMapOvr>
    <a:masterClrMapping/>
  </p:clrMapOvr>
  <p:transition spd="slow" advClick="0" advTm="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>
            <a:extLst>
              <a:ext uri="{FF2B5EF4-FFF2-40B4-BE49-F238E27FC236}">
                <a16:creationId xmlns:a16="http://schemas.microsoft.com/office/drawing/2014/main" id="{E7F05D0F-CE9F-4E1A-B18E-2001054EB0B6}"/>
              </a:ext>
            </a:extLst>
          </p:cNvPr>
          <p:cNvSpPr txBox="1"/>
          <p:nvPr/>
        </p:nvSpPr>
        <p:spPr>
          <a:xfrm>
            <a:off x="269961" y="2916818"/>
            <a:ext cx="37049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“偶像”是什么？</a:t>
            </a:r>
          </a:p>
        </p:txBody>
      </p:sp>
      <p:sp>
        <p:nvSpPr>
          <p:cNvPr id="13" name="左大括号 12">
            <a:extLst>
              <a:ext uri="{FF2B5EF4-FFF2-40B4-BE49-F238E27FC236}">
                <a16:creationId xmlns:a16="http://schemas.microsoft.com/office/drawing/2014/main" id="{F05E7734-C4C8-482E-8888-1306869930CA}"/>
              </a:ext>
            </a:extLst>
          </p:cNvPr>
          <p:cNvSpPr/>
          <p:nvPr/>
        </p:nvSpPr>
        <p:spPr>
          <a:xfrm>
            <a:off x="3631054" y="1834909"/>
            <a:ext cx="343844" cy="2739391"/>
          </a:xfrm>
          <a:prstGeom prst="leftBrace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62BB3060-204D-4D82-9F88-643D0235679C}"/>
              </a:ext>
            </a:extLst>
          </p:cNvPr>
          <p:cNvSpPr txBox="1"/>
          <p:nvPr/>
        </p:nvSpPr>
        <p:spPr>
          <a:xfrm>
            <a:off x="3974898" y="3136612"/>
            <a:ext cx="82171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具有优秀才能的明星可以成为我们的偶像。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9040F6B4-FC3D-489E-8268-2C54BB482E92}"/>
              </a:ext>
            </a:extLst>
          </p:cNvPr>
          <p:cNvSpPr txBox="1"/>
          <p:nvPr/>
        </p:nvSpPr>
        <p:spPr>
          <a:xfrm>
            <a:off x="3974898" y="1371743"/>
            <a:ext cx="7803814" cy="1454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指引我们成长的长辈、老师可以成为我们的偶像。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AEA78353-3318-4B6E-84BA-5FB5CA782290}"/>
              </a:ext>
            </a:extLst>
          </p:cNvPr>
          <p:cNvSpPr txBox="1"/>
          <p:nvPr/>
        </p:nvSpPr>
        <p:spPr>
          <a:xfrm>
            <a:off x="3974898" y="4291114"/>
            <a:ext cx="7803814" cy="1454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对国家甚至人类有突出贡献的人更加可以成为我们的偶像。</a:t>
            </a:r>
          </a:p>
        </p:txBody>
      </p:sp>
    </p:spTree>
    <p:extLst>
      <p:ext uri="{BB962C8B-B14F-4D97-AF65-F5344CB8AC3E}">
        <p14:creationId xmlns:p14="http://schemas.microsoft.com/office/powerpoint/2010/main" val="110623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restig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>
            <a:extLst>
              <a:ext uri="{FF2B5EF4-FFF2-40B4-BE49-F238E27FC236}">
                <a16:creationId xmlns:a16="http://schemas.microsoft.com/office/drawing/2014/main" id="{E7F05D0F-CE9F-4E1A-B18E-2001054EB0B6}"/>
              </a:ext>
            </a:extLst>
          </p:cNvPr>
          <p:cNvSpPr txBox="1"/>
          <p:nvPr/>
        </p:nvSpPr>
        <p:spPr>
          <a:xfrm>
            <a:off x="269961" y="2916818"/>
            <a:ext cx="33610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我们为什么要崇拜偶像？</a:t>
            </a:r>
          </a:p>
        </p:txBody>
      </p:sp>
      <p:sp>
        <p:nvSpPr>
          <p:cNvPr id="13" name="左大括号 12">
            <a:extLst>
              <a:ext uri="{FF2B5EF4-FFF2-40B4-BE49-F238E27FC236}">
                <a16:creationId xmlns:a16="http://schemas.microsoft.com/office/drawing/2014/main" id="{F05E7734-C4C8-482E-8888-1306869930CA}"/>
              </a:ext>
            </a:extLst>
          </p:cNvPr>
          <p:cNvSpPr/>
          <p:nvPr/>
        </p:nvSpPr>
        <p:spPr>
          <a:xfrm>
            <a:off x="3631054" y="1834909"/>
            <a:ext cx="343844" cy="2739391"/>
          </a:xfrm>
          <a:prstGeom prst="leftBrace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62BB3060-204D-4D82-9F88-643D0235679C}"/>
              </a:ext>
            </a:extLst>
          </p:cNvPr>
          <p:cNvSpPr txBox="1"/>
          <p:nvPr/>
        </p:nvSpPr>
        <p:spPr>
          <a:xfrm>
            <a:off x="3974898" y="2916818"/>
            <a:ext cx="36033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zh-CN" sz="32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32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可以认识自己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9040F6B4-FC3D-489E-8268-2C54BB482E92}"/>
              </a:ext>
            </a:extLst>
          </p:cNvPr>
          <p:cNvSpPr txBox="1"/>
          <p:nvPr/>
        </p:nvSpPr>
        <p:spPr>
          <a:xfrm>
            <a:off x="3974898" y="1371743"/>
            <a:ext cx="7803814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融入主流社会 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AEA78353-3318-4B6E-84BA-5FB5CA782290}"/>
              </a:ext>
            </a:extLst>
          </p:cNvPr>
          <p:cNvSpPr txBox="1"/>
          <p:nvPr/>
        </p:nvSpPr>
        <p:spPr>
          <a:xfrm>
            <a:off x="3974898" y="4198124"/>
            <a:ext cx="7803814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32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32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成为更优秀的自己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5971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restig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>
            <a:extLst>
              <a:ext uri="{FF2B5EF4-FFF2-40B4-BE49-F238E27FC236}">
                <a16:creationId xmlns:a16="http://schemas.microsoft.com/office/drawing/2014/main" id="{E7F05D0F-CE9F-4E1A-B18E-2001054EB0B6}"/>
              </a:ext>
            </a:extLst>
          </p:cNvPr>
          <p:cNvSpPr txBox="1"/>
          <p:nvPr/>
        </p:nvSpPr>
        <p:spPr>
          <a:xfrm>
            <a:off x="269961" y="2477482"/>
            <a:ext cx="2969185" cy="1454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追随偶像需要注意什么？</a:t>
            </a:r>
          </a:p>
        </p:txBody>
      </p:sp>
      <p:sp>
        <p:nvSpPr>
          <p:cNvPr id="13" name="左大括号 12">
            <a:extLst>
              <a:ext uri="{FF2B5EF4-FFF2-40B4-BE49-F238E27FC236}">
                <a16:creationId xmlns:a16="http://schemas.microsoft.com/office/drawing/2014/main" id="{F05E7734-C4C8-482E-8888-1306869930CA}"/>
              </a:ext>
            </a:extLst>
          </p:cNvPr>
          <p:cNvSpPr/>
          <p:nvPr/>
        </p:nvSpPr>
        <p:spPr>
          <a:xfrm>
            <a:off x="3631054" y="1834909"/>
            <a:ext cx="343844" cy="2739391"/>
          </a:xfrm>
          <a:prstGeom prst="leftBrace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62BB3060-204D-4D82-9F88-643D0235679C}"/>
              </a:ext>
            </a:extLst>
          </p:cNvPr>
          <p:cNvSpPr txBox="1"/>
          <p:nvPr/>
        </p:nvSpPr>
        <p:spPr>
          <a:xfrm>
            <a:off x="3974898" y="2916818"/>
            <a:ext cx="37049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理性追星。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9040F6B4-FC3D-489E-8268-2C54BB482E92}"/>
              </a:ext>
            </a:extLst>
          </p:cNvPr>
          <p:cNvSpPr txBox="1"/>
          <p:nvPr/>
        </p:nvSpPr>
        <p:spPr>
          <a:xfrm>
            <a:off x="3974898" y="1371743"/>
            <a:ext cx="7803814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明辨是非。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AEA78353-3318-4B6E-84BA-5FB5CA782290}"/>
              </a:ext>
            </a:extLst>
          </p:cNvPr>
          <p:cNvSpPr txBox="1"/>
          <p:nvPr/>
        </p:nvSpPr>
        <p:spPr>
          <a:xfrm>
            <a:off x="3974898" y="4291114"/>
            <a:ext cx="7803814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有偶像是美事，但做好自己更美。</a:t>
            </a:r>
          </a:p>
        </p:txBody>
      </p:sp>
    </p:spTree>
    <p:extLst>
      <p:ext uri="{BB962C8B-B14F-4D97-AF65-F5344CB8AC3E}">
        <p14:creationId xmlns:p14="http://schemas.microsoft.com/office/powerpoint/2010/main" val="38648154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restig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06A96C8D-D77F-4CEF-87DF-7CAE865EF802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ISPRING_PLAYERS_CUSTOMIZATION" val="UEsDBBQAAgAIAOeJc0s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DniXNLCH4LIykDAACGDAAAJwAAAHVuaXZlcnNhbC9mbGFzaF9wdWJsaXNoaW5nX3NldHRpbmdzLnhtbNVX3W7aMBS+5yksT70saTu6diihqgpo1VpAhW3tVWViQ6w6dhbbUHq1p9mD7Ul2HAMFtevSH6RNCBGfn+/8n5jw6DYVaMJyzZWM8G51ByMmY0W5HEf4y6C9fYiRNkRSIpRkEZYKo6NGJczsUHCd9JkxIKoRwEhdz0yEE2OyehBMp9Mq11nuuEpYA/i6Gqs0yHKmmTQsDzJBZvBjZhnTeI5QAgC+qZJztUalglDokc4VtYIhTsFzyV1QRLQF0QkOvNiQxDfjXFlJT5RQOcrHwwi/Ozx2n4WMh2rylEmXE90AoiObOqGUOy+I6PM7hhLGxwm4e1DDaMqpSSK8V3MoIB08RCmwfejEoZwoyIE0c/iUGUKJIf7o7Rl2a/SC4El0JknK4wFwkIs/ws3B9aerXuvi7LTz+XrQ7Z4NTnveiUInWMcJg3VDITikbB6zpZ2QGEPiBPwGnRERmoXBKmkhNlJyzTl3RkMlIPeFFrRROmS0Q1K2Uo3+DZdtkNzFaASBiFmEj3NOBEbcEMHjpbK2Q224KareXpVEgAXtydB5H9+b99mJE5JrturWgqNdzuPGN2UFRTNlkeA3DBmFIH6bwlPC0Gpx0ChXaUGF9jFICw4WJ5xNGT0qcjoH/JOhKzCRWtCEXs0EM97Cd8vv0JCNVA64jEygs4HOtcevPgs4I1rfg5KFj1v9s9Nm6/q002xdbrkACZ0QGT8THArO0sxsBJ/MkFRmoQfpiInVrCgK5bTglYmt+vIyaJ5a4cv81sVYgd5gSTZj5TmF+asHpc0mZFIMohuuAhpGkENJPCYwYlgXXFpWFjAmEikpZojEsNa0G+sJV1YDxQ+wh9Yv99DrIy6L0xhWG1jMKctLQe7s7r2v7X84OPxYrwa/fvzcflJpvvB7gjhzfuOfPLnyl2v/4TYMA7elH1/aJrf/5s7uXbS+lslrp3U5KFXSVr8UXLeMVPdzGakL/5LprbxgSrkAS2nshwzWkuApN4y+ZYu9oE1e9W73PbaZNtlgzK8Zjf8mZH9aXhPX7oVh8OjF1XFSLnkKiXArcXnbbezXduCm+SirUgG09f8OjcpvUEsDBBQAAgAIAOeJc0u1/AlkugIAAFUKAAAhAAAAdW5pdmVyc2FsL2ZsYXNoX3NraW5fc2V0dGluZ3MueG1slVZtb+IwDP5+vwJx3+nulZ3UITHGSZN2t+k27XvamjYiTaokZce/vzhN1gQo9LAmEft5bMexzVK1pXzxYTJJc8GEfAatKS8VarxuQoubadZqLfgsF1wD1zMuZE3YdPHxp/2kiUVeYokdyLGcDcmhDzO3nzEUF+PbHGWIkIu6IXz/IEoxy0i+LaVoeXExtWrfgGSUbw3y6sd8tR4MwKjS9xrqKKf1Nco4SiNBKcCUvq9RLrIYyYD5SFf2M5LThzp/+wPajiqqLW35CWWI1pAS4iJfL1GG8dx4j19ljnKeoOGvNtAvn1EGoYzsQcbO776iDDJE0zb/0yONFCUWNOacf8R3DhOkMOOHWV2hXCTghTDQxVdw5bF3vQtA7ms49ymOqxTsCet6sBDw0TMGCy1bSBN/6myqEm+PrTbzAYsNYcoAQlUPejJJP5FWeTexrsf9gTfKi9CX0/SQV8HaGlZdwoG7WN/jV6tbuytCp++6IEMJO6cMUuyVPfK3qesRMlD2yGdGC3jkbH+cwaGpI/lHviXuOc/X31iBE3MsnNWfvBUjPeDoqiBVp/CYWhSwUJjOC60B3y1NrK5LKTnKKeVkR0uiqeC/EJft7WVUmhwYXK+d7qxUU83gVMPZHM2aDstlz3E/OmvckN3PQn+57jzRZovfTInWJK9q87OkphPHM2NiCjNNTjNwTxo4yHu+EQHHxh4i1URuQb4IwcaG4UKDGutedMM1BE+ToAZpcrrKqXNyqvy8rTOQa/NqFJSvcqzsgBUtK2b+9CuFNygOGAPWjqor448T+t6XgcI1ARCZV75ru0NnqVumKYMd+OEPFPbKQ3dLlenSoYZb6gfY6LDlnGZUT7pd0fdKvEMC/Qn8q0krcnxgGdH2mmTK3iyafL+G+1yixezXGTZfuMns2fVS5NjYjytolPjv5D9QSwMEFAACAAgA54lzSyqWD2f+AgAAlwsAACYAAAB1bml2ZXJzYWwvaHRtbF9wdWJsaXNoaW5nX3NldHRpbmdzLnhtbM2Wb08aMRjA3/Mpmi6+lFPnpiN3GCMYiU6IsE1fmXItXGOvvbU98Hy1T7MPtk+yp1dAiI6dRpaFEOjTPr/nX/u04dF9KtCEacOVjPBufQcjJmNFuRxH+MvgdPsQI2OJpEQoySIsFUZHzVqY5UPBTdJn1sJSgwAjTSOzEU6szRpBMJ1O69xk2s0qkVvgm3qs0iDTzDBpmQ4yQQr4sUXGDJ4RKgDgmyo5U2vWagiFnvRZ0VwwxCl4LrkLiogzmwoc+FVDEt+NtcolPVFCaaTHwwi/Ozx2n/kaT2rxlEmXEtMEoRPbBqGUOyeI6PMHhhLGxwl4e7CP0ZRTm0R4b99RYHXwlFKyfeTEUU4UpEDaGT5lllBiiR96e5bdWzMXeBEtJEl5PIAZ5MKPcGtwe3bTa19ddC7Pbwfd7sWg0/NOlDrBKicMVg2F4JDKdcwWdkJiLYkT8Bt0RkQYFgbLovmykZIrzrkxGioBqS+1MBqBp6KI8LHmRGDELRE8XsxaosfMnnIBMTjd3fpIWvwI9PHGCdGGLRuazxiXxbj5TeWCokLlSPA7hqxCEFGewr+EoeV0o5FWaSkVxFhkBKcMTTibMnpUZmkG/JOhGzCR5qAJmy8TzHoL33P+gIZspDRwGZnAVgU5N55ffxE4I8Y8Qsncx63+RafVvu1cttrXWy5AQidExi+EQwlZmtmN8EmBpLJzPUhHTHLDyqJQTsu5KrHVX18Gw9Nc+DK/dTGW0BssyWasvKQwf/WgstmETMqD6A5XiYYjyKEkngkTMRx3LnNWFRgTiZQUBSIxNCrjjvWEq9yAxB9gjzav99DrIy7L0RhuDrCoKdOVkDu7e+/3P3w8OPzUqAe/fvzcXqs0a+E9QZw538NP1jbxRSN/2g3DwPXO59uw1fm/6sK9q/bXKpm6bF8PKhWp3a+E61ZZ1T2vsurKXxu9pSujkgvQZsb+2ECjETzlltG33DSvKPz6+9dvizcq/AajWLt9/98g/Gjx3Fp5X4XBsw/AGshXH9PN2m9QSwMEFAACAAgA54lzS2hxUpGaAQAAHwYAAB8AAAB1bml2ZXJzYWwvaHRtbF9za2luX3NldHRpbmdzLmpzjZRNb8IwDIbv/AqUXSfEPmG7ocGkSRwmjdu0QyimVKRJlaQdHeK/rw5fTeqOxRfy8uR17CredrrVYhHrPne37rfbv/t7pwFqVudw7euiRU9RZ0YkC5glKYhEAguQ4nj0JO/OBGXMpDOdlx9oa2p+TOE/Sy5MHc8IC01ohjpcEOA3oW2owz8nsVOra19TrdHz3Fole5GSFqTtSaVT7hh29epWvcQAVgXoC+iSR+CZDtxqI8+ODwOMOhepNOOynKpY9eY8Wsda5XLRln9VZqCrT77eA/2nwcvEsxOJsW8W0jDxZIjRTmYajIFD3scJBgkLPgdR8+279QfqGTcLCugiMYk90qMbjDqd8RgaXRqOMHxMVl6Nbg4wmpyFjd0Td7cYHiF4CbphNb7H8ECV5dk/PmCmVYwdaaDNnp9QofgikfEhdR+D5PCyaNvWvXOh7vpj5j0hFTyhFfX80rbZEYKGAK03lo55TZB3StkJSpREDkVo1LQq6DliwzmC+88u49byaJVW46EajlUbuF6Dniklqtt/XbpnmKuz+wVQSwMEFAACAAgAaWGeSz08L9HBAAAA5QEAABoAAAB1bml2ZXJzYWwvaTE4bl9wcmVzZXRzLnhtbJ2RsQrCMBCG9z5FuN3EbqUkdRPcHHSWmqYaaS8ll1of35SKdJGAQyD/8X0/JCd3r75jT+PJOlSQ8y0wg9o1Fm8Kzqf9pgBGocam7hwaBeiA7apM2rzAozdkArFYgaTgHsJQCjFNE7c0+NhArhtDLCauXS/i6R2K2RTDosLilvYv+zODKssYk9fRduGAVbzHtCCMvFYwOxeN3GLrQPwCGpMATKrBUAJofQJ4DAnAjytAiu+b56RHCvGjYpBitZ4qewNQSwMEFAACAAgAaWGeS5r5lmRrAAAAawAAABwAAAB1bml2ZXJzYWwvbG9jYWxfc2V0dGluZ3MueG1ss7GvyM1RKEstKs7Mz7NVMtQzUFJIzUvOT8nMS7dVCg1x07VQUiguScxLSczJz0u1VcrLV1Kwt+OyyclPTswJTi0pASosVijISaxMLQpJzQUySlL9EnOBKp/tmfJ8ya5n09qfr9ivpG/HBQBQSwMEFAACAAgARJRXRyO0Tvv7AgAAsAgAABQAAAB1bml2ZXJzYWwvcGxheWVyLnhtbK1V30/bMBB+LtL+h8jv2C0dA6oExJDQHsaE1LHtrTKJm3hN4sx2COWv39nO76VsSHtolZzv++58993Fv3rOUu+JScVFHqAFniOP5aGIeB4H6OHr7fE5urp8d+QXKd0z6fEoQGXODYCmyIuYCiUvNIDvqU4C1DNgYEZeIbmQXO+B+xS420gnS/TuaAYuuQpQonWxIqSqKswVIPJYibQ0JAqHIiOFZIrlmkni0kBeg13pv6Phl4mc6H3BVA9Z6LcHrklajmfFByTVEgsZk5P5fEF+3H1ehwnL6DHPlaZ5yJAHlZzZUj7ScHcnojJlythmvktyzbQ2SVjbzNcrvjjPPSXDADmHTcaUojFTOM1jRByWTID9bUpVUvOoAa3hVTte81q/jXnfNG62c6RzLsrHlKsEjvqQzjoJ9Mkwqp/Z61oFPTQKujVMyJPsV8kli+zrt1aM8wVyAVvF2TyxqkI4gKdbGmoh9zcAAxXVHcRt07BrGraglgO30dcdBWpuu2VUl5I1pZr5Tzxi4guVkhpZXGpZMp+MjDWWDME+cVeum9Q1xE90lp7+Q2+M36g1P9VrnbGA/9GYT0DU1oTnEXu+5eCjWQY11QyKbWxYFyk2MbucVPmY9XQ9MLkc66bARTxNZcxgDCOqKens5BCUSarAJSzlCNs7OAhOeJyk8NOTDOPTgzQZlbtJht7BQXAqwt0EtDW3ZSTjOo7E1CrIJxPrxA9LpUXGX6w8B3tGr6wOXxu55ui64O3B2fyPURzEaAZziyZWl3nq7avm8N7MqVadz6ZwloFaYR6YLgvn1cxCWYx8IralZapv+jk1+7AHHeU8NR3TXN9B76Ja8xfmVTwyX7rF0tQkYUYzAfpwvuwxQD9huwzCW9OhiFuRN3XAmNg3928r2mz5unWu64c67EMNnzirHMbN1EdQRyxFmUejHuKi+4ioFHbatWTUS9kWbrQ4AZGKIkDv4aG+88XpRXfls8VFg7V53bvALpc3rPQ64U5BpNZ1exG/3g3w+BtQSwMEFAACAAgAaWGeS7CHI/RsAQAA9wIAACkAAAB1bml2ZXJzYWwvc2tpbl9jdXN0b21pemF0aW9uX3NldHRpbmdzLnhtbI1S20okMRB99yuCPzBJKreGdiC3lnlR0QGfm+ns0qyml07EZcnHm3Z3GEdHNPVUdU6doiqnTb/GaJ9Snh7Hv30ep3gXch7jz7Q+Q6jdTQ/TfDOHFHJaHSr3Yxym5038MS21Wk25j0M/D3ZB0xqj7vUhJbVyqmbMMIok89Qr5Dy3FWvANWAr5iix7eqdxD/dOexCzKdV29UR+rFhE1OY8yYO4c8ajtlvoeMNLud+GCsvrQVbouynFseWQIxwyX2hGgAEstwRh4uUjdQEecw4hmIUBQqIcE4aUYikHGrWNaKqMN8IxCRj1BXqae1GWhtHbZHQEKLrNK8aW7rOSIwRIQSYK1xAZzCqbKgaGtRyQHBgQBRtNFGAOtuZjhXvvLAcKeoFxoUZAxgfjnvY7u25DtVvr7M/5xeCJ7/gJLp4a3XCXO3uaZ4reRsefz/0OaBxuDi/ufV3/mqrt5vrq/P/vnz18J61mLVu/am3XwBQSwMEFAACAAgAamGeSyTg/xfEDAAAYxkAABcAAAB1bml2ZXJzYWwvdW5pdmVyc2FsLnBuZ+1XaVxT55o/isVOLSBqCrI7ttJFxKgBFJO4AOIom4QisouWyy7IIQYI0UtbBEXa3lvwgiESLAHCTkMwAUJF4NYYUFnCYqSCISSHJGAgIWSbg/bOb2a+zefhw/md8/zf9z3P+n/Oc/L9fU+ZfGT1EQAAJqe9Pc4BgBECADbe/NAYRox/4u+Gbxuunjt1AmgYsBHDwqbY4z7HAaC5aIs2+gNY/rcr3iFXAcC0Z+3a0J9SfQkALFdOexzHXYuQCs7QLwnH+1/rz+YA2GNVJ4ynP3Xbnr8b8bEH7vElhy83eVSctvmi4HNfj022f9n/1/s3HbYN52/e+mLgqGeNq0pJnKAFT4EThvAJ9uqFKwHshPqgoISRaCynNojtXFclLkvpCiEqx2Ppfhj1m8eb7bNhc648NK+1qLWeFafhshd7LaRPYOzMiFnMkfyCMyX7GFs2AkBdoG3qNsQUyUBkw4vdLiPbLSR3q5P3/PmMWZ2rzPiXwNoJb2Fvg0NyzAMHP5oHbAAADw/Y8a3m6+A6uA6ug+vgOrgOroPr4Dq4Dv4/BPdla6TMrwDg+tD/8UfhDS5gcZkf2RiRoxaOzBRhuzLnKvK+xk8RVShacrCgi0UGs9hSAIjqJDzlFzIHbrF0wu8sIsYSws5zR4/E6GQtgzCUZ2Mht0VEwu+QvMqSJ6XMM2qTUwSy5CwAaJ+gUXIyeV2Ee9Wp0UmhTF7rhdmOQgI+QCXeN8lp7KycFtMoySl/MBqS8Ux0jYhC0nu4poj9SKtDkr/5YR5KtCS9gkLn6KQpjvrFIlIYitJDMOhUznJNcARBWEBQ6M5xeYpvQEqhsGtVQv9qtlCB74zko70Gpo+0OalKONrLMxlVs3j2wHTJ3/12bzClvbqN7rtvqderOMxJNP0yCyw6LmDG6r7XvApIjbhVv2ZHvtU9wZUeE0cjRrL+RT3zVeYIAfEpmGMSxZXnqNh/GxKm2XhJNQX5EyL8y9R+YVP1DU278xM5yaBhHD8PjcTVh3ILCcvt1TcyedbYQSiD1f/PkLD+KmF8KPQWag5TiJYHnlRgX9dxlXGfdo9Xu8bbEd78qFxW3k2fxECjh/eA9hRhWVrWKU985cCt5CxfunE0qp0+ZPUA5D6NPzZhsiIhiwkOwSUMrvBHug5j9gwKX/0of5VweKHhep2mNqdhq41q/OZPzWFouz7HYJQ3BRvUvthnPbl/5yjayzfLlmEyI/LhjrgU9SsqqNP8lW8V/hSvjWEpku1/yEDl2HsrXMBI/GSOFXX6733R/872OmbyH6Ibr49galaWh4ktHfL4hXAad4xO6ad9iFqwz121uld0+cm1o8PXieqak7qsISJbhkybgKopUCor6aG5hYIQK13TtPW9pvMaGUppCU5i1zQtsxV1XZG7vjwRc53PKxtx/03h3ku2+ucdfM/hDlmXdUCzTRR/kHuDsJNrNnOALWSaTMAJfgGNgQ+TmM7P0fZmFexkICMw75GNQvV5MYu4H36pF2iJY+o02xAVyG5ollecywox+TSh6/4KCKoEKTsRAqFFQDNbxtowxkOSkA+HpLkhzIHmWmzZpDSXeLPgmeUfoOL7Iw8uCw4gdoB7s/B70XlBeft5u1xJNOqAfZ7bz2p3ROuFHBsMrk9lK+lIDempkuMSM28/4DdDadSNf6wuj4amMBrp/XWTZq3J5BiljC1v00QHc0Jwe2nhos9Y0tPSbQjEx5AeF2uC67e4lCeMKuqp1oXlQqlTw0TkowpjKcjBLRUuWP8YQItZQDcGlhw0G01wwDa22owNtsGJvGq73P5S1BaWELAooTe2iVIyfeYarK/zTHUWqw1Bgq67IGTTuuT8RUGBv8mzvqgksrDCscdtPi5uUpiaER/Jf+152ePx3WAjNbIRY2spGowctvsNWVwmZ5sDYA452aqJr3tFjoTrBfzHblzGQ6eyR3tG0Pb8GgtGEVZ/TXqVJFD/Agfe5Yw+O7Fzw69Lw4F+4eWRnNBZgnPn0gtJvmP5efTqXGWoM+2oZr61xLkyp5z/BRiCavQtUbSJlb11obFlLCdGoYIw4zKaMcxJcJdMkUsjNY055aqYGm69AlK96Rh4Eafs/SGbcwIHbOaj7d2XT6zwXKe0hoMGCf879a9D4a4ANNK8JIDEDaM+MVHhjRBUZYZZiYKEw2VnUSRt8vkc6lu1iEK5hzWe18wp+9e0InlGGqu5QVGh6wCrZjb4yghu8mgbc2NlVTPWxQckMp7GkZUaBHWjW7tM7ZZYWszl0chwqcwRV17nSRPEmHgrI8E5JJLiSr1oN/c1EMZKF7/RmhuheCWtSwPu8nt7D5I+8odGcdFIZzY9mfKUBbbtDEyacksJx91Wk5t9k/Df9d6svXy0UMeOmyJ7oV1YxJb8asC0IQtjWlaF5LhL0/kmx+R79ROBPtwN0pWl+zkyKrUD5rCjqOhGhk+Zcd+MQHPYwas7Pc9TSp10hCssaTYuURFHpd7WuRVHynrSqqur+72Yfi7miO7fwMH+6KFDs/j3XoCNlZraGmMOqt1p9ycS8nIp1iwzwT+smHubK64iOKAxAsupfstcmXBXAFui/H0tYKVw62obUY44boGoFw879UR9i/NRONq3nvT0FCt/30O9mAs3vym6IyX77ZsNSLoiPoJpeoXxLnh9Wtm7LHXKwPRIqGrxsxnknO1x/0CTNkizA1VV6kwbaPxtMVG/4+Jjb/IoCzXy+niMvotFPACNjldVsQQx7AR3vmdvB/mXtoSuOnUTrRQ7aO3Ra/iTRWLc/uHc5SKSdkbSSNJBkuZ+O/ajXDNMO0vaNulbbG7RFK7KtnHxicnBT4hhdrwK0crHUTwK7vYNxX7jzpntecjuCNP7CRMu+8s53UdNiRf03z0gpmsujda3+vjEuPepjkmmUIXEg3p0I7/GoSZu07iW+FP0/FTrnYLMRHjf9oDmBYpBGwuKyPjyb0+i/fkPry1O/36AkVg/FP7JQuv/rKBO/Sr0roImDt0P9/LcmefkZFgd2mc0o95eBOZtkta+z2W81SSS9MJ/CBMQQHk2jOMOIFGmOitTBGJ5bO5dvCsw+e2i8qyJH+aGWxi++JDuQZYoJrYjF1VFeLWiclurn+7MNZpqMln0UheTv7CrLfP2jRwynkCBeVgn56zsEwFDb4fuEEFNzDtPFUkNzdN3iwOQKTP+z/01NKVnDSWB3CxAXJpp4e6iUu22C/RjXrizEqy+tqe0+HUTz4n5siVzsdciWN6pshM9vTqIxqfdtYZGtoSpssdPqbLDaBEO/e7uAi0oKoFdPy+HGjmYZQvyGZNvXE1kEN7bqVW7xQfl3aA4lTg8CD2FRhyyYJK+pI1Ii+Be7AKyizWVprm1in7axyhSYs85p0DNg5wIO9mhfbS+8pmOZtJQt5Wk2b8oP5mUuPvLPcsfzK+a9h6wkgwQFTxXv+FBrtrs6EK3pEsjS9hcH6Zh3TgULCl31syVF5UN37rQ6Z2hcOncsxaob2IXDUH3Tr3vmGx4/GEKLNgrPOo081nS4LxyMgVLKEk3/b72sdDh14GykhpYY5d6ll48kz1n/DysJqtrvjILY3cCLwASVW+5zsz/1vWXhvyYcNenXkyD6pkR5lt+sf62WJjmKkgPZNvwu5K38n5mibgYlmhm15ohye8GAcbyeVATNVp/tU7SiCYrm2jHcWc9epdrrD2u/iJTtxTJ1Nc+FIBGTWXOHO2B1Zxewp8fr1VY2SSxySwAKTYl1cr9926u4MqD3LTibOhPM2f4K58F8Z/DbGTTYyRs/ljMcJKhLlRk2Ql/raRK+Rk4v349GZHDOVIGf5/ZMUgk1K5SM3Rx44T7T9TPTagPz63l1pY2jnYcPJe593MAq0FFtDZ+IGgbZIF3eCF62Uv3Lweg/ovsjlvqNT5eAhi3v0/SL+Rh68oJs//I6H7CkEqZU13xAO9nGQtqUML+nCQ9iCgJf2eW5ozBUJAg2GeIWQrRFs3wW4b0pB3QvC1CxIjAOzVjDerBUIOrNMQpFEov+UBLvcM/+ti5hvW01e2THdcjbTSqrzJ2WtgpHF3yrh1Mlle7FZm1EDNexlKIGW8FBRo5h1N48/V07y1H7nvWAIAoqDP66u3oZqh94XxPbZt4a0qf1BYh9Je72T2Ke9Vb510tDx6OtgdZHxfk2eesvGn6odTxc+B6DFjel80ew4dd60wxYHwRCP4tfiRJ94ZzvRGLcn/f/wAgLOV/zd8/boFH63B3I3iiLpPkb8FqF066b/+XoFsK/C+BbvDB1MMHlEG2AUOnccNLUwY9M3wrvFqzGn22pJJaZU/Spi7rVFPMr+CRHueMc9UeqP/asNk8bFOh9WHvr+GzwGlPX4+GE1F//U9QSwMEFAACAAgAamGeS3Br3rpLAAAAagAAABsAAAB1bml2ZXJzYWwvdW5pdmVyc2FsLnBuZy54bWyzsa/IzVEoSy0qzszPs1Uy1DNQsrfj5bIpKEoty0wtV6gAigEFIUBJoRLINUJwyzNTSjJslczNTBFiGamZ6Rkltkqm5iZwQX2gkQBQSwECAAAUAAIACADniXNLFQ6tKGQEAAAHEQAAHQAAAAAAAAABAAAAAAAAAAAAdW5pdmVyc2FsL2NvbW1vbl9tZXNzYWdlcy5sbmdQSwECAAAUAAIACADniXNLCH4LIykDAACGDAAAJwAAAAAAAAABAAAAAACfBAAAdW5pdmVyc2FsL2ZsYXNoX3B1Ymxpc2hpbmdfc2V0dGluZ3MueG1sUEsBAgAAFAACAAgA54lzS7X8CWS6AgAAVQoAACEAAAAAAAAAAQAAAAAADQgAAHVuaXZlcnNhbC9mbGFzaF9za2luX3NldHRpbmdzLnhtbFBLAQIAABQAAgAIAOeJc0sqlg9n/gIAAJcLAAAmAAAAAAAAAAEAAAAAAAYLAAB1bml2ZXJzYWwvaHRtbF9wdWJsaXNoaW5nX3NldHRpbmdzLnhtbFBLAQIAABQAAgAIAOeJc0tocVKRmgEAAB8GAAAfAAAAAAAAAAEAAAAAAEgOAAB1bml2ZXJzYWwvaHRtbF9za2luX3NldHRpbmdzLmpzUEsBAgAAFAACAAgAaWGeSz08L9HBAAAA5QEAABoAAAAAAAAAAQAAAAAAHxAAAHVuaXZlcnNhbC9pMThuX3ByZXNldHMueG1sUEsBAgAAFAACAAgAaWGeS5r5lmRrAAAAawAAABwAAAAAAAAAAQAAAAAAGBEAAHVuaXZlcnNhbC9sb2NhbF9zZXR0aW5ncy54bWxQSwECAAAUAAIACABElFdHI7RO+/sCAACwCAAAFAAAAAAAAAABAAAAAAC9EQAAdW5pdmVyc2FsL3BsYXllci54bWxQSwECAAAUAAIACABpYZ5LsIcj9GwBAAD3AgAAKQAAAAAAAAABAAAAAADqFAAAdW5pdmVyc2FsL3NraW5fY3VzdG9taXphdGlvbl9zZXR0aW5ncy54bWxQSwECAAAUAAIACABqYZ5LJOD/F8QMAABjGQAAFwAAAAAAAAAAAAAAAACdFgAAdW5pdmVyc2FsL3VuaXZlcnNhbC5wbmdQSwECAAAUAAIACABqYZ5LcGveuksAAABqAAAAGwAAAAAAAAABAAAAAACWIwAAdW5pdmVyc2FsL3VuaXZlcnNhbC5wbmcueG1sUEsFBgAAAAALAAsASQMAABokAAAAAA=="/>
  <p:tag name="ISPRING_PRESENTATION_TITLE" val="33"/>
</p:tagLst>
</file>

<file path=ppt/theme/theme1.xml><?xml version="1.0" encoding="utf-8"?>
<a:theme xmlns:a="http://schemas.openxmlformats.org/drawingml/2006/main" name="Office Theme">
  <a:themeElements>
    <a:clrScheme name="自定义 17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388</TotalTime>
  <Words>1015</Words>
  <Application>Microsoft Office PowerPoint</Application>
  <PresentationFormat>宽屏</PresentationFormat>
  <Paragraphs>129</Paragraphs>
  <Slides>24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等线</vt:lpstr>
      <vt:lpstr>方正姚体</vt:lpstr>
      <vt:lpstr>黑体</vt:lpstr>
      <vt:lpstr>华文行楷</vt:lpstr>
      <vt:lpstr>华文琥珀</vt:lpstr>
      <vt:lpstr>华文新魏</vt:lpstr>
      <vt:lpstr>楷体</vt:lpstr>
      <vt:lpstr>隶书</vt:lpstr>
      <vt:lpstr>宋体</vt:lpstr>
      <vt:lpstr>微软雅黑</vt:lpstr>
      <vt:lpstr>幼圆</vt:lpstr>
      <vt:lpstr>Arial</vt:lpstr>
      <vt:lpstr>Calibri</vt:lpstr>
      <vt:lpstr>Office Theme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文艺范</dc:title>
  <dc:creator>小清新</dc:creator>
  <cp:lastModifiedBy>zhao</cp:lastModifiedBy>
  <cp:revision>171</cp:revision>
  <dcterms:created xsi:type="dcterms:W3CDTF">2017-08-18T03:02:00Z</dcterms:created>
  <dcterms:modified xsi:type="dcterms:W3CDTF">2020-07-19T05:48:09Z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