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57"/>
  </p:notesMasterIdLst>
  <p:sldIdLst>
    <p:sldId id="644" r:id="rId3"/>
    <p:sldId id="693" r:id="rId4"/>
    <p:sldId id="694" r:id="rId5"/>
    <p:sldId id="695" r:id="rId6"/>
    <p:sldId id="696" r:id="rId7"/>
    <p:sldId id="697" r:id="rId8"/>
    <p:sldId id="698" r:id="rId9"/>
    <p:sldId id="700" r:id="rId10"/>
    <p:sldId id="701" r:id="rId11"/>
    <p:sldId id="702" r:id="rId12"/>
    <p:sldId id="703" r:id="rId13"/>
    <p:sldId id="705" r:id="rId14"/>
    <p:sldId id="706" r:id="rId15"/>
    <p:sldId id="707" r:id="rId16"/>
    <p:sldId id="708" r:id="rId17"/>
    <p:sldId id="709" r:id="rId18"/>
    <p:sldId id="710" r:id="rId19"/>
    <p:sldId id="711" r:id="rId20"/>
    <p:sldId id="712" r:id="rId21"/>
    <p:sldId id="646" r:id="rId22"/>
    <p:sldId id="647" r:id="rId23"/>
    <p:sldId id="648" r:id="rId24"/>
    <p:sldId id="649" r:id="rId25"/>
    <p:sldId id="650" r:id="rId26"/>
    <p:sldId id="651" r:id="rId27"/>
    <p:sldId id="655" r:id="rId28"/>
    <p:sldId id="656" r:id="rId29"/>
    <p:sldId id="657" r:id="rId30"/>
    <p:sldId id="658" r:id="rId31"/>
    <p:sldId id="659" r:id="rId32"/>
    <p:sldId id="660" r:id="rId33"/>
    <p:sldId id="661" r:id="rId34"/>
    <p:sldId id="662" r:id="rId35"/>
    <p:sldId id="663" r:id="rId36"/>
    <p:sldId id="664" r:id="rId37"/>
    <p:sldId id="665" r:id="rId38"/>
    <p:sldId id="666" r:id="rId39"/>
    <p:sldId id="667" r:id="rId40"/>
    <p:sldId id="668" r:id="rId41"/>
    <p:sldId id="669" r:id="rId42"/>
    <p:sldId id="670" r:id="rId43"/>
    <p:sldId id="671" r:id="rId44"/>
    <p:sldId id="672" r:id="rId45"/>
    <p:sldId id="673" r:id="rId46"/>
    <p:sldId id="683" r:id="rId47"/>
    <p:sldId id="684" r:id="rId48"/>
    <p:sldId id="685" r:id="rId49"/>
    <p:sldId id="686" r:id="rId50"/>
    <p:sldId id="713" r:id="rId51"/>
    <p:sldId id="687" r:id="rId52"/>
    <p:sldId id="688" r:id="rId53"/>
    <p:sldId id="689" r:id="rId54"/>
    <p:sldId id="692" r:id="rId55"/>
    <p:sldId id="714" r:id="rId5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33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FF"/>
    <a:srgbClr val="CCECFF"/>
    <a:srgbClr val="FFCC99"/>
    <a:srgbClr val="FF9933"/>
    <a:srgbClr val="FFFFCC"/>
    <a:srgbClr val="CCFFCC"/>
    <a:srgbClr val="FFCCCC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 varScale="1">
        <p:scale>
          <a:sx n="107" d="100"/>
          <a:sy n="107" d="100"/>
        </p:scale>
        <p:origin x="1734" y="96"/>
      </p:cViewPr>
      <p:guideLst>
        <p:guide orient="horz" pos="2233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2 Grammar</a:t>
            </a: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2 Grammar</a:t>
            </a: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4373" y="836613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Culture shock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Jessica Dai\Desktop\图片4.jpg"/>
          <p:cNvPicPr>
            <a:picLocks noChangeAspect="1" noChangeArrowheads="1"/>
          </p:cNvPicPr>
          <p:nvPr/>
        </p:nvPicPr>
        <p:blipFill rotWithShape="1">
          <a:blip r:embed="rId2" cstate="print"/>
          <a:srcRect l="8887" t="35354"/>
          <a:stretch>
            <a:fillRect/>
          </a:stretch>
        </p:blipFill>
        <p:spPr bwMode="auto">
          <a:xfrm>
            <a:off x="694690" y="2911475"/>
            <a:ext cx="4160520" cy="26295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1750">
            <a:solidFill>
              <a:srgbClr val="C0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6157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0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标题 1"/>
          <p:cNvSpPr>
            <a:spLocks noGrp="1"/>
          </p:cNvSpPr>
          <p:nvPr>
            <p:ph type="title"/>
          </p:nvPr>
        </p:nvSpPr>
        <p:spPr>
          <a:xfrm>
            <a:off x="307340" y="706755"/>
            <a:ext cx="8399780" cy="907415"/>
          </a:xfrm>
        </p:spPr>
        <p:txBody>
          <a:bodyPr wrap="square" lIns="0" tIns="45720" rIns="0" bIns="0" anchor="b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请将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两栏的分句配对，构成含有目的状语从句的复合句，然后口头说出完整的句子。</a:t>
            </a:r>
          </a:p>
        </p:txBody>
      </p:sp>
      <p:graphicFrame>
        <p:nvGraphicFramePr>
          <p:cNvPr id="7" name="表格 6"/>
          <p:cNvGraphicFramePr/>
          <p:nvPr/>
        </p:nvGraphicFramePr>
        <p:xfrm>
          <a:off x="307340" y="1830070"/>
          <a:ext cx="8529320" cy="411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25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52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18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/>
                        <a:t>A</a:t>
                      </a:r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400"/>
                    </a:p>
                    <a:p>
                      <a:pPr algn="ctr">
                        <a:buNone/>
                      </a:pPr>
                      <a:endParaRPr lang="en-US" altLang="zh-CN" sz="2400"/>
                    </a:p>
                    <a:p>
                      <a:pPr algn="ctr">
                        <a:buNone/>
                      </a:pPr>
                      <a:endParaRPr lang="en-US" altLang="zh-CN" sz="2400"/>
                    </a:p>
                    <a:p>
                      <a:pPr algn="ctr">
                        <a:buNone/>
                      </a:pPr>
                      <a:endParaRPr lang="en-US" altLang="zh-CN" sz="2400"/>
                    </a:p>
                    <a:p>
                      <a:pPr algn="ctr">
                        <a:buNone/>
                      </a:pPr>
                      <a:endParaRPr lang="en-US" altLang="zh-CN" sz="2400"/>
                    </a:p>
                    <a:p>
                      <a:pPr algn="ctr">
                        <a:buNone/>
                      </a:pPr>
                      <a:r>
                        <a:rPr lang="en-US" altLang="zh-CN" sz="2400"/>
                        <a:t>so that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/>
                        <a:t>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1. Factories should not throw rubbish into rivers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a. there will be less rubbish.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2. We should walk or ride bikes more often instead of driving a car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b. we can save electricity.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3. We should go shopping with our own shopping bags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c. the air will be cleaner.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4. We should turn off the lights when we leave a room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d. there will be less water pollution.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536950" y="2533650"/>
            <a:ext cx="3867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611880" y="3798570"/>
            <a:ext cx="3867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798570" y="4652010"/>
            <a:ext cx="3867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923665" y="5422900"/>
            <a:ext cx="3867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8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50774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Adverbial clauses of purpose</a:t>
            </a:r>
            <a:endParaRPr kumimoji="0" lang="en-US" altLang="zh-CN" sz="5400" kern="1200" cap="none" spc="0" normalizeH="0" baseline="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  <a:p>
            <a:pPr algn="ctr"/>
            <a:endParaRPr lang="zh-CN" altLang="zh-CN" sz="5400" b="1" dirty="0">
              <a:latin typeface="Comic Sans MS" panose="030F0702030302020204" pitchFamily="66" charset="0"/>
            </a:endParaRPr>
          </a:p>
          <a:p>
            <a:pPr algn="ctr"/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3" name="组合 21"/>
          <p:cNvGrpSpPr/>
          <p:nvPr/>
        </p:nvGrpSpPr>
        <p:grpSpPr>
          <a:xfrm>
            <a:off x="366713" y="2237423"/>
            <a:ext cx="7502525" cy="2382837"/>
            <a:chOff x="827585" y="1772815"/>
            <a:chExt cx="4213037" cy="3137150"/>
          </a:xfrm>
        </p:grpSpPr>
        <p:sp>
          <p:nvSpPr>
            <p:cNvPr id="30" name="矩形 29"/>
            <p:cNvSpPr/>
            <p:nvPr/>
          </p:nvSpPr>
          <p:spPr bwMode="auto">
            <a:xfrm>
              <a:off x="848088" y="1812525"/>
              <a:ext cx="4151527" cy="3097440"/>
            </a:xfrm>
            <a:prstGeom prst="rect">
              <a:avLst/>
            </a:prstGeom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186055" marR="0" lvl="0" indent="-186055" algn="l" defTabSz="914400" rtl="0" eaLnBrk="1" fontAlgn="base" latinLnBrk="0" hangingPunct="1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kumimoji="0" lang="en-US" altLang="zh-CN" sz="2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They organized a lot of activities for me in my spare time </a:t>
              </a:r>
            </a:p>
            <a:p>
              <a:pPr marL="186055" marR="0" lvl="0" indent="-186055" algn="l" defTabSz="914400" rtl="0" eaLnBrk="1" fontAlgn="base" latinLnBrk="0" hangingPunct="1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kumimoji="0" lang="en-US" altLang="zh-CN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so that </a:t>
              </a:r>
              <a:r>
                <a:rPr kumimoji="0" lang="en-US" altLang="zh-CN" sz="2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I wouldn’t miss home or feel lonely.</a:t>
              </a:r>
            </a:p>
            <a:p>
              <a:pPr marL="186055" marR="0" lvl="0" indent="-186055" algn="l" defTabSz="914400" rtl="0" eaLnBrk="1" fontAlgn="base" latinLnBrk="0" hangingPunct="1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kumimoji="0" lang="en-US" altLang="zh-CN" sz="2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Mary lent me this book </a:t>
              </a:r>
              <a:r>
                <a:rPr kumimoji="0" lang="en-US" altLang="zh-CN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so that </a:t>
              </a:r>
              <a:r>
                <a:rPr kumimoji="0" lang="en-US" altLang="zh-CN" sz="2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I could read about Chinese history.</a:t>
              </a:r>
            </a:p>
            <a:p>
              <a:pPr marL="186055" marR="0" lvl="0" indent="-186055" algn="l" defTabSz="914400" rtl="0" eaLnBrk="1" fontAlgn="base" latinLnBrk="0" hangingPunct="1">
                <a:lnSpc>
                  <a:spcPct val="114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r>
                <a:rPr kumimoji="0" lang="en-US" altLang="zh-CN" sz="2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I exercise every morning </a:t>
              </a:r>
              <a:r>
                <a:rPr kumimoji="0" lang="en-US" altLang="zh-CN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so that </a:t>
              </a:r>
              <a:r>
                <a:rPr kumimoji="0" lang="en-US" altLang="zh-CN" sz="2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I will stay healthy.</a:t>
              </a:r>
            </a:p>
          </p:txBody>
        </p:sp>
        <p:cxnSp>
          <p:nvCxnSpPr>
            <p:cNvPr id="31" name="直接连接符 30"/>
            <p:cNvCxnSpPr/>
            <p:nvPr/>
          </p:nvCxnSpPr>
          <p:spPr bwMode="auto">
            <a:xfrm rot="5400000">
              <a:off x="-720689" y="3321090"/>
              <a:ext cx="3097440" cy="891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 bwMode="auto">
            <a:xfrm rot="5400000">
              <a:off x="3246750" y="3321536"/>
              <a:ext cx="3097440" cy="0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椭圆 32"/>
            <p:cNvSpPr/>
            <p:nvPr/>
          </p:nvSpPr>
          <p:spPr bwMode="auto">
            <a:xfrm>
              <a:off x="4680472" y="3077000"/>
              <a:ext cx="360150" cy="3594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pic>
        <p:nvPicPr>
          <p:cNvPr id="22534" name="Picture 11" descr="C:\Users\zbsyzxt\Desktop\图片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3188" y="3357563"/>
            <a:ext cx="1420812" cy="2970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" name="圆角矩形标注 35"/>
          <p:cNvSpPr/>
          <p:nvPr/>
        </p:nvSpPr>
        <p:spPr>
          <a:xfrm>
            <a:off x="684312" y="840205"/>
            <a:ext cx="6868343" cy="1211872"/>
          </a:xfrm>
          <a:prstGeom prst="wedgeRoundRectCallout">
            <a:avLst>
              <a:gd name="adj1" fmla="val 37756"/>
              <a:gd name="adj2" fmla="val 106171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use </a:t>
            </a:r>
            <a:r>
              <a:rPr kumimoji="0" lang="en-US" altLang="zh-CN" sz="2400" b="0" i="1" u="none" strike="noStrike" kern="1200" cap="none" spc="0" normalizeH="0" baseline="0" noProof="0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so that </a:t>
            </a: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+ a clause </a:t>
            </a: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talk about purpose. This is called an </a:t>
            </a: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rgbClr val="FF66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adverbial clause of purpose.</a:t>
            </a:r>
            <a:endParaRPr kumimoji="0" lang="zh-CN" altLang="en-US" sz="2400" b="1" i="0" u="none" strike="noStrike" kern="1200" cap="none" spc="0" normalizeH="0" baseline="0" noProof="0" dirty="0">
              <a:ln w="10541" cmpd="sng">
                <a:noFill/>
                <a:prstDash val="solid"/>
              </a:ln>
              <a:solidFill>
                <a:srgbClr val="FF66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 bwMode="auto">
          <a:xfrm>
            <a:off x="3272790" y="3150919"/>
            <a:ext cx="3954145" cy="65966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3" name="椭圆 12"/>
          <p:cNvSpPr/>
          <p:nvPr/>
        </p:nvSpPr>
        <p:spPr bwMode="auto">
          <a:xfrm>
            <a:off x="573087" y="2641642"/>
            <a:ext cx="5079031" cy="723816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4" name="椭圆 13"/>
          <p:cNvSpPr/>
          <p:nvPr/>
        </p:nvSpPr>
        <p:spPr bwMode="auto">
          <a:xfrm>
            <a:off x="3436938" y="3897630"/>
            <a:ext cx="3313113" cy="722313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5" name="椭圆 14"/>
          <p:cNvSpPr/>
          <p:nvPr/>
        </p:nvSpPr>
        <p:spPr bwMode="auto">
          <a:xfrm>
            <a:off x="305118" y="3647123"/>
            <a:ext cx="2159000" cy="468313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8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713" y="4619943"/>
            <a:ext cx="7273925" cy="17224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14" grpId="0" bldLvl="0" animBg="1"/>
      <p:bldP spid="1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0980" y="951230"/>
            <a:ext cx="8713470" cy="39878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In pairs, ask and answer questions about the pictures below. Follow the example.</a:t>
            </a:r>
          </a:p>
        </p:txBody>
      </p:sp>
      <p:pic>
        <p:nvPicPr>
          <p:cNvPr id="2457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125" y="4005263"/>
            <a:ext cx="3875088" cy="2390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圆角矩形标注 7"/>
          <p:cNvSpPr/>
          <p:nvPr/>
        </p:nvSpPr>
        <p:spPr bwMode="auto">
          <a:xfrm>
            <a:off x="952952" y="1497583"/>
            <a:ext cx="4195112" cy="851297"/>
          </a:xfrm>
          <a:prstGeom prst="wedgeRoundRectCallout">
            <a:avLst>
              <a:gd name="adj1" fmla="val -31056"/>
              <a:gd name="adj2" fmla="val 100624"/>
              <a:gd name="adj3" fmla="val 16667"/>
            </a:avLst>
          </a:prstGeom>
          <a:solidFill>
            <a:sysClr val="window" lastClr="CAEACE"/>
          </a:solidFill>
          <a:ln w="25400" cap="flat" cmpd="sng" algn="ctr">
            <a:solidFill>
              <a:srgbClr val="800080"/>
            </a:solidFill>
            <a:prstDash val="solid"/>
          </a:ln>
          <a:effectLst/>
        </p:spPr>
        <p:txBody>
          <a:bodyPr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1" u="none" strike="noStrike" kern="0" cap="none" spc="50" normalizeH="0" baseline="0" noProof="0" dirty="0">
                <a:ln w="11430"/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When we ask about the purpose, we can use </a:t>
            </a:r>
            <a:r>
              <a:rPr kumimoji="0" lang="en-US" altLang="zh-CN" sz="2200" b="1" i="1" u="none" strike="noStrike" kern="0" cap="none" spc="50" normalizeH="0" baseline="0" noProof="0" dirty="0">
                <a:ln w="1143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why</a:t>
            </a:r>
            <a:r>
              <a:rPr kumimoji="0" lang="en-US" altLang="zh-CN" sz="2200" b="1" i="1" u="none" strike="noStrike" kern="0" cap="none" spc="50" normalizeH="0" baseline="0" noProof="0" dirty="0">
                <a:ln w="11430"/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5600" y="1700213"/>
            <a:ext cx="3362325" cy="2435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2" name="矩形 2"/>
          <p:cNvSpPr/>
          <p:nvPr/>
        </p:nvSpPr>
        <p:spPr>
          <a:xfrm>
            <a:off x="617538" y="2805113"/>
            <a:ext cx="3749675" cy="1200150"/>
          </a:xfrm>
          <a:prstGeom prst="rect">
            <a:avLst/>
          </a:prstGeom>
          <a:solidFill>
            <a:schemeClr val="bg1">
              <a:alpha val="94116"/>
            </a:schemeClr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S1:  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is he sunbathing?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S2:  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He’s sunbathing so that </a:t>
            </a:r>
          </a:p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he can get browner.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757738" y="4600575"/>
            <a:ext cx="4176712" cy="1200150"/>
          </a:xfrm>
          <a:prstGeom prst="rect">
            <a:avLst/>
          </a:prstGeom>
          <a:solidFill>
            <a:schemeClr val="bg1">
              <a:alpha val="94116"/>
            </a:schemeClr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S1:  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is he wearing a coat?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S2:  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He’s wearing a coat so that </a:t>
            </a:r>
          </a:p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he can keep warm.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8" y="1268413"/>
            <a:ext cx="3395662" cy="26654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379413" y="4292600"/>
            <a:ext cx="4160837" cy="1570038"/>
          </a:xfrm>
          <a:prstGeom prst="rect">
            <a:avLst/>
          </a:prstGeom>
          <a:solidFill>
            <a:schemeClr val="bg1">
              <a:alpha val="94116"/>
            </a:schemeClr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S1:  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is she taking a taxi?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S2:  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She’s taking a taxi so that </a:t>
            </a:r>
          </a:p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she can get to the airport </a:t>
            </a:r>
          </a:p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on time.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8318" y="3550860"/>
            <a:ext cx="3207005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/>
          <p:nvPr/>
        </p:nvSpPr>
        <p:spPr>
          <a:xfrm>
            <a:off x="4859338" y="2000250"/>
            <a:ext cx="3863975" cy="1200150"/>
          </a:xfrm>
          <a:prstGeom prst="rect">
            <a:avLst/>
          </a:prstGeom>
          <a:solidFill>
            <a:schemeClr val="bg1">
              <a:alpha val="94116"/>
            </a:schemeClr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S1:  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is he exercising?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S2:  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He’s exercising so that </a:t>
            </a:r>
          </a:p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he can keep fit.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组合 17"/>
          <p:cNvGrpSpPr/>
          <p:nvPr/>
        </p:nvGrpSpPr>
        <p:grpSpPr>
          <a:xfrm>
            <a:off x="611188" y="1989138"/>
            <a:ext cx="7951787" cy="2665412"/>
            <a:chOff x="590617" y="1916832"/>
            <a:chExt cx="7972703" cy="2304255"/>
          </a:xfrm>
        </p:grpSpPr>
        <p:sp>
          <p:nvSpPr>
            <p:cNvPr id="13" name="矩形 12"/>
            <p:cNvSpPr/>
            <p:nvPr/>
          </p:nvSpPr>
          <p:spPr bwMode="auto">
            <a:xfrm>
              <a:off x="611308" y="1916832"/>
              <a:ext cx="7952012" cy="2304255"/>
            </a:xfrm>
            <a:prstGeom prst="rect">
              <a:avLst/>
            </a:prstGeom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186055" marR="0" lvl="0" indent="-186055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We </a:t>
              </a:r>
              <a:r>
                <a:rPr kumimoji="0" lang="en-US" altLang="zh-CN" sz="2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practise</a:t>
              </a: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 every day so that we can win the match.</a:t>
              </a:r>
            </a:p>
            <a:p>
              <a:pPr marL="0" marR="0" lvl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       We </a:t>
              </a:r>
              <a:r>
                <a:rPr kumimoji="0" lang="en-US" altLang="zh-CN" sz="2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practise</a:t>
              </a: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 every day </a:t>
              </a:r>
              <a:r>
                <a:rPr kumimoji="0" lang="en-US" altLang="zh-CN" sz="2400" b="1" i="1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in order to </a:t>
              </a: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win the match.</a:t>
              </a:r>
            </a:p>
            <a:p>
              <a:pPr marL="0" marR="0" lvl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1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/</a:t>
              </a:r>
              <a:r>
                <a:rPr kumimoji="0" lang="en-US" altLang="zh-CN" sz="2400" b="1" i="1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In order to </a:t>
              </a: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win the match, we </a:t>
              </a:r>
              <a:r>
                <a:rPr kumimoji="0" lang="en-US" altLang="zh-CN" sz="2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practise</a:t>
              </a: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 every day.</a:t>
              </a: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       We </a:t>
              </a:r>
              <a:r>
                <a:rPr kumimoji="0" lang="en-US" altLang="zh-CN" sz="2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practise</a:t>
              </a: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 every day </a:t>
              </a:r>
              <a:r>
                <a:rPr kumimoji="0" lang="en-US" altLang="zh-CN" sz="2400" b="1" i="1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so as to </a:t>
              </a: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win the match.</a:t>
              </a:r>
            </a:p>
            <a:p>
              <a:pPr marL="0" marR="0" lvl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       We </a:t>
              </a:r>
              <a:r>
                <a:rPr kumimoji="0" lang="en-US" altLang="zh-CN" sz="2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practise</a:t>
              </a: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 every day </a:t>
              </a:r>
              <a:r>
                <a:rPr kumimoji="0" lang="en-US" altLang="zh-CN" sz="2400" b="1" i="1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to</a:t>
              </a: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rPr>
                <a:t> win the match.</a:t>
              </a:r>
            </a:p>
          </p:txBody>
        </p:sp>
        <p:cxnSp>
          <p:nvCxnSpPr>
            <p:cNvPr id="14" name="直接连接符 13"/>
            <p:cNvCxnSpPr/>
            <p:nvPr/>
          </p:nvCxnSpPr>
          <p:spPr bwMode="auto">
            <a:xfrm flipH="1">
              <a:off x="590617" y="1916832"/>
              <a:ext cx="3183" cy="2304255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 bwMode="auto">
            <a:xfrm>
              <a:off x="8545812" y="1916832"/>
              <a:ext cx="0" cy="2304255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6627" name="AutoShape 2"/>
          <p:cNvCxnSpPr/>
          <p:nvPr/>
        </p:nvCxnSpPr>
        <p:spPr>
          <a:xfrm>
            <a:off x="700088" y="2781300"/>
            <a:ext cx="525462" cy="0"/>
          </a:xfrm>
          <a:prstGeom prst="straightConnector1">
            <a:avLst/>
          </a:prstGeom>
          <a:ln w="412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6628" name="AutoShape 2"/>
          <p:cNvCxnSpPr/>
          <p:nvPr/>
        </p:nvCxnSpPr>
        <p:spPr>
          <a:xfrm>
            <a:off x="750888" y="3862388"/>
            <a:ext cx="525462" cy="0"/>
          </a:xfrm>
          <a:prstGeom prst="straightConnector1">
            <a:avLst/>
          </a:prstGeom>
          <a:ln w="412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6629" name="AutoShape 2"/>
          <p:cNvCxnSpPr/>
          <p:nvPr/>
        </p:nvCxnSpPr>
        <p:spPr>
          <a:xfrm>
            <a:off x="755650" y="4438650"/>
            <a:ext cx="525463" cy="0"/>
          </a:xfrm>
          <a:prstGeom prst="straightConnector1">
            <a:avLst/>
          </a:prstGeom>
          <a:ln w="412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cxnSp>
      <p:pic>
        <p:nvPicPr>
          <p:cNvPr id="26630" name="Picture 11" descr="C:\Users\zbsyzxt\Desktop\图片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6663" y="4076700"/>
            <a:ext cx="1262062" cy="2636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" name="圆角矩形标注 33"/>
          <p:cNvSpPr/>
          <p:nvPr/>
        </p:nvSpPr>
        <p:spPr>
          <a:xfrm>
            <a:off x="1752134" y="549444"/>
            <a:ext cx="6868343" cy="1440160"/>
          </a:xfrm>
          <a:prstGeom prst="wedgeRoundRectCallout">
            <a:avLst>
              <a:gd name="adj1" fmla="val 37312"/>
              <a:gd name="adj2" fmla="val 69702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use </a:t>
            </a:r>
            <a:r>
              <a:rPr kumimoji="0" lang="en-US" altLang="zh-CN" sz="2400" b="1" i="1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in order to</a:t>
            </a: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, </a:t>
            </a:r>
            <a:r>
              <a:rPr kumimoji="0" lang="en-US" altLang="zh-CN" sz="2400" b="1" i="1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so as to </a:t>
            </a: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or</a:t>
            </a:r>
            <a:r>
              <a:rPr kumimoji="0" lang="en-US" altLang="zh-CN" sz="2400" b="1" i="1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to </a:t>
            </a:r>
            <a:r>
              <a:rPr kumimoji="0" lang="en-US" altLang="zh-CN" sz="2400" b="1" i="0" u="none" strike="noStrike" kern="1200" cap="none" spc="0" normalizeH="0" baseline="0" noProof="0" dirty="0" err="1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</a:t>
            </a: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change a complex sentence with the adverbial clause of purpose into a simple sentence.</a:t>
            </a:r>
            <a:endParaRPr kumimoji="0" lang="zh-CN" altLang="en-US" sz="2400" b="1" i="0" u="none" strike="noStrike" kern="1200" cap="none" spc="0" normalizeH="0" baseline="0" noProof="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506" y="4941168"/>
            <a:ext cx="7246838" cy="1197421"/>
          </a:xfrm>
          <a:prstGeom prst="roundRect">
            <a:avLst/>
          </a:prstGeom>
          <a:noFill/>
          <a:ln>
            <a:noFill/>
          </a:ln>
        </p:spPr>
      </p:pic>
      <p:sp>
        <p:nvSpPr>
          <p:cNvPr id="36" name="矩形 21"/>
          <p:cNvSpPr/>
          <p:nvPr/>
        </p:nvSpPr>
        <p:spPr bwMode="auto">
          <a:xfrm>
            <a:off x="611560" y="4986506"/>
            <a:ext cx="4064264" cy="45819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 w="17780" cmpd="sng">
                  <a:noFill/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Things to remember</a:t>
            </a:r>
          </a:p>
        </p:txBody>
      </p:sp>
      <p:sp>
        <p:nvSpPr>
          <p:cNvPr id="37" name="矩形 36"/>
          <p:cNvSpPr/>
          <p:nvPr/>
        </p:nvSpPr>
        <p:spPr>
          <a:xfrm>
            <a:off x="395288" y="5445125"/>
            <a:ext cx="7200900" cy="831850"/>
          </a:xfrm>
          <a:prstGeom prst="rect">
            <a:avLst/>
          </a:prstGeom>
          <a:solidFill>
            <a:schemeClr val="bg1"/>
          </a:solidFill>
        </p:spPr>
        <p:txBody>
          <a:bodyPr lIns="36000"/>
          <a:lstStyle/>
          <a:p>
            <a:pPr marL="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So as to 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cannot be put at the beginning of a sentence.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3"/>
          <p:cNvPicPr>
            <a:picLocks noChangeAspect="1"/>
          </p:cNvPicPr>
          <p:nvPr/>
        </p:nvPicPr>
        <p:blipFill>
          <a:blip r:embed="rId2"/>
          <a:srcRect l="7716" t="17203" r="8450" b="16908"/>
          <a:stretch>
            <a:fillRect/>
          </a:stretch>
        </p:blipFill>
        <p:spPr>
          <a:xfrm>
            <a:off x="250825" y="1497330"/>
            <a:ext cx="8893175" cy="5084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6" name="矩形 17"/>
          <p:cNvSpPr>
            <a:spLocks noChangeArrowheads="1"/>
          </p:cNvSpPr>
          <p:nvPr/>
        </p:nvSpPr>
        <p:spPr bwMode="auto">
          <a:xfrm>
            <a:off x="250825" y="1920875"/>
            <a:ext cx="8642350" cy="28149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FF0066"/>
              </a:buClr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     He is sunbathing so that he can get browner.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FF0066"/>
              </a:buClr>
              <a:buSzTx/>
              <a:buFont typeface="Calibri" panose="020F0502020204030204" pitchFamily="34" charset="0"/>
              <a:buAutoNum type="arabicPeriod"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FF0066"/>
              </a:buClr>
              <a:buSzTx/>
              <a:buFont typeface="Calibri" panose="020F0502020204030204" pitchFamily="34" charset="0"/>
              <a:buAutoNum type="arabicPeriod"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FF0066"/>
              </a:buClr>
              <a:buSzTx/>
              <a:buFont typeface="Calibri" panose="020F0502020204030204" pitchFamily="34" charset="0"/>
              <a:buAutoNum type="arabicPeriod"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FF0066"/>
              </a:buClr>
              <a:buSzTx/>
              <a:buFont typeface="Calibri" panose="020F0502020204030204" pitchFamily="34" charset="0"/>
              <a:buAutoNum type="arabicPeriod"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   He is wearing a coat so that he can keep warm.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224006" y="2492896"/>
            <a:ext cx="944880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spc="50" baseline="0" noProof="0" dirty="0">
                <a:ln w="11430"/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</a:t>
            </a:r>
            <a:endParaRPr kumimoji="0" lang="en-US" altLang="zh-CN" sz="2800" b="1" i="0" spc="50" baseline="0" noProof="0" dirty="0"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63240" y="3284984"/>
            <a:ext cx="849630" cy="52197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50" normalizeH="0" baseline="0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</a:p>
        </p:txBody>
      </p:sp>
      <p:sp>
        <p:nvSpPr>
          <p:cNvPr id="20" name="矩形 19"/>
          <p:cNvSpPr/>
          <p:nvPr/>
        </p:nvSpPr>
        <p:spPr>
          <a:xfrm>
            <a:off x="3284711" y="4735557"/>
            <a:ext cx="1040130" cy="52197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50" normalizeH="0" baseline="0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</a:t>
            </a:r>
          </a:p>
        </p:txBody>
      </p:sp>
      <p:sp>
        <p:nvSpPr>
          <p:cNvPr id="21" name="矩形 20"/>
          <p:cNvSpPr/>
          <p:nvPr/>
        </p:nvSpPr>
        <p:spPr>
          <a:xfrm>
            <a:off x="382905" y="5162550"/>
            <a:ext cx="7680960" cy="52197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50" normalizeH="0" baseline="0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</a:p>
        </p:txBody>
      </p:sp>
      <p:sp>
        <p:nvSpPr>
          <p:cNvPr id="22" name="矩形 21"/>
          <p:cNvSpPr/>
          <p:nvPr/>
        </p:nvSpPr>
        <p:spPr>
          <a:xfrm>
            <a:off x="3329825" y="6060276"/>
            <a:ext cx="373380" cy="52197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50" normalizeH="0" baseline="0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</a:t>
            </a:r>
          </a:p>
        </p:txBody>
      </p:sp>
      <p:sp>
        <p:nvSpPr>
          <p:cNvPr id="23" name="矩形 22"/>
          <p:cNvSpPr/>
          <p:nvPr/>
        </p:nvSpPr>
        <p:spPr>
          <a:xfrm>
            <a:off x="-396875" y="5589270"/>
            <a:ext cx="7129780" cy="52197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50" normalizeH="0" baseline="0" noProof="0" dirty="0"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  <a:endParaRPr kumimoji="0" lang="en-US" altLang="zh-CN" sz="2200" b="0" i="0" u="none" strike="noStrike" kern="1200" cap="none" spc="50" normalizeH="0" baseline="0" noProof="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82905" y="947420"/>
            <a:ext cx="8378190" cy="52197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Rewrite the sentences using in order to, so as to or to</a:t>
            </a:r>
            <a:r>
              <a:rPr kumimoji="0" lang="en-US" altLang="zh-CN" sz="20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19785" y="2490470"/>
            <a:ext cx="7060565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①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He is sunbathing in order to get browner.</a:t>
            </a:r>
            <a:b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② In order to get browner, he is sunbathing.</a:t>
            </a:r>
            <a:b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③ In order to get browner, he is sunbathing.</a:t>
            </a:r>
            <a:b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④ He is sunbathing to get browner.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7730" y="4684395"/>
            <a:ext cx="717613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① He is wearing a coat in order to keep warm.</a:t>
            </a:r>
            <a:b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② In order to keep warm, he is wearing a coat.</a:t>
            </a:r>
            <a:b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③ He is wearing a coat so as to keep. </a:t>
            </a:r>
            <a:b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④ He is wearing a coat to keep warm.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1800" y="915035"/>
            <a:ext cx="8335645" cy="52197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Rewrite the sentences using in order to, so as to or to.</a:t>
            </a:r>
          </a:p>
        </p:txBody>
      </p:sp>
      <p:pic>
        <p:nvPicPr>
          <p:cNvPr id="28675" name="Picture 23"/>
          <p:cNvPicPr>
            <a:picLocks noChangeAspect="1"/>
          </p:cNvPicPr>
          <p:nvPr/>
        </p:nvPicPr>
        <p:blipFill>
          <a:blip r:embed="rId2"/>
          <a:srcRect l="7716" t="17203" r="8450" b="16908"/>
          <a:stretch>
            <a:fillRect/>
          </a:stretch>
        </p:blipFill>
        <p:spPr>
          <a:xfrm>
            <a:off x="250825" y="1436688"/>
            <a:ext cx="8893175" cy="5157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6" name="矩形 17"/>
          <p:cNvSpPr/>
          <p:nvPr/>
        </p:nvSpPr>
        <p:spPr>
          <a:xfrm>
            <a:off x="431800" y="1804035"/>
            <a:ext cx="8642350" cy="48774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57200" indent="-457200">
              <a:lnSpc>
                <a:spcPts val="2680"/>
              </a:lnSpc>
              <a:spcBef>
                <a:spcPts val="1200"/>
              </a:spcBef>
              <a:spcAft>
                <a:spcPts val="600"/>
              </a:spcAft>
              <a:buClr>
                <a:srgbClr val="FF0066"/>
              </a:buClr>
            </a:pPr>
            <a:r>
              <a:rPr lang="en-US" altLang="zh-CN" sz="28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     She is taking a taxi so that she can get to the airport on time.</a:t>
            </a:r>
            <a:r>
              <a:rPr lang="en-US" altLang="zh-CN" sz="24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lnSpc>
                <a:spcPts val="2680"/>
              </a:lnSpc>
              <a:spcBef>
                <a:spcPts val="1200"/>
              </a:spcBef>
              <a:spcAft>
                <a:spcPts val="600"/>
              </a:spcAft>
              <a:buClr>
                <a:srgbClr val="FF0066"/>
              </a:buClr>
            </a:pPr>
            <a:endParaRPr lang="en-US" altLang="zh-CN" sz="2400" b="1" spc="50" noProof="0" dirty="0">
              <a:ln w="11430"/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2680"/>
              </a:lnSpc>
              <a:spcBef>
                <a:spcPts val="1200"/>
              </a:spcBef>
              <a:spcAft>
                <a:spcPts val="600"/>
              </a:spcAft>
              <a:buClr>
                <a:srgbClr val="FF0066"/>
              </a:buClr>
            </a:pPr>
            <a:endParaRPr lang="en-US" altLang="zh-CN" sz="24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ts val="2680"/>
              </a:lnSpc>
              <a:spcBef>
                <a:spcPts val="1200"/>
              </a:spcBef>
              <a:spcAft>
                <a:spcPts val="600"/>
              </a:spcAft>
              <a:buClr>
                <a:srgbClr val="FF0066"/>
              </a:buClr>
            </a:pPr>
            <a:endParaRPr lang="en-US" altLang="zh-CN" sz="28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ts val="2680"/>
              </a:lnSpc>
              <a:spcBef>
                <a:spcPts val="1200"/>
              </a:spcBef>
              <a:spcAft>
                <a:spcPts val="600"/>
              </a:spcAft>
              <a:buClr>
                <a:srgbClr val="FF0066"/>
              </a:buClr>
            </a:pPr>
            <a:r>
              <a:rPr lang="en-US" altLang="zh-CN" sz="28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     He is exercising so that he can keep fit. </a:t>
            </a:r>
            <a:endParaRPr lang="en-US" altLang="zh-CN" sz="24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Bef>
                <a:spcPts val="1200"/>
              </a:spcBef>
              <a:spcAft>
                <a:spcPts val="600"/>
              </a:spcAft>
              <a:buClr>
                <a:srgbClr val="FF0066"/>
              </a:buClr>
              <a:buAutoNum type="arabicPeriod" startAt="4"/>
            </a:pPr>
            <a:endParaRPr lang="en-US" altLang="zh-CN" sz="24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Bef>
                <a:spcPts val="1200"/>
              </a:spcBef>
              <a:spcAft>
                <a:spcPts val="600"/>
              </a:spcAft>
              <a:buClr>
                <a:srgbClr val="FF0066"/>
              </a:buClr>
            </a:pPr>
            <a:endParaRPr lang="en-US" altLang="zh-CN" sz="24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Bef>
                <a:spcPts val="1200"/>
              </a:spcBef>
              <a:spcAft>
                <a:spcPts val="600"/>
              </a:spcAft>
              <a:buClr>
                <a:srgbClr val="FF0066"/>
              </a:buClr>
            </a:pPr>
            <a:endParaRPr lang="en-US" altLang="zh-CN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74905" y="2294394"/>
            <a:ext cx="309880" cy="4603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50" normalizeH="0" baseline="0" noProof="0" dirty="0">
              <a:ln w="11430"/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69144" y="5087982"/>
            <a:ext cx="265430" cy="4603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50" normalizeH="0" baseline="0" noProof="0" dirty="0">
                <a:ln w="11430"/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</a:p>
        </p:txBody>
      </p:sp>
      <p:sp>
        <p:nvSpPr>
          <p:cNvPr id="10" name="矩形 9"/>
          <p:cNvSpPr/>
          <p:nvPr/>
        </p:nvSpPr>
        <p:spPr>
          <a:xfrm>
            <a:off x="4515263" y="2754764"/>
            <a:ext cx="430530" cy="4603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50" normalizeH="0" baseline="0" noProof="0" dirty="0">
                <a:ln w="11430"/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</a:t>
            </a:r>
          </a:p>
        </p:txBody>
      </p:sp>
      <p:sp>
        <p:nvSpPr>
          <p:cNvPr id="12" name="矩形 11"/>
          <p:cNvSpPr/>
          <p:nvPr/>
        </p:nvSpPr>
        <p:spPr>
          <a:xfrm>
            <a:off x="4448616" y="3198242"/>
            <a:ext cx="309880" cy="4603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50" normalizeH="0" baseline="0" noProof="0" dirty="0">
              <a:ln w="11430"/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082113" y="3658612"/>
            <a:ext cx="309880" cy="4603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50" normalizeH="0" baseline="0" noProof="0" dirty="0">
              <a:ln w="11430"/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94665" y="2599690"/>
            <a:ext cx="914400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① She is taking a taxi in order to get to the airport on time.</a:t>
            </a:r>
            <a:b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② In order to get to the airport on time, she is taking a taxi.</a:t>
            </a:r>
            <a:b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③ She is taking a taxi so as to get to the airport on time.</a:t>
            </a:r>
            <a:b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④ She is taking a taxi to get to the airport on time.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94665" y="4736465"/>
            <a:ext cx="6330315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① He is exercising in order to keep fit.</a:t>
            </a:r>
            <a:b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② In order to keep fit, he is exercising.</a:t>
            </a:r>
            <a:b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③ He is exercising so as to keep fit.</a:t>
            </a:r>
            <a:b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④ He is exercising to keep fit.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12"/>
          <p:cNvSpPr txBox="1"/>
          <p:nvPr/>
        </p:nvSpPr>
        <p:spPr>
          <a:xfrm>
            <a:off x="1129030" y="1341755"/>
            <a:ext cx="682752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B</a:t>
            </a: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Review  of adverbial clauses</a:t>
            </a:r>
            <a:endParaRPr kumimoji="0" lang="en-US" altLang="zh-CN" sz="5400" kern="1200" cap="none" spc="0" normalizeH="0" baseline="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  <a:p>
            <a:pPr algn="ctr"/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26626" name="图片 4" descr="阅读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3095"/>
            <a:ext cx="3590925" cy="23704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文本占位符 24577"/>
          <p:cNvSpPr>
            <a:spLocks noGrp="1"/>
          </p:cNvSpPr>
          <p:nvPr>
            <p:ph type="body"/>
          </p:nvPr>
        </p:nvSpPr>
        <p:spPr>
          <a:xfrm>
            <a:off x="539750" y="1462405"/>
            <a:ext cx="8002588" cy="835660"/>
          </a:xfrm>
        </p:spPr>
        <p:txBody>
          <a:bodyPr vert="horz" wrap="square" lIns="91440" tIns="45720" rIns="91440" bIns="45720" anchor="t"/>
          <a:lstStyle/>
          <a:p>
            <a:pPr>
              <a:buNone/>
            </a:pPr>
            <a:r>
              <a:rPr lang="en-US" altLang="zh-CN" sz="2200">
                <a:latin typeface="Times New Roman" panose="02020603050405020304" pitchFamily="18" charset="0"/>
              </a:rPr>
              <a:t>So far, we have learnt the following kinds of </a:t>
            </a:r>
          </a:p>
          <a:p>
            <a:pPr>
              <a:buNone/>
            </a:pPr>
            <a:r>
              <a:rPr lang="en-US" altLang="zh-CN" sz="2200" b="1">
                <a:latin typeface="Times New Roman" panose="02020603050405020304" pitchFamily="18" charset="0"/>
              </a:rPr>
              <a:t>adverbial clauses</a:t>
            </a:r>
            <a:r>
              <a:rPr lang="en-US" altLang="zh-CN" sz="2200">
                <a:latin typeface="Times New Roman" panose="02020603050405020304" pitchFamily="18" charset="0"/>
              </a:rPr>
              <a:t>:</a:t>
            </a:r>
            <a:endParaRPr lang="zh-CN" altLang="en-US" sz="2200" dirty="0">
              <a:latin typeface="Times New Roman" panose="02020603050405020304" pitchFamily="18" charset="0"/>
            </a:endParaRPr>
          </a:p>
        </p:txBody>
      </p:sp>
      <p:sp>
        <p:nvSpPr>
          <p:cNvPr id="35843" name="矩形 24578"/>
          <p:cNvSpPr/>
          <p:nvPr/>
        </p:nvSpPr>
        <p:spPr>
          <a:xfrm>
            <a:off x="539750" y="778193"/>
            <a:ext cx="6851650" cy="6334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algn="ctr" eaLnBrk="0" hangingPunct="0"/>
            <a:r>
              <a:rPr lang="en-US" altLang="zh-CN" sz="3400" b="1">
                <a:solidFill>
                  <a:srgbClr val="0033CC"/>
                </a:solidFill>
                <a:latin typeface="Times New Roman" panose="02020603050405020304" pitchFamily="18" charset="0"/>
              </a:rPr>
              <a:t>Review of adverbial clauses</a:t>
            </a:r>
          </a:p>
        </p:txBody>
      </p:sp>
      <p:pic>
        <p:nvPicPr>
          <p:cNvPr id="35844" name="图片 24579" descr="QQ截图201411281201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875" y="2636838"/>
            <a:ext cx="8435975" cy="2190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图片 25601" descr="QQ截图201411281202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1052513"/>
            <a:ext cx="8447087" cy="790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67" name="图片 25602" descr="QQ截图201411281202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13" y="1844675"/>
            <a:ext cx="8447087" cy="3390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图片 26625" descr="QQ截图201411281202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615" y="741045"/>
            <a:ext cx="8447088" cy="790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1" name="图片 26626" descr="QQ截图201411281205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980" y="1531303"/>
            <a:ext cx="8447088" cy="5181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/>
          <p:nvPr/>
        </p:nvSpPr>
        <p:spPr>
          <a:xfrm>
            <a:off x="284480" y="609600"/>
            <a:ext cx="8378825" cy="74612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800" i="1">
                <a:solidFill>
                  <a:srgbClr val="0033CC"/>
                </a:solidFill>
                <a:latin typeface="Times New Roman" panose="02020603050405020304" pitchFamily="18" charset="0"/>
              </a:rPr>
              <a:t>B1 Complete the following sentences with the correct words</a:t>
            </a:r>
            <a:r>
              <a:rPr lang="zh-CN" altLang="en-US" sz="2800" i="1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i="1">
                <a:solidFill>
                  <a:srgbClr val="0033CC"/>
                </a:solidFill>
                <a:latin typeface="Times New Roman" panose="02020603050405020304" pitchFamily="18" charset="0"/>
              </a:rPr>
              <a:t>from the brackets.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altLang="zh-CN" sz="2800" i="1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915" name="矩形 5"/>
          <p:cNvSpPr/>
          <p:nvPr/>
        </p:nvSpPr>
        <p:spPr>
          <a:xfrm>
            <a:off x="382905" y="1505585"/>
            <a:ext cx="8280400" cy="50018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86080" indent="-386080" eaLnBrk="0" hangingPunct="0"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AutoNum type="arabicPlain"/>
            </a:pPr>
            <a:r>
              <a:rPr lang="en-US" altLang="zh-CN" sz="2800">
                <a:latin typeface="Times New Roman" panose="02020603050405020304" pitchFamily="18" charset="0"/>
              </a:rPr>
              <a:t>You will not pass the test _________ you do not work hard.</a:t>
            </a:r>
            <a:r>
              <a:rPr lang="zh-CN" altLang="en-US" sz="2800" dirty="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(unless/if)</a:t>
            </a:r>
          </a:p>
          <a:p>
            <a:pPr marL="386080" indent="-386080" eaLnBrk="0" hangingPunct="0"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AutoNum type="arabicPlain" startAt="2"/>
            </a:pPr>
            <a:r>
              <a:rPr lang="en-US" altLang="zh-CN" sz="2800">
                <a:latin typeface="Times New Roman" panose="02020603050405020304" pitchFamily="18" charset="0"/>
              </a:rPr>
              <a:t>You </a:t>
            </a:r>
            <a:r>
              <a:rPr lang="en-US" altLang="zh-CN" sz="2800" err="1">
                <a:latin typeface="Times New Roman" panose="02020603050405020304" pitchFamily="18" charset="0"/>
              </a:rPr>
              <a:t>mus</a:t>
            </a:r>
            <a:r>
              <a:rPr lang="zh-CN" altLang="en-US" sz="2800" dirty="0">
                <a:latin typeface="Times New Roman" panose="02020603050405020304" pitchFamily="18" charset="0"/>
              </a:rPr>
              <a:t>t</a:t>
            </a:r>
            <a:r>
              <a:rPr lang="en-US" altLang="zh-CN" sz="2800">
                <a:latin typeface="Times New Roman" panose="02020603050405020304" pitchFamily="18" charset="0"/>
              </a:rPr>
              <a:t> make sure your tea is not too hot ________ you drink it.</a:t>
            </a:r>
            <a:r>
              <a:rPr lang="zh-CN" altLang="en-US" sz="2800" dirty="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(since/before)</a:t>
            </a:r>
          </a:p>
          <a:p>
            <a:pPr marL="386080" indent="-386080" eaLnBrk="0" hangingPunct="0"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AutoNum type="arabicPlain" startAt="3"/>
            </a:pPr>
            <a:r>
              <a:rPr lang="en-US" altLang="zh-CN" sz="2800">
                <a:latin typeface="Times New Roman" panose="02020603050405020304" pitchFamily="18" charset="0"/>
              </a:rPr>
              <a:t>You should walk slowly in snowy weather ________ you will not fall over. (so that/although)</a:t>
            </a:r>
          </a:p>
          <a:p>
            <a:pPr marL="386080" indent="-386080" eaLnBrk="0" hangingPunct="0"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AutoNum type="arabicPlain" startAt="4"/>
            </a:pPr>
            <a:r>
              <a:rPr lang="en-US" altLang="zh-CN" sz="2800">
                <a:latin typeface="Times New Roman" panose="02020603050405020304" pitchFamily="18" charset="0"/>
              </a:rPr>
              <a:t>_________ it is often cold in the mountains, you need to wear warm clothes.</a:t>
            </a:r>
            <a:r>
              <a:rPr lang="zh-CN" altLang="en-US" sz="2800" dirty="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(As/If)</a:t>
            </a:r>
          </a:p>
          <a:p>
            <a:pPr marL="386080" indent="-386080" eaLnBrk="0" hangingPunct="0">
              <a:lnSpc>
                <a:spcPct val="110000"/>
              </a:lnSpc>
              <a:spcBef>
                <a:spcPct val="10000"/>
              </a:spcBef>
              <a:buFont typeface="Arial" panose="020B0604020202020204" pitchFamily="34" charset="0"/>
              <a:buAutoNum type="arabicPlain" startAt="5"/>
            </a:pPr>
            <a:r>
              <a:rPr lang="en-US" altLang="zh-CN" sz="2800">
                <a:latin typeface="Times New Roman" panose="02020603050405020304" pitchFamily="18" charset="0"/>
              </a:rPr>
              <a:t>I waited for Tim _________ he was doing his homework.</a:t>
            </a:r>
            <a:r>
              <a:rPr lang="zh-CN" altLang="en-US" sz="2800" dirty="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(so that/ while)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7652" name="Rectangle 5"/>
          <p:cNvSpPr/>
          <p:nvPr/>
        </p:nvSpPr>
        <p:spPr>
          <a:xfrm>
            <a:off x="4972050" y="1604010"/>
            <a:ext cx="40005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if</a:t>
            </a:r>
          </a:p>
        </p:txBody>
      </p:sp>
      <p:sp>
        <p:nvSpPr>
          <p:cNvPr id="27653" name="Rectangle 5"/>
          <p:cNvSpPr/>
          <p:nvPr/>
        </p:nvSpPr>
        <p:spPr>
          <a:xfrm>
            <a:off x="7092950" y="2548255"/>
            <a:ext cx="109093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before</a:t>
            </a:r>
          </a:p>
        </p:txBody>
      </p:sp>
      <p:sp>
        <p:nvSpPr>
          <p:cNvPr id="27654" name="Rectangle 5"/>
          <p:cNvSpPr/>
          <p:nvPr/>
        </p:nvSpPr>
        <p:spPr>
          <a:xfrm>
            <a:off x="7092950" y="3483610"/>
            <a:ext cx="14382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so that</a:t>
            </a:r>
          </a:p>
        </p:txBody>
      </p:sp>
      <p:sp>
        <p:nvSpPr>
          <p:cNvPr id="27655" name="Rectangle 5"/>
          <p:cNvSpPr/>
          <p:nvPr/>
        </p:nvSpPr>
        <p:spPr>
          <a:xfrm>
            <a:off x="1157288" y="4420235"/>
            <a:ext cx="57785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As</a:t>
            </a:r>
          </a:p>
        </p:txBody>
      </p:sp>
      <p:sp>
        <p:nvSpPr>
          <p:cNvPr id="27656" name="Rectangle 5"/>
          <p:cNvSpPr/>
          <p:nvPr/>
        </p:nvSpPr>
        <p:spPr>
          <a:xfrm>
            <a:off x="3596640" y="5531803"/>
            <a:ext cx="97345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while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3" grpId="0"/>
      <p:bldP spid="27654" grpId="0"/>
      <p:bldP spid="27655" grpId="0"/>
      <p:bldP spid="2765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4"/>
          <p:cNvSpPr txBox="1"/>
          <p:nvPr/>
        </p:nvSpPr>
        <p:spPr>
          <a:xfrm>
            <a:off x="579120" y="696595"/>
            <a:ext cx="7127875" cy="53975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400" i="1">
                <a:solidFill>
                  <a:srgbClr val="0033CC"/>
                </a:solidFill>
                <a:latin typeface="Times New Roman" panose="02020603050405020304" pitchFamily="18" charset="0"/>
              </a:rPr>
              <a:t>B2 Join the sentences in column A and column B </a:t>
            </a:r>
            <a:r>
              <a:rPr lang="zh-CN" altLang="en-US" sz="2400" i="1" dirty="0">
                <a:solidFill>
                  <a:srgbClr val="0033CC"/>
                </a:solidFill>
                <a:latin typeface="Times New Roman" panose="02020603050405020304" pitchFamily="18" charset="0"/>
              </a:rPr>
              <a:t> 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CN" altLang="en-US" sz="2400" i="1" dirty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400" i="1">
                <a:solidFill>
                  <a:srgbClr val="0033CC"/>
                </a:solidFill>
                <a:latin typeface="Times New Roman" panose="02020603050405020304" pitchFamily="18" charset="0"/>
              </a:rPr>
              <a:t>with the words from the box.</a:t>
            </a:r>
          </a:p>
        </p:txBody>
      </p:sp>
      <p:sp>
        <p:nvSpPr>
          <p:cNvPr id="39939" name="Text Box 3"/>
          <p:cNvSpPr txBox="1"/>
          <p:nvPr/>
        </p:nvSpPr>
        <p:spPr>
          <a:xfrm>
            <a:off x="1498283" y="1518285"/>
            <a:ext cx="5411787" cy="466725"/>
          </a:xfrm>
          <a:prstGeom prst="rect">
            <a:avLst/>
          </a:prstGeom>
          <a:solidFill>
            <a:srgbClr val="FFFF66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800" b="1">
                <a:solidFill>
                  <a:srgbClr val="0000FF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because   if   since    so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that   so that</a:t>
            </a:r>
          </a:p>
        </p:txBody>
      </p:sp>
      <p:sp>
        <p:nvSpPr>
          <p:cNvPr id="39940" name="Text Box 27"/>
          <p:cNvSpPr txBox="1"/>
          <p:nvPr/>
        </p:nvSpPr>
        <p:spPr>
          <a:xfrm>
            <a:off x="199390" y="2097723"/>
            <a:ext cx="8745538" cy="2170112"/>
          </a:xfrm>
          <a:prstGeom prst="rect">
            <a:avLst/>
          </a:prstGeom>
          <a:noFill/>
          <a:ln w="412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en-US" altLang="zh-CN" sz="2200">
                <a:latin typeface="Times New Roman" panose="02020603050405020304" pitchFamily="18" charset="0"/>
              </a:rPr>
              <a:t>                 A                                                                           B</a:t>
            </a:r>
          </a:p>
          <a:p>
            <a:r>
              <a:rPr lang="en-US" altLang="zh-CN" sz="2200">
                <a:latin typeface="Times New Roman" panose="02020603050405020304" pitchFamily="18" charset="0"/>
              </a:rPr>
              <a:t>I exercise a lot.                                             I was three years old.</a:t>
            </a:r>
          </a:p>
          <a:p>
            <a:r>
              <a:rPr lang="en-US" altLang="zh-CN" sz="2200">
                <a:latin typeface="Times New Roman" panose="02020603050405020304" pitchFamily="18" charset="0"/>
              </a:rPr>
              <a:t>I have lived in London.                               I want to lose weight.</a:t>
            </a:r>
          </a:p>
          <a:p>
            <a:r>
              <a:rPr lang="en-US" altLang="zh-CN" sz="2200">
                <a:latin typeface="Times New Roman" panose="02020603050405020304" pitchFamily="18" charset="0"/>
              </a:rPr>
              <a:t>Lucy is good at art.                                     Everybody could hear him.</a:t>
            </a:r>
          </a:p>
          <a:p>
            <a:r>
              <a:rPr lang="en-US" altLang="zh-CN" sz="2200">
                <a:latin typeface="Times New Roman" panose="02020603050405020304" pitchFamily="18" charset="0"/>
              </a:rPr>
              <a:t>He raised his voice.                        She won the school painting competition.</a:t>
            </a:r>
          </a:p>
          <a:p>
            <a:r>
              <a:rPr lang="en-US" altLang="zh-CN" sz="2200">
                <a:latin typeface="Times New Roman" panose="02020603050405020304" pitchFamily="18" charset="0"/>
              </a:rPr>
              <a:t>Your parents will be proud of you.         You win the game.</a:t>
            </a:r>
          </a:p>
        </p:txBody>
      </p:sp>
      <p:cxnSp>
        <p:nvCxnSpPr>
          <p:cNvPr id="39941" name="直接连接符 7"/>
          <p:cNvCxnSpPr/>
          <p:nvPr/>
        </p:nvCxnSpPr>
        <p:spPr>
          <a:xfrm>
            <a:off x="2138998" y="2687638"/>
            <a:ext cx="2792412" cy="31115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9942" name="直接连接符 9"/>
          <p:cNvCxnSpPr/>
          <p:nvPr/>
        </p:nvCxnSpPr>
        <p:spPr>
          <a:xfrm flipV="1">
            <a:off x="2917825" y="2687638"/>
            <a:ext cx="1914525" cy="3556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9943" name="直接连接符 11"/>
          <p:cNvCxnSpPr/>
          <p:nvPr/>
        </p:nvCxnSpPr>
        <p:spPr>
          <a:xfrm>
            <a:off x="2502218" y="3383280"/>
            <a:ext cx="1498600" cy="288925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9944" name="直接连接符 13"/>
          <p:cNvCxnSpPr/>
          <p:nvPr/>
        </p:nvCxnSpPr>
        <p:spPr>
          <a:xfrm flipV="1">
            <a:off x="2614613" y="3327400"/>
            <a:ext cx="2217737" cy="344488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39945" name="直接连接符 15"/>
          <p:cNvCxnSpPr/>
          <p:nvPr/>
        </p:nvCxnSpPr>
        <p:spPr>
          <a:xfrm>
            <a:off x="4204653" y="4013835"/>
            <a:ext cx="471487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28682" name="Text Box 6"/>
          <p:cNvSpPr txBox="1"/>
          <p:nvPr/>
        </p:nvSpPr>
        <p:spPr>
          <a:xfrm>
            <a:off x="467678" y="4346258"/>
            <a:ext cx="8208962" cy="23056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105000"/>
              </a:lnSpc>
              <a:spcBef>
                <a:spcPct val="5000"/>
              </a:spcBef>
            </a:pPr>
            <a:r>
              <a:rPr lang="zh-CN" altLang="en-US" sz="2200" dirty="0">
                <a:solidFill>
                  <a:srgbClr val="FF0000"/>
                </a:solidFill>
                <a:latin typeface="Times New Roman" panose="02020603050405020304" pitchFamily="18" charset="0"/>
              </a:rPr>
              <a:t>1. </a:t>
            </a:r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I exercise a lot because I want to lose weight.</a:t>
            </a:r>
          </a:p>
          <a:p>
            <a:pPr eaLnBrk="0" hangingPunct="0">
              <a:lnSpc>
                <a:spcPct val="105000"/>
              </a:lnSpc>
              <a:spcBef>
                <a:spcPct val="5000"/>
              </a:spcBef>
            </a:pPr>
            <a:r>
              <a:rPr lang="zh-CN" altLang="en-US" sz="2200" dirty="0">
                <a:solidFill>
                  <a:srgbClr val="FF0000"/>
                </a:solidFill>
                <a:latin typeface="Times New Roman" panose="02020603050405020304" pitchFamily="18" charset="0"/>
              </a:rPr>
              <a:t>2. </a:t>
            </a:r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I have lived in London since I was three years old.</a:t>
            </a:r>
          </a:p>
          <a:p>
            <a:pPr eaLnBrk="0" hangingPunct="0">
              <a:lnSpc>
                <a:spcPct val="105000"/>
              </a:lnSpc>
              <a:spcBef>
                <a:spcPct val="5000"/>
              </a:spcBef>
            </a:pPr>
            <a:r>
              <a:rPr lang="zh-CN" altLang="en-US" sz="2200" dirty="0">
                <a:solidFill>
                  <a:srgbClr val="FF0000"/>
                </a:solidFill>
                <a:latin typeface="Times New Roman" panose="02020603050405020304" pitchFamily="18" charset="0"/>
              </a:rPr>
              <a:t>3. </a:t>
            </a:r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Lucy is so good at art that she won the school painting </a:t>
            </a:r>
          </a:p>
          <a:p>
            <a:pPr eaLnBrk="0" hangingPunct="0">
              <a:lnSpc>
                <a:spcPct val="105000"/>
              </a:lnSpc>
              <a:spcBef>
                <a:spcPct val="5000"/>
              </a:spcBef>
            </a:pPr>
            <a:r>
              <a:rPr lang="zh-CN" altLang="en-US" sz="2200" dirty="0">
                <a:solidFill>
                  <a:srgbClr val="FF0000"/>
                </a:solidFill>
                <a:latin typeface="Times New Roman" panose="02020603050405020304" pitchFamily="18" charset="0"/>
              </a:rPr>
              <a:t>   </a:t>
            </a:r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competition.</a:t>
            </a:r>
          </a:p>
          <a:p>
            <a:pPr eaLnBrk="0" hangingPunct="0">
              <a:lnSpc>
                <a:spcPct val="105000"/>
              </a:lnSpc>
              <a:spcBef>
                <a:spcPct val="5000"/>
              </a:spcBef>
            </a:pPr>
            <a:r>
              <a:rPr lang="zh-CN" altLang="en-US" sz="2200" dirty="0">
                <a:solidFill>
                  <a:srgbClr val="FF0000"/>
                </a:solidFill>
                <a:latin typeface="Times New Roman" panose="02020603050405020304" pitchFamily="18" charset="0"/>
              </a:rPr>
              <a:t>4. </a:t>
            </a:r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He raised his voice so that everybody could hear him.</a:t>
            </a:r>
          </a:p>
          <a:p>
            <a:pPr eaLnBrk="0" hangingPunct="0">
              <a:lnSpc>
                <a:spcPct val="105000"/>
              </a:lnSpc>
              <a:spcBef>
                <a:spcPct val="5000"/>
              </a:spcBef>
            </a:pPr>
            <a:r>
              <a:rPr lang="zh-CN" altLang="en-US" sz="2200" dirty="0">
                <a:solidFill>
                  <a:srgbClr val="FF0000"/>
                </a:solidFill>
                <a:latin typeface="Times New Roman" panose="02020603050405020304" pitchFamily="18" charset="0"/>
              </a:rPr>
              <a:t>5. </a:t>
            </a:r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Your parents will be proud of you if you win the game.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866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Oval 2"/>
          <p:cNvSpPr/>
          <p:nvPr/>
        </p:nvSpPr>
        <p:spPr>
          <a:xfrm>
            <a:off x="2700338" y="404813"/>
            <a:ext cx="3325812" cy="1439862"/>
          </a:xfrm>
          <a:prstGeom prst="ellipse">
            <a:avLst/>
          </a:prstGeom>
          <a:solidFill>
            <a:srgbClr val="FF9933">
              <a:alpha val="34901"/>
            </a:srgbClr>
          </a:solidFill>
          <a:ln w="9525">
            <a:noFill/>
          </a:ln>
        </p:spPr>
        <p:txBody>
          <a:bodyPr wrap="none" anchor="ctr"/>
          <a:lstStyle/>
          <a:p>
            <a:pPr algn="ctr" eaLnBrk="0" hangingPunct="0"/>
            <a:endParaRPr lang="en-GB" altLang="en-US" sz="3200" b="1">
              <a:solidFill>
                <a:srgbClr val="E51E09"/>
              </a:solidFill>
              <a:latin typeface="Times New Roman" panose="02020603050405020304" pitchFamily="18" charset="0"/>
            </a:endParaRPr>
          </a:p>
          <a:p>
            <a:pPr algn="ctr" eaLnBrk="0" hangingPunct="0"/>
            <a:r>
              <a:rPr lang="en-US" altLang="zh-CN" sz="3200" b="1">
                <a:latin typeface="Times New Roman" panose="02020603050405020304" pitchFamily="18" charset="0"/>
                <a:ea typeface="华文隶书" pitchFamily="2" charset="-122"/>
              </a:rPr>
              <a:t>the Adverbial </a:t>
            </a:r>
          </a:p>
          <a:p>
            <a:pPr algn="ctr" eaLnBrk="0" hangingPunct="0"/>
            <a:r>
              <a:rPr lang="zh-CN" altLang="en-US" sz="3200" b="1" dirty="0">
                <a:latin typeface="Times New Roman" panose="02020603050405020304" pitchFamily="18" charset="0"/>
                <a:ea typeface="华文隶书" pitchFamily="2" charset="-122"/>
              </a:rPr>
              <a:t>状语</a:t>
            </a:r>
          </a:p>
        </p:txBody>
      </p:sp>
      <p:sp>
        <p:nvSpPr>
          <p:cNvPr id="4099" name="Rectangle 3"/>
          <p:cNvSpPr/>
          <p:nvPr/>
        </p:nvSpPr>
        <p:spPr>
          <a:xfrm>
            <a:off x="468630" y="1964055"/>
            <a:ext cx="8016875" cy="230251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endParaRPr lang="en-US" altLang="zh-CN" sz="3200" b="1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     修饰动词、形容词、副词或整个句子，说明动作或状态特征的句子成分，叫做</a:t>
            </a: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状语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</a:p>
          <a:p>
            <a:pPr marL="342900" indent="-342900" eaLnBrk="0" hangingPunct="0">
              <a:spcBef>
                <a:spcPct val="20000"/>
              </a:spcBef>
            </a:pPr>
            <a:endParaRPr lang="zh-CN" altLang="en-US" sz="3200" b="1" dirty="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     </a:t>
            </a:r>
          </a:p>
        </p:txBody>
      </p:sp>
      <p:sp>
        <p:nvSpPr>
          <p:cNvPr id="4100" name="Text Box 5"/>
          <p:cNvSpPr txBox="1"/>
          <p:nvPr/>
        </p:nvSpPr>
        <p:spPr>
          <a:xfrm>
            <a:off x="804545" y="4672965"/>
            <a:ext cx="734536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引导词</a:t>
            </a:r>
            <a:r>
              <a:rPr lang="en-US" altLang="zh-CN" sz="3200" b="1">
                <a:latin typeface="Times New Roman" panose="02020603050405020304" pitchFamily="18" charset="0"/>
              </a:rPr>
              <a:t>+</a:t>
            </a: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句子</a:t>
            </a:r>
            <a:r>
              <a:rPr lang="en-US" altLang="zh-CN" sz="3200" b="1"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</a:rPr>
              <a:t>在句中作状语</a:t>
            </a:r>
            <a:r>
              <a:rPr lang="en-US" altLang="zh-CN" sz="3200" b="1">
                <a:latin typeface="Times New Roman" panose="02020603050405020304" pitchFamily="18" charset="0"/>
              </a:rPr>
              <a:t>)→</a:t>
            </a: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状语从句</a:t>
            </a:r>
            <a:endParaRPr lang="en-US" altLang="x-none" sz="3200" b="1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/>
          <p:nvPr/>
        </p:nvSpPr>
        <p:spPr>
          <a:xfrm>
            <a:off x="3995738" y="2133600"/>
            <a:ext cx="2800350" cy="4324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 dirty="0">
                <a:solidFill>
                  <a:srgbClr val="CC0000"/>
                </a:solidFill>
                <a:latin typeface="Arial" panose="020B0604020202020204" pitchFamily="34" charset="0"/>
              </a:rPr>
              <a:t>条件</a:t>
            </a:r>
            <a:r>
              <a:rPr lang="zh-CN" altLang="en-US" sz="2600" b="1" dirty="0">
                <a:solidFill>
                  <a:srgbClr val="0000CC"/>
                </a:solidFill>
                <a:latin typeface="Arial" panose="020B0604020202020204" pitchFamily="34" charset="0"/>
              </a:rPr>
              <a:t>状语从句</a:t>
            </a:r>
            <a:endParaRPr lang="zh-CN" altLang="en-US" sz="2600" b="1" dirty="0">
              <a:solidFill>
                <a:srgbClr val="CC0000"/>
              </a:solidFill>
              <a:latin typeface="Arial" panose="020B0604020202020204" pitchFamily="34" charset="0"/>
            </a:endParaRP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 dirty="0">
                <a:solidFill>
                  <a:srgbClr val="CC0000"/>
                </a:solidFill>
                <a:latin typeface="Arial" panose="020B0604020202020204" pitchFamily="34" charset="0"/>
              </a:rPr>
              <a:t>时间</a:t>
            </a:r>
            <a:r>
              <a:rPr lang="zh-CN" altLang="en-US" sz="2600" b="1" dirty="0">
                <a:solidFill>
                  <a:srgbClr val="0000CC"/>
                </a:solidFill>
                <a:latin typeface="Arial" panose="020B0604020202020204" pitchFamily="34" charset="0"/>
              </a:rPr>
              <a:t>状语从句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 dirty="0">
                <a:solidFill>
                  <a:srgbClr val="CC0000"/>
                </a:solidFill>
                <a:latin typeface="Arial" panose="020B0604020202020204" pitchFamily="34" charset="0"/>
              </a:rPr>
              <a:t>比较</a:t>
            </a:r>
            <a:r>
              <a:rPr lang="zh-CN" altLang="en-US" sz="2600" b="1" dirty="0">
                <a:solidFill>
                  <a:srgbClr val="0000CC"/>
                </a:solidFill>
                <a:latin typeface="Arial" panose="020B0604020202020204" pitchFamily="34" charset="0"/>
              </a:rPr>
              <a:t>状语从句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 dirty="0">
                <a:solidFill>
                  <a:srgbClr val="CC0000"/>
                </a:solidFill>
                <a:latin typeface="Arial" panose="020B0604020202020204" pitchFamily="34" charset="0"/>
              </a:rPr>
              <a:t>原因</a:t>
            </a:r>
            <a:r>
              <a:rPr lang="zh-CN" altLang="en-US" sz="2600" b="1" dirty="0">
                <a:solidFill>
                  <a:srgbClr val="0000CC"/>
                </a:solidFill>
                <a:latin typeface="Arial" panose="020B0604020202020204" pitchFamily="34" charset="0"/>
              </a:rPr>
              <a:t>状语从句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 dirty="0">
                <a:solidFill>
                  <a:srgbClr val="CC0000"/>
                </a:solidFill>
                <a:latin typeface="Arial" panose="020B0604020202020204" pitchFamily="34" charset="0"/>
              </a:rPr>
              <a:t>让步</a:t>
            </a:r>
            <a:r>
              <a:rPr lang="zh-CN" altLang="en-US" sz="2600" b="1" dirty="0">
                <a:solidFill>
                  <a:srgbClr val="0000CC"/>
                </a:solidFill>
                <a:latin typeface="Arial" panose="020B0604020202020204" pitchFamily="34" charset="0"/>
              </a:rPr>
              <a:t>状语从句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 dirty="0">
                <a:solidFill>
                  <a:srgbClr val="CC0000"/>
                </a:solidFill>
                <a:latin typeface="Arial" panose="020B0604020202020204" pitchFamily="34" charset="0"/>
              </a:rPr>
              <a:t>结果</a:t>
            </a:r>
            <a:r>
              <a:rPr lang="zh-CN" altLang="en-US" sz="2600" b="1" dirty="0">
                <a:solidFill>
                  <a:srgbClr val="0000CC"/>
                </a:solidFill>
                <a:latin typeface="Arial" panose="020B0604020202020204" pitchFamily="34" charset="0"/>
              </a:rPr>
              <a:t>状语从句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r>
              <a:rPr lang="zh-CN" altLang="en-US" sz="2600" b="1" dirty="0">
                <a:solidFill>
                  <a:srgbClr val="CC0000"/>
                </a:solidFill>
                <a:latin typeface="Arial" panose="020B0604020202020204" pitchFamily="34" charset="0"/>
              </a:rPr>
              <a:t>目的</a:t>
            </a:r>
            <a:r>
              <a:rPr lang="zh-CN" altLang="en-US" sz="2600" b="1" dirty="0">
                <a:solidFill>
                  <a:srgbClr val="0000CC"/>
                </a:solidFill>
                <a:latin typeface="Arial" panose="020B0604020202020204" pitchFamily="34" charset="0"/>
              </a:rPr>
              <a:t>状语从句</a:t>
            </a:r>
          </a:p>
          <a:p>
            <a:pPr marL="342900" indent="-342900" eaLnBrk="0" hangingPunct="0">
              <a:lnSpc>
                <a:spcPct val="120000"/>
              </a:lnSpc>
              <a:spcBef>
                <a:spcPct val="15000"/>
              </a:spcBef>
            </a:pPr>
            <a:endParaRPr lang="zh-CN" altLang="en-US" sz="2600" b="1" dirty="0">
              <a:latin typeface="Arial" panose="020B0604020202020204" pitchFamily="34" charset="0"/>
            </a:endParaRPr>
          </a:p>
        </p:txBody>
      </p:sp>
      <p:sp>
        <p:nvSpPr>
          <p:cNvPr id="4099" name="Text Box 4"/>
          <p:cNvSpPr txBox="1"/>
          <p:nvPr/>
        </p:nvSpPr>
        <p:spPr>
          <a:xfrm>
            <a:off x="539750" y="3570288"/>
            <a:ext cx="28082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七种状语从句</a:t>
            </a:r>
          </a:p>
        </p:txBody>
      </p:sp>
      <p:sp>
        <p:nvSpPr>
          <p:cNvPr id="4100" name="AutoShape 5"/>
          <p:cNvSpPr/>
          <p:nvPr/>
        </p:nvSpPr>
        <p:spPr>
          <a:xfrm>
            <a:off x="3635375" y="2133600"/>
            <a:ext cx="71438" cy="3668713"/>
          </a:xfrm>
          <a:prstGeom prst="leftBrace">
            <a:avLst>
              <a:gd name="adj1" fmla="val 42772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5125" name="Oval 2"/>
          <p:cNvSpPr/>
          <p:nvPr/>
        </p:nvSpPr>
        <p:spPr>
          <a:xfrm>
            <a:off x="1403350" y="404813"/>
            <a:ext cx="5162550" cy="1430337"/>
          </a:xfrm>
          <a:prstGeom prst="ellipse">
            <a:avLst/>
          </a:prstGeom>
          <a:solidFill>
            <a:srgbClr val="FF9933">
              <a:alpha val="34901"/>
            </a:srgbClr>
          </a:solidFill>
          <a:ln w="9525">
            <a:noFill/>
          </a:ln>
        </p:spPr>
        <p:txBody>
          <a:bodyPr wrap="none" anchor="ctr"/>
          <a:lstStyle/>
          <a:p>
            <a:pPr algn="ctr" eaLnBrk="0" hangingPunct="0"/>
            <a:r>
              <a:rPr lang="en-GB" altLang="en-US" sz="3300" b="1">
                <a:solidFill>
                  <a:srgbClr val="E51E09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3300" b="1">
                <a:latin typeface="Times New Roman" panose="02020603050405020304" pitchFamily="18" charset="0"/>
              </a:rPr>
              <a:t>Revision of</a:t>
            </a:r>
          </a:p>
          <a:p>
            <a:pPr algn="ctr" eaLnBrk="0" hangingPunct="0"/>
            <a:r>
              <a:rPr lang="en-US" altLang="zh-CN" sz="3300" b="1">
                <a:latin typeface="Times New Roman" panose="02020603050405020304" pitchFamily="18" charset="0"/>
                <a:ea typeface="华文隶书" pitchFamily="2" charset="-122"/>
              </a:rPr>
              <a:t>the Adverbial Clauses</a:t>
            </a:r>
          </a:p>
          <a:p>
            <a:pPr algn="ctr" eaLnBrk="0" hangingPunct="0"/>
            <a:r>
              <a:rPr lang="zh-CN" altLang="en-US" sz="3300" b="1" dirty="0">
                <a:latin typeface="Times New Roman" panose="02020603050405020304" pitchFamily="18" charset="0"/>
                <a:ea typeface="华文隶书" pitchFamily="2" charset="-122"/>
              </a:rPr>
              <a:t>状语从句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/>
          </p:cNvSpPr>
          <p:nvPr>
            <p:ph type="body"/>
          </p:nvPr>
        </p:nvSpPr>
        <p:spPr>
          <a:xfrm>
            <a:off x="312738" y="1484630"/>
            <a:ext cx="8280400" cy="479996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20000"/>
              </a:lnSpc>
            </a:pPr>
            <a:r>
              <a:rPr lang="en-US" altLang="zh-CN" sz="3000">
                <a:latin typeface="Times New Roman" panose="02020603050405020304" pitchFamily="18" charset="0"/>
              </a:rPr>
              <a:t>Last week Grandma forgot to take the book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when</a:t>
            </a:r>
            <a:r>
              <a:rPr lang="en-US" altLang="zh-CN" sz="3000">
                <a:latin typeface="Times New Roman" panose="02020603050405020304" pitchFamily="18" charset="0"/>
              </a:rPr>
              <a:t> she left for home. </a:t>
            </a:r>
          </a:p>
          <a:p>
            <a:pPr>
              <a:lnSpc>
                <a:spcPct val="120000"/>
              </a:lnSpc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Although</a:t>
            </a:r>
            <a:r>
              <a:rPr lang="en-US" altLang="zh-CN" sz="3000">
                <a:latin typeface="Times New Roman" panose="02020603050405020304" pitchFamily="18" charset="0"/>
              </a:rPr>
              <a:t> I haven’t got a good job, surfing makes me very fit. </a:t>
            </a:r>
            <a:endParaRPr lang="en-US" altLang="zh-CN" sz="3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If</a:t>
            </a:r>
            <a:r>
              <a:rPr lang="en-US" altLang="zh-CN" sz="3000">
                <a:latin typeface="Times New Roman" panose="02020603050405020304" pitchFamily="18" charset="0"/>
              </a:rPr>
              <a:t> everyone makes a contribution to protecting the environment, the world will become much more beautiful. </a:t>
            </a:r>
            <a:endParaRPr lang="en-US" altLang="zh-CN" sz="3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000">
                <a:latin typeface="Times New Roman" panose="02020603050405020304" pitchFamily="18" charset="0"/>
              </a:rPr>
              <a:t>I’ll show them to you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as soon as</a:t>
            </a:r>
            <a:r>
              <a:rPr lang="en-US" altLang="zh-CN" sz="3000">
                <a:latin typeface="Times New Roman" panose="02020603050405020304" pitchFamily="18" charset="0"/>
              </a:rPr>
              <a:t> they come out.</a:t>
            </a:r>
            <a:r>
              <a:rPr lang="en-US" altLang="zh-CN" sz="3000">
                <a:solidFill>
                  <a:srgbClr val="FFCC00"/>
                </a:solidFill>
                <a:latin typeface="Times New Roman" panose="02020603050405020304" pitchFamily="18" charset="0"/>
              </a:rPr>
              <a:t>    </a:t>
            </a:r>
            <a:endParaRPr lang="en-US" altLang="zh-CN" sz="3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68" name="Text Box 4"/>
          <p:cNvSpPr txBox="1"/>
          <p:nvPr/>
        </p:nvSpPr>
        <p:spPr>
          <a:xfrm>
            <a:off x="3538538" y="2143443"/>
            <a:ext cx="1828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时间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6871" name="Text Box 7"/>
          <p:cNvSpPr txBox="1"/>
          <p:nvPr/>
        </p:nvSpPr>
        <p:spPr>
          <a:xfrm>
            <a:off x="2549208" y="3293110"/>
            <a:ext cx="17764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让步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</a:p>
        </p:txBody>
      </p:sp>
      <p:sp>
        <p:nvSpPr>
          <p:cNvPr id="36873" name="Text Box 9"/>
          <p:cNvSpPr txBox="1"/>
          <p:nvPr/>
        </p:nvSpPr>
        <p:spPr>
          <a:xfrm>
            <a:off x="2264410" y="5043805"/>
            <a:ext cx="17732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（条件）</a:t>
            </a:r>
          </a:p>
        </p:txBody>
      </p:sp>
      <p:sp>
        <p:nvSpPr>
          <p:cNvPr id="36874" name="Text Box 10"/>
          <p:cNvSpPr txBox="1"/>
          <p:nvPr/>
        </p:nvSpPr>
        <p:spPr>
          <a:xfrm>
            <a:off x="1755458" y="901065"/>
            <a:ext cx="56324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i="1" dirty="0">
                <a:solidFill>
                  <a:srgbClr val="0033CC"/>
                </a:solidFill>
                <a:latin typeface="Times New Roman" panose="02020603050405020304" pitchFamily="18" charset="0"/>
              </a:rPr>
              <a:t>判断是什么状语从句？</a:t>
            </a:r>
          </a:p>
        </p:txBody>
      </p:sp>
      <p:sp>
        <p:nvSpPr>
          <p:cNvPr id="36875" name="Text Box 11"/>
          <p:cNvSpPr txBox="1"/>
          <p:nvPr/>
        </p:nvSpPr>
        <p:spPr>
          <a:xfrm>
            <a:off x="6664325" y="5389245"/>
            <a:ext cx="1727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（时间）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/>
          </p:cNvSpPr>
          <p:nvPr>
            <p:ph type="body"/>
          </p:nvPr>
        </p:nvSpPr>
        <p:spPr>
          <a:xfrm>
            <a:off x="539750" y="654685"/>
            <a:ext cx="8064500" cy="493903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10000"/>
              </a:lnSpc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If</a:t>
            </a:r>
            <a:r>
              <a:rPr lang="en-US" altLang="zh-CN" sz="3000" dirty="0">
                <a:latin typeface="Times New Roman" panose="02020603050405020304" pitchFamily="18" charset="0"/>
              </a:rPr>
              <a:t> you get a chance to go, take it.</a:t>
            </a:r>
            <a:endParaRPr lang="en-US" altLang="zh-CN" sz="3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r>
              <a:rPr lang="en-US" altLang="zh-CN" sz="3000" dirty="0">
                <a:latin typeface="Times New Roman" panose="02020603050405020304" pitchFamily="18" charset="0"/>
              </a:rPr>
              <a:t> he explored the sea, he took pictures and videos of many things that people had never seen before. </a:t>
            </a:r>
            <a:endParaRPr lang="en-US" altLang="zh-CN" sz="3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Since </a:t>
            </a:r>
            <a:r>
              <a:rPr lang="en-US" altLang="zh-CN" sz="3000" dirty="0">
                <a:latin typeface="Times New Roman" panose="02020603050405020304" pitchFamily="18" charset="0"/>
              </a:rPr>
              <a:t>water covers most of the earth ,Cousteau knew we should keep the seas clean.</a:t>
            </a:r>
            <a:endParaRPr lang="en-US" altLang="zh-CN" sz="3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As </a:t>
            </a:r>
            <a:r>
              <a:rPr lang="en-US" altLang="zh-CN" sz="3000" dirty="0">
                <a:latin typeface="Times New Roman" panose="02020603050405020304" pitchFamily="18" charset="0"/>
              </a:rPr>
              <a:t>water is very important to our environment , he encouraged everyone to take part in protecting our lakes ,rivers, seas and oceans.     </a:t>
            </a:r>
            <a:endParaRPr lang="en-US" altLang="zh-CN" sz="30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2" name="Text Box 4"/>
          <p:cNvSpPr txBox="1"/>
          <p:nvPr/>
        </p:nvSpPr>
        <p:spPr>
          <a:xfrm>
            <a:off x="6172518" y="764540"/>
            <a:ext cx="1600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（条件）</a:t>
            </a:r>
          </a:p>
        </p:txBody>
      </p:sp>
      <p:sp>
        <p:nvSpPr>
          <p:cNvPr id="37893" name="Text Box 5"/>
          <p:cNvSpPr txBox="1"/>
          <p:nvPr/>
        </p:nvSpPr>
        <p:spPr>
          <a:xfrm>
            <a:off x="2123440" y="2326323"/>
            <a:ext cx="14398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（时间）</a:t>
            </a:r>
          </a:p>
        </p:txBody>
      </p:sp>
      <p:sp>
        <p:nvSpPr>
          <p:cNvPr id="37894" name="Text Box 6"/>
          <p:cNvSpPr txBox="1"/>
          <p:nvPr/>
        </p:nvSpPr>
        <p:spPr>
          <a:xfrm>
            <a:off x="6475730" y="3406140"/>
            <a:ext cx="12969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（原因）</a:t>
            </a:r>
          </a:p>
        </p:txBody>
      </p:sp>
      <p:sp>
        <p:nvSpPr>
          <p:cNvPr id="37895" name="Text Box 7"/>
          <p:cNvSpPr txBox="1"/>
          <p:nvPr/>
        </p:nvSpPr>
        <p:spPr>
          <a:xfrm>
            <a:off x="6172835" y="5012055"/>
            <a:ext cx="14801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（原因）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4" grpId="0"/>
      <p:bldP spid="3789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/>
          </p:cNvSpPr>
          <p:nvPr>
            <p:ph type="body"/>
          </p:nvPr>
        </p:nvSpPr>
        <p:spPr>
          <a:xfrm>
            <a:off x="503238" y="665163"/>
            <a:ext cx="8172450" cy="489267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20000"/>
              </a:lnSpc>
            </a:pPr>
            <a:r>
              <a:rPr lang="en-US" altLang="zh-CN" sz="3000">
                <a:latin typeface="Times New Roman" panose="02020603050405020304" pitchFamily="18" charset="0"/>
              </a:rPr>
              <a:t>The boy’s father was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000">
                <a:latin typeface="Times New Roman" panose="02020603050405020304" pitchFamily="18" charset="0"/>
              </a:rPr>
              <a:t> thankful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000">
                <a:latin typeface="Times New Roman" panose="02020603050405020304" pitchFamily="18" charset="0"/>
              </a:rPr>
              <a:t> he taught Edison how to send messages by </a:t>
            </a:r>
            <a:r>
              <a:rPr lang="en-US" altLang="zh-CN" sz="3000" err="1">
                <a:latin typeface="Times New Roman" panose="02020603050405020304" pitchFamily="18" charset="0"/>
              </a:rPr>
              <a:t>telegragh</a:t>
            </a:r>
            <a:r>
              <a:rPr lang="en-US" altLang="zh-CN" sz="3000">
                <a:latin typeface="Times New Roman" panose="02020603050405020304" pitchFamily="18" charset="0"/>
              </a:rPr>
              <a:t>. </a:t>
            </a:r>
            <a:r>
              <a:rPr lang="zh-CN" altLang="en-US" sz="3000" dirty="0">
                <a:solidFill>
                  <a:srgbClr val="FFCC00"/>
                </a:solidFill>
                <a:latin typeface="Times New Roman" panose="02020603050405020304" pitchFamily="18" charset="0"/>
              </a:rPr>
              <a:t>　</a:t>
            </a:r>
          </a:p>
          <a:p>
            <a:pPr>
              <a:lnSpc>
                <a:spcPct val="120000"/>
              </a:lnSpc>
            </a:pPr>
            <a:r>
              <a:rPr lang="en-US" altLang="zh-CN" sz="3000">
                <a:latin typeface="Times New Roman" panose="02020603050405020304" pitchFamily="18" charset="0"/>
              </a:rPr>
              <a:t>She said she felt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as if</a:t>
            </a:r>
            <a:r>
              <a:rPr lang="en-US" altLang="zh-CN" sz="3000">
                <a:latin typeface="Times New Roman" panose="02020603050405020304" pitchFamily="18" charset="0"/>
              </a:rPr>
              <a:t> she was in a storm at sea.</a:t>
            </a:r>
          </a:p>
          <a:p>
            <a:pPr marL="0" indent="0">
              <a:lnSpc>
                <a:spcPct val="120000"/>
              </a:lnSpc>
              <a:buNone/>
            </a:pP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more</a:t>
            </a:r>
            <a:r>
              <a:rPr lang="en-US" altLang="zh-CN" sz="3000">
                <a:latin typeface="Times New Roman" panose="02020603050405020304" pitchFamily="18" charset="0"/>
              </a:rPr>
              <a:t> trees there are,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the better</a:t>
            </a:r>
            <a:r>
              <a:rPr lang="en-US" altLang="zh-CN" sz="3000">
                <a:latin typeface="Times New Roman" panose="02020603050405020304" pitchFamily="18" charset="0"/>
              </a:rPr>
              <a:t> harvests we have.</a:t>
            </a:r>
            <a:r>
              <a:rPr lang="en-US" altLang="zh-CN" sz="3000">
                <a:solidFill>
                  <a:srgbClr val="FFCC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000" dirty="0">
                <a:solidFill>
                  <a:srgbClr val="000000"/>
                </a:solidFill>
                <a:latin typeface="Times New Roman" panose="02020603050405020304" pitchFamily="18" charset="0"/>
              </a:rPr>
              <a:t>　</a:t>
            </a:r>
          </a:p>
          <a:p>
            <a:pPr>
              <a:lnSpc>
                <a:spcPct val="120000"/>
              </a:lnSpc>
            </a:pPr>
            <a:r>
              <a:rPr lang="en-US" altLang="zh-CN" sz="3000" err="1">
                <a:latin typeface="Times New Roman" panose="02020603050405020304" pitchFamily="18" charset="0"/>
              </a:rPr>
              <a:t>Miyoko</a:t>
            </a:r>
            <a:r>
              <a:rPr lang="en-US" altLang="zh-CN" sz="3000">
                <a:latin typeface="Times New Roman" panose="02020603050405020304" pitchFamily="18" charset="0"/>
              </a:rPr>
              <a:t> bought a camera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so that</a:t>
            </a:r>
            <a:r>
              <a:rPr lang="en-US" altLang="zh-CN" sz="3000">
                <a:latin typeface="Times New Roman" panose="02020603050405020304" pitchFamily="18" charset="0"/>
              </a:rPr>
              <a:t> she could take pictures in Beijing. </a:t>
            </a:r>
            <a:endParaRPr lang="en-US" altLang="zh-CN" sz="3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916" name="Text Box 4"/>
          <p:cNvSpPr txBox="1"/>
          <p:nvPr/>
        </p:nvSpPr>
        <p:spPr>
          <a:xfrm>
            <a:off x="7308304" y="1300162"/>
            <a:ext cx="15398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（结果）</a:t>
            </a:r>
          </a:p>
        </p:txBody>
      </p:sp>
      <p:sp>
        <p:nvSpPr>
          <p:cNvPr id="38917" name="Text Box 5"/>
          <p:cNvSpPr txBox="1"/>
          <p:nvPr/>
        </p:nvSpPr>
        <p:spPr>
          <a:xfrm>
            <a:off x="827584" y="2538565"/>
            <a:ext cx="13017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（方式）</a:t>
            </a:r>
          </a:p>
        </p:txBody>
      </p:sp>
      <p:sp>
        <p:nvSpPr>
          <p:cNvPr id="38918" name="Text Box 6"/>
          <p:cNvSpPr txBox="1"/>
          <p:nvPr/>
        </p:nvSpPr>
        <p:spPr>
          <a:xfrm>
            <a:off x="1704975" y="3790950"/>
            <a:ext cx="19399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（比较）</a:t>
            </a:r>
          </a:p>
        </p:txBody>
      </p:sp>
      <p:sp>
        <p:nvSpPr>
          <p:cNvPr id="38919" name="Text Box 7"/>
          <p:cNvSpPr txBox="1"/>
          <p:nvPr/>
        </p:nvSpPr>
        <p:spPr>
          <a:xfrm>
            <a:off x="3800793" y="5035868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（目的）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7" grpId="0"/>
      <p:bldP spid="38918" grpId="0"/>
      <p:bldP spid="389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/>
          <p:nvPr/>
        </p:nvSpPr>
        <p:spPr>
          <a:xfrm>
            <a:off x="1943735" y="787718"/>
            <a:ext cx="52562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条件状语从句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condition</a:t>
            </a:r>
          </a:p>
        </p:txBody>
      </p:sp>
      <p:sp>
        <p:nvSpPr>
          <p:cNvPr id="6147" name="Text Box 5"/>
          <p:cNvSpPr txBox="1"/>
          <p:nvPr/>
        </p:nvSpPr>
        <p:spPr>
          <a:xfrm>
            <a:off x="576263" y="1910398"/>
            <a:ext cx="7920037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</a:rPr>
              <a:t>.</a:t>
            </a: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</a:rPr>
              <a:t>连接词：</a:t>
            </a:r>
          </a:p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if , unless( if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…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not), so/as long as, 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31483" y="764540"/>
            <a:ext cx="8280400" cy="5584825"/>
          </a:xfrm>
        </p:spPr>
        <p:txBody>
          <a:bodyPr vert="horz" wrap="square" lIns="91440" tIns="45720" rIns="91440" bIns="45720" numCol="1" anchor="t" anchorCtr="0" compatLnSpc="1"/>
          <a:lstStyle/>
          <a:p>
            <a:pPr marL="609600" indent="-609600">
              <a:lnSpc>
                <a:spcPct val="90000"/>
              </a:lnSpc>
              <a:buNone/>
            </a:pPr>
            <a:r>
              <a:rPr lang="zh-CN" altLang="en-US" sz="3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              中考链接</a:t>
            </a:r>
            <a:r>
              <a:rPr lang="en-US" altLang="zh-CN" sz="3000" b="1">
                <a:solidFill>
                  <a:srgbClr val="0033CC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3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条件状语从句</a:t>
            </a:r>
            <a:endParaRPr lang="en-US" altLang="zh-CN" sz="3000" b="1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1. If he ____, his voice will be heard for sure. 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    A. come       		B. comes  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    C. will come  		D. has come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2. — Are you sure that he ___ tonight ?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    —Of course. Don’t worry. I’ll let you know as 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        soon as he ____ . </a:t>
            </a:r>
            <a:r>
              <a:rPr lang="zh-CN" altLang="en-US" sz="3000" dirty="0">
                <a:latin typeface="Times New Roman" panose="02020603050405020304" pitchFamily="18" charset="0"/>
              </a:rPr>
              <a:t>　　</a:t>
            </a:r>
          </a:p>
          <a:p>
            <a:pPr marL="609600" indent="-609600">
              <a:lnSpc>
                <a:spcPct val="9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     A. will come; comes     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     B. comes; will come 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     C. will come; will come 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     D. comes ; comes. 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12291" name="AutoShape 3"/>
          <p:cNvSpPr/>
          <p:nvPr/>
        </p:nvSpPr>
        <p:spPr>
          <a:xfrm>
            <a:off x="2514600" y="5257800"/>
            <a:ext cx="2971800" cy="533400"/>
          </a:xfrm>
          <a:prstGeom prst="star4">
            <a:avLst>
              <a:gd name="adj" fmla="val 12500"/>
            </a:avLst>
          </a:prstGeom>
          <a:noFill/>
          <a:ln w="9525">
            <a:noFill/>
          </a:ln>
        </p:spPr>
        <p:txBody>
          <a:bodyPr wrap="none" anchor="ctr"/>
          <a:lstStyle/>
          <a:p>
            <a:endParaRPr lang="zh-CN" altLang="en-US" sz="1800" dirty="0">
              <a:latin typeface="Times New Roman" panose="02020603050405020304" pitchFamily="18" charset="0"/>
            </a:endParaRPr>
          </a:p>
        </p:txBody>
      </p:sp>
      <p:sp>
        <p:nvSpPr>
          <p:cNvPr id="124932" name="AutoShape 4"/>
          <p:cNvSpPr>
            <a:spLocks noChangeArrowheads="1"/>
          </p:cNvSpPr>
          <p:nvPr/>
        </p:nvSpPr>
        <p:spPr bwMode="auto">
          <a:xfrm>
            <a:off x="2895600" y="4953000"/>
            <a:ext cx="3352800" cy="762000"/>
          </a:xfrm>
          <a:prstGeom prst="cloudCallout">
            <a:avLst>
              <a:gd name="adj1" fmla="val -43750"/>
              <a:gd name="adj2" fmla="val 70000"/>
            </a:avLst>
          </a:prstGeom>
          <a:noFill/>
          <a:ln>
            <a:noFill/>
          </a:ln>
          <a:effectLst/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 typeface="Arial" panose="020B0604020202020204" pitchFamily="34" charset="0"/>
              <a:buNone/>
              <a:defRPr/>
            </a:pPr>
            <a:endParaRPr kumimoji="0" lang="zh-CN" altLang="zh-CN" sz="32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3" name="Rectangle 5"/>
          <p:cNvSpPr/>
          <p:nvPr/>
        </p:nvSpPr>
        <p:spPr>
          <a:xfrm>
            <a:off x="6019800" y="4648200"/>
            <a:ext cx="1676400" cy="838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endParaRPr lang="zh-CN" altLang="en-US" sz="1800" dirty="0">
              <a:latin typeface="Times New Roman" panose="02020603050405020304" pitchFamily="18" charset="0"/>
            </a:endParaRPr>
          </a:p>
        </p:txBody>
      </p:sp>
      <p:sp>
        <p:nvSpPr>
          <p:cNvPr id="124934" name="Text Box 6"/>
          <p:cNvSpPr txBox="1">
            <a:spLocks noChangeArrowheads="1"/>
          </p:cNvSpPr>
          <p:nvPr/>
        </p:nvSpPr>
        <p:spPr bwMode="auto">
          <a:xfrm>
            <a:off x="1810385" y="1216343"/>
            <a:ext cx="19812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</a:pPr>
            <a:r>
              <a:rPr lang="en-US" altLang="zh-CN" sz="320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124935" name="Text Box 7"/>
          <p:cNvSpPr txBox="1">
            <a:spLocks noChangeArrowheads="1"/>
          </p:cNvSpPr>
          <p:nvPr/>
        </p:nvSpPr>
        <p:spPr bwMode="auto">
          <a:xfrm>
            <a:off x="4591685" y="2690813"/>
            <a:ext cx="6858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</a:pPr>
            <a:r>
              <a:rPr lang="en-US" altLang="zh-CN" sz="320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4" grpId="0" bldLvl="0" animBg="1"/>
      <p:bldP spid="124935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/>
          <p:nvPr/>
        </p:nvSpPr>
        <p:spPr>
          <a:xfrm>
            <a:off x="441008" y="1266508"/>
            <a:ext cx="36195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when / while</a:t>
            </a:r>
          </a:p>
        </p:txBody>
      </p:sp>
      <p:sp>
        <p:nvSpPr>
          <p:cNvPr id="10243" name="Text Box 5"/>
          <p:cNvSpPr txBox="1"/>
          <p:nvPr/>
        </p:nvSpPr>
        <p:spPr>
          <a:xfrm>
            <a:off x="441325" y="1687513"/>
            <a:ext cx="8378825" cy="4266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when </a:t>
            </a:r>
            <a:r>
              <a:rPr lang="zh-CN" altLang="en-US" sz="2800" b="1" dirty="0">
                <a:latin typeface="Times New Roman" panose="02020603050405020304" pitchFamily="18" charset="0"/>
              </a:rPr>
              <a:t>既可指某一时间点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也可指一段时间</a:t>
            </a:r>
            <a:r>
              <a:rPr lang="en-US" altLang="zh-CN" sz="2800" b="1">
                <a:latin typeface="Times New Roman" panose="02020603050405020304" pitchFamily="18" charset="0"/>
              </a:rPr>
              <a:t>; </a:t>
            </a:r>
          </a:p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while</a:t>
            </a:r>
            <a:r>
              <a:rPr lang="zh-CN" altLang="en-US" sz="2800" b="1" dirty="0">
                <a:latin typeface="Times New Roman" panose="02020603050405020304" pitchFamily="18" charset="0"/>
              </a:rPr>
              <a:t>指“在某一段时间里”，“在……期间”，引导的动作必须是持续性的.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endParaRPr lang="zh-CN" altLang="en-US" sz="2800" dirty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他回来的时候，他妻子正在做饭。</a:t>
            </a:r>
            <a:endParaRPr lang="en-US" altLang="x-none" sz="28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u="sng">
                <a:solidFill>
                  <a:srgbClr val="FF0000"/>
                </a:solidFill>
                <a:latin typeface="Times New Roman" panose="02020603050405020304" pitchFamily="18" charset="0"/>
              </a:rPr>
              <a:t>When  he returned,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his wife was cooking.</a:t>
            </a:r>
            <a:endParaRPr lang="en-US" altLang="zh-CN" sz="2800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在他看书的时候，他妻子正在做饭。</a:t>
            </a:r>
          </a:p>
          <a:p>
            <a:pPr eaLnBrk="0" hangingPunct="0"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 u="sng">
                <a:solidFill>
                  <a:srgbClr val="FF0000"/>
                </a:solidFill>
                <a:latin typeface="Times New Roman" panose="02020603050405020304" pitchFamily="18" charset="0"/>
              </a:rPr>
              <a:t>While he was reading,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his wife was cooking.</a:t>
            </a:r>
          </a:p>
        </p:txBody>
      </p:sp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1858645" y="618808"/>
            <a:ext cx="5256213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R="0" algn="ctr" defTabSz="914400" eaLnBrk="0" hangingPunct="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+mn-cs"/>
              </a:rPr>
              <a:t>时间状语从句</a:t>
            </a:r>
            <a:r>
              <a:rPr kumimoji="0" lang="en-US" sz="2800" b="1" kern="1200" cap="none" spc="0" normalizeH="0" baseline="0" noProof="0" dirty="0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+mn-cs"/>
              </a:rPr>
              <a:t>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/>
          </p:cNvSpPr>
          <p:nvPr>
            <p:ph type="body"/>
          </p:nvPr>
        </p:nvSpPr>
        <p:spPr>
          <a:xfrm>
            <a:off x="227013" y="844550"/>
            <a:ext cx="8315325" cy="5001895"/>
          </a:xfrm>
        </p:spPr>
        <p:txBody>
          <a:bodyPr vert="horz" wrap="square" lIns="91440" tIns="45720" rIns="91440" bIns="45720" anchor="t"/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中考链接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—— When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从句考点：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800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1) </a:t>
            </a:r>
            <a:r>
              <a:rPr lang="zh-CN" altLang="en-US" sz="2800" dirty="0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当一个动作正在发生的时候另一个动作突然发生</a:t>
            </a:r>
            <a:r>
              <a:rPr lang="en-US" altLang="zh-CN" sz="2800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----</a:t>
            </a:r>
            <a:r>
              <a:rPr lang="zh-CN" altLang="en-US" sz="2800" dirty="0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主句用过去进行时，从句用过去式．（不能用</a:t>
            </a:r>
            <a:r>
              <a:rPr lang="en-US" altLang="zh-CN" sz="2800">
                <a:solidFill>
                  <a:srgbClr val="0033CC"/>
                </a:solidFill>
                <a:latin typeface="Times New Roman" panose="02020603050405020304" pitchFamily="18" charset="0"/>
              </a:rPr>
              <a:t>while</a:t>
            </a:r>
            <a:r>
              <a:rPr lang="zh-CN" altLang="en-US" sz="2800" dirty="0">
                <a:solidFill>
                  <a:srgbClr val="0033CC"/>
                </a:solidFill>
                <a:latin typeface="Times New Roman" panose="02020603050405020304" pitchFamily="18" charset="0"/>
              </a:rPr>
              <a:t>）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e.g. (1)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err="1">
                <a:latin typeface="Times New Roman" panose="02020603050405020304" pitchFamily="18" charset="0"/>
              </a:rPr>
              <a:t>I_____________(watch</a:t>
            </a:r>
            <a:r>
              <a:rPr lang="en-US" altLang="zh-CN" sz="2800">
                <a:latin typeface="Times New Roman" panose="02020603050405020304" pitchFamily="18" charset="0"/>
              </a:rPr>
              <a:t>) TV when I 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___________ (</a:t>
            </a:r>
            <a:r>
              <a:rPr lang="en-US" altLang="zh-CN" sz="2800" err="1">
                <a:latin typeface="Times New Roman" panose="02020603050405020304" pitchFamily="18" charset="0"/>
              </a:rPr>
              <a:t>hear)a</a:t>
            </a:r>
            <a:r>
              <a:rPr lang="en-US" altLang="zh-CN" sz="2800">
                <a:latin typeface="Times New Roman" panose="02020603050405020304" pitchFamily="18" charset="0"/>
              </a:rPr>
              <a:t> sharp cry yesterday evening. 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(2)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What _____ you _____ when the teacher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came in just now ?     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did, do    		B. were, doing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C. do,  do    		D. are,   doing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1852930" y="3588068"/>
            <a:ext cx="68580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</a:pPr>
            <a:r>
              <a:rPr lang="en-US" altLang="zh-CN" sz="280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1528445" y="2585085"/>
            <a:ext cx="3103563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was watching</a:t>
            </a: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522605" y="3168015"/>
            <a:ext cx="1439863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heard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 bldLvl="0" animBg="1"/>
      <p:bldP spid="53254" grpId="0" bldLvl="0" animBg="1"/>
      <p:bldP spid="53255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/>
          </p:cNvSpPr>
          <p:nvPr>
            <p:ph type="body"/>
          </p:nvPr>
        </p:nvSpPr>
        <p:spPr>
          <a:xfrm>
            <a:off x="377508" y="731520"/>
            <a:ext cx="8388350" cy="500062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中考链接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——When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从句考点：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2) </a:t>
            </a:r>
            <a:r>
              <a:rPr lang="zh-CN" altLang="en-US" sz="2800" dirty="0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当一个动作正在发生时另一动作也相继发生，而且很短暂－－从句用过去进行时，主句用过去式。（也可用</a:t>
            </a:r>
            <a:r>
              <a:rPr lang="en-US" altLang="zh-CN" sz="2800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while</a:t>
            </a:r>
            <a:r>
              <a:rPr lang="zh-CN" altLang="en-US" sz="2800" dirty="0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</a:t>
            </a:r>
            <a:r>
              <a:rPr lang="en-US" altLang="zh-CN" sz="2800">
                <a:latin typeface="Times New Roman" panose="02020603050405020304" pitchFamily="18" charset="0"/>
              </a:rPr>
              <a:t>(1)A car_______ (hit) a bicycle rider carelessly when it _________(run) past the corner of the street.         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(2) I met Mr. Green _____ I was walking across the bridge, but I didn’t say hello to him.                                                     A. before  	B. after 	C. until    	D. while</a:t>
            </a:r>
          </a:p>
        </p:txBody>
      </p:sp>
      <p:sp>
        <p:nvSpPr>
          <p:cNvPr id="125958" name="Text Box 6"/>
          <p:cNvSpPr txBox="1">
            <a:spLocks noChangeArrowheads="1"/>
          </p:cNvSpPr>
          <p:nvPr/>
        </p:nvSpPr>
        <p:spPr bwMode="auto">
          <a:xfrm>
            <a:off x="2194243" y="2970213"/>
            <a:ext cx="91440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hit</a:t>
            </a:r>
          </a:p>
        </p:txBody>
      </p:sp>
      <p:sp>
        <p:nvSpPr>
          <p:cNvPr id="125959" name="Text Box 7"/>
          <p:cNvSpPr txBox="1">
            <a:spLocks noChangeArrowheads="1"/>
          </p:cNvSpPr>
          <p:nvPr/>
        </p:nvSpPr>
        <p:spPr bwMode="auto">
          <a:xfrm>
            <a:off x="584200" y="3330575"/>
            <a:ext cx="3733800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running</a:t>
            </a:r>
          </a:p>
        </p:txBody>
      </p:sp>
      <p:sp>
        <p:nvSpPr>
          <p:cNvPr id="5" name="Text Box 6"/>
          <p:cNvSpPr txBox="1"/>
          <p:nvPr/>
        </p:nvSpPr>
        <p:spPr>
          <a:xfrm>
            <a:off x="3811270" y="4097973"/>
            <a:ext cx="685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8" grpId="0" bldLvl="0" animBg="1"/>
      <p:bldP spid="125959" grpId="0" animBg="1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Rectangle 5"/>
          <p:cNvSpPr>
            <a:spLocks noGrp="1"/>
          </p:cNvSpPr>
          <p:nvPr>
            <p:ph type="body"/>
          </p:nvPr>
        </p:nvSpPr>
        <p:spPr>
          <a:xfrm>
            <a:off x="508318" y="907415"/>
            <a:ext cx="8232775" cy="504317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中考链接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——while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从句用进行时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e.g.1)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My parents _______________ (read)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some newspapers while I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 ____________ (play) with my e-dog this 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 time yesterday.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2)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While we ____________  (travel) in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Australia last year, I visited Lucy who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once taught English in our school.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3267075" y="1965325"/>
            <a:ext cx="3241675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were 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</a:rPr>
              <a:t>readinng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1683703" y="3025458"/>
            <a:ext cx="2636838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playing</a:t>
            </a:r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2890203" y="4166553"/>
            <a:ext cx="2808288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were 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</a:rPr>
              <a:t>travelling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 bldLvl="0" animBg="1"/>
      <p:bldP spid="52232" grpId="0" bldLvl="0" animBg="1"/>
      <p:bldP spid="52234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/>
          </p:cNvSpPr>
          <p:nvPr>
            <p:ph type="body"/>
          </p:nvPr>
        </p:nvSpPr>
        <p:spPr>
          <a:xfrm>
            <a:off x="468313" y="1268413"/>
            <a:ext cx="8280400" cy="4071620"/>
          </a:xfrm>
        </p:spPr>
        <p:txBody>
          <a:bodyPr vert="horz" wrap="square" lIns="91440" tIns="45720" rIns="91440" bIns="45720" anchor="t"/>
          <a:lstStyle/>
          <a:p>
            <a:pPr algn="l">
              <a:lnSpc>
                <a:spcPct val="115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…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as </a:t>
            </a:r>
          </a:p>
          <a:p>
            <a:pPr>
              <a:lnSpc>
                <a:spcPct val="115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否定结构常用</a:t>
            </a:r>
            <a:r>
              <a:rPr lang="en-US" altLang="zh-CN" sz="2800">
                <a:latin typeface="Times New Roman" panose="02020603050405020304" pitchFamily="18" charset="0"/>
              </a:rPr>
              <a:t>so … as</a:t>
            </a:r>
            <a:r>
              <a:rPr lang="zh-CN" altLang="en-US" sz="2800" dirty="0">
                <a:latin typeface="Times New Roman" panose="02020603050405020304" pitchFamily="18" charset="0"/>
              </a:rPr>
              <a:t>，也可用</a:t>
            </a:r>
            <a:r>
              <a:rPr lang="en-US" altLang="zh-CN" sz="2800">
                <a:latin typeface="Times New Roman" panose="02020603050405020304" pitchFamily="18" charset="0"/>
              </a:rPr>
              <a:t>as … </a:t>
            </a:r>
            <a:r>
              <a:rPr lang="en-US" altLang="zh-CN" sz="2800" err="1">
                <a:latin typeface="Times New Roman" panose="02020603050405020304" pitchFamily="18" charset="0"/>
              </a:rPr>
              <a:t>as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他醒来得和入睡时一样突然。</a:t>
            </a:r>
          </a:p>
          <a:p>
            <a:pPr>
              <a:lnSpc>
                <a:spcPct val="115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He woke up as suddenly as he had fallen asleep.</a:t>
            </a:r>
          </a:p>
          <a:p>
            <a:pPr>
              <a:lnSpc>
                <a:spcPct val="115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我从未见过这么多雨的二月。</a:t>
            </a:r>
          </a:p>
          <a:p>
            <a:pPr>
              <a:lnSpc>
                <a:spcPct val="115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have never seen so much rain as fell that </a:t>
            </a:r>
          </a:p>
          <a:p>
            <a:pPr>
              <a:lnSpc>
                <a:spcPct val="115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February.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1" name="Text Box 4"/>
          <p:cNvSpPr txBox="1"/>
          <p:nvPr/>
        </p:nvSpPr>
        <p:spPr>
          <a:xfrm>
            <a:off x="1008380" y="673735"/>
            <a:ext cx="6553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比较状语从句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comparison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588963"/>
            <a:ext cx="8280400" cy="5345430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indent="0">
              <a:lnSpc>
                <a:spcPct val="1200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中考链接</a:t>
            </a:r>
            <a:br>
              <a:rPr lang="en-US" altLang="zh-CN" sz="2800">
                <a:solidFill>
                  <a:srgbClr val="FFCC00"/>
                </a:solidFill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(    ) 1.There are ___ many league members in 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 class 2 ___ in Class 4.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	  A. both; and           	B. so; as                                 	  C. either; or           	D. as; as 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(    ) 2 -Do you have a big library?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	  -No, we don't. At least, not ___ yours.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	 A. as big as            	B. as big than                     	 C. as bigger than   	D. bigger as </a:t>
            </a:r>
            <a:br>
              <a:rPr lang="en-US" altLang="zh-CN" sz="2800">
                <a:latin typeface="Times New Roman" panose="02020603050405020304" pitchFamily="18" charset="0"/>
              </a:rPr>
            </a:b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25604" name="Text Box 4"/>
          <p:cNvSpPr txBox="1"/>
          <p:nvPr/>
        </p:nvSpPr>
        <p:spPr>
          <a:xfrm>
            <a:off x="395288" y="1223963"/>
            <a:ext cx="990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25605" name="Text Box 5"/>
          <p:cNvSpPr txBox="1"/>
          <p:nvPr/>
        </p:nvSpPr>
        <p:spPr>
          <a:xfrm>
            <a:off x="624205" y="3413760"/>
            <a:ext cx="533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body"/>
          </p:nvPr>
        </p:nvSpPr>
        <p:spPr>
          <a:xfrm>
            <a:off x="433388" y="660400"/>
            <a:ext cx="8315325" cy="4397375"/>
          </a:xfrm>
        </p:spPr>
        <p:txBody>
          <a:bodyPr vert="horz" wrap="square" lIns="91440" tIns="45720" rIns="91440" bIns="45720" anchor="t"/>
          <a:lstStyle/>
          <a:p>
            <a:pPr marL="0" indent="0">
              <a:lnSpc>
                <a:spcPct val="1200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中考链接</a:t>
            </a:r>
            <a:br>
              <a:rPr lang="en-US" altLang="zh-CN" sz="2800">
                <a:solidFill>
                  <a:srgbClr val="FFCC00"/>
                </a:solidFill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(   ) 3. </a:t>
            </a:r>
            <a:r>
              <a:rPr lang="en-US" altLang="zh-CN" sz="2800" err="1">
                <a:latin typeface="Times New Roman" panose="02020603050405020304" pitchFamily="18" charset="0"/>
              </a:rPr>
              <a:t>Suzhou</a:t>
            </a:r>
            <a:r>
              <a:rPr lang="en-US" altLang="zh-CN" sz="2800">
                <a:latin typeface="Times New Roman" panose="02020603050405020304" pitchFamily="18" charset="0"/>
              </a:rPr>
              <a:t> is not ____ beautiful ____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 </a:t>
            </a:r>
            <a:r>
              <a:rPr lang="en-US" altLang="zh-CN" sz="2800" err="1">
                <a:latin typeface="Times New Roman" panose="02020603050405020304" pitchFamily="18" charset="0"/>
              </a:rPr>
              <a:t>Hangzhou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          A. as; than           		B. so; as                         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 C. even; than       		D. /; than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(    ) 4 Iron is more useful ___ any other metal.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	  A. as     	B. than    	 C. then     D. so</a:t>
            </a:r>
            <a:br>
              <a:rPr lang="en-US" altLang="zh-CN" sz="2800">
                <a:latin typeface="Times New Roman" panose="02020603050405020304" pitchFamily="18" charset="0"/>
              </a:rPr>
            </a:b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28005" name="Text Box 5"/>
          <p:cNvSpPr txBox="1"/>
          <p:nvPr/>
        </p:nvSpPr>
        <p:spPr>
          <a:xfrm>
            <a:off x="242888" y="1268413"/>
            <a:ext cx="1143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128006" name="Text Box 6"/>
          <p:cNvSpPr txBox="1"/>
          <p:nvPr/>
        </p:nvSpPr>
        <p:spPr>
          <a:xfrm>
            <a:off x="433705" y="3496945"/>
            <a:ext cx="762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5" grpId="0"/>
      <p:bldP spid="12800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1"/>
          <p:cNvSpPr txBox="1"/>
          <p:nvPr/>
        </p:nvSpPr>
        <p:spPr>
          <a:xfrm>
            <a:off x="611188" y="1052513"/>
            <a:ext cx="8137525" cy="53644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 eaLnBrk="0" hangingPunct="0">
              <a:lnSpc>
                <a:spcPct val="105000"/>
              </a:lnSpc>
              <a:spcBef>
                <a:spcPct val="1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because / as / since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原因状语从句主要表原因或理由。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他心情不好，因为他母亲生病了。</a:t>
            </a: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It was because his mother was badly ill that he was unhappy.</a:t>
            </a: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第二天早晨我们起得很早，因为要不迟于下午到达牛津市。</a:t>
            </a: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We were up early the next morning, as we wanted to be in Oxford by the afternoon.</a:t>
            </a: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由于我们没有钱，我们不能买它。</a:t>
            </a:r>
          </a:p>
          <a:p>
            <a:pPr eaLnBrk="0" hangingPunct="0">
              <a:lnSpc>
                <a:spcPct val="105000"/>
              </a:lnSpc>
              <a:spcBef>
                <a:spcPct val="1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Since we’ve no money, we can’t buy it.</a:t>
            </a:r>
          </a:p>
        </p:txBody>
      </p:sp>
      <p:sp>
        <p:nvSpPr>
          <p:cNvPr id="20483" name="Text Box 4"/>
          <p:cNvSpPr txBox="1"/>
          <p:nvPr/>
        </p:nvSpPr>
        <p:spPr>
          <a:xfrm>
            <a:off x="1800860" y="530543"/>
            <a:ext cx="52562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原因状语从句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reason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框 13313"/>
          <p:cNvSpPr txBox="1"/>
          <p:nvPr/>
        </p:nvSpPr>
        <p:spPr>
          <a:xfrm>
            <a:off x="591820" y="814070"/>
            <a:ext cx="8068945" cy="51104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eaLnBrk="0" hangingPunct="0">
              <a:lnSpc>
                <a:spcPct val="105000"/>
              </a:lnSpc>
              <a:spcBef>
                <a:spcPct val="2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because</a:t>
            </a:r>
            <a:endParaRPr lang="en-US" altLang="zh-CN" sz="2400" b="1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ts val="258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</a:rPr>
              <a:t>because, as, since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均表示“因为”，“由于”，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</a:rPr>
              <a:t>because 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语气最强，用来回答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</a:rPr>
              <a:t>why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提问，可表示已知或未知的事实。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ts val="2580"/>
              </a:lnSpc>
              <a:spcBef>
                <a:spcPts val="0"/>
              </a:spcBef>
              <a:buFont typeface="Wingdings" panose="05000000000000000000" pitchFamily="2" charset="2"/>
            </a:pPr>
            <a:r>
              <a:rPr lang="zh-CN" altLang="en-US" sz="2400" dirty="0">
                <a:latin typeface="Times New Roman" panose="02020603050405020304" pitchFamily="18" charset="0"/>
              </a:rPr>
              <a:t>你不该仅仅因为有些人说了你的坏话就发怒。</a:t>
            </a:r>
          </a:p>
          <a:p>
            <a:pPr eaLnBrk="0" hangingPunct="0">
              <a:lnSpc>
                <a:spcPts val="2580"/>
              </a:lnSpc>
              <a:spcBef>
                <a:spcPts val="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You shouldn’t get angry just because some people speak ill of you.</a:t>
            </a:r>
          </a:p>
          <a:p>
            <a:pPr eaLnBrk="0" hangingPunct="0">
              <a:lnSpc>
                <a:spcPts val="258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</a:rPr>
              <a:t>because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引导的从句通常置于主句之后，只有在强调时才置于主句之前。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 eaLnBrk="0" hangingPunct="0">
              <a:lnSpc>
                <a:spcPts val="2580"/>
              </a:lnSpc>
              <a:spcBef>
                <a:spcPts val="0"/>
              </a:spcBef>
              <a:buFont typeface="Wingdings" panose="05000000000000000000" pitchFamily="2" charset="2"/>
            </a:pPr>
            <a:r>
              <a:rPr lang="zh-CN" altLang="en-US" sz="2400" dirty="0">
                <a:latin typeface="Times New Roman" panose="02020603050405020304" pitchFamily="18" charset="0"/>
              </a:rPr>
              <a:t>因为他们挣钱比我多，所以他们认为自己高人一等。</a:t>
            </a:r>
          </a:p>
          <a:p>
            <a:pPr eaLnBrk="0" hangingPunct="0">
              <a:lnSpc>
                <a:spcPts val="2580"/>
              </a:lnSpc>
              <a:spcBef>
                <a:spcPts val="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Because they make more money </a:t>
            </a:r>
            <a:r>
              <a:rPr lang="en-US" altLang="zh-CN" sz="2400" err="1">
                <a:solidFill>
                  <a:srgbClr val="FF0000"/>
                </a:solidFill>
                <a:latin typeface="Times New Roman" panose="02020603050405020304" pitchFamily="18" charset="0"/>
              </a:rPr>
              <a:t>tha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n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 I do, they think they’re so superior.</a:t>
            </a:r>
          </a:p>
          <a:p>
            <a:pPr eaLnBrk="0" hangingPunct="0">
              <a:lnSpc>
                <a:spcPts val="258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</a:rPr>
              <a:t>because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引导的从句还可用于强调结构。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ts val="2580"/>
              </a:lnSpc>
              <a:spcBef>
                <a:spcPts val="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我昨天是由于要去看我的叔叔而去城里的。</a:t>
            </a:r>
          </a:p>
          <a:p>
            <a:pPr eaLnBrk="0" hangingPunct="0">
              <a:lnSpc>
                <a:spcPts val="2580"/>
              </a:lnSpc>
              <a:spcBef>
                <a:spcPts val="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It was because I wanted to see my uncle that I went to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town yesterday.</a:t>
            </a:r>
          </a:p>
        </p:txBody>
      </p:sp>
      <p:sp>
        <p:nvSpPr>
          <p:cNvPr id="21507" name="Text Box 4"/>
          <p:cNvSpPr txBox="1"/>
          <p:nvPr/>
        </p:nvSpPr>
        <p:spPr>
          <a:xfrm>
            <a:off x="2221230" y="371158"/>
            <a:ext cx="52562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33CC"/>
                </a:solidFill>
                <a:latin typeface="+mj-ea"/>
                <a:ea typeface="+mj-ea"/>
                <a:cs typeface="+mj-ea"/>
              </a:rPr>
              <a:t>原因状语从句</a:t>
            </a:r>
            <a:r>
              <a:rPr lang="en-US" altLang="zh-CN" sz="2800" b="1">
                <a:solidFill>
                  <a:srgbClr val="0033CC"/>
                </a:solidFill>
                <a:latin typeface="+mj-ea"/>
                <a:ea typeface="+mj-ea"/>
                <a:cs typeface="+mj-ea"/>
              </a:rPr>
              <a:t>reason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占位符 14337"/>
          <p:cNvSpPr>
            <a:spLocks noGrp="1"/>
          </p:cNvSpPr>
          <p:nvPr>
            <p:ph type="body"/>
          </p:nvPr>
        </p:nvSpPr>
        <p:spPr>
          <a:xfrm>
            <a:off x="385763" y="1158875"/>
            <a:ext cx="8362950" cy="4397375"/>
          </a:xfrm>
        </p:spPr>
        <p:txBody>
          <a:bodyPr vert="horz" wrap="square" lIns="91440" tIns="45720" rIns="91440" bIns="45720" anchor="t"/>
          <a:lstStyle/>
          <a:p>
            <a:pPr algn="l">
              <a:lnSpc>
                <a:spcPct val="110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altLang="zh-CN" sz="2800">
                <a:latin typeface="Times New Roman" panose="02020603050405020304" pitchFamily="18" charset="0"/>
              </a:rPr>
              <a:t>as</a:t>
            </a:r>
            <a:r>
              <a:rPr lang="zh-CN" altLang="en-US" sz="2800" dirty="0">
                <a:latin typeface="Times New Roman" panose="02020603050405020304" pitchFamily="18" charset="0"/>
              </a:rPr>
              <a:t>语气较弱，较口语化，所表的原因比较明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显，或是已知的事实，所以不需要强调。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altLang="zh-CN" sz="2800">
                <a:latin typeface="Times New Roman" panose="02020603050405020304" pitchFamily="18" charset="0"/>
              </a:rPr>
              <a:t>as</a:t>
            </a:r>
            <a:r>
              <a:rPr lang="zh-CN" altLang="en-US" sz="2800" dirty="0">
                <a:latin typeface="Times New Roman" panose="02020603050405020304" pitchFamily="18" charset="0"/>
              </a:rPr>
              <a:t>引导的从句之前不可用强调词和否定词</a:t>
            </a:r>
            <a:r>
              <a:rPr lang="en-US" altLang="zh-CN" sz="2800">
                <a:latin typeface="Times New Roman" panose="02020603050405020304" pitchFamily="18" charset="0"/>
              </a:rPr>
              <a:t>not</a:t>
            </a:r>
            <a:r>
              <a:rPr lang="zh-CN" altLang="en-US" sz="2800" dirty="0">
                <a:latin typeface="Times New Roman" panose="02020603050405020304" pitchFamily="18" charset="0"/>
              </a:rPr>
              <a:t>,也不可用于强调结构。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altLang="zh-CN" sz="2800">
                <a:latin typeface="Times New Roman" panose="02020603050405020304" pitchFamily="18" charset="0"/>
              </a:rPr>
              <a:t>as</a:t>
            </a:r>
            <a:r>
              <a:rPr lang="zh-CN" altLang="en-US" sz="2800" dirty="0">
                <a:latin typeface="Times New Roman" panose="02020603050405020304" pitchFamily="18" charset="0"/>
              </a:rPr>
              <a:t>引导的从句多置于主句之前。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由于所有的座位都坐满了，他只好站着。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As all the seats were full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,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he stood up.</a:t>
            </a:r>
          </a:p>
        </p:txBody>
      </p:sp>
      <p:sp>
        <p:nvSpPr>
          <p:cNvPr id="22531" name="Text Box 4"/>
          <p:cNvSpPr txBox="1"/>
          <p:nvPr/>
        </p:nvSpPr>
        <p:spPr>
          <a:xfrm>
            <a:off x="1809115" y="636588"/>
            <a:ext cx="52562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原因状语从句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reason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占位符 15361"/>
          <p:cNvSpPr>
            <a:spLocks noGrp="1"/>
          </p:cNvSpPr>
          <p:nvPr>
            <p:ph type="body"/>
          </p:nvPr>
        </p:nvSpPr>
        <p:spPr>
          <a:xfrm>
            <a:off x="539750" y="1196975"/>
            <a:ext cx="8135938" cy="3621405"/>
          </a:xfrm>
        </p:spPr>
        <p:txBody>
          <a:bodyPr vert="horz" wrap="square" lIns="91440" tIns="45720" rIns="91440" bIns="45720" anchor="t"/>
          <a:lstStyle/>
          <a:p>
            <a:pPr algn="l"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since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2800">
                <a:latin typeface="Times New Roman" panose="02020603050405020304" pitchFamily="18" charset="0"/>
              </a:rPr>
              <a:t>since</a:t>
            </a:r>
            <a:r>
              <a:rPr lang="zh-CN" altLang="en-US" sz="2800" dirty="0">
                <a:latin typeface="Times New Roman" panose="02020603050405020304" pitchFamily="18" charset="0"/>
              </a:rPr>
              <a:t>语气比较弱，常用来表示对方已知的事实。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Times New Roman" panose="02020603050405020304" pitchFamily="18" charset="0"/>
              </a:rPr>
              <a:t>它和</a:t>
            </a:r>
            <a:r>
              <a:rPr lang="en-US" altLang="zh-CN" sz="2800">
                <a:latin typeface="Times New Roman" panose="02020603050405020304" pitchFamily="18" charset="0"/>
              </a:rPr>
              <a:t>as</a:t>
            </a:r>
            <a:r>
              <a:rPr lang="zh-CN" altLang="en-US" sz="2800" dirty="0">
                <a:latin typeface="Times New Roman" panose="02020603050405020304" pitchFamily="18" charset="0"/>
              </a:rPr>
              <a:t>一样，前面不可用强调词和否定词</a:t>
            </a:r>
            <a:r>
              <a:rPr lang="en-US" altLang="zh-CN" sz="2800">
                <a:latin typeface="Times New Roman" panose="02020603050405020304" pitchFamily="18" charset="0"/>
              </a:rPr>
              <a:t>not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2800">
                <a:latin typeface="Times New Roman" panose="02020603050405020304" pitchFamily="18" charset="0"/>
              </a:rPr>
              <a:t>since</a:t>
            </a:r>
            <a:r>
              <a:rPr lang="zh-CN" altLang="en-US" sz="2800" dirty="0">
                <a:latin typeface="Times New Roman" panose="02020603050405020304" pitchFamily="18" charset="0"/>
              </a:rPr>
              <a:t>往往相当于汉语中的“既然”。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既然你要去，我也去吧。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Since you are going, I will go too.</a:t>
            </a:r>
          </a:p>
        </p:txBody>
      </p:sp>
      <p:sp>
        <p:nvSpPr>
          <p:cNvPr id="23555" name="Text Box 4"/>
          <p:cNvSpPr txBox="1"/>
          <p:nvPr/>
        </p:nvSpPr>
        <p:spPr>
          <a:xfrm>
            <a:off x="1943735" y="544513"/>
            <a:ext cx="52562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原因状语从句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reason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type="body"/>
          </p:nvPr>
        </p:nvSpPr>
        <p:spPr>
          <a:xfrm>
            <a:off x="342265" y="1314450"/>
            <a:ext cx="8691880" cy="4399915"/>
          </a:xfrm>
        </p:spPr>
        <p:txBody>
          <a:bodyPr vert="horz" wrap="square" lIns="91440" tIns="45720" rIns="91440" bIns="45720" anchor="t"/>
          <a:lstStyle/>
          <a:p>
            <a:pPr latinLnBrk="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zh-CN" altLang="en-US" sz="2800" b="1" dirty="0">
                <a:latin typeface="Times New Roman" panose="02020603050405020304" pitchFamily="18" charset="0"/>
              </a:rPr>
              <a:t>让步状语从句表“虽然”，“尽管”，“即使”等概念。可置于主句之前或之后。</a:t>
            </a:r>
          </a:p>
          <a:p>
            <a:pPr marL="0" indent="0" latinLnBrk="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虽然时间才九点钟，可街上已没什么人了。</a:t>
            </a:r>
          </a:p>
          <a:p>
            <a:pPr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Though it was only nine o’clock, there were few people in the streets.</a:t>
            </a:r>
          </a:p>
          <a:p>
            <a:pPr latinLnBrk="0">
              <a:lnSpc>
                <a:spcPct val="100000"/>
              </a:lnSpc>
              <a:spcBef>
                <a:spcPts val="0"/>
              </a:spcBef>
              <a:buNone/>
            </a:pP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latinLnBrk="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zh-CN" sz="2800" b="1">
                <a:latin typeface="Times New Roman" panose="02020603050405020304" pitchFamily="18" charset="0"/>
              </a:rPr>
              <a:t>though/although</a:t>
            </a:r>
            <a:r>
              <a:rPr lang="zh-CN" altLang="en-US" sz="2800" b="1" dirty="0">
                <a:latin typeface="Times New Roman" panose="02020603050405020304" pitchFamily="18" charset="0"/>
              </a:rPr>
              <a:t>不能与</a:t>
            </a:r>
            <a:r>
              <a:rPr lang="en-US" altLang="zh-CN" sz="2800" b="1">
                <a:latin typeface="Times New Roman" panose="02020603050405020304" pitchFamily="18" charset="0"/>
              </a:rPr>
              <a:t>but</a:t>
            </a:r>
            <a:r>
              <a:rPr lang="zh-CN" altLang="en-US" sz="2800" b="1" dirty="0">
                <a:latin typeface="Times New Roman" panose="02020603050405020304" pitchFamily="18" charset="0"/>
              </a:rPr>
              <a:t>连用</a:t>
            </a:r>
            <a:r>
              <a:rPr lang="en-US" altLang="zh-CN" sz="2800" b="1">
                <a:latin typeface="Times New Roman" panose="02020603050405020304" pitchFamily="18" charset="0"/>
              </a:rPr>
              <a:t>, </a:t>
            </a:r>
            <a:r>
              <a:rPr lang="zh-CN" altLang="en-US" sz="2800" b="1" dirty="0">
                <a:latin typeface="Times New Roman" panose="02020603050405020304" pitchFamily="18" charset="0"/>
              </a:rPr>
              <a:t>但可与</a:t>
            </a:r>
            <a:r>
              <a:rPr lang="en-US" altLang="zh-CN" sz="2800" b="1">
                <a:latin typeface="Times New Roman" panose="02020603050405020304" pitchFamily="18" charset="0"/>
              </a:rPr>
              <a:t>yet</a:t>
            </a:r>
            <a:r>
              <a:rPr lang="zh-CN" altLang="en-US" sz="2800" b="1" dirty="0">
                <a:latin typeface="Times New Roman" panose="02020603050405020304" pitchFamily="18" charset="0"/>
              </a:rPr>
              <a:t>或</a:t>
            </a:r>
            <a:r>
              <a:rPr lang="en-US" altLang="zh-CN" sz="2800" b="1">
                <a:latin typeface="Times New Roman" panose="02020603050405020304" pitchFamily="18" charset="0"/>
              </a:rPr>
              <a:t>still</a:t>
            </a:r>
            <a:r>
              <a:rPr lang="zh-CN" altLang="en-US" sz="2800" b="1" dirty="0">
                <a:latin typeface="Times New Roman" panose="02020603050405020304" pitchFamily="18" charset="0"/>
              </a:rPr>
              <a:t>连用。</a:t>
            </a:r>
          </a:p>
          <a:p>
            <a:pPr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</a:t>
            </a:r>
            <a:r>
              <a:rPr lang="zh-CN" altLang="en-US" sz="2800" dirty="0">
                <a:latin typeface="Times New Roman" panose="02020603050405020304" pitchFamily="18" charset="0"/>
              </a:rPr>
              <a:t> 尽管他已经六十岁了，但他才开始学习法语。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Although (Though) he was over sixty, (yet) he    </a:t>
            </a:r>
          </a:p>
          <a:p>
            <a:pPr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 began to learn French.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79" name="Text Box 4"/>
          <p:cNvSpPr txBox="1"/>
          <p:nvPr/>
        </p:nvSpPr>
        <p:spPr>
          <a:xfrm>
            <a:off x="1908175" y="724218"/>
            <a:ext cx="52562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让步状语从句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concession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占位符 17409"/>
          <p:cNvSpPr>
            <a:spLocks noGrp="1"/>
          </p:cNvSpPr>
          <p:nvPr>
            <p:ph type="body"/>
          </p:nvPr>
        </p:nvSpPr>
        <p:spPr>
          <a:xfrm>
            <a:off x="393700" y="1052513"/>
            <a:ext cx="8281988" cy="495744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zh-CN" altLang="en-US" sz="2800" b="1" dirty="0">
                <a:latin typeface="Times New Roman" panose="02020603050405020304" pitchFamily="18" charset="0"/>
              </a:rPr>
              <a:t>结果状语从句表结果，其关联词主要有</a:t>
            </a:r>
            <a:r>
              <a:rPr lang="en-US" altLang="zh-CN" sz="2800" b="1">
                <a:latin typeface="Times New Roman" panose="02020603050405020304" pitchFamily="18" charset="0"/>
              </a:rPr>
              <a:t>so … that, such … that</a:t>
            </a:r>
            <a:r>
              <a:rPr lang="zh-CN" altLang="en-US" sz="2800" b="1" dirty="0">
                <a:latin typeface="Times New Roman" panose="02020603050405020304" pitchFamily="18" charset="0"/>
              </a:rPr>
              <a:t>等。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zh-CN" altLang="en-US" sz="2800" b="1" dirty="0">
                <a:latin typeface="Times New Roman" panose="02020603050405020304" pitchFamily="18" charset="0"/>
              </a:rPr>
              <a:t>结果状语从句皆置于主句之后。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她坐在我身后，所以我看不见她脸上的表情。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She sat behind me so that I could not see 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expression on her face.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他勃然大怒，以至不能自制。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His anger was such that he lost control of </a:t>
            </a: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himself.</a:t>
            </a:r>
          </a:p>
        </p:txBody>
      </p:sp>
      <p:sp>
        <p:nvSpPr>
          <p:cNvPr id="25603" name="Text Box 4"/>
          <p:cNvSpPr txBox="1"/>
          <p:nvPr/>
        </p:nvSpPr>
        <p:spPr>
          <a:xfrm>
            <a:off x="2083435" y="457200"/>
            <a:ext cx="52562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结果状语从句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result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17525" y="588963"/>
            <a:ext cx="8231188" cy="5043170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indent="0">
              <a:lnSpc>
                <a:spcPct val="1100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+mj-ea"/>
                <a:ea typeface="+mj-ea"/>
                <a:cs typeface="+mj-ea"/>
              </a:rPr>
              <a:t>结果状语从句考点</a:t>
            </a:r>
            <a:r>
              <a:rPr lang="en-US" altLang="zh-CN" sz="2800" b="1">
                <a:solidFill>
                  <a:srgbClr val="FF0000"/>
                </a:solidFill>
                <a:latin typeface="+mj-ea"/>
                <a:ea typeface="+mj-ea"/>
                <a:cs typeface="+mj-ea"/>
              </a:rPr>
              <a:t>:</a:t>
            </a:r>
          </a:p>
          <a:p>
            <a:pPr marL="0" indent="0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(1)</a:t>
            </a:r>
            <a:r>
              <a:rPr lang="en-US" altLang="zh-CN" sz="2800">
                <a:solidFill>
                  <a:srgbClr val="FFCC00"/>
                </a:solidFill>
                <a:latin typeface="Times New Roman" panose="02020603050405020304" pitchFamily="18" charset="0"/>
              </a:rPr>
              <a:t> </a:t>
            </a:r>
            <a:r>
              <a:rPr lang="de-DE" altLang="zh-CN" sz="2800" dirty="0">
                <a:latin typeface="Times New Roman" panose="02020603050405020304" pitchFamily="18" charset="0"/>
              </a:rPr>
              <a:t>so + </a:t>
            </a:r>
            <a:r>
              <a:rPr lang="zh-CN" altLang="de-DE" sz="2800" dirty="0">
                <a:latin typeface="Times New Roman" panose="02020603050405020304" pitchFamily="18" charset="0"/>
              </a:rPr>
              <a:t>形容词（副词）</a:t>
            </a:r>
            <a:r>
              <a:rPr lang="de-DE" altLang="zh-CN" sz="2800" dirty="0">
                <a:latin typeface="Times New Roman" panose="02020603050405020304" pitchFamily="18" charset="0"/>
              </a:rPr>
              <a:t>+ that </a:t>
            </a:r>
            <a:r>
              <a:rPr lang="zh-CN" altLang="de-DE" sz="2800" dirty="0">
                <a:latin typeface="Times New Roman" panose="02020603050405020304" pitchFamily="18" charset="0"/>
              </a:rPr>
              <a:t>从句” </a:t>
            </a:r>
          </a:p>
          <a:p>
            <a:pPr marL="0" indent="0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(2) So + many/much/few/ little(</a:t>
            </a:r>
            <a:r>
              <a:rPr lang="zh-CN" altLang="en-US" sz="2800" dirty="0">
                <a:latin typeface="Times New Roman" panose="02020603050405020304" pitchFamily="18" charset="0"/>
              </a:rPr>
              <a:t>数量形容词）</a:t>
            </a:r>
          </a:p>
          <a:p>
            <a:pPr marL="0" indent="0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+n.(</a:t>
            </a:r>
            <a:r>
              <a:rPr lang="zh-CN" altLang="en-US" sz="2800" dirty="0">
                <a:latin typeface="Times New Roman" panose="02020603050405020304" pitchFamily="18" charset="0"/>
              </a:rPr>
              <a:t>复数</a:t>
            </a:r>
            <a:r>
              <a:rPr lang="en-US" altLang="zh-CN" sz="2800">
                <a:latin typeface="Times New Roman" panose="02020603050405020304" pitchFamily="18" charset="0"/>
              </a:rPr>
              <a:t>/</a:t>
            </a:r>
            <a:r>
              <a:rPr lang="zh-CN" altLang="en-US" sz="2800" dirty="0">
                <a:latin typeface="Times New Roman" panose="02020603050405020304" pitchFamily="18" charset="0"/>
              </a:rPr>
              <a:t>不可数</a:t>
            </a:r>
            <a:r>
              <a:rPr lang="en-US" altLang="zh-CN" sz="2800">
                <a:latin typeface="Times New Roman" panose="02020603050405020304" pitchFamily="18" charset="0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</a:rPr>
              <a:t>that</a:t>
            </a:r>
            <a:r>
              <a:rPr lang="zh-CN" altLang="en-US" sz="2800" dirty="0">
                <a:latin typeface="Times New Roman" panose="02020603050405020304" pitchFamily="18" charset="0"/>
              </a:rPr>
              <a:t>从句</a:t>
            </a:r>
          </a:p>
          <a:p>
            <a:pPr marL="0" indent="0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(3) Such +  </a:t>
            </a:r>
            <a:r>
              <a:rPr lang="zh-CN" altLang="en-US" sz="2800" dirty="0">
                <a:latin typeface="Times New Roman" panose="02020603050405020304" pitchFamily="18" charset="0"/>
              </a:rPr>
              <a:t>其他形容词</a:t>
            </a:r>
            <a:r>
              <a:rPr lang="en-US" altLang="zh-CN" sz="2800">
                <a:latin typeface="Times New Roman" panose="02020603050405020304" pitchFamily="18" charset="0"/>
              </a:rPr>
              <a:t>+n.(</a:t>
            </a:r>
            <a:r>
              <a:rPr lang="zh-CN" altLang="en-US" sz="2800" dirty="0">
                <a:latin typeface="Times New Roman" panose="02020603050405020304" pitchFamily="18" charset="0"/>
              </a:rPr>
              <a:t>复数</a:t>
            </a:r>
            <a:r>
              <a:rPr lang="en-US" altLang="zh-CN" sz="2800">
                <a:latin typeface="Times New Roman" panose="02020603050405020304" pitchFamily="18" charset="0"/>
              </a:rPr>
              <a:t>/</a:t>
            </a:r>
            <a:r>
              <a:rPr lang="zh-CN" altLang="en-US" sz="2800" dirty="0">
                <a:latin typeface="Times New Roman" panose="02020603050405020304" pitchFamily="18" charset="0"/>
              </a:rPr>
              <a:t>不可数</a:t>
            </a:r>
            <a:r>
              <a:rPr lang="en-US" altLang="zh-CN" sz="2800">
                <a:latin typeface="Times New Roman" panose="02020603050405020304" pitchFamily="18" charset="0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</a:rPr>
              <a:t>that   </a:t>
            </a:r>
          </a:p>
          <a:p>
            <a:pPr marL="0" indent="0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从句</a:t>
            </a:r>
          </a:p>
          <a:p>
            <a:pPr marL="0" indent="0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(4) such + a  +adj. +n. +that</a:t>
            </a:r>
            <a:r>
              <a:rPr lang="zh-CN" altLang="en-US" sz="2800" dirty="0">
                <a:latin typeface="Times New Roman" panose="02020603050405020304" pitchFamily="18" charset="0"/>
              </a:rPr>
              <a:t>从句</a:t>
            </a:r>
          </a:p>
          <a:p>
            <a:pPr marL="0" indent="0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(5) so + adj. + a + n. + that</a:t>
            </a:r>
            <a:r>
              <a:rPr lang="zh-CN" altLang="en-US" sz="2800" dirty="0">
                <a:latin typeface="Times New Roman" panose="02020603050405020304" pitchFamily="18" charset="0"/>
              </a:rPr>
              <a:t>从句</a:t>
            </a:r>
          </a:p>
          <a:p>
            <a:pPr marL="0" indent="0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Notes</a:t>
            </a: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: little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有两个意思，小的和少的。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/>
          </p:cNvSpPr>
          <p:nvPr>
            <p:ph type="body"/>
          </p:nvPr>
        </p:nvSpPr>
        <p:spPr>
          <a:xfrm>
            <a:off x="378460" y="665480"/>
            <a:ext cx="8386763" cy="5708015"/>
          </a:xfrm>
        </p:spPr>
        <p:txBody>
          <a:bodyPr vert="horz" wrap="square" lIns="91440" tIns="45720" rIns="91440" bIns="45720" anchor="t"/>
          <a:lstStyle/>
          <a:p>
            <a:pPr marL="0" indent="0">
              <a:lnSpc>
                <a:spcPct val="1150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中考链接</a:t>
            </a:r>
            <a:br>
              <a:rPr lang="en-US" altLang="zh-CN" sz="2800">
                <a:solidFill>
                  <a:srgbClr val="FFCC00"/>
                </a:solidFill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(     ) 1.</a:t>
            </a:r>
            <a:r>
              <a:rPr lang="zh-CN" altLang="en-US" sz="2800" dirty="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I got there ___ late ___ I didn't see him.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	     A. too; to         	B. such; that                                  	     C. so; that       	D. so; as 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(     ) 2. It is ___ hot in the room ___ we have to 	go      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   out for a walk.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	    A. such; that   	B. so; that                                 	    C. as; as          	D. such; as 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(     ) 3. He has___ an interesting book that we 	   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   want to read it.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	  A. so     B. such     C. the same    D. as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14375" y="1217613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188" y="2649220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1188" y="4689475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/>
          </p:nvPr>
        </p:nvSpPr>
        <p:spPr>
          <a:xfrm>
            <a:off x="506413" y="1133793"/>
            <a:ext cx="8242300" cy="353568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zh-CN" altLang="en-US" sz="2800" b="1" dirty="0">
                <a:latin typeface="Times New Roman" panose="02020603050405020304" pitchFamily="18" charset="0"/>
              </a:rPr>
              <a:t>目的状语从句表目的，常用情态动词</a:t>
            </a:r>
            <a:r>
              <a:rPr lang="en-US" altLang="zh-CN" sz="2800" b="1">
                <a:latin typeface="Times New Roman" panose="02020603050405020304" pitchFamily="18" charset="0"/>
              </a:rPr>
              <a:t>may (might)</a:t>
            </a:r>
            <a:r>
              <a:rPr lang="zh-CN" altLang="en-US" sz="2800" b="1" dirty="0">
                <a:latin typeface="Times New Roman" panose="02020603050405020304" pitchFamily="18" charset="0"/>
              </a:rPr>
              <a:t>，有时也用</a:t>
            </a:r>
            <a:r>
              <a:rPr lang="en-US" altLang="zh-CN" sz="2800" b="1">
                <a:latin typeface="Times New Roman" panose="02020603050405020304" pitchFamily="18" charset="0"/>
              </a:rPr>
              <a:t>shall (should)</a:t>
            </a:r>
            <a:r>
              <a:rPr lang="zh-CN" altLang="en-US" sz="2800" b="1" dirty="0">
                <a:latin typeface="Times New Roman" panose="02020603050405020304" pitchFamily="18" charset="0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</a:rPr>
              <a:t>will (would)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zh-CN" altLang="en-US" sz="2800" b="1" dirty="0">
                <a:latin typeface="Times New Roman" panose="02020603050405020304" pitchFamily="18" charset="0"/>
              </a:rPr>
              <a:t>目的状语从句多置于主句之后。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为了让每个人都能听到我的声音，我提高了音量。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raised my voice so that everyone could hear 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 me.</a:t>
            </a:r>
          </a:p>
        </p:txBody>
      </p:sp>
      <p:sp>
        <p:nvSpPr>
          <p:cNvPr id="28675" name="Text Box 4"/>
          <p:cNvSpPr txBox="1"/>
          <p:nvPr/>
        </p:nvSpPr>
        <p:spPr>
          <a:xfrm>
            <a:off x="1908175" y="404813"/>
            <a:ext cx="52562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目的状语从句</a:t>
            </a:r>
            <a:r>
              <a:rPr lang="en-US" altLang="zh-CN" sz="2800" b="1">
                <a:solidFill>
                  <a:srgbClr val="0033CC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purpose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/>
          </p:cNvSpPr>
          <p:nvPr>
            <p:ph type="body"/>
          </p:nvPr>
        </p:nvSpPr>
        <p:spPr>
          <a:xfrm>
            <a:off x="2971800" y="1828800"/>
            <a:ext cx="6172200" cy="1555750"/>
          </a:xfrm>
        </p:spPr>
        <p:txBody>
          <a:bodyPr vert="horz" wrap="square" lIns="91440" tIns="45720" rIns="91440" bIns="45720" anchor="t"/>
          <a:lstStyle/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</a:t>
            </a: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</a:t>
            </a:r>
            <a:endParaRPr lang="en-US" altLang="zh-CN" sz="28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endParaRPr lang="en-US" altLang="zh-CN" sz="2800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0" name="Text Box 4"/>
          <p:cNvSpPr txBox="1"/>
          <p:nvPr/>
        </p:nvSpPr>
        <p:spPr>
          <a:xfrm>
            <a:off x="541338" y="3213100"/>
            <a:ext cx="8207375" cy="20726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比较：</a:t>
            </a:r>
          </a:p>
          <a:p>
            <a:pPr eaLnBrk="0" hangingPunct="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He walked very fast so that he could catch up with us. </a:t>
            </a:r>
          </a:p>
          <a:p>
            <a:pPr eaLnBrk="0" hangingPunct="0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He walked so fast that he caught up with us.</a:t>
            </a:r>
          </a:p>
        </p:txBody>
      </p:sp>
      <p:sp>
        <p:nvSpPr>
          <p:cNvPr id="19461" name="Text Box 8"/>
          <p:cNvSpPr txBox="1"/>
          <p:nvPr/>
        </p:nvSpPr>
        <p:spPr>
          <a:xfrm>
            <a:off x="2321560" y="4436110"/>
            <a:ext cx="31686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目的状语从句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19462" name="Text Box 9"/>
          <p:cNvSpPr txBox="1"/>
          <p:nvPr/>
        </p:nvSpPr>
        <p:spPr>
          <a:xfrm>
            <a:off x="2422208" y="5285423"/>
            <a:ext cx="28082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结果状语从句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29707" name="Rectangle 2"/>
          <p:cNvSpPr/>
          <p:nvPr/>
        </p:nvSpPr>
        <p:spPr>
          <a:xfrm>
            <a:off x="755650" y="782320"/>
            <a:ext cx="7632700" cy="23050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 algn="l">
              <a:lnSpc>
                <a:spcPct val="105000"/>
              </a:lnSpc>
              <a:spcBef>
                <a:spcPct val="500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so that</a:t>
            </a:r>
            <a:b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</a:b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以便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…… ,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为了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…… (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目的状语从句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)</a:t>
            </a:r>
            <a:b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</a:b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so …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that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…</a:t>
            </a:r>
            <a:b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</a:b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如此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以至于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…… (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结果状语从句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1946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矩形 1"/>
          <p:cNvSpPr/>
          <p:nvPr/>
        </p:nvSpPr>
        <p:spPr>
          <a:xfrm>
            <a:off x="816928" y="715963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中考链接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6080" y="1153795"/>
            <a:ext cx="8372475" cy="5086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1. The little boy saved every coin ________ 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he could buy his mother a present on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Mother‘s day. 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为了能够在母亲节给妈妈买一份礼物，小男孩       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节省每一分钱。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 She bought a digital camera online ____ she    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would save a lot of time. 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A. so that         	B. as soon as 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C. no matter    	D. such that  </a:t>
            </a:r>
          </a:p>
        </p:txBody>
      </p:sp>
      <p:sp>
        <p:nvSpPr>
          <p:cNvPr id="30724" name="TextBox 3"/>
          <p:cNvSpPr txBox="1"/>
          <p:nvPr/>
        </p:nvSpPr>
        <p:spPr>
          <a:xfrm>
            <a:off x="5379403" y="1053465"/>
            <a:ext cx="19446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so that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32195" y="3789045"/>
            <a:ext cx="439420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文本占位符 26626"/>
          <p:cNvSpPr/>
          <p:nvPr/>
        </p:nvSpPr>
        <p:spPr>
          <a:xfrm>
            <a:off x="392430" y="748665"/>
            <a:ext cx="8358188" cy="5664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根据句意，从括号内选择适当的连词填空。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1. The box is ______ heavy ______  the little    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girl can’t lift it. (too ... to, so ... that)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 I went to school ______  (if, though) I had a bad cold.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3. He has lived in Shenzhen ______ (since,  after) he was born.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4. ________   (As soon as, Before) Mary opened the door, the dog ran in.</a:t>
            </a:r>
          </a:p>
        </p:txBody>
      </p:sp>
      <p:sp>
        <p:nvSpPr>
          <p:cNvPr id="12" name="矩形 11"/>
          <p:cNvSpPr/>
          <p:nvPr/>
        </p:nvSpPr>
        <p:spPr>
          <a:xfrm>
            <a:off x="689610" y="4203065"/>
            <a:ext cx="172402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As soon as</a:t>
            </a:r>
          </a:p>
        </p:txBody>
      </p:sp>
      <p:sp>
        <p:nvSpPr>
          <p:cNvPr id="7" name="矩形 6"/>
          <p:cNvSpPr/>
          <p:nvPr/>
        </p:nvSpPr>
        <p:spPr>
          <a:xfrm>
            <a:off x="2593975" y="1280478"/>
            <a:ext cx="27222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so                   that</a:t>
            </a:r>
          </a:p>
        </p:txBody>
      </p:sp>
      <p:sp>
        <p:nvSpPr>
          <p:cNvPr id="11" name="矩形 10"/>
          <p:cNvSpPr/>
          <p:nvPr/>
        </p:nvSpPr>
        <p:spPr>
          <a:xfrm>
            <a:off x="4655820" y="3094673"/>
            <a:ext cx="9144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since</a:t>
            </a:r>
          </a:p>
        </p:txBody>
      </p:sp>
      <p:sp>
        <p:nvSpPr>
          <p:cNvPr id="43026" name="矩形 9"/>
          <p:cNvSpPr/>
          <p:nvPr/>
        </p:nvSpPr>
        <p:spPr>
          <a:xfrm>
            <a:off x="3274695" y="2517458"/>
            <a:ext cx="117094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though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7" grpId="0"/>
      <p:bldP spid="11" grpId="0"/>
      <p:bldP spid="4302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矩形 1"/>
          <p:cNvSpPr/>
          <p:nvPr/>
        </p:nvSpPr>
        <p:spPr>
          <a:xfrm>
            <a:off x="395288" y="549275"/>
            <a:ext cx="8310562" cy="50590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根据句意，从括号内选择适当的连词填空。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5. I am sure that I can speak English ________ 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    well _______ you one day. (as ... as, so ... as)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6. We won’t go out ________ (if, as) it rains    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tomorrow.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7. He didn’t say anything _______ (when, while)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    the teacher asked why he was late for school.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8. I was busy working ______(when, while) she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    was playing board games.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620838" y="1196975"/>
            <a:ext cx="6551612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              as                      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42018" y="2276475"/>
            <a:ext cx="7699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if</a:t>
            </a:r>
          </a:p>
        </p:txBody>
      </p:sp>
      <p:sp>
        <p:nvSpPr>
          <p:cNvPr id="10" name="矩形 9"/>
          <p:cNvSpPr/>
          <p:nvPr/>
        </p:nvSpPr>
        <p:spPr>
          <a:xfrm>
            <a:off x="4231958" y="3424873"/>
            <a:ext cx="9531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when</a:t>
            </a:r>
          </a:p>
        </p:txBody>
      </p:sp>
      <p:sp>
        <p:nvSpPr>
          <p:cNvPr id="11" name="矩形 10"/>
          <p:cNvSpPr/>
          <p:nvPr/>
        </p:nvSpPr>
        <p:spPr>
          <a:xfrm>
            <a:off x="3725228" y="4504055"/>
            <a:ext cx="97345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while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0" grpId="0"/>
      <p:bldP spid="1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矩形 1"/>
          <p:cNvSpPr/>
          <p:nvPr/>
        </p:nvSpPr>
        <p:spPr>
          <a:xfrm>
            <a:off x="395288" y="620713"/>
            <a:ext cx="8351837" cy="50590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根据句意，从括号内选择适当的连词填空。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9. I run every day _______ (so that, because) I   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    like running.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10. He didn’t work hard, _______ (so, as) he 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      didn’t pass the exam.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11. _________   (Although, Since) it is 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      dangerous, I will try.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12.I study hard _______  (because, so that) I 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can catch up with my classmates.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039110" y="1258253"/>
            <a:ext cx="1309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because</a:t>
            </a:r>
          </a:p>
        </p:txBody>
      </p:sp>
      <p:sp>
        <p:nvSpPr>
          <p:cNvPr id="10" name="矩形 9"/>
          <p:cNvSpPr/>
          <p:nvPr/>
        </p:nvSpPr>
        <p:spPr>
          <a:xfrm>
            <a:off x="4348480" y="2297113"/>
            <a:ext cx="4991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</a:p>
        </p:txBody>
      </p:sp>
      <p:sp>
        <p:nvSpPr>
          <p:cNvPr id="11" name="矩形 10"/>
          <p:cNvSpPr/>
          <p:nvPr/>
        </p:nvSpPr>
        <p:spPr>
          <a:xfrm>
            <a:off x="1210945" y="3423603"/>
            <a:ext cx="152654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Although</a:t>
            </a:r>
          </a:p>
        </p:txBody>
      </p:sp>
      <p:sp>
        <p:nvSpPr>
          <p:cNvPr id="12" name="矩形 11"/>
          <p:cNvSpPr/>
          <p:nvPr/>
        </p:nvSpPr>
        <p:spPr>
          <a:xfrm>
            <a:off x="2946083" y="4565333"/>
            <a:ext cx="11220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so that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矩形 1"/>
          <p:cNvSpPr/>
          <p:nvPr/>
        </p:nvSpPr>
        <p:spPr>
          <a:xfrm>
            <a:off x="395288" y="692150"/>
            <a:ext cx="8216900" cy="49993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15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根据句意，从括号内选择适当的连词填空。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13. Bill won’t make any progress _______ (if, unless) he studies harder than before.</a:t>
            </a:r>
          </a:p>
          <a:p>
            <a:pPr>
              <a:lnSpc>
                <a:spcPct val="12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14. You should take a bath ________(after, before) you go to bed.</a:t>
            </a:r>
          </a:p>
          <a:p>
            <a:pPr>
              <a:lnSpc>
                <a:spcPct val="12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15. It is _______ (so, such) an easy question  that we all know the answer.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  <a:sym typeface="Arial" panose="020B0604020202020204" pitchFamily="34" charset="0"/>
              </a:rPr>
              <a:t>16. Nobody knew what happened ______ (when, until) she told us.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608320" y="1258253"/>
            <a:ext cx="107251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unless</a:t>
            </a:r>
          </a:p>
        </p:txBody>
      </p:sp>
      <p:sp>
        <p:nvSpPr>
          <p:cNvPr id="11" name="矩形 10"/>
          <p:cNvSpPr/>
          <p:nvPr/>
        </p:nvSpPr>
        <p:spPr>
          <a:xfrm>
            <a:off x="4517390" y="2430780"/>
            <a:ext cx="109093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before</a:t>
            </a:r>
          </a:p>
        </p:txBody>
      </p:sp>
      <p:sp>
        <p:nvSpPr>
          <p:cNvPr id="2" name="矩形 9"/>
          <p:cNvSpPr/>
          <p:nvPr/>
        </p:nvSpPr>
        <p:spPr>
          <a:xfrm>
            <a:off x="1855153" y="3551238"/>
            <a:ext cx="83502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such</a:t>
            </a:r>
          </a:p>
        </p:txBody>
      </p:sp>
      <p:sp>
        <p:nvSpPr>
          <p:cNvPr id="3" name="矩形 10"/>
          <p:cNvSpPr/>
          <p:nvPr/>
        </p:nvSpPr>
        <p:spPr>
          <a:xfrm>
            <a:off x="5504815" y="4599305"/>
            <a:ext cx="83566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until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" grpId="0"/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914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836613"/>
            <a:ext cx="8424863" cy="5059045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indent="0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一、单选题：</a:t>
            </a:r>
            <a:endParaRPr lang="zh-CN" altLang="en-US" sz="28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⑴</a:t>
            </a:r>
            <a:r>
              <a:rPr lang="en-US" altLang="zh-CN" sz="2800">
                <a:latin typeface="Times New Roman" panose="02020603050405020304" pitchFamily="18" charset="0"/>
              </a:rPr>
              <a:t>No matter ____ the weather is like, you can   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always find surfers out ____ the waves in    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Honolulu.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A. what; riding   	B. how; riding 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C. what; to ride  	D. how; to ride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⑵</a:t>
            </a:r>
            <a:r>
              <a:rPr lang="en-US" altLang="zh-CN" sz="2800">
                <a:latin typeface="Times New Roman" panose="02020603050405020304" pitchFamily="18" charset="0"/>
              </a:rPr>
              <a:t>I was late for class yesterday ____ there was       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something wrong with my bike.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A. when     B. that       C. until      D. because</a:t>
            </a:r>
          </a:p>
        </p:txBody>
      </p:sp>
      <p:sp>
        <p:nvSpPr>
          <p:cNvPr id="112646" name="Text Box 6"/>
          <p:cNvSpPr txBox="1"/>
          <p:nvPr/>
        </p:nvSpPr>
        <p:spPr>
          <a:xfrm>
            <a:off x="2550160" y="1424623"/>
            <a:ext cx="457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112647" name="Text Box 7"/>
          <p:cNvSpPr txBox="1"/>
          <p:nvPr/>
        </p:nvSpPr>
        <p:spPr>
          <a:xfrm>
            <a:off x="5133023" y="4231005"/>
            <a:ext cx="457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6" grpId="0"/>
      <p:bldP spid="11264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/>
          </p:cNvSpPr>
          <p:nvPr>
            <p:ph type="body"/>
          </p:nvPr>
        </p:nvSpPr>
        <p:spPr>
          <a:xfrm>
            <a:off x="431800" y="822325"/>
            <a:ext cx="8388350" cy="4655185"/>
          </a:xfrm>
        </p:spPr>
        <p:txBody>
          <a:bodyPr vert="horz" wrap="square" lIns="91440" tIns="45720" rIns="91440" bIns="45720" anchor="t"/>
          <a:lstStyle/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⑶ I will let him know if I ___ him.</a:t>
            </a:r>
          </a:p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A. saw 			B. will see 		</a:t>
            </a:r>
          </a:p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C. seeing 			D. see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⑷ </a:t>
            </a:r>
            <a:r>
              <a:rPr lang="en-US" altLang="zh-CN" sz="2800">
                <a:latin typeface="Times New Roman" panose="02020603050405020304" pitchFamily="18" charset="0"/>
              </a:rPr>
              <a:t>Some passengers were walking through one of the big halls at Paris’ Charles De Gaulle Airport ____ the whole roof fell down.</a:t>
            </a:r>
          </a:p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A. while 			B. as soon as </a:t>
            </a:r>
          </a:p>
          <a:p>
            <a:pPr marL="0" indent="0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C. when 			D. after 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13669" name="Text Box 5"/>
          <p:cNvSpPr txBox="1"/>
          <p:nvPr/>
        </p:nvSpPr>
        <p:spPr>
          <a:xfrm>
            <a:off x="4343083" y="895033"/>
            <a:ext cx="457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113671" name="Text Box 7"/>
          <p:cNvSpPr txBox="1"/>
          <p:nvPr/>
        </p:nvSpPr>
        <p:spPr>
          <a:xfrm>
            <a:off x="6499543" y="3266440"/>
            <a:ext cx="533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3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1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/>
          </p:nvPr>
        </p:nvSpPr>
        <p:spPr>
          <a:xfrm>
            <a:off x="368935" y="977900"/>
            <a:ext cx="6840538" cy="114300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二、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动词的适当形式填空：</a:t>
            </a:r>
          </a:p>
        </p:txBody>
      </p:sp>
      <p:sp>
        <p:nvSpPr>
          <p:cNvPr id="53251" name="Rectangle 3"/>
          <p:cNvSpPr>
            <a:spLocks noGrp="1"/>
          </p:cNvSpPr>
          <p:nvPr>
            <p:ph type="body"/>
          </p:nvPr>
        </p:nvSpPr>
        <p:spPr>
          <a:xfrm>
            <a:off x="494348" y="1626553"/>
            <a:ext cx="8154987" cy="392430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7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 When his mother got home ,Jimmy _____________(put) the toys together busily.                             </a:t>
            </a:r>
          </a:p>
          <a:p>
            <a:pPr>
              <a:lnSpc>
                <a:spcPct val="170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2. If he __________(work) harder next time . He will catch up with other students.</a:t>
            </a:r>
          </a:p>
          <a:p>
            <a:pPr>
              <a:lnSpc>
                <a:spcPct val="170000"/>
              </a:lnSpc>
              <a:buFont typeface="Wingdings" panose="05000000000000000000" pitchFamily="2" charset="2"/>
              <a:buNone/>
            </a:pP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14692" name="Text Box 4"/>
          <p:cNvSpPr txBox="1"/>
          <p:nvPr/>
        </p:nvSpPr>
        <p:spPr>
          <a:xfrm>
            <a:off x="494348" y="2530475"/>
            <a:ext cx="33829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putting</a:t>
            </a:r>
          </a:p>
        </p:txBody>
      </p:sp>
      <p:sp>
        <p:nvSpPr>
          <p:cNvPr id="114694" name="Text Box 6"/>
          <p:cNvSpPr txBox="1"/>
          <p:nvPr/>
        </p:nvSpPr>
        <p:spPr>
          <a:xfrm>
            <a:off x="1711960" y="3400108"/>
            <a:ext cx="1905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works</a:t>
            </a:r>
          </a:p>
        </p:txBody>
      </p:sp>
      <p:sp>
        <p:nvSpPr>
          <p:cNvPr id="53255" name="Text Box 7"/>
          <p:cNvSpPr txBox="1"/>
          <p:nvPr/>
        </p:nvSpPr>
        <p:spPr>
          <a:xfrm>
            <a:off x="4572000" y="4765040"/>
            <a:ext cx="1143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zh-CN" altLang="zh-CN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2" grpId="0"/>
      <p:bldP spid="11469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/>
          </p:nvPr>
        </p:nvSpPr>
        <p:spPr>
          <a:xfrm>
            <a:off x="170180" y="729615"/>
            <a:ext cx="4699000" cy="576263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三、改错题</a:t>
            </a:r>
          </a:p>
        </p:txBody>
      </p:sp>
      <p:sp>
        <p:nvSpPr>
          <p:cNvPr id="117763" name="Rectangle 3"/>
          <p:cNvSpPr>
            <a:spLocks noGrp="1"/>
          </p:cNvSpPr>
          <p:nvPr>
            <p:ph type="body"/>
          </p:nvPr>
        </p:nvSpPr>
        <p:spPr>
          <a:xfrm>
            <a:off x="228918" y="1400175"/>
            <a:ext cx="8459787" cy="532320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75000"/>
              </a:lnSpc>
            </a:pPr>
            <a:r>
              <a:rPr lang="en-US" altLang="zh-CN" sz="2800" u="sng">
                <a:latin typeface="Times New Roman" panose="02020603050405020304" pitchFamily="18" charset="0"/>
              </a:rPr>
              <a:t>No matter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 u="sng">
                <a:latin typeface="Times New Roman" panose="02020603050405020304" pitchFamily="18" charset="0"/>
              </a:rPr>
              <a:t>wherever</a:t>
            </a:r>
            <a:r>
              <a:rPr lang="en-US" altLang="zh-CN" sz="2800">
                <a:latin typeface="Times New Roman" panose="02020603050405020304" pitchFamily="18" charset="0"/>
              </a:rPr>
              <a:t> we are ,we are always </a:t>
            </a:r>
          </a:p>
          <a:p>
            <a:pPr>
              <a:lnSpc>
                <a:spcPct val="75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A              B</a:t>
            </a:r>
          </a:p>
          <a:p>
            <a:pPr>
              <a:lnSpc>
                <a:spcPct val="75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</a:t>
            </a:r>
            <a:r>
              <a:rPr lang="en-US" altLang="zh-CN" sz="2800" u="sng">
                <a:latin typeface="Times New Roman" panose="02020603050405020304" pitchFamily="18" charset="0"/>
              </a:rPr>
              <a:t>proud of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 u="sng">
                <a:latin typeface="Times New Roman" panose="02020603050405020304" pitchFamily="18" charset="0"/>
              </a:rPr>
              <a:t>being</a:t>
            </a:r>
            <a:r>
              <a:rPr lang="en-US" altLang="zh-CN" sz="2800">
                <a:latin typeface="Times New Roman" panose="02020603050405020304" pitchFamily="18" charset="0"/>
              </a:rPr>
              <a:t> Chinese. </a:t>
            </a:r>
          </a:p>
          <a:p>
            <a:pPr>
              <a:lnSpc>
                <a:spcPct val="75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C           D</a:t>
            </a:r>
          </a:p>
          <a:p>
            <a:pPr>
              <a:lnSpc>
                <a:spcPct val="75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Although he </a:t>
            </a:r>
            <a:r>
              <a:rPr lang="en-US" altLang="zh-CN" sz="2800" u="sng">
                <a:latin typeface="Times New Roman" panose="02020603050405020304" pitchFamily="18" charset="0"/>
              </a:rPr>
              <a:t>didn’t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 u="sng">
                <a:latin typeface="Times New Roman" panose="02020603050405020304" pitchFamily="18" charset="0"/>
              </a:rPr>
              <a:t>feel well</a:t>
            </a:r>
            <a:r>
              <a:rPr lang="en-US" altLang="zh-CN" sz="2800">
                <a:latin typeface="Times New Roman" panose="02020603050405020304" pitchFamily="18" charset="0"/>
              </a:rPr>
              <a:t> ,</a:t>
            </a:r>
            <a:r>
              <a:rPr lang="en-US" altLang="zh-CN" sz="2800" u="sng">
                <a:latin typeface="Times New Roman" panose="02020603050405020304" pitchFamily="18" charset="0"/>
              </a:rPr>
              <a:t>but</a:t>
            </a:r>
            <a:r>
              <a:rPr lang="en-US" altLang="zh-CN" sz="2800">
                <a:latin typeface="Times New Roman" panose="02020603050405020304" pitchFamily="18" charset="0"/>
              </a:rPr>
              <a:t> he finished his </a:t>
            </a:r>
          </a:p>
          <a:p>
            <a:pPr>
              <a:lnSpc>
                <a:spcPct val="75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               A          B         C</a:t>
            </a:r>
          </a:p>
          <a:p>
            <a:pPr>
              <a:lnSpc>
                <a:spcPct val="75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work </a:t>
            </a:r>
            <a:r>
              <a:rPr lang="en-US" altLang="zh-CN" sz="2800" u="sng">
                <a:latin typeface="Times New Roman" panose="02020603050405020304" pitchFamily="18" charset="0"/>
              </a:rPr>
              <a:t>on time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</a:p>
          <a:p>
            <a:pPr>
              <a:lnSpc>
                <a:spcPct val="75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  D</a:t>
            </a:r>
          </a:p>
          <a:p>
            <a:pPr>
              <a:lnSpc>
                <a:spcPct val="75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 He was drawing </a:t>
            </a:r>
            <a:r>
              <a:rPr lang="en-US" altLang="zh-CN" sz="2800" u="sng">
                <a:latin typeface="Times New Roman" panose="02020603050405020304" pitchFamily="18" charset="0"/>
              </a:rPr>
              <a:t>quite a</a:t>
            </a:r>
            <a:r>
              <a:rPr lang="en-US" altLang="zh-CN" sz="2800">
                <a:latin typeface="Times New Roman" panose="02020603050405020304" pitchFamily="18" charset="0"/>
              </a:rPr>
              <a:t> nice car </a:t>
            </a:r>
            <a:r>
              <a:rPr lang="en-US" altLang="zh-CN" sz="2800" u="sng">
                <a:latin typeface="Times New Roman" panose="02020603050405020304" pitchFamily="18" charset="0"/>
              </a:rPr>
              <a:t>on</a:t>
            </a:r>
            <a:r>
              <a:rPr lang="en-US" altLang="zh-CN" sz="2800">
                <a:latin typeface="Times New Roman" panose="02020603050405020304" pitchFamily="18" charset="0"/>
              </a:rPr>
              <a:t> the </a:t>
            </a:r>
          </a:p>
          <a:p>
            <a:pPr>
              <a:lnSpc>
                <a:spcPct val="75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                       A                      B </a:t>
            </a:r>
          </a:p>
          <a:p>
            <a:pPr>
              <a:lnSpc>
                <a:spcPct val="75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blackboard </a:t>
            </a:r>
            <a:r>
              <a:rPr lang="en-US" altLang="zh-CN" sz="2800" u="sng">
                <a:latin typeface="Times New Roman" panose="02020603050405020304" pitchFamily="18" charset="0"/>
              </a:rPr>
              <a:t>while</a:t>
            </a:r>
            <a:r>
              <a:rPr lang="en-US" altLang="zh-CN" sz="2800">
                <a:latin typeface="Times New Roman" panose="02020603050405020304" pitchFamily="18" charset="0"/>
              </a:rPr>
              <a:t> I </a:t>
            </a:r>
            <a:r>
              <a:rPr lang="en-US" altLang="zh-CN" sz="2800" u="sng">
                <a:latin typeface="Times New Roman" panose="02020603050405020304" pitchFamily="18" charset="0"/>
              </a:rPr>
              <a:t>entered</a:t>
            </a:r>
            <a:r>
              <a:rPr lang="en-US" altLang="zh-CN" sz="2800">
                <a:latin typeface="Times New Roman" panose="02020603050405020304" pitchFamily="18" charset="0"/>
              </a:rPr>
              <a:t> the classroom.</a:t>
            </a:r>
          </a:p>
          <a:p>
            <a:pPr>
              <a:lnSpc>
                <a:spcPct val="75000"/>
              </a:lnSpc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             C            D</a:t>
            </a:r>
          </a:p>
          <a:p>
            <a:pPr>
              <a:lnSpc>
                <a:spcPct val="75000"/>
              </a:lnSpc>
              <a:buFont typeface="Wingdings" panose="05000000000000000000" pitchFamily="2" charset="2"/>
              <a:buNone/>
            </a:pP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17764" name="AutoShape 4"/>
          <p:cNvSpPr/>
          <p:nvPr/>
        </p:nvSpPr>
        <p:spPr>
          <a:xfrm>
            <a:off x="6168390" y="1748790"/>
            <a:ext cx="2209800" cy="1143000"/>
          </a:xfrm>
          <a:prstGeom prst="cloudCallout">
            <a:avLst>
              <a:gd name="adj1" fmla="val -92171"/>
              <a:gd name="adj2" fmla="val 2680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B. </a:t>
            </a:r>
            <a:r>
              <a:rPr lang="en-US" altLang="zh-CN" sz="2800" b="1">
                <a:latin typeface="Times New Roman" panose="02020603050405020304" pitchFamily="18" charset="0"/>
              </a:rPr>
              <a:t>where</a:t>
            </a:r>
          </a:p>
        </p:txBody>
      </p:sp>
      <p:sp>
        <p:nvSpPr>
          <p:cNvPr id="117765" name="AutoShape 5"/>
          <p:cNvSpPr/>
          <p:nvPr/>
        </p:nvSpPr>
        <p:spPr>
          <a:xfrm>
            <a:off x="6705600" y="3429000"/>
            <a:ext cx="2209800" cy="1143000"/>
          </a:xfrm>
          <a:prstGeom prst="cloudCallout">
            <a:avLst>
              <a:gd name="adj1" fmla="val -92171"/>
              <a:gd name="adj2" fmla="val 2680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C. </a:t>
            </a:r>
            <a:r>
              <a:rPr lang="en-US" altLang="zh-CN" sz="2800" b="1">
                <a:latin typeface="Times New Roman" panose="02020603050405020304" pitchFamily="18" charset="0"/>
              </a:rPr>
              <a:t>but</a:t>
            </a:r>
          </a:p>
        </p:txBody>
      </p:sp>
      <p:sp>
        <p:nvSpPr>
          <p:cNvPr id="56327" name="AutoShape 7"/>
          <p:cNvSpPr/>
          <p:nvPr/>
        </p:nvSpPr>
        <p:spPr>
          <a:xfrm>
            <a:off x="6858000" y="5392103"/>
            <a:ext cx="1905000" cy="990600"/>
          </a:xfrm>
          <a:prstGeom prst="cloudCallout">
            <a:avLst>
              <a:gd name="adj1" fmla="val -84500"/>
              <a:gd name="adj2" fmla="val -5496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C. </a:t>
            </a:r>
            <a:r>
              <a:rPr lang="en-US" altLang="zh-CN" sz="2800" b="1">
                <a:latin typeface="Times New Roman" panose="02020603050405020304" pitchFamily="18" charset="0"/>
              </a:rPr>
              <a:t>when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77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77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4" grpId="0" bldLvl="0" animBg="1"/>
      <p:bldP spid="117765" grpId="0" bldLvl="0" animBg="1"/>
      <p:bldP spid="56327" grpId="0" bldLvl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710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6</TotalTime>
  <Words>2966</Words>
  <Application>Microsoft Office PowerPoint</Application>
  <PresentationFormat>全屏显示(4:3)</PresentationFormat>
  <Paragraphs>421</Paragraphs>
  <Slides>54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54</vt:i4>
      </vt:variant>
    </vt:vector>
  </HeadingPairs>
  <TitlesOfParts>
    <vt:vector size="69" baseType="lpstr">
      <vt:lpstr>黑体</vt:lpstr>
      <vt:lpstr>华文隶书</vt:lpstr>
      <vt:lpstr>楷体_GB2312</vt:lpstr>
      <vt:lpstr>宋体</vt:lpstr>
      <vt:lpstr>微软雅黑</vt:lpstr>
      <vt:lpstr>Arial</vt:lpstr>
      <vt:lpstr>Bodoni MT Black</vt:lpstr>
      <vt:lpstr>Calibri</vt:lpstr>
      <vt:lpstr>Comic Sans MS</vt:lpstr>
      <vt:lpstr>Tahoma</vt:lpstr>
      <vt:lpstr>Times New Roman</vt:lpstr>
      <vt:lpstr>Wingdings</vt:lpstr>
      <vt:lpstr>Wingdings 2</vt:lpstr>
      <vt:lpstr>Grammar模板</vt:lpstr>
      <vt:lpstr>1_Grammar模板</vt:lpstr>
      <vt:lpstr>PowerPoint 演示文稿</vt:lpstr>
      <vt:lpstr>PowerPoint 演示文稿</vt:lpstr>
      <vt:lpstr>PowerPoint 演示文稿</vt:lpstr>
      <vt:lpstr>请将A、B两栏的分句配对，构成含有目的状语从句的复合句，然后口头说出完整的句子。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二、 动词的适当形式填空：</vt:lpstr>
      <vt:lpstr>三、改错题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Ma Jie</cp:lastModifiedBy>
  <cp:revision>英语周报</cp:revision>
  <dcterms:created xsi:type="dcterms:W3CDTF">2017-05-25T01:32:00Z</dcterms:created>
  <dcterms:modified xsi:type="dcterms:W3CDTF">2018-11-09T00:36:40Z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