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7" r:id="rId3"/>
    <p:sldId id="258" r:id="rId4"/>
    <p:sldId id="259" r:id="rId6"/>
    <p:sldId id="260" r:id="rId7"/>
    <p:sldId id="261" r:id="rId8"/>
    <p:sldId id="262" r:id="rId9"/>
    <p:sldId id="296" r:id="rId10"/>
    <p:sldId id="263" r:id="rId11"/>
    <p:sldId id="307" r:id="rId12"/>
    <p:sldId id="308" r:id="rId13"/>
    <p:sldId id="264" r:id="rId14"/>
    <p:sldId id="268" r:id="rId15"/>
    <p:sldId id="269" r:id="rId16"/>
    <p:sldId id="298" r:id="rId17"/>
    <p:sldId id="270" r:id="rId18"/>
    <p:sldId id="299" r:id="rId19"/>
    <p:sldId id="271" r:id="rId20"/>
    <p:sldId id="300" r:id="rId21"/>
    <p:sldId id="272" r:id="rId22"/>
    <p:sldId id="301" r:id="rId23"/>
    <p:sldId id="273" r:id="rId24"/>
    <p:sldId id="302" r:id="rId25"/>
    <p:sldId id="274" r:id="rId26"/>
    <p:sldId id="303" r:id="rId27"/>
    <p:sldId id="297" r:id="rId28"/>
    <p:sldId id="275" r:id="rId29"/>
    <p:sldId id="276" r:id="rId30"/>
    <p:sldId id="277" r:id="rId31"/>
    <p:sldId id="278" r:id="rId32"/>
    <p:sldId id="306" r:id="rId33"/>
    <p:sldId id="279" r:id="rId34"/>
    <p:sldId id="280" r:id="rId35"/>
    <p:sldId id="305" r:id="rId36"/>
    <p:sldId id="281" r:id="rId37"/>
    <p:sldId id="282" r:id="rId38"/>
    <p:sldId id="283" r:id="rId39"/>
    <p:sldId id="284" r:id="rId40"/>
    <p:sldId id="285" r:id="rId41"/>
    <p:sldId id="286" r:id="rId42"/>
    <p:sldId id="287" r:id="rId43"/>
    <p:sldId id="288" r:id="rId44"/>
    <p:sldId id="289" r:id="rId45"/>
    <p:sldId id="290" r:id="rId46"/>
    <p:sldId id="291" r:id="rId47"/>
    <p:sldId id="292" r:id="rId48"/>
    <p:sldId id="293" r:id="rId49"/>
    <p:sldId id="294" r:id="rId50"/>
    <p:sldId id="295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4" Type="http://schemas.openxmlformats.org/officeDocument/2006/relationships/tableStyles" Target="tableStyles.xml"/><Relationship Id="rId53" Type="http://schemas.openxmlformats.org/officeDocument/2006/relationships/viewProps" Target="viewProps.xml"/><Relationship Id="rId52" Type="http://schemas.openxmlformats.org/officeDocument/2006/relationships/presProps" Target="presProps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notesMaster" Target="notesMasters/notesMaster1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2540F-5B2F-4942-AEE3-7AD4F37C1A6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39B72-FCE1-4AC9-945D-496E8906AD8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鲶  nián</a:t>
            </a:r>
            <a:endParaRPr kumimoji="1"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  <a:sym typeface="+mn-ea"/>
              </a:rPr>
              <a:t>嚣 xiāo</a:t>
            </a:r>
            <a:endParaRPr kumimoji="1" lang="zh-CN" altLang="en-US" dirty="0">
              <a:solidFill>
                <a:srgbClr val="000066"/>
              </a:solidFill>
              <a:latin typeface="方正硬笔楷书简体" pitchFamily="65" charset="-122"/>
              <a:ea typeface="方正硬笔楷书简体" pitchFamily="65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  <a:sym typeface="+mn-ea"/>
              </a:rPr>
              <a:t>羖   gǔ </a:t>
            </a:r>
            <a:endParaRPr kumimoji="1" lang="zh-CN" altLang="en-US" b="1" dirty="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00FA625-5E9C-4423-B297-F4E15DC3426D}" type="slidenum">
              <a:rPr lang="en-US" altLang="zh-CN" sz="1200" kern="120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kern="120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kumimoji="1"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运用了排比句式，列举了历史上这六位名人的事例：舜、傅说、胶鬲、管仲、孙叔敖、百里奚。</a:t>
            </a:r>
            <a:endParaRPr kumimoji="1"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kumimoji="1" lang="zh-CN" altLang="en-US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en-US" altLang="zh-CN" dirty="0">
                <a:latin typeface="楷体_GB2312" pitchFamily="49" charset="-122"/>
                <a:ea typeface="楷体_GB2312" pitchFamily="49" charset="-122"/>
                <a:sym typeface="+mn-ea"/>
              </a:rPr>
              <a:t>      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他们虽然</a:t>
            </a:r>
            <a:r>
              <a:rPr kumimoji="1"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出身卑微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，历经了</a:t>
            </a:r>
            <a:r>
              <a:rPr kumimoji="1"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苦难的磨练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，但都被</a:t>
            </a:r>
            <a:r>
              <a:rPr kumimoji="1"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提拔任用，做出了一番作为。</a:t>
            </a:r>
            <a:endParaRPr kumimoji="1" lang="zh-CN" altLang="en-US" b="1" kern="12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生于忧患，死于安乐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摆事实</a:t>
            </a:r>
            <a:r>
              <a:rPr lang="zh-CN" altLang="en-US" dirty="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（举例论证）</a:t>
            </a:r>
            <a:endParaRPr lang="zh-CN" altLang="en-US" kern="1200" dirty="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舜、傅说、胶鬲、管夷吾、孙叔敖、百里溪</a:t>
            </a:r>
            <a:endParaRPr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↓↓</a:t>
            </a:r>
            <a:endParaRPr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从事实归纳基本观点</a:t>
            </a:r>
            <a:r>
              <a:rPr lang="zh-CN" altLang="en-US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：</a:t>
            </a:r>
            <a:endParaRPr lang="zh-CN" altLang="en-US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“天将降大任于是人也，必</a:t>
            </a: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……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动心忍性”</a:t>
            </a:r>
            <a:endParaRPr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↓↓</a:t>
            </a:r>
            <a:endParaRPr lang="zh-CN" altLang="en-US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正反</a:t>
            </a: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论证</a:t>
            </a:r>
            <a:r>
              <a:rPr lang="zh-CN" altLang="en-US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：</a:t>
            </a:r>
            <a:endParaRPr lang="zh-CN" altLang="en-US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个人（困境：发展）</a:t>
            </a:r>
            <a:r>
              <a:rPr lang="en-US" altLang="zh-CN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——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国家（没有忧患：灭亡）</a:t>
            </a:r>
            <a:endParaRPr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↓↓</a:t>
            </a:r>
            <a:endParaRPr lang="zh-CN" altLang="en-US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endParaRPr lang="en-US" altLang="zh-CN" b="1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中心论点：</a:t>
            </a:r>
            <a:endParaRPr lang="zh-CN" altLang="en-US" b="1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sym typeface="+mn-ea"/>
              </a:rPr>
              <a:t>生于忧患，死于安乐</a:t>
            </a:r>
            <a:endParaRPr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</a:t>
            </a: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狱官                               士兵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用来                           表因果的关联词语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这样的                          判断动词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</a:t>
            </a: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本来不具备的才能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</a:t>
            </a:r>
            <a:endParaRPr kumimoji="1" lang="zh-CN" altLang="en-US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  犯错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      国内           </a:t>
            </a:r>
            <a:r>
              <a:rPr kumimoji="1" lang="zh-CN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</a:t>
            </a:r>
            <a:r>
              <a:rPr kumimoji="1" lang="zh-CN" altLang="en-US" b="1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     国外</a:t>
            </a:r>
            <a:endParaRPr kumimoji="1" lang="zh-CN" altLang="en-US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从</a:t>
            </a:r>
            <a:endParaRPr lang="zh-CN" altLang="en-US"/>
          </a:p>
          <a:p>
            <a:r>
              <a:rPr lang="zh-CN" altLang="en-US"/>
              <a:t>给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E547805-55C3-4FA0-A0F0-AD78A5710F9C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F7870FC-CBBA-4387-BB8B-374A02B720DD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39CD883-F363-4C0D-966E-AF466CCB773F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26D66A6-D2C9-4057-8855-FA58161CE60C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1B233A0-ADC5-4B9A-A042-2E5E647FA435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4A46D8B-CE3D-4026-AEA2-CAE4464CA51B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C9F2868-8883-48E2-AB30-2819C4955EA3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A8E8355-81D7-4360-A92F-F184B4FD65D4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7C4B672-15AC-4BCE-AD96-FB79A96B67BA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C00116F-94CD-4422-AC19-5975E2178D77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50165EA-FD24-426B-9619-562FC51B9141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9E2230D-9D6A-4E16-B8A4-E57AF77946C4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18049C7E-FDF9-4F4C-854F-F4B605F47A0C}" type="slidenum">
              <a:rPr lang="en-US" altLang="zh-CN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&#29983;&#20110;&#24551;&#24739;.mp3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1.bin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23850" y="1628775"/>
            <a:ext cx="8351838" cy="265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故事一：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有一只青蛙第一次不小心掉在了一口正煮着水的锅里，恰好水已经开了，青蛙吓坏了，使劲一跳，逃离了险境；第二次，青蛙又犯了同样的错误，又掉进了那口锅中，同样的锅里也在煮的水，不同的是，这次水还没有煮开，青蛙觉得还挺舒服：这个热水澡好哇！结果呢？</a:t>
            </a:r>
            <a:r>
              <a:rPr kumimoji="1" lang="en-US" altLang="zh-CN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青蛙熟了！</a:t>
            </a:r>
            <a:endParaRPr kumimoji="1" lang="zh-CN" altLang="en-US" sz="2800" b="1" kern="12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2051050" y="333375"/>
            <a:ext cx="33845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听说过吗？</a:t>
            </a:r>
            <a:endParaRPr lang="zh-CN" altLang="en-US" sz="3600" kern="10" dirty="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900113" y="4508500"/>
            <a:ext cx="7343775" cy="1871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zh-CN" altLang="en-US" sz="54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青蛙在开水里逃生</a:t>
            </a:r>
            <a:endParaRPr lang="zh-CN" altLang="en-US" sz="5400" b="1" kern="1200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zh-CN" altLang="en-US" sz="54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青蛙在温水里死亡</a:t>
            </a:r>
            <a:endParaRPr lang="zh-CN" altLang="en-US" sz="5400" b="1" kern="1200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55576" y="404664"/>
            <a:ext cx="7391400" cy="56435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故事二：</a:t>
            </a:r>
            <a:r>
              <a:rPr kumimoji="1" lang="zh-CN" altLang="en-US" sz="2800" b="1" kern="12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挪威渔民出海捕沙丁鱼，如果抵港时鱼仍活着，卖价要比死鱼高出许多倍。因此，渔民们千方百计想法让鱼活着返港。但种种努力都失败了。只有一艘渔船却总能带着活鱼回到港内，收入丰厚，但原因一直未明，直到这艘船的船长死后，人们才揭开了这个谜。原来这艘船捕了沙丁鱼，在返港之前，每次都要在鱼槽里放一条大鲶鱼，放鲶鱼有什么用呢？原来鲶鱼进入鱼槽后由于环境陌生，自然向四处游动，到处挑起摩擦，而大量沙丁鱼发现多了一个“异己分子”，自然也会紧张起来，加速游动。这样一来，就一条条活蹦乱跳地回到了渔港。</a:t>
            </a:r>
            <a:r>
              <a:rPr kumimoji="1" lang="zh-CN" altLang="en-US" sz="2800" kern="1200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zh-CN" altLang="en-US" sz="2800" kern="1200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762000"/>
            <a:ext cx="8431088" cy="4525963"/>
          </a:xfrm>
        </p:spPr>
        <p:txBody>
          <a:bodyPr/>
          <a:lstStyle/>
          <a:p>
            <a:pPr>
              <a:lnSpc>
                <a:spcPct val="135000"/>
              </a:lnSpc>
              <a:buNone/>
            </a:pP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在非洲，每天早晨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羚羊睁开眼睛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所想的第一件事就是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我必须比跑得最快的狮子跑得更快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否则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我就会被狮子吃掉。而就在同有时刻。狮子从睡梦中醒来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在脑海里闪现的地一个念头是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我必须能追得上跑得最快的羚羊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要不然我就会被饿死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于是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几乎是同时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羚羊和狮子一跃而起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迎着朝阳跑去。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5" name="Picture 3" descr="gh-wgy[1]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46125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443663" y="333375"/>
            <a:ext cx="43211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越王勾践</a:t>
            </a:r>
            <a:endParaRPr lang="zh-CN" altLang="en-US" sz="3200" b="1" kern="12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979613" y="836613"/>
            <a:ext cx="5184775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dirty="0">
                <a:ln w="63500">
                  <a:solidFill>
                    <a:srgbClr val="BBE0E3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说说看</a:t>
            </a:r>
            <a:endParaRPr lang="zh-CN" altLang="en-US" sz="3600" kern="10" dirty="0">
              <a:ln w="63500">
                <a:solidFill>
                  <a:srgbClr val="BBE0E3"/>
                </a:solidFill>
                <a:round/>
              </a:ln>
              <a:solidFill>
                <a:srgbClr val="0000FF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124075" y="2997200"/>
            <a:ext cx="5472113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听了这些故事，你有何想法和启示？</a:t>
            </a:r>
            <a:endParaRPr kumimoji="1" lang="zh-CN" altLang="en-US" sz="4400" b="1" kern="1200" dirty="0">
              <a:solidFill>
                <a:srgbClr val="C00000"/>
              </a:solidFill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990600" y="381000"/>
            <a:ext cx="1174750" cy="42037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kern="1200">
                <a:solidFill>
                  <a:srgbClr val="000000"/>
                </a:solidFill>
                <a:latin typeface="Arial" panose="020B0604020202020204" pitchFamily="34" charset="0"/>
                <a:ea typeface="华文隶书" panose="02010800040101010101" pitchFamily="2" charset="-122"/>
                <a:cs typeface="+mn-cs"/>
              </a:rPr>
              <a:t>生于忧患，</a:t>
            </a:r>
            <a:endParaRPr lang="zh-CN" altLang="en-US" sz="5400" kern="1200">
              <a:solidFill>
                <a:srgbClr val="000000"/>
              </a:solidFill>
              <a:latin typeface="Arial" panose="020B0604020202020204" pitchFamily="34" charset="0"/>
              <a:ea typeface="华文隶书" panose="02010800040101010101" pitchFamily="2" charset="-122"/>
              <a:cs typeface="+mn-cs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209800" y="3200400"/>
            <a:ext cx="1006475" cy="29940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kern="1200">
                <a:solidFill>
                  <a:srgbClr val="000000"/>
                </a:solidFill>
                <a:latin typeface="Arial" panose="020B0604020202020204" pitchFamily="34" charset="0"/>
                <a:ea typeface="华文隶书" panose="02010800040101010101" pitchFamily="2" charset="-122"/>
                <a:cs typeface="+mn-cs"/>
              </a:rPr>
              <a:t>死于安乐</a:t>
            </a:r>
            <a:endParaRPr lang="zh-CN" altLang="en-US" sz="5400" kern="1200">
              <a:solidFill>
                <a:srgbClr val="000000"/>
              </a:solidFill>
              <a:latin typeface="Arial" panose="020B0604020202020204" pitchFamily="34" charset="0"/>
              <a:ea typeface="华文隶书" panose="02010800040101010101" pitchFamily="2" charset="-122"/>
              <a:cs typeface="+mn-cs"/>
            </a:endParaRPr>
          </a:p>
        </p:txBody>
      </p:sp>
      <p:pic>
        <p:nvPicPr>
          <p:cNvPr id="7172" name="Picture 4" descr="孟子2"/>
          <p:cNvPicPr>
            <a:picLocks noGrp="1" noChangeAspect="1" noChangeArrowheads="1"/>
          </p:cNvPicPr>
          <p:nvPr>
            <p:ph type="title"/>
          </p:nvPr>
        </p:nvPicPr>
        <p:blipFill>
          <a:blip r:embed="rId1"/>
          <a:srcRect l="-2390" t="10275"/>
          <a:stretch>
            <a:fillRect/>
          </a:stretch>
        </p:blipFill>
        <p:spPr>
          <a:xfrm>
            <a:off x="0" y="0"/>
            <a:ext cx="4267200" cy="6858000"/>
          </a:xfr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356100" y="2060575"/>
            <a:ext cx="4787900" cy="2530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8000" b="1" kern="1200" dirty="0">
                <a:solidFill>
                  <a:srgbClr val="333399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生于忧患</a:t>
            </a:r>
            <a:endParaRPr kumimoji="1" lang="zh-CN" altLang="en-US" sz="8000" b="1" kern="1200" dirty="0">
              <a:solidFill>
                <a:srgbClr val="333399"/>
              </a:solidFill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8000" b="1" kern="1200" dirty="0">
                <a:solidFill>
                  <a:srgbClr val="333399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死于安乐</a:t>
            </a:r>
            <a:endParaRPr kumimoji="1" lang="zh-CN" altLang="en-US" sz="8000" b="1" kern="1200" dirty="0">
              <a:solidFill>
                <a:srgbClr val="333399"/>
              </a:solidFill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-1.96532E-6 L 0.475 -1.9653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1196752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+mn-ea"/>
              </a:rPr>
              <a:t>结合课文注释，疏通课文字音，字义。圈画出不懂难懂字词。</a:t>
            </a:r>
            <a:endParaRPr lang="zh-CN" altLang="en-US" sz="3600" b="1" dirty="0">
              <a:latin typeface="+mn-ea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WordArt 2">
            <a:hlinkClick r:id="rId1" action="ppaction://hlinkfile"/>
          </p:cNvPr>
          <p:cNvSpPr>
            <a:spLocks noChangeArrowheads="1" noChangeShapeType="1" noTextEdit="1"/>
          </p:cNvSpPr>
          <p:nvPr/>
        </p:nvSpPr>
        <p:spPr bwMode="auto">
          <a:xfrm>
            <a:off x="1187624" y="1484784"/>
            <a:ext cx="7488238" cy="242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初</a:t>
            </a:r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</a:rPr>
              <a:t>读课文</a:t>
            </a:r>
            <a:endParaRPr lang="zh-CN" altLang="en-US" sz="3600" b="1" kern="10" dirty="0">
              <a:ln w="9525">
                <a:noFill/>
                <a:round/>
              </a:ln>
              <a:solidFill>
                <a:srgbClr val="C000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339752" y="4293096"/>
            <a:ext cx="5183187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音准   句通  明节奏</a:t>
            </a:r>
            <a:endParaRPr lang="zh-CN" altLang="en-US" sz="36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23850" y="549275"/>
            <a:ext cx="3455988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舜发于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畎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亩之中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692275" y="1412875"/>
            <a:ext cx="3816350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傅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举于版筑之间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042988" y="260350"/>
            <a:ext cx="2057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FF0000"/>
                </a:solidFill>
                <a:latin typeface="Verdana" panose="020B0604030504040204" pitchFamily="34" charset="0"/>
                <a:ea typeface="Arial Unicode MS" panose="020B0604020202020204" pitchFamily="34" charset="-122"/>
                <a:cs typeface="Verdana" panose="020B0604030504040204" pitchFamily="34" charset="0"/>
              </a:rPr>
              <a:t>ｑｕ</a:t>
            </a:r>
            <a:r>
              <a:rPr kumimoji="1" lang="en-US" altLang="zh-CN" sz="2400" b="1" kern="1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ǎ</a:t>
            </a:r>
            <a:r>
              <a:rPr kumimoji="1" lang="zh-CN" altLang="en-US" sz="2400" b="1" kern="1200" dirty="0">
                <a:solidFill>
                  <a:srgbClr val="FF0000"/>
                </a:solidFill>
                <a:latin typeface="Verdana" panose="020B0604030504040204" pitchFamily="34" charset="0"/>
                <a:ea typeface="Arial Unicode MS" panose="020B0604020202020204" pitchFamily="34" charset="-122"/>
                <a:cs typeface="Verdana" panose="020B0604030504040204" pitchFamily="34" charset="0"/>
              </a:rPr>
              <a:t>ｎ</a:t>
            </a:r>
            <a:endParaRPr kumimoji="1" lang="zh-CN" altLang="en-US" sz="2400" b="1" kern="1200" dirty="0">
              <a:solidFill>
                <a:srgbClr val="FF0000"/>
              </a:solidFill>
              <a:latin typeface="Verdana" panose="020B0604030504040204" pitchFamily="34" charset="0"/>
              <a:ea typeface="Arial Unicode MS" panose="020B0604020202020204" pitchFamily="34" charset="-122"/>
              <a:cs typeface="Verdana" panose="020B0604030504040204" pitchFamily="34" charset="0"/>
            </a:endParaRP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524000" y="1052513"/>
            <a:ext cx="1752600" cy="4572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0000"/>
                </a:solidFill>
                <a:latin typeface="Verdana" panose="020B0604030504040204" pitchFamily="34" charset="0"/>
                <a:ea typeface="Arial Unicode MS" panose="020B0604020202020204" pitchFamily="34" charset="-122"/>
                <a:cs typeface="Verdana" panose="020B0604030504040204" pitchFamily="34" charset="0"/>
              </a:rPr>
              <a:t>ｙｕ</a:t>
            </a: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è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23850" y="2060575"/>
            <a:ext cx="38862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胶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鬲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举于鱼盐之中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79388" y="1700213"/>
            <a:ext cx="1676400" cy="4572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0000"/>
                </a:solidFill>
                <a:latin typeface="Verdana" panose="020B0604030504040204" pitchFamily="34" charset="0"/>
                <a:ea typeface="Arial Unicode MS" panose="020B0604020202020204" pitchFamily="34" charset="-122"/>
                <a:cs typeface="Verdana" panose="020B0604030504040204" pitchFamily="34" charset="0"/>
              </a:rPr>
              <a:t>ｇ</a:t>
            </a: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é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466725" y="5445125"/>
            <a:ext cx="374491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入则无法家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拂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士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958975" y="5084763"/>
            <a:ext cx="1676400" cy="4572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0000"/>
                </a:solidFill>
                <a:latin typeface="Verdana" panose="020B0604030504040204" pitchFamily="34" charset="0"/>
                <a:ea typeface="Arial Unicode MS" panose="020B0604020202020204" pitchFamily="34" charset="-122"/>
                <a:cs typeface="Verdana" panose="020B0604030504040204" pitchFamily="34" charset="0"/>
              </a:rPr>
              <a:t>ｂ</a:t>
            </a: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ì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395288" y="3716338"/>
            <a:ext cx="3313112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曾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益其所不能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107950" y="3357563"/>
            <a:ext cx="1382713" cy="4572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zēng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60" name="WordArt 12"/>
          <p:cNvSpPr>
            <a:spLocks noChangeArrowheads="1" noChangeShapeType="1" noTextEdit="1"/>
          </p:cNvSpPr>
          <p:nvPr/>
        </p:nvSpPr>
        <p:spPr bwMode="auto">
          <a:xfrm>
            <a:off x="6084168" y="620688"/>
            <a:ext cx="2519363" cy="6127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8968"/>
                <a:gd name="adj2" fmla="val -157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迷你繁王行"/>
                <a:ea typeface="宋体" panose="02010600030101010101" pitchFamily="2" charset="-122"/>
                <a:cs typeface="+mn-cs"/>
              </a:rPr>
              <a:t>字词攻略</a:t>
            </a:r>
            <a:endParaRPr lang="zh-CN" altLang="en-US" sz="3600" kern="10" dirty="0">
              <a:ln w="9525">
                <a:noFill/>
                <a:round/>
              </a:ln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80000"/>
                  </a:srgbClr>
                </a:outerShdw>
              </a:effectLst>
              <a:latin typeface="迷你繁王行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1692275" y="2924175"/>
            <a:ext cx="345598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天　</a:t>
            </a:r>
            <a:r>
              <a:rPr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将　降</a:t>
            </a:r>
            <a:r>
              <a:rPr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大任</a:t>
            </a:r>
            <a:endParaRPr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2195513" y="2565400"/>
            <a:ext cx="11525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jiāng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3132138" y="2565400"/>
            <a:ext cx="1152525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jiàng</a:t>
            </a:r>
            <a:endParaRPr kumimoji="1" lang="en-US" altLang="zh-CN" sz="2400" b="1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1908175" y="4221163"/>
            <a:ext cx="503238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kern="120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fú</a:t>
            </a:r>
            <a:endParaRPr lang="en-US" altLang="zh-CN" sz="2400" kern="120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1403350" y="4581525"/>
            <a:ext cx="3240088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行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拂</a:t>
            </a:r>
            <a:r>
              <a:rPr kumimoji="1" lang="zh-CN" altLang="en-US" sz="3200" b="1" kern="1200" dirty="0"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乱其所为</a:t>
            </a:r>
            <a:endParaRPr kumimoji="1" lang="zh-CN" altLang="en-US" sz="3200" b="1" kern="1200" dirty="0"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3275855" y="3789040"/>
            <a:ext cx="6047207" cy="70788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（通‘增’，增加）</a:t>
            </a:r>
            <a:endParaRPr lang="zh-CN" altLang="en-US" sz="4000" b="1" kern="1200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67" name="Text Box 19"/>
          <p:cNvSpPr txBox="1">
            <a:spLocks noChangeArrowheads="1"/>
          </p:cNvSpPr>
          <p:nvPr/>
        </p:nvSpPr>
        <p:spPr bwMode="auto">
          <a:xfrm>
            <a:off x="3348038" y="5553075"/>
            <a:ext cx="4536330" cy="70788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（通‘弼’，辅佐）</a:t>
            </a:r>
            <a:endParaRPr lang="zh-CN" altLang="en-US" sz="4000" b="1" kern="120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  <p:bldP spid="27652" grpId="0"/>
      <p:bldP spid="27653" grpId="0"/>
      <p:bldP spid="27654" grpId="0"/>
      <p:bldP spid="27655" grpId="0"/>
      <p:bldP spid="27656" grpId="0"/>
      <p:bldP spid="27657" grpId="0"/>
      <p:bldP spid="27658" grpId="0"/>
      <p:bldP spid="27659" grpId="0"/>
      <p:bldP spid="27661" grpId="0"/>
      <p:bldP spid="27662" grpId="0"/>
      <p:bldP spid="27663" grpId="0"/>
      <p:bldP spid="27664" grpId="0"/>
      <p:bldP spid="27665" grpId="0"/>
      <p:bldP spid="27666" grpId="0"/>
      <p:bldP spid="276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 flipH="1">
            <a:off x="1042988" y="765175"/>
            <a:ext cx="288925" cy="431800"/>
          </a:xfrm>
          <a:prstGeom prst="line">
            <a:avLst/>
          </a:prstGeom>
          <a:noFill/>
          <a:ln w="9525">
            <a:noFill/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68313" y="692150"/>
            <a:ext cx="7056437" cy="15541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kumimoji="1" lang="zh-CN" altLang="en-US" sz="3200" b="1" kern="120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、舜 发 于 畎 亩 之 中，</a:t>
            </a:r>
            <a:endParaRPr kumimoji="1" lang="zh-CN" altLang="en-US" sz="3200" b="1" kern="120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傅 说 举 于 版 筑 之 间，</a:t>
            </a:r>
            <a:endParaRPr kumimoji="1" lang="zh-CN" altLang="en-US" sz="3200" b="1" kern="120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endParaRPr kumimoji="1" lang="zh-CN" altLang="en-US" sz="3200" b="1" kern="120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468313" y="1844675"/>
            <a:ext cx="7127875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2</a:t>
            </a: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、故 天 将 降 大 任 于 是 人 也， </a:t>
            </a:r>
            <a:endParaRPr kumimoji="1" lang="zh-CN" altLang="en-US" sz="3200" b="1" kern="1200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必 先 苦 其 心 志</a:t>
            </a:r>
            <a:endParaRPr kumimoji="1" lang="zh-CN" altLang="en-US" sz="2800" kern="1200" dirty="0">
              <a:solidFill>
                <a:srgbClr val="000000"/>
              </a:solidFill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539750" y="981075"/>
            <a:ext cx="3348038" cy="3667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endParaRPr kumimoji="1" lang="zh-CN" altLang="zh-CN" b="1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 flipH="1">
            <a:off x="1619250" y="804863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 flipH="1">
            <a:off x="2681288" y="733425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2" name="Line 10"/>
          <p:cNvSpPr>
            <a:spLocks noChangeShapeType="1"/>
          </p:cNvSpPr>
          <p:nvPr/>
        </p:nvSpPr>
        <p:spPr bwMode="auto">
          <a:xfrm flipH="1">
            <a:off x="1619250" y="1989138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H="1">
            <a:off x="2681288" y="1931194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 flipH="1">
            <a:off x="4716463" y="1844675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 flipH="1">
            <a:off x="1835151" y="2378075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7" name="WordArt 15"/>
          <p:cNvSpPr>
            <a:spLocks noChangeArrowheads="1" noChangeShapeType="1" noTextEdit="1"/>
          </p:cNvSpPr>
          <p:nvPr/>
        </p:nvSpPr>
        <p:spPr bwMode="auto">
          <a:xfrm rot="5400000">
            <a:off x="6264276" y="2744787"/>
            <a:ext cx="4464050" cy="9366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rtl="0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 dirty="0">
                <a:ln w="9525">
                  <a:round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读准节奏</a:t>
            </a:r>
            <a:endParaRPr lang="zh-CN" altLang="en-US" sz="3600" kern="10" dirty="0">
              <a:ln w="9525">
                <a:round/>
              </a:ln>
              <a:solidFill>
                <a:srgbClr val="FFC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8" name="Line 16"/>
          <p:cNvSpPr>
            <a:spLocks noChangeShapeType="1"/>
          </p:cNvSpPr>
          <p:nvPr/>
        </p:nvSpPr>
        <p:spPr bwMode="auto">
          <a:xfrm flipH="1">
            <a:off x="1835151" y="1248569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89" name="Line 17"/>
          <p:cNvSpPr>
            <a:spLocks noChangeShapeType="1"/>
          </p:cNvSpPr>
          <p:nvPr/>
        </p:nvSpPr>
        <p:spPr bwMode="auto">
          <a:xfrm flipH="1">
            <a:off x="2878455" y="1253747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1" name="Text Box 19"/>
          <p:cNvSpPr txBox="1">
            <a:spLocks noChangeArrowheads="1"/>
          </p:cNvSpPr>
          <p:nvPr/>
        </p:nvSpPr>
        <p:spPr bwMode="auto">
          <a:xfrm>
            <a:off x="250825" y="2946400"/>
            <a:ext cx="7272338" cy="350678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３、</a:t>
            </a:r>
            <a:r>
              <a:rPr kumimoji="1" lang="zh-CN" altLang="en-US" sz="32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行 拂 乱 其 所 为，</a:t>
            </a:r>
            <a:endParaRPr kumimoji="1" lang="zh-CN" altLang="en-US" sz="3200" b="1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所 以 动 心 忍 性，</a:t>
            </a:r>
            <a:endParaRPr kumimoji="1" lang="zh-CN" altLang="en-US" sz="3200" b="1" kern="1200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曾 益 其 所不 能。</a:t>
            </a:r>
            <a:endParaRPr kumimoji="1" lang="zh-CN" altLang="en-US" sz="3200" b="1" kern="1200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４、入 则 无 法 家 拂 士，</a:t>
            </a:r>
            <a:endParaRPr kumimoji="1" lang="zh-CN" altLang="en-US" sz="3200" b="1" kern="1200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　　出 则 无 敌 国 外 患 者</a:t>
            </a:r>
            <a:r>
              <a:rPr kumimoji="1" lang="en-US" altLang="zh-CN" sz="3200" b="1" kern="1200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endParaRPr kumimoji="1" lang="en-US" altLang="zh-CN" sz="3200" b="1" kern="1200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H="1">
            <a:off x="1739217" y="3747294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H="1">
            <a:off x="3492500" y="3789363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 flipH="1">
            <a:off x="1739217" y="4502187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 flipH="1">
            <a:off x="1619250" y="5229225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 flipH="1">
            <a:off x="2540258" y="5229225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7" name="Line 25"/>
          <p:cNvSpPr>
            <a:spLocks noChangeShapeType="1"/>
          </p:cNvSpPr>
          <p:nvPr/>
        </p:nvSpPr>
        <p:spPr bwMode="auto">
          <a:xfrm flipH="1">
            <a:off x="1594754" y="5876925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 flipH="1">
            <a:off x="2609057" y="6021388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699" name="Line 27"/>
          <p:cNvSpPr>
            <a:spLocks noChangeShapeType="1"/>
          </p:cNvSpPr>
          <p:nvPr/>
        </p:nvSpPr>
        <p:spPr bwMode="auto">
          <a:xfrm flipH="1">
            <a:off x="2612489" y="3027289"/>
            <a:ext cx="144462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700" name="Line 28"/>
          <p:cNvSpPr>
            <a:spLocks noChangeShapeType="1"/>
          </p:cNvSpPr>
          <p:nvPr/>
        </p:nvSpPr>
        <p:spPr bwMode="auto">
          <a:xfrm flipH="1">
            <a:off x="1534416" y="3055938"/>
            <a:ext cx="144463" cy="4318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  <p:bldP spid="28679" grpId="0" animBg="1"/>
      <p:bldP spid="28680" grpId="0" animBg="1"/>
      <p:bldP spid="28682" grpId="0" animBg="1"/>
      <p:bldP spid="28683" grpId="0" animBg="1"/>
      <p:bldP spid="28684" grpId="0" animBg="1"/>
      <p:bldP spid="28685" grpId="0" animBg="1"/>
      <p:bldP spid="28688" grpId="0" animBg="1"/>
      <p:bldP spid="28689" grpId="0" animBg="1"/>
      <p:bldP spid="28691" grpId="0"/>
      <p:bldP spid="28692" grpId="0" animBg="1"/>
      <p:bldP spid="28693" grpId="0" animBg="1"/>
      <p:bldP spid="28694" grpId="0" animBg="1"/>
      <p:bldP spid="28695" grpId="0" animBg="1"/>
      <p:bldP spid="28696" grpId="0" animBg="1"/>
      <p:bldP spid="28697" grpId="0" animBg="1"/>
      <p:bldP spid="28698" grpId="0" animBg="1"/>
      <p:bldP spid="28699" grpId="0" animBg="1"/>
      <p:bldP spid="2870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971550" y="1052513"/>
            <a:ext cx="7200900" cy="517064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舜发于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畎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亩之中，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傅说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举于版筑之间，胶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鬲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举于鱼盐之中，管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夷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吾举于士，孙叔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敖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举于海，百里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奚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举于市。</a:t>
            </a:r>
            <a:endParaRPr lang="zh-CN" altLang="en-US" sz="30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故天将降大任于是人也，必先苦其心志，劳其筋骨，饿其体肤，空乏其身，行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拂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乱其所为，所以动心忍性，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曾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益其所不能。</a:t>
            </a:r>
            <a:endParaRPr lang="zh-CN" altLang="en-US" sz="30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人恒过，然后能改；困于心，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衡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于虑，而后作；征于色，发于声，而后喻。入则无法家</a:t>
            </a:r>
            <a:r>
              <a:rPr lang="zh-CN" altLang="en-US" sz="30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拂士</a:t>
            </a: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，出则无敌国外患者，国恒亡。</a:t>
            </a:r>
            <a:endParaRPr lang="zh-CN" altLang="en-US" sz="30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0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然后知生于忧患，而死于安乐也。</a:t>
            </a:r>
            <a:endParaRPr lang="zh-CN" altLang="en-US" sz="30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908175" y="333375"/>
            <a:ext cx="58324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生于忧患，死于安乐</a:t>
            </a:r>
            <a:endParaRPr lang="zh-CN" altLang="en-US" sz="3600" b="1" kern="1200" dirty="0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914400" y="1676400"/>
            <a:ext cx="8229600" cy="6121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舜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发于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畎亩之中，</a:t>
            </a:r>
            <a:endParaRPr lang="zh-CN" altLang="en-US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傅说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版筑之间，</a:t>
            </a:r>
            <a:endParaRPr lang="zh-CN" altLang="en-US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胶鬲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鱼盐之中</a:t>
            </a:r>
            <a:r>
              <a:rPr lang="en-US" altLang="zh-CN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,</a:t>
            </a:r>
            <a:endParaRPr lang="en-US" altLang="zh-CN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管夷吾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士，</a:t>
            </a:r>
            <a:endParaRPr lang="zh-CN" altLang="en-US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孙叔敖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海，</a:t>
            </a:r>
            <a:endParaRPr lang="zh-CN" altLang="en-US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百里奚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举于</a:t>
            </a:r>
            <a:r>
              <a:rPr lang="en-US" altLang="zh-CN" sz="4000" b="1" kern="1200" dirty="0"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市。</a:t>
            </a:r>
            <a:endParaRPr lang="zh-CN" altLang="en-US" sz="4000" b="1" kern="1200" dirty="0"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0466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C00000"/>
                </a:solidFill>
              </a:rPr>
              <a:t>研读课文，疏通文意。</a:t>
            </a:r>
            <a:endParaRPr lang="zh-CN" altLang="en-US" sz="4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43200" y="2819400"/>
            <a:ext cx="914400" cy="1143000"/>
          </a:xfrm>
        </p:spPr>
        <p:txBody>
          <a:bodyPr/>
          <a:lstStyle/>
          <a:p>
            <a:r>
              <a:rPr lang="zh-CN" altLang="en-US" sz="60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舜发于畎亩之中</a:t>
            </a:r>
            <a:endParaRPr lang="zh-CN" altLang="en-US" sz="60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0243" name="Picture 3" descr="舜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0"/>
            <a:ext cx="50292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333381" y="609600"/>
            <a:ext cx="800219" cy="5181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0800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舜从田野之中被任用</a:t>
            </a:r>
            <a:r>
              <a:rPr kumimoji="1" lang="zh-CN" altLang="en-US" sz="3200" kern="1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</a:t>
            </a:r>
            <a:endParaRPr kumimoji="1" lang="zh-CN" altLang="en-US" sz="3200" kern="1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ChangeArrowheads="1"/>
          </p:cNvSpPr>
          <p:nvPr/>
        </p:nvSpPr>
        <p:spPr bwMode="auto">
          <a:xfrm>
            <a:off x="250825" y="612299"/>
            <a:ext cx="8893175" cy="61239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舜，历来与尧并称，为传说中的圣王。</a:t>
            </a:r>
            <a:b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</a:b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     相传舜的家世甚为寒微，而且遭遇很不幸，父亲，是个盲人，母亲很早去世，弟名叫象。舜生活在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“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父顽、母嚣、象傲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”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的家庭环境里，几个人串通一气，必欲置舜于死地而后快；然而舜对父母不失子道，十分孝顺，与弟弟十分友善，多年如一日，没有丝毫懈怠。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 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 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</a:t>
            </a:r>
            <a:endParaRPr kumimoji="1" lang="en-US" altLang="zh-CN" sz="2800" dirty="0">
              <a:solidFill>
                <a:srgbClr val="000066"/>
              </a:solidFill>
              <a:latin typeface="方正硬笔楷书简体" pitchFamily="65" charset="-122"/>
              <a:ea typeface="方正硬笔楷书简体" pitchFamily="65" charset="-122"/>
            </a:endParaRPr>
          </a:p>
          <a:p>
            <a:r>
              <a:rPr kumimoji="1" lang="en-US" altLang="zh-CN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   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舜家境清贫，故从事各种体力劳动，经历坎坷。他耕耘种植，打鱼，制作陶器，制作家用器物，还做过小本生意，总之生计艰难，为养家糊口而到处奔波。</a:t>
            </a:r>
            <a:b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</a:b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 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 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因为能对虐待、迫害他的父母坚守孝道，故在青年时代即为人称扬。后来，尧征询继任人选，四岳就推荐了舜。</a:t>
            </a:r>
            <a:r>
              <a:rPr kumimoji="1" lang="zh-CN" altLang="en-US" sz="2800" dirty="0">
                <a:solidFill>
                  <a:srgbClr val="000066"/>
                </a:solidFill>
                <a:latin typeface="Times New Roman" panose="02020603050405020304"/>
                <a:ea typeface="方正硬笔楷书简体" pitchFamily="65" charset="-122"/>
              </a:rPr>
              <a:t> </a:t>
            </a:r>
            <a:r>
              <a:rPr kumimoji="1" lang="zh-CN" altLang="en-US" sz="2800" dirty="0">
                <a:solidFill>
                  <a:srgbClr val="000066"/>
                </a:solidFill>
                <a:latin typeface="方正硬笔楷书简体" pitchFamily="65" charset="-122"/>
                <a:ea typeface="方正硬笔楷书简体" pitchFamily="65" charset="-122"/>
              </a:rPr>
              <a:t> 舜在年老的时候，认为自己的儿子商均不肖，就确定了威望最高的禹为继任者，并由禹来摄行政事。故舜与尧一样，都是禅位让贤的圣王。</a:t>
            </a:r>
            <a:endParaRPr kumimoji="1" lang="zh-CN" altLang="en-US" sz="2800" dirty="0">
              <a:solidFill>
                <a:srgbClr val="000066"/>
              </a:solidFill>
              <a:latin typeface="方正硬笔楷书简体" pitchFamily="65" charset="-122"/>
              <a:ea typeface="方正硬笔楷书简体" pitchFamily="65" charset="-122"/>
            </a:endParaRPr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4953000" cy="1143000"/>
          </a:xfrm>
        </p:spPr>
        <p:txBody>
          <a:bodyPr/>
          <a:lstStyle/>
          <a:p>
            <a:r>
              <a:rPr lang="zh-CN" altLang="en-US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傅说举于版筑之间</a:t>
            </a:r>
            <a:endParaRPr lang="zh-CN" altLang="en-US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1267" name="Picture 3" descr="傅说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B2B0B1"/>
              </a:clrFrom>
              <a:clrTo>
                <a:srgbClr val="B2B0B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1371600"/>
            <a:ext cx="4381500" cy="4953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220072" y="1484784"/>
            <a:ext cx="3707904" cy="212365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0800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 </a:t>
            </a:r>
            <a:r>
              <a:rPr kumimoji="1" lang="zh-CN" altLang="en-US" sz="44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傅说从筑墙的</a:t>
            </a:r>
            <a:r>
              <a:rPr kumimoji="1" lang="zh-CN" alt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泥水匠</a:t>
            </a:r>
            <a:r>
              <a:rPr kumimoji="1" lang="zh-CN" altLang="en-US" sz="44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中被举用。</a:t>
            </a:r>
            <a:endParaRPr kumimoji="1" lang="zh-CN" altLang="en-US" sz="440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ChangeArrowheads="1"/>
          </p:cNvSpPr>
          <p:nvPr/>
        </p:nvSpPr>
        <p:spPr bwMode="auto">
          <a:xfrm>
            <a:off x="684213" y="693113"/>
            <a:ext cx="7931150" cy="5940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3200" b="1" dirty="0">
                <a:latin typeface="方正启体简体" pitchFamily="65" charset="-122"/>
                <a:ea typeface="方正启体简体" pitchFamily="65" charset="-122"/>
              </a:rPr>
              <a:t>    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傅说，商王武丁的大臣。傅说从政之前，身为奴隶，在傅岩做苦役。靠从事版筑维持生计，虽有才干，无从施展。</a:t>
            </a:r>
            <a:endParaRPr kumimoji="1" lang="zh-CN" altLang="en-US" sz="3200" b="1" dirty="0"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    商王武丁是一位励精图治的帝王。后来，从版筑护路的奴隶中发现了傅说，擢拔为相。</a:t>
            </a:r>
            <a:endParaRPr kumimoji="1" lang="zh-CN" altLang="en-US" sz="3200" b="1" dirty="0"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    傅说担任相国之后，辅佐武丁，大力改革政治，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嘉靖殷邦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，使贵族和平民都没有怨言，史称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殷国大治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，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殷道复兴</a:t>
            </a:r>
            <a:r>
              <a:rPr kumimoji="1" lang="zh-CN" altLang="en-US" sz="3200" b="1" dirty="0"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3200" b="1" dirty="0">
                <a:latin typeface="方正启体简体" pitchFamily="65" charset="-122"/>
                <a:ea typeface="方正启体简体" pitchFamily="65" charset="-122"/>
              </a:rPr>
              <a:t>。武丁一朝，成为商代后期的极盛时期。</a:t>
            </a:r>
            <a:endParaRPr kumimoji="1" lang="zh-CN" altLang="en-US" sz="3200" b="1" dirty="0"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2800" b="1" dirty="0">
                <a:latin typeface="方正启体简体" pitchFamily="65" charset="-122"/>
                <a:ea typeface="方正启体简体" pitchFamily="65" charset="-122"/>
              </a:rPr>
              <a:t>      </a:t>
            </a:r>
            <a:endParaRPr kumimoji="1" lang="zh-CN" altLang="en-US" sz="2800" b="1" dirty="0">
              <a:latin typeface="方正启体简体" pitchFamily="65" charset="-122"/>
              <a:ea typeface="方正启体简体" pitchFamily="65" charset="-122"/>
            </a:endParaRPr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18002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胶鬲举于鱼盐之中</a:t>
            </a:r>
            <a:endParaRPr lang="zh-CN" altLang="en-US" sz="4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3356992"/>
            <a:ext cx="1944216" cy="230832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 胶鬲从鱼盐贩中被举用 。</a:t>
            </a:r>
            <a:endParaRPr lang="zh-CN" alt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6" name="Picture 2" descr="www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94038" y="188640"/>
            <a:ext cx="6049962" cy="547211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1042988" y="765175"/>
            <a:ext cx="7308850" cy="575542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3200" b="1" dirty="0">
                <a:solidFill>
                  <a:schemeClr val="accent2"/>
                </a:solidFill>
                <a:latin typeface="+mn-ea"/>
              </a:rPr>
              <a:t>  </a:t>
            </a:r>
            <a:r>
              <a:rPr kumimoji="1" lang="zh-CN" altLang="en-US" sz="2800" b="1" dirty="0">
                <a:solidFill>
                  <a:schemeClr val="accent2"/>
                </a:solidFill>
                <a:latin typeface="+mn-ea"/>
              </a:rPr>
              <a:t>胶鬲，殷商时人，起初隐居在商地。周文王将他推荐给殷纣王做大臣。</a:t>
            </a:r>
            <a:r>
              <a:rPr kumimoji="1" lang="en-US" altLang="zh-CN" sz="2800" b="1" dirty="0">
                <a:solidFill>
                  <a:schemeClr val="accent2"/>
                </a:solidFill>
                <a:latin typeface="+mn-ea"/>
              </a:rPr>
              <a:t>《</a:t>
            </a:r>
            <a:r>
              <a:rPr kumimoji="1" lang="zh-CN" altLang="en-US" sz="2800" b="1" dirty="0">
                <a:solidFill>
                  <a:schemeClr val="accent2"/>
                </a:solidFill>
                <a:latin typeface="+mn-ea"/>
              </a:rPr>
              <a:t>封神演义</a:t>
            </a:r>
            <a:r>
              <a:rPr kumimoji="1" lang="en-US" altLang="zh-CN" sz="2800" b="1" dirty="0">
                <a:solidFill>
                  <a:schemeClr val="accent2"/>
                </a:solidFill>
                <a:latin typeface="+mn-ea"/>
              </a:rPr>
              <a:t>》</a:t>
            </a:r>
            <a:r>
              <a:rPr kumimoji="1" lang="zh-CN" altLang="en-US" sz="2800" b="1" dirty="0">
                <a:solidFill>
                  <a:schemeClr val="accent2"/>
                </a:solidFill>
                <a:latin typeface="+mn-ea"/>
              </a:rPr>
              <a:t>十七回写胶鬲在文书房，官居上大夫，因苏妲已造虿盆，欲将宫女投入其中喂毒蛇，胶鬲不忍，上谏劝阻，使纣王大怒，欲将胶鬲与宫女一同投进虿盆，胶鬲大骂不止，愤而跳摘星楼身杀。这段情景描写不是历史事实，但也歌颂了胶鬲大义凛然的气概。历史上胶鬲原为纣王大夫，遭商纣之乱，隐遁经商，贩卖鱼盐。昔日泰州祭祀“盐宗”的庙里供奉着三位盐宗，胶鬲是其中之一，胶鬲在贩卖鱼盐过程中，十分辛劳，最后被周文王发现，拟举为重臣。</a:t>
            </a:r>
            <a:endParaRPr kumimoji="1" lang="zh-CN" altLang="en-US" sz="2800" b="1" dirty="0">
              <a:solidFill>
                <a:schemeClr val="accent2"/>
              </a:solidFill>
              <a:latin typeface="+mn-ea"/>
            </a:endParaRP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48200" y="457200"/>
            <a:ext cx="3733800" cy="1143000"/>
          </a:xfrm>
        </p:spPr>
        <p:txBody>
          <a:bodyPr/>
          <a:lstStyle/>
          <a:p>
            <a:r>
              <a:rPr lang="zh-CN" altLang="en-US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管夷吾举于士</a:t>
            </a:r>
            <a:endParaRPr lang="zh-CN" altLang="en-US" b="1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3315" name="Picture 3" descr="管仲"/>
          <p:cNvPicPr>
            <a:picLocks noChangeAspect="1" noChangeArrowheads="1"/>
          </p:cNvPicPr>
          <p:nvPr/>
        </p:nvPicPr>
        <p:blipFill>
          <a:blip r:embed="rId1"/>
          <a:srcRect l="4381" t="3125" r="10179" b="3125"/>
          <a:stretch>
            <a:fillRect/>
          </a:stretch>
        </p:blipFill>
        <p:spPr bwMode="auto">
          <a:xfrm>
            <a:off x="528638" y="457200"/>
            <a:ext cx="3814762" cy="58674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211960" y="2438400"/>
            <a:ext cx="4680520" cy="120032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0800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kumimoji="1" lang="zh-CN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管夷吾从狱官手里释放出来并得到任用。 </a:t>
            </a:r>
            <a:endParaRPr kumimoji="1" lang="zh-CN" alt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ChangeArrowheads="1"/>
          </p:cNvSpPr>
          <p:nvPr/>
        </p:nvSpPr>
        <p:spPr bwMode="auto">
          <a:xfrm>
            <a:off x="468313" y="233363"/>
            <a:ext cx="8496300" cy="60016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400" dirty="0">
                <a:latin typeface="Times New Roman" panose="02020603050405020304" pitchFamily="18" charset="0"/>
              </a:rPr>
              <a:t>　</a:t>
            </a:r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管仲又叫管夷吾，齐国颍上人，是春秋时期杰出的政治家。他早年生活贫困，做过买卖，在周游各地的过程中积累了丰富的社会经验。管仲曾拦截从莒国赶回齐国争做国君的齐小白，并用箭射在小白的带钩上。后来小白当上了国君，即齐桓公。鲍叔牙是管仲的挚友，向齐桓公推荐管仲。齐桓公久闻管仲的才能超人，竞不顾</a:t>
            </a:r>
            <a:r>
              <a:rPr kumimoji="1" lang="zh-CN" altLang="en-US" sz="3200" b="1" dirty="0">
                <a:solidFill>
                  <a:srgbClr val="800080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一箭之仇</a:t>
            </a:r>
            <a:r>
              <a:rPr kumimoji="1" lang="zh-CN" altLang="en-US" sz="3200" b="1" dirty="0">
                <a:solidFill>
                  <a:srgbClr val="800080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，诚心诚意地委任管仲为相，尊称他为仲父，放手让他治理齐国。</a:t>
            </a:r>
            <a:endParaRPr kumimoji="1" lang="zh-CN" altLang="en-US" sz="3200" b="1" dirty="0">
              <a:solidFill>
                <a:srgbClr val="800080"/>
              </a:solidFill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    管仲提出了</a:t>
            </a:r>
            <a:r>
              <a:rPr kumimoji="1" lang="zh-CN" altLang="en-US" sz="3200" b="1" dirty="0">
                <a:solidFill>
                  <a:srgbClr val="800080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尊王攘夷</a:t>
            </a:r>
            <a:r>
              <a:rPr kumimoji="1" lang="zh-CN" altLang="en-US" sz="3200" b="1" dirty="0">
                <a:solidFill>
                  <a:srgbClr val="800080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3200" b="1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的口号，使桓公在列国中的地位日益提高，并成为春秋时的第一个霸主。管仲死后，齐桓公的霸业也逐渐衰落。</a:t>
            </a:r>
            <a:r>
              <a:rPr kumimoji="1" lang="zh-CN" altLang="en-US" sz="3200" dirty="0">
                <a:solidFill>
                  <a:srgbClr val="800080"/>
                </a:solidFill>
                <a:latin typeface="方正启体简体" pitchFamily="65" charset="-122"/>
                <a:ea typeface="方正启体简体" pitchFamily="65" charset="-122"/>
              </a:rPr>
              <a:t> </a:t>
            </a:r>
            <a:endParaRPr kumimoji="1" lang="zh-CN" altLang="en-US" sz="3200" dirty="0">
              <a:solidFill>
                <a:srgbClr val="800080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1143000"/>
          </a:xfrm>
        </p:spPr>
        <p:txBody>
          <a:bodyPr/>
          <a:lstStyle/>
          <a:p>
            <a:r>
              <a:rPr lang="zh-CN" altLang="en-US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孙叔敖举于海</a:t>
            </a:r>
            <a:endParaRPr lang="zh-CN" altLang="en-US" b="1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4339" name="Picture 3" descr="孙叔敖除掉两头蛇"/>
          <p:cNvPicPr>
            <a:picLocks noChangeAspect="1" noChangeArrowheads="1"/>
          </p:cNvPicPr>
          <p:nvPr/>
        </p:nvPicPr>
        <p:blipFill>
          <a:blip r:embed="rId1">
            <a:lum contrast="18000"/>
          </a:blip>
          <a:srcRect/>
          <a:stretch>
            <a:fillRect/>
          </a:stretch>
        </p:blipFill>
        <p:spPr bwMode="auto">
          <a:xfrm>
            <a:off x="1828800" y="1828800"/>
            <a:ext cx="6096000" cy="4549775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970004" y="1828800"/>
            <a:ext cx="553998" cy="4343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图为孙叔敖除去双头蛇的传说</a:t>
            </a:r>
            <a:endParaRPr kumimoji="1" lang="zh-CN" altLang="en-US" sz="24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524000" y="990600"/>
            <a:ext cx="7620000" cy="64633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0800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孙叔敖从隐居海边被举用进了朝廷。 </a:t>
            </a:r>
            <a:endParaRPr kumimoji="1" lang="zh-CN" alt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611188" y="549275"/>
            <a:ext cx="8280400" cy="56435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280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   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孙叔敖，为春秋时期楚国令尹</a:t>
            </a:r>
            <a:r>
              <a:rPr kumimoji="1" lang="en-US" altLang="zh-CN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(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即宰相</a:t>
            </a:r>
            <a:r>
              <a:rPr kumimoji="1" lang="en-US" altLang="zh-CN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)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，在中国历史上有</a:t>
            </a:r>
            <a:r>
              <a:rPr kumimoji="1" lang="zh-CN" altLang="en-US" sz="2800" b="1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孙叔敖治楚，三年而楚国霸</a:t>
            </a:r>
            <a:r>
              <a:rPr kumimoji="1" lang="zh-CN" altLang="en-US" sz="2800" b="1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之美誉。</a:t>
            </a:r>
            <a:b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</a:b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　　孙叔敖相貌非常丑陋，相传他身材短小，又是个秃顶，且左手长右手短，但他却心性善良。</a:t>
            </a:r>
            <a:b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</a:b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　　孙叔敖当上令尹后，积极辅佐楚王推行改革，整顿吏治，训练军队，发展生产，兴建水利，他在期思陂</a:t>
            </a:r>
            <a:r>
              <a:rPr kumimoji="1" lang="en-US" altLang="zh-CN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(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今河南固始县</a:t>
            </a:r>
            <a:r>
              <a:rPr kumimoji="1" lang="en-US" altLang="zh-CN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)</a:t>
            </a: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修筑的渠系水利工程，是我国最早的大型水利灌溉工程设施。</a:t>
            </a:r>
            <a:b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</a:br>
            <a:r>
              <a:rPr kumimoji="1" lang="zh-CN" altLang="en-US" sz="2800" b="1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　　孙叔敖是古代为官清正廉洁的典范。他轻车简从，吃穿简朴，妻儿不衣帛，连马都不食粟。楚庄王二十年前后，孙叔敖患疽病去世。作为一位令尹，家里竟穷得徒有四壁，连棺木也未准备。他死后，儿子穷得穿粗布破衣，靠打柴度日。</a:t>
            </a:r>
            <a:r>
              <a:rPr kumimoji="1" lang="zh-CN" altLang="en-US" sz="280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</a:t>
            </a:r>
            <a:endParaRPr kumimoji="1" lang="zh-CN" altLang="en-US" sz="280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bailixi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" y="0"/>
            <a:ext cx="6705600" cy="6858000"/>
          </a:xfrm>
          <a:prstGeom prst="rect">
            <a:avLst/>
          </a:prstGeom>
          <a:noFill/>
        </p:spPr>
      </p:pic>
      <p:sp>
        <p:nvSpPr>
          <p:cNvPr id="63491" name="Rectangle 3"/>
          <p:cNvSpPr>
            <a:spLocks noGrp="1" noChangeArrowheads="1"/>
          </p:cNvSpPr>
          <p:nvPr>
            <p:ph type="title"/>
          </p:nvPr>
        </p:nvSpPr>
        <p:spPr>
          <a:xfrm>
            <a:off x="5004048" y="2636912"/>
            <a:ext cx="1117104" cy="1177280"/>
          </a:xfrm>
        </p:spPr>
        <p:txBody>
          <a:bodyPr/>
          <a:lstStyle/>
          <a:p>
            <a:r>
              <a:rPr lang="zh-CN" altLang="en-US" b="1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百里奚举于</a:t>
            </a:r>
            <a:r>
              <a:rPr lang="zh-CN" altLang="en-US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市</a:t>
            </a:r>
            <a:endParaRPr lang="zh-CN" altLang="en-US" b="1" dirty="0">
              <a:solidFill>
                <a:srgbClr val="FF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156176" y="1052736"/>
            <a:ext cx="2592288" cy="286232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50800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百里奚从奴隶市场里被赎买回来并被任用为相。</a:t>
            </a:r>
            <a:endParaRPr kumimoji="1" lang="zh-CN" alt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395288" y="593795"/>
            <a:ext cx="8497887" cy="563231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kumimoji="1" lang="en-US" altLang="zh-CN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   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百里奚早年贫穷困乏，流落不仕，尝尽了艰苦生活的滋味。</a:t>
            </a:r>
            <a:endParaRPr kumimoji="1" lang="zh-CN" altLang="en-US" sz="2400" b="1" dirty="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   百里奚曾在虞国任大夫。后来晋灭了虞国。晋献公把女儿嫁给秦穆公，百里奚被当作陪嫁小臣送到了秦国。他以此为耻，便从秦国逃走，被楚国人抓获。秦穆公听说百里奚贤智，就派人对楚国人说：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吾媵臣百里奚在焉，请以五羖羊皮赎之。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百里奚回到秦国，秦穆公亲自向他询问国家大事，说：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虞君不用子，故亡，非子罪也。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并授以国政，号称：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“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五羖大夫</a:t>
            </a:r>
            <a:r>
              <a:rPr kumimoji="1" lang="zh-CN" altLang="en-US" sz="2400" b="1" dirty="0">
                <a:solidFill>
                  <a:srgbClr val="000066"/>
                </a:solidFill>
                <a:latin typeface="Times New Roman" panose="02020603050405020304"/>
                <a:ea typeface="方正启体简体" pitchFamily="65" charset="-122"/>
              </a:rPr>
              <a:t>”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。这时他已是</a:t>
            </a:r>
            <a:r>
              <a:rPr kumimoji="1" lang="en-US" altLang="zh-CN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70</a:t>
            </a:r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多岁的高龄。</a:t>
            </a:r>
            <a:endParaRPr kumimoji="1" lang="zh-CN" altLang="en-US" sz="2400" b="1" dirty="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   百里奚相秦期间，内修国政，教化天下，恩泽施于民众。而他劳作不乘车马，暑热不张伞盖，在都城里行走不用车马随从，不用甲兵护卫。这种平易朴素的品行，不仅为百官树立了榜样，也以实际行为感动了百姓。</a:t>
            </a:r>
            <a:endParaRPr kumimoji="1" lang="zh-CN" altLang="en-US" sz="2400" b="1" dirty="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</a:endParaRPr>
          </a:p>
          <a:p>
            <a:r>
              <a:rPr kumimoji="1" lang="zh-CN" altLang="en-US" sz="2400" b="1" dirty="0">
                <a:solidFill>
                  <a:srgbClr val="000066"/>
                </a:solidFill>
                <a:latin typeface="方正启体简体" pitchFamily="65" charset="-122"/>
                <a:ea typeface="方正启体简体" pitchFamily="65" charset="-122"/>
              </a:rPr>
              <a:t>   百里奚作为杰出的政治家，在晚年建树了辉煌的业绩。他依靠出众的才智和超群的谋略，使僻处一隅的秦国逐渐强大起来，为秦国取得霸主地位，起了不可低估的作用。 </a:t>
            </a:r>
            <a:endParaRPr kumimoji="1" lang="zh-CN" altLang="en-US" sz="2400" b="1" dirty="0">
              <a:solidFill>
                <a:srgbClr val="000066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Text Box 2"/>
          <p:cNvSpPr txBox="1">
            <a:spLocks noChangeArrowheads="1"/>
          </p:cNvSpPr>
          <p:nvPr/>
        </p:nvSpPr>
        <p:spPr bwMode="auto">
          <a:xfrm>
            <a:off x="250825" y="1700213"/>
            <a:ext cx="8696325" cy="378565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4000" b="1" dirty="0">
                <a:ea typeface="楷体_GB2312" pitchFamily="49" charset="-122"/>
              </a:rPr>
              <a:t>舜从田野耕作中被起用，</a:t>
            </a:r>
            <a:endParaRPr lang="en-US" altLang="zh-CN" sz="4000" b="1" dirty="0">
              <a:ea typeface="楷体_GB2312" pitchFamily="49" charset="-122"/>
            </a:endParaRPr>
          </a:p>
          <a:p>
            <a:r>
              <a:rPr lang="zh-CN" altLang="en-US" sz="4000" b="1" dirty="0">
                <a:ea typeface="楷体_GB2312" pitchFamily="49" charset="-122"/>
              </a:rPr>
              <a:t>傅说从筑墙的劳作中被推举，</a:t>
            </a:r>
            <a:endParaRPr lang="en-US" altLang="zh-CN" sz="4000" b="1" dirty="0">
              <a:ea typeface="楷体_GB2312" pitchFamily="49" charset="-122"/>
            </a:endParaRPr>
          </a:p>
          <a:p>
            <a:r>
              <a:rPr lang="zh-CN" altLang="en-US" sz="4000" b="1" dirty="0">
                <a:ea typeface="楷体_GB2312" pitchFamily="49" charset="-122"/>
              </a:rPr>
              <a:t>胶鬲自鱼盐贩中被举用，</a:t>
            </a:r>
            <a:endParaRPr lang="en-US" altLang="zh-CN" sz="4000" b="1" dirty="0">
              <a:ea typeface="楷体_GB2312" pitchFamily="49" charset="-122"/>
            </a:endParaRPr>
          </a:p>
          <a:p>
            <a:r>
              <a:rPr lang="zh-CN" altLang="en-US" sz="4000" b="1" dirty="0">
                <a:ea typeface="楷体_GB2312" pitchFamily="49" charset="-122"/>
              </a:rPr>
              <a:t>管夷吾从狱官手里获释被录用为相，孙叔敖从隐居海边进了朝廷，</a:t>
            </a:r>
            <a:endParaRPr lang="en-US" altLang="zh-CN" sz="4000" b="1" dirty="0">
              <a:ea typeface="楷体_GB2312" pitchFamily="49" charset="-122"/>
            </a:endParaRPr>
          </a:p>
          <a:p>
            <a:r>
              <a:rPr lang="zh-CN" altLang="en-US" sz="4000" b="1" dirty="0">
                <a:ea typeface="楷体_GB2312" pitchFamily="49" charset="-122"/>
              </a:rPr>
              <a:t>百里奚从市井中被赎回而登上了相位。</a:t>
            </a:r>
            <a:endParaRPr lang="zh-CN" altLang="en-US" sz="4000" b="1" dirty="0">
              <a:ea typeface="楷体_GB2312" pitchFamily="49" charset="-122"/>
            </a:endParaRPr>
          </a:p>
        </p:txBody>
      </p:sp>
      <p:sp>
        <p:nvSpPr>
          <p:cNvPr id="162819" name="WordArt 3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2376487" cy="744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译文</a:t>
            </a:r>
            <a:endParaRPr lang="zh-CN" altLang="en-US" sz="7200" b="1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04800" y="349250"/>
            <a:ext cx="2954655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CC33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熟读第一节：</a:t>
            </a:r>
            <a:endParaRPr kumimoji="1" lang="zh-CN" altLang="en-US" sz="3600" kern="1200" dirty="0">
              <a:solidFill>
                <a:srgbClr val="CC3300"/>
              </a:solidFill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1219200"/>
            <a:ext cx="93630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3200" b="1" kern="1200" dirty="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、文章开头列举了哪些事例，运用什么样的句式？</a:t>
            </a:r>
            <a:endParaRPr kumimoji="1" lang="zh-CN" altLang="en-US" sz="3200" b="1" kern="1200" dirty="0">
              <a:solidFill>
                <a:srgbClr val="660066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04800" y="3733800"/>
            <a:ext cx="88392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zh-CN" altLang="en-US" sz="3200" b="1" kern="1200">
                <a:solidFill>
                  <a:srgbClr val="660066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、这几位古代贤能的人所处的时代不同，但是他们的经历什么共同点？</a:t>
            </a:r>
            <a:endParaRPr kumimoji="1" lang="zh-CN" altLang="en-US" sz="3200" b="1" kern="1200">
              <a:solidFill>
                <a:srgbClr val="660066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762000" y="2133600"/>
            <a:ext cx="7696200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kumimoji="1" lang="zh-CN" altLang="en-US" sz="32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运用了排比句式，列举了历史上这六位名人的事例：舜、傅说、胶鬲、管仲、孙叔敖、百里奚。</a:t>
            </a:r>
            <a:endParaRPr kumimoji="1" lang="zh-CN" altLang="en-US" sz="32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827584" y="4869160"/>
            <a:ext cx="77724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400" kern="1200" dirty="0"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kumimoji="1" lang="zh-CN" altLang="en-US" sz="3200" b="1" kern="1200" dirty="0">
                <a:latin typeface="楷体_GB2312" pitchFamily="49" charset="-122"/>
                <a:ea typeface="楷体_GB2312" pitchFamily="49" charset="-122"/>
              </a:rPr>
              <a:t>他们虽然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出身卑微</a:t>
            </a:r>
            <a:r>
              <a:rPr kumimoji="1" lang="zh-CN" altLang="en-US" sz="3200" b="1" kern="1200" dirty="0">
                <a:latin typeface="楷体_GB2312" pitchFamily="49" charset="-122"/>
                <a:ea typeface="楷体_GB2312" pitchFamily="49" charset="-122"/>
              </a:rPr>
              <a:t>，历经了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苦难的磨练</a:t>
            </a:r>
            <a:r>
              <a:rPr kumimoji="1" lang="zh-CN" altLang="en-US" sz="3200" b="1" kern="1200" dirty="0">
                <a:latin typeface="楷体_GB2312" pitchFamily="49" charset="-122"/>
                <a:ea typeface="楷体_GB2312" pitchFamily="49" charset="-122"/>
              </a:rPr>
              <a:t>，但都被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提拔任用，做出了一番作为。</a:t>
            </a:r>
            <a:endParaRPr kumimoji="1" lang="zh-CN" altLang="en-US" sz="3200" b="1" kern="12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utoUpdateAnimBg="0"/>
      <p:bldP spid="1639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914400" y="1676400"/>
            <a:ext cx="8229600" cy="6121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舜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发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畎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亩之中，</a:t>
            </a:r>
            <a:endParaRPr lang="zh-CN" altLang="en-US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傅说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版筑之间，</a:t>
            </a:r>
            <a:endParaRPr lang="zh-CN" altLang="en-US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胶</a:t>
            </a:r>
            <a:r>
              <a:rPr lang="zh-CN" altLang="en-US" sz="4000" b="1" kern="12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鬲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鱼盐之中</a:t>
            </a:r>
            <a:r>
              <a:rPr lang="en-US" altLang="zh-CN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,</a:t>
            </a:r>
            <a:endParaRPr lang="en-US" altLang="zh-CN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管夷吾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士，</a:t>
            </a:r>
            <a:endParaRPr lang="zh-CN" altLang="en-US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孙叔敖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海，</a:t>
            </a:r>
            <a:endParaRPr lang="zh-CN" altLang="en-US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百里</a:t>
            </a:r>
            <a:r>
              <a:rPr lang="zh-CN" altLang="en-US" sz="4000" b="1" kern="12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奚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举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r>
              <a:rPr lang="en-US" altLang="zh-CN" sz="4000" b="1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/</a:t>
            </a:r>
            <a:r>
              <a:rPr lang="zh-CN" altLang="en-US" sz="40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市。</a:t>
            </a:r>
            <a:endParaRPr lang="zh-CN" altLang="en-US" sz="40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41989" name="WordArt 5"/>
          <p:cNvSpPr>
            <a:spLocks noChangeArrowheads="1" noChangeShapeType="1" noTextEdit="1"/>
          </p:cNvSpPr>
          <p:nvPr/>
        </p:nvSpPr>
        <p:spPr bwMode="auto">
          <a:xfrm>
            <a:off x="1752600" y="381000"/>
            <a:ext cx="4953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round/>
                </a:ln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你能背下来吗</a:t>
            </a:r>
            <a:r>
              <a:rPr lang="en-US" altLang="zh-CN" sz="3600" b="1" kern="10" dirty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round/>
                </a:ln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?</a:t>
            </a:r>
            <a:endParaRPr lang="zh-CN" altLang="en-US" sz="3600" b="1" kern="10" dirty="0">
              <a:ln w="9525">
                <a:solidFill>
                  <a:schemeClr val="tx1">
                    <a:lumMod val="95000"/>
                    <a:lumOff val="5000"/>
                  </a:schemeClr>
                </a:solidFill>
                <a:round/>
              </a:ln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4213" y="620713"/>
            <a:ext cx="8229600" cy="5689600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故天将降大任于是人也，必先苦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其心志，劳其筋骨，饿其体肤，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空乏其身，行拂乱其所为，所以 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动心忍性，曾益其所不能。 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503237" y="285571"/>
            <a:ext cx="8281988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承接上文，引起下文。“所以</a:t>
            </a:r>
            <a: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……”</a:t>
            </a:r>
            <a:b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en-US" altLang="zh-CN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3563938" y="1294814"/>
            <a:ext cx="5113338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指示代词，这。</a:t>
            </a:r>
            <a:b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979613" y="2781300"/>
            <a:ext cx="219643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劳累。 </a:t>
            </a: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5076825" y="2800608"/>
            <a:ext cx="219643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饥饿。 </a:t>
            </a: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5" name="Rectangle 7"/>
          <p:cNvSpPr>
            <a:spLocks noChangeArrowheads="1"/>
          </p:cNvSpPr>
          <p:nvPr/>
        </p:nvSpPr>
        <p:spPr bwMode="auto">
          <a:xfrm>
            <a:off x="5903913" y="1433314"/>
            <a:ext cx="3240087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使动用法，使</a:t>
            </a:r>
            <a:r>
              <a:rPr lang="en-US" altLang="zh-CN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痛苦。 </a:t>
            </a: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179388" y="4313496"/>
            <a:ext cx="219643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en-US" altLang="zh-CN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贫困。 </a:t>
            </a:r>
            <a:endParaRPr lang="zh-CN" altLang="en-US" sz="24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3580607" y="4303157"/>
            <a:ext cx="1800225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违背</a:t>
            </a:r>
            <a:b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b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4459883" y="4221163"/>
            <a:ext cx="1871662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动词，扰乱。 </a:t>
            </a:r>
            <a:endParaRPr lang="zh-CN" altLang="en-US" sz="24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6156325" y="4538364"/>
            <a:ext cx="2987675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用来（通过那样的途径来</a:t>
            </a:r>
            <a:r>
              <a:rPr lang="en-US" altLang="zh-CN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 </a:t>
            </a:r>
            <a:endParaRPr lang="zh-CN" altLang="en-US" sz="24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179388" y="5722123"/>
            <a:ext cx="5795962" cy="12003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使他的心惊动，</a:t>
            </a:r>
            <a:endParaRPr lang="zh-CN" altLang="en-US" sz="24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使他的性情坚韧起来。</a:t>
            </a:r>
            <a:b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4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1" name="Rectangle 13"/>
          <p:cNvSpPr>
            <a:spLocks noChangeArrowheads="1"/>
          </p:cNvSpPr>
          <p:nvPr/>
        </p:nvSpPr>
        <p:spPr bwMode="auto">
          <a:xfrm>
            <a:off x="3708400" y="5731391"/>
            <a:ext cx="2505814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同“增”增加。 </a:t>
            </a:r>
            <a:br>
              <a:rPr lang="zh-CN" altLang="en-US" sz="24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4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2" name="Oval 14"/>
          <p:cNvSpPr>
            <a:spLocks noChangeArrowheads="1"/>
          </p:cNvSpPr>
          <p:nvPr/>
        </p:nvSpPr>
        <p:spPr bwMode="auto">
          <a:xfrm>
            <a:off x="971550" y="1341438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3" name="Oval 15"/>
          <p:cNvSpPr>
            <a:spLocks noChangeArrowheads="1"/>
          </p:cNvSpPr>
          <p:nvPr/>
        </p:nvSpPr>
        <p:spPr bwMode="auto">
          <a:xfrm>
            <a:off x="4643438" y="1268413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4" name="Oval 16"/>
          <p:cNvSpPr>
            <a:spLocks noChangeArrowheads="1"/>
          </p:cNvSpPr>
          <p:nvPr/>
        </p:nvSpPr>
        <p:spPr bwMode="auto">
          <a:xfrm>
            <a:off x="7740650" y="126841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5" name="Oval 17"/>
          <p:cNvSpPr>
            <a:spLocks noChangeArrowheads="1"/>
          </p:cNvSpPr>
          <p:nvPr/>
        </p:nvSpPr>
        <p:spPr bwMode="auto">
          <a:xfrm>
            <a:off x="2987675" y="27813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6" name="Oval 18"/>
          <p:cNvSpPr>
            <a:spLocks noChangeArrowheads="1"/>
          </p:cNvSpPr>
          <p:nvPr/>
        </p:nvSpPr>
        <p:spPr bwMode="auto">
          <a:xfrm>
            <a:off x="5724525" y="27813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8" name="Oval 20"/>
          <p:cNvSpPr>
            <a:spLocks noChangeArrowheads="1"/>
          </p:cNvSpPr>
          <p:nvPr/>
        </p:nvSpPr>
        <p:spPr bwMode="auto">
          <a:xfrm>
            <a:off x="1476375" y="422116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29" name="Oval 21"/>
          <p:cNvSpPr>
            <a:spLocks noChangeArrowheads="1"/>
          </p:cNvSpPr>
          <p:nvPr/>
        </p:nvSpPr>
        <p:spPr bwMode="auto">
          <a:xfrm>
            <a:off x="4067175" y="422116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0" name="Oval 22"/>
          <p:cNvSpPr>
            <a:spLocks noChangeArrowheads="1"/>
          </p:cNvSpPr>
          <p:nvPr/>
        </p:nvSpPr>
        <p:spPr bwMode="auto">
          <a:xfrm>
            <a:off x="4572000" y="422116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1" name="Oval 23"/>
          <p:cNvSpPr>
            <a:spLocks noChangeArrowheads="1"/>
          </p:cNvSpPr>
          <p:nvPr/>
        </p:nvSpPr>
        <p:spPr bwMode="auto">
          <a:xfrm>
            <a:off x="7164388" y="4221163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2" name="Oval 24"/>
          <p:cNvSpPr>
            <a:spLocks noChangeArrowheads="1"/>
          </p:cNvSpPr>
          <p:nvPr/>
        </p:nvSpPr>
        <p:spPr bwMode="auto">
          <a:xfrm>
            <a:off x="7812088" y="4221163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3" name="Oval 25"/>
          <p:cNvSpPr>
            <a:spLocks noChangeArrowheads="1"/>
          </p:cNvSpPr>
          <p:nvPr/>
        </p:nvSpPr>
        <p:spPr bwMode="auto">
          <a:xfrm>
            <a:off x="900113" y="5589588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4" name="Oval 26"/>
          <p:cNvSpPr>
            <a:spLocks noChangeArrowheads="1"/>
          </p:cNvSpPr>
          <p:nvPr/>
        </p:nvSpPr>
        <p:spPr bwMode="auto">
          <a:xfrm>
            <a:off x="1979613" y="5589588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5" name="Oval 27"/>
          <p:cNvSpPr>
            <a:spLocks noChangeArrowheads="1"/>
          </p:cNvSpPr>
          <p:nvPr/>
        </p:nvSpPr>
        <p:spPr bwMode="auto">
          <a:xfrm>
            <a:off x="3563938" y="5661025"/>
            <a:ext cx="144462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4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  <p:bldP spid="43013" grpId="0"/>
      <p:bldP spid="43014" grpId="0"/>
      <p:bldP spid="43015" grpId="0"/>
      <p:bldP spid="43016" grpId="0"/>
      <p:bldP spid="43017" grpId="0"/>
      <p:bldP spid="43018" grpId="0"/>
      <p:bldP spid="43019" grpId="0"/>
      <p:bldP spid="43020" grpId="0"/>
      <p:bldP spid="43021" grpId="0"/>
      <p:bldP spid="43022" grpId="0" animBg="1"/>
      <p:bldP spid="43023" grpId="0" animBg="1"/>
      <p:bldP spid="43024" grpId="0" animBg="1"/>
      <p:bldP spid="43025" grpId="0" animBg="1"/>
      <p:bldP spid="43026" grpId="0" animBg="1"/>
      <p:bldP spid="43028" grpId="0" animBg="1"/>
      <p:bldP spid="43029" grpId="0" animBg="1"/>
      <p:bldP spid="43030" grpId="0" animBg="1"/>
      <p:bldP spid="43031" grpId="0" animBg="1"/>
      <p:bldP spid="43032" grpId="0" animBg="1"/>
      <p:bldP spid="43033" grpId="0" animBg="1"/>
      <p:bldP spid="43034" grpId="0" animBg="1"/>
      <p:bldP spid="430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23850" y="2060575"/>
            <a:ext cx="3240088" cy="22272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苦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心 志，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劳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筋 骨，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饿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体 肤，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空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乏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身，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行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拂 乱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所 为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981075"/>
            <a:ext cx="7056437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99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故</a:t>
            </a:r>
            <a:r>
              <a:rPr kumimoji="1" lang="zh-CN" altLang="en-US" sz="3200" b="1" kern="1200" dirty="0">
                <a:solidFill>
                  <a:srgbClr val="3399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天 将 降 大 任</a:t>
            </a:r>
            <a:r>
              <a:rPr kumimoji="1" lang="zh-CN" altLang="en-US" sz="3200" b="1" kern="1200" dirty="0">
                <a:solidFill>
                  <a:srgbClr val="3399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于</a:t>
            </a:r>
            <a:r>
              <a:rPr kumimoji="1" lang="zh-CN" altLang="en-US" sz="3200" b="1" kern="1200" dirty="0">
                <a:solidFill>
                  <a:srgbClr val="3399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kumimoji="1" lang="zh-CN" altLang="en-US" sz="3200" b="1" kern="1200" dirty="0">
                <a:solidFill>
                  <a:srgbClr val="3399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是</a:t>
            </a:r>
            <a:r>
              <a:rPr kumimoji="1" lang="zh-CN" altLang="en-US" sz="3200" b="1" kern="1200" dirty="0">
                <a:solidFill>
                  <a:srgbClr val="3399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人 也，</a:t>
            </a:r>
            <a:endParaRPr kumimoji="1" lang="zh-CN" altLang="en-US" sz="3200" b="1" kern="1200" dirty="0">
              <a:solidFill>
                <a:srgbClr val="339933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95288" y="1552575"/>
            <a:ext cx="5205412" cy="3667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b="1" kern="1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故：因此                                   于：给</a:t>
            </a:r>
            <a:r>
              <a:rPr kumimoji="1" lang="en-US" altLang="zh-CN" b="1" kern="1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;   </a:t>
            </a:r>
            <a:r>
              <a:rPr kumimoji="1" lang="zh-CN" altLang="en-US" b="1" kern="1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是：这样</a:t>
            </a:r>
            <a:endParaRPr kumimoji="1" lang="zh-CN" altLang="en-US" b="1" kern="12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1" name="AutoShape 5"/>
          <p:cNvSpPr/>
          <p:nvPr/>
        </p:nvSpPr>
        <p:spPr bwMode="auto">
          <a:xfrm>
            <a:off x="2843213" y="2349500"/>
            <a:ext cx="431800" cy="2087563"/>
          </a:xfrm>
          <a:prstGeom prst="rightBrace">
            <a:avLst>
              <a:gd name="adj1" fmla="val 40288"/>
              <a:gd name="adj2" fmla="val 50500"/>
            </a:avLst>
          </a:prstGeom>
          <a:noFill/>
          <a:ln w="9525">
            <a:solidFill>
              <a:srgbClr val="3399FF"/>
            </a:solidFill>
            <a:rou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276600" y="2420938"/>
            <a:ext cx="647700" cy="206210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C00000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使动用法</a:t>
            </a:r>
            <a:endParaRPr kumimoji="1" lang="zh-CN" altLang="en-US" sz="3200" b="1" kern="1200" dirty="0">
              <a:solidFill>
                <a:srgbClr val="C00000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211638" y="2432050"/>
            <a:ext cx="5256212" cy="267765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</a:t>
            </a:r>
            <a:r>
              <a:rPr kumimoji="1" lang="zh-CN" altLang="en-US" sz="3200" b="1" kern="1200" dirty="0">
                <a:solidFill>
                  <a:srgbClr val="C00000"/>
                </a:solidFill>
                <a:latin typeface="汉仪雪君体简" pitchFamily="2" charset="-122"/>
                <a:ea typeface="汉仪雪君体简" pitchFamily="2" charset="-122"/>
                <a:cs typeface="+mn-cs"/>
              </a:rPr>
              <a:t> 　　　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汉仪雪君体简" pitchFamily="2" charset="-122"/>
                <a:ea typeface="汉仪雪君体简" pitchFamily="2" charset="-122"/>
                <a:cs typeface="+mn-cs"/>
              </a:rPr>
              <a:t>劳累</a:t>
            </a:r>
            <a:endParaRPr kumimoji="1" lang="zh-CN" altLang="en-US" sz="2800" b="1" kern="1200" dirty="0">
              <a:solidFill>
                <a:srgbClr val="C00000"/>
              </a:solidFill>
              <a:latin typeface="汉仪雪君体简" pitchFamily="2" charset="-122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　　　　挨饿</a:t>
            </a:r>
            <a:endParaRPr kumimoji="1" lang="zh-CN" altLang="en-US" sz="2800" b="1" kern="1200" dirty="0">
              <a:solidFill>
                <a:srgbClr val="C00000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　　　    受贫苦之苦</a:t>
            </a:r>
            <a:endParaRPr kumimoji="1" lang="zh-CN" altLang="en-US" sz="2800" b="1" kern="1200" dirty="0">
              <a:solidFill>
                <a:srgbClr val="C00000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endParaRPr kumimoji="1" lang="en-US" altLang="zh-CN" sz="2800" b="1" kern="1200" dirty="0">
              <a:solidFill>
                <a:srgbClr val="C00000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 　　　惊动，使　　　坚忍</a:t>
            </a:r>
            <a:endParaRPr kumimoji="1" lang="zh-CN" altLang="en-US" sz="2800" b="1" kern="1200" dirty="0">
              <a:solidFill>
                <a:srgbClr val="C00000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　</a:t>
            </a:r>
            <a:endParaRPr kumimoji="1" lang="zh-CN" altLang="en-US" sz="2400" b="1" kern="1200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4" name="AutoShape 8"/>
          <p:cNvSpPr/>
          <p:nvPr/>
        </p:nvSpPr>
        <p:spPr bwMode="auto">
          <a:xfrm flipH="1">
            <a:off x="3851275" y="2276475"/>
            <a:ext cx="360363" cy="2232025"/>
          </a:xfrm>
          <a:prstGeom prst="rightBrace">
            <a:avLst>
              <a:gd name="adj1" fmla="val 51615"/>
              <a:gd name="adj2" fmla="val 50500"/>
            </a:avLst>
          </a:prstGeom>
          <a:noFill/>
          <a:ln w="9525">
            <a:solidFill>
              <a:srgbClr val="3399FF"/>
            </a:solidFill>
            <a:rou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4211638" y="2060575"/>
            <a:ext cx="2736850" cy="99218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使　</a:t>
            </a:r>
            <a:r>
              <a:rPr kumimoji="1"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汉仪雪君体简" pitchFamily="2" charset="-122"/>
              </a:rPr>
              <a:t>          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　</a:t>
            </a:r>
            <a:r>
              <a:rPr kumimoji="1" lang="zh-CN" altLang="en-US" sz="3200" b="1" kern="1200" dirty="0">
                <a:solidFill>
                  <a:schemeClr val="accent2"/>
                </a:solidFill>
                <a:latin typeface="Arial" panose="020B0604020202020204" pitchFamily="34" charset="0"/>
                <a:ea typeface="汉仪雪君体简" pitchFamily="2" charset="-122"/>
                <a:cs typeface="+mn-cs"/>
              </a:rPr>
              <a:t>苦</a:t>
            </a:r>
            <a:endParaRPr kumimoji="1" lang="zh-CN" altLang="en-US" sz="3200" b="1" kern="1200" dirty="0">
              <a:solidFill>
                <a:schemeClr val="accent2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endParaRPr kumimoji="1" lang="en-US" altLang="zh-CN" b="1" kern="1200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283968" y="5013176"/>
            <a:ext cx="3455987" cy="5794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99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增加</a:t>
            </a:r>
            <a:r>
              <a:rPr kumimoji="1" lang="zh-CN" altLang="en-US" sz="2400" b="1" kern="12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kumimoji="1" lang="zh-CN" altLang="en-US" sz="3200" b="1" kern="1200" dirty="0">
                <a:solidFill>
                  <a:srgbClr val="3399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他的才干</a:t>
            </a:r>
            <a:endParaRPr kumimoji="1" lang="zh-CN" altLang="en-US" sz="3200" b="1" kern="1200" dirty="0">
              <a:solidFill>
                <a:srgbClr val="339933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07" name="WordArt 11"/>
          <p:cNvSpPr>
            <a:spLocks noChangeArrowheads="1" noChangeShapeType="1" noTextEdit="1"/>
          </p:cNvSpPr>
          <p:nvPr/>
        </p:nvSpPr>
        <p:spPr bwMode="auto">
          <a:xfrm>
            <a:off x="2555875" y="333375"/>
            <a:ext cx="2736850" cy="5048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0">
                <a:ln w="9525">
                  <a:solidFill>
                    <a:srgbClr val="800080"/>
                  </a:solidFill>
                  <a:round/>
                </a:ln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进入第二段</a:t>
            </a:r>
            <a:endParaRPr lang="zh-CN" altLang="en-US" sz="4000" b="1" kern="10">
              <a:ln w="9525">
                <a:solidFill>
                  <a:srgbClr val="800080"/>
                </a:solidFill>
                <a:round/>
              </a:ln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8" name="Line 12"/>
          <p:cNvSpPr>
            <a:spLocks noChangeShapeType="1"/>
          </p:cNvSpPr>
          <p:nvPr/>
        </p:nvSpPr>
        <p:spPr bwMode="auto">
          <a:xfrm>
            <a:off x="179388" y="908050"/>
            <a:ext cx="3168650" cy="0"/>
          </a:xfrm>
          <a:prstGeom prst="line">
            <a:avLst/>
          </a:prstGeom>
          <a:noFill/>
          <a:ln w="9525">
            <a:solidFill>
              <a:srgbClr val="FF99FF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250824" y="5084763"/>
            <a:ext cx="3745111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3399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曾 益</a:t>
            </a:r>
            <a:r>
              <a:rPr kumimoji="1" lang="zh-CN" altLang="en-US" sz="3200" b="1" kern="1200" dirty="0">
                <a:solidFill>
                  <a:srgbClr val="33993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其 所 不 能</a:t>
            </a:r>
            <a:endParaRPr kumimoji="1" lang="zh-CN" altLang="en-US" sz="3200" b="1" kern="1200" dirty="0">
              <a:solidFill>
                <a:srgbClr val="339933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4680074" y="2060848"/>
            <a:ext cx="29527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他内心（痛）</a:t>
            </a:r>
            <a:endParaRPr kumimoji="1" lang="zh-CN" altLang="en-US" sz="2800" kern="1200" dirty="0">
              <a:solidFill>
                <a:schemeClr val="accent2"/>
              </a:solidFill>
              <a:latin typeface="Arial" panose="020B0604020202020204" pitchFamily="34" charset="0"/>
              <a:ea typeface="汉仪雪君体简" pitchFamily="2" charset="-122"/>
              <a:cs typeface="+mn-cs"/>
            </a:endParaRPr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2663825" y="3958888"/>
            <a:ext cx="23749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zh-CN" altLang="zh-CN" sz="2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4787900" y="2503488"/>
            <a:ext cx="1152525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他筋骨</a:t>
            </a:r>
            <a:endParaRPr lang="zh-CN" altLang="en-US" sz="24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zh-CN" altLang="en-US" sz="24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　　　　　　　</a:t>
            </a:r>
            <a:endParaRPr lang="zh-CN" altLang="en-US" sz="24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4787900" y="2935288"/>
            <a:ext cx="1439863" cy="1015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他忍饥</a:t>
            </a:r>
            <a:endParaRPr lang="zh-CN" altLang="en-US" sz="2400" b="1" kern="120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sz="2400" b="1" kern="120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4787900" y="3371850"/>
            <a:ext cx="1439863" cy="1015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他身体</a:t>
            </a:r>
            <a:endParaRPr lang="zh-CN" altLang="en-US" sz="2400" b="1" kern="120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altLang="zh-CN" sz="2400" b="1" kern="120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4788024" y="4149080"/>
            <a:ext cx="12954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他心</a:t>
            </a:r>
            <a:endParaRPr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7127875" y="4221088"/>
            <a:ext cx="201612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他性情</a:t>
            </a:r>
            <a:endParaRPr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20" name="Text Box 24"/>
          <p:cNvSpPr txBox="1">
            <a:spLocks noChangeArrowheads="1"/>
          </p:cNvSpPr>
          <p:nvPr/>
        </p:nvSpPr>
        <p:spPr bwMode="auto">
          <a:xfrm>
            <a:off x="467544" y="1772816"/>
            <a:ext cx="5834062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kern="1200" dirty="0">
                <a:solidFill>
                  <a:srgbClr val="C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因此上天将要把重任降临给这样的人，</a:t>
            </a:r>
            <a:endParaRPr lang="zh-CN" altLang="en-US" sz="2400" b="1" kern="1200" dirty="0">
              <a:solidFill>
                <a:srgbClr val="C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323850" y="4133850"/>
            <a:ext cx="2447925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动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心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忍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性</a:t>
            </a:r>
            <a:endParaRPr kumimoji="1" lang="zh-CN" altLang="en-US" sz="2800" b="1" kern="1200" dirty="0">
              <a:solidFill>
                <a:schemeClr val="accent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auto">
          <a:xfrm>
            <a:off x="1476375" y="5805488"/>
            <a:ext cx="3598863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受大任者，必先吃苦。</a:t>
            </a:r>
            <a:endParaRPr lang="zh-CN" altLang="en-US" sz="2400" kern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24" name="Text Box 28"/>
          <p:cNvSpPr txBox="1">
            <a:spLocks noChangeArrowheads="1"/>
          </p:cNvSpPr>
          <p:nvPr/>
        </p:nvSpPr>
        <p:spPr bwMode="auto">
          <a:xfrm>
            <a:off x="4788024" y="2045792"/>
            <a:ext cx="1368425" cy="51911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其心志</a:t>
            </a:r>
            <a:endParaRPr kumimoji="1"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 animBg="1"/>
      <p:bldP spid="29702" grpId="0"/>
      <p:bldP spid="29703" grpId="0"/>
      <p:bldP spid="29704" grpId="0" animBg="1"/>
      <p:bldP spid="29705" grpId="0"/>
      <p:bldP spid="29711" grpId="0"/>
      <p:bldP spid="29724" grpId="0"/>
      <p:bldP spid="29724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Text Box 2"/>
          <p:cNvSpPr txBox="1">
            <a:spLocks noChangeArrowheads="1"/>
          </p:cNvSpPr>
          <p:nvPr/>
        </p:nvSpPr>
        <p:spPr bwMode="auto">
          <a:xfrm>
            <a:off x="323850" y="1700213"/>
            <a:ext cx="8445500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所以，上天将要下达重大使命给这个人，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一定要先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内心痛苦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筋骨劳累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他经受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饥饿之苦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他身受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贫困之苦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做事不顺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（通过这些）来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他内心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惊动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使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他的性格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坚韧起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来，以不断增长他以前没有的才干。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55" name="WordArt 3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2376487" cy="744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译文</a:t>
            </a:r>
            <a:endParaRPr lang="zh-CN" altLang="en-US" sz="7200" b="1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1663" y="1628775"/>
            <a:ext cx="1377950" cy="533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b="1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故 </a:t>
            </a:r>
            <a:endParaRPr lang="zh-CN" altLang="en-US" b="1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3" name="WordArt 3"/>
          <p:cNvSpPr>
            <a:spLocks noChangeArrowheads="1" noChangeShapeType="1" noTextEdit="1"/>
          </p:cNvSpPr>
          <p:nvPr/>
        </p:nvSpPr>
        <p:spPr bwMode="auto">
          <a:xfrm>
            <a:off x="2484438" y="144463"/>
            <a:ext cx="3816350" cy="4762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3935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</a:ln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背诵时刻</a:t>
            </a:r>
            <a:endParaRPr lang="zh-CN" altLang="en-US" sz="3600" b="1" kern="10">
              <a:ln w="12700">
                <a:solidFill>
                  <a:srgbClr val="B2B2B2"/>
                </a:solidFill>
                <a:round/>
              </a:ln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195513" y="1628775"/>
            <a:ext cx="1512887" cy="35290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天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苦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劳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饿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空乏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行拂乱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3563938" y="1600200"/>
            <a:ext cx="647700" cy="604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将</a:t>
            </a:r>
            <a:endParaRPr lang="zh-CN" altLang="en-US" sz="3200" b="1" kern="120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4213225" y="2133600"/>
            <a:ext cx="1511300" cy="2808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心志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筋骨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体肤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身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所为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5940425" y="1628775"/>
            <a:ext cx="647700" cy="604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于</a:t>
            </a:r>
            <a:endParaRPr lang="zh-CN" altLang="en-US" sz="3200" b="1" kern="120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3563938" y="3400425"/>
            <a:ext cx="647700" cy="604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其</a:t>
            </a:r>
            <a:endParaRPr lang="zh-CN" altLang="en-US" sz="3200" b="1" kern="120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6732588" y="1628775"/>
            <a:ext cx="1655762" cy="6048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是人也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0" name="AutoShape 10"/>
          <p:cNvSpPr/>
          <p:nvPr/>
        </p:nvSpPr>
        <p:spPr bwMode="auto">
          <a:xfrm>
            <a:off x="3362974" y="1845588"/>
            <a:ext cx="345425" cy="3166824"/>
          </a:xfrm>
          <a:prstGeom prst="rightBrace">
            <a:avLst>
              <a:gd name="adj1" fmla="val 151204"/>
              <a:gd name="adj2" fmla="val 50000"/>
            </a:avLst>
          </a:prstGeom>
          <a:noFill/>
          <a:ln w="9525">
            <a:solidFill>
              <a:srgbClr val="339933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1" name="AutoShape 11"/>
          <p:cNvSpPr/>
          <p:nvPr/>
        </p:nvSpPr>
        <p:spPr bwMode="auto">
          <a:xfrm flipH="1">
            <a:off x="3995936" y="1700808"/>
            <a:ext cx="216793" cy="3581519"/>
          </a:xfrm>
          <a:prstGeom prst="rightBrace">
            <a:avLst>
              <a:gd name="adj1" fmla="val 149542"/>
              <a:gd name="adj2" fmla="val 50000"/>
            </a:avLst>
          </a:prstGeom>
          <a:noFill/>
          <a:ln w="9525">
            <a:solidFill>
              <a:srgbClr val="339933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611188" y="2349500"/>
            <a:ext cx="1295400" cy="7921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必先</a:t>
            </a:r>
            <a:endParaRPr lang="zh-CN" altLang="en-US" sz="3200" b="1" kern="120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4211638" y="1557338"/>
            <a:ext cx="1439862" cy="5048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latin typeface="黑体" panose="02010609060101010101" pitchFamily="2" charset="-122"/>
                <a:ea typeface="黑体" panose="02010609060101010101" pitchFamily="2" charset="-122"/>
              </a:rPr>
              <a:t>降大任</a:t>
            </a:r>
            <a:endParaRPr lang="zh-CN" altLang="en-US" sz="3200" b="1" kern="1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2123728" y="5157192"/>
            <a:ext cx="2160588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 dirty="0">
                <a:latin typeface="黑体" panose="02010609060101010101" pitchFamily="2" charset="-122"/>
                <a:ea typeface="黑体" panose="02010609060101010101" pitchFamily="2" charset="-122"/>
              </a:rPr>
              <a:t>动心忍性</a:t>
            </a:r>
            <a:endParaRPr lang="zh-CN" altLang="en-US" sz="3200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2051720" y="5805264"/>
            <a:ext cx="2160588" cy="57943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 dirty="0">
                <a:latin typeface="黑体" panose="02010609060101010101" pitchFamily="2" charset="-122"/>
                <a:ea typeface="黑体" panose="02010609060101010101" pitchFamily="2" charset="-122"/>
              </a:rPr>
              <a:t>其所不能　</a:t>
            </a:r>
            <a:endParaRPr lang="zh-CN" altLang="en-US" sz="3200" b="1" kern="1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611188" y="5229225"/>
            <a:ext cx="1439862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所以</a:t>
            </a:r>
            <a:endParaRPr lang="zh-CN" altLang="en-US" sz="3200" b="1" kern="1200" dirty="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539552" y="5805264"/>
            <a:ext cx="1728787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曾益</a:t>
            </a:r>
            <a:endParaRPr lang="zh-CN" altLang="en-US" sz="3200" b="1" kern="1200" dirty="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  <p:bldP spid="30724" grpId="0"/>
      <p:bldP spid="30725" grpId="0"/>
      <p:bldP spid="30726" grpId="0"/>
      <p:bldP spid="30727" grpId="0"/>
      <p:bldP spid="30728" grpId="0"/>
      <p:bldP spid="30729" grpId="0"/>
      <p:bldP spid="30730" grpId="0" animBg="1"/>
      <p:bldP spid="30731" grpId="0" animBg="1"/>
      <p:bldP spid="30732" grpId="0"/>
      <p:bldP spid="30733" grpId="0"/>
      <p:bldP spid="30734" grpId="0"/>
      <p:bldP spid="30735" grpId="0"/>
      <p:bldP spid="30736" grpId="0"/>
      <p:bldP spid="3073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54088"/>
            <a:ext cx="8137525" cy="59039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人恒过，然后能改；困于心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衡于虑而后作；</a:t>
            </a:r>
            <a:r>
              <a:rPr lang="zh-CN" altLang="en-US" sz="40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征于色，发于声，</a:t>
            </a:r>
            <a:endParaRPr lang="zh-CN" altLang="en-US" sz="40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而后喻。入则无法家</a:t>
            </a:r>
            <a:r>
              <a:rPr lang="zh-CN" altLang="en-US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拂</a:t>
            </a: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士，出则无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敌国外患者，国恒亡，然后知生于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4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忧患，而死于安乐也。 </a:t>
            </a:r>
            <a:endParaRPr lang="zh-CN" altLang="en-US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zh-CN" sz="40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076825" y="2924175"/>
            <a:ext cx="546945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200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2800" kern="1200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Arial" panose="020B0604020202020204" pitchFamily="34" charset="0"/>
              </a:rPr>
              <a:t>ì</a:t>
            </a:r>
            <a:endParaRPr lang="en-US" altLang="zh-CN" sz="2800" kern="12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Arial" panose="020B0604020202020204" pitchFamily="34" charset="0"/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1258888" y="1443652"/>
            <a:ext cx="1465262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常常 </a:t>
            </a: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116013" y="364152"/>
            <a:ext cx="727233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过错。这里用作动词，犯错误</a:t>
            </a: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2987675" y="1515090"/>
            <a:ext cx="2489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这样以后 </a:t>
            </a:r>
            <a:endParaRPr lang="zh-CN" altLang="en-US" sz="28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250825" y="2914293"/>
            <a:ext cx="5813425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同“横”，梗塞，不顺</a:t>
            </a:r>
            <a:br>
              <a:rPr lang="zh-CN" altLang="en-US" sz="28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8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908175" y="2482493"/>
            <a:ext cx="4791075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奋起，指有所作为。</a:t>
            </a:r>
            <a:br>
              <a:rPr lang="zh-CN" altLang="en-US" sz="2800" kern="120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800" kern="120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1017588" y="3933825"/>
            <a:ext cx="248920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明白</a:t>
            </a: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2" name="Rectangle 10"/>
          <p:cNvSpPr>
            <a:spLocks noChangeArrowheads="1"/>
          </p:cNvSpPr>
          <p:nvPr/>
        </p:nvSpPr>
        <p:spPr bwMode="auto">
          <a:xfrm>
            <a:off x="2340769" y="4078288"/>
            <a:ext cx="453548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指国内。 </a:t>
            </a: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3635375" y="3777893"/>
            <a:ext cx="3765550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同“弼”，辅佐。</a:t>
            </a:r>
            <a:b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6788943" y="4026566"/>
            <a:ext cx="453548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kern="1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指国外。 </a:t>
            </a:r>
            <a:endParaRPr lang="zh-CN" altLang="en-US" sz="2800" kern="1200" dirty="0">
              <a:solidFill>
                <a:srgbClr val="C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5" name="Oval 13"/>
          <p:cNvSpPr>
            <a:spLocks noChangeArrowheads="1"/>
          </p:cNvSpPr>
          <p:nvPr/>
        </p:nvSpPr>
        <p:spPr bwMode="auto">
          <a:xfrm>
            <a:off x="2268538" y="1484313"/>
            <a:ext cx="144462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6" name="Oval 14"/>
          <p:cNvSpPr>
            <a:spLocks noChangeArrowheads="1"/>
          </p:cNvSpPr>
          <p:nvPr/>
        </p:nvSpPr>
        <p:spPr bwMode="auto">
          <a:xfrm>
            <a:off x="2771775" y="148431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7" name="Oval 15"/>
          <p:cNvSpPr>
            <a:spLocks noChangeArrowheads="1"/>
          </p:cNvSpPr>
          <p:nvPr/>
        </p:nvSpPr>
        <p:spPr bwMode="auto">
          <a:xfrm>
            <a:off x="3851275" y="148431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8" name="Oval 16"/>
          <p:cNvSpPr>
            <a:spLocks noChangeArrowheads="1"/>
          </p:cNvSpPr>
          <p:nvPr/>
        </p:nvSpPr>
        <p:spPr bwMode="auto">
          <a:xfrm>
            <a:off x="4356100" y="1484313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49" name="Oval 17"/>
          <p:cNvSpPr>
            <a:spLocks noChangeArrowheads="1"/>
          </p:cNvSpPr>
          <p:nvPr/>
        </p:nvSpPr>
        <p:spPr bwMode="auto">
          <a:xfrm>
            <a:off x="755650" y="27082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50" name="Oval 18"/>
          <p:cNvSpPr>
            <a:spLocks noChangeArrowheads="1"/>
          </p:cNvSpPr>
          <p:nvPr/>
        </p:nvSpPr>
        <p:spPr bwMode="auto">
          <a:xfrm>
            <a:off x="3348038" y="2708275"/>
            <a:ext cx="144462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51" name="Oval 19"/>
          <p:cNvSpPr>
            <a:spLocks noChangeArrowheads="1"/>
          </p:cNvSpPr>
          <p:nvPr/>
        </p:nvSpPr>
        <p:spPr bwMode="auto">
          <a:xfrm>
            <a:off x="1835150" y="39338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52" name="Oval 20"/>
          <p:cNvSpPr>
            <a:spLocks noChangeArrowheads="1"/>
          </p:cNvSpPr>
          <p:nvPr/>
        </p:nvSpPr>
        <p:spPr bwMode="auto">
          <a:xfrm>
            <a:off x="2843213" y="3933825"/>
            <a:ext cx="144462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53" name="Oval 21"/>
          <p:cNvSpPr>
            <a:spLocks noChangeArrowheads="1"/>
          </p:cNvSpPr>
          <p:nvPr/>
        </p:nvSpPr>
        <p:spPr bwMode="auto">
          <a:xfrm>
            <a:off x="5435600" y="39338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54" name="Oval 22"/>
          <p:cNvSpPr>
            <a:spLocks noChangeArrowheads="1"/>
          </p:cNvSpPr>
          <p:nvPr/>
        </p:nvSpPr>
        <p:spPr bwMode="auto">
          <a:xfrm>
            <a:off x="6948488" y="3933825"/>
            <a:ext cx="144462" cy="144463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28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44037" grpId="0"/>
      <p:bldP spid="44038" grpId="0"/>
      <p:bldP spid="44039" grpId="0"/>
      <p:bldP spid="44040" grpId="0"/>
      <p:bldP spid="44041" grpId="0"/>
      <p:bldP spid="44042" grpId="0"/>
      <p:bldP spid="44043" grpId="0"/>
      <p:bldP spid="44044" grpId="0"/>
      <p:bldP spid="44045" grpId="0" animBg="1"/>
      <p:bldP spid="44046" grpId="0" animBg="1"/>
      <p:bldP spid="44047" grpId="0" animBg="1"/>
      <p:bldP spid="44048" grpId="0" animBg="1"/>
      <p:bldP spid="44049" grpId="0" animBg="1"/>
      <p:bldP spid="44050" grpId="0" animBg="1"/>
      <p:bldP spid="44051" grpId="0" animBg="1"/>
      <p:bldP spid="44052" grpId="0" animBg="1"/>
      <p:bldP spid="44053" grpId="0" animBg="1"/>
      <p:bldP spid="4405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250825" y="1125538"/>
            <a:ext cx="8661400" cy="48320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一个人常犯错误，这样以后才能改正；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内心忧困，思绪堵塞，这样以后才能有所作为；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（一个人的想法，只有）从脸色上显露出来，在吟咏叹息声中表现出来，这样以后才想明白。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国内如果没有守法度的大臣和辅佐君王的贤士，国外没有势力相当、地位相等的国家和外国侵犯的危险，这个国家就往往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常常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会灭亡。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这样以后，人们才会明白，因有忧患而得以生存，因沉迷安乐而衰亡。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79" name="WordArt 3"/>
          <p:cNvSpPr>
            <a:spLocks noChangeArrowheads="1" noChangeShapeType="1" noTextEdit="1"/>
          </p:cNvSpPr>
          <p:nvPr/>
        </p:nvSpPr>
        <p:spPr bwMode="auto">
          <a:xfrm>
            <a:off x="3132138" y="260350"/>
            <a:ext cx="2376487" cy="744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7200" b="1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译文</a:t>
            </a:r>
            <a:endParaRPr lang="zh-CN" altLang="en-US" sz="7200" b="1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187624" y="1268760"/>
            <a:ext cx="2376488" cy="5032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3200" kern="1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</a:t>
            </a:r>
            <a:r>
              <a:rPr lang="zh-CN" altLang="en-US" sz="3200" kern="1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3200" b="1" kern="1200" dirty="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过、改</a:t>
            </a:r>
            <a:endParaRPr lang="zh-CN" altLang="en-US" sz="3200" b="1" kern="1200" dirty="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419872" y="1988840"/>
            <a:ext cx="576262" cy="23050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困</a:t>
            </a:r>
            <a:endParaRPr lang="zh-CN" altLang="en-US" sz="3200" b="1" kern="120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衡</a:t>
            </a:r>
            <a:endParaRPr lang="zh-CN" altLang="en-US" sz="3200" b="1" kern="120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征</a:t>
            </a:r>
            <a:endParaRPr lang="zh-CN" altLang="en-US" sz="3200" b="1" kern="120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l" rtl="0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发</a:t>
            </a:r>
            <a:endParaRPr lang="zh-CN" altLang="en-US" sz="3200" b="1" kern="120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906984" y="4149427"/>
            <a:ext cx="1512888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 rtl="0" fontAlgn="b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入、出</a:t>
            </a:r>
            <a:endParaRPr lang="zh-CN" altLang="en-US" sz="3200" b="1" kern="120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5004197" y="4219277"/>
            <a:ext cx="719137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国</a:t>
            </a:r>
            <a:endParaRPr kumimoji="1" lang="zh-CN" altLang="en-US" sz="3200" b="1" kern="12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507434" y="4219277"/>
            <a:ext cx="1584325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（亡）</a:t>
            </a:r>
            <a:endParaRPr kumimoji="1" lang="zh-CN" altLang="en-US" sz="3200" b="1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6012259" y="2223790"/>
            <a:ext cx="792163" cy="5847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作</a:t>
            </a:r>
            <a:endParaRPr lang="zh-CN" altLang="en-US" sz="3200" b="1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>
            <a:off x="4859734" y="2638127"/>
            <a:ext cx="647700" cy="0"/>
          </a:xfrm>
          <a:prstGeom prst="line">
            <a:avLst/>
          </a:prstGeom>
          <a:noFill/>
          <a:ln w="38100">
            <a:solidFill>
              <a:srgbClr val="003300"/>
            </a:solidFill>
            <a:rou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8" name="Line 14"/>
          <p:cNvSpPr>
            <a:spLocks noChangeShapeType="1"/>
          </p:cNvSpPr>
          <p:nvPr/>
        </p:nvSpPr>
        <p:spPr bwMode="auto">
          <a:xfrm>
            <a:off x="4859734" y="3790652"/>
            <a:ext cx="647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6010672" y="3376315"/>
            <a:ext cx="649287" cy="58477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喻</a:t>
            </a:r>
            <a:endParaRPr lang="zh-CN" altLang="en-US" sz="3200" b="1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60" name="AutoShape 16"/>
          <p:cNvSpPr/>
          <p:nvPr/>
        </p:nvSpPr>
        <p:spPr bwMode="auto">
          <a:xfrm>
            <a:off x="4212034" y="2297668"/>
            <a:ext cx="518818" cy="680918"/>
          </a:xfrm>
          <a:prstGeom prst="rightBrace">
            <a:avLst>
              <a:gd name="adj1" fmla="val 41575"/>
              <a:gd name="adj2" fmla="val 50000"/>
            </a:avLst>
          </a:prstGeom>
          <a:noFill/>
          <a:ln w="9525">
            <a:solidFill>
              <a:schemeClr val="tx2"/>
            </a:solidFill>
            <a:round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61" name="AutoShape 17"/>
          <p:cNvSpPr/>
          <p:nvPr/>
        </p:nvSpPr>
        <p:spPr bwMode="auto">
          <a:xfrm>
            <a:off x="4212034" y="3479710"/>
            <a:ext cx="144463" cy="618708"/>
          </a:xfrm>
          <a:prstGeom prst="rightBrace">
            <a:avLst>
              <a:gd name="adj1" fmla="val 41575"/>
              <a:gd name="adj2" fmla="val 50000"/>
            </a:avLst>
          </a:prstGeom>
          <a:noFill/>
          <a:ln w="9525">
            <a:solidFill>
              <a:schemeClr val="tx2"/>
            </a:solidFill>
            <a:rou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62" name="AutoShape 18"/>
          <p:cNvSpPr>
            <a:spLocks noChangeArrowheads="1"/>
          </p:cNvSpPr>
          <p:nvPr/>
        </p:nvSpPr>
        <p:spPr bwMode="auto">
          <a:xfrm rot="16200000">
            <a:off x="4031060" y="4119472"/>
            <a:ext cx="360362" cy="709196"/>
          </a:xfrm>
          <a:prstGeom prst="downArrow">
            <a:avLst>
              <a:gd name="adj1" fmla="val 50000"/>
              <a:gd name="adj2" fmla="val 69934"/>
            </a:avLst>
          </a:prstGeom>
          <a:solidFill>
            <a:srgbClr val="0000FF"/>
          </a:solidFill>
          <a:ln w="9525" algn="ctr">
            <a:solidFill>
              <a:schemeClr val="folHlink"/>
            </a:solidFill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3200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763" name="WordArt 19"/>
          <p:cNvSpPr>
            <a:spLocks noChangeArrowheads="1" noChangeShapeType="1" noTextEdit="1"/>
          </p:cNvSpPr>
          <p:nvPr/>
        </p:nvSpPr>
        <p:spPr bwMode="auto">
          <a:xfrm rot="5400000">
            <a:off x="-1453357" y="2362077"/>
            <a:ext cx="3887788" cy="981075"/>
          </a:xfrm>
          <a:prstGeom prst="rect">
            <a:avLst/>
          </a:prstGeom>
        </p:spPr>
        <p:txBody>
          <a:bodyPr vert="eaVert" wrap="none" fromWordArt="1">
            <a:prstTxWarp prst="textFadeUp">
              <a:avLst>
                <a:gd name="adj" fmla="val 3935"/>
              </a:avLst>
            </a:prstTxWarp>
          </a:bodyPr>
          <a:lstStyle/>
          <a:p>
            <a:pPr algn="ctr" rtl="0">
              <a:spcBef>
                <a:spcPct val="0"/>
              </a:spcBef>
              <a:spcAft>
                <a:spcPct val="0"/>
              </a:spcAft>
            </a:pPr>
            <a:r>
              <a:rPr lang="zh-CN" altLang="en-US" sz="3200" kern="10" dirty="0">
                <a:ln w="12700">
                  <a:solidFill>
                    <a:srgbClr val="B2B2B2"/>
                  </a:solidFill>
                  <a:rou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背诵时刻</a:t>
            </a:r>
            <a:endParaRPr lang="zh-CN" altLang="en-US" sz="3200" kern="10" dirty="0">
              <a:ln w="12700">
                <a:solidFill>
                  <a:srgbClr val="B2B2B2"/>
                </a:solidFill>
                <a:rou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611560" y="332656"/>
            <a:ext cx="8316912" cy="61247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800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kern="1200" dirty="0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文中说：“人恒过，然后能改”，有人对这句话持不同的见解。请阅读下面链接材料后，结合自己的思考谈一点你的看法。</a:t>
            </a:r>
            <a:endParaRPr kumimoji="1" lang="zh-CN" altLang="en-US" sz="2800" b="1" kern="1200" dirty="0">
              <a:solidFill>
                <a:srgbClr val="0066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        </a:t>
            </a:r>
            <a:endParaRPr kumimoji="1"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有些错误没机会改正</a:t>
            </a:r>
            <a:endParaRPr kumimoji="1"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en-US" altLang="zh-CN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48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岁的喜剧演员牛振华因酒后驾车惨遭不幸。出事后牛振华的家属发表了情真意切的公开信：“一生谨慎的他犯了一个错误，而他唯一一次错误，却让他不再有改正的机会，也给我们造成终生的遗憾</a:t>
            </a:r>
            <a:r>
              <a:rPr kumimoji="1" lang="en-US" altLang="zh-CN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!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”</a:t>
            </a:r>
            <a:endParaRPr kumimoji="1" lang="en-US" altLang="zh-CN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人们常说：“不要怕犯错误”。“不要怕‘交学费’”，“吃一堑，长一智”“在哪里摔到，就在哪里爬起来”等等，这些话不能说不对，但有些错误是致命的，瞬间发生，没有纠正的机会。 </a:t>
            </a:r>
            <a:endParaRPr kumimoji="1" lang="zh-CN" altLang="en-US" sz="2800" b="1" kern="1200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WordArt 2"/>
          <p:cNvSpPr>
            <a:spLocks noChangeArrowheads="1" noChangeShapeType="1" noTextEdit="1"/>
          </p:cNvSpPr>
          <p:nvPr/>
        </p:nvSpPr>
        <p:spPr bwMode="auto">
          <a:xfrm>
            <a:off x="1187450" y="1700213"/>
            <a:ext cx="7488238" cy="242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</a:rPr>
              <a:t>理解分析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9144000" cy="1200150"/>
          </a:xfrm>
        </p:spPr>
        <p:txBody>
          <a:bodyPr/>
          <a:lstStyle/>
          <a:p>
            <a:pPr lvl="1">
              <a:lnSpc>
                <a:spcPct val="80000"/>
              </a:lnSpc>
              <a:buFontTx/>
              <a:buNone/>
            </a:pPr>
            <a:r>
              <a:rPr lang="en-US" altLang="zh-CN" sz="5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5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、本文的中心论点是什么？</a:t>
            </a:r>
            <a:endParaRPr lang="zh-CN" altLang="en-US" sz="5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zh-CN" altLang="en-US" sz="5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zh-CN" altLang="en-US" sz="5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zh-CN" altLang="en-US" sz="5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1">
              <a:lnSpc>
                <a:spcPct val="80000"/>
              </a:lnSpc>
              <a:buFontTx/>
              <a:buNone/>
            </a:pPr>
            <a:r>
              <a:rPr lang="en-US" altLang="zh-CN" sz="5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53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、对其是如何论证的？</a:t>
            </a:r>
            <a:endParaRPr lang="zh-CN" altLang="en-US" sz="53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lvl="1">
              <a:lnSpc>
                <a:spcPct val="80000"/>
              </a:lnSpc>
              <a:buFontTx/>
              <a:buNone/>
            </a:pPr>
            <a:r>
              <a:rPr lang="zh-CN" altLang="en-US" sz="26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6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80000"/>
              </a:lnSpc>
            </a:pPr>
            <a:endParaRPr lang="en-US" altLang="zh-CN" sz="20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362200" y="1824038"/>
            <a:ext cx="4815742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生于忧患，死于安乐</a:t>
            </a:r>
            <a:endParaRPr lang="zh-CN" altLang="en-US" sz="40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684213" y="952977"/>
            <a:ext cx="8418830" cy="55695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3200" b="1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摆事实</a:t>
            </a:r>
            <a:r>
              <a:rPr lang="zh-CN" altLang="en-US" sz="2800" dirty="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（举例论证）</a:t>
            </a:r>
            <a:endParaRPr lang="zh-CN" altLang="en-US" sz="2800" kern="1200" dirty="0">
              <a:solidFill>
                <a:srgbClr val="3333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舜、傅说、胶鬲、管夷吾、孙叔敖、百里溪</a:t>
            </a:r>
            <a:endParaRPr lang="zh-CN" altLang="en-US" sz="2800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↓↓</a:t>
            </a:r>
            <a:endParaRPr lang="zh-CN" altLang="en-US" sz="2800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3200" b="1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从事实归纳基本观点</a:t>
            </a:r>
            <a:r>
              <a:rPr lang="zh-CN" altLang="en-US" sz="3200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：</a:t>
            </a:r>
            <a:endParaRPr lang="zh-CN" altLang="en-US" sz="3200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“天将降大任于是人也，必</a:t>
            </a:r>
            <a:r>
              <a:rPr lang="en-US" altLang="zh-CN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……</a:t>
            </a: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动心忍性”</a:t>
            </a:r>
            <a:endParaRPr lang="zh-CN" altLang="en-US" sz="2800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↓↓</a:t>
            </a:r>
            <a:endParaRPr lang="zh-CN" altLang="en-US" sz="2800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3200" b="1" kern="1200" dirty="0">
                <a:solidFill>
                  <a:srgbClr val="FF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对比</a:t>
            </a:r>
            <a:r>
              <a:rPr lang="zh-CN" altLang="en-US" sz="3200" b="1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论证</a:t>
            </a:r>
            <a:r>
              <a:rPr lang="zh-CN" altLang="en-US" sz="3200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：</a:t>
            </a:r>
            <a:endParaRPr lang="zh-CN" altLang="en-US" sz="3200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个人（困境：发展）</a:t>
            </a:r>
            <a:r>
              <a:rPr lang="en-US" altLang="zh-CN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——</a:t>
            </a: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国家（没有忧患：灭亡）</a:t>
            </a:r>
            <a:endParaRPr lang="zh-CN" altLang="en-US" sz="2800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↓↓</a:t>
            </a:r>
            <a:endParaRPr lang="zh-CN" altLang="en-US" sz="2800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endParaRPr lang="en-US" altLang="zh-CN" sz="3200" b="1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3200" b="1" kern="1200" dirty="0">
                <a:solidFill>
                  <a:srgbClr val="333399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中心论点：</a:t>
            </a:r>
            <a:endParaRPr lang="zh-CN" altLang="en-US" sz="3200" b="1" kern="1200" dirty="0">
              <a:solidFill>
                <a:srgbClr val="333399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  <a:p>
            <a:pPr indent="400050" algn="l" rtl="0" fontAlgn="base">
              <a:spcBef>
                <a:spcPct val="0"/>
              </a:spcBef>
              <a:spcAft>
                <a:spcPct val="0"/>
              </a:spcAft>
              <a:tabLst>
                <a:tab pos="1911350" algn="l"/>
              </a:tabLst>
            </a:pPr>
            <a:r>
              <a:rPr lang="zh-CN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生于忧患，死于安乐</a:t>
            </a:r>
            <a:endParaRPr lang="zh-CN" altLang="en-US" sz="2800" b="1" kern="1200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555875" y="476250"/>
            <a:ext cx="338455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生于忧患，死于安乐</a:t>
            </a:r>
            <a:endParaRPr lang="zh-CN" altLang="en-US" sz="2800" b="1" kern="1200">
              <a:solidFill>
                <a:srgbClr val="000000"/>
              </a:solidFill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7981" y="199285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都出身卑微，历经磨难，但最后都大有作为。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4797152"/>
            <a:ext cx="921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人：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恒过、困于心、衡于虑、征于色、发于声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：改、作、喻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57164" y="5166484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国家：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无法家拂士，无敌国外患：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恒亡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6216" y="5239235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正面：生于忧患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反面：死于安乐</a:t>
            </a:r>
            <a:endParaRPr lang="en-US" altLang="zh-CN" sz="2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286000" y="549275"/>
            <a:ext cx="5943600" cy="58896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66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kumimoji="1" lang="zh-CN" altLang="en-US" sz="3200" b="1" kern="1200" dirty="0">
                <a:solidFill>
                  <a:srgbClr val="0066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列 举 六 位 名 人 事 例</a:t>
            </a:r>
            <a:endParaRPr kumimoji="1" lang="zh-CN" altLang="en-US" sz="3200" b="1" kern="1200" dirty="0">
              <a:solidFill>
                <a:srgbClr val="0066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539750" y="3786188"/>
            <a:ext cx="1528763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华文行楷" panose="02010800040101010101" charset="-122"/>
                <a:cs typeface="+mn-cs"/>
              </a:rPr>
              <a:t>然后</a:t>
            </a:r>
            <a:endParaRPr kumimoji="1" lang="zh-CN" altLang="en-US" sz="3200" b="1" kern="1200">
              <a:solidFill>
                <a:srgbClr val="003399"/>
              </a:solidFill>
              <a:latin typeface="Times New Roman" panose="02020603050405020304" pitchFamily="18" charset="0"/>
              <a:ea typeface="华文行楷" panose="02010800040101010101" charset="-122"/>
              <a:cs typeface="+mn-cs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286000" y="1989138"/>
            <a:ext cx="5943600" cy="58896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0066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说明人才必先经过一番磨练</a:t>
            </a:r>
            <a:endParaRPr kumimoji="1" lang="zh-CN" altLang="en-US" sz="3200" b="1" kern="1200">
              <a:solidFill>
                <a:srgbClr val="0066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124075" y="3616325"/>
            <a:ext cx="2143125" cy="8318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论证身处逆境须努力奋发</a:t>
            </a:r>
            <a:endParaRPr kumimoji="1" lang="zh-CN" altLang="en-US" sz="24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6400800" y="3616325"/>
            <a:ext cx="1752600" cy="8318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论证国无忧患易灭亡</a:t>
            </a:r>
            <a:endParaRPr kumimoji="1" lang="zh-CN" altLang="en-US" sz="24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2286000" y="5583238"/>
            <a:ext cx="6246813" cy="6508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得出结论：</a:t>
            </a:r>
            <a:r>
              <a:rPr kumimoji="1" lang="zh-CN" altLang="en-US" sz="3600" b="1" kern="1200" dirty="0">
                <a:solidFill>
                  <a:srgbClr val="A50021"/>
                </a:solidFill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生于忧患，死于安乐</a:t>
            </a:r>
            <a:endParaRPr kumimoji="1" lang="zh-CN" altLang="en-US" sz="3600" b="1" kern="1200" dirty="0">
              <a:solidFill>
                <a:srgbClr val="A50021"/>
              </a:solidFill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539750" y="515938"/>
            <a:ext cx="1438275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华文行楷" panose="02010800040101010101" charset="-122"/>
                <a:cs typeface="+mn-cs"/>
              </a:rPr>
              <a:t>首先</a:t>
            </a:r>
            <a:endParaRPr kumimoji="1" lang="zh-CN" altLang="en-US" sz="3200" b="1" kern="1200" dirty="0">
              <a:solidFill>
                <a:srgbClr val="003399"/>
              </a:solidFill>
              <a:latin typeface="Times New Roman" panose="02020603050405020304" pitchFamily="18" charset="0"/>
              <a:ea typeface="华文行楷" panose="02010800040101010101" charset="-122"/>
              <a:cs typeface="+mn-cs"/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539750" y="2060575"/>
            <a:ext cx="161766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华文行楷" panose="02010800040101010101" charset="-122"/>
                <a:cs typeface="+mn-cs"/>
              </a:rPr>
              <a:t>接着</a:t>
            </a:r>
            <a:endParaRPr kumimoji="1" lang="zh-CN" altLang="en-US" sz="3200" b="1" kern="1200">
              <a:solidFill>
                <a:srgbClr val="003399"/>
              </a:solidFill>
              <a:latin typeface="Times New Roman" panose="02020603050405020304" pitchFamily="18" charset="0"/>
              <a:ea typeface="华文行楷" panose="02010800040101010101" charset="-122"/>
              <a:cs typeface="+mn-cs"/>
            </a:endParaRPr>
          </a:p>
        </p:txBody>
      </p:sp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579438" y="5657850"/>
            <a:ext cx="1481137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华文行楷" panose="02010800040101010101" charset="-122"/>
                <a:cs typeface="+mn-cs"/>
              </a:rPr>
              <a:t>最后</a:t>
            </a:r>
            <a:endParaRPr kumimoji="1" lang="zh-CN" altLang="en-US" sz="3200" b="1" kern="1200">
              <a:solidFill>
                <a:srgbClr val="003399"/>
              </a:solidFill>
              <a:latin typeface="Times New Roman" panose="02020603050405020304" pitchFamily="18" charset="0"/>
              <a:ea typeface="华文行楷" panose="02010800040101010101" charset="-122"/>
              <a:cs typeface="+mn-cs"/>
            </a:endParaRPr>
          </a:p>
        </p:txBody>
      </p:sp>
      <p:sp>
        <p:nvSpPr>
          <p:cNvPr id="47115" name="AutoShape 11"/>
          <p:cNvSpPr>
            <a:spLocks noChangeArrowheads="1"/>
          </p:cNvSpPr>
          <p:nvPr/>
        </p:nvSpPr>
        <p:spPr bwMode="auto">
          <a:xfrm>
            <a:off x="4953000" y="1125538"/>
            <a:ext cx="304800" cy="854075"/>
          </a:xfrm>
          <a:prstGeom prst="downArrow">
            <a:avLst>
              <a:gd name="adj1" fmla="val 50000"/>
              <a:gd name="adj2" fmla="val 70052"/>
            </a:avLst>
          </a:prstGeom>
          <a:solidFill>
            <a:schemeClr val="accent1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5064125" y="1052513"/>
            <a:ext cx="152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（个别）</a:t>
            </a:r>
            <a:endParaRPr kumimoji="1" lang="zh-CN" altLang="en-US" sz="24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5029200" y="1557338"/>
            <a:ext cx="20637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（一般）</a:t>
            </a:r>
            <a:endParaRPr kumimoji="1" lang="zh-CN" altLang="en-US" sz="24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8" name="AutoShape 14"/>
          <p:cNvSpPr>
            <a:spLocks noChangeArrowheads="1"/>
          </p:cNvSpPr>
          <p:nvPr/>
        </p:nvSpPr>
        <p:spPr bwMode="auto">
          <a:xfrm rot="-2426627">
            <a:off x="3262313" y="4505325"/>
            <a:ext cx="304800" cy="1217613"/>
          </a:xfrm>
          <a:prstGeom prst="downArrow">
            <a:avLst>
              <a:gd name="adj1" fmla="val 50000"/>
              <a:gd name="adj2" fmla="val 99870"/>
            </a:avLst>
          </a:prstGeom>
          <a:solidFill>
            <a:schemeClr val="accent1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19" name="AutoShape 15"/>
          <p:cNvSpPr>
            <a:spLocks noChangeArrowheads="1"/>
          </p:cNvSpPr>
          <p:nvPr/>
        </p:nvSpPr>
        <p:spPr bwMode="auto">
          <a:xfrm rot="2197473">
            <a:off x="6705600" y="4495800"/>
            <a:ext cx="304800" cy="1219200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accent1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0" name="AutoShape 16"/>
          <p:cNvSpPr>
            <a:spLocks noChangeArrowheads="1"/>
          </p:cNvSpPr>
          <p:nvPr/>
        </p:nvSpPr>
        <p:spPr bwMode="auto">
          <a:xfrm>
            <a:off x="4267200" y="4038600"/>
            <a:ext cx="2133600" cy="228600"/>
          </a:xfrm>
          <a:prstGeom prst="rightArrow">
            <a:avLst>
              <a:gd name="adj1" fmla="val 50000"/>
              <a:gd name="adj2" fmla="val 233333"/>
            </a:avLst>
          </a:prstGeom>
          <a:solidFill>
            <a:schemeClr val="accent1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1" name="AutoShape 17"/>
          <p:cNvSpPr>
            <a:spLocks noChangeArrowheads="1"/>
          </p:cNvSpPr>
          <p:nvPr/>
        </p:nvSpPr>
        <p:spPr bwMode="auto">
          <a:xfrm rot="3534462">
            <a:off x="4168776" y="2224087"/>
            <a:ext cx="304800" cy="1704975"/>
          </a:xfrm>
          <a:prstGeom prst="downArrow">
            <a:avLst>
              <a:gd name="adj1" fmla="val 50000"/>
              <a:gd name="adj2" fmla="val 139844"/>
            </a:avLst>
          </a:prstGeom>
          <a:solidFill>
            <a:schemeClr val="accent1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5219700" y="2565400"/>
            <a:ext cx="20891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（客观）</a:t>
            </a:r>
            <a:endParaRPr kumimoji="1" lang="zh-CN" altLang="en-US" sz="24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3" name="Text Box 19"/>
          <p:cNvSpPr txBox="1">
            <a:spLocks noChangeArrowheads="1"/>
          </p:cNvSpPr>
          <p:nvPr/>
        </p:nvSpPr>
        <p:spPr bwMode="auto">
          <a:xfrm>
            <a:off x="2411413" y="3200400"/>
            <a:ext cx="1912937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（主观）</a:t>
            </a:r>
            <a:endParaRPr kumimoji="1" lang="zh-CN" altLang="en-US" sz="24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4283968" y="3573016"/>
            <a:ext cx="1295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kumimoji="1" lang="zh-CN" alt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个人</a:t>
            </a: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endParaRPr kumimoji="1" lang="en-US" altLang="zh-CN" sz="24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5" name="Text Box 21"/>
          <p:cNvSpPr txBox="1">
            <a:spLocks noChangeArrowheads="1"/>
          </p:cNvSpPr>
          <p:nvPr/>
        </p:nvSpPr>
        <p:spPr bwMode="auto">
          <a:xfrm>
            <a:off x="5508625" y="3644900"/>
            <a:ext cx="1371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kumimoji="1" lang="zh-CN" alt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国家</a:t>
            </a: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endParaRPr kumimoji="1" lang="en-US" altLang="zh-CN" sz="24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6" name="Text Box 22"/>
          <p:cNvSpPr txBox="1">
            <a:spLocks noChangeArrowheads="1"/>
          </p:cNvSpPr>
          <p:nvPr/>
        </p:nvSpPr>
        <p:spPr bwMode="auto">
          <a:xfrm>
            <a:off x="3851275" y="5013325"/>
            <a:ext cx="26670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（中心论点）</a:t>
            </a:r>
            <a:endParaRPr kumimoji="1" lang="zh-CN" altLang="en-US" sz="28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7" name="Text Box 23"/>
          <p:cNvSpPr txBox="1">
            <a:spLocks noChangeArrowheads="1"/>
          </p:cNvSpPr>
          <p:nvPr/>
        </p:nvSpPr>
        <p:spPr bwMode="auto">
          <a:xfrm>
            <a:off x="4211960" y="4221088"/>
            <a:ext cx="121920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kumimoji="1" lang="zh-CN" altLang="en-US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正面</a:t>
            </a:r>
            <a:r>
              <a:rPr kumimoji="1" lang="en-US" altLang="zh-CN" sz="24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endParaRPr kumimoji="1" lang="en-US" altLang="zh-CN" sz="24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128" name="Text Box 24"/>
          <p:cNvSpPr txBox="1">
            <a:spLocks noChangeArrowheads="1"/>
          </p:cNvSpPr>
          <p:nvPr/>
        </p:nvSpPr>
        <p:spPr bwMode="auto">
          <a:xfrm>
            <a:off x="5486400" y="4191000"/>
            <a:ext cx="1447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kumimoji="1" lang="zh-CN" altLang="en-US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反面</a:t>
            </a:r>
            <a:r>
              <a:rPr kumimoji="1" lang="en-US" altLang="zh-CN" sz="2400" b="1" kern="120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endParaRPr kumimoji="1" lang="en-US" altLang="zh-CN" sz="2400" b="1" kern="120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 autoUpdateAnimBg="0"/>
      <p:bldP spid="47108" grpId="0" animBg="1" autoUpdateAnimBg="0"/>
      <p:bldP spid="47109" grpId="0" animBg="1" autoUpdateAnimBg="0"/>
      <p:bldP spid="47110" grpId="0" animBg="1" autoUpdateAnimBg="0"/>
      <p:bldP spid="47111" grpId="0" animBg="1" autoUpdateAnimBg="0"/>
      <p:bldP spid="47115" grpId="0" animBg="1"/>
      <p:bldP spid="47116" grpId="0" autoUpdateAnimBg="0"/>
      <p:bldP spid="47117" grpId="0" autoUpdateAnimBg="0"/>
      <p:bldP spid="47118" grpId="0" animBg="1"/>
      <p:bldP spid="47119" grpId="0" animBg="1"/>
      <p:bldP spid="47120" grpId="0" animBg="1"/>
      <p:bldP spid="47121" grpId="0" animBg="1"/>
      <p:bldP spid="47122" grpId="0" autoUpdateAnimBg="0"/>
      <p:bldP spid="47123" grpId="0" autoUpdateAnimBg="0"/>
      <p:bldP spid="47124" grpId="0" autoUpdateAnimBg="0"/>
      <p:bldP spid="47125" grpId="0" autoUpdateAnimBg="0"/>
      <p:bldP spid="47126" grpId="0" autoUpdateAnimBg="0"/>
      <p:bldP spid="47127" grpId="0" autoUpdateAnimBg="0"/>
      <p:bldP spid="47128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WordArt 2"/>
          <p:cNvSpPr>
            <a:spLocks noChangeArrowheads="1" noChangeShapeType="1" noTextEdit="1"/>
          </p:cNvSpPr>
          <p:nvPr/>
        </p:nvSpPr>
        <p:spPr bwMode="auto">
          <a:xfrm>
            <a:off x="1116013" y="1628775"/>
            <a:ext cx="7488237" cy="234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9525">
                  <a:solidFill>
                    <a:srgbClr val="CC99FF"/>
                  </a:solidFill>
                  <a:rou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</a:rPr>
              <a:t>字词小结</a:t>
            </a:r>
            <a:endParaRPr lang="zh-CN" altLang="en-US" sz="3600" b="1" kern="10">
              <a:ln w="9525">
                <a:solidFill>
                  <a:srgbClr val="CC99FF"/>
                </a:solidFill>
                <a:rou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900113" y="333375"/>
            <a:ext cx="70866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kern="1200">
                <a:solidFill>
                  <a:srgbClr val="0066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注意下列字词的特殊用法</a:t>
            </a:r>
            <a:endParaRPr kumimoji="1" lang="zh-CN" altLang="en-US" sz="4000" b="1" kern="1200">
              <a:solidFill>
                <a:srgbClr val="006600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827088" y="1125538"/>
            <a:ext cx="7848600" cy="43672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⒈</a:t>
            </a:r>
            <a:r>
              <a:rPr kumimoji="1" lang="zh-CN" altLang="en-US" sz="28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指出各句中的通假字，并解释：</a:t>
            </a:r>
            <a:endParaRPr kumimoji="1" lang="zh-CN" altLang="en-US" sz="28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⑴困于心，衡于虑，而后作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同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，解释为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</a:t>
            </a:r>
            <a:endParaRPr kumimoji="1" lang="zh-CN" altLang="en-US" sz="2800" b="1" u="sng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⑵所以动心忍性，曾益其所不能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同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，解释为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⑶入则无法家拂士，出则无敌国外患者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同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，解释为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331913" y="2276475"/>
            <a:ext cx="6629400" cy="3084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衡      横                    梗塞，指不顺</a:t>
            </a: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曾      增                            增加</a:t>
            </a: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</a:t>
            </a: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拂      弼                      辅弼，辅佐</a:t>
            </a: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utoUpdateAnimBg="0"/>
      <p:bldP spid="66563" grpId="0" autoUpdateAnimBg="0"/>
      <p:bldP spid="66564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304800" y="661988"/>
            <a:ext cx="8839200" cy="4489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⒉</a:t>
            </a:r>
            <a:r>
              <a:rPr kumimoji="1" lang="zh-CN" altLang="en-US" sz="3600" b="1" kern="120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古今异义</a:t>
            </a:r>
            <a:r>
              <a:rPr kumimoji="1" lang="zh-CN" altLang="en-US" sz="2800" b="1" kern="1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endParaRPr kumimoji="1" lang="zh-CN" altLang="en-US" sz="2800" b="1" kern="1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⑴举于</a:t>
            </a: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士</a:t>
            </a:r>
            <a:endParaRPr kumimoji="1" lang="zh-CN" altLang="en-US" sz="2800" b="1" kern="1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古义：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今义：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</a:t>
            </a:r>
            <a:endParaRPr kumimoji="1" lang="zh-CN" altLang="en-US" sz="2800" b="1" u="sng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⑵</a:t>
            </a: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所以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动心忍性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古义：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今义：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  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⑶降大任于</a:t>
            </a:r>
            <a:r>
              <a:rPr kumimoji="1" lang="zh-CN" altLang="en-US" sz="2800" b="1" kern="1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是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人也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古义：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今义：</a:t>
            </a:r>
            <a:r>
              <a:rPr kumimoji="1" lang="zh-CN" altLang="en-US" sz="2800" b="1" u="sng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   </a:t>
            </a:r>
            <a:r>
              <a:rPr kumimoji="1" lang="zh-CN" altLang="en-US" sz="28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；</a:t>
            </a:r>
            <a:endParaRPr kumimoji="1" lang="zh-CN" altLang="en-US" sz="2800" b="1" kern="120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2286000" y="2000250"/>
            <a:ext cx="6324600" cy="3084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狱官                               士兵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用来                           表因果的关联词语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这样的                          判断动词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900113" y="765175"/>
            <a:ext cx="7543800" cy="44275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⒊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体会下列词语的语境义</a:t>
            </a:r>
            <a:r>
              <a:rPr kumimoji="1" lang="en-US" altLang="zh-CN" sz="2800" b="1" kern="12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:</a:t>
            </a:r>
            <a:endParaRPr kumimoji="1" lang="en-US" altLang="zh-CN" sz="2800" b="1" kern="12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⑴</a:t>
            </a: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曾益其所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不能</a:t>
            </a:r>
            <a:endParaRPr kumimoji="1" lang="zh-CN" alt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不能</a:t>
            </a:r>
            <a:r>
              <a:rPr kumimoji="1" lang="en-US" altLang="zh-CN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:</a:t>
            </a:r>
            <a:r>
              <a:rPr kumimoji="1" lang="en-US" altLang="zh-CN" sz="2800" b="1" u="sng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⑵人恒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过</a:t>
            </a:r>
            <a:r>
              <a:rPr kumimoji="1" lang="en-US" altLang="zh-CN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,</a:t>
            </a: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然后能改</a:t>
            </a:r>
            <a:endParaRPr kumimoji="1" lang="zh-CN" altLang="en-US" sz="2800" b="1" kern="1200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过：</a:t>
            </a:r>
            <a:r>
              <a:rPr kumimoji="1" lang="zh-CN" altLang="en-US" sz="2800" b="1" u="sng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⑶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入</a:t>
            </a: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则无法家拂士，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出</a:t>
            </a:r>
            <a:r>
              <a:rPr kumimoji="1" lang="zh-CN" altLang="en-US" sz="2800" b="1" kern="1200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则</a:t>
            </a:r>
            <a:r>
              <a:rPr kumimoji="1" lang="zh-CN" altLang="en-US" sz="2800" b="1" kern="1200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无敌国外患者</a:t>
            </a:r>
            <a:endParaRPr kumimoji="1" lang="zh-CN" altLang="en-US" sz="2800" b="1" kern="1200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入：</a:t>
            </a:r>
            <a:r>
              <a:rPr kumimoji="1" lang="zh-CN" altLang="en-US" sz="2800" b="1" u="sng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。出：</a:t>
            </a:r>
            <a:r>
              <a:rPr kumimoji="1" lang="zh-CN" altLang="en-US" sz="2800" b="1" u="sng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475656" y="2132856"/>
            <a:ext cx="7315200" cy="30845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</a:t>
            </a: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本来不具备的才能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</a:t>
            </a:r>
            <a:endParaRPr kumimoji="1" lang="zh-CN" altLang="en-US" sz="2800" b="1" kern="1200" dirty="0">
              <a:solidFill>
                <a:srgbClr val="C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犯错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 国内           </a:t>
            </a:r>
            <a:r>
              <a:rPr kumimoji="1" lang="zh-CN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1" lang="zh-CN" altLang="en-US" sz="2800" b="1" kern="1200" dirty="0">
                <a:solidFill>
                  <a:srgbClr val="FF99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       国外</a:t>
            </a:r>
            <a:endParaRPr kumimoji="1" lang="zh-CN" altLang="en-US" sz="2800" b="1" kern="1200" dirty="0">
              <a:solidFill>
                <a:srgbClr val="FF99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685800" y="1066800"/>
            <a:ext cx="7924800" cy="2041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99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⒋</a:t>
            </a:r>
            <a:r>
              <a:rPr kumimoji="1" lang="zh-CN" altLang="en-US" sz="3200" b="1" kern="1200" dirty="0">
                <a:solidFill>
                  <a:srgbClr val="99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古代汉语中，动词有一种特殊用法，称为使动用法。如：“苦其心志”中的“苦”解释为“使</a:t>
            </a:r>
            <a:r>
              <a:rPr kumimoji="1" lang="en-US" altLang="zh-CN" sz="3200" b="1" kern="1200" dirty="0">
                <a:solidFill>
                  <a:srgbClr val="99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……</a:t>
            </a:r>
            <a:r>
              <a:rPr kumimoji="1" lang="zh-CN" altLang="en-US" sz="3200" b="1" kern="1200" dirty="0">
                <a:solidFill>
                  <a:srgbClr val="99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受苦”。文中属于动词使动用法的词还有哪些？</a:t>
            </a:r>
            <a:endParaRPr kumimoji="1" lang="zh-CN" altLang="en-US" sz="3200" b="1" kern="1200" dirty="0">
              <a:solidFill>
                <a:srgbClr val="9933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042988" y="3716338"/>
            <a:ext cx="7137400" cy="15541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必先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苦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其心志，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劳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起筋骨，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饿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其体肤，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空乏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其身，行拂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乱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其所为，所以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动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心</a:t>
            </a:r>
            <a:r>
              <a:rPr kumimoji="1" lang="zh-CN" altLang="en-US" sz="3200" b="1" kern="120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忍</a:t>
            </a:r>
            <a:r>
              <a:rPr kumimoji="1" lang="zh-CN" altLang="en-US" sz="3200" b="1" kern="1200">
                <a:solidFill>
                  <a:srgbClr val="33CC33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性，曾益其所不能。</a:t>
            </a:r>
            <a:endParaRPr kumimoji="1" lang="zh-CN" altLang="en-US" sz="3200" b="1" kern="1200">
              <a:solidFill>
                <a:srgbClr val="33CC33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4"/>
          <p:cNvGrpSpPr/>
          <p:nvPr/>
        </p:nvGrpSpPr>
        <p:grpSpPr bwMode="auto">
          <a:xfrm>
            <a:off x="7308850" y="2636838"/>
            <a:ext cx="1668463" cy="2057400"/>
            <a:chOff x="4560" y="240"/>
            <a:chExt cx="1051" cy="1296"/>
          </a:xfrm>
        </p:grpSpPr>
        <p:graphicFrame>
          <p:nvGraphicFramePr>
            <p:cNvPr id="69637" name="Object 5"/>
            <p:cNvGraphicFramePr>
              <a:graphicFrameLocks noChangeAspect="1"/>
            </p:cNvGraphicFramePr>
            <p:nvPr/>
          </p:nvGraphicFramePr>
          <p:xfrm>
            <a:off x="4560" y="240"/>
            <a:ext cx="1051" cy="1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0" name="剪辑" r:id="rId1" imgW="2310130" imgH="3176905" progId="">
                    <p:embed/>
                  </p:oleObj>
                </mc:Choice>
                <mc:Fallback>
                  <p:oleObj name="剪辑" r:id="rId1" imgW="2310130" imgH="3176905" progId="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0" y="240"/>
                          <a:ext cx="1051" cy="12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9638" name="Text Box 6"/>
            <p:cNvSpPr txBox="1">
              <a:spLocks noChangeArrowheads="1"/>
            </p:cNvSpPr>
            <p:nvPr/>
          </p:nvSpPr>
          <p:spPr bwMode="auto">
            <a:xfrm>
              <a:off x="4656" y="336"/>
              <a:ext cx="698" cy="48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CN" sz="2000" b="1" kern="1200">
                  <a:solidFill>
                    <a:srgbClr val="3366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幼圆" panose="02010509060101010101" pitchFamily="49" charset="-122"/>
                  <a:cs typeface="+mn-cs"/>
                </a:rPr>
                <a:t>  </a:t>
              </a:r>
              <a:r>
                <a:rPr kumimoji="1" lang="zh-CN" altLang="en-US" sz="2000" b="1" kern="1200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幼圆" panose="02010509060101010101" pitchFamily="49" charset="-122"/>
                  <a:cs typeface="+mn-cs"/>
                </a:rPr>
                <a:t>请你</a:t>
              </a:r>
              <a:endParaRPr kumimoji="1" lang="zh-CN" altLang="en-US" sz="2000" b="1" kern="120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幼圆" panose="02010509060101010101" pitchFamily="49" charset="-122"/>
                <a:cs typeface="+mn-cs"/>
              </a:endParaRPr>
            </a:p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zh-CN" altLang="en-US" sz="2400" b="1" kern="1200">
                  <a:solidFill>
                    <a:srgbClr val="3333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幼圆" panose="02010509060101010101" pitchFamily="49" charset="-122"/>
                  <a:cs typeface="+mn-cs"/>
                </a:rPr>
                <a:t>找一找</a:t>
              </a:r>
              <a:endParaRPr kumimoji="1" lang="zh-CN" altLang="en-US" sz="2400" kern="1200">
                <a:solidFill>
                  <a:srgbClr val="333399"/>
                </a:solidFill>
                <a:latin typeface="Times New Roman" panose="02020603050405020304" pitchFamily="18" charset="0"/>
                <a:ea typeface="幼圆" panose="02010509060101010101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utoUpdateAnimBg="0"/>
      <p:bldP spid="69635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331913" y="255588"/>
            <a:ext cx="7308850" cy="22875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词语的特殊用法（词性活用）：</a:t>
            </a:r>
            <a:br>
              <a:rPr lang="zh-CN" altLang="en-US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</a:br>
            <a:endParaRPr lang="zh-CN" altLang="en-US" sz="4800" b="1" kern="1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331913" y="2997200"/>
            <a:ext cx="7056437" cy="37512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苦、劳、饿、空乏、动、忍都是形容词或动词的特殊用法，翻译时，要译成 </a:t>
            </a:r>
            <a:r>
              <a:rPr lang="zh-CN" altLang="en-US" sz="4800" b="1" kern="1200" dirty="0">
                <a:solidFill>
                  <a:srgbClr val="0000FF"/>
                </a:solidFill>
                <a:latin typeface="Arial" panose="020B0604020202020204"/>
                <a:ea typeface="隶书" panose="02010509060101010101" pitchFamily="49" charset="-122"/>
                <a:cs typeface="+mn-cs"/>
              </a:rPr>
              <a:t>“</a:t>
            </a:r>
            <a:r>
              <a:rPr lang="zh-CN" altLang="en-US" sz="48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使</a:t>
            </a:r>
            <a:r>
              <a:rPr lang="en-US" altLang="zh-CN" sz="4800" b="1" kern="1200" dirty="0">
                <a:solidFill>
                  <a:srgbClr val="0000FF"/>
                </a:solidFill>
                <a:latin typeface="Arial" panose="020B0604020202020204"/>
                <a:ea typeface="隶书" panose="02010509060101010101" pitchFamily="49" charset="-122"/>
                <a:cs typeface="+mn-cs"/>
              </a:rPr>
              <a:t>……”</a:t>
            </a:r>
            <a:br>
              <a:rPr lang="en-US" altLang="zh-CN" sz="48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</a:br>
            <a:endParaRPr lang="en-US" altLang="zh-CN" sz="4800" b="1" kern="1200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1258888" y="476250"/>
            <a:ext cx="7308850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kern="1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5.</a:t>
            </a:r>
            <a:r>
              <a:rPr lang="zh-CN" altLang="en-US" sz="4400" b="1" kern="120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一词多义：</a:t>
            </a:r>
            <a:endParaRPr lang="zh-CN" altLang="en-US" sz="4400" b="1" kern="12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683568" y="2132856"/>
            <a:ext cx="1295871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12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拂</a:t>
            </a:r>
            <a:endParaRPr lang="zh-CN" altLang="en-US" sz="4800" b="1" kern="1200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762969" y="1844824"/>
            <a:ext cx="4145687" cy="280076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违背</a:t>
            </a:r>
            <a:endParaRPr lang="en-US" altLang="zh-CN" sz="44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4400" b="1" kern="1200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 </a:t>
            </a:r>
            <a:br>
              <a:rPr lang="zh-CN" altLang="en-US" sz="44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</a:br>
            <a:r>
              <a:rPr lang="zh-CN" altLang="en-US" sz="44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同</a:t>
            </a:r>
            <a:r>
              <a:rPr lang="zh-CN" altLang="en-US" sz="4400" b="1" kern="1200" dirty="0">
                <a:solidFill>
                  <a:srgbClr val="0000FF"/>
                </a:solidFill>
                <a:latin typeface="Arial" panose="020B0604020202020204"/>
                <a:ea typeface="隶书" panose="02010509060101010101" pitchFamily="49" charset="-122"/>
                <a:cs typeface="+mn-cs"/>
              </a:rPr>
              <a:t>“</a:t>
            </a:r>
            <a:r>
              <a:rPr lang="zh-CN" altLang="en-US" sz="44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弼</a:t>
            </a:r>
            <a:r>
              <a:rPr lang="zh-CN" altLang="en-US" sz="4400" b="1" kern="1200" dirty="0">
                <a:solidFill>
                  <a:srgbClr val="0000FF"/>
                </a:solidFill>
                <a:latin typeface="Arial" panose="020B0604020202020204"/>
                <a:ea typeface="隶书" panose="02010509060101010101" pitchFamily="49" charset="-122"/>
                <a:cs typeface="+mn-cs"/>
              </a:rPr>
              <a:t>”</a:t>
            </a:r>
            <a:r>
              <a:rPr lang="zh-CN" altLang="en-US" sz="4400" b="1" kern="1200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，辅佐</a:t>
            </a:r>
            <a:endParaRPr lang="zh-CN" altLang="en-US" sz="4400" b="1" kern="12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3275856" y="1844824"/>
            <a:ext cx="4106863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12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行拂乱其所为。</a:t>
            </a:r>
            <a:endParaRPr lang="zh-CN" altLang="en-US" sz="4400" b="1" kern="12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3347294" y="3284686"/>
            <a:ext cx="4948237" cy="762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kern="12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入则无法家拂士 。</a:t>
            </a:r>
            <a:endParaRPr lang="zh-CN" altLang="en-US" sz="4400" b="1" kern="1200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1187450" y="333375"/>
            <a:ext cx="2943225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6</a:t>
            </a:r>
            <a:r>
              <a:rPr lang="zh-CN" altLang="en-US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．虚词。</a:t>
            </a:r>
            <a:endParaRPr lang="zh-CN" altLang="en-US" sz="4800" b="1" kern="1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187450" y="1643063"/>
            <a:ext cx="796925" cy="52149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b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</a:b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b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</a:br>
            <a:b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</a:b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2411413" y="1830388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zh-CN" b="1" kern="1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08175" y="1268413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舜发</a:t>
            </a: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于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畎亩之中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  故天将降大任 </a:t>
            </a: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于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是人也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b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1187450" y="333375"/>
            <a:ext cx="2943225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6</a:t>
            </a:r>
            <a:r>
              <a:rPr lang="zh-CN" altLang="en-US" sz="4800" b="1" kern="12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．虚词。</a:t>
            </a:r>
            <a:endParaRPr lang="zh-CN" altLang="en-US" sz="4800" b="1" kern="1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1187450" y="1643063"/>
            <a:ext cx="803425" cy="45243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于</a:t>
            </a:r>
            <a:b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</a:b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br>
              <a:rPr lang="zh-CN" altLang="en-US" sz="4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</a:br>
            <a:endParaRPr lang="zh-CN" altLang="en-US" sz="4800" b="1" kern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2411413" y="1830388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zh-CN" b="1" kern="12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08175" y="1268413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 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舜发</a:t>
            </a: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于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畎亩之中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给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故天将降大任</a:t>
            </a: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于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是人也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4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b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6228</Words>
  <Application>WPS 演示</Application>
  <PresentationFormat>On-screen Show (4:3)</PresentationFormat>
  <Paragraphs>554</Paragraphs>
  <Slides>48</Slides>
  <Notes>1</Notes>
  <HiddenSlides>13</HiddenSlides>
  <MMClips>0</MMClips>
  <ScaleCrop>false</ScaleCrop>
  <HeadingPairs>
    <vt:vector size="8" baseType="variant">
      <vt:variant>
        <vt:lpstr>已用的字体</vt:lpstr>
      </vt:variant>
      <vt:variant>
        <vt:i4>27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48</vt:i4>
      </vt:variant>
    </vt:vector>
  </HeadingPairs>
  <TitlesOfParts>
    <vt:vector size="76" baseType="lpstr">
      <vt:lpstr>Arial</vt:lpstr>
      <vt:lpstr>宋体</vt:lpstr>
      <vt:lpstr>Wingdings</vt:lpstr>
      <vt:lpstr>楷体_GB2312</vt:lpstr>
      <vt:lpstr>黑体</vt:lpstr>
      <vt:lpstr>Times New Roman</vt:lpstr>
      <vt:lpstr>隶书</vt:lpstr>
      <vt:lpstr>华文隶书</vt:lpstr>
      <vt:lpstr>华文行楷</vt:lpstr>
      <vt:lpstr>华文中宋</vt:lpstr>
      <vt:lpstr>Verdana</vt:lpstr>
      <vt:lpstr>Arial Unicode MS</vt:lpstr>
      <vt:lpstr>迷你繁王行</vt:lpstr>
      <vt:lpstr>新宋体</vt:lpstr>
      <vt:lpstr>微软雅黑</vt:lpstr>
      <vt:lpstr>Calibri</vt:lpstr>
      <vt:lpstr>方正姚体</vt:lpstr>
      <vt:lpstr>方正硬笔楷书简体</vt:lpstr>
      <vt:lpstr>Times New Roman</vt:lpstr>
      <vt:lpstr>方正启体简体</vt:lpstr>
      <vt:lpstr>汉仪雪君体简</vt:lpstr>
      <vt:lpstr>华文细黑</vt:lpstr>
      <vt:lpstr>Tahoma</vt:lpstr>
      <vt:lpstr>华文新魏</vt:lpstr>
      <vt:lpstr>幼圆</vt:lpstr>
      <vt:lpstr>Arial</vt:lpstr>
      <vt:lpstr>Segoe Print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舜发于畎亩之中</vt:lpstr>
      <vt:lpstr>PowerPoint 演示文稿</vt:lpstr>
      <vt:lpstr>傅说举于版筑之间</vt:lpstr>
      <vt:lpstr>PowerPoint 演示文稿</vt:lpstr>
      <vt:lpstr>PowerPoint 演示文稿</vt:lpstr>
      <vt:lpstr>PowerPoint 演示文稿</vt:lpstr>
      <vt:lpstr>管夷吾举于士</vt:lpstr>
      <vt:lpstr>PowerPoint 演示文稿</vt:lpstr>
      <vt:lpstr>孙叔敖举于海</vt:lpstr>
      <vt:lpstr>PowerPoint 演示文稿</vt:lpstr>
      <vt:lpstr>百里奚举于市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young</cp:lastModifiedBy>
  <cp:revision>50</cp:revision>
  <dcterms:created xsi:type="dcterms:W3CDTF">2017-11-26T09:33:00Z</dcterms:created>
  <dcterms:modified xsi:type="dcterms:W3CDTF">2017-11-28T01:22:48Z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2052-10.1.0.6877</vt:lpwstr>
  </property>
</Properties>
</file>