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ownload.zhuokearts.com/Auction/2012/3/30/zc-7705-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9" y="-11440"/>
            <a:ext cx="9561705" cy="567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468544" cy="7017306"/>
          </a:xfrm>
          <a:prstGeom prst="rect">
            <a:avLst/>
          </a:prstGeom>
          <a:solidFill>
            <a:schemeClr val="bg1">
              <a:alpha val="7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404664"/>
            <a:ext cx="66247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竹里馆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王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维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独坐幽篁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里，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弹琴复长啸。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深林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人不知，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明月来相照。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endParaRPr lang="zh-CN" altLang="en-US" sz="4400" dirty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811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ownload.zhuokearts.com/Auction/2012/3/30/zc-7705-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9" y="-11440"/>
            <a:ext cx="9561705" cy="567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468544" cy="7017306"/>
          </a:xfrm>
          <a:prstGeom prst="rect">
            <a:avLst/>
          </a:prstGeom>
          <a:solidFill>
            <a:schemeClr val="bg1">
              <a:alpha val="86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404664"/>
            <a:ext cx="8784976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 </a:t>
            </a:r>
          </a:p>
          <a:p>
            <a:r>
              <a:rPr lang="zh-CN" altLang="en-US" sz="32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王</a:t>
            </a:r>
            <a:r>
              <a:rPr lang="zh-CN" altLang="en-US" sz="3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维</a:t>
            </a:r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en-US" altLang="zh-CN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701</a:t>
            </a:r>
            <a:r>
              <a:rPr lang="zh-CN" altLang="en-US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－</a:t>
            </a:r>
            <a:r>
              <a:rPr lang="en-US" altLang="zh-CN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761</a:t>
            </a:r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）</a:t>
            </a:r>
            <a:endParaRPr lang="en-US" altLang="zh-CN" sz="3200" dirty="0" smtClean="0">
              <a:solidFill>
                <a:prstClr val="black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唐代</a:t>
            </a:r>
            <a:r>
              <a:rPr lang="zh-CN" altLang="en-US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诗人</a:t>
            </a:r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。 唐朝</a:t>
            </a:r>
            <a:r>
              <a:rPr lang="zh-CN" altLang="en-US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著名诗人、画家，字摩诘，号</a:t>
            </a:r>
            <a:r>
              <a:rPr lang="zh-CN" altLang="en-US" sz="32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摩诘居士</a:t>
            </a:r>
            <a:r>
              <a:rPr lang="zh-CN" altLang="en-US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，世称“</a:t>
            </a:r>
            <a:r>
              <a:rPr lang="zh-CN" altLang="en-US" sz="32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王右丞</a:t>
            </a:r>
            <a:r>
              <a:rPr lang="zh-CN" altLang="en-US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”，因笃信佛教，有“</a:t>
            </a:r>
            <a:r>
              <a:rPr lang="zh-CN" altLang="en-US" sz="32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诗佛</a:t>
            </a:r>
            <a:r>
              <a:rPr lang="zh-CN" altLang="en-US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”之称</a:t>
            </a:r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。</a:t>
            </a:r>
            <a:r>
              <a:rPr lang="en-US" altLang="zh-CN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 </a:t>
            </a:r>
          </a:p>
          <a:p>
            <a:endParaRPr lang="en-US" altLang="zh-CN" sz="3200" dirty="0" smtClean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与</a:t>
            </a:r>
            <a:r>
              <a:rPr lang="zh-CN" altLang="en-US" sz="32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孟浩然合称“王孟”</a:t>
            </a:r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。</a:t>
            </a:r>
            <a:r>
              <a:rPr lang="en-US" altLang="zh-CN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 </a:t>
            </a:r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晚年</a:t>
            </a:r>
            <a:r>
              <a:rPr lang="zh-CN" altLang="en-US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居蓝田辋川，过着亦官亦隐的优游生活</a:t>
            </a:r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。 </a:t>
            </a:r>
            <a:endParaRPr lang="en-US" altLang="zh-CN" sz="3200" dirty="0" smtClean="0">
              <a:solidFill>
                <a:prstClr val="black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endParaRPr lang="en-US" altLang="zh-CN" sz="3200" dirty="0">
              <a:solidFill>
                <a:prstClr val="black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其</a:t>
            </a:r>
            <a:r>
              <a:rPr lang="zh-CN" altLang="en-US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作品最主要</a:t>
            </a:r>
            <a:r>
              <a:rPr lang="zh-CN" altLang="en-US" sz="32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的为</a:t>
            </a:r>
            <a:r>
              <a:rPr lang="zh-CN" altLang="en-US" sz="32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山水诗</a:t>
            </a:r>
            <a:r>
              <a:rPr lang="zh-CN" altLang="en-US" sz="3200" dirty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，通过田园山水的描绘，宣扬隐士生活和佛教禅理。</a:t>
            </a:r>
          </a:p>
          <a:p>
            <a:endParaRPr lang="en-US" altLang="zh-CN" sz="32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r>
              <a:rPr lang="en-US" altLang="zh-CN" sz="3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 </a:t>
            </a:r>
            <a:endParaRPr lang="zh-CN" altLang="en-US" sz="3200" dirty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3933056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93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ownload.zhuokearts.com/Auction/2012/3/30/zc-7705-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9" y="-11440"/>
            <a:ext cx="9561705" cy="567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468544" cy="7017306"/>
          </a:xfrm>
          <a:prstGeom prst="rect">
            <a:avLst/>
          </a:prstGeom>
          <a:solidFill>
            <a:schemeClr val="bg1">
              <a:alpha val="7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404664"/>
            <a:ext cx="66247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竹里馆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王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维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独坐</a:t>
            </a:r>
            <a:r>
              <a:rPr lang="zh-CN" altLang="en-US" sz="44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幽篁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里，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弹琴复</a:t>
            </a:r>
            <a:r>
              <a:rPr lang="zh-CN" altLang="en-US" sz="44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长啸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。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深林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人不知，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明月来</a:t>
            </a:r>
            <a:r>
              <a:rPr lang="zh-CN" altLang="en-US" sz="44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相照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。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endParaRPr lang="zh-CN" altLang="en-US" sz="4400" dirty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065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ownload.zhuokearts.com/Auction/2012/3/30/zc-7705-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9" y="-11440"/>
            <a:ext cx="9561705" cy="567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468544" cy="6740307"/>
          </a:xfrm>
          <a:prstGeom prst="rect">
            <a:avLst/>
          </a:prstGeom>
          <a:solidFill>
            <a:schemeClr val="bg1">
              <a:alpha val="87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404664"/>
            <a:ext cx="73448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竹里馆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王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维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独坐</a:t>
            </a:r>
            <a:r>
              <a:rPr lang="zh-CN" altLang="en-US" sz="44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幽篁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里，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弹琴复长啸。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深林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人不知，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明月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来相照。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endParaRPr lang="zh-CN" altLang="en-US" sz="4400" dirty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4775606"/>
            <a:ext cx="8424936" cy="138499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“幽篁”，“深林”表明竹林是</a:t>
            </a:r>
            <a:r>
              <a:rPr lang="zh-CN" altLang="en-US" sz="28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既</a:t>
            </a:r>
            <a:r>
              <a:rPr lang="zh-CN" altLang="en-US" sz="28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幽且深的茂密</a:t>
            </a:r>
            <a:r>
              <a:rPr lang="zh-CN" altLang="en-US" sz="28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竹林。以“弹琴”“长啸”来反衬竹林的</a:t>
            </a:r>
            <a:r>
              <a:rPr lang="zh-CN" altLang="en-US" sz="28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寂静</a:t>
            </a:r>
            <a:r>
              <a:rPr lang="zh-CN" altLang="en-US" sz="28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，以“明月”之光来反衬深林的</a:t>
            </a:r>
            <a:r>
              <a:rPr lang="zh-CN" altLang="en-US" sz="28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幽暗</a:t>
            </a:r>
            <a:r>
              <a:rPr lang="zh-CN" altLang="en-US" sz="2800" dirty="0" smtClean="0">
                <a:solidFill>
                  <a:prstClr val="black"/>
                </a:solidFill>
                <a:latin typeface="方正北魏楷书简体" pitchFamily="65" charset="-122"/>
                <a:ea typeface="方正北魏楷书简体" pitchFamily="65" charset="-122"/>
              </a:rPr>
              <a:t>。</a:t>
            </a:r>
            <a:endParaRPr lang="zh-CN" altLang="en-US" sz="2800" dirty="0">
              <a:solidFill>
                <a:prstClr val="black"/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614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ownload.zhuokearts.com/Auction/2012/3/30/zc-7705-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9" y="-11440"/>
            <a:ext cx="9561705" cy="567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468544" cy="7017306"/>
          </a:xfrm>
          <a:prstGeom prst="rect">
            <a:avLst/>
          </a:pr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370776"/>
            <a:ext cx="66247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竹里馆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王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维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独</a:t>
            </a:r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坐幽篁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里，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弹琴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复</a:t>
            </a:r>
            <a:r>
              <a:rPr lang="zh-CN" altLang="en-US" sz="44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长啸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。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深林</a:t>
            </a:r>
            <a:r>
              <a:rPr lang="zh-CN" altLang="en-US" sz="44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人不知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明月来相照。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endParaRPr lang="zh-CN" altLang="en-US" sz="4400" dirty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4653136"/>
            <a:ext cx="8712968" cy="138499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方正北魏楷书简体" pitchFamily="65" charset="-122"/>
                <a:ea typeface="方正北魏楷书简体" pitchFamily="65" charset="-122"/>
              </a:defRPr>
            </a:lvl1pPr>
          </a:lstStyle>
          <a:p>
            <a:r>
              <a:rPr lang="zh-CN" altLang="en-US" dirty="0">
                <a:solidFill>
                  <a:prstClr val="black"/>
                </a:solidFill>
              </a:rPr>
              <a:t>“弹琴”长啸“表明诗人</a:t>
            </a:r>
            <a:r>
              <a:rPr lang="zh-CN" altLang="en-US" dirty="0">
                <a:solidFill>
                  <a:srgbClr val="FF0000"/>
                </a:solidFill>
              </a:rPr>
              <a:t>高雅</a:t>
            </a:r>
            <a:r>
              <a:rPr lang="zh-CN" altLang="en-US" dirty="0" smtClean="0">
                <a:solidFill>
                  <a:srgbClr val="FF0000"/>
                </a:solidFill>
              </a:rPr>
              <a:t>闲淡，</a:t>
            </a:r>
            <a:r>
              <a:rPr lang="zh-CN" altLang="en-US" dirty="0">
                <a:solidFill>
                  <a:srgbClr val="FF0000"/>
                </a:solidFill>
              </a:rPr>
              <a:t>超拔脱俗</a:t>
            </a:r>
            <a:r>
              <a:rPr lang="zh-CN" altLang="en-US" dirty="0">
                <a:solidFill>
                  <a:prstClr val="black"/>
                </a:solidFill>
              </a:rPr>
              <a:t>的气质。“独”“人不知”表明</a:t>
            </a:r>
            <a:r>
              <a:rPr lang="zh-CN" altLang="en-US" dirty="0">
                <a:solidFill>
                  <a:srgbClr val="FF0000"/>
                </a:solidFill>
              </a:rPr>
              <a:t>夜静人寂</a:t>
            </a:r>
            <a:r>
              <a:rPr lang="zh-CN" altLang="en-US" dirty="0">
                <a:solidFill>
                  <a:prstClr val="black"/>
                </a:solidFill>
              </a:rPr>
              <a:t>，同时诗人的这种气质很难引起别人的共鸣。</a:t>
            </a:r>
          </a:p>
        </p:txBody>
      </p:sp>
    </p:spTree>
    <p:extLst>
      <p:ext uri="{BB962C8B-B14F-4D97-AF65-F5344CB8AC3E}">
        <p14:creationId xmlns:p14="http://schemas.microsoft.com/office/powerpoint/2010/main" val="168466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ownload.zhuokearts.com/Auction/2012/3/30/zc-7705-4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9" y="-11440"/>
            <a:ext cx="9561705" cy="567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468544" cy="7017306"/>
          </a:xfrm>
          <a:prstGeom prst="rect">
            <a:avLst/>
          </a:prstGeom>
          <a:solidFill>
            <a:schemeClr val="bg1">
              <a:alpha val="7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373792"/>
            <a:ext cx="66247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竹里馆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王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维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独坐幽篁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里，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弹琴复长啸。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深林</a:t>
            </a:r>
            <a:r>
              <a:rPr lang="zh-CN" altLang="en-US" sz="4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方正北魏楷书简体" pitchFamily="65" charset="-122"/>
                <a:ea typeface="方正北魏楷书简体" pitchFamily="65" charset="-122"/>
              </a:rPr>
              <a:t>人不知，</a:t>
            </a:r>
            <a:endParaRPr lang="en-US" altLang="zh-CN" sz="4400" dirty="0" smtClean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r>
              <a:rPr lang="zh-CN" altLang="en-US" sz="4400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明月来相照。</a:t>
            </a:r>
            <a:endParaRPr lang="en-US" altLang="zh-CN" sz="4400" dirty="0" smtClean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algn="ctr"/>
            <a:endParaRPr lang="zh-CN" altLang="en-US" sz="4400" dirty="0">
              <a:solidFill>
                <a:prstClr val="black">
                  <a:lumMod val="95000"/>
                  <a:lumOff val="5000"/>
                </a:prstClr>
              </a:solidFill>
              <a:latin typeface="方正北魏楷书简体" pitchFamily="65" charset="-122"/>
              <a:ea typeface="方正北魏楷书简体" pitchFamily="65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792" y="4653136"/>
            <a:ext cx="8316416" cy="138499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方正北魏楷书简体" pitchFamily="65" charset="-122"/>
                <a:ea typeface="方正北魏楷书简体" pitchFamily="65" charset="-122"/>
              </a:defRPr>
            </a:lvl1pPr>
          </a:lstStyle>
          <a:p>
            <a:r>
              <a:rPr lang="zh-CN" altLang="en-US" dirty="0">
                <a:solidFill>
                  <a:prstClr val="black"/>
                </a:solidFill>
              </a:rPr>
              <a:t>诗人并没有因此而感到孤独</a:t>
            </a:r>
            <a:r>
              <a:rPr lang="zh-CN" altLang="en-US" dirty="0" smtClean="0">
                <a:solidFill>
                  <a:prstClr val="black"/>
                </a:solidFill>
              </a:rPr>
              <a:t>，运用独特</a:t>
            </a:r>
            <a:r>
              <a:rPr lang="zh-CN" altLang="en-US" dirty="0">
                <a:solidFill>
                  <a:prstClr val="black"/>
                </a:solidFill>
              </a:rPr>
              <a:t>的</a:t>
            </a:r>
            <a:r>
              <a:rPr lang="zh-CN" altLang="en-US" dirty="0">
                <a:solidFill>
                  <a:srgbClr val="FF0000"/>
                </a:solidFill>
              </a:rPr>
              <a:t>想象力</a:t>
            </a:r>
            <a:r>
              <a:rPr lang="zh-CN" altLang="en-US" dirty="0">
                <a:solidFill>
                  <a:prstClr val="black"/>
                </a:solidFill>
              </a:rPr>
              <a:t>与</a:t>
            </a:r>
            <a:r>
              <a:rPr lang="zh-CN" altLang="en-US" dirty="0">
                <a:solidFill>
                  <a:srgbClr val="FF0000"/>
                </a:solidFill>
              </a:rPr>
              <a:t>拟人</a:t>
            </a:r>
            <a:r>
              <a:rPr lang="zh-CN" altLang="en-US" dirty="0">
                <a:solidFill>
                  <a:prstClr val="black"/>
                </a:solidFill>
              </a:rPr>
              <a:t>的</a:t>
            </a:r>
            <a:r>
              <a:rPr lang="zh-CN" altLang="en-US" dirty="0" smtClean="0">
                <a:solidFill>
                  <a:prstClr val="black"/>
                </a:solidFill>
              </a:rPr>
              <a:t>手法，而是</a:t>
            </a:r>
            <a:r>
              <a:rPr lang="zh-CN" altLang="en-US" dirty="0">
                <a:solidFill>
                  <a:prstClr val="black"/>
                </a:solidFill>
              </a:rPr>
              <a:t>把明月当成知己，传达诗人</a:t>
            </a:r>
            <a:r>
              <a:rPr lang="zh-CN" altLang="en-US" dirty="0">
                <a:solidFill>
                  <a:srgbClr val="FF0000"/>
                </a:solidFill>
              </a:rPr>
              <a:t>宁静、淡泊</a:t>
            </a:r>
            <a:r>
              <a:rPr lang="zh-CN" altLang="en-US" dirty="0">
                <a:solidFill>
                  <a:prstClr val="black"/>
                </a:solidFill>
              </a:rPr>
              <a:t>的心情。</a:t>
            </a:r>
          </a:p>
        </p:txBody>
      </p:sp>
    </p:spTree>
    <p:extLst>
      <p:ext uri="{BB962C8B-B14F-4D97-AF65-F5344CB8AC3E}">
        <p14:creationId xmlns:p14="http://schemas.microsoft.com/office/powerpoint/2010/main" val="2187391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296</Words>
  <Application>Microsoft Office PowerPoint</Application>
  <PresentationFormat>全屏显示(4:3)</PresentationFormat>
  <Paragraphs>179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nattapol</cp:lastModifiedBy>
  <cp:revision>1</cp:revision>
  <dcterms:created xsi:type="dcterms:W3CDTF">2015-01-15T08:53:54Z</dcterms:created>
  <dcterms:modified xsi:type="dcterms:W3CDTF">2015-01-15T08:54:07Z</dcterms:modified>
</cp:coreProperties>
</file>