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gif" ContentType="image/gi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3"/>
    <p:sldId id="257" r:id="rId4"/>
    <p:sldId id="258" r:id="rId5"/>
    <p:sldId id="259" r:id="rId6"/>
    <p:sldId id="260" r:id="rId7"/>
    <p:sldId id="261" r:id="rId8"/>
    <p:sldId id="262" r:id="rId9"/>
    <p:sldId id="263" r:id="rId11"/>
    <p:sldId id="264" r:id="rId12"/>
    <p:sldId id="265" r:id="rId13"/>
    <p:sldId id="268" r:id="rId14"/>
    <p:sldId id="266" r:id="rId15"/>
    <p:sldId id="267" r:id="rId16"/>
    <p:sldId id="271" r:id="rId17"/>
    <p:sldId id="272" r:id="rId18"/>
    <p:sldId id="273" r:id="rId19"/>
    <p:sldId id="274" r:id="rId20"/>
    <p:sldId id="275" r:id="rId2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4" Type="http://schemas.openxmlformats.org/officeDocument/2006/relationships/tableStyles" Target="tableStyles.xml"/><Relationship Id="rId23" Type="http://schemas.openxmlformats.org/officeDocument/2006/relationships/viewProps" Target="viewProps.xml"/><Relationship Id="rId22" Type="http://schemas.openxmlformats.org/officeDocument/2006/relationships/presProps" Target="presProps.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p:sp>
        <p:nvSpPr>
          <p:cNvPr id="40962" name="Rectangle 2"/>
          <p:cNvSpPr>
            <a:spLocks noGrp="1" noRot="1" noTextEdit="1"/>
          </p:cNvSpPr>
          <p:nvPr>
            <p:ph type="sldImg"/>
          </p:nvPr>
        </p:nvSpPr>
        <p:spPr>
          <a:xfrm>
            <a:off x="1139825" y="682625"/>
            <a:ext cx="4572000" cy="3429000"/>
          </a:xfrm>
        </p:spPr>
      </p:sp>
      <p:sp>
        <p:nvSpPr>
          <p:cNvPr id="40963" name="Rectangle 3"/>
          <p:cNvSpPr>
            <a:spLocks noGrp="1" noRot="1"/>
          </p:cNvSpPr>
          <p:nvPr>
            <p:ph type="body" idx="1"/>
          </p:nvPr>
        </p:nvSpPr>
        <p:spPr>
          <a:xfrm>
            <a:off x="682625" y="4340225"/>
            <a:ext cx="5486400" cy="4114800"/>
          </a:xfrm>
        </p:spPr>
        <p:txBody>
          <a:bodyPr wrap="square" lIns="91440" tIns="45720" rIns="91440" bIns="45720" anchor="ctr"/>
          <a:p>
            <a:pPr lvl="0" eaLnBrk="1" hangingPunct="1"/>
            <a:r>
              <a:rPr lang="zh-CN" altLang="en-US" dirty="0"/>
              <a:t>相对于单糖来说，二糖指的是由两分子单糖脱水缩合形成的糖，其水解后形成两分子的单糖。二糖必须水解成单糖才能被细胞所吸收。</a:t>
            </a:r>
            <a:endParaRPr lang="zh-CN" altLang="en-US" dirty="0"/>
          </a:p>
        </p:txBody>
      </p:sp>
    </p:spTree>
  </p:cSld>
  <p:clrMapOvr>
    <a:overrideClrMapping bg1="lt1" tx1="dk1" bg2="lt2" tx2="dk2" accent1="accent1" accent2="accent2" accent3="accent3" accent4="accent4" accent5="accent5" accent6="accent6" hlink="hlink" folHlink="folHlink"/>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590551" y="103188"/>
            <a:ext cx="10991849" cy="595312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pPr lvl="0">
              <a:buClrTx/>
              <a:buSzTx/>
              <a:buNone/>
            </a:pPr>
            <a:endParaRPr lang="zh-CN" altLang="en-US" dirty="0">
              <a:latin typeface="Arial" panose="020B0604020202020204" pitchFamily="34" charset="0"/>
            </a:endParaRPr>
          </a:p>
        </p:txBody>
      </p:sp>
      <p:sp>
        <p:nvSpPr>
          <p:cNvPr id="4" name="页脚占位符 3"/>
          <p:cNvSpPr>
            <a:spLocks noGrp="1"/>
          </p:cNvSpPr>
          <p:nvPr>
            <p:ph type="ftr" sz="quarter" idx="11"/>
          </p:nvPr>
        </p:nvSpPr>
        <p:spPr/>
        <p:txBody>
          <a:bodyPr/>
          <a:lstStyle/>
          <a:p>
            <a:pPr lvl="0">
              <a:buClrTx/>
              <a:buSzTx/>
              <a:buNone/>
            </a:pPr>
            <a:endParaRPr lang="zh-CN" altLang="en-US" dirty="0"/>
          </a:p>
        </p:txBody>
      </p:sp>
      <p:sp>
        <p:nvSpPr>
          <p:cNvPr id="5" name="灯片编号占位符 4"/>
          <p:cNvSpPr>
            <a:spLocks noGrp="1"/>
          </p:cNvSpPr>
          <p:nvPr>
            <p:ph type="sldNum" sz="quarter" idx="12"/>
          </p:nvPr>
        </p:nvSpPr>
        <p:spPr/>
        <p:txBody>
          <a:bodyPr/>
          <a:lstStyle/>
          <a:p>
            <a:pPr lvl="0">
              <a:buClrTx/>
              <a:buSzTx/>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6.jpeg"/><Relationship Id="rId8" Type="http://schemas.openxmlformats.org/officeDocument/2006/relationships/image" Target="../media/image5.jpeg"/><Relationship Id="rId7" Type="http://schemas.openxmlformats.org/officeDocument/2006/relationships/hyperlink" Target="http://image.baidu.com/i?ct=503316480&amp;z=0&amp;tn=baiduimagedetail&amp;word=%CA%B3%CE%EF%2C%CF%BA&amp;in=2188&amp;cl=2&amp;cm=1&amp;sc=0&amp;lm=-1&amp;pn=67&amp;rn=1" TargetMode="External"/><Relationship Id="rId6" Type="http://schemas.openxmlformats.org/officeDocument/2006/relationships/image" Target="../media/image4.jpeg"/><Relationship Id="rId5" Type="http://schemas.openxmlformats.org/officeDocument/2006/relationships/hyperlink" Target="http://image.baidu.com/i?ct=503316480&amp;z=0&amp;tn=baiduimagedetail&amp;word=%CA%B3%CE%EF%2C%D3%E3&amp;in=24634&amp;cl=2&amp;cm=1&amp;sc=0&amp;lm=-1&amp;pn=34&amp;rn=1" TargetMode="External"/><Relationship Id="rId4" Type="http://schemas.openxmlformats.org/officeDocument/2006/relationships/image" Target="../media/image3.jpeg"/><Relationship Id="rId3" Type="http://schemas.openxmlformats.org/officeDocument/2006/relationships/hyperlink" Target="http://www.jianfeifangfawang.com/gb/jianfeishipu/200705/gb_20070509141720.html" TargetMode="External"/><Relationship Id="rId2" Type="http://schemas.openxmlformats.org/officeDocument/2006/relationships/image" Target="../media/image2.jpeg"/><Relationship Id="rId10" Type="http://schemas.openxmlformats.org/officeDocument/2006/relationships/slideLayout" Target="../slideLayouts/slideLayout7.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GIF"/></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GI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7.xml"/><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10.xml"/><Relationship Id="rId1" Type="http://schemas.openxmlformats.org/officeDocument/2006/relationships/tags" Target="../tags/tag3.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png"/><Relationship Id="rId1" Type="http://schemas.openxmlformats.org/officeDocument/2006/relationships/tags" Target="../tags/tag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5.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6.png"/><Relationship Id="rId1" Type="http://schemas.openxmlformats.org/officeDocument/2006/relationships/tags" Target="../tags/tag6.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2" name="Picture 4" descr="Zhuanti_Food_01_045"/>
          <p:cNvPicPr>
            <a:picLocks noChangeAspect="1"/>
          </p:cNvPicPr>
          <p:nvPr/>
        </p:nvPicPr>
        <p:blipFill>
          <a:blip r:embed="rId1"/>
          <a:srcRect r="23" b="-76"/>
          <a:stretch>
            <a:fillRect/>
          </a:stretch>
        </p:blipFill>
        <p:spPr>
          <a:xfrm>
            <a:off x="4854893" y="2634933"/>
            <a:ext cx="2951162" cy="2016125"/>
          </a:xfrm>
          <a:prstGeom prst="rect">
            <a:avLst/>
          </a:prstGeom>
          <a:noFill/>
          <a:ln w="9525">
            <a:noFill/>
          </a:ln>
        </p:spPr>
      </p:pic>
      <p:sp>
        <p:nvSpPr>
          <p:cNvPr id="5123" name="Text Box 2"/>
          <p:cNvSpPr txBox="1"/>
          <p:nvPr/>
        </p:nvSpPr>
        <p:spPr>
          <a:xfrm>
            <a:off x="5268595" y="5043170"/>
            <a:ext cx="6923405" cy="1568450"/>
          </a:xfrm>
          <a:prstGeom prst="rect">
            <a:avLst/>
          </a:prstGeom>
          <a:noFill/>
          <a:ln w="9525">
            <a:noFill/>
          </a:ln>
        </p:spPr>
        <p:txBody>
          <a:bodyPr wrap="square">
            <a:spAutoFit/>
          </a:bodyPr>
          <a:p>
            <a:pPr>
              <a:buClrTx/>
              <a:buSzTx/>
              <a:buFontTx/>
            </a:pPr>
            <a:endParaRPr lang="zh-CN" altLang="en-US" sz="2400" b="1" dirty="0">
              <a:solidFill>
                <a:srgbClr val="0066CC"/>
              </a:solidFill>
              <a:latin typeface="黑体" panose="02010609060101010101" pitchFamily="49" charset="-122"/>
              <a:ea typeface="黑体" panose="02010609060101010101" pitchFamily="49" charset="-122"/>
            </a:endParaRPr>
          </a:p>
          <a:p>
            <a:pPr>
              <a:buClrTx/>
              <a:buSzTx/>
              <a:buFontTx/>
            </a:pPr>
            <a:r>
              <a:rPr lang="zh-CN" altLang="en-US" sz="3600" b="1" dirty="0">
                <a:solidFill>
                  <a:srgbClr val="0066CC"/>
                </a:solidFill>
                <a:latin typeface="黑体" panose="02010609060101010101" pitchFamily="49" charset="-122"/>
                <a:ea typeface="黑体" panose="02010609060101010101" pitchFamily="49" charset="-122"/>
              </a:rPr>
              <a:t>请说出图中富含的营养物质分别是什么？</a:t>
            </a:r>
            <a:endParaRPr lang="zh-CN" altLang="en-US" sz="3600" b="1" dirty="0">
              <a:solidFill>
                <a:srgbClr val="0066CC"/>
              </a:solidFill>
              <a:latin typeface="黑体" panose="02010609060101010101" pitchFamily="49" charset="-122"/>
              <a:ea typeface="黑体" panose="02010609060101010101" pitchFamily="49" charset="-122"/>
            </a:endParaRPr>
          </a:p>
        </p:txBody>
      </p:sp>
      <p:pic>
        <p:nvPicPr>
          <p:cNvPr id="5124" name="Picture 3" descr="29"/>
          <p:cNvPicPr>
            <a:picLocks noChangeAspect="1"/>
          </p:cNvPicPr>
          <p:nvPr/>
        </p:nvPicPr>
        <p:blipFill>
          <a:blip r:embed="rId2"/>
          <a:srcRect r="-63" b="-319"/>
          <a:stretch>
            <a:fillRect/>
          </a:stretch>
        </p:blipFill>
        <p:spPr>
          <a:xfrm>
            <a:off x="3336925" y="94933"/>
            <a:ext cx="2700338" cy="2397125"/>
          </a:xfrm>
          <a:prstGeom prst="rect">
            <a:avLst/>
          </a:prstGeom>
          <a:noFill/>
          <a:ln w="9525">
            <a:noFill/>
          </a:ln>
        </p:spPr>
      </p:pic>
      <p:pic>
        <p:nvPicPr>
          <p:cNvPr id="5125" name="Picture 6" descr="200759141720948">
            <a:hlinkClick r:id="rId3"/>
          </p:cNvPr>
          <p:cNvPicPr>
            <a:picLocks noChangeAspect="1"/>
          </p:cNvPicPr>
          <p:nvPr/>
        </p:nvPicPr>
        <p:blipFill>
          <a:blip r:embed="rId4"/>
          <a:stretch>
            <a:fillRect/>
          </a:stretch>
        </p:blipFill>
        <p:spPr>
          <a:xfrm>
            <a:off x="6939598" y="263525"/>
            <a:ext cx="3168650" cy="2060575"/>
          </a:xfrm>
          <a:prstGeom prst="rect">
            <a:avLst/>
          </a:prstGeom>
          <a:noFill/>
          <a:ln w="9525">
            <a:noFill/>
          </a:ln>
        </p:spPr>
      </p:pic>
      <p:pic>
        <p:nvPicPr>
          <p:cNvPr id="5126" name="Picture 7" descr="u=3072358539,100034842&amp;gp=0">
            <a:hlinkClick r:id="rId5"/>
          </p:cNvPr>
          <p:cNvPicPr>
            <a:picLocks noChangeAspect="1"/>
          </p:cNvPicPr>
          <p:nvPr/>
        </p:nvPicPr>
        <p:blipFill>
          <a:blip r:embed="rId6"/>
          <a:stretch>
            <a:fillRect/>
          </a:stretch>
        </p:blipFill>
        <p:spPr>
          <a:xfrm>
            <a:off x="8208963" y="2635250"/>
            <a:ext cx="2617787" cy="2133600"/>
          </a:xfrm>
          <a:prstGeom prst="rect">
            <a:avLst/>
          </a:prstGeom>
          <a:noFill/>
          <a:ln w="9525">
            <a:noFill/>
          </a:ln>
        </p:spPr>
      </p:pic>
      <p:pic>
        <p:nvPicPr>
          <p:cNvPr id="5127" name="Picture 8" descr="u=4201017015,1150895935&amp;gp=12">
            <a:hlinkClick r:id="rId7"/>
          </p:cNvPr>
          <p:cNvPicPr>
            <a:picLocks noChangeAspect="1"/>
          </p:cNvPicPr>
          <p:nvPr/>
        </p:nvPicPr>
        <p:blipFill>
          <a:blip r:embed="rId8"/>
          <a:stretch>
            <a:fillRect/>
          </a:stretch>
        </p:blipFill>
        <p:spPr>
          <a:xfrm>
            <a:off x="1305560" y="2492375"/>
            <a:ext cx="2736850" cy="2301875"/>
          </a:xfrm>
          <a:prstGeom prst="rect">
            <a:avLst/>
          </a:prstGeom>
          <a:noFill/>
          <a:ln w="9525">
            <a:noFill/>
          </a:ln>
        </p:spPr>
      </p:pic>
      <p:pic>
        <p:nvPicPr>
          <p:cNvPr id="5129" name="图片 5128" descr="]28T9WE{WP~K~L$TQW_DI(5"/>
          <p:cNvPicPr>
            <a:picLocks noChangeAspect="1"/>
          </p:cNvPicPr>
          <p:nvPr/>
        </p:nvPicPr>
        <p:blipFill>
          <a:blip r:embed="rId9"/>
          <a:stretch>
            <a:fillRect/>
          </a:stretch>
        </p:blipFill>
        <p:spPr>
          <a:xfrm>
            <a:off x="1524000" y="4797425"/>
            <a:ext cx="3132138" cy="2060575"/>
          </a:xfrm>
          <a:prstGeom prst="rect">
            <a:avLst/>
          </a:prstGeom>
          <a:noFill/>
          <a:ln w="9525">
            <a:noFill/>
          </a:ln>
        </p:spPr>
      </p:pic>
      <p:sp>
        <p:nvSpPr>
          <p:cNvPr id="5130" name="矩形 5129"/>
          <p:cNvSpPr/>
          <p:nvPr/>
        </p:nvSpPr>
        <p:spPr>
          <a:xfrm>
            <a:off x="10826750" y="7016750"/>
            <a:ext cx="0" cy="0"/>
          </a:xfrm>
          <a:prstGeom prst="rect">
            <a:avLst/>
          </a:prstGeom>
          <a:noFill/>
          <a:ln w="9525">
            <a:noFill/>
          </a:ln>
        </p:spPr>
        <p:txBody>
          <a:bodyPr wrap="square" anchor="ctr"/>
          <a:p>
            <a:pPr marL="1905" indent="-1905">
              <a:lnSpc>
                <a:spcPts val="140"/>
              </a:lnSpc>
              <a:buClr>
                <a:srgbClr val="000000"/>
              </a:buClr>
              <a:buSzPct val="100000"/>
              <a:buFontTx/>
            </a:pPr>
            <a:r>
              <a:rPr lang="zh-CN" altLang="en-US" sz="100" dirty="0">
                <a:solidFill>
                  <a:srgbClr val="000000"/>
                </a:solidFill>
                <a:latin typeface="Arial" panose="020B0604020202020204" pitchFamily="34" charset="0"/>
                <a:sym typeface="Arial" panose="020B0604020202020204" pitchFamily="34" charset="0"/>
              </a:rPr>
              <a:t>价赃互寞赵攀犯椒斤药工养巧政录想奶享宿门盔音醋玲粗禹庇押吸拆葱宿细胞中的糖类和脂质</a:t>
            </a:r>
            <a:r>
              <a:rPr lang="en-US" altLang="zh-CN" sz="100" dirty="0">
                <a:solidFill>
                  <a:srgbClr val="000000"/>
                </a:solidFill>
                <a:latin typeface="Arial" panose="020B0604020202020204" pitchFamily="34" charset="0"/>
                <a:sym typeface="Arial" panose="020B0604020202020204" pitchFamily="34" charset="0"/>
              </a:rPr>
              <a:t>PPT</a:t>
            </a:r>
            <a:r>
              <a:rPr lang="zh-CN" altLang="en-US" sz="100" dirty="0">
                <a:solidFill>
                  <a:srgbClr val="000000"/>
                </a:solidFill>
                <a:latin typeface="Arial" panose="020B0604020202020204" pitchFamily="34" charset="0"/>
                <a:sym typeface="Arial" panose="020B0604020202020204" pitchFamily="34" charset="0"/>
              </a:rPr>
              <a:t>细胞中的糖类和脂质</a:t>
            </a:r>
            <a:r>
              <a:rPr lang="en-US" altLang="zh-CN" sz="100" dirty="0">
                <a:solidFill>
                  <a:srgbClr val="000000"/>
                </a:solidFill>
                <a:latin typeface="Arial" panose="020B0604020202020204" pitchFamily="34" charset="0"/>
                <a:sym typeface="Arial" panose="020B0604020202020204" pitchFamily="34" charset="0"/>
              </a:rPr>
              <a:t>PPT</a:t>
            </a:r>
            <a:endParaRPr lang="en-US" altLang="zh-CN" sz="100" dirty="0">
              <a:solidFill>
                <a:srgbClr val="000000"/>
              </a:solidFill>
              <a:latin typeface="Arial" panose="020B0604020202020204" pitchFamily="34" charset="0"/>
              <a:sym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Rectangle 2"/>
          <p:cNvSpPr>
            <a:spLocks noGrp="1" noRot="1"/>
          </p:cNvSpPr>
          <p:nvPr>
            <p:ph idx="1"/>
          </p:nvPr>
        </p:nvSpPr>
        <p:spPr>
          <a:xfrm>
            <a:off x="1177925" y="508635"/>
            <a:ext cx="9836785" cy="1943100"/>
          </a:xfrm>
        </p:spPr>
        <p:txBody>
          <a:bodyPr vert="horz" wrap="square" lIns="91440" tIns="45720" rIns="91440" bIns="45720" anchor="t"/>
          <a:p>
            <a:pPr eaLnBrk="1" hangingPunct="1"/>
            <a:r>
              <a:rPr lang="zh-CN" altLang="en-US" sz="4000" b="1" dirty="0">
                <a:solidFill>
                  <a:srgbClr val="000000"/>
                </a:solidFill>
                <a:latin typeface="楷体_GB2312" pitchFamily="1" charset="-122"/>
                <a:ea typeface="楷体_GB2312" pitchFamily="1" charset="-122"/>
              </a:rPr>
              <a:t>能够为细胞提供能量的物质很多</a:t>
            </a:r>
            <a:r>
              <a:rPr lang="zh-CN" altLang="zh-CN" sz="4000" b="1" dirty="0">
                <a:solidFill>
                  <a:srgbClr val="000000"/>
                </a:solidFill>
                <a:latin typeface="楷体_GB2312" pitchFamily="1" charset="-122"/>
                <a:ea typeface="楷体_GB2312" pitchFamily="1" charset="-122"/>
              </a:rPr>
              <a:t>, </a:t>
            </a:r>
            <a:r>
              <a:rPr lang="zh-CN" altLang="en-US" sz="4000" b="1" dirty="0">
                <a:solidFill>
                  <a:srgbClr val="000000"/>
                </a:solidFill>
                <a:latin typeface="楷体_GB2312" pitchFamily="1" charset="-122"/>
                <a:ea typeface="楷体_GB2312" pitchFamily="1" charset="-122"/>
              </a:rPr>
              <a:t>其中</a:t>
            </a:r>
            <a:r>
              <a:rPr lang="zh-CN" altLang="en-US" sz="4000" b="1" dirty="0">
                <a:solidFill>
                  <a:srgbClr val="CC0000"/>
                </a:solidFill>
                <a:latin typeface="楷体_GB2312" pitchFamily="1" charset="-122"/>
                <a:ea typeface="楷体_GB2312" pitchFamily="1" charset="-122"/>
              </a:rPr>
              <a:t>糖类是细胞生命活动的主要能源物质</a:t>
            </a:r>
            <a:endParaRPr lang="zh-CN" altLang="en-US" sz="4000" b="1" dirty="0">
              <a:solidFill>
                <a:srgbClr val="CC0000"/>
              </a:solidFill>
              <a:latin typeface="楷体_GB2312" pitchFamily="1" charset="-122"/>
              <a:ea typeface="楷体_GB2312" pitchFamily="1" charset="-122"/>
            </a:endParaRPr>
          </a:p>
          <a:p>
            <a:pPr eaLnBrk="1" hangingPunct="1">
              <a:buNone/>
            </a:pPr>
            <a:endParaRPr lang="zh-CN" altLang="en-US" sz="4000" b="1" dirty="0">
              <a:solidFill>
                <a:srgbClr val="CC0000"/>
              </a:solidFill>
              <a:latin typeface="楷体_GB2312" pitchFamily="1" charset="-122"/>
              <a:ea typeface="楷体_GB2312" pitchFamily="1" charset="-122"/>
            </a:endParaRPr>
          </a:p>
          <a:p>
            <a:pPr eaLnBrk="1" hangingPunct="1">
              <a:buNone/>
            </a:pPr>
            <a:endParaRPr lang="zh-CN" altLang="zh-CN" sz="4000" b="1" dirty="0">
              <a:solidFill>
                <a:srgbClr val="CC0000"/>
              </a:solidFill>
              <a:ea typeface="黑体" panose="02010609060101010101" pitchFamily="49" charset="-122"/>
            </a:endParaRPr>
          </a:p>
        </p:txBody>
      </p:sp>
      <p:sp>
        <p:nvSpPr>
          <p:cNvPr id="5123" name="Text Box 3"/>
          <p:cNvSpPr txBox="1"/>
          <p:nvPr/>
        </p:nvSpPr>
        <p:spPr>
          <a:xfrm>
            <a:off x="6219825" y="6575425"/>
            <a:ext cx="1604963" cy="368300"/>
          </a:xfrm>
          <a:prstGeom prst="rect">
            <a:avLst/>
          </a:prstGeom>
          <a:noFill/>
          <a:ln w="9525">
            <a:noFill/>
          </a:ln>
        </p:spPr>
        <p:txBody>
          <a:bodyPr>
            <a:spAutoFit/>
          </a:bodyPr>
          <a:p>
            <a:pPr eaLnBrk="0" hangingPunct="0"/>
            <a:endParaRPr lang="zh-CN" altLang="zh-CN" dirty="0">
              <a:latin typeface="Arial" panose="020B0604020202020204" pitchFamily="34" charset="0"/>
            </a:endParaRPr>
          </a:p>
        </p:txBody>
      </p:sp>
      <p:pic>
        <p:nvPicPr>
          <p:cNvPr id="9219" name="Picture 3" descr="2005123114505958"/>
          <p:cNvPicPr>
            <a:picLocks noChangeAspect="1"/>
          </p:cNvPicPr>
          <p:nvPr>
            <p:custDataLst>
              <p:tags r:id="rId1"/>
            </p:custDataLst>
          </p:nvPr>
        </p:nvPicPr>
        <p:blipFill>
          <a:blip r:embed="rId2"/>
          <a:stretch>
            <a:fillRect/>
          </a:stretch>
        </p:blipFill>
        <p:spPr>
          <a:xfrm>
            <a:off x="769620" y="2110105"/>
            <a:ext cx="2894965" cy="4356735"/>
          </a:xfrm>
          <a:prstGeom prst="rect">
            <a:avLst/>
          </a:prstGeom>
          <a:noFill/>
          <a:ln w="9525">
            <a:noFill/>
          </a:ln>
        </p:spPr>
      </p:pic>
      <p:sp>
        <p:nvSpPr>
          <p:cNvPr id="9221" name="AutoShape 5"/>
          <p:cNvSpPr/>
          <p:nvPr/>
        </p:nvSpPr>
        <p:spPr>
          <a:xfrm>
            <a:off x="4267200" y="4056380"/>
            <a:ext cx="2851785" cy="1289050"/>
          </a:xfrm>
          <a:prstGeom prst="notchedRightArrow">
            <a:avLst>
              <a:gd name="adj1" fmla="val 50000"/>
              <a:gd name="adj2" fmla="val 58333"/>
            </a:avLst>
          </a:prstGeom>
          <a:solidFill>
            <a:srgbClr val="CCCCFF"/>
          </a:solidFill>
          <a:ln w="9525" cap="flat" cmpd="sng">
            <a:solidFill>
              <a:srgbClr val="000000"/>
            </a:solidFill>
            <a:prstDash val="solid"/>
            <a:miter/>
            <a:headEnd type="none" w="med" len="med"/>
            <a:tailEnd type="none" w="med" len="med"/>
          </a:ln>
        </p:spPr>
        <p:txBody>
          <a:bodyPr wrap="none" anchor="ctr"/>
          <a:p>
            <a:pPr algn="ctr"/>
            <a:r>
              <a:rPr lang="zh-CN" altLang="en-US" sz="2400" b="1" dirty="0">
                <a:solidFill>
                  <a:srgbClr val="000000"/>
                </a:solidFill>
                <a:latin typeface="Arial" panose="020B0604020202020204" pitchFamily="34" charset="0"/>
                <a:ea typeface="宋体" panose="02010600030101010101" pitchFamily="2" charset="-122"/>
              </a:rPr>
              <a:t>补充能量</a:t>
            </a:r>
            <a:endParaRPr lang="zh-CN" altLang="en-US" sz="2400" b="1" dirty="0">
              <a:solidFill>
                <a:srgbClr val="000000"/>
              </a:solidFill>
              <a:latin typeface="Arial" panose="020B0604020202020204" pitchFamily="34" charset="0"/>
              <a:ea typeface="宋体" panose="02010600030101010101" pitchFamily="2" charset="-122"/>
            </a:endParaRPr>
          </a:p>
        </p:txBody>
      </p:sp>
      <p:pic>
        <p:nvPicPr>
          <p:cNvPr id="9220" name="Picture 4" descr="?pid=DC3A212F7ED01A0154EB871D1DB0BE25"/>
          <p:cNvPicPr>
            <a:picLocks noChangeAspect="1"/>
          </p:cNvPicPr>
          <p:nvPr/>
        </p:nvPicPr>
        <p:blipFill>
          <a:blip r:embed="rId3"/>
          <a:stretch>
            <a:fillRect/>
          </a:stretch>
        </p:blipFill>
        <p:spPr>
          <a:xfrm>
            <a:off x="7825105" y="2698750"/>
            <a:ext cx="2566670" cy="317944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additive="base">
                                        <p:cTn id="7" dur="500" fill="hold"/>
                                        <p:tgtEl>
                                          <p:spTgt spid="9219"/>
                                        </p:tgtEl>
                                        <p:attrNameLst>
                                          <p:attrName>ppt_x</p:attrName>
                                        </p:attrNameLst>
                                      </p:cBhvr>
                                      <p:tavLst>
                                        <p:tav tm="0">
                                          <p:val>
                                            <p:strVal val="0-#ppt_w/2"/>
                                          </p:val>
                                        </p:tav>
                                        <p:tav tm="100000">
                                          <p:val>
                                            <p:strVal val="#ppt_x"/>
                                          </p:val>
                                        </p:tav>
                                      </p:tavLst>
                                    </p:anim>
                                    <p:anim calcmode="lin" valueType="num">
                                      <p:cBhvr additive="base">
                                        <p:cTn id="8" dur="500" fill="hold"/>
                                        <p:tgtEl>
                                          <p:spTgt spid="921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221"/>
                                        </p:tgtEl>
                                        <p:attrNameLst>
                                          <p:attrName>style.visibility</p:attrName>
                                        </p:attrNameLst>
                                      </p:cBhvr>
                                      <p:to>
                                        <p:strVal val="visible"/>
                                      </p:to>
                                    </p:set>
                                    <p:anim calcmode="lin" valueType="num">
                                      <p:cBhvr additive="base">
                                        <p:cTn id="11" dur="500" fill="hold"/>
                                        <p:tgtEl>
                                          <p:spTgt spid="9221"/>
                                        </p:tgtEl>
                                        <p:attrNameLst>
                                          <p:attrName>ppt_x</p:attrName>
                                        </p:attrNameLst>
                                      </p:cBhvr>
                                      <p:tavLst>
                                        <p:tav tm="0">
                                          <p:val>
                                            <p:strVal val="0-#ppt_w/2"/>
                                          </p:val>
                                        </p:tav>
                                        <p:tav tm="100000">
                                          <p:val>
                                            <p:strVal val="#ppt_x"/>
                                          </p:val>
                                        </p:tav>
                                      </p:tavLst>
                                    </p:anim>
                                    <p:anim calcmode="lin" valueType="num">
                                      <p:cBhvr additive="base">
                                        <p:cTn id="12" dur="500" fill="hold"/>
                                        <p:tgtEl>
                                          <p:spTgt spid="922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220"/>
                                        </p:tgtEl>
                                        <p:attrNameLst>
                                          <p:attrName>style.visibility</p:attrName>
                                        </p:attrNameLst>
                                      </p:cBhvr>
                                      <p:to>
                                        <p:strVal val="visible"/>
                                      </p:to>
                                    </p:set>
                                    <p:anim calcmode="lin" valueType="num">
                                      <p:cBhvr additive="base">
                                        <p:cTn id="15" dur="500" fill="hold"/>
                                        <p:tgtEl>
                                          <p:spTgt spid="9220"/>
                                        </p:tgtEl>
                                        <p:attrNameLst>
                                          <p:attrName>ppt_x</p:attrName>
                                        </p:attrNameLst>
                                      </p:cBhvr>
                                      <p:tavLst>
                                        <p:tav tm="0">
                                          <p:val>
                                            <p:strVal val="0-#ppt_w/2"/>
                                          </p:val>
                                        </p:tav>
                                        <p:tav tm="100000">
                                          <p:val>
                                            <p:strVal val="#ppt_x"/>
                                          </p:val>
                                        </p:tav>
                                      </p:tavLst>
                                    </p:anim>
                                    <p:anim calcmode="lin" valueType="num">
                                      <p:cBhvr additive="base">
                                        <p:cTn id="16" dur="500" fill="hold"/>
                                        <p:tgtEl>
                                          <p:spTgt spid="92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Rectangle 2"/>
          <p:cNvSpPr>
            <a:spLocks noGrp="1" noRot="1"/>
          </p:cNvSpPr>
          <p:nvPr>
            <p:ph type="title"/>
          </p:nvPr>
        </p:nvSpPr>
        <p:spPr>
          <a:xfrm>
            <a:off x="1825625" y="609600"/>
            <a:ext cx="8540750" cy="1143000"/>
          </a:xfrm>
        </p:spPr>
        <p:txBody>
          <a:bodyPr vert="horz" wrap="square" lIns="91440" tIns="45720" rIns="91440" bIns="45720" anchor="ctr">
            <a:normAutofit fontScale="90000"/>
          </a:bodyPr>
          <a:p>
            <a:pPr eaLnBrk="1" hangingPunct="1"/>
            <a:br>
              <a:rPr lang="zh-CN" altLang="zh-CN" sz="4800" b="1" dirty="0">
                <a:solidFill>
                  <a:schemeClr val="hlink"/>
                </a:solidFill>
                <a:ea typeface="黑体" panose="02010609060101010101" pitchFamily="49" charset="-122"/>
              </a:rPr>
            </a:br>
            <a:endParaRPr lang="zh-CN" altLang="zh-CN" sz="4800" b="1" dirty="0">
              <a:solidFill>
                <a:schemeClr val="hlink"/>
              </a:solidFill>
              <a:ea typeface="黑体" panose="02010609060101010101" pitchFamily="49" charset="-122"/>
            </a:endParaRPr>
          </a:p>
        </p:txBody>
      </p:sp>
      <p:sp>
        <p:nvSpPr>
          <p:cNvPr id="6148" name="AutoShape 4"/>
          <p:cNvSpPr>
            <a:spLocks noChangeArrowheads="1"/>
          </p:cNvSpPr>
          <p:nvPr/>
        </p:nvSpPr>
        <p:spPr bwMode="auto">
          <a:xfrm>
            <a:off x="5232400" y="692150"/>
            <a:ext cx="4608513" cy="2376488"/>
          </a:xfrm>
          <a:prstGeom prst="cloudCallout">
            <a:avLst>
              <a:gd name="adj1" fmla="val -43750"/>
              <a:gd name="adj2" fmla="val 70000"/>
            </a:avLst>
          </a:prstGeom>
          <a:solidFill>
            <a:schemeClr val="accent1"/>
          </a:solidFill>
          <a:ln w="9525" cmpd="sng">
            <a:solidFill>
              <a:schemeClr val="tx1"/>
            </a:solidFill>
            <a:round/>
          </a:ln>
          <a:effectLst/>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sz="4000" b="0" i="0" u="none" strike="noStrike" kern="1200" cap="none" spc="0" normalizeH="0" baseline="0" noProof="0">
                <a:ln>
                  <a:noFill/>
                </a:ln>
                <a:solidFill>
                  <a:srgbClr val="CC0000"/>
                </a:solidFill>
                <a:effectLst>
                  <a:outerShdw blurRad="38100" dist="38100" dir="2700000" algn="tl">
                    <a:srgbClr val="000000"/>
                  </a:outerShdw>
                </a:effectLst>
                <a:uLnTx/>
                <a:uFillTx/>
                <a:latin typeface="黑体" panose="02010609060101010101" pitchFamily="49" charset="-122"/>
                <a:ea typeface="黑体" panose="02010609060101010101" pitchFamily="49" charset="-122"/>
                <a:cs typeface="+mn-cs"/>
              </a:rPr>
              <a:t>糖都是甜的</a:t>
            </a:r>
            <a:r>
              <a:rPr kumimoji="0" lang="zh-CN" altLang="zh-CN" sz="4000" b="0" i="0" u="none" strike="noStrike" kern="1200" cap="none" spc="0" normalizeH="0" baseline="0" noProof="0">
                <a:ln>
                  <a:noFill/>
                </a:ln>
                <a:solidFill>
                  <a:srgbClr val="CC0000"/>
                </a:solidFill>
                <a:effectLst>
                  <a:outerShdw blurRad="38100" dist="38100" dir="2700000" algn="tl">
                    <a:srgbClr val="000000"/>
                  </a:outerShdw>
                </a:effectLst>
                <a:uLnTx/>
                <a:uFillTx/>
                <a:latin typeface="黑体" panose="02010609060101010101" pitchFamily="49" charset="-122"/>
                <a:ea typeface="黑体" panose="02010609060101010101" pitchFamily="49" charset="-122"/>
                <a:cs typeface="+mn-cs"/>
              </a:rPr>
              <a:t>,</a:t>
            </a:r>
            <a:r>
              <a:rPr kumimoji="0" lang="zh-CN" sz="4000" b="0" i="0" u="none" strike="noStrike" kern="1200" cap="none" spc="0" normalizeH="0" baseline="0" noProof="0">
                <a:ln>
                  <a:noFill/>
                </a:ln>
                <a:solidFill>
                  <a:srgbClr val="CC0000"/>
                </a:solidFill>
                <a:effectLst>
                  <a:outerShdw blurRad="38100" dist="38100" dir="2700000" algn="tl">
                    <a:srgbClr val="000000"/>
                  </a:outerShdw>
                </a:effectLst>
                <a:uLnTx/>
                <a:uFillTx/>
                <a:latin typeface="黑体" panose="02010609060101010101" pitchFamily="49" charset="-122"/>
                <a:ea typeface="黑体" panose="02010609060101010101" pitchFamily="49" charset="-122"/>
                <a:cs typeface="+mn-cs"/>
              </a:rPr>
              <a:t>对吗</a:t>
            </a:r>
            <a:r>
              <a:rPr kumimoji="0" lang="zh-CN" altLang="zh-CN" sz="4000" b="0" i="0" u="none" strike="noStrike" kern="1200" cap="none" spc="0" normalizeH="0" baseline="0" noProof="0">
                <a:ln>
                  <a:noFill/>
                </a:ln>
                <a:solidFill>
                  <a:srgbClr val="CC0000"/>
                </a:solidFill>
                <a:effectLst>
                  <a:outerShdw blurRad="38100" dist="38100" dir="2700000" algn="tl">
                    <a:srgbClr val="000000"/>
                  </a:outerShdw>
                </a:effectLst>
                <a:uLnTx/>
                <a:uFillTx/>
                <a:latin typeface="黑体" panose="02010609060101010101" pitchFamily="49" charset="-122"/>
                <a:ea typeface="黑体" panose="02010609060101010101" pitchFamily="49" charset="-122"/>
                <a:cs typeface="+mn-cs"/>
              </a:rPr>
              <a:t>?</a:t>
            </a:r>
            <a:endParaRPr kumimoji="0" lang="zh-CN" altLang="zh-CN" sz="4000" b="0" i="0" u="none" strike="noStrike" kern="1200" cap="none" spc="0" normalizeH="0" baseline="0" noProof="0">
              <a:ln>
                <a:noFill/>
              </a:ln>
              <a:solidFill>
                <a:srgbClr val="CC0000"/>
              </a:solidFill>
              <a:effectLst>
                <a:outerShdw blurRad="38100" dist="38100" dir="2700000" algn="tl">
                  <a:srgbClr val="000000"/>
                </a:outerShdw>
              </a:effectLst>
              <a:uLnTx/>
              <a:uFillTx/>
              <a:latin typeface="黑体" panose="02010609060101010101" pitchFamily="49" charset="-122"/>
              <a:ea typeface="黑体" panose="02010609060101010101" pitchFamily="49" charset="-122"/>
              <a:cs typeface="+mn-cs"/>
            </a:endParaRPr>
          </a:p>
        </p:txBody>
      </p:sp>
      <p:pic>
        <p:nvPicPr>
          <p:cNvPr id="7172" name="图片 6" descr="u=3001765160,3153519707&amp;fm=21&amp;gp=0.jpg"/>
          <p:cNvPicPr>
            <a:picLocks noChangeAspect="1"/>
          </p:cNvPicPr>
          <p:nvPr/>
        </p:nvPicPr>
        <p:blipFill>
          <a:blip r:embed="rId1"/>
          <a:stretch>
            <a:fillRect/>
          </a:stretch>
        </p:blipFill>
        <p:spPr>
          <a:xfrm>
            <a:off x="2809875" y="3143250"/>
            <a:ext cx="2428875" cy="2749550"/>
          </a:xfrm>
          <a:prstGeom prst="rect">
            <a:avLst/>
          </a:prstGeom>
          <a:noFill/>
          <a:ln w="9525">
            <a:noFill/>
          </a:ln>
        </p:spPr>
      </p:pic>
      <p:sp>
        <p:nvSpPr>
          <p:cNvPr id="4101" name="AutoShape 5"/>
          <p:cNvSpPr/>
          <p:nvPr/>
        </p:nvSpPr>
        <p:spPr>
          <a:xfrm>
            <a:off x="6117908" y="3372485"/>
            <a:ext cx="4248150" cy="1944688"/>
          </a:xfrm>
          <a:prstGeom prst="cloudCallout">
            <a:avLst>
              <a:gd name="adj1" fmla="val -55644"/>
              <a:gd name="adj2" fmla="val 36694"/>
            </a:avLst>
          </a:prstGeom>
          <a:solidFill>
            <a:schemeClr val="accent1"/>
          </a:solidFill>
          <a:ln w="9525" cap="flat" cmpd="sng">
            <a:solidFill>
              <a:schemeClr val="tx1"/>
            </a:solidFill>
            <a:prstDash val="solid"/>
            <a:headEnd type="none" w="med" len="med"/>
            <a:tailEnd type="none" w="med" len="med"/>
          </a:ln>
        </p:spPr>
        <p:txBody>
          <a:bodyPr/>
          <a:p>
            <a:pPr algn="ctr" eaLnBrk="0" hangingPunct="0"/>
            <a:r>
              <a:rPr lang="zh-CN" altLang="en-US" sz="3600" b="1" dirty="0">
                <a:solidFill>
                  <a:srgbClr val="FF0066"/>
                </a:solidFill>
                <a:latin typeface="Arial" panose="020B0604020202020204" pitchFamily="34" charset="0"/>
                <a:ea typeface="黑体" panose="02010609060101010101" pitchFamily="49" charset="-122"/>
              </a:rPr>
              <a:t>你能说出哪些糖的名字</a:t>
            </a:r>
            <a:r>
              <a:rPr lang="zh-CN" altLang="zh-CN" b="1" dirty="0">
                <a:solidFill>
                  <a:srgbClr val="FF0066"/>
                </a:solidFill>
                <a:latin typeface="Arial" panose="020B0604020202020204" pitchFamily="34" charset="0"/>
              </a:rPr>
              <a:t>?</a:t>
            </a:r>
            <a:endParaRPr lang="zh-CN" altLang="zh-CN" b="1" dirty="0">
              <a:solidFill>
                <a:srgbClr val="FF0066"/>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4101"/>
                                        </p:tgtEl>
                                        <p:attrNameLst>
                                          <p:attrName>style.visibility</p:attrName>
                                        </p:attrNameLst>
                                      </p:cBhvr>
                                      <p:to>
                                        <p:strVal val="visible"/>
                                      </p:to>
                                    </p:set>
                                    <p:anim calcmode="lin" valueType="num">
                                      <p:cBhvr>
                                        <p:cTn id="7" dur="500" decel="50000" fill="hold">
                                          <p:stCondLst>
                                            <p:cond delay="0"/>
                                          </p:stCondLst>
                                        </p:cTn>
                                        <p:tgtEl>
                                          <p:spTgt spid="4101"/>
                                        </p:tgtEl>
                                        <p:attrNameLst>
                                          <p:attrName>style.rotation</p:attrName>
                                        </p:attrNameLst>
                                      </p:cBhvr>
                                      <p:tavLst>
                                        <p:tav tm="0">
                                          <p:val>
                                            <p:fltVal val="-90.000000"/>
                                          </p:val>
                                        </p:tav>
                                        <p:tav tm="100000">
                                          <p:val>
                                            <p:fltVal val="0.000000"/>
                                          </p:val>
                                        </p:tav>
                                      </p:tavLst>
                                    </p:anim>
                                    <p:anim calcmode="lin" valueType="num">
                                      <p:cBhvr>
                                        <p:cTn id="8" dur="500" decel="50000" fill="hold">
                                          <p:stCondLst>
                                            <p:cond delay="0"/>
                                          </p:stCondLst>
                                        </p:cTn>
                                        <p:tgtEl>
                                          <p:spTgt spid="4101"/>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101"/>
                                        </p:tgtEl>
                                        <p:attrNameLst>
                                          <p:attrName>ppt_w</p:attrName>
                                        </p:attrNameLst>
                                      </p:cBhvr>
                                      <p:tavLst>
                                        <p:tav tm="0">
                                          <p:val>
                                            <p:strVal val="#ppt_w*.05"/>
                                          </p:val>
                                        </p:tav>
                                        <p:tav tm="100000">
                                          <p:val>
                                            <p:strVal val="#ppt_w"/>
                                          </p:val>
                                        </p:tav>
                                      </p:tavLst>
                                    </p:anim>
                                    <p:anim calcmode="lin" valueType="num">
                                      <p:cBhvr>
                                        <p:cTn id="10" dur="1000" fill="hold"/>
                                        <p:tgtEl>
                                          <p:spTgt spid="4101"/>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101"/>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101"/>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101"/>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Text Box 2"/>
          <p:cNvSpPr txBox="1"/>
          <p:nvPr/>
        </p:nvSpPr>
        <p:spPr>
          <a:xfrm>
            <a:off x="1881188" y="500063"/>
            <a:ext cx="5603875" cy="829945"/>
          </a:xfrm>
          <a:prstGeom prst="rect">
            <a:avLst/>
          </a:prstGeom>
          <a:noFill/>
          <a:ln w="9525">
            <a:noFill/>
          </a:ln>
        </p:spPr>
        <p:txBody>
          <a:bodyPr>
            <a:spAutoFit/>
          </a:bodyPr>
          <a:p>
            <a:pPr eaLnBrk="0" hangingPunct="0">
              <a:spcBef>
                <a:spcPct val="50000"/>
              </a:spcBef>
            </a:pPr>
            <a:r>
              <a:rPr lang="zh-CN" altLang="en-US" sz="4800" b="1" dirty="0">
                <a:solidFill>
                  <a:srgbClr val="000808"/>
                </a:solidFill>
                <a:latin typeface="Arial" panose="020B0604020202020204" pitchFamily="34" charset="0"/>
                <a:ea typeface="华文行楷" panose="02010800040101010101" pitchFamily="2" charset="-122"/>
              </a:rPr>
              <a:t>一、细胞中的糖类</a:t>
            </a:r>
            <a:endParaRPr lang="zh-CN" altLang="en-US" sz="4800" b="1" dirty="0">
              <a:solidFill>
                <a:srgbClr val="000808"/>
              </a:solidFill>
              <a:latin typeface="Arial" panose="020B0604020202020204" pitchFamily="34" charset="0"/>
              <a:ea typeface="华文行楷" panose="02010800040101010101" pitchFamily="2" charset="-122"/>
            </a:endParaRPr>
          </a:p>
        </p:txBody>
      </p:sp>
      <p:sp>
        <p:nvSpPr>
          <p:cNvPr id="8195" name="Text Box 3"/>
          <p:cNvSpPr txBox="1"/>
          <p:nvPr/>
        </p:nvSpPr>
        <p:spPr>
          <a:xfrm>
            <a:off x="4667250" y="2214563"/>
            <a:ext cx="5334000" cy="521970"/>
          </a:xfrm>
          <a:prstGeom prst="rect">
            <a:avLst/>
          </a:prstGeom>
          <a:noFill/>
          <a:ln w="9525">
            <a:noFill/>
          </a:ln>
        </p:spPr>
        <p:txBody>
          <a:bodyPr>
            <a:spAutoFit/>
          </a:bodyPr>
          <a:p>
            <a:pPr eaLnBrk="0" hangingPunct="0">
              <a:spcBef>
                <a:spcPct val="50000"/>
              </a:spcBef>
            </a:pPr>
            <a:r>
              <a:rPr lang="en-US" altLang="zh-CN" sz="2800" b="1" dirty="0">
                <a:solidFill>
                  <a:srgbClr val="FF0000"/>
                </a:solidFill>
                <a:latin typeface="Arial" panose="020B0604020202020204" pitchFamily="34" charset="0"/>
              </a:rPr>
              <a:t>C</a:t>
            </a:r>
            <a:r>
              <a:rPr lang="zh-CN" altLang="en-US" sz="2800" b="1" dirty="0">
                <a:solidFill>
                  <a:srgbClr val="FF0000"/>
                </a:solidFill>
                <a:latin typeface="Arial" panose="020B0604020202020204" pitchFamily="34" charset="0"/>
              </a:rPr>
              <a:t>、</a:t>
            </a:r>
            <a:r>
              <a:rPr lang="en-US" altLang="zh-CN" sz="2800" b="1" dirty="0">
                <a:solidFill>
                  <a:srgbClr val="FF0000"/>
                </a:solidFill>
                <a:latin typeface="Arial" panose="020B0604020202020204" pitchFamily="34" charset="0"/>
              </a:rPr>
              <a:t>H</a:t>
            </a:r>
            <a:r>
              <a:rPr lang="zh-CN" altLang="en-US" sz="2800" b="1" dirty="0">
                <a:solidFill>
                  <a:srgbClr val="FF0000"/>
                </a:solidFill>
                <a:latin typeface="Arial" panose="020B0604020202020204" pitchFamily="34" charset="0"/>
              </a:rPr>
              <a:t>、</a:t>
            </a:r>
            <a:r>
              <a:rPr lang="en-US" altLang="zh-CN" sz="2800" b="1" dirty="0">
                <a:solidFill>
                  <a:srgbClr val="FF0000"/>
                </a:solidFill>
                <a:latin typeface="Arial" panose="020B0604020202020204" pitchFamily="34" charset="0"/>
              </a:rPr>
              <a:t>O</a:t>
            </a:r>
            <a:endParaRPr lang="zh-CN" altLang="en-US" sz="2800" b="1" dirty="0">
              <a:solidFill>
                <a:srgbClr val="FF0000"/>
              </a:solidFill>
              <a:latin typeface="Arial" panose="020B0604020202020204" pitchFamily="34" charset="0"/>
            </a:endParaRPr>
          </a:p>
        </p:txBody>
      </p:sp>
      <p:sp>
        <p:nvSpPr>
          <p:cNvPr id="8196" name="Text Box 4"/>
          <p:cNvSpPr txBox="1"/>
          <p:nvPr/>
        </p:nvSpPr>
        <p:spPr>
          <a:xfrm>
            <a:off x="383540" y="2091690"/>
            <a:ext cx="3835400" cy="645160"/>
          </a:xfrm>
          <a:prstGeom prst="rect">
            <a:avLst/>
          </a:prstGeom>
          <a:noFill/>
          <a:ln w="9525">
            <a:noFill/>
          </a:ln>
        </p:spPr>
        <p:txBody>
          <a:bodyPr>
            <a:spAutoFit/>
          </a:bodyPr>
          <a:p>
            <a:pPr eaLnBrk="0" hangingPunct="0">
              <a:spcBef>
                <a:spcPct val="50000"/>
              </a:spcBef>
            </a:pPr>
            <a:r>
              <a:rPr lang="zh-CN" altLang="en-US" sz="3600" b="1" dirty="0">
                <a:solidFill>
                  <a:srgbClr val="000808"/>
                </a:solidFill>
                <a:latin typeface="Arial" panose="020B0604020202020204" pitchFamily="34" charset="0"/>
                <a:ea typeface="楷体_GB2312" pitchFamily="1" charset="-122"/>
              </a:rPr>
              <a:t>１、组成元素：</a:t>
            </a:r>
            <a:endParaRPr lang="zh-CN" altLang="en-US" sz="3600" b="1" dirty="0">
              <a:solidFill>
                <a:srgbClr val="000808"/>
              </a:solidFill>
              <a:latin typeface="Arial" panose="020B0604020202020204" pitchFamily="34" charset="0"/>
              <a:ea typeface="楷体_GB2312" pitchFamily="1" charset="-122"/>
            </a:endParaRPr>
          </a:p>
        </p:txBody>
      </p:sp>
      <p:sp>
        <p:nvSpPr>
          <p:cNvPr id="8197" name="Text Box 5"/>
          <p:cNvSpPr txBox="1"/>
          <p:nvPr/>
        </p:nvSpPr>
        <p:spPr>
          <a:xfrm>
            <a:off x="481330" y="3071813"/>
            <a:ext cx="2895600" cy="645160"/>
          </a:xfrm>
          <a:prstGeom prst="rect">
            <a:avLst/>
          </a:prstGeom>
          <a:noFill/>
          <a:ln w="9525">
            <a:noFill/>
          </a:ln>
        </p:spPr>
        <p:txBody>
          <a:bodyPr>
            <a:spAutoFit/>
          </a:bodyPr>
          <a:p>
            <a:pPr eaLnBrk="0" hangingPunct="0">
              <a:spcBef>
                <a:spcPct val="50000"/>
              </a:spcBef>
            </a:pPr>
            <a:r>
              <a:rPr lang="zh-CN" altLang="en-US" sz="3600" b="1" dirty="0">
                <a:solidFill>
                  <a:srgbClr val="000808"/>
                </a:solidFill>
                <a:latin typeface="Arial" panose="020B0604020202020204" pitchFamily="34" charset="0"/>
                <a:ea typeface="楷体_GB2312" pitchFamily="1" charset="-122"/>
              </a:rPr>
              <a:t>２、种类：</a:t>
            </a:r>
            <a:endParaRPr lang="zh-CN" altLang="en-US" sz="3600" b="1" dirty="0">
              <a:solidFill>
                <a:srgbClr val="000808"/>
              </a:solidFill>
              <a:latin typeface="Arial" panose="020B0604020202020204" pitchFamily="34" charset="0"/>
              <a:ea typeface="楷体_GB2312" pitchFamily="1" charset="-122"/>
            </a:endParaRPr>
          </a:p>
        </p:txBody>
      </p:sp>
      <p:sp>
        <p:nvSpPr>
          <p:cNvPr id="8198" name="Text Box 6"/>
          <p:cNvSpPr txBox="1"/>
          <p:nvPr/>
        </p:nvSpPr>
        <p:spPr>
          <a:xfrm>
            <a:off x="3938588" y="3071813"/>
            <a:ext cx="4648200" cy="645160"/>
          </a:xfrm>
          <a:prstGeom prst="rect">
            <a:avLst/>
          </a:prstGeom>
          <a:noFill/>
          <a:ln w="9525">
            <a:noFill/>
          </a:ln>
        </p:spPr>
        <p:txBody>
          <a:bodyPr>
            <a:spAutoFit/>
          </a:bodyPr>
          <a:p>
            <a:pPr eaLnBrk="0" hangingPunct="0">
              <a:spcBef>
                <a:spcPct val="50000"/>
              </a:spcBef>
            </a:pPr>
            <a:r>
              <a:rPr lang="zh-CN" altLang="en-US" sz="3600" b="1" dirty="0">
                <a:solidFill>
                  <a:srgbClr val="FF0000"/>
                </a:solidFill>
                <a:latin typeface="Arial" panose="020B0604020202020204" pitchFamily="34" charset="0"/>
                <a:ea typeface="楷体_GB2312" pitchFamily="1" charset="-122"/>
              </a:rPr>
              <a:t>单糖、二糖、多糖</a:t>
            </a:r>
            <a:endParaRPr lang="zh-CN" altLang="en-US" sz="3600" b="1" dirty="0">
              <a:solidFill>
                <a:srgbClr val="FF0000"/>
              </a:solidFill>
              <a:latin typeface="Arial" panose="020B0604020202020204" pitchFamily="34" charset="0"/>
              <a:ea typeface="楷体_GB2312" pitchFamily="1" charset="-122"/>
            </a:endParaRPr>
          </a:p>
        </p:txBody>
      </p:sp>
      <p:pic>
        <p:nvPicPr>
          <p:cNvPr id="9223" name="图片 6" descr="001nBj4xty6FRKDrHom2a&amp;690.gif"/>
          <p:cNvPicPr>
            <a:picLocks noChangeAspect="1"/>
          </p:cNvPicPr>
          <p:nvPr/>
        </p:nvPicPr>
        <p:blipFill>
          <a:blip r:embed="rId1"/>
          <a:stretch>
            <a:fillRect/>
          </a:stretch>
        </p:blipFill>
        <p:spPr>
          <a:xfrm>
            <a:off x="5524500" y="0"/>
            <a:ext cx="3687763" cy="4357688"/>
          </a:xfrm>
          <a:prstGeom prst="rect">
            <a:avLst/>
          </a:prstGeom>
          <a:noFill/>
          <a:ln w="9525">
            <a:noFill/>
          </a:ln>
        </p:spPr>
      </p:pic>
      <p:sp>
        <p:nvSpPr>
          <p:cNvPr id="8" name="Text Box 4"/>
          <p:cNvSpPr txBox="1"/>
          <p:nvPr/>
        </p:nvSpPr>
        <p:spPr>
          <a:xfrm>
            <a:off x="614998" y="4531995"/>
            <a:ext cx="3835400" cy="645160"/>
          </a:xfrm>
          <a:prstGeom prst="rect">
            <a:avLst/>
          </a:prstGeom>
          <a:noFill/>
          <a:ln w="9525">
            <a:noFill/>
          </a:ln>
        </p:spPr>
        <p:txBody>
          <a:bodyPr>
            <a:spAutoFit/>
          </a:bodyPr>
          <a:p>
            <a:pPr eaLnBrk="0" hangingPunct="0">
              <a:spcBef>
                <a:spcPct val="50000"/>
              </a:spcBef>
            </a:pPr>
            <a:r>
              <a:rPr lang="en-US" altLang="zh-CN" sz="3600" b="1" dirty="0">
                <a:solidFill>
                  <a:srgbClr val="000808"/>
                </a:solidFill>
                <a:latin typeface="Arial" panose="020B0604020202020204" pitchFamily="34" charset="0"/>
                <a:ea typeface="楷体_GB2312" pitchFamily="1" charset="-122"/>
              </a:rPr>
              <a:t>3</a:t>
            </a:r>
            <a:r>
              <a:rPr lang="zh-CN" altLang="en-US" sz="3600" b="1" dirty="0">
                <a:solidFill>
                  <a:srgbClr val="000808"/>
                </a:solidFill>
                <a:latin typeface="Arial" panose="020B0604020202020204" pitchFamily="34" charset="0"/>
                <a:ea typeface="楷体_GB2312" pitchFamily="1" charset="-122"/>
              </a:rPr>
              <a:t>、功能：</a:t>
            </a:r>
            <a:endParaRPr lang="zh-CN" altLang="en-US" sz="3600" b="1" dirty="0">
              <a:solidFill>
                <a:srgbClr val="000808"/>
              </a:solidFill>
              <a:latin typeface="Arial" panose="020B0604020202020204" pitchFamily="34" charset="0"/>
              <a:ea typeface="楷体_GB2312" pitchFamily="1" charset="-122"/>
            </a:endParaRPr>
          </a:p>
        </p:txBody>
      </p:sp>
      <p:sp>
        <p:nvSpPr>
          <p:cNvPr id="9" name="Text Box 6"/>
          <p:cNvSpPr txBox="1"/>
          <p:nvPr/>
        </p:nvSpPr>
        <p:spPr>
          <a:xfrm>
            <a:off x="4564380" y="4531995"/>
            <a:ext cx="4648200" cy="645160"/>
          </a:xfrm>
          <a:prstGeom prst="rect">
            <a:avLst/>
          </a:prstGeom>
          <a:noFill/>
          <a:ln w="9525">
            <a:noFill/>
          </a:ln>
        </p:spPr>
        <p:txBody>
          <a:bodyPr>
            <a:spAutoFit/>
          </a:bodyPr>
          <a:p>
            <a:pPr eaLnBrk="0" hangingPunct="0">
              <a:spcBef>
                <a:spcPct val="50000"/>
              </a:spcBef>
            </a:pPr>
            <a:r>
              <a:rPr lang="zh-CN" altLang="en-US" sz="3600" b="1" dirty="0">
                <a:solidFill>
                  <a:srgbClr val="FF0000"/>
                </a:solidFill>
                <a:latin typeface="Arial" panose="020B0604020202020204" pitchFamily="34" charset="0"/>
                <a:ea typeface="楷体_GB2312" pitchFamily="1" charset="-122"/>
              </a:rPr>
              <a:t>是主要的能源物质</a:t>
            </a:r>
            <a:endParaRPr lang="zh-CN" altLang="en-US" sz="3600" b="1" dirty="0">
              <a:solidFill>
                <a:srgbClr val="FF0000"/>
              </a:solidFill>
              <a:latin typeface="Arial" panose="020B0604020202020204" pitchFamily="34" charset="0"/>
              <a:ea typeface="楷体_GB2312" pitchFamily="1" charset="-122"/>
            </a:endParaRPr>
          </a:p>
        </p:txBody>
      </p:sp>
      <p:sp>
        <p:nvSpPr>
          <p:cNvPr id="2" name="文本框 1"/>
          <p:cNvSpPr txBox="1"/>
          <p:nvPr/>
        </p:nvSpPr>
        <p:spPr>
          <a:xfrm>
            <a:off x="8489315" y="408305"/>
            <a:ext cx="2883535" cy="922020"/>
          </a:xfrm>
          <a:prstGeom prst="rect">
            <a:avLst/>
          </a:prstGeom>
          <a:noFill/>
        </p:spPr>
        <p:txBody>
          <a:bodyPr wrap="none" rtlCol="0" anchor="t">
            <a:spAutoFit/>
          </a:bodyPr>
          <a:p>
            <a:r>
              <a:rPr lang="zh-CN" altLang="en-US" sz="5400" b="1" dirty="0">
                <a:solidFill>
                  <a:srgbClr val="FF0000"/>
                </a:solidFill>
                <a:latin typeface="Times New Roman" panose="02020603050405020304" pitchFamily="18" charset="0"/>
                <a:ea typeface="华文中宋" panose="02010600040101010101" pitchFamily="2" charset="-122"/>
                <a:sym typeface="+mn-ea"/>
              </a:rPr>
              <a:t>（</a:t>
            </a:r>
            <a:r>
              <a:rPr lang="en-US" altLang="zh-CN" sz="5400" b="1" dirty="0">
                <a:solidFill>
                  <a:srgbClr val="FF0000"/>
                </a:solidFill>
                <a:latin typeface="Times New Roman" panose="02020603050405020304" pitchFamily="18" charset="0"/>
                <a:ea typeface="华文中宋" panose="02010600040101010101" pitchFamily="2" charset="-122"/>
                <a:sym typeface="+mn-ea"/>
              </a:rPr>
              <a:t>CH</a:t>
            </a:r>
            <a:r>
              <a:rPr lang="en-US" altLang="zh-CN" sz="5400" b="1" baseline="-25000" dirty="0">
                <a:solidFill>
                  <a:srgbClr val="FF0000"/>
                </a:solidFill>
                <a:uFillTx/>
                <a:latin typeface="Times New Roman" panose="02020603050405020304" pitchFamily="18" charset="0"/>
                <a:ea typeface="华文中宋" panose="02010600040101010101" pitchFamily="2" charset="-122"/>
                <a:sym typeface="+mn-ea"/>
              </a:rPr>
              <a:t>2</a:t>
            </a:r>
            <a:r>
              <a:rPr lang="en-US" altLang="zh-CN" sz="5400" b="1" dirty="0">
                <a:solidFill>
                  <a:srgbClr val="FF0000"/>
                </a:solidFill>
                <a:latin typeface="Times New Roman" panose="02020603050405020304" pitchFamily="18" charset="0"/>
                <a:ea typeface="华文中宋" panose="02010600040101010101" pitchFamily="2" charset="-122"/>
                <a:sym typeface="+mn-ea"/>
              </a:rPr>
              <a:t>O)</a:t>
            </a:r>
            <a:endParaRPr lang="zh-CN" altLang="en-US" sz="5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6">
                                            <p:txEl>
                                              <p:charRg st="0" end="8"/>
                                            </p:txEl>
                                          </p:spTgt>
                                        </p:tgtEl>
                                        <p:attrNameLst>
                                          <p:attrName>style.visibility</p:attrName>
                                        </p:attrNameLst>
                                      </p:cBhvr>
                                      <p:to>
                                        <p:strVal val="visible"/>
                                      </p:to>
                                    </p:set>
                                    <p:animEffect transition="in" filter="wipe(left)">
                                      <p:cBhvr>
                                        <p:cTn id="7" dur="500"/>
                                        <p:tgtEl>
                                          <p:spTgt spid="8196">
                                            <p:txEl>
                                              <p:charRg st="0" end="8"/>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195"/>
                                        </p:tgtEl>
                                        <p:attrNameLst>
                                          <p:attrName>style.visibility</p:attrName>
                                        </p:attrNameLst>
                                      </p:cBhvr>
                                      <p:to>
                                        <p:strVal val="visible"/>
                                      </p:to>
                                    </p:set>
                                    <p:animEffect transition="in" filter="dissolve">
                                      <p:cBhvr>
                                        <p:cTn id="12" dur="500"/>
                                        <p:tgtEl>
                                          <p:spTgt spid="819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197">
                                            <p:txEl>
                                              <p:charRg st="0" end="6"/>
                                            </p:txEl>
                                          </p:spTgt>
                                        </p:tgtEl>
                                        <p:attrNameLst>
                                          <p:attrName>style.visibility</p:attrName>
                                        </p:attrNameLst>
                                      </p:cBhvr>
                                      <p:to>
                                        <p:strVal val="visible"/>
                                      </p:to>
                                    </p:set>
                                    <p:animEffect transition="in" filter="dissolve">
                                      <p:cBhvr>
                                        <p:cTn id="17" dur="500"/>
                                        <p:tgtEl>
                                          <p:spTgt spid="8197">
                                            <p:txEl>
                                              <p:charRg st="0"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198">
                                            <p:txEl>
                                              <p:charRg st="0" end="9"/>
                                            </p:txEl>
                                          </p:spTgt>
                                        </p:tgtEl>
                                        <p:attrNameLst>
                                          <p:attrName>style.visibility</p:attrName>
                                        </p:attrNameLst>
                                      </p:cBhvr>
                                      <p:to>
                                        <p:strVal val="visible"/>
                                      </p:to>
                                    </p:set>
                                    <p:animEffect transition="in" filter="wipe(left)">
                                      <p:cBhvr>
                                        <p:cTn id="22" dur="500"/>
                                        <p:tgtEl>
                                          <p:spTgt spid="8198">
                                            <p:txEl>
                                              <p:charRg st="0" end="9"/>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
                                            <p:txEl>
                                              <p:charRg st="0" end="6"/>
                                            </p:txEl>
                                          </p:spTgt>
                                        </p:tgtEl>
                                        <p:attrNameLst>
                                          <p:attrName>style.visibility</p:attrName>
                                        </p:attrNameLst>
                                      </p:cBhvr>
                                      <p:to>
                                        <p:strVal val="visible"/>
                                      </p:to>
                                    </p:set>
                                    <p:animEffect transition="in" filter="wipe(left)">
                                      <p:cBhvr>
                                        <p:cTn id="27" dur="500"/>
                                        <p:tgtEl>
                                          <p:spTgt spid="8">
                                            <p:txEl>
                                              <p:charRg st="0"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9">
                                            <p:txEl>
                                              <p:charRg st="0" end="9"/>
                                            </p:txEl>
                                          </p:spTgt>
                                        </p:tgtEl>
                                        <p:attrNameLst>
                                          <p:attrName>style.visibility</p:attrName>
                                        </p:attrNameLst>
                                      </p:cBhvr>
                                      <p:to>
                                        <p:strVal val="visible"/>
                                      </p:to>
                                    </p:set>
                                    <p:animEffect transition="in" filter="wipe(left)">
                                      <p:cBhvr>
                                        <p:cTn id="32" dur="500"/>
                                        <p:tgtEl>
                                          <p:spTgt spid="9">
                                            <p:txEl>
                                              <p:charRg st="0"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build="p"/>
      <p:bldP spid="8197" grpId="0" build="p"/>
      <p:bldP spid="8198" grpId="0" build="p"/>
      <p:bldP spid="8" grpId="0" build="p"/>
      <p:bldP spid="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3" name="Text Box 5"/>
          <p:cNvSpPr txBox="1"/>
          <p:nvPr/>
        </p:nvSpPr>
        <p:spPr>
          <a:xfrm>
            <a:off x="5591175" y="5516563"/>
            <a:ext cx="1296988" cy="368300"/>
          </a:xfrm>
          <a:prstGeom prst="rect">
            <a:avLst/>
          </a:prstGeom>
          <a:noFill/>
          <a:ln w="9525">
            <a:noFill/>
          </a:ln>
        </p:spPr>
        <p:txBody>
          <a:bodyPr>
            <a:spAutoFit/>
          </a:bodyPr>
          <a:p>
            <a:pPr>
              <a:spcBef>
                <a:spcPct val="50000"/>
              </a:spcBef>
            </a:pPr>
            <a:endParaRPr lang="zh-CN" altLang="en-US" b="1" dirty="0">
              <a:solidFill>
                <a:srgbClr val="CC0000"/>
              </a:solidFill>
              <a:latin typeface="Arial" panose="020B0604020202020204" pitchFamily="34" charset="0"/>
              <a:ea typeface="黑体" panose="02010609060101010101" pitchFamily="49" charset="-122"/>
            </a:endParaRPr>
          </a:p>
        </p:txBody>
      </p:sp>
      <p:sp>
        <p:nvSpPr>
          <p:cNvPr id="10244" name="Rectangle 8"/>
          <p:cNvSpPr>
            <a:spLocks noGrp="1"/>
          </p:cNvSpPr>
          <p:nvPr>
            <p:ph type="title" idx="4294967295"/>
          </p:nvPr>
        </p:nvSpPr>
        <p:spPr>
          <a:xfrm>
            <a:off x="1450975" y="363855"/>
            <a:ext cx="8172450" cy="620713"/>
          </a:xfrm>
        </p:spPr>
        <p:txBody>
          <a:bodyPr vert="horz" wrap="square" lIns="91440" tIns="45720" rIns="91440" bIns="45720" anchor="ctr">
            <a:noAutofit/>
          </a:bodyPr>
          <a:p>
            <a:pPr algn="l" eaLnBrk="1" hangingPunct="1"/>
            <a:r>
              <a:rPr lang="zh-CN" altLang="en-US" b="1" dirty="0">
                <a:solidFill>
                  <a:srgbClr val="0000CC"/>
                </a:solidFill>
                <a:ea typeface="隶书" panose="02010509060101010101" pitchFamily="49" charset="-122"/>
              </a:rPr>
              <a:t>单糖、二糖、多糖是怎样区分的？</a:t>
            </a:r>
            <a:endParaRPr lang="zh-CN" altLang="en-US" b="1" dirty="0">
              <a:solidFill>
                <a:srgbClr val="0000CC"/>
              </a:solidFill>
              <a:ea typeface="隶书" panose="02010509060101010101" pitchFamily="49" charset="-122"/>
            </a:endParaRPr>
          </a:p>
        </p:txBody>
      </p:sp>
      <p:sp>
        <p:nvSpPr>
          <p:cNvPr id="9221" name="Text Box 9"/>
          <p:cNvSpPr txBox="1"/>
          <p:nvPr/>
        </p:nvSpPr>
        <p:spPr>
          <a:xfrm>
            <a:off x="2152968" y="1363980"/>
            <a:ext cx="7885112" cy="657225"/>
          </a:xfrm>
          <a:prstGeom prst="rect">
            <a:avLst/>
          </a:prstGeom>
          <a:noFill/>
          <a:ln w="9525">
            <a:noFill/>
          </a:ln>
        </p:spPr>
        <p:txBody>
          <a:bodyPr>
            <a:spAutoFit/>
          </a:bodyPr>
          <a:p>
            <a:pPr>
              <a:lnSpc>
                <a:spcPct val="115000"/>
              </a:lnSpc>
            </a:pPr>
            <a:r>
              <a:rPr lang="en-US" altLang="zh-CN" sz="3200" b="1" dirty="0">
                <a:latin typeface="隶书" panose="02010509060101010101" pitchFamily="49" charset="-122"/>
              </a:rPr>
              <a:t>1</a:t>
            </a:r>
            <a:r>
              <a:rPr lang="zh-CN" altLang="en-US" sz="3200" b="1" dirty="0">
                <a:latin typeface="隶书" panose="02010509060101010101" pitchFamily="49" charset="-122"/>
              </a:rPr>
              <a:t>、单糖：不能</a:t>
            </a:r>
            <a:r>
              <a:rPr lang="zh-CN" altLang="en-US" sz="3200" b="1" dirty="0">
                <a:solidFill>
                  <a:srgbClr val="FF0000"/>
                </a:solidFill>
                <a:latin typeface="隶书" panose="02010509060101010101" pitchFamily="49" charset="-122"/>
              </a:rPr>
              <a:t>水解</a:t>
            </a:r>
            <a:r>
              <a:rPr lang="zh-CN" altLang="en-US" sz="3200" b="1" dirty="0">
                <a:latin typeface="隶书" panose="02010509060101010101" pitchFamily="49" charset="-122"/>
              </a:rPr>
              <a:t>的糖。</a:t>
            </a:r>
            <a:endParaRPr lang="zh-CN" altLang="en-US" sz="3200" b="1" dirty="0">
              <a:latin typeface="隶书" panose="02010509060101010101" pitchFamily="49" charset="-122"/>
            </a:endParaRPr>
          </a:p>
        </p:txBody>
      </p:sp>
      <p:sp>
        <p:nvSpPr>
          <p:cNvPr id="10246" name="Rectangle 11"/>
          <p:cNvSpPr/>
          <p:nvPr/>
        </p:nvSpPr>
        <p:spPr>
          <a:xfrm>
            <a:off x="8758238" y="1601788"/>
            <a:ext cx="309880" cy="270510"/>
          </a:xfrm>
          <a:prstGeom prst="rect">
            <a:avLst/>
          </a:prstGeom>
          <a:noFill/>
          <a:ln w="9525">
            <a:noFill/>
          </a:ln>
        </p:spPr>
        <p:txBody>
          <a:bodyPr wrap="none">
            <a:spAutoFit/>
          </a:bodyPr>
          <a:p>
            <a:endParaRPr lang="zh-CN" altLang="en-US" b="1" baseline="-25000" dirty="0">
              <a:solidFill>
                <a:srgbClr val="FF0066"/>
              </a:solidFill>
              <a:latin typeface="Times New Roman" panose="02020603050405020304" pitchFamily="18" charset="0"/>
            </a:endParaRPr>
          </a:p>
        </p:txBody>
      </p:sp>
      <p:sp>
        <p:nvSpPr>
          <p:cNvPr id="9224" name="Text Box 13"/>
          <p:cNvSpPr txBox="1"/>
          <p:nvPr/>
        </p:nvSpPr>
        <p:spPr>
          <a:xfrm>
            <a:off x="4150995" y="4110673"/>
            <a:ext cx="1859280" cy="645160"/>
          </a:xfrm>
          <a:prstGeom prst="rect">
            <a:avLst/>
          </a:prstGeom>
          <a:noFill/>
          <a:ln w="9525">
            <a:noFill/>
          </a:ln>
        </p:spPr>
        <p:txBody>
          <a:bodyPr wrap="none">
            <a:spAutoFit/>
          </a:bodyPr>
          <a:p>
            <a:r>
              <a:rPr lang="en-US" altLang="zh-CN" sz="3600" b="1" dirty="0">
                <a:solidFill>
                  <a:srgbClr val="0000CC"/>
                </a:solidFill>
                <a:latin typeface="Arial" panose="020B0604020202020204" pitchFamily="34" charset="0"/>
              </a:rPr>
              <a:t>C</a:t>
            </a:r>
            <a:r>
              <a:rPr lang="en-US" altLang="zh-CN" sz="3600" b="1" baseline="-25000" dirty="0">
                <a:solidFill>
                  <a:srgbClr val="0000CC"/>
                </a:solidFill>
                <a:latin typeface="Arial" panose="020B0604020202020204" pitchFamily="34" charset="0"/>
              </a:rPr>
              <a:t>5</a:t>
            </a:r>
            <a:r>
              <a:rPr lang="en-US" altLang="zh-CN" sz="3600" b="1" dirty="0">
                <a:solidFill>
                  <a:srgbClr val="0000CC"/>
                </a:solidFill>
                <a:latin typeface="Arial" panose="020B0604020202020204" pitchFamily="34" charset="0"/>
              </a:rPr>
              <a:t>H</a:t>
            </a:r>
            <a:r>
              <a:rPr lang="en-US" altLang="zh-CN" sz="3600" b="1" baseline="-25000" dirty="0">
                <a:solidFill>
                  <a:srgbClr val="0000CC"/>
                </a:solidFill>
                <a:latin typeface="Arial" panose="020B0604020202020204" pitchFamily="34" charset="0"/>
              </a:rPr>
              <a:t>10</a:t>
            </a:r>
            <a:r>
              <a:rPr lang="en-US" altLang="zh-CN" sz="3600" b="1" dirty="0">
                <a:solidFill>
                  <a:srgbClr val="0000CC"/>
                </a:solidFill>
                <a:latin typeface="Arial" panose="020B0604020202020204" pitchFamily="34" charset="0"/>
              </a:rPr>
              <a:t>O</a:t>
            </a:r>
            <a:r>
              <a:rPr lang="en-US" altLang="zh-CN" sz="3600" b="1" baseline="-25000" dirty="0">
                <a:solidFill>
                  <a:srgbClr val="0000CC"/>
                </a:solidFill>
                <a:latin typeface="Arial" panose="020B0604020202020204" pitchFamily="34" charset="0"/>
              </a:rPr>
              <a:t>5</a:t>
            </a:r>
            <a:endParaRPr lang="en-US" altLang="zh-CN" sz="3600" b="1" baseline="-25000" dirty="0">
              <a:solidFill>
                <a:srgbClr val="0000CC"/>
              </a:solidFill>
              <a:latin typeface="Arial" panose="020B0604020202020204" pitchFamily="34" charset="0"/>
            </a:endParaRPr>
          </a:p>
        </p:txBody>
      </p:sp>
      <p:sp>
        <p:nvSpPr>
          <p:cNvPr id="9225" name="Text Box 14"/>
          <p:cNvSpPr txBox="1"/>
          <p:nvPr/>
        </p:nvSpPr>
        <p:spPr>
          <a:xfrm>
            <a:off x="4218623" y="5336858"/>
            <a:ext cx="1859280" cy="645160"/>
          </a:xfrm>
          <a:prstGeom prst="rect">
            <a:avLst/>
          </a:prstGeom>
          <a:noFill/>
          <a:ln w="9525">
            <a:noFill/>
          </a:ln>
        </p:spPr>
        <p:txBody>
          <a:bodyPr wrap="none">
            <a:spAutoFit/>
          </a:bodyPr>
          <a:p>
            <a:r>
              <a:rPr lang="en-US" altLang="zh-CN" sz="3600" b="1" dirty="0">
                <a:solidFill>
                  <a:srgbClr val="0000CC"/>
                </a:solidFill>
                <a:latin typeface="Arial" panose="020B0604020202020204" pitchFamily="34" charset="0"/>
              </a:rPr>
              <a:t>C</a:t>
            </a:r>
            <a:r>
              <a:rPr lang="en-US" altLang="zh-CN" sz="3600" b="1" baseline="-25000" dirty="0">
                <a:solidFill>
                  <a:srgbClr val="0000CC"/>
                </a:solidFill>
                <a:latin typeface="Arial" panose="020B0604020202020204" pitchFamily="34" charset="0"/>
              </a:rPr>
              <a:t>5</a:t>
            </a:r>
            <a:r>
              <a:rPr lang="en-US" altLang="zh-CN" sz="3600" b="1" dirty="0">
                <a:solidFill>
                  <a:srgbClr val="0000CC"/>
                </a:solidFill>
                <a:latin typeface="Arial" panose="020B0604020202020204" pitchFamily="34" charset="0"/>
              </a:rPr>
              <a:t>H</a:t>
            </a:r>
            <a:r>
              <a:rPr lang="en-US" altLang="zh-CN" sz="3600" b="1" baseline="-25000" dirty="0">
                <a:solidFill>
                  <a:srgbClr val="0000CC"/>
                </a:solidFill>
                <a:latin typeface="Arial" panose="020B0604020202020204" pitchFamily="34" charset="0"/>
              </a:rPr>
              <a:t>10</a:t>
            </a:r>
            <a:r>
              <a:rPr lang="en-US" altLang="zh-CN" sz="3600" b="1" dirty="0">
                <a:solidFill>
                  <a:srgbClr val="0000CC"/>
                </a:solidFill>
                <a:latin typeface="Arial" panose="020B0604020202020204" pitchFamily="34" charset="0"/>
              </a:rPr>
              <a:t>O</a:t>
            </a:r>
            <a:r>
              <a:rPr lang="en-US" altLang="zh-CN" sz="3600" b="1" baseline="-25000" dirty="0">
                <a:solidFill>
                  <a:srgbClr val="0000CC"/>
                </a:solidFill>
                <a:latin typeface="Arial" panose="020B0604020202020204" pitchFamily="34" charset="0"/>
              </a:rPr>
              <a:t>4</a:t>
            </a:r>
            <a:endParaRPr lang="en-US" altLang="zh-CN" sz="3600" b="1" baseline="-25000" dirty="0">
              <a:solidFill>
                <a:srgbClr val="0000CC"/>
              </a:solidFill>
              <a:latin typeface="Arial" panose="020B0604020202020204" pitchFamily="34" charset="0"/>
            </a:endParaRPr>
          </a:p>
        </p:txBody>
      </p:sp>
      <p:sp>
        <p:nvSpPr>
          <p:cNvPr id="10" name="矩形 9"/>
          <p:cNvSpPr/>
          <p:nvPr/>
        </p:nvSpPr>
        <p:spPr>
          <a:xfrm>
            <a:off x="8758555" y="2750185"/>
            <a:ext cx="1473835" cy="645160"/>
          </a:xfrm>
          <a:prstGeom prst="rect">
            <a:avLst/>
          </a:prstGeom>
          <a:noFill/>
          <a:ln w="9525">
            <a:noFill/>
          </a:ln>
        </p:spPr>
        <p:txBody>
          <a:bodyPr wrap="none">
            <a:spAutoFit/>
          </a:bodyPr>
          <a:p>
            <a:r>
              <a:rPr lang="en-US" altLang="zh-CN" sz="3600" b="1" dirty="0">
                <a:solidFill>
                  <a:srgbClr val="0000CC"/>
                </a:solidFill>
                <a:latin typeface="宋体" panose="02010600030101010101" pitchFamily="2" charset="-122"/>
              </a:rPr>
              <a:t>C</a:t>
            </a:r>
            <a:r>
              <a:rPr lang="en-US" altLang="zh-CN" sz="3600" b="1" baseline="-25000" dirty="0">
                <a:solidFill>
                  <a:srgbClr val="0000CC"/>
                </a:solidFill>
                <a:latin typeface="宋体" panose="02010600030101010101" pitchFamily="2" charset="-122"/>
              </a:rPr>
              <a:t>6</a:t>
            </a:r>
            <a:r>
              <a:rPr lang="en-US" altLang="zh-CN" sz="3600" b="1" dirty="0">
                <a:solidFill>
                  <a:srgbClr val="0000CC"/>
                </a:solidFill>
                <a:latin typeface="宋体" panose="02010600030101010101" pitchFamily="2" charset="-122"/>
              </a:rPr>
              <a:t>H</a:t>
            </a:r>
            <a:r>
              <a:rPr lang="en-US" altLang="zh-CN" sz="3600" b="1" baseline="-25000" dirty="0">
                <a:solidFill>
                  <a:srgbClr val="0000CC"/>
                </a:solidFill>
                <a:latin typeface="宋体" panose="02010600030101010101" pitchFamily="2" charset="-122"/>
              </a:rPr>
              <a:t>12</a:t>
            </a:r>
            <a:r>
              <a:rPr lang="en-US" altLang="zh-CN" sz="3600" b="1" dirty="0">
                <a:solidFill>
                  <a:srgbClr val="0000CC"/>
                </a:solidFill>
                <a:latin typeface="宋体" panose="02010600030101010101" pitchFamily="2" charset="-122"/>
              </a:rPr>
              <a:t>O</a:t>
            </a:r>
            <a:r>
              <a:rPr lang="en-US" altLang="zh-CN" sz="3600" b="1" baseline="-25000" dirty="0">
                <a:solidFill>
                  <a:srgbClr val="0000CC"/>
                </a:solidFill>
                <a:latin typeface="宋体" panose="02010600030101010101" pitchFamily="2" charset="-122"/>
              </a:rPr>
              <a:t>6</a:t>
            </a:r>
            <a:endParaRPr lang="zh-CN" altLang="en-US" dirty="0">
              <a:latin typeface="Arial" panose="020B0604020202020204" pitchFamily="34" charset="0"/>
            </a:endParaRPr>
          </a:p>
        </p:txBody>
      </p:sp>
      <p:sp>
        <p:nvSpPr>
          <p:cNvPr id="11" name="TextBox 10"/>
          <p:cNvSpPr txBox="1"/>
          <p:nvPr/>
        </p:nvSpPr>
        <p:spPr>
          <a:xfrm>
            <a:off x="2210435" y="2811463"/>
            <a:ext cx="6858000" cy="583565"/>
          </a:xfrm>
          <a:prstGeom prst="rect">
            <a:avLst/>
          </a:prstGeom>
          <a:noFill/>
          <a:ln w="9525">
            <a:noFill/>
          </a:ln>
        </p:spPr>
        <p:txBody>
          <a:bodyPr>
            <a:spAutoFit/>
          </a:bodyPr>
          <a:p>
            <a:r>
              <a:rPr lang="en-US" altLang="zh-CN" sz="3200" b="1" dirty="0">
                <a:latin typeface="Arial" panose="020B0604020202020204" pitchFamily="34" charset="0"/>
              </a:rPr>
              <a:t>2</a:t>
            </a:r>
            <a:r>
              <a:rPr lang="zh-CN" altLang="en-US" sz="3200" b="1" dirty="0">
                <a:latin typeface="Arial" panose="020B0604020202020204" pitchFamily="34" charset="0"/>
              </a:rPr>
              <a:t>、种类：葡萄糖、果糖、半乳糖</a:t>
            </a:r>
            <a:endParaRPr lang="zh-CN" altLang="en-US" sz="3200" b="1" dirty="0">
              <a:latin typeface="Arial" panose="020B0604020202020204" pitchFamily="34" charset="0"/>
            </a:endParaRPr>
          </a:p>
        </p:txBody>
      </p:sp>
      <p:sp>
        <p:nvSpPr>
          <p:cNvPr id="12" name="TextBox 11"/>
          <p:cNvSpPr txBox="1"/>
          <p:nvPr/>
        </p:nvSpPr>
        <p:spPr>
          <a:xfrm>
            <a:off x="2218690" y="4234180"/>
            <a:ext cx="2000250" cy="521970"/>
          </a:xfrm>
          <a:prstGeom prst="rect">
            <a:avLst/>
          </a:prstGeom>
          <a:noFill/>
          <a:ln w="9525">
            <a:noFill/>
          </a:ln>
        </p:spPr>
        <p:txBody>
          <a:bodyPr>
            <a:spAutoFit/>
          </a:bodyPr>
          <a:p>
            <a:r>
              <a:rPr lang="zh-CN" altLang="en-US" sz="2800" b="1" dirty="0">
                <a:latin typeface="Arial" panose="020B0604020202020204" pitchFamily="34" charset="0"/>
              </a:rPr>
              <a:t>核糖</a:t>
            </a:r>
            <a:endParaRPr lang="zh-CN" altLang="en-US" sz="2800" b="1" dirty="0">
              <a:latin typeface="Arial" panose="020B0604020202020204" pitchFamily="34" charset="0"/>
            </a:endParaRPr>
          </a:p>
        </p:txBody>
      </p:sp>
      <p:sp>
        <p:nvSpPr>
          <p:cNvPr id="13" name="TextBox 12"/>
          <p:cNvSpPr txBox="1"/>
          <p:nvPr/>
        </p:nvSpPr>
        <p:spPr>
          <a:xfrm>
            <a:off x="2218373" y="5336858"/>
            <a:ext cx="2000250" cy="460375"/>
          </a:xfrm>
          <a:prstGeom prst="rect">
            <a:avLst/>
          </a:prstGeom>
          <a:noFill/>
          <a:ln w="9525">
            <a:noFill/>
          </a:ln>
        </p:spPr>
        <p:txBody>
          <a:bodyPr>
            <a:spAutoFit/>
          </a:bodyPr>
          <a:p>
            <a:r>
              <a:rPr lang="zh-CN" altLang="en-US" sz="2400" b="1" dirty="0">
                <a:latin typeface="Arial" panose="020B0604020202020204" pitchFamily="34" charset="0"/>
              </a:rPr>
              <a:t>脱氧核糖</a:t>
            </a:r>
            <a:endParaRPr lang="zh-CN" altLang="en-US" sz="2400" b="1"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additive="base">
                                        <p:cTn id="7" dur="500" fill="hold"/>
                                        <p:tgtEl>
                                          <p:spTgt spid="9221"/>
                                        </p:tgtEl>
                                        <p:attrNameLst>
                                          <p:attrName>ppt_x</p:attrName>
                                        </p:attrNameLst>
                                      </p:cBhvr>
                                      <p:tavLst>
                                        <p:tav tm="0">
                                          <p:val>
                                            <p:strVal val="#ppt_x"/>
                                          </p:val>
                                        </p:tav>
                                        <p:tav tm="100000">
                                          <p:val>
                                            <p:strVal val="#ppt_x"/>
                                          </p:val>
                                        </p:tav>
                                      </p:tavLst>
                                    </p:anim>
                                    <p:anim calcmode="lin" valueType="num">
                                      <p:cBhvr additive="base">
                                        <p:cTn id="8"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linds(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grpId="0" nodeType="clickEffect">
                                  <p:stCondLst>
                                    <p:cond delay="0"/>
                                  </p:stCondLst>
                                  <p:childTnLst>
                                    <p:set>
                                      <p:cBhvr>
                                        <p:cTn id="28" dur="1" fill="hold">
                                          <p:stCondLst>
                                            <p:cond delay="0"/>
                                          </p:stCondLst>
                                        </p:cTn>
                                        <p:tgtEl>
                                          <p:spTgt spid="9224"/>
                                        </p:tgtEl>
                                        <p:attrNameLst>
                                          <p:attrName>style.visibility</p:attrName>
                                        </p:attrNameLst>
                                      </p:cBhvr>
                                      <p:to>
                                        <p:strVal val="visible"/>
                                      </p:to>
                                    </p:set>
                                    <p:animEffect transition="in" filter="box(in)">
                                      <p:cBhvr>
                                        <p:cTn id="29" dur="500"/>
                                        <p:tgtEl>
                                          <p:spTgt spid="9224"/>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4"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heel(4)">
                                      <p:cBhvr>
                                        <p:cTn id="34" dur="2000"/>
                                        <p:tgtEl>
                                          <p:spTgt spid="13"/>
                                        </p:tgtEl>
                                      </p:cBhvr>
                                    </p:animEffect>
                                  </p:childTnLst>
                                </p:cTn>
                              </p:par>
                            </p:childTnLst>
                          </p:cTn>
                        </p:par>
                      </p:childTnLst>
                    </p:cTn>
                  </p:par>
                  <p:par>
                    <p:cTn id="35" fill="hold">
                      <p:stCondLst>
                        <p:cond delay="indefinite"/>
                      </p:stCondLst>
                      <p:childTnLst>
                        <p:par>
                          <p:cTn id="36" fill="hold">
                            <p:stCondLst>
                              <p:cond delay="0"/>
                            </p:stCondLst>
                            <p:childTnLst>
                              <p:par>
                                <p:cTn id="37" presetID="5" presetClass="entr" presetSubtype="10" fill="hold" grpId="0" nodeType="clickEffect">
                                  <p:stCondLst>
                                    <p:cond delay="0"/>
                                  </p:stCondLst>
                                  <p:childTnLst>
                                    <p:set>
                                      <p:cBhvr>
                                        <p:cTn id="38" dur="1" fill="hold">
                                          <p:stCondLst>
                                            <p:cond delay="0"/>
                                          </p:stCondLst>
                                        </p:cTn>
                                        <p:tgtEl>
                                          <p:spTgt spid="9225"/>
                                        </p:tgtEl>
                                        <p:attrNameLst>
                                          <p:attrName>style.visibility</p:attrName>
                                        </p:attrNameLst>
                                      </p:cBhvr>
                                      <p:to>
                                        <p:strVal val="visible"/>
                                      </p:to>
                                    </p:set>
                                    <p:animEffect transition="in" filter="checkerboard(across)">
                                      <p:cBhvr>
                                        <p:cTn id="39" dur="500"/>
                                        <p:tgtEl>
                                          <p:spTgt spid="92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p:bldP spid="9224" grpId="0"/>
      <p:bldP spid="9225" grpId="0"/>
      <p:bldP spid="10" grpId="0"/>
      <p:bldP spid="11" grpId="0"/>
      <p:bldP spid="12"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14" name="Picture 8"/>
          <p:cNvPicPr>
            <a:picLocks noChangeAspect="1"/>
          </p:cNvPicPr>
          <p:nvPr/>
        </p:nvPicPr>
        <p:blipFill>
          <a:blip r:embed="rId1"/>
          <a:stretch>
            <a:fillRect/>
          </a:stretch>
        </p:blipFill>
        <p:spPr>
          <a:xfrm>
            <a:off x="2085975" y="276860"/>
            <a:ext cx="8019415" cy="6304280"/>
          </a:xfrm>
          <a:prstGeom prst="rect">
            <a:avLst/>
          </a:prstGeom>
          <a:noFill/>
          <a:ln w="9525">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Rectangle 2"/>
          <p:cNvSpPr>
            <a:spLocks noChangeArrowheads="1"/>
          </p:cNvSpPr>
          <p:nvPr/>
        </p:nvSpPr>
        <p:spPr bwMode="auto">
          <a:xfrm>
            <a:off x="1524000" y="0"/>
            <a:ext cx="9144000" cy="639763"/>
          </a:xfrm>
          <a:prstGeom prst="rect">
            <a:avLst/>
          </a:prstGeom>
          <a:solidFill>
            <a:schemeClr val="bg1"/>
          </a:solidFill>
          <a:ln w="9525">
            <a:noFill/>
            <a:miter lim="800000"/>
          </a:ln>
        </p:spPr>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600" b="1" i="0" u="none" strike="noStrike" kern="1200" cap="none" spc="0" normalizeH="0" baseline="0" noProof="0" dirty="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２．二糖（</a:t>
            </a:r>
            <a:r>
              <a:rPr kumimoji="0" lang="en-US" altLang="zh-CN" sz="3600" b="1" i="0" u="none" strike="noStrike" kern="1200" cap="none" spc="0" normalizeH="0" baseline="0" noProof="0" dirty="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C</a:t>
            </a:r>
            <a:r>
              <a:rPr kumimoji="0" lang="en-US" altLang="zh-CN" sz="3600" b="1" i="0" u="none" strike="noStrike" kern="1200" cap="none" spc="0" normalizeH="0" baseline="-25000" noProof="0" dirty="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12</a:t>
            </a:r>
            <a:r>
              <a:rPr kumimoji="0" lang="en-US" altLang="zh-CN" sz="3600" b="1" i="0" u="none" strike="noStrike" kern="1200" cap="none" spc="0" normalizeH="0" baseline="0" noProof="0" dirty="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H</a:t>
            </a:r>
            <a:r>
              <a:rPr kumimoji="0" lang="en-US" altLang="zh-CN" sz="3600" b="1" i="0" u="none" strike="noStrike" kern="1200" cap="none" spc="0" normalizeH="0" baseline="-25000" noProof="0" dirty="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22</a:t>
            </a:r>
            <a:r>
              <a:rPr kumimoji="0" lang="en-US" altLang="zh-CN" sz="3600" b="1" i="0" u="none" strike="noStrike" kern="1200" cap="none" spc="0" normalizeH="0" baseline="0" noProof="0" dirty="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O</a:t>
            </a:r>
            <a:r>
              <a:rPr kumimoji="0" lang="en-US" altLang="zh-CN" sz="3600" b="1" i="0" u="none" strike="noStrike" kern="1200" cap="none" spc="0" normalizeH="0" baseline="-25000" noProof="0" dirty="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11</a:t>
            </a:r>
            <a:r>
              <a:rPr kumimoji="0" lang="zh-CN" altLang="en-US" sz="3600" b="1" i="0" u="none" strike="noStrike" kern="1200" cap="none" spc="0" normalizeH="0" baseline="0" noProof="0" dirty="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a:t>
            </a:r>
            <a:endParaRPr kumimoji="0" lang="zh-CN" altLang="en-US" sz="3600" b="1" i="0" u="none" strike="noStrike" kern="1200" cap="none" spc="0" normalizeH="0" baseline="0" noProof="0" dirty="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endParaRPr>
          </a:p>
        </p:txBody>
      </p:sp>
      <p:sp>
        <p:nvSpPr>
          <p:cNvPr id="11268" name="Text Box 8"/>
          <p:cNvSpPr txBox="1"/>
          <p:nvPr/>
        </p:nvSpPr>
        <p:spPr>
          <a:xfrm>
            <a:off x="2679700" y="836613"/>
            <a:ext cx="6872288" cy="1322070"/>
          </a:xfrm>
          <a:prstGeom prst="rect">
            <a:avLst/>
          </a:prstGeom>
          <a:noFill/>
          <a:ln w="9525">
            <a:noFill/>
          </a:ln>
        </p:spPr>
        <p:txBody>
          <a:bodyPr>
            <a:spAutoFit/>
          </a:bodyPr>
          <a:p>
            <a:pPr>
              <a:spcBef>
                <a:spcPct val="50000"/>
              </a:spcBef>
            </a:pPr>
            <a:r>
              <a:rPr lang="zh-CN" altLang="en-US" sz="4000" b="1" dirty="0">
                <a:solidFill>
                  <a:srgbClr val="000000"/>
                </a:solidFill>
                <a:latin typeface="Times New Roman" panose="02020603050405020304" pitchFamily="18" charset="0"/>
              </a:rPr>
              <a:t>二糖：</a:t>
            </a:r>
            <a:r>
              <a:rPr lang="zh-CN" altLang="en-US" sz="4000" b="1" dirty="0">
                <a:solidFill>
                  <a:srgbClr val="0000FF"/>
                </a:solidFill>
                <a:latin typeface="Times New Roman" panose="02020603050405020304" pitchFamily="18" charset="0"/>
              </a:rPr>
              <a:t>由两分子单糖</a:t>
            </a:r>
            <a:r>
              <a:rPr lang="zh-CN" altLang="en-US" sz="4000" b="1" dirty="0">
                <a:solidFill>
                  <a:srgbClr val="FF0000"/>
                </a:solidFill>
                <a:latin typeface="Times New Roman" panose="02020603050405020304" pitchFamily="18" charset="0"/>
              </a:rPr>
              <a:t>脱水缩合</a:t>
            </a:r>
            <a:r>
              <a:rPr lang="zh-CN" altLang="en-US" sz="4000" b="1" dirty="0">
                <a:solidFill>
                  <a:srgbClr val="0000FF"/>
                </a:solidFill>
                <a:latin typeface="Times New Roman" panose="02020603050405020304" pitchFamily="18" charset="0"/>
              </a:rPr>
              <a:t>形成，水解后形成两分子单糖。</a:t>
            </a:r>
            <a:endParaRPr lang="zh-CN" altLang="en-US" sz="4000" b="1" dirty="0">
              <a:solidFill>
                <a:srgbClr val="0000FF"/>
              </a:solidFill>
              <a:latin typeface="Times New Roman" panose="02020603050405020304" pitchFamily="18" charset="0"/>
            </a:endParaRPr>
          </a:p>
        </p:txBody>
      </p:sp>
      <p:grpSp>
        <p:nvGrpSpPr>
          <p:cNvPr id="2" name="Group 10"/>
          <p:cNvGrpSpPr/>
          <p:nvPr/>
        </p:nvGrpSpPr>
        <p:grpSpPr>
          <a:xfrm>
            <a:off x="3071813" y="2492375"/>
            <a:ext cx="6450012" cy="2406518"/>
            <a:chOff x="0" y="0"/>
            <a:chExt cx="3726" cy="1368"/>
          </a:xfrm>
        </p:grpSpPr>
        <p:grpSp>
          <p:nvGrpSpPr>
            <p:cNvPr id="12295" name="Group 11"/>
            <p:cNvGrpSpPr/>
            <p:nvPr/>
          </p:nvGrpSpPr>
          <p:grpSpPr>
            <a:xfrm>
              <a:off x="30" y="0"/>
              <a:ext cx="768" cy="1152"/>
              <a:chOff x="0" y="0"/>
              <a:chExt cx="768" cy="1152"/>
            </a:xfrm>
          </p:grpSpPr>
          <p:sp>
            <p:nvSpPr>
              <p:cNvPr id="12310" name="Rectangle 12"/>
              <p:cNvSpPr/>
              <p:nvPr/>
            </p:nvSpPr>
            <p:spPr>
              <a:xfrm>
                <a:off x="0" y="0"/>
                <a:ext cx="768" cy="1152"/>
              </a:xfrm>
              <a:prstGeom prst="rect">
                <a:avLst/>
              </a:prstGeom>
              <a:solidFill>
                <a:srgbClr val="FFCC00"/>
              </a:solidFill>
              <a:ln w="9525" cap="flat" cmpd="sng">
                <a:solidFill>
                  <a:srgbClr val="000000"/>
                </a:solidFill>
                <a:prstDash val="solid"/>
                <a:miter/>
                <a:headEnd type="none" w="med" len="med"/>
                <a:tailEnd type="none" w="med" len="med"/>
              </a:ln>
            </p:spPr>
            <p:txBody>
              <a:bodyPr wrap="none" anchor="ctr"/>
              <a:p>
                <a:endParaRPr lang="zh-CN" altLang="en-US" sz="1800" dirty="0">
                  <a:solidFill>
                    <a:srgbClr val="000000"/>
                  </a:solidFill>
                  <a:latin typeface="Arial" panose="020B0604020202020204" pitchFamily="34" charset="0"/>
                </a:endParaRPr>
              </a:p>
            </p:txBody>
          </p:sp>
          <p:sp>
            <p:nvSpPr>
              <p:cNvPr id="12311" name="Line 13"/>
              <p:cNvSpPr/>
              <p:nvPr/>
            </p:nvSpPr>
            <p:spPr>
              <a:xfrm>
                <a:off x="374" y="0"/>
                <a:ext cx="0" cy="1152"/>
              </a:xfrm>
              <a:prstGeom prst="line">
                <a:avLst/>
              </a:prstGeom>
              <a:ln w="9525" cap="flat" cmpd="sng">
                <a:solidFill>
                  <a:srgbClr val="000000"/>
                </a:solidFill>
                <a:prstDash val="solid"/>
                <a:headEnd type="none" w="med" len="med"/>
                <a:tailEnd type="none" w="med" len="med"/>
              </a:ln>
            </p:spPr>
          </p:sp>
        </p:grpSp>
        <p:sp>
          <p:nvSpPr>
            <p:cNvPr id="12296" name="Text Box 14"/>
            <p:cNvSpPr txBox="1"/>
            <p:nvPr/>
          </p:nvSpPr>
          <p:spPr>
            <a:xfrm>
              <a:off x="56" y="288"/>
              <a:ext cx="319" cy="720"/>
            </a:xfrm>
            <a:prstGeom prst="rect">
              <a:avLst/>
            </a:prstGeom>
            <a:noFill/>
            <a:ln w="9525">
              <a:noFill/>
            </a:ln>
          </p:spPr>
          <p:txBody>
            <a:bodyPr vert="eaVe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葡萄糖</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2297" name="Text Box 15"/>
            <p:cNvSpPr txBox="1"/>
            <p:nvPr/>
          </p:nvSpPr>
          <p:spPr>
            <a:xfrm>
              <a:off x="451" y="288"/>
              <a:ext cx="319" cy="672"/>
            </a:xfrm>
            <a:prstGeom prst="rect">
              <a:avLst/>
            </a:prstGeom>
            <a:noFill/>
            <a:ln w="9525">
              <a:noFill/>
            </a:ln>
          </p:spPr>
          <p:txBody>
            <a:bodyPr vert="eaVe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葡萄糖</a:t>
              </a:r>
              <a:endParaRPr lang="zh-CN" altLang="en-US" sz="2400" b="1" dirty="0">
                <a:solidFill>
                  <a:srgbClr val="000000"/>
                </a:solidFill>
                <a:latin typeface="Times New Roman" panose="02020603050405020304" pitchFamily="18" charset="0"/>
                <a:ea typeface="宋体" panose="02010600030101010101" pitchFamily="2" charset="-122"/>
              </a:endParaRPr>
            </a:p>
          </p:txBody>
        </p:sp>
        <p:grpSp>
          <p:nvGrpSpPr>
            <p:cNvPr id="12298" name="Group 16"/>
            <p:cNvGrpSpPr/>
            <p:nvPr/>
          </p:nvGrpSpPr>
          <p:grpSpPr>
            <a:xfrm>
              <a:off x="2958" y="0"/>
              <a:ext cx="768" cy="1152"/>
              <a:chOff x="0" y="0"/>
              <a:chExt cx="768" cy="1152"/>
            </a:xfrm>
          </p:grpSpPr>
          <p:sp>
            <p:nvSpPr>
              <p:cNvPr id="12306" name="Rectangle 17"/>
              <p:cNvSpPr/>
              <p:nvPr/>
            </p:nvSpPr>
            <p:spPr>
              <a:xfrm>
                <a:off x="387" y="0"/>
                <a:ext cx="381" cy="1152"/>
              </a:xfrm>
              <a:prstGeom prst="rect">
                <a:avLst/>
              </a:prstGeom>
              <a:solidFill>
                <a:srgbClr val="33CCCC"/>
              </a:solidFill>
              <a:ln w="9525" cap="flat" cmpd="sng">
                <a:solidFill>
                  <a:srgbClr val="000000"/>
                </a:solidFill>
                <a:prstDash val="solid"/>
                <a:miter/>
                <a:headEnd type="none" w="med" len="med"/>
                <a:tailEnd type="none" w="med" len="med"/>
              </a:ln>
            </p:spPr>
            <p:txBody>
              <a:bodyPr wrap="none" anchor="ctr"/>
              <a:p>
                <a:pPr algn="ctr"/>
                <a:endParaRPr lang="zh-CN" altLang="en-US" sz="1800" b="1" dirty="0">
                  <a:solidFill>
                    <a:srgbClr val="000000"/>
                  </a:solidFill>
                  <a:latin typeface="Arial" panose="020B0604020202020204" pitchFamily="34" charset="0"/>
                </a:endParaRPr>
              </a:p>
            </p:txBody>
          </p:sp>
          <p:sp>
            <p:nvSpPr>
              <p:cNvPr id="12307" name="Rectangle 18"/>
              <p:cNvSpPr/>
              <p:nvPr/>
            </p:nvSpPr>
            <p:spPr>
              <a:xfrm>
                <a:off x="0" y="0"/>
                <a:ext cx="384" cy="1152"/>
              </a:xfrm>
              <a:prstGeom prst="rect">
                <a:avLst/>
              </a:prstGeom>
              <a:solidFill>
                <a:srgbClr val="FFCC00"/>
              </a:solidFill>
              <a:ln w="9525" cap="flat" cmpd="sng">
                <a:solidFill>
                  <a:srgbClr val="000000"/>
                </a:solidFill>
                <a:prstDash val="solid"/>
                <a:miter/>
                <a:headEnd type="none" w="med" len="med"/>
                <a:tailEnd type="none" w="med" len="med"/>
              </a:ln>
            </p:spPr>
            <p:txBody>
              <a:bodyPr wrap="none" anchor="ctr"/>
              <a:p>
                <a:endParaRPr lang="zh-CN" altLang="en-US" sz="1800" dirty="0">
                  <a:solidFill>
                    <a:srgbClr val="000000"/>
                  </a:solidFill>
                  <a:latin typeface="Arial" panose="020B0604020202020204" pitchFamily="34" charset="0"/>
                </a:endParaRPr>
              </a:p>
            </p:txBody>
          </p:sp>
          <p:sp>
            <p:nvSpPr>
              <p:cNvPr id="12308" name="Text Box 19"/>
              <p:cNvSpPr txBox="1"/>
              <p:nvPr/>
            </p:nvSpPr>
            <p:spPr>
              <a:xfrm>
                <a:off x="40" y="240"/>
                <a:ext cx="319" cy="671"/>
              </a:xfrm>
              <a:prstGeom prst="rect">
                <a:avLst/>
              </a:prstGeom>
              <a:noFill/>
              <a:ln w="9525">
                <a:noFill/>
              </a:ln>
            </p:spPr>
            <p:txBody>
              <a:bodyPr vert="eaVe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葡萄糖</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2309" name="Text Box 20"/>
              <p:cNvSpPr txBox="1"/>
              <p:nvPr/>
            </p:nvSpPr>
            <p:spPr>
              <a:xfrm>
                <a:off x="418" y="240"/>
                <a:ext cx="319" cy="671"/>
              </a:xfrm>
              <a:prstGeom prst="rect">
                <a:avLst/>
              </a:prstGeom>
              <a:noFill/>
              <a:ln w="9525">
                <a:noFill/>
              </a:ln>
            </p:spPr>
            <p:txBody>
              <a:bodyPr vert="eaVe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半乳糖</a:t>
                </a:r>
                <a:endParaRPr lang="zh-CN" altLang="en-US" sz="2400" b="1" dirty="0">
                  <a:solidFill>
                    <a:srgbClr val="000000"/>
                  </a:solidFill>
                  <a:latin typeface="Times New Roman" panose="02020603050405020304" pitchFamily="18" charset="0"/>
                  <a:ea typeface="宋体" panose="02010600030101010101" pitchFamily="2" charset="-122"/>
                </a:endParaRPr>
              </a:p>
            </p:txBody>
          </p:sp>
        </p:grpSp>
        <p:sp>
          <p:nvSpPr>
            <p:cNvPr id="12299" name="Rectangle 21"/>
            <p:cNvSpPr/>
            <p:nvPr/>
          </p:nvSpPr>
          <p:spPr>
            <a:xfrm>
              <a:off x="1912" y="0"/>
              <a:ext cx="384" cy="1152"/>
            </a:xfrm>
            <a:prstGeom prst="rect">
              <a:avLst/>
            </a:prstGeom>
            <a:solidFill>
              <a:srgbClr val="33CC33"/>
            </a:solidFill>
            <a:ln w="9525" cap="flat" cmpd="sng">
              <a:solidFill>
                <a:srgbClr val="000000"/>
              </a:solidFill>
              <a:prstDash val="solid"/>
              <a:miter/>
              <a:headEnd type="none" w="med" len="med"/>
              <a:tailEnd type="none" w="med" len="med"/>
            </a:ln>
          </p:spPr>
          <p:txBody>
            <a:bodyPr wrap="none" anchor="ctr"/>
            <a:p>
              <a:endParaRPr lang="zh-CN" altLang="en-US" sz="1800" dirty="0">
                <a:solidFill>
                  <a:srgbClr val="000000"/>
                </a:solidFill>
                <a:latin typeface="Arial" panose="020B0604020202020204" pitchFamily="34" charset="0"/>
              </a:endParaRPr>
            </a:p>
          </p:txBody>
        </p:sp>
        <p:sp>
          <p:nvSpPr>
            <p:cNvPr id="12300" name="Rectangle 22"/>
            <p:cNvSpPr/>
            <p:nvPr/>
          </p:nvSpPr>
          <p:spPr>
            <a:xfrm>
              <a:off x="1528" y="0"/>
              <a:ext cx="384" cy="1152"/>
            </a:xfrm>
            <a:prstGeom prst="rect">
              <a:avLst/>
            </a:prstGeom>
            <a:solidFill>
              <a:srgbClr val="FFCC00"/>
            </a:solidFill>
            <a:ln w="9525" cap="flat" cmpd="sng">
              <a:solidFill>
                <a:srgbClr val="000000"/>
              </a:solidFill>
              <a:prstDash val="solid"/>
              <a:miter/>
              <a:headEnd type="none" w="med" len="med"/>
              <a:tailEnd type="none" w="med" len="med"/>
            </a:ln>
          </p:spPr>
          <p:txBody>
            <a:bodyPr wrap="none" anchor="ctr"/>
            <a:p>
              <a:endParaRPr lang="zh-CN" altLang="en-US" sz="1800" dirty="0">
                <a:solidFill>
                  <a:srgbClr val="000000"/>
                </a:solidFill>
                <a:latin typeface="Arial" panose="020B0604020202020204" pitchFamily="34" charset="0"/>
              </a:endParaRPr>
            </a:p>
          </p:txBody>
        </p:sp>
        <p:sp>
          <p:nvSpPr>
            <p:cNvPr id="12301" name="Text Box 23"/>
            <p:cNvSpPr txBox="1"/>
            <p:nvPr/>
          </p:nvSpPr>
          <p:spPr>
            <a:xfrm>
              <a:off x="1553" y="240"/>
              <a:ext cx="319" cy="768"/>
            </a:xfrm>
            <a:prstGeom prst="rect">
              <a:avLst/>
            </a:prstGeom>
            <a:noFill/>
            <a:ln w="9525">
              <a:noFill/>
            </a:ln>
          </p:spPr>
          <p:txBody>
            <a:bodyPr vert="eaVe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葡萄糖</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2302" name="Text Box 24"/>
            <p:cNvSpPr txBox="1"/>
            <p:nvPr/>
          </p:nvSpPr>
          <p:spPr>
            <a:xfrm>
              <a:off x="1938" y="288"/>
              <a:ext cx="319" cy="624"/>
            </a:xfrm>
            <a:prstGeom prst="rect">
              <a:avLst/>
            </a:prstGeom>
            <a:noFill/>
            <a:ln w="9525">
              <a:noFill/>
            </a:ln>
          </p:spPr>
          <p:txBody>
            <a:bodyPr vert="eaVe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果   糖</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2303" name="Text Box 25"/>
            <p:cNvSpPr txBox="1"/>
            <p:nvPr/>
          </p:nvSpPr>
          <p:spPr>
            <a:xfrm>
              <a:off x="0" y="1152"/>
              <a:ext cx="1031" cy="209"/>
            </a:xfrm>
            <a:prstGeom prst="rect">
              <a:avLst/>
            </a:prstGeom>
            <a:noFill/>
            <a:ln w="9525">
              <a:noFill/>
            </a:ln>
          </p:spPr>
          <p:txBody>
            <a:bodyPr>
              <a:spAutoFit/>
            </a:bodyPr>
            <a:p>
              <a:pPr>
                <a:spcBef>
                  <a:spcPct val="50000"/>
                </a:spcBef>
              </a:pPr>
              <a:r>
                <a:rPr lang="zh-CN" altLang="en-US" b="1" dirty="0">
                  <a:solidFill>
                    <a:srgbClr val="000000"/>
                  </a:solidFill>
                  <a:latin typeface="Times New Roman" panose="02020603050405020304" pitchFamily="18" charset="0"/>
                  <a:ea typeface="宋体" panose="02010600030101010101" pitchFamily="2" charset="-122"/>
                </a:rPr>
                <a:t>麦芽糖</a:t>
              </a:r>
              <a:endParaRPr lang="zh-CN" altLang="en-US" b="1" dirty="0">
                <a:solidFill>
                  <a:srgbClr val="000000"/>
                </a:solidFill>
                <a:latin typeface="Times New Roman" panose="02020603050405020304" pitchFamily="18" charset="0"/>
                <a:ea typeface="宋体" panose="02010600030101010101" pitchFamily="2" charset="-122"/>
              </a:endParaRPr>
            </a:p>
          </p:txBody>
        </p:sp>
        <p:sp>
          <p:nvSpPr>
            <p:cNvPr id="12304" name="Text Box 26"/>
            <p:cNvSpPr txBox="1"/>
            <p:nvPr/>
          </p:nvSpPr>
          <p:spPr>
            <a:xfrm>
              <a:off x="1600" y="1159"/>
              <a:ext cx="680" cy="209"/>
            </a:xfrm>
            <a:prstGeom prst="rect">
              <a:avLst/>
            </a:prstGeom>
            <a:noFill/>
            <a:ln w="9525">
              <a:noFill/>
            </a:ln>
          </p:spPr>
          <p:txBody>
            <a:bodyPr>
              <a:spAutoFit/>
            </a:bodyPr>
            <a:p>
              <a:pPr>
                <a:spcBef>
                  <a:spcPct val="50000"/>
                </a:spcBef>
              </a:pPr>
              <a:r>
                <a:rPr lang="zh-CN" altLang="en-US" b="1" dirty="0">
                  <a:solidFill>
                    <a:srgbClr val="000000"/>
                  </a:solidFill>
                  <a:latin typeface="Times New Roman" panose="02020603050405020304" pitchFamily="18" charset="0"/>
                  <a:ea typeface="宋体" panose="02010600030101010101" pitchFamily="2" charset="-122"/>
                </a:rPr>
                <a:t>蔗糖</a:t>
              </a:r>
              <a:endParaRPr lang="zh-CN" altLang="en-US" b="1" dirty="0">
                <a:solidFill>
                  <a:srgbClr val="000000"/>
                </a:solidFill>
                <a:latin typeface="Times New Roman" panose="02020603050405020304" pitchFamily="18" charset="0"/>
                <a:ea typeface="宋体" panose="02010600030101010101" pitchFamily="2" charset="-122"/>
              </a:endParaRPr>
            </a:p>
          </p:txBody>
        </p:sp>
        <p:sp>
          <p:nvSpPr>
            <p:cNvPr id="12305" name="Text Box 27"/>
            <p:cNvSpPr txBox="1"/>
            <p:nvPr/>
          </p:nvSpPr>
          <p:spPr>
            <a:xfrm>
              <a:off x="3027" y="1152"/>
              <a:ext cx="661" cy="209"/>
            </a:xfrm>
            <a:prstGeom prst="rect">
              <a:avLst/>
            </a:prstGeom>
            <a:noFill/>
            <a:ln w="9525">
              <a:noFill/>
            </a:ln>
          </p:spPr>
          <p:txBody>
            <a:bodyPr>
              <a:spAutoFit/>
            </a:bodyPr>
            <a:p>
              <a:pPr>
                <a:spcBef>
                  <a:spcPct val="50000"/>
                </a:spcBef>
              </a:pPr>
              <a:r>
                <a:rPr lang="zh-CN" altLang="en-US" b="1" dirty="0">
                  <a:solidFill>
                    <a:srgbClr val="000000"/>
                  </a:solidFill>
                  <a:latin typeface="Times New Roman" panose="02020603050405020304" pitchFamily="18" charset="0"/>
                  <a:ea typeface="宋体" panose="02010600030101010101" pitchFamily="2" charset="-122"/>
                </a:rPr>
                <a:t>乳糖</a:t>
              </a:r>
              <a:endParaRPr lang="zh-CN" altLang="en-US" b="1" dirty="0">
                <a:solidFill>
                  <a:srgbClr val="000000"/>
                </a:solidFill>
                <a:latin typeface="Times New Roman" panose="02020603050405020304" pitchFamily="18" charset="0"/>
                <a:ea typeface="宋体" panose="02010600030101010101" pitchFamily="2" charset="-122"/>
              </a:endParaRPr>
            </a:p>
          </p:txBody>
        </p:sp>
      </p:grpSp>
      <p:sp>
        <p:nvSpPr>
          <p:cNvPr id="11287" name="Rectangle 28"/>
          <p:cNvSpPr/>
          <p:nvPr/>
        </p:nvSpPr>
        <p:spPr>
          <a:xfrm>
            <a:off x="3262313" y="5251450"/>
            <a:ext cx="7010400" cy="914400"/>
          </a:xfrm>
          <a:prstGeom prst="rect">
            <a:avLst/>
          </a:prstGeom>
          <a:noFill/>
          <a:ln w="9525">
            <a:noFill/>
          </a:ln>
        </p:spPr>
        <p:txBody>
          <a:bodyPr anchor="ctr"/>
          <a:p>
            <a:r>
              <a:rPr lang="zh-CN" altLang="en-US" sz="2600" b="1" dirty="0">
                <a:solidFill>
                  <a:srgbClr val="3333FF"/>
                </a:solidFill>
                <a:latin typeface="华文中宋" panose="02010600040101010101" pitchFamily="2" charset="-122"/>
                <a:ea typeface="华文中宋" panose="02010600040101010101" pitchFamily="2" charset="-122"/>
              </a:rPr>
              <a:t>几种二糖的组成示意图</a:t>
            </a:r>
            <a:endParaRPr lang="zh-CN" altLang="en-US" sz="2600" b="1" dirty="0">
              <a:solidFill>
                <a:srgbClr val="3333FF"/>
              </a:solidFill>
              <a:latin typeface="华文中宋" panose="02010600040101010101" pitchFamily="2" charset="-122"/>
              <a:ea typeface="华文中宋" panose="02010600040101010101" pitchFamily="2" charset="-122"/>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fade">
                                      <p:cBhvr>
                                        <p:cTn id="7" dur="1000"/>
                                        <p:tgtEl>
                                          <p:spTgt spid="11268"/>
                                        </p:tgtEl>
                                      </p:cBhvr>
                                    </p:animEffect>
                                    <p:anim calcmode="lin" valueType="num">
                                      <p:cBhvr>
                                        <p:cTn id="8" dur="1000" fill="hold"/>
                                        <p:tgtEl>
                                          <p:spTgt spid="11268"/>
                                        </p:tgtEl>
                                        <p:attrNameLst>
                                          <p:attrName>ppt_x</p:attrName>
                                        </p:attrNameLst>
                                      </p:cBhvr>
                                      <p:tavLst>
                                        <p:tav tm="0">
                                          <p:val>
                                            <p:strVal val="#ppt_x"/>
                                          </p:val>
                                        </p:tav>
                                        <p:tav tm="100000">
                                          <p:val>
                                            <p:strVal val="#ppt_x"/>
                                          </p:val>
                                        </p:tav>
                                      </p:tavLst>
                                    </p:anim>
                                    <p:anim calcmode="lin" valueType="num">
                                      <p:cBhvr>
                                        <p:cTn id="9" dur="1000" fill="hold"/>
                                        <p:tgtEl>
                                          <p:spTgt spid="1126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1287"/>
                                        </p:tgtEl>
                                        <p:attrNameLst>
                                          <p:attrName>style.visibility</p:attrName>
                                        </p:attrNameLst>
                                      </p:cBhvr>
                                      <p:to>
                                        <p:strVal val="visible"/>
                                      </p:to>
                                    </p:set>
                                    <p:animEffect transition="in" filter="wipe(down)">
                                      <p:cBhvr>
                                        <p:cTn id="17" dur="500"/>
                                        <p:tgtEl>
                                          <p:spTgt spid="112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P spid="1128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3314" name="Group 2"/>
          <p:cNvGraphicFramePr>
            <a:graphicFrameLocks noGrp="1"/>
          </p:cNvGraphicFramePr>
          <p:nvPr>
            <p:custDataLst>
              <p:tags r:id="rId1"/>
            </p:custDataLst>
          </p:nvPr>
        </p:nvGraphicFramePr>
        <p:xfrm>
          <a:off x="1905000" y="990600"/>
          <a:ext cx="8763000" cy="4598670"/>
        </p:xfrm>
        <a:graphic>
          <a:graphicData uri="http://schemas.openxmlformats.org/drawingml/2006/table">
            <a:tbl>
              <a:tblPr/>
              <a:tblGrid>
                <a:gridCol w="1066800"/>
                <a:gridCol w="1752600"/>
                <a:gridCol w="2895600"/>
                <a:gridCol w="3048000"/>
              </a:tblGrid>
              <a:tr h="68580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rPr>
                        <a:t>种类</a:t>
                      </a:r>
                      <a:endParaRPr kumimoji="0" lang="zh-CN"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rPr>
                        <a:t>分布</a:t>
                      </a:r>
                      <a:endParaRPr kumimoji="0" lang="zh-CN"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rPr>
                        <a:t>备注</a:t>
                      </a:r>
                      <a:endParaRPr kumimoji="0" lang="zh-CN"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19200">
                <a:tc rowSpan="3">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en-US"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p>
                      <a:pPr marL="0" marR="0" lvl="0" indent="0" algn="ctr" defTabSz="914400" rtl="0" eaLnBrk="1" fontAlgn="base" latinLnBrk="0" hangingPunct="1">
                        <a:lnSpc>
                          <a:spcPct val="100000"/>
                        </a:lnSpc>
                        <a:spcBef>
                          <a:spcPct val="20000"/>
                        </a:spcBef>
                        <a:spcAft>
                          <a:spcPct val="0"/>
                        </a:spcAft>
                        <a:buClrTx/>
                        <a:buSzTx/>
                        <a:buFontTx/>
                        <a:buNone/>
                      </a:pPr>
                      <a:endParaRPr kumimoji="0" lang="en-US"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rPr>
                        <a:t>二糖</a:t>
                      </a:r>
                      <a:endParaRPr kumimoji="0" lang="zh-CN" altLang="en-US"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3">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1218565">
                <a:tc vMerge="1">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cPr/>
                </a:tc>
              </a:tr>
              <a:tr h="1475105">
                <a:tc vMerge="1">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cPr/>
                </a:tc>
              </a:tr>
            </a:tbl>
          </a:graphicData>
        </a:graphic>
      </p:graphicFrame>
      <p:sp>
        <p:nvSpPr>
          <p:cNvPr id="13336" name="Text Box 24"/>
          <p:cNvSpPr txBox="1"/>
          <p:nvPr/>
        </p:nvSpPr>
        <p:spPr>
          <a:xfrm>
            <a:off x="3200400" y="1905000"/>
            <a:ext cx="1251585" cy="521970"/>
          </a:xfrm>
          <a:prstGeom prst="rect">
            <a:avLst/>
          </a:prstGeom>
          <a:noFill/>
          <a:ln w="9525">
            <a:noFill/>
          </a:ln>
        </p:spPr>
        <p:txBody>
          <a:bodyPr wrap="none">
            <a:spAutoFit/>
          </a:bodyPr>
          <a:p>
            <a:r>
              <a:rPr lang="zh-CN" altLang="en-US" sz="2800" b="1" dirty="0">
                <a:solidFill>
                  <a:srgbClr val="FF0000"/>
                </a:solidFill>
                <a:latin typeface="Tahoma" panose="020B0604030504040204" pitchFamily="34" charset="0"/>
                <a:ea typeface="华文中宋" panose="02010600040101010101" pitchFamily="2" charset="-122"/>
              </a:rPr>
              <a:t>麦芽糖</a:t>
            </a:r>
            <a:endParaRPr lang="zh-CN" altLang="en-US" sz="2800" b="1" dirty="0">
              <a:solidFill>
                <a:srgbClr val="FF0000"/>
              </a:solidFill>
              <a:latin typeface="Tahoma" panose="020B0604030504040204" pitchFamily="34" charset="0"/>
              <a:ea typeface="华文中宋" panose="02010600040101010101" pitchFamily="2" charset="-122"/>
            </a:endParaRPr>
          </a:p>
        </p:txBody>
      </p:sp>
      <p:sp>
        <p:nvSpPr>
          <p:cNvPr id="13337" name="Text Box 25"/>
          <p:cNvSpPr txBox="1"/>
          <p:nvPr/>
        </p:nvSpPr>
        <p:spPr>
          <a:xfrm>
            <a:off x="3352800" y="3200400"/>
            <a:ext cx="895350" cy="521970"/>
          </a:xfrm>
          <a:prstGeom prst="rect">
            <a:avLst/>
          </a:prstGeom>
          <a:noFill/>
          <a:ln w="9525">
            <a:noFill/>
          </a:ln>
        </p:spPr>
        <p:txBody>
          <a:bodyPr wrap="none">
            <a:spAutoFit/>
          </a:bodyPr>
          <a:p>
            <a:r>
              <a:rPr lang="zh-CN" altLang="en-US" sz="2800" b="1" dirty="0">
                <a:solidFill>
                  <a:srgbClr val="FF0000"/>
                </a:solidFill>
                <a:latin typeface="Tahoma" panose="020B0604030504040204" pitchFamily="34" charset="0"/>
                <a:ea typeface="华文中宋" panose="02010600040101010101" pitchFamily="2" charset="-122"/>
              </a:rPr>
              <a:t>蔗糖</a:t>
            </a:r>
            <a:endParaRPr lang="zh-CN" altLang="en-US" sz="2800" b="1" dirty="0">
              <a:solidFill>
                <a:srgbClr val="FF0000"/>
              </a:solidFill>
              <a:latin typeface="Tahoma" panose="020B0604030504040204" pitchFamily="34" charset="0"/>
              <a:ea typeface="华文中宋" panose="02010600040101010101" pitchFamily="2" charset="-122"/>
            </a:endParaRPr>
          </a:p>
        </p:txBody>
      </p:sp>
      <p:sp>
        <p:nvSpPr>
          <p:cNvPr id="13338" name="Text Box 26"/>
          <p:cNvSpPr txBox="1"/>
          <p:nvPr/>
        </p:nvSpPr>
        <p:spPr>
          <a:xfrm>
            <a:off x="3352800" y="4343400"/>
            <a:ext cx="895350" cy="521970"/>
          </a:xfrm>
          <a:prstGeom prst="rect">
            <a:avLst/>
          </a:prstGeom>
          <a:noFill/>
          <a:ln w="9525">
            <a:noFill/>
          </a:ln>
        </p:spPr>
        <p:txBody>
          <a:bodyPr wrap="none">
            <a:spAutoFit/>
          </a:bodyPr>
          <a:p>
            <a:r>
              <a:rPr lang="zh-CN" altLang="en-US" sz="2800" b="1" dirty="0">
                <a:solidFill>
                  <a:srgbClr val="FF0000"/>
                </a:solidFill>
                <a:latin typeface="Tahoma" panose="020B0604030504040204" pitchFamily="34" charset="0"/>
                <a:ea typeface="华文中宋" panose="02010600040101010101" pitchFamily="2" charset="-122"/>
              </a:rPr>
              <a:t>乳糖</a:t>
            </a:r>
            <a:endParaRPr lang="zh-CN" altLang="en-US" sz="2800" b="1" dirty="0">
              <a:solidFill>
                <a:srgbClr val="FF0000"/>
              </a:solidFill>
              <a:latin typeface="Tahoma" panose="020B0604030504040204" pitchFamily="34" charset="0"/>
              <a:ea typeface="华文中宋" panose="02010600040101010101" pitchFamily="2" charset="-122"/>
            </a:endParaRPr>
          </a:p>
        </p:txBody>
      </p:sp>
      <p:sp>
        <p:nvSpPr>
          <p:cNvPr id="13339" name="Text Box 27"/>
          <p:cNvSpPr txBox="1"/>
          <p:nvPr/>
        </p:nvSpPr>
        <p:spPr>
          <a:xfrm>
            <a:off x="4724400" y="1752600"/>
            <a:ext cx="2835275" cy="1568450"/>
          </a:xfrm>
          <a:prstGeom prst="rect">
            <a:avLst/>
          </a:prstGeom>
          <a:noFill/>
          <a:ln w="9525">
            <a:noFill/>
          </a:ln>
        </p:spPr>
        <p:txBody>
          <a:bodyPr>
            <a:spAutoFit/>
          </a:bodyPr>
          <a:p>
            <a:r>
              <a:rPr lang="zh-CN" altLang="en-US" sz="2400" b="1" dirty="0">
                <a:solidFill>
                  <a:schemeClr val="tx1"/>
                </a:solidFill>
                <a:latin typeface="Tahoma" panose="020B0604030504040204" pitchFamily="34" charset="0"/>
                <a:ea typeface="华文中宋" panose="02010600040101010101" pitchFamily="2" charset="-122"/>
              </a:rPr>
              <a:t>发芽的小麦、谷粒中含量丰富</a:t>
            </a:r>
            <a:r>
              <a:rPr lang="en-US" altLang="zh-CN" sz="2400" dirty="0">
                <a:solidFill>
                  <a:schemeClr val="tx1"/>
                </a:solidFill>
                <a:latin typeface="Tahoma" panose="020B0604030504040204" pitchFamily="34" charset="0"/>
                <a:ea typeface="华文中宋" panose="02010600040101010101" pitchFamily="2" charset="-122"/>
              </a:rPr>
              <a:t>(</a:t>
            </a:r>
            <a:r>
              <a:rPr lang="zh-CN" altLang="en-US" sz="2400" b="1" dirty="0">
                <a:solidFill>
                  <a:schemeClr val="tx1"/>
                </a:solidFill>
                <a:latin typeface="Arial" panose="020B0604020202020204" pitchFamily="34" charset="0"/>
              </a:rPr>
              <a:t>植物</a:t>
            </a:r>
            <a:r>
              <a:rPr lang="zh-CN" altLang="en-US" sz="2400" b="1" dirty="0">
                <a:latin typeface="Arial" panose="020B0604020202020204" pitchFamily="34" charset="0"/>
              </a:rPr>
              <a:t>细胞中</a:t>
            </a:r>
            <a:r>
              <a:rPr lang="en-US" altLang="zh-CN" sz="2400" b="1" dirty="0">
                <a:solidFill>
                  <a:srgbClr val="FF00FF"/>
                </a:solidFill>
                <a:latin typeface="Arial" panose="020B0604020202020204" pitchFamily="34" charset="0"/>
              </a:rPr>
              <a:t>)</a:t>
            </a:r>
            <a:endParaRPr lang="en-US" altLang="zh-CN" sz="2400" b="1" dirty="0">
              <a:solidFill>
                <a:srgbClr val="FF00FF"/>
              </a:solidFill>
              <a:latin typeface="Arial" panose="020B0604020202020204" pitchFamily="34" charset="0"/>
            </a:endParaRPr>
          </a:p>
          <a:p>
            <a:endParaRPr lang="en-US" altLang="zh-CN" sz="2400" b="1" dirty="0">
              <a:solidFill>
                <a:srgbClr val="FF00FF"/>
              </a:solidFill>
              <a:latin typeface="Tahoma" panose="020B0604030504040204" pitchFamily="34" charset="0"/>
              <a:ea typeface="华文中宋" panose="02010600040101010101" pitchFamily="2" charset="-122"/>
            </a:endParaRPr>
          </a:p>
        </p:txBody>
      </p:sp>
      <p:sp>
        <p:nvSpPr>
          <p:cNvPr id="13340" name="Text Box 28"/>
          <p:cNvSpPr txBox="1"/>
          <p:nvPr/>
        </p:nvSpPr>
        <p:spPr>
          <a:xfrm>
            <a:off x="4800600" y="2971800"/>
            <a:ext cx="2911475" cy="1198880"/>
          </a:xfrm>
          <a:prstGeom prst="rect">
            <a:avLst/>
          </a:prstGeom>
          <a:noFill/>
          <a:ln w="9525">
            <a:noFill/>
          </a:ln>
        </p:spPr>
        <p:txBody>
          <a:bodyPr>
            <a:spAutoFit/>
          </a:bodyPr>
          <a:p>
            <a:r>
              <a:rPr lang="zh-CN" altLang="en-US" sz="2400" b="1" dirty="0">
                <a:solidFill>
                  <a:schemeClr val="tx1"/>
                </a:solidFill>
                <a:latin typeface="Tahoma" panose="020B0604030504040204" pitchFamily="34" charset="0"/>
                <a:ea typeface="华文中宋" panose="02010600040101010101" pitchFamily="2" charset="-122"/>
              </a:rPr>
              <a:t>蔗糖、甜菜中含量丰富</a:t>
            </a:r>
            <a:r>
              <a:rPr lang="en-US" altLang="zh-CN" sz="2400" dirty="0">
                <a:solidFill>
                  <a:schemeClr val="tx1"/>
                </a:solidFill>
                <a:latin typeface="Arial" panose="020B0604020202020204" pitchFamily="34" charset="0"/>
              </a:rPr>
              <a:t>(</a:t>
            </a:r>
            <a:r>
              <a:rPr lang="zh-CN" altLang="en-US" sz="2400" b="1" dirty="0">
                <a:solidFill>
                  <a:schemeClr val="tx1"/>
                </a:solidFill>
                <a:latin typeface="Arial" panose="020B0604020202020204" pitchFamily="34" charset="0"/>
              </a:rPr>
              <a:t>植物细胞中</a:t>
            </a:r>
            <a:r>
              <a:rPr lang="en-US" altLang="zh-CN" sz="2400" b="1" dirty="0">
                <a:solidFill>
                  <a:schemeClr val="tx1"/>
                </a:solidFill>
                <a:latin typeface="Arial" panose="020B0604020202020204" pitchFamily="34" charset="0"/>
              </a:rPr>
              <a:t>)</a:t>
            </a:r>
            <a:endParaRPr lang="en-US" altLang="zh-CN" sz="2400" b="1" dirty="0">
              <a:solidFill>
                <a:schemeClr val="tx1"/>
              </a:solidFill>
              <a:latin typeface="Arial" panose="020B0604020202020204" pitchFamily="34" charset="0"/>
            </a:endParaRPr>
          </a:p>
          <a:p>
            <a:endParaRPr lang="en-US" altLang="zh-CN" sz="2400" b="1" dirty="0">
              <a:solidFill>
                <a:schemeClr val="tx1"/>
              </a:solidFill>
              <a:latin typeface="Arial" panose="020B0604020202020204" pitchFamily="34" charset="0"/>
              <a:ea typeface="华文中宋" panose="02010600040101010101" pitchFamily="2" charset="-122"/>
            </a:endParaRPr>
          </a:p>
        </p:txBody>
      </p:sp>
      <p:sp>
        <p:nvSpPr>
          <p:cNvPr id="13341" name="Text Box 29"/>
          <p:cNvSpPr txBox="1"/>
          <p:nvPr/>
        </p:nvSpPr>
        <p:spPr>
          <a:xfrm>
            <a:off x="4724400" y="4267200"/>
            <a:ext cx="2911475" cy="829945"/>
          </a:xfrm>
          <a:prstGeom prst="rect">
            <a:avLst/>
          </a:prstGeom>
          <a:noFill/>
          <a:ln w="9525">
            <a:noFill/>
          </a:ln>
        </p:spPr>
        <p:txBody>
          <a:bodyPr>
            <a:spAutoFit/>
          </a:bodyPr>
          <a:p>
            <a:r>
              <a:rPr lang="zh-CN" altLang="en-US" sz="2400" b="1" dirty="0">
                <a:solidFill>
                  <a:schemeClr val="tx1"/>
                </a:solidFill>
                <a:latin typeface="Tahoma" panose="020B0604030504040204" pitchFamily="34" charset="0"/>
                <a:ea typeface="华文中宋" panose="02010600040101010101" pitchFamily="2" charset="-122"/>
              </a:rPr>
              <a:t>人和动物乳汁中含量丰富</a:t>
            </a:r>
            <a:r>
              <a:rPr lang="en-US" altLang="zh-CN" sz="2400" dirty="0">
                <a:solidFill>
                  <a:schemeClr val="tx1"/>
                </a:solidFill>
                <a:latin typeface="Tahoma" panose="020B0604030504040204" pitchFamily="34" charset="0"/>
                <a:ea typeface="华文中宋" panose="02010600040101010101" pitchFamily="2" charset="-122"/>
              </a:rPr>
              <a:t>(</a:t>
            </a:r>
            <a:r>
              <a:rPr lang="zh-CN" altLang="en-US" sz="2400" b="1" dirty="0">
                <a:solidFill>
                  <a:schemeClr val="tx1"/>
                </a:solidFill>
                <a:latin typeface="Arial" panose="020B0604020202020204" pitchFamily="34" charset="0"/>
              </a:rPr>
              <a:t>动物细胞中</a:t>
            </a:r>
            <a:r>
              <a:rPr lang="en-US" altLang="zh-CN" sz="2400" b="1" dirty="0">
                <a:solidFill>
                  <a:schemeClr val="tx1"/>
                </a:solidFill>
                <a:latin typeface="Arial" panose="020B0604020202020204" pitchFamily="34" charset="0"/>
              </a:rPr>
              <a:t>)</a:t>
            </a:r>
            <a:endParaRPr lang="en-US" altLang="zh-CN" sz="2400" b="1" dirty="0">
              <a:solidFill>
                <a:schemeClr val="tx1"/>
              </a:solidFill>
              <a:latin typeface="Arial" panose="020B0604020202020204" pitchFamily="34" charset="0"/>
            </a:endParaRPr>
          </a:p>
        </p:txBody>
      </p:sp>
      <p:sp>
        <p:nvSpPr>
          <p:cNvPr id="13342" name="Text Box 30"/>
          <p:cNvSpPr txBox="1"/>
          <p:nvPr/>
        </p:nvSpPr>
        <p:spPr>
          <a:xfrm>
            <a:off x="7740650" y="3124200"/>
            <a:ext cx="2929890" cy="645160"/>
          </a:xfrm>
          <a:prstGeom prst="rect">
            <a:avLst/>
          </a:prstGeom>
          <a:noFill/>
          <a:ln w="9525">
            <a:noFill/>
          </a:ln>
        </p:spPr>
        <p:txBody>
          <a:bodyPr wrap="none">
            <a:spAutoFit/>
          </a:bodyPr>
          <a:p>
            <a:r>
              <a:rPr lang="zh-CN" altLang="en-US" sz="3600" b="1" dirty="0">
                <a:solidFill>
                  <a:srgbClr val="FF0000"/>
                </a:solidFill>
                <a:latin typeface="Tahoma" panose="020B0604030504040204" pitchFamily="34" charset="0"/>
                <a:ea typeface="华文中宋" panose="02010600040101010101" pitchFamily="2" charset="-122"/>
              </a:rPr>
              <a:t>蔗糖无还原性</a:t>
            </a:r>
            <a:endParaRPr lang="zh-CN" altLang="en-US" sz="3600" b="1" dirty="0">
              <a:solidFill>
                <a:srgbClr val="FF0000"/>
              </a:solidFill>
              <a:latin typeface="Tahoma" panose="020B0604030504040204" pitchFamily="34" charset="0"/>
              <a:ea typeface="华文中宋" panose="0201060004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336"/>
                                        </p:tgtEl>
                                        <p:attrNameLst>
                                          <p:attrName>style.visibility</p:attrName>
                                        </p:attrNameLst>
                                      </p:cBhvr>
                                      <p:to>
                                        <p:strVal val="visible"/>
                                      </p:to>
                                    </p:set>
                                    <p:animEffect transition="in" filter="blinds(horizontal)">
                                      <p:cBhvr>
                                        <p:cTn id="7" dur="500"/>
                                        <p:tgtEl>
                                          <p:spTgt spid="13336"/>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13337"/>
                                        </p:tgtEl>
                                        <p:attrNameLst>
                                          <p:attrName>style.visibility</p:attrName>
                                        </p:attrNameLst>
                                      </p:cBhvr>
                                      <p:to>
                                        <p:strVal val="visible"/>
                                      </p:to>
                                    </p:set>
                                    <p:animEffect transition="in" filter="blinds(horizontal)">
                                      <p:cBhvr>
                                        <p:cTn id="11" dur="500"/>
                                        <p:tgtEl>
                                          <p:spTgt spid="13337"/>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13338"/>
                                        </p:tgtEl>
                                        <p:attrNameLst>
                                          <p:attrName>style.visibility</p:attrName>
                                        </p:attrNameLst>
                                      </p:cBhvr>
                                      <p:to>
                                        <p:strVal val="visible"/>
                                      </p:to>
                                    </p:set>
                                    <p:animEffect transition="in" filter="blinds(horizontal)">
                                      <p:cBhvr>
                                        <p:cTn id="15" dur="500"/>
                                        <p:tgtEl>
                                          <p:spTgt spid="13338"/>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3339"/>
                                        </p:tgtEl>
                                        <p:attrNameLst>
                                          <p:attrName>style.visibility</p:attrName>
                                        </p:attrNameLst>
                                      </p:cBhvr>
                                      <p:to>
                                        <p:strVal val="visible"/>
                                      </p:to>
                                    </p:set>
                                    <p:animEffect transition="in" filter="blinds(horizontal)">
                                      <p:cBhvr>
                                        <p:cTn id="20" dur="500"/>
                                        <p:tgtEl>
                                          <p:spTgt spid="13339"/>
                                        </p:tgtEl>
                                      </p:cBhvr>
                                    </p:animEffect>
                                  </p:childTnLst>
                                </p:cTn>
                              </p:par>
                            </p:childTnLst>
                          </p:cTn>
                        </p:par>
                        <p:par>
                          <p:cTn id="21" fill="hold">
                            <p:stCondLst>
                              <p:cond delay="500"/>
                            </p:stCondLst>
                            <p:childTnLst>
                              <p:par>
                                <p:cTn id="22" presetID="3" presetClass="entr" presetSubtype="10" fill="hold" grpId="0" nodeType="afterEffect">
                                  <p:stCondLst>
                                    <p:cond delay="0"/>
                                  </p:stCondLst>
                                  <p:childTnLst>
                                    <p:set>
                                      <p:cBhvr>
                                        <p:cTn id="23" dur="1" fill="hold">
                                          <p:stCondLst>
                                            <p:cond delay="0"/>
                                          </p:stCondLst>
                                        </p:cTn>
                                        <p:tgtEl>
                                          <p:spTgt spid="13340"/>
                                        </p:tgtEl>
                                        <p:attrNameLst>
                                          <p:attrName>style.visibility</p:attrName>
                                        </p:attrNameLst>
                                      </p:cBhvr>
                                      <p:to>
                                        <p:strVal val="visible"/>
                                      </p:to>
                                    </p:set>
                                    <p:animEffect transition="in" filter="blinds(horizontal)">
                                      <p:cBhvr>
                                        <p:cTn id="24" dur="500"/>
                                        <p:tgtEl>
                                          <p:spTgt spid="13340"/>
                                        </p:tgtEl>
                                      </p:cBhvr>
                                    </p:animEffect>
                                  </p:childTnLst>
                                </p:cTn>
                              </p:par>
                            </p:childTnLst>
                          </p:cTn>
                        </p:par>
                        <p:par>
                          <p:cTn id="25" fill="hold">
                            <p:stCondLst>
                              <p:cond delay="1000"/>
                            </p:stCondLst>
                            <p:childTnLst>
                              <p:par>
                                <p:cTn id="26" presetID="3" presetClass="entr" presetSubtype="10" fill="hold" grpId="0" nodeType="afterEffect">
                                  <p:stCondLst>
                                    <p:cond delay="0"/>
                                  </p:stCondLst>
                                  <p:childTnLst>
                                    <p:set>
                                      <p:cBhvr>
                                        <p:cTn id="27" dur="1" fill="hold">
                                          <p:stCondLst>
                                            <p:cond delay="0"/>
                                          </p:stCondLst>
                                        </p:cTn>
                                        <p:tgtEl>
                                          <p:spTgt spid="13341"/>
                                        </p:tgtEl>
                                        <p:attrNameLst>
                                          <p:attrName>style.visibility</p:attrName>
                                        </p:attrNameLst>
                                      </p:cBhvr>
                                      <p:to>
                                        <p:strVal val="visible"/>
                                      </p:to>
                                    </p:set>
                                    <p:animEffect transition="in" filter="blinds(horizontal)">
                                      <p:cBhvr>
                                        <p:cTn id="28" dur="500"/>
                                        <p:tgtEl>
                                          <p:spTgt spid="13341"/>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3342"/>
                                        </p:tgtEl>
                                        <p:attrNameLst>
                                          <p:attrName>style.visibility</p:attrName>
                                        </p:attrNameLst>
                                      </p:cBhvr>
                                      <p:to>
                                        <p:strVal val="visible"/>
                                      </p:to>
                                    </p:set>
                                    <p:animEffect transition="in" filter="blinds(horizontal)">
                                      <p:cBhvr>
                                        <p:cTn id="33" dur="500"/>
                                        <p:tgtEl>
                                          <p:spTgt spid="133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36" grpId="0"/>
      <p:bldP spid="13337" grpId="0"/>
      <p:bldP spid="13338" grpId="0"/>
      <p:bldP spid="13339" grpId="0"/>
      <p:bldP spid="13340" grpId="0"/>
      <p:bldP spid="13341" grpId="0"/>
      <p:bldP spid="133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Text Box 2"/>
          <p:cNvSpPr txBox="1"/>
          <p:nvPr/>
        </p:nvSpPr>
        <p:spPr>
          <a:xfrm>
            <a:off x="8387715" y="4648200"/>
            <a:ext cx="2514600" cy="1198880"/>
          </a:xfrm>
          <a:prstGeom prst="rect">
            <a:avLst/>
          </a:prstGeom>
          <a:noFill/>
          <a:ln w="9525">
            <a:noFill/>
          </a:ln>
        </p:spPr>
        <p:txBody>
          <a:bodyPr>
            <a:spAutoFit/>
          </a:bodyPr>
          <a:p>
            <a:pPr>
              <a:spcBef>
                <a:spcPct val="50000"/>
              </a:spcBef>
            </a:pPr>
            <a:r>
              <a:rPr lang="zh-CN" altLang="en-US" sz="3600" b="1" dirty="0">
                <a:latin typeface="Arial" panose="020B0604020202020204" pitchFamily="34" charset="0"/>
              </a:rPr>
              <a:t>基本单位：</a:t>
            </a:r>
            <a:r>
              <a:rPr lang="zh-CN" altLang="en-US" sz="3600" b="1" dirty="0">
                <a:solidFill>
                  <a:srgbClr val="FF0000"/>
                </a:solidFill>
                <a:latin typeface="Arial" panose="020B0604020202020204" pitchFamily="34" charset="0"/>
              </a:rPr>
              <a:t>葡萄糖分子</a:t>
            </a:r>
            <a:endParaRPr lang="zh-CN" altLang="en-US" sz="3600" b="1" dirty="0">
              <a:solidFill>
                <a:srgbClr val="FF0000"/>
              </a:solidFill>
              <a:latin typeface="Arial" panose="020B0604020202020204" pitchFamily="34" charset="0"/>
            </a:endParaRPr>
          </a:p>
        </p:txBody>
      </p:sp>
      <p:grpSp>
        <p:nvGrpSpPr>
          <p:cNvPr id="1028" name="Group 3"/>
          <p:cNvGrpSpPr/>
          <p:nvPr/>
        </p:nvGrpSpPr>
        <p:grpSpPr>
          <a:xfrm>
            <a:off x="1524000" y="904875"/>
            <a:ext cx="8851265" cy="5255895"/>
            <a:chOff x="0" y="0"/>
            <a:chExt cx="4473" cy="3207"/>
          </a:xfrm>
        </p:grpSpPr>
        <p:graphicFrame>
          <p:nvGraphicFramePr>
            <p:cNvPr id="1026" name="Object 4"/>
            <p:cNvGraphicFramePr>
              <a:graphicFrameLocks noChangeAspect="1"/>
            </p:cNvGraphicFramePr>
            <p:nvPr/>
          </p:nvGraphicFramePr>
          <p:xfrm>
            <a:off x="0" y="0"/>
            <a:ext cx="3249" cy="3207"/>
          </p:xfrm>
          <a:graphic>
            <a:graphicData uri="http://schemas.openxmlformats.org/presentationml/2006/ole">
              <mc:AlternateContent xmlns:mc="http://schemas.openxmlformats.org/markup-compatibility/2006">
                <mc:Choice xmlns:v="urn:schemas-microsoft-com:vml" Requires="v">
                  <p:oleObj spid="_x0000_s3076" name="" r:id="rId1" imgW="3886200" imgH="3009900" progId="Paint.Picture">
                    <p:embed/>
                  </p:oleObj>
                </mc:Choice>
                <mc:Fallback>
                  <p:oleObj name="" r:id="rId1" imgW="3886200" imgH="3009900" progId="Paint.Picture">
                    <p:embed/>
                    <p:pic>
                      <p:nvPicPr>
                        <p:cNvPr id="0" name="图片 3075"/>
                        <p:cNvPicPr/>
                        <p:nvPr/>
                      </p:nvPicPr>
                      <p:blipFill>
                        <a:blip r:embed="rId2">
                          <a:clrChange>
                            <a:clrFrom>
                              <a:srgbClr val="EFF3F2"/>
                            </a:clrFrom>
                            <a:clrTo>
                              <a:srgbClr val="EFF3F2">
                                <a:alpha val="0"/>
                              </a:srgbClr>
                            </a:clrTo>
                          </a:clrChange>
                          <a:lum contrast="12000"/>
                        </a:blip>
                        <a:srcRect l="3061" r="25618" b="9731"/>
                        <a:stretch>
                          <a:fillRect/>
                        </a:stretch>
                      </p:blipFill>
                      <p:spPr>
                        <a:xfrm>
                          <a:off x="0" y="0"/>
                          <a:ext cx="3249" cy="3207"/>
                        </a:xfrm>
                        <a:prstGeom prst="rect">
                          <a:avLst/>
                        </a:prstGeom>
                        <a:noFill/>
                        <a:ln w="38100">
                          <a:noFill/>
                          <a:miter/>
                        </a:ln>
                      </p:spPr>
                    </p:pic>
                  </p:oleObj>
                </mc:Fallback>
              </mc:AlternateContent>
            </a:graphicData>
          </a:graphic>
        </p:graphicFrame>
        <p:pic>
          <p:nvPicPr>
            <p:cNvPr id="1033" name="Picture 5" descr="2006911_ef577b58e6119d9e02e04be906f0bfd5"/>
            <p:cNvPicPr>
              <a:picLocks noChangeAspect="1"/>
            </p:cNvPicPr>
            <p:nvPr/>
          </p:nvPicPr>
          <p:blipFill>
            <a:blip r:embed="rId3"/>
            <a:stretch>
              <a:fillRect/>
            </a:stretch>
          </p:blipFill>
          <p:spPr>
            <a:xfrm>
              <a:off x="2931" y="513"/>
              <a:ext cx="1542" cy="1258"/>
            </a:xfrm>
            <a:prstGeom prst="rect">
              <a:avLst/>
            </a:prstGeom>
            <a:noFill/>
            <a:ln w="9525">
              <a:noFill/>
            </a:ln>
          </p:spPr>
        </p:pic>
        <p:sp>
          <p:nvSpPr>
            <p:cNvPr id="1034" name="Line 6"/>
            <p:cNvSpPr/>
            <p:nvPr/>
          </p:nvSpPr>
          <p:spPr>
            <a:xfrm flipV="1">
              <a:off x="2886" y="1103"/>
              <a:ext cx="363" cy="317"/>
            </a:xfrm>
            <a:prstGeom prst="line">
              <a:avLst/>
            </a:prstGeom>
            <a:ln w="28575" cap="flat" cmpd="sng">
              <a:solidFill>
                <a:srgbClr val="CC3300"/>
              </a:solidFill>
              <a:prstDash val="solid"/>
              <a:headEnd type="none" w="med" len="med"/>
              <a:tailEnd type="none" w="med" len="med"/>
            </a:ln>
          </p:spPr>
        </p:sp>
        <p:sp>
          <p:nvSpPr>
            <p:cNvPr id="1035" name="Line 7"/>
            <p:cNvSpPr/>
            <p:nvPr/>
          </p:nvSpPr>
          <p:spPr>
            <a:xfrm flipV="1">
              <a:off x="3203" y="1375"/>
              <a:ext cx="46" cy="408"/>
            </a:xfrm>
            <a:prstGeom prst="line">
              <a:avLst/>
            </a:prstGeom>
            <a:ln w="28575" cap="flat" cmpd="sng">
              <a:solidFill>
                <a:srgbClr val="CC3300"/>
              </a:solidFill>
              <a:prstDash val="solid"/>
              <a:headEnd type="none" w="med" len="med"/>
              <a:tailEnd type="none" w="med" len="med"/>
            </a:ln>
          </p:spPr>
        </p:sp>
        <p:sp>
          <p:nvSpPr>
            <p:cNvPr id="1036" name="Line 8"/>
            <p:cNvSpPr/>
            <p:nvPr/>
          </p:nvSpPr>
          <p:spPr>
            <a:xfrm>
              <a:off x="3022" y="513"/>
              <a:ext cx="227" cy="227"/>
            </a:xfrm>
            <a:prstGeom prst="line">
              <a:avLst/>
            </a:prstGeom>
            <a:ln w="28575" cap="flat" cmpd="sng">
              <a:solidFill>
                <a:srgbClr val="CC3300"/>
              </a:solidFill>
              <a:prstDash val="solid"/>
              <a:headEnd type="none" w="med" len="med"/>
              <a:tailEnd type="none" w="med" len="med"/>
            </a:ln>
          </p:spPr>
        </p:sp>
        <p:sp>
          <p:nvSpPr>
            <p:cNvPr id="1039" name="Text Box 11"/>
            <p:cNvSpPr txBox="1"/>
            <p:nvPr/>
          </p:nvSpPr>
          <p:spPr>
            <a:xfrm>
              <a:off x="1140" y="2907"/>
              <a:ext cx="533" cy="225"/>
            </a:xfrm>
            <a:prstGeom prst="rect">
              <a:avLst/>
            </a:prstGeom>
            <a:solidFill>
              <a:schemeClr val="bg1"/>
            </a:solidFill>
            <a:ln w="9525">
              <a:noFill/>
            </a:ln>
          </p:spPr>
          <p:txBody>
            <a:bodyPr wrap="square">
              <a:spAutoFit/>
            </a:bodyPr>
            <a:p>
              <a:r>
                <a:rPr lang="zh-CN" altLang="en-US" b="1" dirty="0">
                  <a:latin typeface="Arial" panose="020B0604020202020204" pitchFamily="34" charset="0"/>
                </a:rPr>
                <a:t>纤维素</a:t>
              </a:r>
              <a:endParaRPr lang="zh-CN" altLang="en-US" b="1" dirty="0">
                <a:latin typeface="Arial" panose="020B0604020202020204" pitchFamily="34" charset="0"/>
              </a:endParaRPr>
            </a:p>
          </p:txBody>
        </p:sp>
      </p:grpSp>
      <p:sp>
        <p:nvSpPr>
          <p:cNvPr id="11276" name="Text Box 12"/>
          <p:cNvSpPr txBox="1"/>
          <p:nvPr/>
        </p:nvSpPr>
        <p:spPr>
          <a:xfrm>
            <a:off x="3648075" y="260350"/>
            <a:ext cx="6324600" cy="645160"/>
          </a:xfrm>
          <a:prstGeom prst="rect">
            <a:avLst/>
          </a:prstGeom>
          <a:noFill/>
          <a:ln w="9525">
            <a:noFill/>
          </a:ln>
        </p:spPr>
        <p:txBody>
          <a:bodyPr>
            <a:spAutoFit/>
          </a:bodyPr>
          <a:p>
            <a:pPr>
              <a:spcBef>
                <a:spcPct val="50000"/>
              </a:spcBef>
            </a:pPr>
            <a:r>
              <a:rPr lang="zh-CN" altLang="en-US" sz="3600" b="1" dirty="0">
                <a:solidFill>
                  <a:srgbClr val="FF0000"/>
                </a:solidFill>
                <a:latin typeface="Arial" panose="020B0604020202020204" pitchFamily="34" charset="0"/>
              </a:rPr>
              <a:t>由多个单糖脱水缩合而成</a:t>
            </a:r>
            <a:endParaRPr lang="zh-CN" altLang="en-US" sz="3600" b="1" dirty="0">
              <a:solidFill>
                <a:srgbClr val="FF0000"/>
              </a:solidFill>
              <a:latin typeface="Arial" panose="020B0604020202020204" pitchFamily="34" charset="0"/>
            </a:endParaRPr>
          </a:p>
        </p:txBody>
      </p:sp>
      <p:sp>
        <p:nvSpPr>
          <p:cNvPr id="1030" name="Rectangle 13"/>
          <p:cNvSpPr/>
          <p:nvPr/>
        </p:nvSpPr>
        <p:spPr>
          <a:xfrm>
            <a:off x="1391603" y="316230"/>
            <a:ext cx="1905000" cy="533400"/>
          </a:xfrm>
          <a:prstGeom prst="rect">
            <a:avLst/>
          </a:prstGeom>
          <a:noFill/>
          <a:ln w="9525">
            <a:noFill/>
          </a:ln>
        </p:spPr>
        <p:txBody>
          <a:bodyPr anchor="b"/>
          <a:p>
            <a:pPr algn="ctr"/>
            <a:r>
              <a:rPr lang="en-US" altLang="zh-CN" sz="3200" b="1" dirty="0">
                <a:solidFill>
                  <a:srgbClr val="FF0000"/>
                </a:solidFill>
                <a:latin typeface="Arial" panose="020B0604020202020204" pitchFamily="34" charset="0"/>
              </a:rPr>
              <a:t>3</a:t>
            </a:r>
            <a:r>
              <a:rPr lang="zh-CN" altLang="en-US" sz="3200" b="1" dirty="0">
                <a:solidFill>
                  <a:srgbClr val="FF0000"/>
                </a:solidFill>
                <a:latin typeface="Arial" panose="020B0604020202020204" pitchFamily="34" charset="0"/>
              </a:rPr>
              <a:t>、多糖</a:t>
            </a:r>
            <a:r>
              <a:rPr lang="en-US" altLang="zh-CN" sz="3200" b="1" dirty="0">
                <a:solidFill>
                  <a:srgbClr val="FF0000"/>
                </a:solidFill>
                <a:latin typeface="Arial" panose="020B0604020202020204" pitchFamily="34" charset="0"/>
              </a:rPr>
              <a:t>:</a:t>
            </a:r>
            <a:endParaRPr lang="en-US" altLang="zh-CN" sz="3200" b="1" dirty="0">
              <a:solidFill>
                <a:srgbClr val="FF0000"/>
              </a:solidFill>
              <a:latin typeface="Arial" panose="020B0604020202020204" pitchFamily="34" charset="0"/>
            </a:endParaRPr>
          </a:p>
        </p:txBody>
      </p:sp>
      <p:sp>
        <p:nvSpPr>
          <p:cNvPr id="1031" name="Oval 14"/>
          <p:cNvSpPr/>
          <p:nvPr/>
        </p:nvSpPr>
        <p:spPr>
          <a:xfrm>
            <a:off x="3028950" y="3657600"/>
            <a:ext cx="2057400" cy="990600"/>
          </a:xfrm>
          <a:prstGeom prst="ellipse">
            <a:avLst/>
          </a:prstGeom>
          <a:noFill/>
          <a:ln w="25400" cap="flat" cmpd="sng">
            <a:solidFill>
              <a:srgbClr val="FF0000"/>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1032" name="Oval 15"/>
          <p:cNvSpPr/>
          <p:nvPr/>
        </p:nvSpPr>
        <p:spPr>
          <a:xfrm>
            <a:off x="3028950" y="1984375"/>
            <a:ext cx="2555875" cy="990600"/>
          </a:xfrm>
          <a:prstGeom prst="ellipse">
            <a:avLst/>
          </a:prstGeom>
          <a:noFill/>
          <a:ln w="25400" cap="flat" cmpd="sng">
            <a:solidFill>
              <a:srgbClr val="FF0000"/>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2" name="Oval 14"/>
          <p:cNvSpPr/>
          <p:nvPr/>
        </p:nvSpPr>
        <p:spPr>
          <a:xfrm>
            <a:off x="3296920" y="5457190"/>
            <a:ext cx="2057400" cy="990600"/>
          </a:xfrm>
          <a:prstGeom prst="ellipse">
            <a:avLst/>
          </a:prstGeom>
          <a:noFill/>
          <a:ln w="25400" cap="flat" cmpd="sng">
            <a:solidFill>
              <a:srgbClr val="FF0000"/>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slide(fromBottom)">
                                      <p:cBhvr>
                                        <p:cTn id="7" dur="500"/>
                                        <p:tgtEl>
                                          <p:spTgt spid="1126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276"/>
                                        </p:tgtEl>
                                        <p:attrNameLst>
                                          <p:attrName>style.visibility</p:attrName>
                                        </p:attrNameLst>
                                      </p:cBhvr>
                                      <p:to>
                                        <p:strVal val="visible"/>
                                      </p:to>
                                    </p:set>
                                    <p:animEffect transition="in" filter="blinds(horizontal)">
                                      <p:cBhvr>
                                        <p:cTn id="12" dur="500"/>
                                        <p:tgtEl>
                                          <p:spTgt spid="11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7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Rectangle 2"/>
          <p:cNvSpPr>
            <a:spLocks noChangeArrowheads="1"/>
          </p:cNvSpPr>
          <p:nvPr/>
        </p:nvSpPr>
        <p:spPr bwMode="auto">
          <a:xfrm>
            <a:off x="1356995" y="102870"/>
            <a:ext cx="9144000" cy="639763"/>
          </a:xfrm>
          <a:prstGeom prst="rect">
            <a:avLst/>
          </a:prstGeom>
          <a:solidFill>
            <a:schemeClr val="bg1"/>
          </a:solidFill>
          <a:ln w="9525">
            <a:noFill/>
            <a:miter lim="800000"/>
          </a:ln>
        </p:spPr>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600" b="1" i="0" u="none" strike="noStrike" kern="1200" cap="none" spc="0" normalizeH="0" baseline="0" noProof="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３</a:t>
            </a:r>
            <a:r>
              <a:rPr kumimoji="0" lang="en-US" sz="3600" b="1" i="0" u="none" strike="noStrike" kern="1200" cap="none" spc="0" normalizeH="0" baseline="0" noProof="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a:t>
            </a:r>
            <a:r>
              <a:rPr kumimoji="0" lang="zh-CN" altLang="en-US" sz="3600" b="1" i="0" u="none" strike="noStrike" kern="1200" cap="none" spc="0" normalizeH="0" baseline="0" noProof="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多糖</a:t>
            </a:r>
            <a:endParaRPr kumimoji="0" lang="zh-CN" altLang="en-US" sz="3600" b="1" i="0" u="none" strike="noStrike" kern="1200" cap="none" spc="0" normalizeH="0" baseline="0" noProof="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endParaRPr>
          </a:p>
        </p:txBody>
      </p:sp>
      <p:graphicFrame>
        <p:nvGraphicFramePr>
          <p:cNvPr id="14340" name="Group 4"/>
          <p:cNvGraphicFramePr>
            <a:graphicFrameLocks noGrp="1"/>
          </p:cNvGraphicFramePr>
          <p:nvPr>
            <p:custDataLst>
              <p:tags r:id="rId1"/>
            </p:custDataLst>
          </p:nvPr>
        </p:nvGraphicFramePr>
        <p:xfrm>
          <a:off x="1490663" y="1200150"/>
          <a:ext cx="9177020" cy="5036820"/>
        </p:xfrm>
        <a:graphic>
          <a:graphicData uri="http://schemas.openxmlformats.org/drawingml/2006/table">
            <a:tbl>
              <a:tblPr/>
              <a:tblGrid>
                <a:gridCol w="1011555"/>
                <a:gridCol w="777875"/>
                <a:gridCol w="1981200"/>
                <a:gridCol w="3044190"/>
                <a:gridCol w="2362200"/>
              </a:tblGrid>
              <a:tr h="533400">
                <a:tc gridSpan="3">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rPr>
                        <a:t>种类</a:t>
                      </a:r>
                      <a:endParaRPr kumimoji="0" 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endParaRP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hMerge="1">
                  <a:tcPr/>
                </a:tc>
                <a:tc hMerge="1">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rPr>
                        <a:t>      </a:t>
                      </a:r>
                      <a:r>
                        <a:rPr kumimoji="0" 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rPr>
                        <a:t>分布</a:t>
                      </a:r>
                      <a:endParaRPr kumimoji="0" 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rPr>
                        <a:t>     </a:t>
                      </a:r>
                      <a:r>
                        <a:rPr kumimoji="0" 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rPr>
                        <a:t>功能</a:t>
                      </a:r>
                      <a:endParaRPr kumimoji="0" 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endParaRP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r>
              <a:tr h="1524000">
                <a:tc rowSpan="4">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endParaRP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endParaRP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endParaRP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endParaRP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rPr>
                        <a:t>多糖</a:t>
                      </a:r>
                      <a:endParaRPr kumimoji="0" 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endParaRP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CCCCFF"/>
                    </a:solidFill>
                  </a:tcPr>
                </a:tc>
                <a:tc rowSpan="2">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endParaRP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rPr>
                        <a:t>植物细胞</a:t>
                      </a:r>
                      <a:endParaRPr kumimoji="0" 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rgbClr val="000000"/>
                        </a:solidFill>
                        <a:effectLst/>
                        <a:latin typeface="Arial" panose="020B0604020202020204" pitchFamily="34" charset="0"/>
                        <a:ea typeface="华文中宋" panose="0201060004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r>
              <a:tr h="998220">
                <a:tc vMerge="1">
                  <a:tcPr/>
                </a:tc>
                <a:tc vMerge="1">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r>
              <a:tr h="1143000">
                <a:tc vMerge="1">
                  <a:tcPr/>
                </a:tc>
                <a:tc rowSpan="2">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sz="26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rPr>
                        <a:t>动物细胞</a:t>
                      </a:r>
                      <a:endParaRPr kumimoji="0" lang="zh-CN" sz="26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r>
              <a:tr h="838200">
                <a:tc vMerge="1">
                  <a:tcPr/>
                </a:tc>
                <a:tc vMerge="1">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1" i="0" u="none" strike="noStrike" cap="none" normalizeH="0" baseline="0" smtClean="0">
                        <a:ln>
                          <a:noFill/>
                        </a:ln>
                        <a:solidFill>
                          <a:schemeClr val="tx1"/>
                        </a:solidFill>
                        <a:effectLst/>
                        <a:latin typeface="Arial" panose="020B0604020202020204" pitchFamily="34" charset="0"/>
                        <a:ea typeface="华文中宋" panose="02010600040101010101" pitchFamily="2" charset="-122"/>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gradFill rotWithShape="0">
                      <a:gsLst>
                        <a:gs pos="0">
                          <a:srgbClr val="CCCCFF"/>
                        </a:gs>
                        <a:gs pos="50000">
                          <a:srgbClr val="FFFFFF"/>
                        </a:gs>
                        <a:gs pos="100000">
                          <a:srgbClr val="CCCCFF"/>
                        </a:gs>
                      </a:gsLst>
                      <a:lin ang="5400000" scaled="1"/>
                    </a:gradFill>
                  </a:tcPr>
                </a:tc>
              </a:tr>
            </a:tbl>
          </a:graphicData>
        </a:graphic>
      </p:graphicFrame>
      <p:sp>
        <p:nvSpPr>
          <p:cNvPr id="14371" name="Text Box 33">
            <a:hlinkClick r:id="rId2" action="ppaction://hlinksldjump"/>
          </p:cNvPr>
          <p:cNvSpPr txBox="1"/>
          <p:nvPr/>
        </p:nvSpPr>
        <p:spPr>
          <a:xfrm>
            <a:off x="3863975" y="2420938"/>
            <a:ext cx="895350" cy="521970"/>
          </a:xfrm>
          <a:prstGeom prst="rect">
            <a:avLst/>
          </a:prstGeom>
          <a:noFill/>
          <a:ln w="9525">
            <a:noFill/>
          </a:ln>
        </p:spPr>
        <p:txBody>
          <a:bodyPr wrap="none">
            <a:spAutoFit/>
          </a:bodyPr>
          <a:p>
            <a:r>
              <a:rPr lang="zh-CN" altLang="en-US" sz="2800" b="1" dirty="0">
                <a:solidFill>
                  <a:srgbClr val="0000FF"/>
                </a:solidFill>
                <a:latin typeface="Tahoma" panose="020B0604030504040204" pitchFamily="34" charset="0"/>
                <a:ea typeface="华文中宋" panose="02010600040101010101" pitchFamily="2" charset="-122"/>
              </a:rPr>
              <a:t>淀粉</a:t>
            </a:r>
            <a:endParaRPr lang="zh-CN" altLang="en-US" sz="2800" b="1" dirty="0">
              <a:solidFill>
                <a:srgbClr val="0000FF"/>
              </a:solidFill>
              <a:latin typeface="Tahoma" panose="020B0604030504040204" pitchFamily="34" charset="0"/>
              <a:ea typeface="华文中宋" panose="02010600040101010101" pitchFamily="2" charset="-122"/>
            </a:endParaRPr>
          </a:p>
        </p:txBody>
      </p:sp>
      <p:sp>
        <p:nvSpPr>
          <p:cNvPr id="14372" name="Text Box 34">
            <a:hlinkClick r:id="rId2" action="ppaction://hlinksldjump"/>
          </p:cNvPr>
          <p:cNvSpPr txBox="1"/>
          <p:nvPr/>
        </p:nvSpPr>
        <p:spPr>
          <a:xfrm>
            <a:off x="3719513" y="3500438"/>
            <a:ext cx="1251585" cy="521970"/>
          </a:xfrm>
          <a:prstGeom prst="rect">
            <a:avLst/>
          </a:prstGeom>
          <a:noFill/>
          <a:ln w="9525">
            <a:noFill/>
          </a:ln>
        </p:spPr>
        <p:txBody>
          <a:bodyPr wrap="none">
            <a:spAutoFit/>
          </a:bodyPr>
          <a:p>
            <a:r>
              <a:rPr lang="zh-CN" altLang="en-US" sz="2800" b="1" dirty="0">
                <a:solidFill>
                  <a:srgbClr val="3333FF"/>
                </a:solidFill>
                <a:latin typeface="Tahoma" panose="020B0604030504040204" pitchFamily="34" charset="0"/>
                <a:ea typeface="华文中宋" panose="02010600040101010101" pitchFamily="2" charset="-122"/>
              </a:rPr>
              <a:t>纤维素</a:t>
            </a:r>
            <a:endParaRPr lang="zh-CN" altLang="en-US" sz="2800" b="1" dirty="0">
              <a:solidFill>
                <a:srgbClr val="3333FF"/>
              </a:solidFill>
              <a:latin typeface="Tahoma" panose="020B0604030504040204" pitchFamily="34" charset="0"/>
              <a:ea typeface="华文中宋" panose="02010600040101010101" pitchFamily="2" charset="-122"/>
            </a:endParaRPr>
          </a:p>
        </p:txBody>
      </p:sp>
      <p:sp>
        <p:nvSpPr>
          <p:cNvPr id="14373" name="Text Box 35"/>
          <p:cNvSpPr txBox="1"/>
          <p:nvPr/>
        </p:nvSpPr>
        <p:spPr>
          <a:xfrm>
            <a:off x="3962400" y="4652963"/>
            <a:ext cx="1251585" cy="521970"/>
          </a:xfrm>
          <a:prstGeom prst="rect">
            <a:avLst/>
          </a:prstGeom>
          <a:noFill/>
          <a:ln w="9525">
            <a:noFill/>
          </a:ln>
        </p:spPr>
        <p:txBody>
          <a:bodyPr wrap="none">
            <a:spAutoFit/>
          </a:bodyPr>
          <a:p>
            <a:r>
              <a:rPr lang="zh-CN" altLang="en-US" sz="2800" b="1" dirty="0">
                <a:solidFill>
                  <a:srgbClr val="3333FF"/>
                </a:solidFill>
                <a:latin typeface="Tahoma" panose="020B0604030504040204" pitchFamily="34" charset="0"/>
                <a:ea typeface="华文中宋" panose="02010600040101010101" pitchFamily="2" charset="-122"/>
              </a:rPr>
              <a:t>肝糖原</a:t>
            </a:r>
            <a:endParaRPr lang="zh-CN" altLang="en-US" sz="2800" b="1" dirty="0">
              <a:solidFill>
                <a:srgbClr val="3333FF"/>
              </a:solidFill>
              <a:latin typeface="Tahoma" panose="020B0604030504040204" pitchFamily="34" charset="0"/>
              <a:ea typeface="华文中宋" panose="02010600040101010101" pitchFamily="2" charset="-122"/>
            </a:endParaRPr>
          </a:p>
        </p:txBody>
      </p:sp>
      <p:sp>
        <p:nvSpPr>
          <p:cNvPr id="14374" name="Text Box 36"/>
          <p:cNvSpPr txBox="1"/>
          <p:nvPr/>
        </p:nvSpPr>
        <p:spPr>
          <a:xfrm>
            <a:off x="3962400" y="5516563"/>
            <a:ext cx="1251585" cy="521970"/>
          </a:xfrm>
          <a:prstGeom prst="rect">
            <a:avLst/>
          </a:prstGeom>
          <a:noFill/>
          <a:ln w="9525">
            <a:noFill/>
          </a:ln>
        </p:spPr>
        <p:txBody>
          <a:bodyPr wrap="none">
            <a:spAutoFit/>
          </a:bodyPr>
          <a:p>
            <a:r>
              <a:rPr lang="zh-CN" altLang="en-US" sz="2800" b="1" dirty="0">
                <a:solidFill>
                  <a:srgbClr val="3333FF"/>
                </a:solidFill>
                <a:latin typeface="Tahoma" panose="020B0604030504040204" pitchFamily="34" charset="0"/>
                <a:ea typeface="华文中宋" panose="02010600040101010101" pitchFamily="2" charset="-122"/>
              </a:rPr>
              <a:t>肌糖原</a:t>
            </a:r>
            <a:endParaRPr lang="zh-CN" altLang="en-US" sz="2800" b="1" dirty="0">
              <a:solidFill>
                <a:srgbClr val="3333FF"/>
              </a:solidFill>
              <a:latin typeface="Tahoma" panose="020B0604030504040204" pitchFamily="34" charset="0"/>
              <a:ea typeface="华文中宋" panose="02010600040101010101" pitchFamily="2" charset="-122"/>
            </a:endParaRPr>
          </a:p>
        </p:txBody>
      </p:sp>
      <p:sp>
        <p:nvSpPr>
          <p:cNvPr id="14375" name="Text Box 37">
            <a:hlinkClick r:id="rId2" action="ppaction://hlinksldjump"/>
          </p:cNvPr>
          <p:cNvSpPr txBox="1"/>
          <p:nvPr/>
        </p:nvSpPr>
        <p:spPr>
          <a:xfrm>
            <a:off x="5427663" y="1844675"/>
            <a:ext cx="2971800" cy="1383665"/>
          </a:xfrm>
          <a:prstGeom prst="rect">
            <a:avLst/>
          </a:prstGeom>
          <a:noFill/>
          <a:ln w="9525">
            <a:noFill/>
          </a:ln>
        </p:spPr>
        <p:txBody>
          <a:bodyPr>
            <a:spAutoFit/>
          </a:bodyPr>
          <a:p>
            <a:r>
              <a:rPr lang="zh-CN" altLang="en-US" sz="2800" b="1" dirty="0">
                <a:solidFill>
                  <a:srgbClr val="3333FF"/>
                </a:solidFill>
                <a:latin typeface="Tahoma" panose="020B0604030504040204" pitchFamily="34" charset="0"/>
                <a:ea typeface="华文中宋" panose="02010600040101010101" pitchFamily="2" charset="-122"/>
              </a:rPr>
              <a:t>粮食作物的</a:t>
            </a:r>
            <a:r>
              <a:rPr lang="zh-CN" altLang="en-US" sz="2800" b="1" dirty="0">
                <a:solidFill>
                  <a:srgbClr val="FF0000"/>
                </a:solidFill>
                <a:latin typeface="Tahoma" panose="020B0604030504040204" pitchFamily="34" charset="0"/>
                <a:ea typeface="华文中宋" panose="02010600040101010101" pitchFamily="2" charset="-122"/>
              </a:rPr>
              <a:t>种子</a:t>
            </a:r>
            <a:r>
              <a:rPr lang="zh-CN" altLang="en-US" sz="2800" b="1" dirty="0">
                <a:solidFill>
                  <a:srgbClr val="3333FF"/>
                </a:solidFill>
                <a:latin typeface="Tahoma" panose="020B0604030504040204" pitchFamily="34" charset="0"/>
                <a:ea typeface="华文中宋" panose="02010600040101010101" pitchFamily="2" charset="-122"/>
              </a:rPr>
              <a:t>、</a:t>
            </a:r>
            <a:r>
              <a:rPr lang="zh-CN" altLang="en-US" sz="2800" b="1" dirty="0">
                <a:solidFill>
                  <a:srgbClr val="FF0000"/>
                </a:solidFill>
                <a:latin typeface="Tahoma" panose="020B0604030504040204" pitchFamily="34" charset="0"/>
                <a:ea typeface="华文中宋" panose="02010600040101010101" pitchFamily="2" charset="-122"/>
              </a:rPr>
              <a:t>变态茎</a:t>
            </a:r>
            <a:r>
              <a:rPr lang="zh-CN" altLang="en-US" sz="2800" b="1" dirty="0">
                <a:solidFill>
                  <a:srgbClr val="3333FF"/>
                </a:solidFill>
                <a:latin typeface="Tahoma" panose="020B0604030504040204" pitchFamily="34" charset="0"/>
                <a:ea typeface="华文中宋" panose="02010600040101010101" pitchFamily="2" charset="-122"/>
              </a:rPr>
              <a:t>或</a:t>
            </a:r>
            <a:r>
              <a:rPr lang="zh-CN" altLang="en-US" sz="2800" b="1" dirty="0">
                <a:solidFill>
                  <a:srgbClr val="FF0000"/>
                </a:solidFill>
                <a:latin typeface="Tahoma" panose="020B0604030504040204" pitchFamily="34" charset="0"/>
                <a:ea typeface="华文中宋" panose="02010600040101010101" pitchFamily="2" charset="-122"/>
              </a:rPr>
              <a:t>根</a:t>
            </a:r>
            <a:r>
              <a:rPr lang="zh-CN" altLang="en-US" sz="2800" b="1" dirty="0">
                <a:solidFill>
                  <a:srgbClr val="3333FF"/>
                </a:solidFill>
                <a:latin typeface="Tahoma" panose="020B0604030504040204" pitchFamily="34" charset="0"/>
                <a:ea typeface="华文中宋" panose="02010600040101010101" pitchFamily="2" charset="-122"/>
              </a:rPr>
              <a:t>等储藏器官中</a:t>
            </a:r>
            <a:endParaRPr lang="zh-CN" altLang="en-US" sz="2800" b="1" dirty="0">
              <a:solidFill>
                <a:srgbClr val="3333FF"/>
              </a:solidFill>
              <a:latin typeface="Tahoma" panose="020B0604030504040204" pitchFamily="34" charset="0"/>
              <a:ea typeface="华文中宋" panose="02010600040101010101" pitchFamily="2" charset="-122"/>
            </a:endParaRPr>
          </a:p>
        </p:txBody>
      </p:sp>
      <p:sp>
        <p:nvSpPr>
          <p:cNvPr id="14376" name="Text Box 38">
            <a:hlinkClick r:id="rId2" action="ppaction://hlinksldjump"/>
          </p:cNvPr>
          <p:cNvSpPr txBox="1"/>
          <p:nvPr/>
        </p:nvSpPr>
        <p:spPr>
          <a:xfrm>
            <a:off x="5448300" y="3357563"/>
            <a:ext cx="2590800" cy="953135"/>
          </a:xfrm>
          <a:prstGeom prst="rect">
            <a:avLst/>
          </a:prstGeom>
          <a:noFill/>
          <a:ln w="9525">
            <a:noFill/>
          </a:ln>
        </p:spPr>
        <p:txBody>
          <a:bodyPr>
            <a:spAutoFit/>
          </a:bodyPr>
          <a:p>
            <a:r>
              <a:rPr lang="zh-CN" altLang="en-US" sz="2800" b="1" dirty="0">
                <a:solidFill>
                  <a:srgbClr val="3333FF"/>
                </a:solidFill>
                <a:latin typeface="Tahoma" panose="020B0604030504040204" pitchFamily="34" charset="0"/>
                <a:ea typeface="华文中宋" panose="02010600040101010101" pitchFamily="2" charset="-122"/>
              </a:rPr>
              <a:t>植物细胞的</a:t>
            </a:r>
            <a:r>
              <a:rPr lang="zh-CN" altLang="en-US" sz="2800" b="1" dirty="0">
                <a:solidFill>
                  <a:srgbClr val="FF0000"/>
                </a:solidFill>
                <a:latin typeface="Tahoma" panose="020B0604030504040204" pitchFamily="34" charset="0"/>
                <a:ea typeface="华文中宋" panose="02010600040101010101" pitchFamily="2" charset="-122"/>
              </a:rPr>
              <a:t>细</a:t>
            </a:r>
            <a:endParaRPr lang="zh-CN" altLang="en-US" sz="2800" b="1" dirty="0">
              <a:solidFill>
                <a:srgbClr val="FF0000"/>
              </a:solidFill>
              <a:latin typeface="Tahoma" panose="020B0604030504040204" pitchFamily="34" charset="0"/>
              <a:ea typeface="华文中宋" panose="02010600040101010101" pitchFamily="2" charset="-122"/>
            </a:endParaRPr>
          </a:p>
          <a:p>
            <a:r>
              <a:rPr lang="zh-CN" altLang="en-US" sz="2800" b="1" dirty="0">
                <a:solidFill>
                  <a:srgbClr val="FF0000"/>
                </a:solidFill>
                <a:latin typeface="Tahoma" panose="020B0604030504040204" pitchFamily="34" charset="0"/>
                <a:ea typeface="华文中宋" panose="02010600040101010101" pitchFamily="2" charset="-122"/>
              </a:rPr>
              <a:t>胞壁</a:t>
            </a:r>
            <a:r>
              <a:rPr lang="zh-CN" altLang="en-US" sz="2800" b="1" dirty="0">
                <a:solidFill>
                  <a:srgbClr val="3333FF"/>
                </a:solidFill>
                <a:latin typeface="Tahoma" panose="020B0604030504040204" pitchFamily="34" charset="0"/>
                <a:ea typeface="华文中宋" panose="02010600040101010101" pitchFamily="2" charset="-122"/>
              </a:rPr>
              <a:t>中</a:t>
            </a:r>
            <a:endParaRPr lang="zh-CN" altLang="en-US" sz="2800" b="1" dirty="0">
              <a:solidFill>
                <a:srgbClr val="3333FF"/>
              </a:solidFill>
              <a:latin typeface="Tahoma" panose="020B0604030504040204" pitchFamily="34" charset="0"/>
              <a:ea typeface="华文中宋" panose="02010600040101010101" pitchFamily="2" charset="-122"/>
            </a:endParaRPr>
          </a:p>
        </p:txBody>
      </p:sp>
      <p:sp>
        <p:nvSpPr>
          <p:cNvPr id="14377" name="Text Box 39">
            <a:hlinkClick r:id="rId2" action="ppaction://hlinksldjump"/>
          </p:cNvPr>
          <p:cNvSpPr txBox="1"/>
          <p:nvPr/>
        </p:nvSpPr>
        <p:spPr>
          <a:xfrm>
            <a:off x="5486400" y="4652963"/>
            <a:ext cx="2320290" cy="521970"/>
          </a:xfrm>
          <a:prstGeom prst="rect">
            <a:avLst/>
          </a:prstGeom>
          <a:noFill/>
          <a:ln w="9525">
            <a:noFill/>
          </a:ln>
        </p:spPr>
        <p:txBody>
          <a:bodyPr wrap="none">
            <a:spAutoFit/>
          </a:bodyPr>
          <a:p>
            <a:r>
              <a:rPr lang="zh-CN" altLang="en-US" sz="2800" b="1" dirty="0">
                <a:solidFill>
                  <a:srgbClr val="3333FF"/>
                </a:solidFill>
                <a:latin typeface="Tahoma" panose="020B0604030504040204" pitchFamily="34" charset="0"/>
                <a:ea typeface="华文中宋" panose="02010600040101010101" pitchFamily="2" charset="-122"/>
              </a:rPr>
              <a:t>动物的</a:t>
            </a:r>
            <a:r>
              <a:rPr lang="zh-CN" altLang="en-US" sz="2800" b="1" dirty="0">
                <a:solidFill>
                  <a:srgbClr val="FF0000"/>
                </a:solidFill>
                <a:latin typeface="Tahoma" panose="020B0604030504040204" pitchFamily="34" charset="0"/>
                <a:ea typeface="华文中宋" panose="02010600040101010101" pitchFamily="2" charset="-122"/>
              </a:rPr>
              <a:t>肝脏</a:t>
            </a:r>
            <a:r>
              <a:rPr lang="zh-CN" altLang="en-US" sz="2800" b="1" dirty="0">
                <a:solidFill>
                  <a:srgbClr val="3333FF"/>
                </a:solidFill>
                <a:latin typeface="Tahoma" panose="020B0604030504040204" pitchFamily="34" charset="0"/>
                <a:ea typeface="华文中宋" panose="02010600040101010101" pitchFamily="2" charset="-122"/>
              </a:rPr>
              <a:t>中</a:t>
            </a:r>
            <a:endParaRPr lang="zh-CN" altLang="en-US" sz="2800" b="1" dirty="0">
              <a:solidFill>
                <a:srgbClr val="3333FF"/>
              </a:solidFill>
              <a:latin typeface="Tahoma" panose="020B0604030504040204" pitchFamily="34" charset="0"/>
              <a:ea typeface="华文中宋" panose="02010600040101010101" pitchFamily="2" charset="-122"/>
            </a:endParaRPr>
          </a:p>
        </p:txBody>
      </p:sp>
      <p:sp>
        <p:nvSpPr>
          <p:cNvPr id="14378" name="Text Box 40"/>
          <p:cNvSpPr txBox="1"/>
          <p:nvPr/>
        </p:nvSpPr>
        <p:spPr>
          <a:xfrm>
            <a:off x="5216525" y="5589588"/>
            <a:ext cx="3111500" cy="521970"/>
          </a:xfrm>
          <a:prstGeom prst="rect">
            <a:avLst/>
          </a:prstGeom>
          <a:noFill/>
          <a:ln w="9525">
            <a:noFill/>
          </a:ln>
        </p:spPr>
        <p:txBody>
          <a:bodyPr>
            <a:spAutoFit/>
          </a:bodyPr>
          <a:p>
            <a:r>
              <a:rPr lang="zh-CN" altLang="en-US" sz="2800" b="1" dirty="0">
                <a:solidFill>
                  <a:srgbClr val="3333FF"/>
                </a:solidFill>
                <a:latin typeface="Tahoma" panose="020B0604030504040204" pitchFamily="34" charset="0"/>
                <a:ea typeface="华文中宋" panose="02010600040101010101" pitchFamily="2" charset="-122"/>
              </a:rPr>
              <a:t>动物的</a:t>
            </a:r>
            <a:r>
              <a:rPr lang="zh-CN" altLang="en-US" sz="2800" b="1" dirty="0">
                <a:solidFill>
                  <a:srgbClr val="FF0000"/>
                </a:solidFill>
                <a:latin typeface="Tahoma" panose="020B0604030504040204" pitchFamily="34" charset="0"/>
                <a:ea typeface="华文中宋" panose="02010600040101010101" pitchFamily="2" charset="-122"/>
              </a:rPr>
              <a:t>肌肉组织</a:t>
            </a:r>
            <a:r>
              <a:rPr lang="zh-CN" altLang="en-US" sz="2800" b="1" dirty="0">
                <a:solidFill>
                  <a:srgbClr val="3333FF"/>
                </a:solidFill>
                <a:latin typeface="Tahoma" panose="020B0604030504040204" pitchFamily="34" charset="0"/>
                <a:ea typeface="华文中宋" panose="02010600040101010101" pitchFamily="2" charset="-122"/>
              </a:rPr>
              <a:t>中</a:t>
            </a:r>
            <a:endParaRPr lang="zh-CN" altLang="en-US" sz="2800" b="1" dirty="0">
              <a:solidFill>
                <a:srgbClr val="3333FF"/>
              </a:solidFill>
              <a:latin typeface="Tahoma" panose="020B0604030504040204" pitchFamily="34" charset="0"/>
              <a:ea typeface="华文中宋" panose="02010600040101010101" pitchFamily="2" charset="-122"/>
            </a:endParaRPr>
          </a:p>
        </p:txBody>
      </p:sp>
      <p:sp>
        <p:nvSpPr>
          <p:cNvPr id="14379" name="Text Box 41"/>
          <p:cNvSpPr txBox="1"/>
          <p:nvPr/>
        </p:nvSpPr>
        <p:spPr>
          <a:xfrm>
            <a:off x="8616950" y="2276475"/>
            <a:ext cx="1607820" cy="521970"/>
          </a:xfrm>
          <a:prstGeom prst="rect">
            <a:avLst/>
          </a:prstGeom>
          <a:noFill/>
          <a:ln w="9525">
            <a:noFill/>
          </a:ln>
        </p:spPr>
        <p:txBody>
          <a:bodyPr wrap="none">
            <a:spAutoFit/>
          </a:bodyPr>
          <a:p>
            <a:r>
              <a:rPr lang="zh-CN" altLang="en-US" sz="2800" b="1" dirty="0">
                <a:solidFill>
                  <a:srgbClr val="3333FF"/>
                </a:solidFill>
                <a:latin typeface="Tahoma" panose="020B0604030504040204" pitchFamily="34" charset="0"/>
                <a:ea typeface="华文中宋" panose="02010600040101010101" pitchFamily="2" charset="-122"/>
              </a:rPr>
              <a:t>储存能量</a:t>
            </a:r>
            <a:endParaRPr lang="zh-CN" altLang="en-US" sz="2800" b="1" dirty="0">
              <a:solidFill>
                <a:srgbClr val="3333FF"/>
              </a:solidFill>
              <a:latin typeface="Tahoma" panose="020B0604030504040204" pitchFamily="34" charset="0"/>
              <a:ea typeface="华文中宋" panose="02010600040101010101" pitchFamily="2" charset="-122"/>
            </a:endParaRPr>
          </a:p>
        </p:txBody>
      </p:sp>
      <p:sp>
        <p:nvSpPr>
          <p:cNvPr id="14380" name="Text Box 42"/>
          <p:cNvSpPr txBox="1"/>
          <p:nvPr/>
        </p:nvSpPr>
        <p:spPr>
          <a:xfrm>
            <a:off x="8350250" y="3500438"/>
            <a:ext cx="2320290" cy="521970"/>
          </a:xfrm>
          <a:prstGeom prst="rect">
            <a:avLst/>
          </a:prstGeom>
          <a:noFill/>
          <a:ln w="9525">
            <a:noFill/>
          </a:ln>
        </p:spPr>
        <p:txBody>
          <a:bodyPr wrap="none">
            <a:spAutoFit/>
          </a:bodyPr>
          <a:p>
            <a:r>
              <a:rPr lang="zh-CN" altLang="en-US" sz="2800" b="1" dirty="0">
                <a:solidFill>
                  <a:srgbClr val="3333FF"/>
                </a:solidFill>
                <a:latin typeface="Tahoma" panose="020B0604030504040204" pitchFamily="34" charset="0"/>
                <a:ea typeface="华文中宋" panose="02010600040101010101" pitchFamily="2" charset="-122"/>
              </a:rPr>
              <a:t>支持保护细胞</a:t>
            </a:r>
            <a:endParaRPr lang="zh-CN" altLang="en-US" sz="2800" b="1" dirty="0">
              <a:solidFill>
                <a:srgbClr val="3333FF"/>
              </a:solidFill>
              <a:latin typeface="Tahoma" panose="020B0604030504040204" pitchFamily="34" charset="0"/>
              <a:ea typeface="华文中宋" panose="02010600040101010101" pitchFamily="2" charset="-122"/>
            </a:endParaRPr>
          </a:p>
        </p:txBody>
      </p:sp>
      <p:sp>
        <p:nvSpPr>
          <p:cNvPr id="14381" name="Text Box 43"/>
          <p:cNvSpPr txBox="1"/>
          <p:nvPr/>
        </p:nvSpPr>
        <p:spPr>
          <a:xfrm>
            <a:off x="8519795" y="4636453"/>
            <a:ext cx="1981200" cy="953135"/>
          </a:xfrm>
          <a:prstGeom prst="rect">
            <a:avLst/>
          </a:prstGeom>
          <a:noFill/>
          <a:ln w="9525">
            <a:noFill/>
          </a:ln>
        </p:spPr>
        <p:txBody>
          <a:bodyPr>
            <a:spAutoFit/>
          </a:bodyPr>
          <a:p>
            <a:r>
              <a:rPr lang="zh-CN" altLang="en-US" sz="2800" b="1" dirty="0">
                <a:solidFill>
                  <a:srgbClr val="3333FF"/>
                </a:solidFill>
                <a:latin typeface="Tahoma" panose="020B0604030504040204" pitchFamily="34" charset="0"/>
                <a:ea typeface="华文中宋" panose="02010600040101010101" pitchFamily="2" charset="-122"/>
              </a:rPr>
              <a:t>储存能量</a:t>
            </a:r>
            <a:endParaRPr lang="en-US" altLang="zh-CN" sz="2800" b="1" dirty="0">
              <a:solidFill>
                <a:srgbClr val="3333FF"/>
              </a:solidFill>
              <a:latin typeface="Tahoma" panose="020B0604030504040204" pitchFamily="34" charset="0"/>
              <a:ea typeface="华文中宋" panose="02010600040101010101" pitchFamily="2" charset="-122"/>
            </a:endParaRPr>
          </a:p>
          <a:p>
            <a:endParaRPr lang="zh-CN" altLang="en-US" sz="2800" b="1" dirty="0">
              <a:solidFill>
                <a:srgbClr val="3333FF"/>
              </a:solidFill>
              <a:latin typeface="Tahoma" panose="020B0604030504040204" pitchFamily="34" charset="0"/>
              <a:ea typeface="华文中宋" panose="02010600040101010101" pitchFamily="2" charset="-122"/>
            </a:endParaRPr>
          </a:p>
        </p:txBody>
      </p:sp>
      <p:sp>
        <p:nvSpPr>
          <p:cNvPr id="14382" name="Text Box 44"/>
          <p:cNvSpPr txBox="1"/>
          <p:nvPr/>
        </p:nvSpPr>
        <p:spPr>
          <a:xfrm>
            <a:off x="8543925" y="5516563"/>
            <a:ext cx="1607820" cy="521970"/>
          </a:xfrm>
          <a:prstGeom prst="rect">
            <a:avLst/>
          </a:prstGeom>
          <a:noFill/>
          <a:ln w="9525">
            <a:noFill/>
          </a:ln>
        </p:spPr>
        <p:txBody>
          <a:bodyPr wrap="none">
            <a:spAutoFit/>
          </a:bodyPr>
          <a:p>
            <a:r>
              <a:rPr lang="zh-CN" altLang="en-US" sz="2800" b="1" dirty="0">
                <a:solidFill>
                  <a:srgbClr val="3333FF"/>
                </a:solidFill>
                <a:latin typeface="Tahoma" panose="020B0604030504040204" pitchFamily="34" charset="0"/>
                <a:ea typeface="华文中宋" panose="02010600040101010101" pitchFamily="2" charset="-122"/>
              </a:rPr>
              <a:t>储存能量</a:t>
            </a:r>
            <a:endParaRPr lang="zh-CN" altLang="en-US" sz="2800" b="1" dirty="0">
              <a:solidFill>
                <a:srgbClr val="3333FF"/>
              </a:solidFill>
              <a:latin typeface="Tahoma" panose="020B0604030504040204" pitchFamily="34" charset="0"/>
              <a:ea typeface="华文中宋" panose="02010600040101010101" pitchFamily="2" charset="-122"/>
            </a:endParaRPr>
          </a:p>
        </p:txBody>
      </p:sp>
      <p:sp>
        <p:nvSpPr>
          <p:cNvPr id="14383" name="AutoShape 48"/>
          <p:cNvSpPr/>
          <p:nvPr/>
        </p:nvSpPr>
        <p:spPr>
          <a:xfrm>
            <a:off x="3962400" y="4652963"/>
            <a:ext cx="76200" cy="1371600"/>
          </a:xfrm>
          <a:prstGeom prst="leftBrace">
            <a:avLst>
              <a:gd name="adj1" fmla="val 150000"/>
              <a:gd name="adj2" fmla="val 50000"/>
            </a:avLst>
          </a:prstGeom>
          <a:noFill/>
          <a:ln w="25400" cap="flat" cmpd="sng">
            <a:solidFill>
              <a:srgbClr val="000000"/>
            </a:solidFill>
            <a:prstDash val="solid"/>
            <a:headEnd type="none" w="med" len="med"/>
            <a:tailEnd type="none" w="med" len="med"/>
          </a:ln>
        </p:spPr>
        <p:txBody>
          <a:bodyPr wrap="none" anchor="ctr"/>
          <a:p>
            <a:endParaRPr lang="zh-CN" altLang="en-US" sz="1800" dirty="0">
              <a:solidFill>
                <a:srgbClr val="000000"/>
              </a:solidFill>
              <a:latin typeface="Arial" panose="020B0604020202020204" pitchFamily="34" charset="0"/>
            </a:endParaRPr>
          </a:p>
        </p:txBody>
      </p:sp>
      <p:sp>
        <p:nvSpPr>
          <p:cNvPr id="14384" name="Text Box 49">
            <a:hlinkClick r:id="rId2" action="ppaction://hlinksldjump"/>
          </p:cNvPr>
          <p:cNvSpPr txBox="1"/>
          <p:nvPr/>
        </p:nvSpPr>
        <p:spPr>
          <a:xfrm>
            <a:off x="3352800" y="4941888"/>
            <a:ext cx="457200" cy="953135"/>
          </a:xfrm>
          <a:prstGeom prst="rect">
            <a:avLst/>
          </a:prstGeom>
          <a:noFill/>
          <a:ln w="9525">
            <a:noFill/>
          </a:ln>
        </p:spPr>
        <p:txBody>
          <a:bodyPr>
            <a:spAutoFit/>
          </a:bodyPr>
          <a:p>
            <a:pPr>
              <a:spcBef>
                <a:spcPct val="50000"/>
              </a:spcBef>
            </a:pPr>
            <a:r>
              <a:rPr lang="zh-CN" altLang="en-US" sz="2800" b="1" dirty="0">
                <a:solidFill>
                  <a:srgbClr val="3333CC"/>
                </a:solidFill>
                <a:latin typeface="Arial" panose="020B0604020202020204" pitchFamily="34" charset="0"/>
                <a:ea typeface="宋体" panose="02010600030101010101" pitchFamily="2" charset="-122"/>
              </a:rPr>
              <a:t>糖原</a:t>
            </a:r>
            <a:endParaRPr lang="zh-CN" altLang="en-US" sz="2800" b="1" dirty="0">
              <a:solidFill>
                <a:srgbClr val="3333CC"/>
              </a:solidFill>
              <a:latin typeface="Arial" panose="020B0604020202020204" pitchFamily="34" charset="0"/>
              <a:ea typeface="宋体" panose="02010600030101010101" pitchFamily="2" charset="-122"/>
            </a:endParaRPr>
          </a:p>
        </p:txBody>
      </p:sp>
      <p:sp>
        <p:nvSpPr>
          <p:cNvPr id="14385" name="Oval 50"/>
          <p:cNvSpPr/>
          <p:nvPr/>
        </p:nvSpPr>
        <p:spPr>
          <a:xfrm>
            <a:off x="3352800" y="4724400"/>
            <a:ext cx="609600" cy="1295400"/>
          </a:xfrm>
          <a:prstGeom prst="ellipse">
            <a:avLst/>
          </a:prstGeom>
          <a:noFill/>
          <a:ln w="25400" cap="flat" cmpd="sng">
            <a:solidFill>
              <a:srgbClr val="FF0000"/>
            </a:solidFill>
            <a:prstDash val="solid"/>
            <a:headEnd type="none" w="med" len="med"/>
            <a:tailEnd type="none" w="med" len="med"/>
          </a:ln>
        </p:spPr>
        <p:txBody>
          <a:bodyPr wrap="none" anchor="ctr"/>
          <a:p>
            <a:endParaRPr lang="zh-CN" altLang="en-US" sz="1800" dirty="0">
              <a:solidFill>
                <a:srgbClr val="000000"/>
              </a:solidFill>
              <a:latin typeface="Arial" panose="020B0604020202020204" pitchFamily="34" charset="0"/>
            </a:endParaRPr>
          </a:p>
        </p:txBody>
      </p:sp>
      <p:sp>
        <p:nvSpPr>
          <p:cNvPr id="14386" name="Oval 51"/>
          <p:cNvSpPr/>
          <p:nvPr/>
        </p:nvSpPr>
        <p:spPr>
          <a:xfrm>
            <a:off x="3719513" y="2349500"/>
            <a:ext cx="1219200" cy="762000"/>
          </a:xfrm>
          <a:prstGeom prst="ellipse">
            <a:avLst/>
          </a:prstGeom>
          <a:noFill/>
          <a:ln w="25400" cap="flat" cmpd="sng">
            <a:solidFill>
              <a:srgbClr val="FF0000"/>
            </a:solidFill>
            <a:prstDash val="solid"/>
            <a:headEnd type="none" w="med" len="med"/>
            <a:tailEnd type="none" w="med" len="med"/>
          </a:ln>
        </p:spPr>
        <p:txBody>
          <a:bodyPr wrap="none" anchor="ctr"/>
          <a:p>
            <a:endParaRPr lang="zh-CN" altLang="en-US" sz="1800" dirty="0">
              <a:solidFill>
                <a:srgbClr val="000000"/>
              </a:solidFill>
              <a:latin typeface="Arial" panose="020B0604020202020204" pitchFamily="34" charset="0"/>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340"/>
                                        </p:tgtEl>
                                        <p:attrNameLst>
                                          <p:attrName>style.visibility</p:attrName>
                                        </p:attrNameLst>
                                      </p:cBhvr>
                                      <p:to>
                                        <p:strVal val="visible"/>
                                      </p:to>
                                    </p:set>
                                    <p:animEffect transition="in" filter="wheel(1)">
                                      <p:cBhvr>
                                        <p:cTn id="7" dur="2000"/>
                                        <p:tgtEl>
                                          <p:spTgt spid="1434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371"/>
                                        </p:tgtEl>
                                        <p:attrNameLst>
                                          <p:attrName>style.visibility</p:attrName>
                                        </p:attrNameLst>
                                      </p:cBhvr>
                                      <p:to>
                                        <p:strVal val="visible"/>
                                      </p:to>
                                    </p:set>
                                    <p:animEffect transition="in" filter="blinds(horizontal)">
                                      <p:cBhvr>
                                        <p:cTn id="12" dur="500"/>
                                        <p:tgtEl>
                                          <p:spTgt spid="14371"/>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4374"/>
                                        </p:tgtEl>
                                        <p:attrNameLst>
                                          <p:attrName>style.visibility</p:attrName>
                                        </p:attrNameLst>
                                      </p:cBhvr>
                                      <p:to>
                                        <p:strVal val="visible"/>
                                      </p:to>
                                    </p:set>
                                    <p:animEffect transition="in" filter="blinds(horizontal)">
                                      <p:cBhvr>
                                        <p:cTn id="15" dur="500"/>
                                        <p:tgtEl>
                                          <p:spTgt spid="14374"/>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4373"/>
                                        </p:tgtEl>
                                        <p:attrNameLst>
                                          <p:attrName>style.visibility</p:attrName>
                                        </p:attrNameLst>
                                      </p:cBhvr>
                                      <p:to>
                                        <p:strVal val="visible"/>
                                      </p:to>
                                    </p:set>
                                    <p:animEffect transition="in" filter="blinds(horizontal)">
                                      <p:cBhvr>
                                        <p:cTn id="18" dur="500"/>
                                        <p:tgtEl>
                                          <p:spTgt spid="14373"/>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4372"/>
                                        </p:tgtEl>
                                        <p:attrNameLst>
                                          <p:attrName>style.visibility</p:attrName>
                                        </p:attrNameLst>
                                      </p:cBhvr>
                                      <p:to>
                                        <p:strVal val="visible"/>
                                      </p:to>
                                    </p:set>
                                    <p:animEffect transition="in" filter="blinds(horizontal)">
                                      <p:cBhvr>
                                        <p:cTn id="21" dur="500"/>
                                        <p:tgtEl>
                                          <p:spTgt spid="14372"/>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4375"/>
                                        </p:tgtEl>
                                        <p:attrNameLst>
                                          <p:attrName>style.visibility</p:attrName>
                                        </p:attrNameLst>
                                      </p:cBhvr>
                                      <p:to>
                                        <p:strVal val="visible"/>
                                      </p:to>
                                    </p:set>
                                    <p:animEffect transition="in" filter="blinds(horizontal)">
                                      <p:cBhvr>
                                        <p:cTn id="26" dur="500"/>
                                        <p:tgtEl>
                                          <p:spTgt spid="14375"/>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14379">
                                            <p:txEl>
                                              <p:charRg st="0" end="5"/>
                                            </p:txEl>
                                          </p:spTgt>
                                        </p:tgtEl>
                                        <p:attrNameLst>
                                          <p:attrName>style.visibility</p:attrName>
                                        </p:attrNameLst>
                                      </p:cBhvr>
                                      <p:to>
                                        <p:strVal val="visible"/>
                                      </p:to>
                                    </p:set>
                                    <p:animEffect transition="in" filter="blinds(horizontal)">
                                      <p:cBhvr>
                                        <p:cTn id="29" dur="500"/>
                                        <p:tgtEl>
                                          <p:spTgt spid="14379">
                                            <p:txEl>
                                              <p:charRg st="0"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14376"/>
                                        </p:tgtEl>
                                        <p:attrNameLst>
                                          <p:attrName>style.visibility</p:attrName>
                                        </p:attrNameLst>
                                      </p:cBhvr>
                                      <p:to>
                                        <p:strVal val="visible"/>
                                      </p:to>
                                    </p:set>
                                    <p:animEffect transition="in" filter="blinds(horizontal)">
                                      <p:cBhvr>
                                        <p:cTn id="34" dur="500"/>
                                        <p:tgtEl>
                                          <p:spTgt spid="14376"/>
                                        </p:tgtEl>
                                      </p:cBhvr>
                                    </p:animEffect>
                                  </p:childTnLst>
                                </p:cTn>
                              </p:par>
                              <p:par>
                                <p:cTn id="35" presetID="3" presetClass="entr" presetSubtype="10" fill="hold" nodeType="withEffect">
                                  <p:stCondLst>
                                    <p:cond delay="0"/>
                                  </p:stCondLst>
                                  <p:childTnLst>
                                    <p:set>
                                      <p:cBhvr>
                                        <p:cTn id="36" dur="1" fill="hold">
                                          <p:stCondLst>
                                            <p:cond delay="0"/>
                                          </p:stCondLst>
                                        </p:cTn>
                                        <p:tgtEl>
                                          <p:spTgt spid="14380"/>
                                        </p:tgtEl>
                                        <p:attrNameLst>
                                          <p:attrName>style.visibility</p:attrName>
                                        </p:attrNameLst>
                                      </p:cBhvr>
                                      <p:to>
                                        <p:strVal val="visible"/>
                                      </p:to>
                                    </p:set>
                                    <p:animEffect transition="in" filter="blinds(horizontal)">
                                      <p:cBhvr>
                                        <p:cTn id="37" dur="500"/>
                                        <p:tgtEl>
                                          <p:spTgt spid="14380"/>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4377"/>
                                        </p:tgtEl>
                                        <p:attrNameLst>
                                          <p:attrName>style.visibility</p:attrName>
                                        </p:attrNameLst>
                                      </p:cBhvr>
                                      <p:to>
                                        <p:strVal val="visible"/>
                                      </p:to>
                                    </p:set>
                                    <p:animEffect transition="in" filter="blinds(horizontal)">
                                      <p:cBhvr>
                                        <p:cTn id="42" dur="500"/>
                                        <p:tgtEl>
                                          <p:spTgt spid="14377"/>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14381">
                                            <p:txEl>
                                              <p:charRg st="0" end="5"/>
                                            </p:txEl>
                                          </p:spTgt>
                                        </p:tgtEl>
                                        <p:attrNameLst>
                                          <p:attrName>style.visibility</p:attrName>
                                        </p:attrNameLst>
                                      </p:cBhvr>
                                      <p:to>
                                        <p:strVal val="visible"/>
                                      </p:to>
                                    </p:set>
                                    <p:animEffect transition="in" filter="blinds(horizontal)">
                                      <p:cBhvr>
                                        <p:cTn id="45" dur="500"/>
                                        <p:tgtEl>
                                          <p:spTgt spid="14381">
                                            <p:txEl>
                                              <p:charRg st="0" end="5"/>
                                            </p:txEl>
                                          </p:spTgt>
                                        </p:tgtEl>
                                      </p:cBhvr>
                                    </p:animEffect>
                                  </p:childTnLst>
                                </p:cTn>
                              </p:par>
                            </p:childTnLst>
                          </p:cTn>
                        </p:par>
                        <p:par>
                          <p:cTn id="46" fill="hold">
                            <p:stCondLst>
                              <p:cond delay="500"/>
                            </p:stCondLst>
                            <p:childTnLst>
                              <p:par>
                                <p:cTn id="47" presetID="3" presetClass="entr" presetSubtype="10" fill="hold" grpId="0" nodeType="afterEffect">
                                  <p:stCondLst>
                                    <p:cond delay="0"/>
                                  </p:stCondLst>
                                  <p:childTnLst>
                                    <p:set>
                                      <p:cBhvr>
                                        <p:cTn id="48" dur="1" fill="hold">
                                          <p:stCondLst>
                                            <p:cond delay="0"/>
                                          </p:stCondLst>
                                        </p:cTn>
                                        <p:tgtEl>
                                          <p:spTgt spid="14384"/>
                                        </p:tgtEl>
                                        <p:attrNameLst>
                                          <p:attrName>style.visibility</p:attrName>
                                        </p:attrNameLst>
                                      </p:cBhvr>
                                      <p:to>
                                        <p:strVal val="visible"/>
                                      </p:to>
                                    </p:set>
                                    <p:animEffect transition="in" filter="blinds(horizontal)">
                                      <p:cBhvr>
                                        <p:cTn id="49" dur="500"/>
                                        <p:tgtEl>
                                          <p:spTgt spid="14384"/>
                                        </p:tgtEl>
                                      </p:cBhvr>
                                    </p:animEffect>
                                  </p:childTnLst>
                                </p:cTn>
                              </p:par>
                            </p:childTnLst>
                          </p:cTn>
                        </p:par>
                      </p:childTnLst>
                    </p:cTn>
                  </p:par>
                  <p:par>
                    <p:cTn id="50" fill="hold">
                      <p:stCondLst>
                        <p:cond delay="indefinite"/>
                      </p:stCondLst>
                      <p:childTnLst>
                        <p:par>
                          <p:cTn id="51" fill="hold">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14378"/>
                                        </p:tgtEl>
                                        <p:attrNameLst>
                                          <p:attrName>style.visibility</p:attrName>
                                        </p:attrNameLst>
                                      </p:cBhvr>
                                      <p:to>
                                        <p:strVal val="visible"/>
                                      </p:to>
                                    </p:set>
                                    <p:animEffect transition="in" filter="blinds(horizontal)">
                                      <p:cBhvr>
                                        <p:cTn id="54" dur="500"/>
                                        <p:tgtEl>
                                          <p:spTgt spid="14378"/>
                                        </p:tgtEl>
                                      </p:cBhvr>
                                    </p:animEffect>
                                  </p:childTnLst>
                                </p:cTn>
                              </p:par>
                              <p:par>
                                <p:cTn id="55" presetID="3" presetClass="entr" presetSubtype="10" fill="hold" grpId="0" nodeType="withEffect">
                                  <p:stCondLst>
                                    <p:cond delay="0"/>
                                  </p:stCondLst>
                                  <p:childTnLst>
                                    <p:set>
                                      <p:cBhvr>
                                        <p:cTn id="56" dur="1" fill="hold">
                                          <p:stCondLst>
                                            <p:cond delay="0"/>
                                          </p:stCondLst>
                                        </p:cTn>
                                        <p:tgtEl>
                                          <p:spTgt spid="14382">
                                            <p:txEl>
                                              <p:charRg st="0" end="5"/>
                                            </p:txEl>
                                          </p:spTgt>
                                        </p:tgtEl>
                                        <p:attrNameLst>
                                          <p:attrName>style.visibility</p:attrName>
                                        </p:attrNameLst>
                                      </p:cBhvr>
                                      <p:to>
                                        <p:strVal val="visible"/>
                                      </p:to>
                                    </p:set>
                                    <p:animEffect transition="in" filter="blinds(horizontal)">
                                      <p:cBhvr>
                                        <p:cTn id="57" dur="500"/>
                                        <p:tgtEl>
                                          <p:spTgt spid="14382">
                                            <p:txEl>
                                              <p:charRg st="0"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14386"/>
                                        </p:tgtEl>
                                        <p:attrNameLst>
                                          <p:attrName>style.visibility</p:attrName>
                                        </p:attrNameLst>
                                      </p:cBhvr>
                                      <p:to>
                                        <p:strVal val="visible"/>
                                      </p:to>
                                    </p:set>
                                    <p:animEffect transition="in" filter="wipe(down)">
                                      <p:cBhvr>
                                        <p:cTn id="62" dur="500"/>
                                        <p:tgtEl>
                                          <p:spTgt spid="14386"/>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14385"/>
                                        </p:tgtEl>
                                        <p:attrNameLst>
                                          <p:attrName>style.visibility</p:attrName>
                                        </p:attrNameLst>
                                      </p:cBhvr>
                                      <p:to>
                                        <p:strVal val="visible"/>
                                      </p:to>
                                    </p:set>
                                    <p:animEffect transition="in" filter="wipe(down)">
                                      <p:cBhvr>
                                        <p:cTn id="67" dur="500"/>
                                        <p:tgtEl>
                                          <p:spTgt spid="14385"/>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14383"/>
                                        </p:tgtEl>
                                        <p:attrNameLst>
                                          <p:attrName>style.visibility</p:attrName>
                                        </p:attrNameLst>
                                      </p:cBhvr>
                                      <p:to>
                                        <p:strVal val="visible"/>
                                      </p:to>
                                    </p:set>
                                    <p:animEffect transition="in" filter="wipe(down)">
                                      <p:cBhvr>
                                        <p:cTn id="70" dur="500"/>
                                        <p:tgtEl>
                                          <p:spTgt spid="14383"/>
                                        </p:tgtEl>
                                      </p:cBhvr>
                                    </p:animEffect>
                                  </p:childTnLst>
                                </p:cTn>
                              </p:par>
                            </p:childTnLst>
                          </p:cTn>
                        </p:par>
                      </p:childTnLst>
                    </p:cTn>
                  </p:par>
                  <p:par>
                    <p:cTn id="71" fill="hold">
                      <p:stCondLst>
                        <p:cond delay="indefinite"/>
                      </p:stCondLst>
                      <p:childTnLst>
                        <p:par>
                          <p:cTn id="72" fill="hold">
                            <p:stCondLst>
                              <p:cond delay="0"/>
                            </p:stCondLst>
                            <p:childTnLst>
                              <p:par>
                                <p:cTn id="73" presetID="21" presetClass="emph" presetSubtype="0" fill="hold" nodeType="clickEffect">
                                  <p:stCondLst>
                                    <p:cond delay="0"/>
                                  </p:stCondLst>
                                  <p:childTnLst>
                                    <p:animClr clrSpc="hsl" dir="cw">
                                      <p:cBhvr override="childStyle">
                                        <p:cTn id="74" dur="500" fill="hold"/>
                                        <p:tgtEl>
                                          <p:spTgt spid="14382">
                                            <p:txEl>
                                              <p:charRg st="0" end="5"/>
                                            </p:txEl>
                                          </p:spTgt>
                                        </p:tgtEl>
                                        <p:attrNameLst>
                                          <p:attrName>style.color</p:attrName>
                                        </p:attrNameLst>
                                      </p:cBhvr>
                                      <p:by>
                                        <p:hsl h="7199925" s="0" l="0"/>
                                      </p:by>
                                    </p:animClr>
                                    <p:animClr clrSpc="hsl" dir="cw">
                                      <p:cBhvr>
                                        <p:cTn id="75" dur="500" fill="hold"/>
                                        <p:tgtEl>
                                          <p:spTgt spid="14382">
                                            <p:txEl>
                                              <p:charRg st="0" end="5"/>
                                            </p:txEl>
                                          </p:spTgt>
                                        </p:tgtEl>
                                        <p:attrNameLst>
                                          <p:attrName>fillcolor</p:attrName>
                                        </p:attrNameLst>
                                      </p:cBhvr>
                                      <p:by>
                                        <p:hsl h="7199925" s="0" l="0"/>
                                      </p:by>
                                    </p:animClr>
                                    <p:animClr clrSpc="hsl" dir="cw">
                                      <p:cBhvr>
                                        <p:cTn id="76" dur="500" fill="hold"/>
                                        <p:tgtEl>
                                          <p:spTgt spid="14382">
                                            <p:txEl>
                                              <p:charRg st="0" end="5"/>
                                            </p:txEl>
                                          </p:spTgt>
                                        </p:tgtEl>
                                        <p:attrNameLst>
                                          <p:attrName>stroke.color</p:attrName>
                                        </p:attrNameLst>
                                      </p:cBhvr>
                                      <p:by>
                                        <p:hsl h="7199925" s="0" l="0"/>
                                      </p:by>
                                    </p:animClr>
                                    <p:set>
                                      <p:cBhvr>
                                        <p:cTn id="77" dur="500" fill="hold"/>
                                        <p:tgtEl>
                                          <p:spTgt spid="14382">
                                            <p:txEl>
                                              <p:charRg st="0" end="5"/>
                                            </p:txEl>
                                          </p:spTgt>
                                        </p:tgtEl>
                                        <p:attrNameLst>
                                          <p:attrName>fill.type</p:attrName>
                                        </p:attrNameLst>
                                      </p:cBhvr>
                                      <p:to>
                                        <p:strVal val="solid"/>
                                      </p:to>
                                    </p:set>
                                  </p:childTnLst>
                                </p:cTn>
                              </p:par>
                            </p:childTnLst>
                          </p:cTn>
                        </p:par>
                        <p:par>
                          <p:cTn id="78" fill="hold">
                            <p:stCondLst>
                              <p:cond delay="500"/>
                            </p:stCondLst>
                            <p:childTnLst>
                              <p:par>
                                <p:cTn id="79" presetID="21" presetClass="emph" presetSubtype="0" fill="hold" nodeType="afterEffect">
                                  <p:stCondLst>
                                    <p:cond delay="0"/>
                                  </p:stCondLst>
                                  <p:childTnLst>
                                    <p:animClr clrSpc="hsl" dir="cw">
                                      <p:cBhvr override="childStyle">
                                        <p:cTn id="80" dur="500" fill="hold"/>
                                        <p:tgtEl>
                                          <p:spTgt spid="14381">
                                            <p:txEl>
                                              <p:charRg st="0" end="5"/>
                                            </p:txEl>
                                          </p:spTgt>
                                        </p:tgtEl>
                                        <p:attrNameLst>
                                          <p:attrName>style.color</p:attrName>
                                        </p:attrNameLst>
                                      </p:cBhvr>
                                      <p:by>
                                        <p:hsl h="7199925" s="0" l="0"/>
                                      </p:by>
                                    </p:animClr>
                                    <p:animClr clrSpc="hsl" dir="cw">
                                      <p:cBhvr>
                                        <p:cTn id="81" dur="500" fill="hold"/>
                                        <p:tgtEl>
                                          <p:spTgt spid="14381">
                                            <p:txEl>
                                              <p:charRg st="0" end="5"/>
                                            </p:txEl>
                                          </p:spTgt>
                                        </p:tgtEl>
                                        <p:attrNameLst>
                                          <p:attrName>fillcolor</p:attrName>
                                        </p:attrNameLst>
                                      </p:cBhvr>
                                      <p:by>
                                        <p:hsl h="7199925" s="0" l="0"/>
                                      </p:by>
                                    </p:animClr>
                                    <p:animClr clrSpc="hsl" dir="cw">
                                      <p:cBhvr>
                                        <p:cTn id="82" dur="500" fill="hold"/>
                                        <p:tgtEl>
                                          <p:spTgt spid="14381">
                                            <p:txEl>
                                              <p:charRg st="0" end="5"/>
                                            </p:txEl>
                                          </p:spTgt>
                                        </p:tgtEl>
                                        <p:attrNameLst>
                                          <p:attrName>stroke.color</p:attrName>
                                        </p:attrNameLst>
                                      </p:cBhvr>
                                      <p:by>
                                        <p:hsl h="7199925" s="0" l="0"/>
                                      </p:by>
                                    </p:animClr>
                                    <p:set>
                                      <p:cBhvr>
                                        <p:cTn id="83" dur="500" fill="hold"/>
                                        <p:tgtEl>
                                          <p:spTgt spid="14381">
                                            <p:txEl>
                                              <p:charRg st="0" end="5"/>
                                            </p:txEl>
                                          </p:spTgt>
                                        </p:tgtEl>
                                        <p:attrNameLst>
                                          <p:attrName>fill.type</p:attrName>
                                        </p:attrNameLst>
                                      </p:cBhvr>
                                      <p:to>
                                        <p:strVal val="solid"/>
                                      </p:to>
                                    </p:set>
                                  </p:childTnLst>
                                </p:cTn>
                              </p:par>
                            </p:childTnLst>
                          </p:cTn>
                        </p:par>
                        <p:par>
                          <p:cTn id="84" fill="hold">
                            <p:stCondLst>
                              <p:cond delay="1000"/>
                            </p:stCondLst>
                            <p:childTnLst>
                              <p:par>
                                <p:cTn id="85" presetID="21" presetClass="emph" presetSubtype="0" fill="hold" nodeType="afterEffect">
                                  <p:stCondLst>
                                    <p:cond delay="0"/>
                                  </p:stCondLst>
                                  <p:childTnLst>
                                    <p:animClr clrSpc="hsl" dir="cw">
                                      <p:cBhvr override="childStyle">
                                        <p:cTn id="86" dur="500" fill="hold"/>
                                        <p:tgtEl>
                                          <p:spTgt spid="14382">
                                            <p:txEl>
                                              <p:charRg st="0" end="5"/>
                                            </p:txEl>
                                          </p:spTgt>
                                        </p:tgtEl>
                                        <p:attrNameLst>
                                          <p:attrName>style.color</p:attrName>
                                        </p:attrNameLst>
                                      </p:cBhvr>
                                      <p:by>
                                        <p:hsl h="7199925" s="0" l="0"/>
                                      </p:by>
                                    </p:animClr>
                                    <p:animClr clrSpc="hsl" dir="cw">
                                      <p:cBhvr>
                                        <p:cTn id="87" dur="500" fill="hold"/>
                                        <p:tgtEl>
                                          <p:spTgt spid="14382">
                                            <p:txEl>
                                              <p:charRg st="0" end="5"/>
                                            </p:txEl>
                                          </p:spTgt>
                                        </p:tgtEl>
                                        <p:attrNameLst>
                                          <p:attrName>fillcolor</p:attrName>
                                        </p:attrNameLst>
                                      </p:cBhvr>
                                      <p:by>
                                        <p:hsl h="7199925" s="0" l="0"/>
                                      </p:by>
                                    </p:animClr>
                                    <p:animClr clrSpc="hsl" dir="cw">
                                      <p:cBhvr>
                                        <p:cTn id="88" dur="500" fill="hold"/>
                                        <p:tgtEl>
                                          <p:spTgt spid="14382">
                                            <p:txEl>
                                              <p:charRg st="0" end="5"/>
                                            </p:txEl>
                                          </p:spTgt>
                                        </p:tgtEl>
                                        <p:attrNameLst>
                                          <p:attrName>stroke.color</p:attrName>
                                        </p:attrNameLst>
                                      </p:cBhvr>
                                      <p:by>
                                        <p:hsl h="7199925" s="0" l="0"/>
                                      </p:by>
                                    </p:animClr>
                                    <p:set>
                                      <p:cBhvr>
                                        <p:cTn id="89" dur="500" fill="hold"/>
                                        <p:tgtEl>
                                          <p:spTgt spid="14382">
                                            <p:txEl>
                                              <p:charRg st="0" end="5"/>
                                            </p:txEl>
                                          </p:spTgt>
                                        </p:tgtEl>
                                        <p:attrNameLst>
                                          <p:attrName>fill.type</p:attrName>
                                        </p:attrNameLst>
                                      </p:cBhvr>
                                      <p:to>
                                        <p:strVal val="solid"/>
                                      </p:to>
                                    </p:set>
                                  </p:childTnLst>
                                </p:cTn>
                              </p:par>
                              <p:par>
                                <p:cTn id="90" presetID="21" presetClass="emph" presetSubtype="0" fill="hold" grpId="1" nodeType="withEffect">
                                  <p:stCondLst>
                                    <p:cond delay="0"/>
                                  </p:stCondLst>
                                  <p:childTnLst>
                                    <p:animClr clrSpc="hsl" dir="cw">
                                      <p:cBhvr override="childStyle">
                                        <p:cTn id="91" dur="500" fill="hold"/>
                                        <p:tgtEl>
                                          <p:spTgt spid="14379">
                                            <p:txEl>
                                              <p:charRg st="0" end="5"/>
                                            </p:txEl>
                                          </p:spTgt>
                                        </p:tgtEl>
                                        <p:attrNameLst>
                                          <p:attrName>style.color</p:attrName>
                                        </p:attrNameLst>
                                      </p:cBhvr>
                                      <p:by>
                                        <p:hsl h="7199925" s="0" l="0"/>
                                      </p:by>
                                    </p:animClr>
                                    <p:animClr clrSpc="hsl" dir="cw">
                                      <p:cBhvr>
                                        <p:cTn id="92" dur="500" fill="hold"/>
                                        <p:tgtEl>
                                          <p:spTgt spid="14379">
                                            <p:txEl>
                                              <p:charRg st="0" end="5"/>
                                            </p:txEl>
                                          </p:spTgt>
                                        </p:tgtEl>
                                        <p:attrNameLst>
                                          <p:attrName>fillcolor</p:attrName>
                                        </p:attrNameLst>
                                      </p:cBhvr>
                                      <p:by>
                                        <p:hsl h="7199925" s="0" l="0"/>
                                      </p:by>
                                    </p:animClr>
                                    <p:animClr clrSpc="hsl" dir="cw">
                                      <p:cBhvr>
                                        <p:cTn id="93" dur="500" fill="hold"/>
                                        <p:tgtEl>
                                          <p:spTgt spid="14379">
                                            <p:txEl>
                                              <p:charRg st="0" end="5"/>
                                            </p:txEl>
                                          </p:spTgt>
                                        </p:tgtEl>
                                        <p:attrNameLst>
                                          <p:attrName>stroke.color</p:attrName>
                                        </p:attrNameLst>
                                      </p:cBhvr>
                                      <p:by>
                                        <p:hsl h="7199925" s="0" l="0"/>
                                      </p:by>
                                    </p:animClr>
                                    <p:set>
                                      <p:cBhvr>
                                        <p:cTn id="94" dur="500" fill="hold"/>
                                        <p:tgtEl>
                                          <p:spTgt spid="14379">
                                            <p:txEl>
                                              <p:charRg st="0" end="5"/>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71" grpId="0"/>
      <p:bldP spid="14372" grpId="0"/>
      <p:bldP spid="14373" grpId="0"/>
      <p:bldP spid="14374" grpId="0"/>
      <p:bldP spid="14375" grpId="0"/>
      <p:bldP spid="14377" grpId="0"/>
      <p:bldP spid="14378" grpId="0"/>
      <p:bldP spid="14379" grpId="0" build="allAtOnce"/>
      <p:bldP spid="14379" grpId="1" build="allAtOnce"/>
      <p:bldP spid="14381" grpId="0" build="allAtOnce"/>
      <p:bldP spid="14382" grpId="0" build="allAtOnce"/>
      <p:bldP spid="14383" grpId="0" bldLvl="0" animBg="1"/>
      <p:bldP spid="14384" grpId="0"/>
      <p:bldP spid="14385" grpId="0" bldLvl="0" animBg="1"/>
      <p:bldP spid="14386"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tretch>
            <a:fillRect/>
          </a:stretch>
        </p:blipFill>
        <p:spPr>
          <a:xfrm>
            <a:off x="7268845" y="1866900"/>
            <a:ext cx="4762500" cy="3124200"/>
          </a:xfrm>
          <a:prstGeom prst="rect">
            <a:avLst/>
          </a:prstGeom>
        </p:spPr>
      </p:pic>
      <p:sp>
        <p:nvSpPr>
          <p:cNvPr id="4" name="文本框 3"/>
          <p:cNvSpPr txBox="1"/>
          <p:nvPr/>
        </p:nvSpPr>
        <p:spPr>
          <a:xfrm>
            <a:off x="818515" y="1369060"/>
            <a:ext cx="6450330" cy="4831080"/>
          </a:xfrm>
          <a:prstGeom prst="rect">
            <a:avLst/>
          </a:prstGeom>
          <a:noFill/>
        </p:spPr>
        <p:txBody>
          <a:bodyPr wrap="square" rtlCol="0">
            <a:spAutoFit/>
          </a:bodyPr>
          <a:p>
            <a:r>
              <a:rPr lang="zh-CN" altLang="zh-CN" sz="4400" b="1">
                <a:solidFill>
                  <a:srgbClr val="FF0000"/>
                </a:solidFill>
              </a:rPr>
              <a:t>了解：几丁质（壳多糖）</a:t>
            </a:r>
            <a:endParaRPr lang="zh-CN" altLang="zh-CN" sz="4400" b="1">
              <a:solidFill>
                <a:srgbClr val="FF0000"/>
              </a:solidFill>
            </a:endParaRPr>
          </a:p>
          <a:p>
            <a:endParaRPr lang="zh-CN" altLang="zh-CN" sz="4400" b="1">
              <a:solidFill>
                <a:srgbClr val="FF0000"/>
              </a:solidFill>
            </a:endParaRPr>
          </a:p>
          <a:p>
            <a:r>
              <a:rPr lang="zh-CN" altLang="zh-CN" sz="4400" b="1">
                <a:solidFill>
                  <a:srgbClr val="FF0000"/>
                </a:solidFill>
              </a:rPr>
              <a:t>广泛存在于甲壳类动物的外壳、昆虫的甲壳和真菌的细胞壁中。</a:t>
            </a:r>
            <a:endParaRPr lang="zh-CN" altLang="zh-CN" sz="4400" b="1">
              <a:solidFill>
                <a:srgbClr val="FF0000"/>
              </a:solidFill>
            </a:endParaRPr>
          </a:p>
          <a:p>
            <a:endParaRPr lang="zh-CN" altLang="zh-CN" sz="4400" b="1">
              <a:solidFill>
                <a:srgbClr val="FF0000"/>
              </a:solidFill>
            </a:endParaRPr>
          </a:p>
          <a:p>
            <a:endParaRPr lang="zh-CN" altLang="zh-CN" sz="4400" b="1">
              <a:solidFill>
                <a:srgbClr val="FF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9458" name="Group 2"/>
          <p:cNvGrpSpPr/>
          <p:nvPr/>
        </p:nvGrpSpPr>
        <p:grpSpPr>
          <a:xfrm>
            <a:off x="1768475" y="2997200"/>
            <a:ext cx="8709025" cy="2952750"/>
            <a:chOff x="-4" y="0"/>
            <a:chExt cx="5486" cy="1860"/>
          </a:xfrm>
        </p:grpSpPr>
        <p:sp>
          <p:nvSpPr>
            <p:cNvPr id="19474" name="Oval 3"/>
            <p:cNvSpPr/>
            <p:nvPr/>
          </p:nvSpPr>
          <p:spPr>
            <a:xfrm>
              <a:off x="571" y="0"/>
              <a:ext cx="2993" cy="1860"/>
            </a:xfrm>
            <a:prstGeom prst="ellipse">
              <a:avLst/>
            </a:prstGeom>
            <a:noFill/>
            <a:ln w="57150" cap="flat" cmpd="sng">
              <a:solidFill>
                <a:schemeClr val="tx2"/>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19475" name="Text Box 4"/>
            <p:cNvSpPr txBox="1"/>
            <p:nvPr/>
          </p:nvSpPr>
          <p:spPr>
            <a:xfrm>
              <a:off x="-4" y="164"/>
              <a:ext cx="542" cy="1678"/>
            </a:xfrm>
            <a:prstGeom prst="rect">
              <a:avLst/>
            </a:prstGeom>
            <a:noFill/>
            <a:ln w="9525">
              <a:noFill/>
            </a:ln>
          </p:spPr>
          <p:txBody>
            <a:bodyPr vert="eaVert">
              <a:spAutoFit/>
            </a:bodyPr>
            <a:p>
              <a:r>
                <a:rPr lang="zh-CN" altLang="en-US" sz="4400" b="1" dirty="0">
                  <a:solidFill>
                    <a:schemeClr val="tx2"/>
                  </a:solidFill>
                  <a:latin typeface="Times New Roman" panose="02020603050405020304" pitchFamily="18" charset="0"/>
                </a:rPr>
                <a:t>植物细胞</a:t>
              </a:r>
              <a:endParaRPr lang="zh-CN" altLang="en-US" sz="4400" b="1" dirty="0">
                <a:solidFill>
                  <a:schemeClr val="tx2"/>
                </a:solidFill>
                <a:latin typeface="Times New Roman" panose="02020603050405020304" pitchFamily="18" charset="0"/>
              </a:endParaRPr>
            </a:p>
          </p:txBody>
        </p:sp>
        <p:sp>
          <p:nvSpPr>
            <p:cNvPr id="19476" name="Text Box 5"/>
            <p:cNvSpPr txBox="1"/>
            <p:nvPr/>
          </p:nvSpPr>
          <p:spPr>
            <a:xfrm>
              <a:off x="4940" y="163"/>
              <a:ext cx="542" cy="1678"/>
            </a:xfrm>
            <a:prstGeom prst="rect">
              <a:avLst/>
            </a:prstGeom>
            <a:noFill/>
            <a:ln w="9525">
              <a:noFill/>
            </a:ln>
          </p:spPr>
          <p:txBody>
            <a:bodyPr vert="eaVert">
              <a:spAutoFit/>
            </a:bodyPr>
            <a:p>
              <a:r>
                <a:rPr lang="zh-CN" altLang="en-US" sz="4400" b="1" dirty="0">
                  <a:solidFill>
                    <a:srgbClr val="0000CC"/>
                  </a:solidFill>
                  <a:latin typeface="Times New Roman" panose="02020603050405020304" pitchFamily="18" charset="0"/>
                </a:rPr>
                <a:t>动物细胞</a:t>
              </a:r>
              <a:endParaRPr lang="zh-CN" altLang="en-US" sz="4400" b="1" dirty="0">
                <a:solidFill>
                  <a:srgbClr val="0000CC"/>
                </a:solidFill>
                <a:latin typeface="Times New Roman" panose="02020603050405020304" pitchFamily="18" charset="0"/>
              </a:endParaRPr>
            </a:p>
          </p:txBody>
        </p:sp>
      </p:grpSp>
      <p:sp>
        <p:nvSpPr>
          <p:cNvPr id="19459" name="Text Box 6"/>
          <p:cNvSpPr txBox="1"/>
          <p:nvPr/>
        </p:nvSpPr>
        <p:spPr>
          <a:xfrm>
            <a:off x="1965325" y="262890"/>
            <a:ext cx="8748713" cy="645160"/>
          </a:xfrm>
          <a:prstGeom prst="rect">
            <a:avLst/>
          </a:prstGeom>
          <a:noFill/>
          <a:ln w="9525">
            <a:noFill/>
          </a:ln>
        </p:spPr>
        <p:txBody>
          <a:bodyPr>
            <a:spAutoFit/>
          </a:bodyPr>
          <a:p>
            <a:r>
              <a:rPr lang="zh-CN" altLang="en-US" sz="3600" b="1" dirty="0">
                <a:latin typeface="Times New Roman" panose="02020603050405020304" pitchFamily="18" charset="0"/>
              </a:rPr>
              <a:t>将下列糖填入下列集合中：</a:t>
            </a:r>
            <a:endParaRPr lang="zh-CN" altLang="en-US" sz="3600" b="1" dirty="0">
              <a:latin typeface="Times New Roman" panose="02020603050405020304" pitchFamily="18" charset="0"/>
            </a:endParaRPr>
          </a:p>
        </p:txBody>
      </p:sp>
      <p:sp>
        <p:nvSpPr>
          <p:cNvPr id="19460" name="Text Box 7"/>
          <p:cNvSpPr txBox="1"/>
          <p:nvPr/>
        </p:nvSpPr>
        <p:spPr>
          <a:xfrm>
            <a:off x="2271713" y="1759585"/>
            <a:ext cx="8135937" cy="829945"/>
          </a:xfrm>
          <a:prstGeom prst="rect">
            <a:avLst/>
          </a:prstGeom>
          <a:noFill/>
          <a:ln w="9525">
            <a:noFill/>
          </a:ln>
        </p:spPr>
        <p:txBody>
          <a:bodyPr>
            <a:spAutoFit/>
          </a:bodyPr>
          <a:p>
            <a:r>
              <a:rPr lang="zh-CN" altLang="en-US" sz="2400" b="1" dirty="0">
                <a:solidFill>
                  <a:srgbClr val="0000CC"/>
                </a:solidFill>
                <a:latin typeface="Times New Roman" panose="02020603050405020304" pitchFamily="18" charset="0"/>
              </a:rPr>
              <a:t>葡萄糖、核糖、脱氧核糖、、蔗糖、麦芽糖、乳糖、淀粉、纤维素、糖原</a:t>
            </a:r>
            <a:endParaRPr lang="zh-CN" altLang="en-US" sz="2400" b="1" dirty="0">
              <a:solidFill>
                <a:srgbClr val="0000CC"/>
              </a:solidFill>
              <a:latin typeface="Times New Roman" panose="02020603050405020304" pitchFamily="18" charset="0"/>
            </a:endParaRPr>
          </a:p>
        </p:txBody>
      </p:sp>
      <p:grpSp>
        <p:nvGrpSpPr>
          <p:cNvPr id="3" name="Group 13"/>
          <p:cNvGrpSpPr/>
          <p:nvPr/>
        </p:nvGrpSpPr>
        <p:grpSpPr>
          <a:xfrm>
            <a:off x="5303838" y="3429000"/>
            <a:ext cx="1828800" cy="1631950"/>
            <a:chOff x="0" y="0"/>
            <a:chExt cx="1152" cy="1028"/>
          </a:xfrm>
        </p:grpSpPr>
        <p:sp>
          <p:nvSpPr>
            <p:cNvPr id="19471" name="Text Box 14"/>
            <p:cNvSpPr txBox="1"/>
            <p:nvPr/>
          </p:nvSpPr>
          <p:spPr>
            <a:xfrm>
              <a:off x="181" y="0"/>
              <a:ext cx="943" cy="232"/>
            </a:xfrm>
            <a:prstGeom prst="rect">
              <a:avLst/>
            </a:prstGeom>
            <a:noFill/>
            <a:ln w="9525">
              <a:noFill/>
            </a:ln>
          </p:spPr>
          <p:txBody>
            <a:bodyPr>
              <a:spAutoFit/>
            </a:bodyPr>
            <a:p>
              <a:r>
                <a:rPr lang="zh-CN" altLang="en-US" b="1" dirty="0">
                  <a:solidFill>
                    <a:srgbClr val="FF0000"/>
                  </a:solidFill>
                  <a:latin typeface="Times New Roman" panose="02020603050405020304" pitchFamily="18" charset="0"/>
                </a:rPr>
                <a:t>葡萄糖</a:t>
              </a:r>
              <a:endParaRPr lang="zh-CN" altLang="en-US" b="1" dirty="0">
                <a:solidFill>
                  <a:srgbClr val="FF0000"/>
                </a:solidFill>
                <a:latin typeface="Times New Roman" panose="02020603050405020304" pitchFamily="18" charset="0"/>
              </a:endParaRPr>
            </a:p>
          </p:txBody>
        </p:sp>
        <p:sp>
          <p:nvSpPr>
            <p:cNvPr id="19472" name="Text Box 15"/>
            <p:cNvSpPr txBox="1"/>
            <p:nvPr/>
          </p:nvSpPr>
          <p:spPr>
            <a:xfrm>
              <a:off x="272" y="409"/>
              <a:ext cx="880" cy="232"/>
            </a:xfrm>
            <a:prstGeom prst="rect">
              <a:avLst/>
            </a:prstGeom>
            <a:noFill/>
            <a:ln w="9525">
              <a:noFill/>
            </a:ln>
          </p:spPr>
          <p:txBody>
            <a:bodyPr>
              <a:spAutoFit/>
            </a:bodyPr>
            <a:p>
              <a:r>
                <a:rPr lang="zh-CN" altLang="en-US" b="1" dirty="0">
                  <a:solidFill>
                    <a:srgbClr val="FF0000"/>
                  </a:solidFill>
                  <a:latin typeface="Times New Roman" panose="02020603050405020304" pitchFamily="18" charset="0"/>
                </a:rPr>
                <a:t>核糖</a:t>
              </a:r>
              <a:endParaRPr lang="zh-CN" altLang="en-US" b="1" dirty="0">
                <a:solidFill>
                  <a:srgbClr val="FF0000"/>
                </a:solidFill>
                <a:latin typeface="Times New Roman" panose="02020603050405020304" pitchFamily="18" charset="0"/>
              </a:endParaRPr>
            </a:p>
          </p:txBody>
        </p:sp>
        <p:sp>
          <p:nvSpPr>
            <p:cNvPr id="19473" name="Text Box 16"/>
            <p:cNvSpPr txBox="1"/>
            <p:nvPr/>
          </p:nvSpPr>
          <p:spPr>
            <a:xfrm>
              <a:off x="0" y="796"/>
              <a:ext cx="691" cy="232"/>
            </a:xfrm>
            <a:prstGeom prst="rect">
              <a:avLst/>
            </a:prstGeom>
            <a:noFill/>
            <a:ln w="9525">
              <a:noFill/>
            </a:ln>
          </p:spPr>
          <p:txBody>
            <a:bodyPr wrap="none">
              <a:spAutoFit/>
            </a:bodyPr>
            <a:p>
              <a:r>
                <a:rPr lang="zh-CN" altLang="en-US" b="1" dirty="0">
                  <a:solidFill>
                    <a:srgbClr val="FF0000"/>
                  </a:solidFill>
                  <a:latin typeface="Times New Roman" panose="02020603050405020304" pitchFamily="18" charset="0"/>
                </a:rPr>
                <a:t>脱氧核糖</a:t>
              </a:r>
              <a:endParaRPr lang="zh-CN" altLang="en-US" b="1" dirty="0">
                <a:solidFill>
                  <a:srgbClr val="FF0000"/>
                </a:solidFill>
                <a:latin typeface="Times New Roman" panose="02020603050405020304" pitchFamily="18" charset="0"/>
              </a:endParaRPr>
            </a:p>
          </p:txBody>
        </p:sp>
      </p:grpSp>
      <p:grpSp>
        <p:nvGrpSpPr>
          <p:cNvPr id="4" name="Group 17"/>
          <p:cNvGrpSpPr/>
          <p:nvPr/>
        </p:nvGrpSpPr>
        <p:grpSpPr>
          <a:xfrm>
            <a:off x="2782888" y="3068638"/>
            <a:ext cx="2736850" cy="2565285"/>
            <a:chOff x="0" y="0"/>
            <a:chExt cx="1542" cy="1374"/>
          </a:xfrm>
        </p:grpSpPr>
        <p:sp>
          <p:nvSpPr>
            <p:cNvPr id="19467" name="Text Box 18"/>
            <p:cNvSpPr txBox="1"/>
            <p:nvPr/>
          </p:nvSpPr>
          <p:spPr>
            <a:xfrm>
              <a:off x="600" y="0"/>
              <a:ext cx="942" cy="197"/>
            </a:xfrm>
            <a:prstGeom prst="rect">
              <a:avLst/>
            </a:prstGeom>
            <a:noFill/>
            <a:ln w="9525">
              <a:noFill/>
            </a:ln>
          </p:spPr>
          <p:txBody>
            <a:bodyPr>
              <a:spAutoFit/>
            </a:bodyPr>
            <a:p>
              <a:r>
                <a:rPr lang="zh-CN" altLang="en-US" b="1" dirty="0">
                  <a:latin typeface="Times New Roman" panose="02020603050405020304" pitchFamily="18" charset="0"/>
                </a:rPr>
                <a:t>蔗糖</a:t>
              </a:r>
              <a:endParaRPr lang="zh-CN" altLang="en-US" b="1" dirty="0">
                <a:latin typeface="Times New Roman" panose="02020603050405020304" pitchFamily="18" charset="0"/>
              </a:endParaRPr>
            </a:p>
          </p:txBody>
        </p:sp>
        <p:sp>
          <p:nvSpPr>
            <p:cNvPr id="19468" name="Text Box 19"/>
            <p:cNvSpPr txBox="1"/>
            <p:nvPr/>
          </p:nvSpPr>
          <p:spPr>
            <a:xfrm>
              <a:off x="0" y="409"/>
              <a:ext cx="962" cy="280"/>
            </a:xfrm>
            <a:prstGeom prst="rect">
              <a:avLst/>
            </a:prstGeom>
            <a:noFill/>
            <a:ln w="9525">
              <a:noFill/>
            </a:ln>
          </p:spPr>
          <p:txBody>
            <a:bodyPr>
              <a:spAutoFit/>
            </a:bodyPr>
            <a:p>
              <a:endParaRPr lang="zh-CN" altLang="en-US" sz="1000" b="1" dirty="0">
                <a:latin typeface="Times New Roman" panose="02020603050405020304" pitchFamily="18" charset="0"/>
              </a:endParaRPr>
            </a:p>
            <a:p>
              <a:r>
                <a:rPr lang="zh-CN" altLang="en-US" b="1" dirty="0">
                  <a:latin typeface="Times New Roman" panose="02020603050405020304" pitchFamily="18" charset="0"/>
                </a:rPr>
                <a:t>麦芽糖</a:t>
              </a:r>
              <a:endParaRPr lang="zh-CN" altLang="en-US" b="1" dirty="0">
                <a:latin typeface="Times New Roman" panose="02020603050405020304" pitchFamily="18" charset="0"/>
              </a:endParaRPr>
            </a:p>
          </p:txBody>
        </p:sp>
        <p:sp>
          <p:nvSpPr>
            <p:cNvPr id="19469" name="Text Box 20"/>
            <p:cNvSpPr txBox="1"/>
            <p:nvPr/>
          </p:nvSpPr>
          <p:spPr>
            <a:xfrm>
              <a:off x="226" y="817"/>
              <a:ext cx="361" cy="197"/>
            </a:xfrm>
            <a:prstGeom prst="rect">
              <a:avLst/>
            </a:prstGeom>
            <a:noFill/>
            <a:ln w="9525">
              <a:noFill/>
            </a:ln>
          </p:spPr>
          <p:txBody>
            <a:bodyPr wrap="none">
              <a:spAutoFit/>
            </a:bodyPr>
            <a:p>
              <a:r>
                <a:rPr lang="zh-CN" altLang="en-US" b="1" dirty="0">
                  <a:latin typeface="Times New Roman" panose="02020603050405020304" pitchFamily="18" charset="0"/>
                </a:rPr>
                <a:t>淀</a:t>
              </a:r>
              <a:r>
                <a:rPr lang="zh-CN" altLang="en-US" b="1" dirty="0">
                  <a:latin typeface="Arial" panose="020B0604020202020204" pitchFamily="34" charset="0"/>
                </a:rPr>
                <a:t>粉</a:t>
              </a:r>
              <a:endParaRPr lang="zh-CN" altLang="en-US" b="1" dirty="0">
                <a:latin typeface="Arial" panose="020B0604020202020204" pitchFamily="34" charset="0"/>
              </a:endParaRPr>
            </a:p>
          </p:txBody>
        </p:sp>
        <p:sp>
          <p:nvSpPr>
            <p:cNvPr id="19470" name="Text Box 21"/>
            <p:cNvSpPr txBox="1"/>
            <p:nvPr/>
          </p:nvSpPr>
          <p:spPr>
            <a:xfrm>
              <a:off x="495" y="1177"/>
              <a:ext cx="489" cy="197"/>
            </a:xfrm>
            <a:prstGeom prst="rect">
              <a:avLst/>
            </a:prstGeom>
            <a:noFill/>
            <a:ln w="9525">
              <a:noFill/>
            </a:ln>
          </p:spPr>
          <p:txBody>
            <a:bodyPr wrap="none">
              <a:spAutoFit/>
            </a:bodyPr>
            <a:p>
              <a:r>
                <a:rPr lang="zh-CN" altLang="en-US" b="1" dirty="0">
                  <a:latin typeface="Times New Roman" panose="02020603050405020304" pitchFamily="18" charset="0"/>
                </a:rPr>
                <a:t>纤维素</a:t>
              </a:r>
              <a:endParaRPr lang="zh-CN" altLang="en-US" b="1" dirty="0">
                <a:latin typeface="Times New Roman" panose="02020603050405020304" pitchFamily="18" charset="0"/>
              </a:endParaRPr>
            </a:p>
          </p:txBody>
        </p:sp>
      </p:grpSp>
      <p:grpSp>
        <p:nvGrpSpPr>
          <p:cNvPr id="5" name="Group 22"/>
          <p:cNvGrpSpPr/>
          <p:nvPr/>
        </p:nvGrpSpPr>
        <p:grpSpPr>
          <a:xfrm>
            <a:off x="7535863" y="3644900"/>
            <a:ext cx="1728787" cy="1300584"/>
            <a:chOff x="0" y="0"/>
            <a:chExt cx="505" cy="729"/>
          </a:xfrm>
        </p:grpSpPr>
        <p:sp>
          <p:nvSpPr>
            <p:cNvPr id="19465" name="Text Box 23"/>
            <p:cNvSpPr txBox="1"/>
            <p:nvPr/>
          </p:nvSpPr>
          <p:spPr>
            <a:xfrm>
              <a:off x="3" y="0"/>
              <a:ext cx="502" cy="206"/>
            </a:xfrm>
            <a:prstGeom prst="rect">
              <a:avLst/>
            </a:prstGeom>
            <a:noFill/>
            <a:ln w="9525">
              <a:noFill/>
            </a:ln>
          </p:spPr>
          <p:txBody>
            <a:bodyPr>
              <a:spAutoFit/>
            </a:bodyPr>
            <a:p>
              <a:r>
                <a:rPr lang="zh-CN" altLang="en-US" b="1" dirty="0">
                  <a:solidFill>
                    <a:srgbClr val="0000CC"/>
                  </a:solidFill>
                  <a:latin typeface="Times New Roman" panose="02020603050405020304" pitchFamily="18" charset="0"/>
                </a:rPr>
                <a:t>乳糖</a:t>
              </a:r>
              <a:endParaRPr lang="zh-CN" altLang="en-US" b="1" dirty="0">
                <a:solidFill>
                  <a:srgbClr val="0000CC"/>
                </a:solidFill>
                <a:latin typeface="Times New Roman" panose="02020603050405020304" pitchFamily="18" charset="0"/>
              </a:endParaRPr>
            </a:p>
          </p:txBody>
        </p:sp>
        <p:sp>
          <p:nvSpPr>
            <p:cNvPr id="19466" name="Text Box 24"/>
            <p:cNvSpPr txBox="1"/>
            <p:nvPr/>
          </p:nvSpPr>
          <p:spPr>
            <a:xfrm>
              <a:off x="0" y="523"/>
              <a:ext cx="301" cy="206"/>
            </a:xfrm>
            <a:prstGeom prst="rect">
              <a:avLst/>
            </a:prstGeom>
            <a:noFill/>
            <a:ln w="9525">
              <a:noFill/>
            </a:ln>
          </p:spPr>
          <p:txBody>
            <a:bodyPr>
              <a:spAutoFit/>
            </a:bodyPr>
            <a:p>
              <a:r>
                <a:rPr lang="zh-CN" altLang="en-US" b="1" dirty="0">
                  <a:solidFill>
                    <a:srgbClr val="0000CC"/>
                  </a:solidFill>
                  <a:latin typeface="Times New Roman" panose="02020603050405020304" pitchFamily="18" charset="0"/>
                </a:rPr>
                <a:t>糖原</a:t>
              </a:r>
              <a:endParaRPr lang="zh-CN" altLang="en-US" b="1" dirty="0">
                <a:solidFill>
                  <a:srgbClr val="0000CC"/>
                </a:solidFill>
                <a:latin typeface="Times New Roman" panose="02020603050405020304" pitchFamily="18" charset="0"/>
              </a:endParaRPr>
            </a:p>
          </p:txBody>
        </p:sp>
      </p:grpSp>
      <p:sp>
        <p:nvSpPr>
          <p:cNvPr id="19464" name="Oval 25"/>
          <p:cNvSpPr/>
          <p:nvPr/>
        </p:nvSpPr>
        <p:spPr>
          <a:xfrm>
            <a:off x="4943475" y="2997200"/>
            <a:ext cx="4537075" cy="3095625"/>
          </a:xfrm>
          <a:prstGeom prst="ellipse">
            <a:avLst/>
          </a:prstGeom>
          <a:noFill/>
          <a:ln w="76200" cap="flat" cmpd="sng">
            <a:solidFill>
              <a:srgbClr val="0000FF"/>
            </a:solidFill>
            <a:prstDash val="solid"/>
            <a:headEnd type="none" w="med" len="med"/>
            <a:tailEnd type="none" w="med" len="med"/>
          </a:ln>
        </p:spPr>
        <p:txBody>
          <a:bodyPr wrap="none" anchor="ctr"/>
          <a:p>
            <a:pPr algn="ctr"/>
            <a:endParaRPr lang="zh-CN" altLang="en-US"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Rectangle 2"/>
          <p:cNvSpPr/>
          <p:nvPr/>
        </p:nvSpPr>
        <p:spPr>
          <a:xfrm>
            <a:off x="8686800" y="4292600"/>
            <a:ext cx="1219200" cy="645160"/>
          </a:xfrm>
          <a:prstGeom prst="rect">
            <a:avLst/>
          </a:prstGeom>
          <a:noFill/>
          <a:ln w="38100" cap="sq" cmpd="sng">
            <a:solidFill>
              <a:srgbClr val="FF6600"/>
            </a:solidFill>
            <a:prstDash val="solid"/>
            <a:miter/>
            <a:headEnd type="none" w="med" len="med"/>
            <a:tailEnd type="none" w="med" len="med"/>
          </a:ln>
        </p:spPr>
        <p:txBody>
          <a:bodyPr>
            <a:spAutoFit/>
          </a:bodyPr>
          <a:p>
            <a:r>
              <a:rPr lang="zh-CN" altLang="en-US" sz="3600" b="1" dirty="0">
                <a:latin typeface="华文新魏" panose="02010800040101010101" pitchFamily="2" charset="-122"/>
                <a:ea typeface="华文新魏" panose="02010800040101010101" pitchFamily="2" charset="-122"/>
              </a:rPr>
              <a:t>单糖</a:t>
            </a:r>
            <a:endParaRPr lang="zh-CN" altLang="en-US" sz="3600" b="1" dirty="0">
              <a:latin typeface="华文新魏" panose="02010800040101010101" pitchFamily="2" charset="-122"/>
              <a:ea typeface="华文新魏" panose="02010800040101010101" pitchFamily="2" charset="-122"/>
            </a:endParaRPr>
          </a:p>
        </p:txBody>
      </p:sp>
      <p:sp>
        <p:nvSpPr>
          <p:cNvPr id="9219" name="Rectangle 3"/>
          <p:cNvSpPr/>
          <p:nvPr/>
        </p:nvSpPr>
        <p:spPr>
          <a:xfrm>
            <a:off x="5791200" y="4267200"/>
            <a:ext cx="1219200" cy="645160"/>
          </a:xfrm>
          <a:prstGeom prst="rect">
            <a:avLst/>
          </a:prstGeom>
          <a:noFill/>
          <a:ln w="38100" cap="sq" cmpd="sng">
            <a:solidFill>
              <a:srgbClr val="FF6600"/>
            </a:solidFill>
            <a:prstDash val="solid"/>
            <a:miter/>
            <a:headEnd type="none" w="med" len="med"/>
            <a:tailEnd type="none" w="med" len="med"/>
          </a:ln>
        </p:spPr>
        <p:txBody>
          <a:bodyPr>
            <a:spAutoFit/>
          </a:bodyPr>
          <a:p>
            <a:r>
              <a:rPr lang="zh-CN" altLang="en-US" sz="3600" b="1" dirty="0">
                <a:latin typeface="华文新魏" panose="02010800040101010101" pitchFamily="2" charset="-122"/>
                <a:ea typeface="华文新魏" panose="02010800040101010101" pitchFamily="2" charset="-122"/>
              </a:rPr>
              <a:t>二糖</a:t>
            </a:r>
            <a:endParaRPr lang="zh-CN" altLang="en-US" sz="3600" b="1" dirty="0">
              <a:latin typeface="华文新魏" panose="02010800040101010101" pitchFamily="2" charset="-122"/>
              <a:ea typeface="华文新魏" panose="02010800040101010101" pitchFamily="2" charset="-122"/>
            </a:endParaRPr>
          </a:p>
        </p:txBody>
      </p:sp>
      <p:sp>
        <p:nvSpPr>
          <p:cNvPr id="9220" name="Rectangle 4"/>
          <p:cNvSpPr/>
          <p:nvPr/>
        </p:nvSpPr>
        <p:spPr>
          <a:xfrm>
            <a:off x="2971800" y="4267200"/>
            <a:ext cx="1219200" cy="645160"/>
          </a:xfrm>
          <a:prstGeom prst="rect">
            <a:avLst/>
          </a:prstGeom>
          <a:noFill/>
          <a:ln w="38100" cap="sq" cmpd="sng">
            <a:solidFill>
              <a:srgbClr val="FF6600"/>
            </a:solidFill>
            <a:prstDash val="solid"/>
            <a:miter/>
            <a:headEnd type="none" w="med" len="med"/>
            <a:tailEnd type="none" w="med" len="med"/>
          </a:ln>
        </p:spPr>
        <p:txBody>
          <a:bodyPr>
            <a:spAutoFit/>
          </a:bodyPr>
          <a:p>
            <a:r>
              <a:rPr lang="zh-CN" altLang="en-US" sz="3600" b="1" dirty="0">
                <a:latin typeface="华文新魏" panose="02010800040101010101" pitchFamily="2" charset="-122"/>
                <a:ea typeface="华文新魏" panose="02010800040101010101" pitchFamily="2" charset="-122"/>
              </a:rPr>
              <a:t>多糖</a:t>
            </a:r>
            <a:endParaRPr lang="zh-CN" altLang="en-US" sz="3600" b="1" dirty="0">
              <a:latin typeface="华文新魏" panose="02010800040101010101" pitchFamily="2" charset="-122"/>
              <a:ea typeface="华文新魏" panose="02010800040101010101" pitchFamily="2" charset="-122"/>
            </a:endParaRPr>
          </a:p>
        </p:txBody>
      </p:sp>
      <p:sp>
        <p:nvSpPr>
          <p:cNvPr id="9221" name="Line 5"/>
          <p:cNvSpPr/>
          <p:nvPr/>
        </p:nvSpPr>
        <p:spPr>
          <a:xfrm>
            <a:off x="2584450" y="3154363"/>
            <a:ext cx="990600" cy="1066800"/>
          </a:xfrm>
          <a:prstGeom prst="line">
            <a:avLst/>
          </a:prstGeom>
          <a:ln w="57150" cap="sq" cmpd="sng">
            <a:solidFill>
              <a:srgbClr val="0000CC"/>
            </a:solidFill>
            <a:prstDash val="solid"/>
            <a:headEnd type="none" w="med" len="med"/>
            <a:tailEnd type="none" w="med" len="med"/>
          </a:ln>
        </p:spPr>
      </p:sp>
      <p:sp>
        <p:nvSpPr>
          <p:cNvPr id="9222" name="Line 6"/>
          <p:cNvSpPr/>
          <p:nvPr/>
        </p:nvSpPr>
        <p:spPr>
          <a:xfrm>
            <a:off x="5087938" y="3213100"/>
            <a:ext cx="1295400" cy="990600"/>
          </a:xfrm>
          <a:prstGeom prst="line">
            <a:avLst/>
          </a:prstGeom>
          <a:ln w="57150" cap="sq" cmpd="sng">
            <a:solidFill>
              <a:srgbClr val="0000CC"/>
            </a:solidFill>
            <a:prstDash val="solid"/>
            <a:headEnd type="none" w="med" len="med"/>
            <a:tailEnd type="none" w="med" len="med"/>
          </a:ln>
        </p:spPr>
      </p:sp>
      <p:sp>
        <p:nvSpPr>
          <p:cNvPr id="9223" name="Line 7"/>
          <p:cNvSpPr/>
          <p:nvPr/>
        </p:nvSpPr>
        <p:spPr>
          <a:xfrm>
            <a:off x="7808913" y="3284538"/>
            <a:ext cx="1600200" cy="990600"/>
          </a:xfrm>
          <a:prstGeom prst="line">
            <a:avLst/>
          </a:prstGeom>
          <a:ln w="57150" cap="flat" cmpd="sng">
            <a:solidFill>
              <a:srgbClr val="0000CC"/>
            </a:solidFill>
            <a:prstDash val="solid"/>
            <a:headEnd type="none" w="med" len="med"/>
            <a:tailEnd type="none" w="med" len="med"/>
          </a:ln>
        </p:spPr>
      </p:sp>
      <p:sp>
        <p:nvSpPr>
          <p:cNvPr id="9224" name="Line 8"/>
          <p:cNvSpPr/>
          <p:nvPr/>
        </p:nvSpPr>
        <p:spPr>
          <a:xfrm>
            <a:off x="4267200" y="4648200"/>
            <a:ext cx="1219200" cy="0"/>
          </a:xfrm>
          <a:prstGeom prst="line">
            <a:avLst/>
          </a:prstGeom>
          <a:ln w="60325" cap="flat" cmpd="sng">
            <a:solidFill>
              <a:srgbClr val="FF3300"/>
            </a:solidFill>
            <a:prstDash val="solid"/>
            <a:headEnd type="none" w="med" len="med"/>
            <a:tailEnd type="triangle" w="med" len="med"/>
          </a:ln>
        </p:spPr>
      </p:sp>
      <p:sp>
        <p:nvSpPr>
          <p:cNvPr id="9225" name="Line 9"/>
          <p:cNvSpPr/>
          <p:nvPr/>
        </p:nvSpPr>
        <p:spPr>
          <a:xfrm>
            <a:off x="7086600" y="4572000"/>
            <a:ext cx="1371600" cy="0"/>
          </a:xfrm>
          <a:prstGeom prst="line">
            <a:avLst/>
          </a:prstGeom>
          <a:ln w="60325" cap="flat" cmpd="sng">
            <a:solidFill>
              <a:srgbClr val="FF3300"/>
            </a:solidFill>
            <a:prstDash val="solid"/>
            <a:headEnd type="none" w="med" len="med"/>
            <a:tailEnd type="triangle" w="med" len="med"/>
          </a:ln>
        </p:spPr>
      </p:sp>
      <p:sp>
        <p:nvSpPr>
          <p:cNvPr id="9226" name="Text Box 10"/>
          <p:cNvSpPr txBox="1"/>
          <p:nvPr/>
        </p:nvSpPr>
        <p:spPr>
          <a:xfrm>
            <a:off x="1524000" y="2492375"/>
            <a:ext cx="1368425" cy="645160"/>
          </a:xfrm>
          <a:prstGeom prst="rect">
            <a:avLst/>
          </a:prstGeom>
          <a:noFill/>
          <a:ln w="9525" cap="flat" cmpd="sng">
            <a:solidFill>
              <a:srgbClr val="0000CC"/>
            </a:solidFill>
            <a:prstDash val="solid"/>
            <a:miter/>
            <a:headEnd type="none" w="med" len="med"/>
            <a:tailEnd type="none" w="med" len="med"/>
          </a:ln>
        </p:spPr>
        <p:txBody>
          <a:bodyPr>
            <a:spAutoFit/>
          </a:bodyPr>
          <a:p>
            <a:pPr>
              <a:spcBef>
                <a:spcPct val="50000"/>
              </a:spcBef>
            </a:pPr>
            <a:r>
              <a:rPr lang="zh-CN" altLang="en-US" sz="3600" b="1" dirty="0">
                <a:latin typeface="华文新魏" panose="02010800040101010101" pitchFamily="2" charset="-122"/>
                <a:ea typeface="华文新魏" panose="02010800040101010101" pitchFamily="2" charset="-122"/>
              </a:rPr>
              <a:t>淀粉</a:t>
            </a:r>
            <a:endParaRPr lang="zh-CN" altLang="en-US" sz="3600" b="1" dirty="0">
              <a:latin typeface="华文新魏" panose="02010800040101010101" pitchFamily="2" charset="-122"/>
              <a:ea typeface="华文新魏" panose="02010800040101010101" pitchFamily="2" charset="-122"/>
            </a:endParaRPr>
          </a:p>
        </p:txBody>
      </p:sp>
      <p:sp>
        <p:nvSpPr>
          <p:cNvPr id="9227" name="Text Box 11"/>
          <p:cNvSpPr txBox="1"/>
          <p:nvPr/>
        </p:nvSpPr>
        <p:spPr>
          <a:xfrm>
            <a:off x="4079875" y="2492375"/>
            <a:ext cx="1584325" cy="645160"/>
          </a:xfrm>
          <a:prstGeom prst="rect">
            <a:avLst/>
          </a:prstGeom>
          <a:noFill/>
          <a:ln w="9525" cap="flat" cmpd="sng">
            <a:solidFill>
              <a:srgbClr val="0000CC"/>
            </a:solidFill>
            <a:prstDash val="solid"/>
            <a:miter/>
            <a:headEnd type="none" w="med" len="med"/>
            <a:tailEnd type="none" w="med" len="med"/>
          </a:ln>
        </p:spPr>
        <p:txBody>
          <a:bodyPr>
            <a:spAutoFit/>
          </a:bodyPr>
          <a:p>
            <a:pPr>
              <a:spcBef>
                <a:spcPct val="50000"/>
              </a:spcBef>
            </a:pPr>
            <a:r>
              <a:rPr lang="zh-CN" altLang="en-US" sz="3600" b="1" dirty="0">
                <a:latin typeface="华文新魏" panose="02010800040101010101" pitchFamily="2" charset="-122"/>
                <a:ea typeface="华文新魏" panose="02010800040101010101" pitchFamily="2" charset="-122"/>
              </a:rPr>
              <a:t>麦芽糖</a:t>
            </a:r>
            <a:endParaRPr lang="zh-CN" altLang="en-US" sz="3600" b="1" dirty="0">
              <a:latin typeface="华文新魏" panose="02010800040101010101" pitchFamily="2" charset="-122"/>
              <a:ea typeface="华文新魏" panose="02010800040101010101" pitchFamily="2" charset="-122"/>
            </a:endParaRPr>
          </a:p>
        </p:txBody>
      </p:sp>
      <p:sp>
        <p:nvSpPr>
          <p:cNvPr id="9228" name="Line 12"/>
          <p:cNvSpPr/>
          <p:nvPr/>
        </p:nvSpPr>
        <p:spPr>
          <a:xfrm>
            <a:off x="2927350" y="2852738"/>
            <a:ext cx="1152525" cy="0"/>
          </a:xfrm>
          <a:prstGeom prst="line">
            <a:avLst/>
          </a:prstGeom>
          <a:ln w="38100" cap="flat" cmpd="sng">
            <a:solidFill>
              <a:srgbClr val="0000CC"/>
            </a:solidFill>
            <a:prstDash val="solid"/>
            <a:headEnd type="none" w="med" len="med"/>
            <a:tailEnd type="triangle" w="med" len="med"/>
          </a:ln>
        </p:spPr>
      </p:sp>
      <p:sp>
        <p:nvSpPr>
          <p:cNvPr id="9229" name="Line 13"/>
          <p:cNvSpPr/>
          <p:nvPr/>
        </p:nvSpPr>
        <p:spPr>
          <a:xfrm>
            <a:off x="5737225" y="2852738"/>
            <a:ext cx="1079500" cy="0"/>
          </a:xfrm>
          <a:prstGeom prst="line">
            <a:avLst/>
          </a:prstGeom>
          <a:ln w="38100" cap="flat" cmpd="sng">
            <a:solidFill>
              <a:srgbClr val="0000CC"/>
            </a:solidFill>
            <a:prstDash val="solid"/>
            <a:headEnd type="none" w="med" len="med"/>
            <a:tailEnd type="triangle" w="med" len="med"/>
          </a:ln>
        </p:spPr>
      </p:sp>
      <p:sp>
        <p:nvSpPr>
          <p:cNvPr id="9230" name="Text Box 14"/>
          <p:cNvSpPr txBox="1"/>
          <p:nvPr/>
        </p:nvSpPr>
        <p:spPr>
          <a:xfrm>
            <a:off x="6816725" y="2490788"/>
            <a:ext cx="1584325" cy="645160"/>
          </a:xfrm>
          <a:prstGeom prst="rect">
            <a:avLst/>
          </a:prstGeom>
          <a:noFill/>
          <a:ln w="9525" cap="flat" cmpd="sng">
            <a:solidFill>
              <a:srgbClr val="0000CC"/>
            </a:solidFill>
            <a:prstDash val="solid"/>
            <a:miter/>
            <a:headEnd type="none" w="med" len="med"/>
            <a:tailEnd type="none" w="med" len="med"/>
          </a:ln>
        </p:spPr>
        <p:txBody>
          <a:bodyPr>
            <a:spAutoFit/>
          </a:bodyPr>
          <a:p>
            <a:pPr>
              <a:spcBef>
                <a:spcPct val="50000"/>
              </a:spcBef>
            </a:pPr>
            <a:r>
              <a:rPr lang="zh-CN" altLang="en-US" sz="3600" b="1" dirty="0">
                <a:latin typeface="华文新魏" panose="02010800040101010101" pitchFamily="2" charset="-122"/>
                <a:ea typeface="华文新魏" panose="02010800040101010101" pitchFamily="2" charset="-122"/>
              </a:rPr>
              <a:t>葡萄糖</a:t>
            </a:r>
            <a:endParaRPr lang="zh-CN" altLang="en-US" sz="3600" b="1" dirty="0">
              <a:latin typeface="华文新魏" panose="02010800040101010101" pitchFamily="2" charset="-122"/>
              <a:ea typeface="华文新魏" panose="02010800040101010101" pitchFamily="2" charset="-122"/>
            </a:endParaRPr>
          </a:p>
        </p:txBody>
      </p:sp>
      <p:sp>
        <p:nvSpPr>
          <p:cNvPr id="9231" name="Line 15"/>
          <p:cNvSpPr/>
          <p:nvPr/>
        </p:nvSpPr>
        <p:spPr>
          <a:xfrm>
            <a:off x="8401050" y="2852738"/>
            <a:ext cx="1223963" cy="0"/>
          </a:xfrm>
          <a:prstGeom prst="line">
            <a:avLst/>
          </a:prstGeom>
          <a:ln w="38100" cap="flat" cmpd="sng">
            <a:solidFill>
              <a:srgbClr val="0000CC"/>
            </a:solidFill>
            <a:prstDash val="solid"/>
            <a:headEnd type="none" w="med" len="med"/>
            <a:tailEnd type="triangle" w="med" len="med"/>
          </a:ln>
        </p:spPr>
      </p:sp>
      <p:sp>
        <p:nvSpPr>
          <p:cNvPr id="9232" name="Text Box 16"/>
          <p:cNvSpPr txBox="1"/>
          <p:nvPr/>
        </p:nvSpPr>
        <p:spPr>
          <a:xfrm>
            <a:off x="9696450" y="1773238"/>
            <a:ext cx="576263" cy="2306955"/>
          </a:xfrm>
          <a:prstGeom prst="rect">
            <a:avLst/>
          </a:prstGeom>
          <a:noFill/>
          <a:ln w="9525" cap="flat" cmpd="sng">
            <a:solidFill>
              <a:srgbClr val="0000CC"/>
            </a:solidFill>
            <a:prstDash val="solid"/>
            <a:miter/>
            <a:headEnd type="none" w="med" len="med"/>
            <a:tailEnd type="none" w="med" len="med"/>
          </a:ln>
        </p:spPr>
        <p:txBody>
          <a:bodyPr>
            <a:spAutoFit/>
          </a:bodyPr>
          <a:p>
            <a:pPr>
              <a:spcBef>
                <a:spcPct val="50000"/>
              </a:spcBef>
            </a:pPr>
            <a:r>
              <a:rPr lang="zh-CN" altLang="en-US" sz="3600" b="1" dirty="0">
                <a:latin typeface="华文新魏" panose="02010800040101010101" pitchFamily="2" charset="-122"/>
                <a:ea typeface="华文新魏" panose="02010800040101010101" pitchFamily="2" charset="-122"/>
              </a:rPr>
              <a:t>释放能量</a:t>
            </a:r>
            <a:endParaRPr lang="zh-CN" altLang="en-US" sz="3600" b="1" dirty="0">
              <a:latin typeface="华文新魏" panose="02010800040101010101" pitchFamily="2" charset="-122"/>
              <a:ea typeface="华文新魏" panose="02010800040101010101" pitchFamily="2" charset="-122"/>
            </a:endParaRPr>
          </a:p>
        </p:txBody>
      </p:sp>
      <p:sp>
        <p:nvSpPr>
          <p:cNvPr id="9233" name="Text Box 17"/>
          <p:cNvSpPr txBox="1"/>
          <p:nvPr/>
        </p:nvSpPr>
        <p:spPr>
          <a:xfrm>
            <a:off x="3000375" y="2276475"/>
            <a:ext cx="1008063" cy="521970"/>
          </a:xfrm>
          <a:prstGeom prst="rect">
            <a:avLst/>
          </a:prstGeom>
          <a:noFill/>
          <a:ln w="9525" cap="flat" cmpd="sng">
            <a:solidFill>
              <a:schemeClr val="bg1"/>
            </a:solidFill>
            <a:prstDash val="solid"/>
            <a:miter/>
            <a:headEnd type="none" w="med" len="med"/>
            <a:tailEnd type="none" w="med" len="med"/>
          </a:ln>
        </p:spPr>
        <p:txBody>
          <a:bodyPr>
            <a:spAutoFit/>
          </a:bodyPr>
          <a:p>
            <a:pPr>
              <a:spcBef>
                <a:spcPct val="50000"/>
              </a:spcBef>
            </a:pPr>
            <a:r>
              <a:rPr lang="zh-CN" altLang="en-US" sz="2800" b="1" dirty="0">
                <a:latin typeface="华文新魏" panose="02010800040101010101" pitchFamily="2" charset="-122"/>
                <a:ea typeface="华文新魏" panose="02010800040101010101" pitchFamily="2" charset="-122"/>
              </a:rPr>
              <a:t>水解</a:t>
            </a:r>
            <a:endParaRPr lang="zh-CN" altLang="en-US" sz="2800" b="1" dirty="0">
              <a:latin typeface="华文新魏" panose="02010800040101010101" pitchFamily="2" charset="-122"/>
              <a:ea typeface="华文新魏" panose="02010800040101010101" pitchFamily="2" charset="-122"/>
            </a:endParaRPr>
          </a:p>
        </p:txBody>
      </p:sp>
      <p:sp>
        <p:nvSpPr>
          <p:cNvPr id="9234" name="Text Box 18"/>
          <p:cNvSpPr txBox="1"/>
          <p:nvPr/>
        </p:nvSpPr>
        <p:spPr>
          <a:xfrm>
            <a:off x="5664200" y="2276475"/>
            <a:ext cx="1008063" cy="521970"/>
          </a:xfrm>
          <a:prstGeom prst="rect">
            <a:avLst/>
          </a:prstGeom>
          <a:noFill/>
          <a:ln w="9525">
            <a:noFill/>
          </a:ln>
        </p:spPr>
        <p:txBody>
          <a:bodyPr>
            <a:spAutoFit/>
          </a:bodyPr>
          <a:p>
            <a:pPr>
              <a:spcBef>
                <a:spcPct val="50000"/>
              </a:spcBef>
            </a:pPr>
            <a:r>
              <a:rPr lang="zh-CN" altLang="en-US" sz="2800" b="1" dirty="0">
                <a:latin typeface="华文新魏" panose="02010800040101010101" pitchFamily="2" charset="-122"/>
                <a:ea typeface="华文新魏" panose="02010800040101010101" pitchFamily="2" charset="-122"/>
              </a:rPr>
              <a:t>水解</a:t>
            </a:r>
            <a:endParaRPr lang="zh-CN" altLang="en-US" sz="2800" b="1" dirty="0">
              <a:latin typeface="华文新魏" panose="02010800040101010101" pitchFamily="2" charset="-122"/>
              <a:ea typeface="华文新魏" panose="02010800040101010101" pitchFamily="2" charset="-122"/>
            </a:endParaRPr>
          </a:p>
        </p:txBody>
      </p:sp>
      <p:sp>
        <p:nvSpPr>
          <p:cNvPr id="9235" name="Text Box 19"/>
          <p:cNvSpPr txBox="1"/>
          <p:nvPr/>
        </p:nvSpPr>
        <p:spPr>
          <a:xfrm>
            <a:off x="8616950" y="2349500"/>
            <a:ext cx="1008063" cy="953135"/>
          </a:xfrm>
          <a:prstGeom prst="rect">
            <a:avLst/>
          </a:prstGeom>
          <a:noFill/>
          <a:ln w="9525">
            <a:noFill/>
          </a:ln>
        </p:spPr>
        <p:txBody>
          <a:bodyPr>
            <a:spAutoFit/>
          </a:bodyPr>
          <a:p>
            <a:pPr>
              <a:spcBef>
                <a:spcPct val="50000"/>
              </a:spcBef>
            </a:pPr>
            <a:r>
              <a:rPr lang="zh-CN" altLang="en-US" sz="2800" b="1" dirty="0">
                <a:latin typeface="华文新魏" panose="02010800040101010101" pitchFamily="2" charset="-122"/>
                <a:ea typeface="华文新魏" panose="02010800040101010101" pitchFamily="2" charset="-122"/>
              </a:rPr>
              <a:t>氧化分解</a:t>
            </a:r>
            <a:endParaRPr lang="zh-CN" altLang="en-US" sz="2800" b="1" dirty="0">
              <a:latin typeface="华文新魏" panose="02010800040101010101" pitchFamily="2" charset="-122"/>
              <a:ea typeface="华文新魏" panose="02010800040101010101" pitchFamily="2" charset="-122"/>
            </a:endParaRPr>
          </a:p>
        </p:txBody>
      </p:sp>
      <p:sp>
        <p:nvSpPr>
          <p:cNvPr id="18452" name="Rectangle 2"/>
          <p:cNvSpPr/>
          <p:nvPr/>
        </p:nvSpPr>
        <p:spPr>
          <a:xfrm>
            <a:off x="2971800" y="762000"/>
            <a:ext cx="6629400" cy="645160"/>
          </a:xfrm>
          <a:prstGeom prst="rect">
            <a:avLst/>
          </a:prstGeom>
          <a:noFill/>
          <a:ln w="9525">
            <a:noFill/>
          </a:ln>
        </p:spPr>
        <p:txBody>
          <a:bodyPr>
            <a:spAutoFit/>
          </a:bodyPr>
          <a:p>
            <a:pPr>
              <a:spcBef>
                <a:spcPct val="50000"/>
              </a:spcBef>
            </a:pPr>
            <a:r>
              <a:rPr lang="zh-CN" altLang="en-US" sz="3600" b="1" dirty="0">
                <a:solidFill>
                  <a:srgbClr val="0000FF"/>
                </a:solidFill>
                <a:latin typeface="Times New Roman" panose="02020603050405020304" pitchFamily="18" charset="0"/>
              </a:rPr>
              <a:t>单糖、二糖和多糖的转化过程</a:t>
            </a:r>
            <a:endParaRPr lang="zh-CN" altLang="en-US" sz="3600" b="1" dirty="0">
              <a:solidFill>
                <a:srgbClr val="0000FF"/>
              </a:solidFill>
              <a:latin typeface="Times New Roman" panose="02020603050405020304" pitchFamily="18" charset="0"/>
            </a:endParaRPr>
          </a:p>
        </p:txBody>
      </p:sp>
    </p:spTree>
  </p:cSld>
  <p:clrMapOvr>
    <a:masterClrMapping/>
  </p:clrMapOvr>
  <p:transition advClick="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26"/>
                                        </p:tgtEl>
                                        <p:attrNameLst>
                                          <p:attrName>style.visibility</p:attrName>
                                        </p:attrNameLst>
                                      </p:cBhvr>
                                      <p:to>
                                        <p:strVal val="visible"/>
                                      </p:to>
                                    </p:set>
                                    <p:animEffect transition="in" filter="blinds(horizontal)">
                                      <p:cBhvr>
                                        <p:cTn id="7" dur="500"/>
                                        <p:tgtEl>
                                          <p:spTgt spid="922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228"/>
                                        </p:tgtEl>
                                        <p:attrNameLst>
                                          <p:attrName>style.visibility</p:attrName>
                                        </p:attrNameLst>
                                      </p:cBhvr>
                                      <p:to>
                                        <p:strVal val="visible"/>
                                      </p:to>
                                    </p:set>
                                    <p:animEffect transition="in" filter="blinds(horizontal)">
                                      <p:cBhvr>
                                        <p:cTn id="12" dur="500"/>
                                        <p:tgtEl>
                                          <p:spTgt spid="9228"/>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9233"/>
                                        </p:tgtEl>
                                        <p:attrNameLst>
                                          <p:attrName>style.visibility</p:attrName>
                                        </p:attrNameLst>
                                      </p:cBhvr>
                                      <p:to>
                                        <p:strVal val="visible"/>
                                      </p:to>
                                    </p:set>
                                    <p:animEffect transition="in" filter="blinds(horizontal)">
                                      <p:cBhvr>
                                        <p:cTn id="15" dur="500"/>
                                        <p:tgtEl>
                                          <p:spTgt spid="9233"/>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9227"/>
                                        </p:tgtEl>
                                        <p:attrNameLst>
                                          <p:attrName>style.visibility</p:attrName>
                                        </p:attrNameLst>
                                      </p:cBhvr>
                                      <p:to>
                                        <p:strVal val="visible"/>
                                      </p:to>
                                    </p:set>
                                    <p:animEffect transition="in" filter="blinds(horizontal)">
                                      <p:cBhvr>
                                        <p:cTn id="18" dur="500"/>
                                        <p:tgtEl>
                                          <p:spTgt spid="9227"/>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9229"/>
                                        </p:tgtEl>
                                        <p:attrNameLst>
                                          <p:attrName>style.visibility</p:attrName>
                                        </p:attrNameLst>
                                      </p:cBhvr>
                                      <p:to>
                                        <p:strVal val="visible"/>
                                      </p:to>
                                    </p:set>
                                    <p:animEffect transition="in" filter="blinds(horizontal)">
                                      <p:cBhvr>
                                        <p:cTn id="23" dur="500"/>
                                        <p:tgtEl>
                                          <p:spTgt spid="9229"/>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9234"/>
                                        </p:tgtEl>
                                        <p:attrNameLst>
                                          <p:attrName>style.visibility</p:attrName>
                                        </p:attrNameLst>
                                      </p:cBhvr>
                                      <p:to>
                                        <p:strVal val="visible"/>
                                      </p:to>
                                    </p:set>
                                    <p:animEffect transition="in" filter="blinds(horizontal)">
                                      <p:cBhvr>
                                        <p:cTn id="26" dur="500"/>
                                        <p:tgtEl>
                                          <p:spTgt spid="9234"/>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9230"/>
                                        </p:tgtEl>
                                        <p:attrNameLst>
                                          <p:attrName>style.visibility</p:attrName>
                                        </p:attrNameLst>
                                      </p:cBhvr>
                                      <p:to>
                                        <p:strVal val="visible"/>
                                      </p:to>
                                    </p:set>
                                    <p:animEffect transition="in" filter="blinds(horizontal)">
                                      <p:cBhvr>
                                        <p:cTn id="29" dur="500"/>
                                        <p:tgtEl>
                                          <p:spTgt spid="9230"/>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9231"/>
                                        </p:tgtEl>
                                        <p:attrNameLst>
                                          <p:attrName>style.visibility</p:attrName>
                                        </p:attrNameLst>
                                      </p:cBhvr>
                                      <p:to>
                                        <p:strVal val="visible"/>
                                      </p:to>
                                    </p:set>
                                    <p:animEffect transition="in" filter="blinds(horizontal)">
                                      <p:cBhvr>
                                        <p:cTn id="34" dur="500"/>
                                        <p:tgtEl>
                                          <p:spTgt spid="9231"/>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9235"/>
                                        </p:tgtEl>
                                        <p:attrNameLst>
                                          <p:attrName>style.visibility</p:attrName>
                                        </p:attrNameLst>
                                      </p:cBhvr>
                                      <p:to>
                                        <p:strVal val="visible"/>
                                      </p:to>
                                    </p:set>
                                    <p:animEffect transition="in" filter="blinds(horizontal)">
                                      <p:cBhvr>
                                        <p:cTn id="37" dur="500"/>
                                        <p:tgtEl>
                                          <p:spTgt spid="9235"/>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9232"/>
                                        </p:tgtEl>
                                        <p:attrNameLst>
                                          <p:attrName>style.visibility</p:attrName>
                                        </p:attrNameLst>
                                      </p:cBhvr>
                                      <p:to>
                                        <p:strVal val="visible"/>
                                      </p:to>
                                    </p:set>
                                    <p:animEffect transition="in" filter="blinds(horizontal)">
                                      <p:cBhvr>
                                        <p:cTn id="40" dur="500"/>
                                        <p:tgtEl>
                                          <p:spTgt spid="9232"/>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nodeType="clickEffect">
                                  <p:stCondLst>
                                    <p:cond delay="0"/>
                                  </p:stCondLst>
                                  <p:childTnLst>
                                    <p:set>
                                      <p:cBhvr>
                                        <p:cTn id="44" dur="1" fill="hold">
                                          <p:stCondLst>
                                            <p:cond delay="0"/>
                                          </p:stCondLst>
                                        </p:cTn>
                                        <p:tgtEl>
                                          <p:spTgt spid="9221"/>
                                        </p:tgtEl>
                                        <p:attrNameLst>
                                          <p:attrName>style.visibility</p:attrName>
                                        </p:attrNameLst>
                                      </p:cBhvr>
                                      <p:to>
                                        <p:strVal val="visible"/>
                                      </p:to>
                                    </p:set>
                                    <p:animEffect transition="in" filter="blinds(horizontal)">
                                      <p:cBhvr>
                                        <p:cTn id="45" dur="500"/>
                                        <p:tgtEl>
                                          <p:spTgt spid="9221"/>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9220"/>
                                        </p:tgtEl>
                                        <p:attrNameLst>
                                          <p:attrName>style.visibility</p:attrName>
                                        </p:attrNameLst>
                                      </p:cBhvr>
                                      <p:to>
                                        <p:strVal val="visible"/>
                                      </p:to>
                                    </p:set>
                                    <p:animEffect transition="in" filter="blinds(horizontal)">
                                      <p:cBhvr>
                                        <p:cTn id="48" dur="500"/>
                                        <p:tgtEl>
                                          <p:spTgt spid="9220"/>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9224"/>
                                        </p:tgtEl>
                                        <p:attrNameLst>
                                          <p:attrName>style.visibility</p:attrName>
                                        </p:attrNameLst>
                                      </p:cBhvr>
                                      <p:to>
                                        <p:strVal val="visible"/>
                                      </p:to>
                                    </p:set>
                                    <p:anim calcmode="lin" valueType="num">
                                      <p:cBhvr additive="base">
                                        <p:cTn id="53" dur="500" fill="hold"/>
                                        <p:tgtEl>
                                          <p:spTgt spid="9224"/>
                                        </p:tgtEl>
                                        <p:attrNameLst>
                                          <p:attrName>ppt_x</p:attrName>
                                        </p:attrNameLst>
                                      </p:cBhvr>
                                      <p:tavLst>
                                        <p:tav tm="0">
                                          <p:val>
                                            <p:strVal val="#ppt_x"/>
                                          </p:val>
                                        </p:tav>
                                        <p:tav tm="100000">
                                          <p:val>
                                            <p:strVal val="#ppt_x"/>
                                          </p:val>
                                        </p:tav>
                                      </p:tavLst>
                                    </p:anim>
                                    <p:anim calcmode="lin" valueType="num">
                                      <p:cBhvr additive="base">
                                        <p:cTn id="54" dur="500" fill="hold"/>
                                        <p:tgtEl>
                                          <p:spTgt spid="9224"/>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 presetClass="entr" presetSubtype="10" fill="hold" grpId="0" nodeType="clickEffect">
                                  <p:stCondLst>
                                    <p:cond delay="0"/>
                                  </p:stCondLst>
                                  <p:childTnLst>
                                    <p:set>
                                      <p:cBhvr>
                                        <p:cTn id="58" dur="1" fill="hold">
                                          <p:stCondLst>
                                            <p:cond delay="0"/>
                                          </p:stCondLst>
                                        </p:cTn>
                                        <p:tgtEl>
                                          <p:spTgt spid="9219"/>
                                        </p:tgtEl>
                                        <p:attrNameLst>
                                          <p:attrName>style.visibility</p:attrName>
                                        </p:attrNameLst>
                                      </p:cBhvr>
                                      <p:to>
                                        <p:strVal val="visible"/>
                                      </p:to>
                                    </p:set>
                                    <p:animEffect transition="in" filter="blinds(horizontal)">
                                      <p:cBhvr>
                                        <p:cTn id="59" dur="500"/>
                                        <p:tgtEl>
                                          <p:spTgt spid="9219"/>
                                        </p:tgtEl>
                                      </p:cBhvr>
                                    </p:animEffect>
                                  </p:childTnLst>
                                </p:cTn>
                              </p:par>
                              <p:par>
                                <p:cTn id="60" presetID="3" presetClass="entr" presetSubtype="10" fill="hold" nodeType="withEffect">
                                  <p:stCondLst>
                                    <p:cond delay="0"/>
                                  </p:stCondLst>
                                  <p:childTnLst>
                                    <p:set>
                                      <p:cBhvr>
                                        <p:cTn id="61" dur="1" fill="hold">
                                          <p:stCondLst>
                                            <p:cond delay="0"/>
                                          </p:stCondLst>
                                        </p:cTn>
                                        <p:tgtEl>
                                          <p:spTgt spid="9222"/>
                                        </p:tgtEl>
                                        <p:attrNameLst>
                                          <p:attrName>style.visibility</p:attrName>
                                        </p:attrNameLst>
                                      </p:cBhvr>
                                      <p:to>
                                        <p:strVal val="visible"/>
                                      </p:to>
                                    </p:set>
                                    <p:animEffect transition="in" filter="blinds(horizontal)">
                                      <p:cBhvr>
                                        <p:cTn id="62" dur="500"/>
                                        <p:tgtEl>
                                          <p:spTgt spid="9222"/>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nodeType="clickEffect">
                                  <p:stCondLst>
                                    <p:cond delay="0"/>
                                  </p:stCondLst>
                                  <p:childTnLst>
                                    <p:set>
                                      <p:cBhvr>
                                        <p:cTn id="66" dur="1" fill="hold">
                                          <p:stCondLst>
                                            <p:cond delay="0"/>
                                          </p:stCondLst>
                                        </p:cTn>
                                        <p:tgtEl>
                                          <p:spTgt spid="9225"/>
                                        </p:tgtEl>
                                        <p:attrNameLst>
                                          <p:attrName>style.visibility</p:attrName>
                                        </p:attrNameLst>
                                      </p:cBhvr>
                                      <p:to>
                                        <p:strVal val="visible"/>
                                      </p:to>
                                    </p:set>
                                    <p:animEffect transition="in" filter="blinds(horizontal)">
                                      <p:cBhvr>
                                        <p:cTn id="67" dur="500"/>
                                        <p:tgtEl>
                                          <p:spTgt spid="9225"/>
                                        </p:tgtEl>
                                      </p:cBhvr>
                                    </p:animEffect>
                                  </p:childTnLst>
                                </p:cTn>
                              </p:par>
                              <p:par>
                                <p:cTn id="68" presetID="3" presetClass="entr" presetSubtype="10" fill="hold" nodeType="withEffect">
                                  <p:stCondLst>
                                    <p:cond delay="0"/>
                                  </p:stCondLst>
                                  <p:childTnLst>
                                    <p:set>
                                      <p:cBhvr>
                                        <p:cTn id="69" dur="1" fill="hold">
                                          <p:stCondLst>
                                            <p:cond delay="0"/>
                                          </p:stCondLst>
                                        </p:cTn>
                                        <p:tgtEl>
                                          <p:spTgt spid="9223"/>
                                        </p:tgtEl>
                                        <p:attrNameLst>
                                          <p:attrName>style.visibility</p:attrName>
                                        </p:attrNameLst>
                                      </p:cBhvr>
                                      <p:to>
                                        <p:strVal val="visible"/>
                                      </p:to>
                                    </p:set>
                                    <p:animEffect transition="in" filter="blinds(horizontal)">
                                      <p:cBhvr>
                                        <p:cTn id="70" dur="500"/>
                                        <p:tgtEl>
                                          <p:spTgt spid="9223"/>
                                        </p:tgtEl>
                                      </p:cBhvr>
                                    </p:animEffect>
                                  </p:childTnLst>
                                </p:cTn>
                              </p:par>
                              <p:par>
                                <p:cTn id="71" presetID="3" presetClass="entr" presetSubtype="10" fill="hold" grpId="0" nodeType="withEffect">
                                  <p:stCondLst>
                                    <p:cond delay="0"/>
                                  </p:stCondLst>
                                  <p:childTnLst>
                                    <p:set>
                                      <p:cBhvr>
                                        <p:cTn id="72" dur="1" fill="hold">
                                          <p:stCondLst>
                                            <p:cond delay="0"/>
                                          </p:stCondLst>
                                        </p:cTn>
                                        <p:tgtEl>
                                          <p:spTgt spid="9218"/>
                                        </p:tgtEl>
                                        <p:attrNameLst>
                                          <p:attrName>style.visibility</p:attrName>
                                        </p:attrNameLst>
                                      </p:cBhvr>
                                      <p:to>
                                        <p:strVal val="visible"/>
                                      </p:to>
                                    </p:set>
                                    <p:animEffect transition="in" filter="blinds(horizontal)">
                                      <p:cBhvr>
                                        <p:cTn id="73"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bldLvl="0" animBg="1"/>
      <p:bldP spid="9219" grpId="0" bldLvl="0" animBg="1"/>
      <p:bldP spid="9220" grpId="0" bldLvl="0" animBg="1"/>
      <p:bldP spid="9226" grpId="0" bldLvl="0" animBg="1"/>
      <p:bldP spid="9227" grpId="0" bldLvl="0" animBg="1"/>
      <p:bldP spid="9230" grpId="0" bldLvl="0" animBg="1"/>
      <p:bldP spid="9232" grpId="0" bldLvl="0" animBg="1"/>
      <p:bldP spid="9233" grpId="0" bldLvl="0" animBg="1"/>
      <p:bldP spid="9234" grpId="0"/>
      <p:bldP spid="92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文本框 18433"/>
          <p:cNvSpPr txBox="1"/>
          <p:nvPr/>
        </p:nvSpPr>
        <p:spPr>
          <a:xfrm>
            <a:off x="94615" y="280670"/>
            <a:ext cx="10330815" cy="521970"/>
          </a:xfrm>
          <a:prstGeom prst="rect">
            <a:avLst/>
          </a:prstGeom>
          <a:noFill/>
          <a:ln w="9525">
            <a:noFill/>
          </a:ln>
        </p:spPr>
        <p:txBody>
          <a:bodyPr wrap="square">
            <a:spAutoFit/>
          </a:bodyPr>
          <a:p>
            <a:pPr>
              <a:spcBef>
                <a:spcPct val="50000"/>
              </a:spcBef>
              <a:buClrTx/>
              <a:buSzTx/>
              <a:buFontTx/>
            </a:pPr>
            <a:r>
              <a:rPr lang="en-US" altLang="zh-CN" sz="2800" b="1" dirty="0">
                <a:solidFill>
                  <a:srgbClr val="0066CC"/>
                </a:solidFill>
                <a:latin typeface="Arial" panose="020B0604020202020204" pitchFamily="34" charset="0"/>
              </a:rPr>
              <a:t>“</a:t>
            </a:r>
            <a:r>
              <a:rPr lang="zh-CN" sz="2800" b="1" dirty="0">
                <a:solidFill>
                  <a:srgbClr val="0066CC"/>
                </a:solidFill>
                <a:latin typeface="Arial" panose="020B0604020202020204" pitchFamily="34" charset="0"/>
              </a:rPr>
              <a:t>控糖</a:t>
            </a:r>
            <a:r>
              <a:rPr lang="en-US" altLang="zh-CN" sz="2800" b="1" dirty="0">
                <a:solidFill>
                  <a:srgbClr val="0066CC"/>
                </a:solidFill>
                <a:latin typeface="Arial" panose="020B0604020202020204" pitchFamily="34" charset="0"/>
              </a:rPr>
              <a:t>”</a:t>
            </a:r>
            <a:r>
              <a:rPr lang="zh-CN" altLang="en-US" sz="2800" b="1" dirty="0">
                <a:solidFill>
                  <a:srgbClr val="0066CC"/>
                </a:solidFill>
                <a:latin typeface="Arial" panose="020B0604020202020204" pitchFamily="34" charset="0"/>
              </a:rPr>
              <a:t>：每天摄入的</a:t>
            </a:r>
            <a:r>
              <a:rPr lang="zh-CN" altLang="en-US" sz="2800" b="1" dirty="0">
                <a:solidFill>
                  <a:srgbClr val="FF0000"/>
                </a:solidFill>
                <a:latin typeface="Arial" panose="020B0604020202020204" pitchFamily="34" charset="0"/>
              </a:rPr>
              <a:t>添加糖</a:t>
            </a:r>
            <a:r>
              <a:rPr lang="zh-CN" altLang="en-US" sz="2800" b="1" dirty="0">
                <a:solidFill>
                  <a:srgbClr val="0066CC"/>
                </a:solidFill>
                <a:latin typeface="Arial" panose="020B0604020202020204" pitchFamily="34" charset="0"/>
              </a:rPr>
              <a:t>不超过</a:t>
            </a:r>
            <a:r>
              <a:rPr lang="en-US" altLang="zh-CN" sz="2800" b="1" dirty="0">
                <a:solidFill>
                  <a:srgbClr val="0066CC"/>
                </a:solidFill>
                <a:latin typeface="Arial" panose="020B0604020202020204" pitchFamily="34" charset="0"/>
              </a:rPr>
              <a:t>50</a:t>
            </a:r>
            <a:r>
              <a:rPr lang="zh-CN" altLang="en-US" sz="2800" b="1" dirty="0">
                <a:solidFill>
                  <a:srgbClr val="0066CC"/>
                </a:solidFill>
                <a:latin typeface="Arial" panose="020B0604020202020204" pitchFamily="34" charset="0"/>
              </a:rPr>
              <a:t>克，最好不超过</a:t>
            </a:r>
            <a:r>
              <a:rPr lang="en-US" altLang="zh-CN" sz="2800" b="1" dirty="0">
                <a:solidFill>
                  <a:srgbClr val="0066CC"/>
                </a:solidFill>
                <a:latin typeface="Arial" panose="020B0604020202020204" pitchFamily="34" charset="0"/>
              </a:rPr>
              <a:t>25</a:t>
            </a:r>
            <a:r>
              <a:rPr lang="zh-CN" altLang="en-US" sz="2800" b="1" dirty="0">
                <a:solidFill>
                  <a:srgbClr val="0066CC"/>
                </a:solidFill>
                <a:latin typeface="Arial" panose="020B0604020202020204" pitchFamily="34" charset="0"/>
              </a:rPr>
              <a:t>克。</a:t>
            </a:r>
            <a:endParaRPr lang="zh-CN" altLang="en-US" sz="2800" b="1" dirty="0">
              <a:solidFill>
                <a:srgbClr val="0066CC"/>
              </a:solidFill>
              <a:latin typeface="Arial" panose="020B0604020202020204" pitchFamily="34" charset="0"/>
            </a:endParaRPr>
          </a:p>
        </p:txBody>
      </p:sp>
      <p:sp>
        <p:nvSpPr>
          <p:cNvPr id="18435" name="文本框 18434"/>
          <p:cNvSpPr txBox="1"/>
          <p:nvPr/>
        </p:nvSpPr>
        <p:spPr>
          <a:xfrm>
            <a:off x="94615" y="1354455"/>
            <a:ext cx="6564630" cy="953135"/>
          </a:xfrm>
          <a:prstGeom prst="rect">
            <a:avLst/>
          </a:prstGeom>
          <a:noFill/>
          <a:ln w="9525">
            <a:noFill/>
          </a:ln>
        </p:spPr>
        <p:txBody>
          <a:bodyPr wrap="square">
            <a:spAutoFit/>
          </a:bodyPr>
          <a:p>
            <a:pPr>
              <a:spcBef>
                <a:spcPct val="50000"/>
              </a:spcBef>
              <a:buClrTx/>
              <a:buSzTx/>
              <a:buFontTx/>
            </a:pPr>
            <a:r>
              <a:rPr lang="zh-CN" altLang="en-US" sz="2800" b="1" dirty="0">
                <a:solidFill>
                  <a:srgbClr val="333300"/>
                </a:solidFill>
                <a:latin typeface="Arial" panose="020B0604020202020204" pitchFamily="34" charset="0"/>
              </a:rPr>
              <a:t>多数肥胖、高血压、糖尿病、龋齿与长期糖超标有关。</a:t>
            </a:r>
            <a:endParaRPr lang="zh-CN" altLang="en-US" sz="2800" b="1" dirty="0">
              <a:solidFill>
                <a:srgbClr val="333300"/>
              </a:solidFill>
              <a:latin typeface="Arial" panose="020B0604020202020204" pitchFamily="34" charset="0"/>
            </a:endParaRPr>
          </a:p>
        </p:txBody>
      </p:sp>
      <p:sp>
        <p:nvSpPr>
          <p:cNvPr id="18436" name="文本框 18435"/>
          <p:cNvSpPr txBox="1"/>
          <p:nvPr/>
        </p:nvSpPr>
        <p:spPr>
          <a:xfrm>
            <a:off x="94615" y="2504123"/>
            <a:ext cx="8382000" cy="1168400"/>
          </a:xfrm>
          <a:prstGeom prst="rect">
            <a:avLst/>
          </a:prstGeom>
          <a:noFill/>
          <a:ln w="9525">
            <a:noFill/>
          </a:ln>
        </p:spPr>
        <p:txBody>
          <a:bodyPr>
            <a:spAutoFit/>
          </a:bodyPr>
          <a:p>
            <a:pPr>
              <a:spcBef>
                <a:spcPct val="50000"/>
              </a:spcBef>
              <a:buClrTx/>
              <a:buSzTx/>
              <a:buFontTx/>
            </a:pPr>
            <a:r>
              <a:rPr lang="zh-CN" altLang="en-US" sz="2800" b="1" dirty="0">
                <a:solidFill>
                  <a:srgbClr val="333300"/>
                </a:solidFill>
                <a:latin typeface="宋体" panose="02010600030101010101" pitchFamily="2" charset="-122"/>
              </a:rPr>
              <a:t>男性：标准体重（</a:t>
            </a:r>
            <a:r>
              <a:rPr lang="en-US" altLang="zh-CN" sz="2800" b="1" dirty="0">
                <a:solidFill>
                  <a:srgbClr val="333300"/>
                </a:solidFill>
                <a:latin typeface="宋体" panose="02010600030101010101" pitchFamily="2" charset="-122"/>
              </a:rPr>
              <a:t>kg</a:t>
            </a:r>
            <a:r>
              <a:rPr lang="zh-CN" altLang="en-US" sz="2800" b="1" dirty="0">
                <a:solidFill>
                  <a:srgbClr val="333300"/>
                </a:solidFill>
                <a:latin typeface="宋体" panose="02010600030101010101" pitchFamily="2" charset="-122"/>
              </a:rPr>
              <a:t>）＝身高（</a:t>
            </a:r>
            <a:r>
              <a:rPr lang="en-US" altLang="zh-CN" sz="2800" b="1" dirty="0">
                <a:solidFill>
                  <a:srgbClr val="333300"/>
                </a:solidFill>
                <a:latin typeface="宋体" panose="02010600030101010101" pitchFamily="2" charset="-122"/>
              </a:rPr>
              <a:t>cm</a:t>
            </a:r>
            <a:r>
              <a:rPr lang="zh-CN" altLang="en-US" sz="2800" b="1" dirty="0">
                <a:solidFill>
                  <a:srgbClr val="333300"/>
                </a:solidFill>
                <a:latin typeface="宋体" panose="02010600030101010101" pitchFamily="2" charset="-122"/>
              </a:rPr>
              <a:t>）－</a:t>
            </a:r>
            <a:r>
              <a:rPr lang="en-US" altLang="zh-CN" sz="2800" b="1" dirty="0">
                <a:solidFill>
                  <a:srgbClr val="333300"/>
                </a:solidFill>
                <a:latin typeface="宋体" panose="02010600030101010101" pitchFamily="2" charset="-122"/>
              </a:rPr>
              <a:t>105</a:t>
            </a:r>
            <a:endParaRPr lang="en-US" altLang="zh-CN" sz="2800" b="1" dirty="0">
              <a:solidFill>
                <a:srgbClr val="333300"/>
              </a:solidFill>
              <a:latin typeface="宋体" panose="02010600030101010101" pitchFamily="2" charset="-122"/>
            </a:endParaRPr>
          </a:p>
          <a:p>
            <a:pPr>
              <a:spcBef>
                <a:spcPct val="50000"/>
              </a:spcBef>
              <a:buClrTx/>
              <a:buSzTx/>
              <a:buFontTx/>
            </a:pPr>
            <a:r>
              <a:rPr lang="zh-CN" altLang="en-US" sz="2800" b="1" dirty="0">
                <a:solidFill>
                  <a:srgbClr val="333300"/>
                </a:solidFill>
                <a:latin typeface="宋体" panose="02010600030101010101" pitchFamily="2" charset="-122"/>
              </a:rPr>
              <a:t>女性：标准体重（</a:t>
            </a:r>
            <a:r>
              <a:rPr lang="en-US" altLang="zh-CN" sz="2800" b="1" dirty="0">
                <a:solidFill>
                  <a:srgbClr val="333300"/>
                </a:solidFill>
                <a:latin typeface="宋体" panose="02010600030101010101" pitchFamily="2" charset="-122"/>
              </a:rPr>
              <a:t>kg</a:t>
            </a:r>
            <a:r>
              <a:rPr lang="zh-CN" altLang="en-US" sz="2800" b="1" dirty="0">
                <a:solidFill>
                  <a:srgbClr val="333300"/>
                </a:solidFill>
                <a:latin typeface="宋体" panose="02010600030101010101" pitchFamily="2" charset="-122"/>
              </a:rPr>
              <a:t>）＝身高（</a:t>
            </a:r>
            <a:r>
              <a:rPr lang="en-US" altLang="zh-CN" sz="2800" b="1" dirty="0">
                <a:solidFill>
                  <a:srgbClr val="333300"/>
                </a:solidFill>
                <a:latin typeface="宋体" panose="02010600030101010101" pitchFamily="2" charset="-122"/>
              </a:rPr>
              <a:t>cm</a:t>
            </a:r>
            <a:r>
              <a:rPr lang="zh-CN" altLang="en-US" sz="2800" b="1" dirty="0">
                <a:solidFill>
                  <a:srgbClr val="333300"/>
                </a:solidFill>
                <a:latin typeface="宋体" panose="02010600030101010101" pitchFamily="2" charset="-122"/>
              </a:rPr>
              <a:t>）－</a:t>
            </a:r>
            <a:r>
              <a:rPr lang="en-US" altLang="zh-CN" sz="2800" b="1" dirty="0">
                <a:solidFill>
                  <a:srgbClr val="333300"/>
                </a:solidFill>
                <a:latin typeface="宋体" panose="02010600030101010101" pitchFamily="2" charset="-122"/>
              </a:rPr>
              <a:t>100</a:t>
            </a:r>
            <a:endParaRPr lang="en-US" altLang="zh-CN" sz="2800" b="1" dirty="0">
              <a:solidFill>
                <a:srgbClr val="333300"/>
              </a:solidFill>
              <a:latin typeface="宋体" panose="02010600030101010101" pitchFamily="2" charset="-122"/>
            </a:endParaRPr>
          </a:p>
        </p:txBody>
      </p:sp>
      <p:sp>
        <p:nvSpPr>
          <p:cNvPr id="18440" name="矩形 18439"/>
          <p:cNvSpPr/>
          <p:nvPr/>
        </p:nvSpPr>
        <p:spPr>
          <a:xfrm>
            <a:off x="10826750" y="7016750"/>
            <a:ext cx="0" cy="0"/>
          </a:xfrm>
          <a:prstGeom prst="rect">
            <a:avLst/>
          </a:prstGeom>
          <a:noFill/>
          <a:ln w="9525">
            <a:noFill/>
          </a:ln>
        </p:spPr>
        <p:txBody>
          <a:bodyPr wrap="square" anchor="ctr"/>
          <a:p>
            <a:pPr marL="1905" indent="-1905">
              <a:lnSpc>
                <a:spcPts val="140"/>
              </a:lnSpc>
              <a:buClr>
                <a:srgbClr val="000000"/>
              </a:buClr>
              <a:buSzPct val="100000"/>
              <a:buFontTx/>
            </a:pPr>
            <a:r>
              <a:rPr lang="zh-CN" altLang="en-US" sz="100" dirty="0">
                <a:solidFill>
                  <a:srgbClr val="000000"/>
                </a:solidFill>
                <a:latin typeface="Arial" panose="020B0604020202020204" pitchFamily="34" charset="0"/>
                <a:sym typeface="Arial" panose="020B0604020202020204" pitchFamily="34" charset="0"/>
              </a:rPr>
              <a:t>塘鲜旧襄溺粥际潞湃卑蕴凶秧腔孕执鼠半咆租紧幽漳放态铣嗓捶懦扔研玄细胞中的糖类和脂质</a:t>
            </a:r>
            <a:r>
              <a:rPr lang="en-US" altLang="zh-CN" sz="100" dirty="0">
                <a:solidFill>
                  <a:srgbClr val="000000"/>
                </a:solidFill>
                <a:latin typeface="Arial" panose="020B0604020202020204" pitchFamily="34" charset="0"/>
                <a:sym typeface="Arial" panose="020B0604020202020204" pitchFamily="34" charset="0"/>
              </a:rPr>
              <a:t>PPT</a:t>
            </a:r>
            <a:r>
              <a:rPr lang="zh-CN" altLang="en-US" sz="100" dirty="0">
                <a:solidFill>
                  <a:srgbClr val="000000"/>
                </a:solidFill>
                <a:latin typeface="Arial" panose="020B0604020202020204" pitchFamily="34" charset="0"/>
                <a:sym typeface="Arial" panose="020B0604020202020204" pitchFamily="34" charset="0"/>
              </a:rPr>
              <a:t>细胞中的糖类和脂质</a:t>
            </a:r>
            <a:r>
              <a:rPr lang="en-US" altLang="zh-CN" sz="100" dirty="0">
                <a:solidFill>
                  <a:srgbClr val="000000"/>
                </a:solidFill>
                <a:latin typeface="Arial" panose="020B0604020202020204" pitchFamily="34" charset="0"/>
                <a:sym typeface="Arial" panose="020B0604020202020204" pitchFamily="34" charset="0"/>
              </a:rPr>
              <a:t>PPT</a:t>
            </a:r>
            <a:endParaRPr lang="en-US" altLang="zh-CN" sz="100" dirty="0">
              <a:solidFill>
                <a:srgbClr val="000000"/>
              </a:solidFill>
              <a:latin typeface="Arial" panose="020B0604020202020204" pitchFamily="34" charset="0"/>
              <a:sym typeface="Arial" panose="020B0604020202020204" pitchFamily="34" charset="0"/>
            </a:endParaRPr>
          </a:p>
        </p:txBody>
      </p:sp>
      <p:pic>
        <p:nvPicPr>
          <p:cNvPr id="2" name="图片 1"/>
          <p:cNvPicPr>
            <a:picLocks noChangeAspect="1"/>
          </p:cNvPicPr>
          <p:nvPr>
            <p:custDataLst>
              <p:tags r:id="rId1"/>
            </p:custDataLst>
          </p:nvPr>
        </p:nvPicPr>
        <p:blipFill>
          <a:blip r:embed="rId2"/>
          <a:stretch>
            <a:fillRect/>
          </a:stretch>
        </p:blipFill>
        <p:spPr>
          <a:xfrm>
            <a:off x="7793355" y="1920875"/>
            <a:ext cx="4762500" cy="5095875"/>
          </a:xfrm>
          <a:prstGeom prst="rect">
            <a:avLst/>
          </a:prstGeom>
        </p:spPr>
      </p:pic>
      <p:sp>
        <p:nvSpPr>
          <p:cNvPr id="3" name="文本框 2"/>
          <p:cNvSpPr txBox="1"/>
          <p:nvPr/>
        </p:nvSpPr>
        <p:spPr>
          <a:xfrm>
            <a:off x="0" y="4131310"/>
            <a:ext cx="9298305" cy="2306955"/>
          </a:xfrm>
          <a:prstGeom prst="rect">
            <a:avLst/>
          </a:prstGeom>
          <a:noFill/>
        </p:spPr>
        <p:txBody>
          <a:bodyPr wrap="square" rtlCol="0" anchor="t">
            <a:spAutoFit/>
          </a:bodyPr>
          <a:p>
            <a:r>
              <a:rPr lang="zh-CN" altLang="en-US" sz="3600"/>
              <a:t>中国人理想体重的方法：</a:t>
            </a:r>
            <a:endParaRPr lang="zh-CN" altLang="en-US" sz="3600"/>
          </a:p>
          <a:p>
            <a:endParaRPr lang="zh-CN" altLang="en-US" sz="3600"/>
          </a:p>
          <a:p>
            <a:r>
              <a:rPr lang="zh-CN" altLang="en-US" sz="3600" b="1">
                <a:solidFill>
                  <a:srgbClr val="FF0000"/>
                </a:solidFill>
              </a:rPr>
              <a:t>北方人理想体重=(身高cm-150)×0.6+50(kg)</a:t>
            </a:r>
            <a:endParaRPr lang="zh-CN" altLang="en-US" sz="3600" b="1">
              <a:solidFill>
                <a:srgbClr val="FF0000"/>
              </a:solidFill>
            </a:endParaRPr>
          </a:p>
          <a:p>
            <a:r>
              <a:rPr lang="zh-CN" altLang="en-US" sz="3600" b="1">
                <a:solidFill>
                  <a:srgbClr val="FF0000"/>
                </a:solidFill>
              </a:rPr>
              <a:t>南方人理想体重=(身高cm-150)×0.6+48(kg</a:t>
            </a:r>
            <a:r>
              <a:rPr lang="zh-CN" altLang="en-US" b="1">
                <a:solidFill>
                  <a:srgbClr val="FF0000"/>
                </a:solidFill>
              </a:rPr>
              <a:t>)</a:t>
            </a:r>
            <a:endParaRPr lang="zh-CN" altLang="en-US" b="1">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slide(fromLeft)">
                                      <p:cBhvr>
                                        <p:cTn id="7" dur="1000"/>
                                        <p:tgtEl>
                                          <p:spTgt spid="18435"/>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18436"/>
                                        </p:tgtEl>
                                        <p:attrNameLst>
                                          <p:attrName>style.visibility</p:attrName>
                                        </p:attrNameLst>
                                      </p:cBhvr>
                                      <p:to>
                                        <p:strVal val="visible"/>
                                      </p:to>
                                    </p:set>
                                    <p:anim calcmode="lin" valueType="num">
                                      <p:cBhvr>
                                        <p:cTn id="12" dur="1000" fill="hold"/>
                                        <p:tgtEl>
                                          <p:spTgt spid="18436"/>
                                        </p:tgtEl>
                                        <p:attrNameLst>
                                          <p:attrName>ppt_w</p:attrName>
                                        </p:attrNameLst>
                                      </p:cBhvr>
                                      <p:tavLst>
                                        <p:tav tm="0">
                                          <p:val>
                                            <p:strVal val="#ppt_w*0.70"/>
                                          </p:val>
                                        </p:tav>
                                        <p:tav tm="100000">
                                          <p:val>
                                            <p:strVal val="#ppt_w"/>
                                          </p:val>
                                        </p:tav>
                                      </p:tavLst>
                                    </p:anim>
                                    <p:anim calcmode="lin" valueType="num">
                                      <p:cBhvr>
                                        <p:cTn id="13" dur="1000" fill="hold"/>
                                        <p:tgtEl>
                                          <p:spTgt spid="18436"/>
                                        </p:tgtEl>
                                        <p:attrNameLst>
                                          <p:attrName>ppt_h</p:attrName>
                                        </p:attrNameLst>
                                      </p:cBhvr>
                                      <p:tavLst>
                                        <p:tav tm="0">
                                          <p:val>
                                            <p:strVal val="#ppt_h"/>
                                          </p:val>
                                        </p:tav>
                                        <p:tav tm="100000">
                                          <p:val>
                                            <p:strVal val="#ppt_h"/>
                                          </p:val>
                                        </p:tav>
                                      </p:tavLst>
                                    </p:anim>
                                    <p:animEffect transition="in" filter="fade">
                                      <p:cBhvr>
                                        <p:cTn id="14" dur="1000"/>
                                        <p:tgtEl>
                                          <p:spTgt spid="1843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P spid="3" grpId="0"/>
      <p:bldP spid="3"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框 21505"/>
          <p:cNvSpPr txBox="1"/>
          <p:nvPr/>
        </p:nvSpPr>
        <p:spPr>
          <a:xfrm>
            <a:off x="1064260" y="1748155"/>
            <a:ext cx="10063480" cy="1168400"/>
          </a:xfrm>
          <a:prstGeom prst="rect">
            <a:avLst/>
          </a:prstGeom>
          <a:noFill/>
          <a:ln w="9525">
            <a:noFill/>
          </a:ln>
        </p:spPr>
        <p:txBody>
          <a:bodyPr wrap="square">
            <a:spAutoFit/>
          </a:bodyPr>
          <a:p>
            <a:pPr marL="342900" indent="-342900">
              <a:spcBef>
                <a:spcPct val="50000"/>
              </a:spcBef>
              <a:buClrTx/>
              <a:buSzTx/>
              <a:buFontTx/>
            </a:pPr>
            <a:r>
              <a:rPr lang="zh-CN" altLang="en-US" sz="2800" dirty="0">
                <a:solidFill>
                  <a:srgbClr val="333300"/>
                </a:solidFill>
                <a:latin typeface="Tahoma" panose="020B0604030504040204" pitchFamily="34" charset="0"/>
                <a:ea typeface="华文中宋" panose="02010600040101010101" pitchFamily="2" charset="-122"/>
              </a:rPr>
              <a:t>主要是</a:t>
            </a:r>
            <a:r>
              <a:rPr lang="en-US" altLang="zh-CN" sz="2800" dirty="0">
                <a:solidFill>
                  <a:srgbClr val="FF3300"/>
                </a:solidFill>
                <a:latin typeface="Tahoma" panose="020B0604030504040204" pitchFamily="34" charset="0"/>
                <a:ea typeface="华文中宋" panose="02010600040101010101" pitchFamily="2" charset="-122"/>
              </a:rPr>
              <a:t>C</a:t>
            </a:r>
            <a:r>
              <a:rPr lang="zh-CN" altLang="en-US" sz="2800" dirty="0">
                <a:solidFill>
                  <a:srgbClr val="333300"/>
                </a:solidFill>
                <a:latin typeface="Tahoma" panose="020B0604030504040204" pitchFamily="34" charset="0"/>
                <a:ea typeface="华文中宋" panose="02010600040101010101" pitchFamily="2" charset="-122"/>
              </a:rPr>
              <a:t>、</a:t>
            </a:r>
            <a:r>
              <a:rPr lang="en-US" altLang="zh-CN" sz="2800" dirty="0">
                <a:solidFill>
                  <a:srgbClr val="FF3300"/>
                </a:solidFill>
                <a:latin typeface="Tahoma" panose="020B0604030504040204" pitchFamily="34" charset="0"/>
                <a:ea typeface="华文中宋" panose="02010600040101010101" pitchFamily="2" charset="-122"/>
              </a:rPr>
              <a:t>H</a:t>
            </a:r>
            <a:r>
              <a:rPr lang="zh-CN" altLang="en-US" sz="2800" dirty="0">
                <a:solidFill>
                  <a:srgbClr val="333300"/>
                </a:solidFill>
                <a:latin typeface="Tahoma" panose="020B0604030504040204" pitchFamily="34" charset="0"/>
                <a:ea typeface="华文中宋" panose="02010600040101010101" pitchFamily="2" charset="-122"/>
              </a:rPr>
              <a:t>、</a:t>
            </a:r>
            <a:r>
              <a:rPr lang="en-US" altLang="zh-CN" sz="2800" dirty="0">
                <a:solidFill>
                  <a:srgbClr val="FF3300"/>
                </a:solidFill>
                <a:latin typeface="Tahoma" panose="020B0604030504040204" pitchFamily="34" charset="0"/>
                <a:ea typeface="华文中宋" panose="02010600040101010101" pitchFamily="2" charset="-122"/>
              </a:rPr>
              <a:t>O</a:t>
            </a:r>
            <a:r>
              <a:rPr lang="zh-CN" altLang="en-US" sz="2800" dirty="0">
                <a:solidFill>
                  <a:srgbClr val="333300"/>
                </a:solidFill>
                <a:latin typeface="Tahoma" panose="020B0604030504040204" pitchFamily="34" charset="0"/>
                <a:ea typeface="华文中宋" panose="02010600040101010101" pitchFamily="2" charset="-122"/>
              </a:rPr>
              <a:t>，有些含有</a:t>
            </a:r>
            <a:r>
              <a:rPr lang="en-US" altLang="zh-CN" sz="2800" dirty="0">
                <a:solidFill>
                  <a:srgbClr val="FF3300"/>
                </a:solidFill>
                <a:latin typeface="Tahoma" panose="020B0604030504040204" pitchFamily="34" charset="0"/>
                <a:ea typeface="华文中宋" panose="02010600040101010101" pitchFamily="2" charset="-122"/>
              </a:rPr>
              <a:t>P</a:t>
            </a:r>
            <a:r>
              <a:rPr lang="zh-CN" altLang="en-US" sz="2800" dirty="0">
                <a:solidFill>
                  <a:srgbClr val="333300"/>
                </a:solidFill>
                <a:latin typeface="Tahoma" panose="020B0604030504040204" pitchFamily="34" charset="0"/>
                <a:ea typeface="华文中宋" panose="02010600040101010101" pitchFamily="2" charset="-122"/>
              </a:rPr>
              <a:t>和</a:t>
            </a:r>
            <a:r>
              <a:rPr lang="en-US" altLang="zh-CN" sz="2800" dirty="0">
                <a:solidFill>
                  <a:srgbClr val="FF3300"/>
                </a:solidFill>
                <a:latin typeface="Tahoma" panose="020B0604030504040204" pitchFamily="34" charset="0"/>
                <a:ea typeface="华文中宋" panose="02010600040101010101" pitchFamily="2" charset="-122"/>
              </a:rPr>
              <a:t>N</a:t>
            </a:r>
            <a:r>
              <a:rPr lang="zh-CN" altLang="en-US" sz="2800" dirty="0">
                <a:solidFill>
                  <a:srgbClr val="333300"/>
                </a:solidFill>
                <a:latin typeface="Tahoma" panose="020B0604030504040204" pitchFamily="34" charset="0"/>
                <a:ea typeface="华文中宋" panose="02010600040101010101" pitchFamily="2" charset="-122"/>
              </a:rPr>
              <a:t>。</a:t>
            </a:r>
            <a:endParaRPr lang="zh-CN" altLang="en-US" sz="2800" dirty="0">
              <a:solidFill>
                <a:srgbClr val="333300"/>
              </a:solidFill>
              <a:latin typeface="Tahoma" panose="020B0604030504040204" pitchFamily="34" charset="0"/>
              <a:ea typeface="华文中宋" panose="02010600040101010101" pitchFamily="2" charset="-122"/>
            </a:endParaRPr>
          </a:p>
          <a:p>
            <a:pPr marL="342900" indent="-342900">
              <a:spcBef>
                <a:spcPct val="50000"/>
              </a:spcBef>
              <a:buClrTx/>
              <a:buSzTx/>
              <a:buFontTx/>
            </a:pPr>
            <a:r>
              <a:rPr lang="zh-CN" altLang="en-US" sz="2800" b="1" dirty="0">
                <a:solidFill>
                  <a:srgbClr val="FF0000"/>
                </a:solidFill>
                <a:latin typeface="Tahoma" panose="020B0604030504040204" pitchFamily="34" charset="0"/>
                <a:ea typeface="华文中宋" panose="02010600040101010101" pitchFamily="2" charset="-122"/>
              </a:rPr>
              <a:t>分子式特点：</a:t>
            </a:r>
            <a:r>
              <a:rPr lang="en-US" altLang="zh-CN" sz="2800" dirty="0">
                <a:solidFill>
                  <a:srgbClr val="333300"/>
                </a:solidFill>
                <a:latin typeface="Tahoma" panose="020B0604030504040204" pitchFamily="34" charset="0"/>
                <a:ea typeface="华文中宋" panose="02010600040101010101" pitchFamily="2" charset="-122"/>
              </a:rPr>
              <a:t>0</a:t>
            </a:r>
            <a:r>
              <a:rPr lang="zh-CN" altLang="en-US" sz="2800" dirty="0">
                <a:solidFill>
                  <a:srgbClr val="333300"/>
                </a:solidFill>
                <a:latin typeface="Tahoma" panose="020B0604030504040204" pitchFamily="34" charset="0"/>
                <a:ea typeface="华文中宋" panose="02010600040101010101" pitchFamily="2" charset="-122"/>
              </a:rPr>
              <a:t>原子含量远低于糖、</a:t>
            </a:r>
            <a:r>
              <a:rPr lang="en-US" altLang="zh-CN" sz="2800" dirty="0">
                <a:solidFill>
                  <a:srgbClr val="333300"/>
                </a:solidFill>
                <a:latin typeface="Tahoma" panose="020B0604030504040204" pitchFamily="34" charset="0"/>
                <a:ea typeface="华文中宋" panose="02010600040101010101" pitchFamily="2" charset="-122"/>
              </a:rPr>
              <a:t>H</a:t>
            </a:r>
            <a:r>
              <a:rPr lang="zh-CN" altLang="en-US" sz="2800" dirty="0">
                <a:solidFill>
                  <a:srgbClr val="333300"/>
                </a:solidFill>
                <a:latin typeface="Tahoma" panose="020B0604030504040204" pitchFamily="34" charset="0"/>
                <a:ea typeface="华文中宋" panose="02010600040101010101" pitchFamily="2" charset="-122"/>
              </a:rPr>
              <a:t>原子含量高于糖。</a:t>
            </a:r>
            <a:endParaRPr lang="zh-CN" altLang="en-US" sz="2800" dirty="0">
              <a:solidFill>
                <a:srgbClr val="333300"/>
              </a:solidFill>
              <a:latin typeface="Tahoma" panose="020B0604030504040204" pitchFamily="34" charset="0"/>
              <a:ea typeface="华文中宋" panose="02010600040101010101" pitchFamily="2" charset="-122"/>
            </a:endParaRPr>
          </a:p>
        </p:txBody>
      </p:sp>
      <p:sp>
        <p:nvSpPr>
          <p:cNvPr id="21507" name="文本框 21506"/>
          <p:cNvSpPr txBox="1"/>
          <p:nvPr/>
        </p:nvSpPr>
        <p:spPr>
          <a:xfrm>
            <a:off x="370840" y="3106420"/>
            <a:ext cx="1225550" cy="583565"/>
          </a:xfrm>
          <a:prstGeom prst="rect">
            <a:avLst/>
          </a:prstGeom>
          <a:noFill/>
          <a:ln w="9525">
            <a:noFill/>
          </a:ln>
        </p:spPr>
        <p:txBody>
          <a:bodyPr>
            <a:spAutoFit/>
          </a:bodyPr>
          <a:p>
            <a:pPr>
              <a:spcBef>
                <a:spcPct val="50000"/>
              </a:spcBef>
              <a:buClrTx/>
              <a:buSzTx/>
              <a:buFontTx/>
            </a:pPr>
            <a:r>
              <a:rPr lang="zh-CN" altLang="en-US" sz="3200" b="1" dirty="0">
                <a:solidFill>
                  <a:srgbClr val="0066CC"/>
                </a:solidFill>
                <a:latin typeface="Arial" panose="020B0604020202020204" pitchFamily="34" charset="0"/>
              </a:rPr>
              <a:t>特性：</a:t>
            </a:r>
            <a:endParaRPr lang="zh-CN" altLang="en-US" sz="3200" b="1" dirty="0">
              <a:solidFill>
                <a:srgbClr val="0066CC"/>
              </a:solidFill>
              <a:latin typeface="Arial" panose="020B0604020202020204" pitchFamily="34" charset="0"/>
            </a:endParaRPr>
          </a:p>
        </p:txBody>
      </p:sp>
      <p:sp>
        <p:nvSpPr>
          <p:cNvPr id="21508" name="文本框 21507"/>
          <p:cNvSpPr txBox="1"/>
          <p:nvPr/>
        </p:nvSpPr>
        <p:spPr>
          <a:xfrm>
            <a:off x="1056958" y="3168015"/>
            <a:ext cx="8640762" cy="521970"/>
          </a:xfrm>
          <a:prstGeom prst="rect">
            <a:avLst/>
          </a:prstGeom>
          <a:noFill/>
          <a:ln w="9525">
            <a:noFill/>
          </a:ln>
        </p:spPr>
        <p:txBody>
          <a:bodyPr>
            <a:spAutoFit/>
          </a:bodyPr>
          <a:p>
            <a:pPr eaLnBrk="0" hangingPunct="0">
              <a:spcBef>
                <a:spcPct val="50000"/>
              </a:spcBef>
              <a:buClrTx/>
              <a:buSzTx/>
              <a:buFontTx/>
            </a:pPr>
            <a:r>
              <a:rPr lang="en-US" altLang="zh-CN" sz="2800" b="1" dirty="0">
                <a:solidFill>
                  <a:srgbClr val="333300"/>
                </a:solidFill>
                <a:latin typeface="Arial" panose="020B0604020202020204" pitchFamily="34" charset="0"/>
              </a:rPr>
              <a:t>    </a:t>
            </a:r>
            <a:r>
              <a:rPr lang="zh-CN" altLang="en-US" sz="2800" b="1" dirty="0">
                <a:solidFill>
                  <a:srgbClr val="333300"/>
                </a:solidFill>
                <a:latin typeface="Arial" panose="020B0604020202020204" pitchFamily="34" charset="0"/>
              </a:rPr>
              <a:t>不溶于水，溶于有机溶剂，如丙酮、氯仿、乙醚。</a:t>
            </a:r>
            <a:endParaRPr lang="zh-CN" altLang="en-US" sz="2800" b="1" dirty="0">
              <a:solidFill>
                <a:srgbClr val="333300"/>
              </a:solidFill>
              <a:latin typeface="Arial" panose="020B0604020202020204" pitchFamily="34" charset="0"/>
            </a:endParaRPr>
          </a:p>
        </p:txBody>
      </p:sp>
      <p:sp>
        <p:nvSpPr>
          <p:cNvPr id="21509" name="Rectangle 2"/>
          <p:cNvSpPr/>
          <p:nvPr/>
        </p:nvSpPr>
        <p:spPr>
          <a:xfrm>
            <a:off x="370840" y="268288"/>
            <a:ext cx="4643438" cy="639762"/>
          </a:xfrm>
          <a:prstGeom prst="rect">
            <a:avLst/>
          </a:prstGeom>
          <a:noFill/>
          <a:ln w="9525">
            <a:noFill/>
          </a:ln>
        </p:spPr>
        <p:txBody>
          <a:bodyPr anchor="ctr"/>
          <a:p>
            <a:pPr algn="ctr">
              <a:buClrTx/>
              <a:buSzTx/>
              <a:buFontTx/>
            </a:pPr>
            <a:r>
              <a:rPr lang="zh-CN" altLang="en-US" sz="3600" b="1" dirty="0">
                <a:solidFill>
                  <a:srgbClr val="FF0000"/>
                </a:solidFill>
                <a:effectLst>
                  <a:outerShdw blurRad="38100" dist="38100" dir="2700000">
                    <a:srgbClr val="C0C0C0"/>
                  </a:outerShdw>
                </a:effectLst>
                <a:latin typeface="宋体" panose="02010600030101010101" pitchFamily="2" charset="-122"/>
              </a:rPr>
              <a:t>二、细胞中的脂质</a:t>
            </a:r>
            <a:endParaRPr lang="zh-CN" altLang="en-US" sz="3600" b="1" dirty="0">
              <a:solidFill>
                <a:srgbClr val="FF0000"/>
              </a:solidFill>
              <a:effectLst>
                <a:outerShdw blurRad="38100" dist="38100" dir="2700000">
                  <a:srgbClr val="C0C0C0"/>
                </a:outerShdw>
              </a:effectLst>
              <a:latin typeface="宋体" panose="02010600030101010101" pitchFamily="2" charset="-122"/>
            </a:endParaRPr>
          </a:p>
        </p:txBody>
      </p:sp>
      <p:grpSp>
        <p:nvGrpSpPr>
          <p:cNvPr id="21510" name="组合 7"/>
          <p:cNvGrpSpPr/>
          <p:nvPr/>
        </p:nvGrpSpPr>
        <p:grpSpPr>
          <a:xfrm>
            <a:off x="839788" y="944880"/>
            <a:ext cx="3455987" cy="612776"/>
            <a:chOff x="567" y="572"/>
            <a:chExt cx="2177" cy="386"/>
          </a:xfrm>
        </p:grpSpPr>
        <p:sp>
          <p:nvSpPr>
            <p:cNvPr id="21511" name="Text Box 3"/>
            <p:cNvSpPr txBox="1"/>
            <p:nvPr/>
          </p:nvSpPr>
          <p:spPr>
            <a:xfrm>
              <a:off x="567" y="590"/>
              <a:ext cx="2177" cy="368"/>
            </a:xfrm>
            <a:prstGeom prst="rect">
              <a:avLst/>
            </a:prstGeom>
            <a:noFill/>
            <a:ln w="9525">
              <a:noFill/>
            </a:ln>
          </p:spPr>
          <p:txBody>
            <a:bodyPr>
              <a:spAutoFit/>
            </a:bodyPr>
            <a:p>
              <a:pPr>
                <a:spcBef>
                  <a:spcPct val="50000"/>
                </a:spcBef>
                <a:buClrTx/>
                <a:buSzTx/>
                <a:buFontTx/>
              </a:pPr>
              <a:r>
                <a:rPr lang="zh-CN" altLang="en-US" sz="3200" b="1" dirty="0">
                  <a:solidFill>
                    <a:srgbClr val="0066CC"/>
                  </a:solidFill>
                  <a:latin typeface="Arial" panose="020B0604020202020204" pitchFamily="34" charset="0"/>
                  <a:ea typeface="黑体" panose="02010609060101010101" pitchFamily="49" charset="-122"/>
                </a:rPr>
                <a:t>（一）组成元素</a:t>
              </a:r>
              <a:endParaRPr lang="zh-CN" altLang="en-US" sz="3200" b="1" dirty="0">
                <a:solidFill>
                  <a:srgbClr val="0066CC"/>
                </a:solidFill>
                <a:latin typeface="Arial" panose="020B0604020202020204" pitchFamily="34" charset="0"/>
                <a:ea typeface="黑体" panose="02010609060101010101" pitchFamily="49" charset="-122"/>
              </a:endParaRPr>
            </a:p>
          </p:txBody>
        </p:sp>
        <p:sp>
          <p:nvSpPr>
            <p:cNvPr id="21512" name="Text Box 13"/>
            <p:cNvSpPr txBox="1"/>
            <p:nvPr/>
          </p:nvSpPr>
          <p:spPr>
            <a:xfrm>
              <a:off x="1578" y="572"/>
              <a:ext cx="1021" cy="368"/>
            </a:xfrm>
            <a:prstGeom prst="rect">
              <a:avLst/>
            </a:prstGeom>
            <a:noFill/>
            <a:ln w="9525">
              <a:noFill/>
            </a:ln>
          </p:spPr>
          <p:txBody>
            <a:bodyPr>
              <a:spAutoFit/>
            </a:bodyPr>
            <a:p>
              <a:pPr>
                <a:spcBef>
                  <a:spcPct val="50000"/>
                </a:spcBef>
                <a:buClrTx/>
                <a:buSzTx/>
                <a:buFontTx/>
              </a:pPr>
              <a:endParaRPr sz="3200" b="1" dirty="0">
                <a:solidFill>
                  <a:srgbClr val="800000"/>
                </a:solidFill>
                <a:latin typeface="Arial" panose="020B0604020202020204" pitchFamily="34" charset="0"/>
                <a:ea typeface="黑体" panose="02010609060101010101" pitchFamily="49" charset="-122"/>
              </a:endParaRPr>
            </a:p>
          </p:txBody>
        </p:sp>
      </p:grpSp>
      <p:sp>
        <p:nvSpPr>
          <p:cNvPr id="21513" name="Text Box 3"/>
          <p:cNvSpPr txBox="1"/>
          <p:nvPr/>
        </p:nvSpPr>
        <p:spPr>
          <a:xfrm>
            <a:off x="370840" y="4868863"/>
            <a:ext cx="6049963" cy="583565"/>
          </a:xfrm>
          <a:prstGeom prst="rect">
            <a:avLst/>
          </a:prstGeom>
          <a:noFill/>
          <a:ln w="9525">
            <a:noFill/>
          </a:ln>
        </p:spPr>
        <p:txBody>
          <a:bodyPr>
            <a:spAutoFit/>
          </a:bodyPr>
          <a:p>
            <a:pPr>
              <a:spcBef>
                <a:spcPct val="50000"/>
              </a:spcBef>
              <a:buClrTx/>
              <a:buSzTx/>
              <a:buFontTx/>
            </a:pPr>
            <a:r>
              <a:rPr lang="zh-CN" altLang="en-US" sz="3200" b="1" dirty="0">
                <a:solidFill>
                  <a:srgbClr val="0066CC"/>
                </a:solidFill>
                <a:latin typeface="Arial" panose="020B0604020202020204" pitchFamily="34" charset="0"/>
                <a:ea typeface="黑体" panose="02010609060101010101" pitchFamily="49" charset="-122"/>
              </a:rPr>
              <a:t>（二）分类</a:t>
            </a:r>
            <a:endParaRPr lang="zh-CN" altLang="en-US" sz="3200" b="1" dirty="0">
              <a:solidFill>
                <a:srgbClr val="0066CC"/>
              </a:solidFill>
              <a:latin typeface="Arial" panose="020B0604020202020204" pitchFamily="34" charset="0"/>
              <a:ea typeface="黑体" panose="02010609060101010101" pitchFamily="49" charset="-122"/>
            </a:endParaRPr>
          </a:p>
        </p:txBody>
      </p:sp>
      <p:sp>
        <p:nvSpPr>
          <p:cNvPr id="21514" name="左大括号 10"/>
          <p:cNvSpPr/>
          <p:nvPr/>
        </p:nvSpPr>
        <p:spPr>
          <a:xfrm>
            <a:off x="3719513" y="4076700"/>
            <a:ext cx="360362" cy="2374900"/>
          </a:xfrm>
          <a:prstGeom prst="leftBrace">
            <a:avLst>
              <a:gd name="adj1" fmla="val 7231"/>
              <a:gd name="adj2" fmla="val 50000"/>
            </a:avLst>
          </a:prstGeom>
          <a:solidFill>
            <a:schemeClr val="bg1"/>
          </a:solidFill>
          <a:ln w="34925" cap="flat" cmpd="sng">
            <a:solidFill>
              <a:srgbClr val="C00000"/>
            </a:solidFill>
            <a:prstDash val="solid"/>
            <a:headEnd type="none" w="med" len="med"/>
            <a:tailEnd type="none" w="med" len="med"/>
          </a:ln>
        </p:spPr>
        <p:txBody>
          <a:bodyPr anchor="ctr"/>
          <a:p>
            <a:pPr>
              <a:buClrTx/>
              <a:buSzTx/>
              <a:buFontTx/>
            </a:pPr>
            <a:endParaRPr sz="3200" dirty="0">
              <a:latin typeface="Arial" panose="020B0604020202020204" pitchFamily="34" charset="0"/>
              <a:ea typeface="隶书" panose="02010509060101010101" pitchFamily="49" charset="-122"/>
            </a:endParaRPr>
          </a:p>
        </p:txBody>
      </p:sp>
      <p:sp>
        <p:nvSpPr>
          <p:cNvPr id="21515" name="文本框 21514"/>
          <p:cNvSpPr txBox="1"/>
          <p:nvPr/>
        </p:nvSpPr>
        <p:spPr>
          <a:xfrm>
            <a:off x="2640013" y="5013325"/>
            <a:ext cx="1439862" cy="583565"/>
          </a:xfrm>
          <a:prstGeom prst="rect">
            <a:avLst/>
          </a:prstGeom>
          <a:noFill/>
          <a:ln w="9525">
            <a:noFill/>
          </a:ln>
        </p:spPr>
        <p:txBody>
          <a:bodyPr>
            <a:spAutoFit/>
          </a:bodyPr>
          <a:p>
            <a:pPr>
              <a:spcBef>
                <a:spcPct val="50000"/>
              </a:spcBef>
              <a:buClrTx/>
              <a:buSzTx/>
              <a:buFontTx/>
            </a:pPr>
            <a:r>
              <a:rPr lang="zh-CN" altLang="en-US" sz="3200" b="1" dirty="0">
                <a:solidFill>
                  <a:srgbClr val="0066CC"/>
                </a:solidFill>
                <a:latin typeface="Verdana" panose="020B0604030504040204" pitchFamily="34" charset="0"/>
              </a:rPr>
              <a:t>脂质</a:t>
            </a:r>
            <a:endParaRPr lang="zh-CN" altLang="en-US" sz="3200" b="1" dirty="0">
              <a:solidFill>
                <a:srgbClr val="0066CC"/>
              </a:solidFill>
              <a:latin typeface="Verdana" panose="020B0604030504040204" pitchFamily="34" charset="0"/>
            </a:endParaRPr>
          </a:p>
        </p:txBody>
      </p:sp>
      <p:sp>
        <p:nvSpPr>
          <p:cNvPr id="21516" name="文本框 21515"/>
          <p:cNvSpPr txBox="1"/>
          <p:nvPr/>
        </p:nvSpPr>
        <p:spPr>
          <a:xfrm>
            <a:off x="4295775" y="3860800"/>
            <a:ext cx="2305050" cy="521970"/>
          </a:xfrm>
          <a:prstGeom prst="rect">
            <a:avLst/>
          </a:prstGeom>
          <a:noFill/>
          <a:ln w="9525">
            <a:noFill/>
          </a:ln>
        </p:spPr>
        <p:txBody>
          <a:bodyPr>
            <a:spAutoFit/>
          </a:bodyPr>
          <a:p>
            <a:pPr>
              <a:spcBef>
                <a:spcPct val="50000"/>
              </a:spcBef>
              <a:buClrTx/>
              <a:buSzTx/>
              <a:buFontTx/>
            </a:pPr>
            <a:r>
              <a:rPr lang="zh-CN" altLang="en-US" sz="2800" b="1" dirty="0">
                <a:solidFill>
                  <a:srgbClr val="0066CC"/>
                </a:solidFill>
                <a:latin typeface="Verdana" panose="020B0604030504040204" pitchFamily="34" charset="0"/>
              </a:rPr>
              <a:t>脂肪</a:t>
            </a:r>
            <a:endParaRPr lang="zh-CN" altLang="en-US" sz="2800" b="1" dirty="0">
              <a:solidFill>
                <a:srgbClr val="0066CC"/>
              </a:solidFill>
              <a:latin typeface="Verdana" panose="020B0604030504040204" pitchFamily="34" charset="0"/>
            </a:endParaRPr>
          </a:p>
        </p:txBody>
      </p:sp>
      <p:sp>
        <p:nvSpPr>
          <p:cNvPr id="21517" name="文本框 21516"/>
          <p:cNvSpPr txBox="1"/>
          <p:nvPr/>
        </p:nvSpPr>
        <p:spPr>
          <a:xfrm>
            <a:off x="4224338" y="4868863"/>
            <a:ext cx="2305050" cy="521970"/>
          </a:xfrm>
          <a:prstGeom prst="rect">
            <a:avLst/>
          </a:prstGeom>
          <a:noFill/>
          <a:ln w="9525">
            <a:noFill/>
          </a:ln>
        </p:spPr>
        <p:txBody>
          <a:bodyPr>
            <a:spAutoFit/>
          </a:bodyPr>
          <a:p>
            <a:pPr>
              <a:spcBef>
                <a:spcPct val="50000"/>
              </a:spcBef>
              <a:buClrTx/>
              <a:buSzTx/>
              <a:buFontTx/>
            </a:pPr>
            <a:r>
              <a:rPr lang="zh-CN" altLang="en-US" sz="2800" b="1" dirty="0">
                <a:solidFill>
                  <a:srgbClr val="0066CC"/>
                </a:solidFill>
                <a:latin typeface="Verdana" panose="020B0604030504040204" pitchFamily="34" charset="0"/>
              </a:rPr>
              <a:t>磷脂</a:t>
            </a:r>
            <a:endParaRPr lang="zh-CN" altLang="en-US" sz="2800" b="1" dirty="0">
              <a:solidFill>
                <a:srgbClr val="0066CC"/>
              </a:solidFill>
              <a:latin typeface="Verdana" panose="020B0604030504040204" pitchFamily="34" charset="0"/>
            </a:endParaRPr>
          </a:p>
        </p:txBody>
      </p:sp>
      <p:sp>
        <p:nvSpPr>
          <p:cNvPr id="21518" name="文本框 21517"/>
          <p:cNvSpPr txBox="1"/>
          <p:nvPr/>
        </p:nvSpPr>
        <p:spPr>
          <a:xfrm>
            <a:off x="4295775" y="6092825"/>
            <a:ext cx="2305050" cy="521970"/>
          </a:xfrm>
          <a:prstGeom prst="rect">
            <a:avLst/>
          </a:prstGeom>
          <a:noFill/>
          <a:ln w="9525">
            <a:noFill/>
          </a:ln>
        </p:spPr>
        <p:txBody>
          <a:bodyPr>
            <a:spAutoFit/>
          </a:bodyPr>
          <a:p>
            <a:pPr>
              <a:spcBef>
                <a:spcPct val="50000"/>
              </a:spcBef>
              <a:buClrTx/>
              <a:buSzTx/>
              <a:buFontTx/>
            </a:pPr>
            <a:r>
              <a:rPr lang="zh-CN" altLang="en-US" sz="2800" b="1" dirty="0">
                <a:solidFill>
                  <a:srgbClr val="0066CC"/>
                </a:solidFill>
                <a:latin typeface="Verdana" panose="020B0604030504040204" pitchFamily="34" charset="0"/>
              </a:rPr>
              <a:t>固醇</a:t>
            </a:r>
            <a:endParaRPr lang="zh-CN" altLang="en-US" sz="2800" b="1" dirty="0">
              <a:solidFill>
                <a:srgbClr val="0066CC"/>
              </a:solidFill>
              <a:latin typeface="Verdana" panose="020B0604030504040204" pitchFamily="34" charset="0"/>
            </a:endParaRPr>
          </a:p>
        </p:txBody>
      </p:sp>
      <p:sp>
        <p:nvSpPr>
          <p:cNvPr id="21519" name="矩形 21518"/>
          <p:cNvSpPr/>
          <p:nvPr/>
        </p:nvSpPr>
        <p:spPr>
          <a:xfrm>
            <a:off x="10826750" y="7016750"/>
            <a:ext cx="0" cy="0"/>
          </a:xfrm>
          <a:prstGeom prst="rect">
            <a:avLst/>
          </a:prstGeom>
          <a:noFill/>
          <a:ln w="9525">
            <a:noFill/>
          </a:ln>
        </p:spPr>
        <p:txBody>
          <a:bodyPr wrap="square" anchor="ctr"/>
          <a:p>
            <a:pPr marL="1905" indent="-1905">
              <a:lnSpc>
                <a:spcPts val="140"/>
              </a:lnSpc>
              <a:buClr>
                <a:srgbClr val="000000"/>
              </a:buClr>
              <a:buSzPct val="100000"/>
              <a:buFontTx/>
            </a:pPr>
            <a:r>
              <a:rPr lang="zh-CN" altLang="en-US" sz="100" dirty="0">
                <a:solidFill>
                  <a:srgbClr val="000000"/>
                </a:solidFill>
                <a:latin typeface="Arial" panose="020B0604020202020204" pitchFamily="34" charset="0"/>
                <a:sym typeface="Arial" panose="020B0604020202020204" pitchFamily="34" charset="0"/>
              </a:rPr>
              <a:t>傈者咽初合框岸棱钞巷藕豫蓉褒埠升溢愿怠韩并舅扇做蛀呛拳卯掺哺莲旋细胞中的糖类和脂质</a:t>
            </a:r>
            <a:r>
              <a:rPr lang="en-US" altLang="zh-CN" sz="100" dirty="0">
                <a:solidFill>
                  <a:srgbClr val="000000"/>
                </a:solidFill>
                <a:latin typeface="Arial" panose="020B0604020202020204" pitchFamily="34" charset="0"/>
                <a:sym typeface="Arial" panose="020B0604020202020204" pitchFamily="34" charset="0"/>
              </a:rPr>
              <a:t>PPT</a:t>
            </a:r>
            <a:r>
              <a:rPr lang="zh-CN" altLang="en-US" sz="100" dirty="0">
                <a:solidFill>
                  <a:srgbClr val="000000"/>
                </a:solidFill>
                <a:latin typeface="Arial" panose="020B0604020202020204" pitchFamily="34" charset="0"/>
                <a:sym typeface="Arial" panose="020B0604020202020204" pitchFamily="34" charset="0"/>
              </a:rPr>
              <a:t>细胞中的糖类和脂质</a:t>
            </a:r>
            <a:r>
              <a:rPr lang="en-US" altLang="zh-CN" sz="100" dirty="0">
                <a:solidFill>
                  <a:srgbClr val="000000"/>
                </a:solidFill>
                <a:latin typeface="Arial" panose="020B0604020202020204" pitchFamily="34" charset="0"/>
                <a:sym typeface="Arial" panose="020B0604020202020204" pitchFamily="34" charset="0"/>
              </a:rPr>
              <a:t>PPT</a:t>
            </a:r>
            <a:endParaRPr lang="en-US" altLang="zh-CN" sz="100" dirty="0">
              <a:solidFill>
                <a:srgbClr val="000000"/>
              </a:solidFill>
              <a:latin typeface="Arial" panose="020B0604020202020204" pitchFamily="34" charset="0"/>
              <a:sym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1510"/>
                                        </p:tgtEl>
                                        <p:attrNameLst>
                                          <p:attrName>style.visibility</p:attrName>
                                        </p:attrNameLst>
                                      </p:cBhvr>
                                      <p:to>
                                        <p:strVal val="visible"/>
                                      </p:to>
                                    </p:set>
                                    <p:animEffect transition="in" filter="fade">
                                      <p:cBhvr>
                                        <p:cTn id="7" dur="1000"/>
                                        <p:tgtEl>
                                          <p:spTgt spid="21510"/>
                                        </p:tgtEl>
                                      </p:cBhvr>
                                    </p:animEffect>
                                    <p:anim calcmode="lin" valueType="num">
                                      <p:cBhvr>
                                        <p:cTn id="8" dur="1000" fill="hold"/>
                                        <p:tgtEl>
                                          <p:spTgt spid="21510"/>
                                        </p:tgtEl>
                                        <p:attrNameLst>
                                          <p:attrName>ppt_x</p:attrName>
                                        </p:attrNameLst>
                                      </p:cBhvr>
                                      <p:tavLst>
                                        <p:tav tm="0">
                                          <p:val>
                                            <p:strVal val="#ppt_x"/>
                                          </p:val>
                                        </p:tav>
                                        <p:tav tm="100000">
                                          <p:val>
                                            <p:strVal val="#ppt_x"/>
                                          </p:val>
                                        </p:tav>
                                      </p:tavLst>
                                    </p:anim>
                                    <p:anim calcmode="lin" valueType="num">
                                      <p:cBhvr>
                                        <p:cTn id="9" dur="1000" fill="hold"/>
                                        <p:tgtEl>
                                          <p:spTgt spid="215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1506"/>
                                        </p:tgtEl>
                                        <p:attrNameLst>
                                          <p:attrName>style.visibility</p:attrName>
                                        </p:attrNameLst>
                                      </p:cBhvr>
                                      <p:to>
                                        <p:strVal val="visible"/>
                                      </p:to>
                                    </p:set>
                                    <p:anim calcmode="lin" valueType="num">
                                      <p:cBhvr additive="base">
                                        <p:cTn id="14" dur="500" fill="hold"/>
                                        <p:tgtEl>
                                          <p:spTgt spid="21506"/>
                                        </p:tgtEl>
                                        <p:attrNameLst>
                                          <p:attrName>ppt_x</p:attrName>
                                        </p:attrNameLst>
                                      </p:cBhvr>
                                      <p:tavLst>
                                        <p:tav tm="0">
                                          <p:val>
                                            <p:strVal val="#ppt_x"/>
                                          </p:val>
                                        </p:tav>
                                        <p:tav tm="100000">
                                          <p:val>
                                            <p:strVal val="#ppt_x"/>
                                          </p:val>
                                        </p:tav>
                                      </p:tavLst>
                                    </p:anim>
                                    <p:anim calcmode="lin" valueType="num">
                                      <p:cBhvr additive="base">
                                        <p:cTn id="15" dur="500" fill="hold"/>
                                        <p:tgtEl>
                                          <p:spTgt spid="2150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1507"/>
                                        </p:tgtEl>
                                        <p:attrNameLst>
                                          <p:attrName>style.visibility</p:attrName>
                                        </p:attrNameLst>
                                      </p:cBhvr>
                                      <p:to>
                                        <p:strVal val="visible"/>
                                      </p:to>
                                    </p:set>
                                    <p:animEffect transition="in" filter="blinds(horizontal)">
                                      <p:cBhvr>
                                        <p:cTn id="20" dur="500"/>
                                        <p:tgtEl>
                                          <p:spTgt spid="2150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1508"/>
                                        </p:tgtEl>
                                        <p:attrNameLst>
                                          <p:attrName>style.visibility</p:attrName>
                                        </p:attrNameLst>
                                      </p:cBhvr>
                                      <p:to>
                                        <p:strVal val="visible"/>
                                      </p:to>
                                    </p:set>
                                    <p:anim calcmode="lin" valueType="num">
                                      <p:cBhvr additive="base">
                                        <p:cTn id="25" dur="500" fill="hold"/>
                                        <p:tgtEl>
                                          <p:spTgt spid="21508"/>
                                        </p:tgtEl>
                                        <p:attrNameLst>
                                          <p:attrName>ppt_x</p:attrName>
                                        </p:attrNameLst>
                                      </p:cBhvr>
                                      <p:tavLst>
                                        <p:tav tm="0">
                                          <p:val>
                                            <p:strVal val="#ppt_x"/>
                                          </p:val>
                                        </p:tav>
                                        <p:tav tm="100000">
                                          <p:val>
                                            <p:strVal val="#ppt_x"/>
                                          </p:val>
                                        </p:tav>
                                      </p:tavLst>
                                    </p:anim>
                                    <p:anim calcmode="lin" valueType="num">
                                      <p:cBhvr additive="base">
                                        <p:cTn id="26" dur="500" fill="hold"/>
                                        <p:tgtEl>
                                          <p:spTgt spid="21508"/>
                                        </p:tgtEl>
                                        <p:attrNameLst>
                                          <p:attrName>ppt_y</p:attrName>
                                        </p:attrNameLst>
                                      </p:cBhvr>
                                      <p:tavLst>
                                        <p:tav tm="0">
                                          <p:val>
                                            <p:strVal val="1+#ppt_h/2"/>
                                          </p:val>
                                        </p:tav>
                                        <p:tav tm="100000">
                                          <p:val>
                                            <p:strVal val="#ppt_y"/>
                                          </p:val>
                                        </p:tav>
                                      </p:tavLst>
                                    </p:anim>
                                  </p:childTnLst>
                                </p:cTn>
                              </p:par>
                            </p:childTnLst>
                          </p:cTn>
                        </p:par>
                        <p:par>
                          <p:cTn id="27" fill="hold">
                            <p:stCondLst>
                              <p:cond delay="500"/>
                            </p:stCondLst>
                            <p:childTnLst>
                              <p:par>
                                <p:cTn id="28" presetID="21" presetClass="entr" presetSubtype="1" fill="hold" grpId="0" nodeType="afterEffect">
                                  <p:stCondLst>
                                    <p:cond delay="0"/>
                                  </p:stCondLst>
                                  <p:childTnLst>
                                    <p:set>
                                      <p:cBhvr>
                                        <p:cTn id="29" dur="1" fill="hold">
                                          <p:stCondLst>
                                            <p:cond delay="0"/>
                                          </p:stCondLst>
                                        </p:cTn>
                                        <p:tgtEl>
                                          <p:spTgt spid="21513"/>
                                        </p:tgtEl>
                                        <p:attrNameLst>
                                          <p:attrName>style.visibility</p:attrName>
                                        </p:attrNameLst>
                                      </p:cBhvr>
                                      <p:to>
                                        <p:strVal val="visible"/>
                                      </p:to>
                                    </p:set>
                                    <p:animEffect transition="in" filter="wheel(1)">
                                      <p:cBhvr>
                                        <p:cTn id="30" dur="2000"/>
                                        <p:tgtEl>
                                          <p:spTgt spid="21513"/>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1514"/>
                                        </p:tgtEl>
                                        <p:attrNameLst>
                                          <p:attrName>style.visibility</p:attrName>
                                        </p:attrNameLst>
                                      </p:cBhvr>
                                      <p:to>
                                        <p:strVal val="visible"/>
                                      </p:to>
                                    </p:set>
                                    <p:animEffect transition="in" filter="blinds(horizontal)">
                                      <p:cBhvr>
                                        <p:cTn id="35" dur="500"/>
                                        <p:tgtEl>
                                          <p:spTgt spid="21514"/>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21515"/>
                                        </p:tgtEl>
                                        <p:attrNameLst>
                                          <p:attrName>style.visibility</p:attrName>
                                        </p:attrNameLst>
                                      </p:cBhvr>
                                      <p:to>
                                        <p:strVal val="visible"/>
                                      </p:to>
                                    </p:set>
                                    <p:animEffect transition="in" filter="blinds(horizontal)">
                                      <p:cBhvr>
                                        <p:cTn id="38" dur="500"/>
                                        <p:tgtEl>
                                          <p:spTgt spid="21515"/>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21516"/>
                                        </p:tgtEl>
                                        <p:attrNameLst>
                                          <p:attrName>style.visibility</p:attrName>
                                        </p:attrNameLst>
                                      </p:cBhvr>
                                      <p:to>
                                        <p:strVal val="visible"/>
                                      </p:to>
                                    </p:set>
                                    <p:animEffect transition="in" filter="blinds(horizontal)">
                                      <p:cBhvr>
                                        <p:cTn id="43" dur="500"/>
                                        <p:tgtEl>
                                          <p:spTgt spid="21516"/>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21517"/>
                                        </p:tgtEl>
                                        <p:attrNameLst>
                                          <p:attrName>style.visibility</p:attrName>
                                        </p:attrNameLst>
                                      </p:cBhvr>
                                      <p:to>
                                        <p:strVal val="visible"/>
                                      </p:to>
                                    </p:set>
                                    <p:animEffect transition="in" filter="blinds(horizontal)">
                                      <p:cBhvr>
                                        <p:cTn id="48" dur="500"/>
                                        <p:tgtEl>
                                          <p:spTgt spid="21517"/>
                                        </p:tgtEl>
                                      </p:cBhvr>
                                    </p:animEffect>
                                  </p:childTnLst>
                                </p:cTn>
                              </p:par>
                            </p:childTnLst>
                          </p:cTn>
                        </p:par>
                      </p:childTnLst>
                    </p:cTn>
                  </p:par>
                  <p:par>
                    <p:cTn id="49" fill="hold">
                      <p:stCondLst>
                        <p:cond delay="indefinite"/>
                      </p:stCondLst>
                      <p:childTnLst>
                        <p:par>
                          <p:cTn id="50" fill="hold">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21518"/>
                                        </p:tgtEl>
                                        <p:attrNameLst>
                                          <p:attrName>style.visibility</p:attrName>
                                        </p:attrNameLst>
                                      </p:cBhvr>
                                      <p:to>
                                        <p:strVal val="visible"/>
                                      </p:to>
                                    </p:set>
                                    <p:animEffect transition="in" filter="blinds(horizontal)">
                                      <p:cBhvr>
                                        <p:cTn id="53" dur="500"/>
                                        <p:tgtEl>
                                          <p:spTgt spid="215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07" grpId="0"/>
      <p:bldP spid="21508" grpId="0"/>
      <p:bldP spid="21513" grpId="0"/>
      <p:bldP spid="21514" grpId="0" bldLvl="0" animBg="1"/>
      <p:bldP spid="21515" grpId="0"/>
      <p:bldP spid="21516" grpId="0"/>
      <p:bldP spid="21517" grpId="0"/>
      <p:bldP spid="215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3554" name="内容占位符 23553"/>
          <p:cNvGraphicFramePr/>
          <p:nvPr>
            <p:ph idx="4294967295"/>
            <p:custDataLst>
              <p:tags r:id="rId1"/>
            </p:custDataLst>
          </p:nvPr>
        </p:nvGraphicFramePr>
        <p:xfrm>
          <a:off x="1524000" y="404813"/>
          <a:ext cx="9036050" cy="6116320"/>
        </p:xfrm>
        <a:graphic>
          <a:graphicData uri="http://schemas.openxmlformats.org/drawingml/2006/table">
            <a:tbl>
              <a:tblPr/>
              <a:tblGrid>
                <a:gridCol w="1844040"/>
                <a:gridCol w="2167255"/>
                <a:gridCol w="5024755"/>
              </a:tblGrid>
              <a:tr h="647700">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5pPr>
                    </a:lstStyle>
                    <a:p>
                      <a:pPr marL="0" lvl="0" indent="0">
                        <a:spcBef>
                          <a:spcPct val="0"/>
                        </a:spcBef>
                        <a:buClrTx/>
                        <a:buSzTx/>
                        <a:buFontTx/>
                        <a:buNone/>
                      </a:pPr>
                      <a:endParaRPr lang="zh-CN" altLang="en-US" sz="1800" u="none" dirty="0">
                        <a:effectLst/>
                        <a:latin typeface="Arial" panose="020B0604020202020204" pitchFamily="34" charset="0"/>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cPr>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5pPr>
                    </a:lstStyle>
                    <a:p>
                      <a:pPr marL="0" lvl="0" indent="0">
                        <a:spcBef>
                          <a:spcPct val="0"/>
                        </a:spcBef>
                        <a:buClrTx/>
                        <a:buSzTx/>
                        <a:buFontTx/>
                        <a:buNone/>
                      </a:pPr>
                      <a:endParaRPr lang="zh-CN" altLang="en-US" sz="1800" u="none" dirty="0">
                        <a:effectLst/>
                        <a:latin typeface="Arial" panose="020B0604020202020204" pitchFamily="34"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24280">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5pPr>
                    </a:lstStyle>
                    <a:p>
                      <a:pPr marL="0" lvl="0" indent="0">
                        <a:spcBef>
                          <a:spcPct val="0"/>
                        </a:spcBef>
                        <a:buClrTx/>
                        <a:buSzTx/>
                        <a:buFontTx/>
                        <a:buNone/>
                      </a:pPr>
                      <a:endParaRPr lang="zh-CN" altLang="en-US" sz="1800" u="none" dirty="0">
                        <a:effectLst/>
                        <a:latin typeface="Arial" panose="020B0604020202020204" pitchFamily="34" charset="0"/>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cPr>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5pPr>
                    </a:lstStyle>
                    <a:p>
                      <a:pPr marL="0" lvl="0" indent="0">
                        <a:spcBef>
                          <a:spcPct val="0"/>
                        </a:spcBef>
                        <a:buClrTx/>
                        <a:buSzTx/>
                        <a:buFontTx/>
                        <a:buNone/>
                      </a:pPr>
                      <a:endParaRPr lang="zh-CN" altLang="en-US" sz="1800" u="none" dirty="0">
                        <a:effectLst/>
                        <a:latin typeface="Arial" panose="020B0604020202020204" pitchFamily="34"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94765">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5pPr>
                    </a:lstStyle>
                    <a:p>
                      <a:pPr marL="0" lvl="0" indent="0">
                        <a:spcBef>
                          <a:spcPct val="0"/>
                        </a:spcBef>
                        <a:buClrTx/>
                        <a:buSzTx/>
                        <a:buFontTx/>
                        <a:buNone/>
                      </a:pPr>
                      <a:endParaRPr lang="zh-CN" altLang="en-US" sz="1800" u="none" dirty="0">
                        <a:effectLst/>
                        <a:latin typeface="Arial" panose="020B0604020202020204" pitchFamily="34" charset="0"/>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cPr>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5pPr>
                    </a:lstStyle>
                    <a:p>
                      <a:pPr marL="0" lvl="0" indent="0">
                        <a:spcBef>
                          <a:spcPct val="0"/>
                        </a:spcBef>
                        <a:buClrTx/>
                        <a:buSzTx/>
                        <a:buFontTx/>
                        <a:buNone/>
                      </a:pPr>
                      <a:endParaRPr lang="zh-CN" altLang="en-US" sz="1800" u="none" dirty="0">
                        <a:effectLst/>
                        <a:latin typeface="Arial" panose="020B0604020202020204" pitchFamily="34"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055370">
                <a:tc rowSpan="3">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5pPr>
                    </a:lstStyle>
                    <a:p>
                      <a:pPr marL="0" lvl="0" indent="0">
                        <a:spcBef>
                          <a:spcPct val="0"/>
                        </a:spcBef>
                        <a:buClrTx/>
                        <a:buSzTx/>
                        <a:buFontTx/>
                        <a:buNone/>
                      </a:pPr>
                      <a:endParaRPr lang="en-US" altLang="zh-CN" sz="1800" u="none" dirty="0">
                        <a:effectLst/>
                        <a:latin typeface="Arial" panose="020B0604020202020204" pitchFamily="34" charset="0"/>
                      </a:endParaRPr>
                    </a:p>
                    <a:p>
                      <a:pPr marL="0" lvl="0" indent="0">
                        <a:spcBef>
                          <a:spcPct val="0"/>
                        </a:spcBef>
                        <a:buClrTx/>
                        <a:buSzTx/>
                        <a:buFontTx/>
                        <a:buNone/>
                      </a:pPr>
                      <a:endParaRPr lang="zh-CN" altLang="en-US" sz="1800" u="none" dirty="0">
                        <a:effectLst/>
                        <a:latin typeface="Arial" panose="020B0604020202020204" pitchFamily="34" charset="0"/>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5pPr>
                    </a:lstStyle>
                    <a:p>
                      <a:pPr marL="0" lvl="0" indent="0">
                        <a:spcBef>
                          <a:spcPct val="0"/>
                        </a:spcBef>
                        <a:buClrTx/>
                        <a:buSzTx/>
                        <a:buFontTx/>
                        <a:buNone/>
                      </a:pPr>
                      <a:endParaRPr lang="zh-CN" altLang="en-US" sz="1800" u="none" dirty="0">
                        <a:effectLst/>
                        <a:latin typeface="Arial" panose="020B0604020202020204" pitchFamily="34"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5pPr>
                    </a:lstStyle>
                    <a:p>
                      <a:pPr marL="0" lvl="0" indent="0">
                        <a:spcBef>
                          <a:spcPct val="0"/>
                        </a:spcBef>
                        <a:buClrTx/>
                        <a:buSzTx/>
                        <a:buFontTx/>
                        <a:buNone/>
                      </a:pPr>
                      <a:endParaRPr lang="zh-CN" altLang="en-US" sz="1800" u="none" dirty="0">
                        <a:effectLst/>
                        <a:latin typeface="Arial" panose="020B0604020202020204" pitchFamily="34"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49630">
                <a:tc vMerge="1">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5pPr>
                    </a:lstStyle>
                    <a:p>
                      <a:pPr marL="0" lvl="0" indent="0">
                        <a:spcBef>
                          <a:spcPct val="0"/>
                        </a:spcBef>
                        <a:buClrTx/>
                        <a:buSzTx/>
                        <a:buFontTx/>
                        <a:buNone/>
                      </a:pPr>
                      <a:endParaRPr lang="zh-CN" altLang="en-US" sz="1800" u="none" dirty="0">
                        <a:effectLst/>
                        <a:latin typeface="Arial" panose="020B0604020202020204" pitchFamily="34"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5pPr>
                    </a:lstStyle>
                    <a:p>
                      <a:pPr marL="0" lvl="0" indent="0">
                        <a:spcBef>
                          <a:spcPct val="0"/>
                        </a:spcBef>
                        <a:buClrTx/>
                        <a:buSzTx/>
                        <a:buFontTx/>
                        <a:buNone/>
                      </a:pPr>
                      <a:endParaRPr lang="zh-CN" altLang="en-US" sz="1800" u="none" dirty="0">
                        <a:effectLst/>
                        <a:latin typeface="Arial" panose="020B0604020202020204" pitchFamily="34"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044575">
                <a:tc vMerge="1">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5pPr>
                    </a:lstStyle>
                    <a:p>
                      <a:pPr marL="0" lvl="0" indent="0">
                        <a:spcBef>
                          <a:spcPct val="0"/>
                        </a:spcBef>
                        <a:buClrTx/>
                        <a:buSzTx/>
                        <a:buFontTx/>
                        <a:buNone/>
                      </a:pPr>
                      <a:endParaRPr lang="zh-CN" altLang="en-US" sz="1800" u="none" dirty="0">
                        <a:effectLst/>
                        <a:latin typeface="Arial" panose="020B0604020202020204" pitchFamily="34"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Verdana" panose="020B0604030504040204" pitchFamily="34" charset="0"/>
                          <a:ea typeface="宋体" panose="02010600030101010101" pitchFamily="2" charset="-122"/>
                        </a:defRPr>
                      </a:lvl5pPr>
                    </a:lstStyle>
                    <a:p>
                      <a:pPr marL="0" lvl="0" indent="0">
                        <a:spcBef>
                          <a:spcPct val="0"/>
                        </a:spcBef>
                        <a:buClrTx/>
                        <a:buSzTx/>
                        <a:buFontTx/>
                        <a:buNone/>
                      </a:pPr>
                      <a:endParaRPr lang="zh-CN" altLang="en-US" sz="1800" u="none" dirty="0">
                        <a:effectLst/>
                        <a:latin typeface="Arial" panose="020B0604020202020204" pitchFamily="34"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3586" name="文本框 23585"/>
          <p:cNvSpPr txBox="1"/>
          <p:nvPr/>
        </p:nvSpPr>
        <p:spPr>
          <a:xfrm>
            <a:off x="2640013" y="404813"/>
            <a:ext cx="1512887" cy="521970"/>
          </a:xfrm>
          <a:prstGeom prst="rect">
            <a:avLst/>
          </a:prstGeom>
          <a:noFill/>
          <a:ln w="9525">
            <a:noFill/>
          </a:ln>
        </p:spPr>
        <p:txBody>
          <a:bodyPr>
            <a:spAutoFit/>
          </a:bodyPr>
          <a:p>
            <a:pPr>
              <a:spcBef>
                <a:spcPct val="50000"/>
              </a:spcBef>
              <a:buClrTx/>
              <a:buSzTx/>
              <a:buFontTx/>
            </a:pPr>
            <a:r>
              <a:rPr lang="zh-CN" altLang="en-US" sz="2800" dirty="0">
                <a:solidFill>
                  <a:srgbClr val="FF0000"/>
                </a:solidFill>
                <a:latin typeface="Arial" panose="020B0604020202020204" pitchFamily="34" charset="0"/>
                <a:ea typeface="黑体" panose="02010609060101010101" pitchFamily="49" charset="-122"/>
              </a:rPr>
              <a:t>种类</a:t>
            </a:r>
            <a:endParaRPr lang="zh-CN" altLang="en-US" sz="2800" dirty="0">
              <a:solidFill>
                <a:srgbClr val="FF0000"/>
              </a:solidFill>
              <a:latin typeface="Arial" panose="020B0604020202020204" pitchFamily="34" charset="0"/>
              <a:ea typeface="黑体" panose="02010609060101010101" pitchFamily="49" charset="-122"/>
            </a:endParaRPr>
          </a:p>
        </p:txBody>
      </p:sp>
      <p:sp>
        <p:nvSpPr>
          <p:cNvPr id="23587" name="文本框 23586"/>
          <p:cNvSpPr txBox="1"/>
          <p:nvPr/>
        </p:nvSpPr>
        <p:spPr>
          <a:xfrm>
            <a:off x="6167438" y="404813"/>
            <a:ext cx="1512887" cy="521970"/>
          </a:xfrm>
          <a:prstGeom prst="rect">
            <a:avLst/>
          </a:prstGeom>
          <a:noFill/>
          <a:ln w="9525">
            <a:noFill/>
          </a:ln>
        </p:spPr>
        <p:txBody>
          <a:bodyPr>
            <a:spAutoFit/>
          </a:bodyPr>
          <a:p>
            <a:pPr>
              <a:spcBef>
                <a:spcPct val="50000"/>
              </a:spcBef>
              <a:buClrTx/>
              <a:buSzTx/>
              <a:buFontTx/>
            </a:pPr>
            <a:r>
              <a:rPr lang="zh-CN" altLang="en-US" sz="2800" dirty="0">
                <a:solidFill>
                  <a:srgbClr val="FF0000"/>
                </a:solidFill>
                <a:latin typeface="Arial" panose="020B0604020202020204" pitchFamily="34" charset="0"/>
                <a:ea typeface="黑体" panose="02010609060101010101" pitchFamily="49" charset="-122"/>
              </a:rPr>
              <a:t>作用</a:t>
            </a:r>
            <a:endParaRPr lang="zh-CN" altLang="en-US" sz="2800" dirty="0">
              <a:solidFill>
                <a:srgbClr val="FF0000"/>
              </a:solidFill>
              <a:latin typeface="Arial" panose="020B0604020202020204" pitchFamily="34" charset="0"/>
              <a:ea typeface="黑体" panose="02010609060101010101" pitchFamily="49" charset="-122"/>
            </a:endParaRPr>
          </a:p>
        </p:txBody>
      </p:sp>
      <p:sp>
        <p:nvSpPr>
          <p:cNvPr id="23589" name="文本框 23588"/>
          <p:cNvSpPr txBox="1"/>
          <p:nvPr/>
        </p:nvSpPr>
        <p:spPr>
          <a:xfrm>
            <a:off x="1920875" y="1573530"/>
            <a:ext cx="2665730" cy="460375"/>
          </a:xfrm>
          <a:prstGeom prst="rect">
            <a:avLst/>
          </a:prstGeom>
          <a:noFill/>
          <a:ln w="9525">
            <a:noFill/>
          </a:ln>
        </p:spPr>
        <p:txBody>
          <a:bodyPr wrap="square">
            <a:spAutoFit/>
          </a:bodyPr>
          <a:p>
            <a:pPr>
              <a:spcBef>
                <a:spcPct val="50000"/>
              </a:spcBef>
              <a:buClrTx/>
              <a:buSzTx/>
              <a:buFontTx/>
            </a:pPr>
            <a:r>
              <a:rPr lang="zh-CN" altLang="en-US" sz="2400" dirty="0">
                <a:latin typeface="Arial" panose="020B0604020202020204" pitchFamily="34" charset="0"/>
                <a:ea typeface="黑体" panose="02010609060101010101" pitchFamily="49" charset="-122"/>
              </a:rPr>
              <a:t>脂肪</a:t>
            </a:r>
            <a:r>
              <a:rPr lang="zh-CN" altLang="en-US" sz="2400" dirty="0">
                <a:solidFill>
                  <a:srgbClr val="FF0000"/>
                </a:solidFill>
                <a:latin typeface="Arial" panose="020B0604020202020204" pitchFamily="34" charset="0"/>
                <a:ea typeface="黑体" panose="02010609060101010101" pitchFamily="49" charset="-122"/>
              </a:rPr>
              <a:t>（</a:t>
            </a:r>
            <a:r>
              <a:rPr lang="en-US" altLang="zh-CN" sz="2400" dirty="0">
                <a:solidFill>
                  <a:srgbClr val="FF0000"/>
                </a:solidFill>
                <a:latin typeface="Arial" panose="020B0604020202020204" pitchFamily="34" charset="0"/>
                <a:ea typeface="黑体" panose="02010609060101010101" pitchFamily="49" charset="-122"/>
              </a:rPr>
              <a:t>C</a:t>
            </a:r>
            <a:r>
              <a:rPr lang="zh-CN" altLang="en-US" sz="2400" dirty="0">
                <a:solidFill>
                  <a:srgbClr val="FF0000"/>
                </a:solidFill>
                <a:latin typeface="Arial" panose="020B0604020202020204" pitchFamily="34" charset="0"/>
                <a:ea typeface="黑体" panose="02010609060101010101" pitchFamily="49" charset="-122"/>
              </a:rPr>
              <a:t>、</a:t>
            </a:r>
            <a:r>
              <a:rPr lang="en-US" altLang="zh-CN" sz="2400" dirty="0">
                <a:solidFill>
                  <a:srgbClr val="FF0000"/>
                </a:solidFill>
                <a:latin typeface="Arial" panose="020B0604020202020204" pitchFamily="34" charset="0"/>
                <a:ea typeface="黑体" panose="02010609060101010101" pitchFamily="49" charset="-122"/>
              </a:rPr>
              <a:t>H</a:t>
            </a:r>
            <a:r>
              <a:rPr lang="zh-CN" altLang="en-US" sz="2400" dirty="0">
                <a:solidFill>
                  <a:srgbClr val="FF0000"/>
                </a:solidFill>
                <a:latin typeface="Arial" panose="020B0604020202020204" pitchFamily="34" charset="0"/>
                <a:ea typeface="黑体" panose="02010609060101010101" pitchFamily="49" charset="-122"/>
              </a:rPr>
              <a:t>、</a:t>
            </a:r>
            <a:r>
              <a:rPr lang="en-US" altLang="zh-CN" sz="2400" dirty="0">
                <a:solidFill>
                  <a:srgbClr val="FF0000"/>
                </a:solidFill>
                <a:latin typeface="Arial" panose="020B0604020202020204" pitchFamily="34" charset="0"/>
                <a:ea typeface="黑体" panose="02010609060101010101" pitchFamily="49" charset="-122"/>
              </a:rPr>
              <a:t>O</a:t>
            </a:r>
            <a:r>
              <a:rPr lang="zh-CN" altLang="en-US" sz="2400" dirty="0">
                <a:solidFill>
                  <a:srgbClr val="FF0000"/>
                </a:solidFill>
                <a:latin typeface="Arial" panose="020B0604020202020204" pitchFamily="34" charset="0"/>
                <a:ea typeface="黑体" panose="02010609060101010101" pitchFamily="49" charset="-122"/>
              </a:rPr>
              <a:t>）</a:t>
            </a:r>
            <a:endParaRPr lang="zh-CN" altLang="en-US" sz="2400" dirty="0">
              <a:solidFill>
                <a:srgbClr val="FF0000"/>
              </a:solidFill>
              <a:latin typeface="Arial" panose="020B0604020202020204" pitchFamily="34" charset="0"/>
              <a:ea typeface="黑体" panose="02010609060101010101" pitchFamily="49" charset="-122"/>
            </a:endParaRPr>
          </a:p>
        </p:txBody>
      </p:sp>
      <p:sp>
        <p:nvSpPr>
          <p:cNvPr id="23590" name="文本框 23589"/>
          <p:cNvSpPr txBox="1"/>
          <p:nvPr/>
        </p:nvSpPr>
        <p:spPr>
          <a:xfrm>
            <a:off x="1920875" y="2788920"/>
            <a:ext cx="3778885" cy="460375"/>
          </a:xfrm>
          <a:prstGeom prst="rect">
            <a:avLst/>
          </a:prstGeom>
          <a:noFill/>
          <a:ln w="9525">
            <a:noFill/>
          </a:ln>
        </p:spPr>
        <p:txBody>
          <a:bodyPr wrap="square">
            <a:spAutoFit/>
          </a:bodyPr>
          <a:p>
            <a:pPr>
              <a:spcBef>
                <a:spcPct val="50000"/>
              </a:spcBef>
              <a:buClrTx/>
              <a:buSzTx/>
              <a:buFontTx/>
            </a:pPr>
            <a:r>
              <a:rPr lang="zh-CN" altLang="en-US" sz="2400" dirty="0">
                <a:latin typeface="Arial" panose="020B0604020202020204" pitchFamily="34" charset="0"/>
                <a:ea typeface="黑体" panose="02010609060101010101" pitchFamily="49" charset="-122"/>
              </a:rPr>
              <a:t>磷脂</a:t>
            </a:r>
            <a:r>
              <a:rPr lang="zh-CN" altLang="en-US" sz="2400" dirty="0">
                <a:solidFill>
                  <a:srgbClr val="FF0000"/>
                </a:solidFill>
                <a:latin typeface="Arial" panose="020B0604020202020204" pitchFamily="34" charset="0"/>
                <a:ea typeface="黑体" panose="02010609060101010101" pitchFamily="49" charset="-122"/>
              </a:rPr>
              <a:t>（</a:t>
            </a:r>
            <a:r>
              <a:rPr lang="en-US" altLang="zh-CN" sz="2400" dirty="0">
                <a:solidFill>
                  <a:srgbClr val="FF0000"/>
                </a:solidFill>
                <a:latin typeface="Arial" panose="020B0604020202020204" pitchFamily="34" charset="0"/>
                <a:ea typeface="黑体" panose="02010609060101010101" pitchFamily="49" charset="-122"/>
              </a:rPr>
              <a:t>C</a:t>
            </a:r>
            <a:r>
              <a:rPr lang="zh-CN" altLang="en-US" sz="2400" dirty="0">
                <a:solidFill>
                  <a:srgbClr val="FF0000"/>
                </a:solidFill>
                <a:latin typeface="Arial" panose="020B0604020202020204" pitchFamily="34" charset="0"/>
                <a:ea typeface="黑体" panose="02010609060101010101" pitchFamily="49" charset="-122"/>
              </a:rPr>
              <a:t>、</a:t>
            </a:r>
            <a:r>
              <a:rPr lang="en-US" altLang="zh-CN" sz="2400" dirty="0">
                <a:solidFill>
                  <a:srgbClr val="FF0000"/>
                </a:solidFill>
                <a:latin typeface="Arial" panose="020B0604020202020204" pitchFamily="34" charset="0"/>
                <a:ea typeface="黑体" panose="02010609060101010101" pitchFamily="49" charset="-122"/>
              </a:rPr>
              <a:t>H</a:t>
            </a:r>
            <a:r>
              <a:rPr lang="zh-CN" altLang="en-US" sz="2400" dirty="0">
                <a:solidFill>
                  <a:srgbClr val="FF0000"/>
                </a:solidFill>
                <a:latin typeface="Arial" panose="020B0604020202020204" pitchFamily="34" charset="0"/>
                <a:ea typeface="黑体" panose="02010609060101010101" pitchFamily="49" charset="-122"/>
              </a:rPr>
              <a:t>、</a:t>
            </a:r>
            <a:r>
              <a:rPr lang="en-US" altLang="zh-CN" sz="2400" dirty="0">
                <a:solidFill>
                  <a:srgbClr val="FF0000"/>
                </a:solidFill>
                <a:latin typeface="Arial" panose="020B0604020202020204" pitchFamily="34" charset="0"/>
                <a:ea typeface="黑体" panose="02010609060101010101" pitchFamily="49" charset="-122"/>
              </a:rPr>
              <a:t>O</a:t>
            </a:r>
            <a:r>
              <a:rPr lang="zh-CN" altLang="en-US" sz="2400" dirty="0">
                <a:solidFill>
                  <a:srgbClr val="FF0000"/>
                </a:solidFill>
                <a:latin typeface="Arial" panose="020B0604020202020204" pitchFamily="34" charset="0"/>
                <a:ea typeface="黑体" panose="02010609060101010101" pitchFamily="49" charset="-122"/>
              </a:rPr>
              <a:t>、</a:t>
            </a:r>
            <a:r>
              <a:rPr lang="en-US" altLang="zh-CN" sz="2400" dirty="0">
                <a:solidFill>
                  <a:srgbClr val="FF0000"/>
                </a:solidFill>
                <a:latin typeface="Arial" panose="020B0604020202020204" pitchFamily="34" charset="0"/>
                <a:ea typeface="黑体" panose="02010609060101010101" pitchFamily="49" charset="-122"/>
              </a:rPr>
              <a:t>N</a:t>
            </a:r>
            <a:r>
              <a:rPr lang="zh-CN" altLang="en-US" sz="2400" dirty="0">
                <a:solidFill>
                  <a:srgbClr val="FF0000"/>
                </a:solidFill>
                <a:latin typeface="Arial" panose="020B0604020202020204" pitchFamily="34" charset="0"/>
                <a:ea typeface="黑体" panose="02010609060101010101" pitchFamily="49" charset="-122"/>
              </a:rPr>
              <a:t>、</a:t>
            </a:r>
            <a:r>
              <a:rPr lang="en-US" altLang="zh-CN" sz="2400" dirty="0">
                <a:solidFill>
                  <a:srgbClr val="FF0000"/>
                </a:solidFill>
                <a:latin typeface="Arial" panose="020B0604020202020204" pitchFamily="34" charset="0"/>
                <a:ea typeface="黑体" panose="02010609060101010101" pitchFamily="49" charset="-122"/>
              </a:rPr>
              <a:t>P</a:t>
            </a:r>
            <a:r>
              <a:rPr lang="zh-CN" altLang="en-US" sz="2400" dirty="0">
                <a:solidFill>
                  <a:srgbClr val="FF0000"/>
                </a:solidFill>
                <a:latin typeface="Arial" panose="020B0604020202020204" pitchFamily="34" charset="0"/>
                <a:ea typeface="黑体" panose="02010609060101010101" pitchFamily="49" charset="-122"/>
              </a:rPr>
              <a:t>）</a:t>
            </a:r>
            <a:endParaRPr lang="zh-CN" altLang="en-US" sz="2400" dirty="0">
              <a:solidFill>
                <a:srgbClr val="FF0000"/>
              </a:solidFill>
              <a:latin typeface="Arial" panose="020B0604020202020204" pitchFamily="34" charset="0"/>
              <a:ea typeface="黑体" panose="02010609060101010101" pitchFamily="49" charset="-122"/>
            </a:endParaRPr>
          </a:p>
        </p:txBody>
      </p:sp>
      <p:sp>
        <p:nvSpPr>
          <p:cNvPr id="23591" name="文本框 23590"/>
          <p:cNvSpPr txBox="1"/>
          <p:nvPr/>
        </p:nvSpPr>
        <p:spPr>
          <a:xfrm>
            <a:off x="2208213" y="4221163"/>
            <a:ext cx="1512887" cy="460375"/>
          </a:xfrm>
          <a:prstGeom prst="rect">
            <a:avLst/>
          </a:prstGeom>
          <a:noFill/>
          <a:ln w="9525">
            <a:noFill/>
          </a:ln>
        </p:spPr>
        <p:txBody>
          <a:bodyPr>
            <a:spAutoFit/>
          </a:bodyPr>
          <a:p>
            <a:pPr>
              <a:spcBef>
                <a:spcPct val="50000"/>
              </a:spcBef>
              <a:buClrTx/>
              <a:buSzTx/>
              <a:buFontTx/>
            </a:pPr>
            <a:r>
              <a:rPr lang="zh-CN" altLang="en-US" sz="2400" dirty="0">
                <a:latin typeface="Arial" panose="020B0604020202020204" pitchFamily="34" charset="0"/>
                <a:ea typeface="黑体" panose="02010609060101010101" pitchFamily="49" charset="-122"/>
              </a:rPr>
              <a:t>固醇</a:t>
            </a:r>
            <a:endParaRPr lang="zh-CN" altLang="en-US" sz="2400" dirty="0">
              <a:latin typeface="Arial" panose="020B0604020202020204" pitchFamily="34" charset="0"/>
              <a:ea typeface="黑体" panose="02010609060101010101" pitchFamily="49" charset="-122"/>
            </a:endParaRPr>
          </a:p>
        </p:txBody>
      </p:sp>
      <p:sp>
        <p:nvSpPr>
          <p:cNvPr id="23592" name="文本框 23591"/>
          <p:cNvSpPr txBox="1"/>
          <p:nvPr/>
        </p:nvSpPr>
        <p:spPr>
          <a:xfrm>
            <a:off x="3503613" y="3789363"/>
            <a:ext cx="1512887" cy="460375"/>
          </a:xfrm>
          <a:prstGeom prst="rect">
            <a:avLst/>
          </a:prstGeom>
          <a:noFill/>
          <a:ln w="9525">
            <a:noFill/>
          </a:ln>
        </p:spPr>
        <p:txBody>
          <a:bodyPr>
            <a:spAutoFit/>
          </a:bodyPr>
          <a:p>
            <a:pPr>
              <a:spcBef>
                <a:spcPct val="50000"/>
              </a:spcBef>
              <a:buClrTx/>
              <a:buSzTx/>
              <a:buFontTx/>
            </a:pPr>
            <a:r>
              <a:rPr lang="zh-CN" altLang="en-US" sz="2400" dirty="0">
                <a:latin typeface="Arial" panose="020B0604020202020204" pitchFamily="34" charset="0"/>
                <a:ea typeface="黑体" panose="02010609060101010101" pitchFamily="49" charset="-122"/>
              </a:rPr>
              <a:t>胆固醇</a:t>
            </a:r>
            <a:endParaRPr lang="zh-CN" altLang="en-US" sz="2400" dirty="0">
              <a:latin typeface="Arial" panose="020B0604020202020204" pitchFamily="34" charset="0"/>
              <a:ea typeface="黑体" panose="02010609060101010101" pitchFamily="49" charset="-122"/>
            </a:endParaRPr>
          </a:p>
        </p:txBody>
      </p:sp>
      <p:sp>
        <p:nvSpPr>
          <p:cNvPr id="23593" name="文本框 23592"/>
          <p:cNvSpPr txBox="1"/>
          <p:nvPr/>
        </p:nvSpPr>
        <p:spPr>
          <a:xfrm>
            <a:off x="3432175" y="4652963"/>
            <a:ext cx="2159000" cy="460375"/>
          </a:xfrm>
          <a:prstGeom prst="rect">
            <a:avLst/>
          </a:prstGeom>
          <a:noFill/>
          <a:ln w="9525">
            <a:noFill/>
          </a:ln>
        </p:spPr>
        <p:txBody>
          <a:bodyPr>
            <a:spAutoFit/>
          </a:bodyPr>
          <a:p>
            <a:pPr>
              <a:spcBef>
                <a:spcPct val="50000"/>
              </a:spcBef>
              <a:buClrTx/>
              <a:buSzTx/>
              <a:buFontTx/>
            </a:pPr>
            <a:r>
              <a:rPr lang="zh-CN" altLang="en-US" sz="2400" dirty="0">
                <a:latin typeface="Arial" panose="020B0604020202020204" pitchFamily="34" charset="0"/>
                <a:ea typeface="黑体" panose="02010609060101010101" pitchFamily="49" charset="-122"/>
              </a:rPr>
              <a:t>性激素</a:t>
            </a:r>
            <a:endParaRPr lang="zh-CN" altLang="en-US" sz="2400" dirty="0">
              <a:latin typeface="Arial" panose="020B0604020202020204" pitchFamily="34" charset="0"/>
              <a:ea typeface="黑体" panose="02010609060101010101" pitchFamily="49" charset="-122"/>
            </a:endParaRPr>
          </a:p>
        </p:txBody>
      </p:sp>
      <p:sp>
        <p:nvSpPr>
          <p:cNvPr id="23594" name="文本框 23593"/>
          <p:cNvSpPr txBox="1"/>
          <p:nvPr/>
        </p:nvSpPr>
        <p:spPr>
          <a:xfrm>
            <a:off x="3432175" y="5734050"/>
            <a:ext cx="2159000" cy="460375"/>
          </a:xfrm>
          <a:prstGeom prst="rect">
            <a:avLst/>
          </a:prstGeom>
          <a:noFill/>
          <a:ln w="9525">
            <a:noFill/>
          </a:ln>
        </p:spPr>
        <p:txBody>
          <a:bodyPr>
            <a:spAutoFit/>
          </a:bodyPr>
          <a:p>
            <a:pPr>
              <a:spcBef>
                <a:spcPct val="50000"/>
              </a:spcBef>
              <a:buClrTx/>
              <a:buSzTx/>
              <a:buFontTx/>
            </a:pPr>
            <a:r>
              <a:rPr lang="zh-CN" altLang="en-US" sz="2400" dirty="0">
                <a:latin typeface="黑体" panose="02010609060101010101" pitchFamily="49" charset="-122"/>
                <a:ea typeface="黑体" panose="02010609060101010101" pitchFamily="49" charset="-122"/>
              </a:rPr>
              <a:t>维生素</a:t>
            </a:r>
            <a:r>
              <a:rPr lang="en-US" altLang="zh-CN" sz="2400" dirty="0">
                <a:latin typeface="黑体" panose="02010609060101010101" pitchFamily="49" charset="-122"/>
                <a:ea typeface="黑体" panose="02010609060101010101" pitchFamily="49" charset="-122"/>
              </a:rPr>
              <a:t>D</a:t>
            </a:r>
            <a:endParaRPr lang="en-US" altLang="zh-CN" sz="2400" dirty="0">
              <a:latin typeface="黑体" panose="02010609060101010101" pitchFamily="49" charset="-122"/>
              <a:ea typeface="黑体" panose="02010609060101010101" pitchFamily="49" charset="-122"/>
            </a:endParaRPr>
          </a:p>
        </p:txBody>
      </p:sp>
      <p:sp>
        <p:nvSpPr>
          <p:cNvPr id="23595" name="文本框 23594"/>
          <p:cNvSpPr txBox="1"/>
          <p:nvPr/>
        </p:nvSpPr>
        <p:spPr>
          <a:xfrm>
            <a:off x="4656455" y="1220153"/>
            <a:ext cx="2952750" cy="1568450"/>
          </a:xfrm>
          <a:prstGeom prst="rect">
            <a:avLst/>
          </a:prstGeom>
          <a:noFill/>
          <a:ln w="9525">
            <a:noFill/>
          </a:ln>
        </p:spPr>
        <p:txBody>
          <a:bodyPr>
            <a:spAutoFit/>
          </a:bodyPr>
          <a:p>
            <a:pPr>
              <a:buClrTx/>
              <a:buSzTx/>
              <a:buFontTx/>
            </a:pPr>
            <a:r>
              <a:rPr lang="en-US" altLang="zh-CN" sz="2400" dirty="0">
                <a:latin typeface="黑体" panose="02010609060101010101" pitchFamily="49" charset="-122"/>
                <a:ea typeface="黑体" panose="02010609060101010101" pitchFamily="49" charset="-122"/>
              </a:rPr>
              <a:t>	</a:t>
            </a:r>
            <a:endParaRPr lang="en-US" altLang="zh-CN" sz="2400" dirty="0">
              <a:latin typeface="黑体" panose="02010609060101010101" pitchFamily="49" charset="-122"/>
              <a:ea typeface="黑体" panose="02010609060101010101" pitchFamily="49" charset="-122"/>
            </a:endParaRPr>
          </a:p>
          <a:p>
            <a:pPr>
              <a:buClrTx/>
              <a:buSzTx/>
              <a:buFontTx/>
            </a:pPr>
            <a:r>
              <a:rPr lang="en-US" altLang="zh-CN" sz="2400" dirty="0">
                <a:latin typeface="黑体" panose="02010609060101010101" pitchFamily="49" charset="-122"/>
                <a:ea typeface="黑体" panose="02010609060101010101" pitchFamily="49" charset="-122"/>
              </a:rPr>
              <a:t>      ②</a:t>
            </a:r>
            <a:r>
              <a:rPr lang="zh-CN" altLang="en-US" sz="2400" dirty="0">
                <a:latin typeface="黑体" panose="02010609060101010101" pitchFamily="49" charset="-122"/>
                <a:ea typeface="黑体" panose="02010609060101010101" pitchFamily="49" charset="-122"/>
              </a:rPr>
              <a:t>保温</a:t>
            </a:r>
            <a:endParaRPr lang="zh-CN" altLang="en-US" sz="2400" dirty="0">
              <a:latin typeface="黑体" panose="02010609060101010101" pitchFamily="49" charset="-122"/>
              <a:ea typeface="黑体" panose="02010609060101010101" pitchFamily="49" charset="-122"/>
            </a:endParaRPr>
          </a:p>
          <a:p>
            <a:pPr>
              <a:buClrTx/>
              <a:buSzTx/>
              <a:buFontTx/>
            </a:pPr>
            <a:r>
              <a:rPr lang="zh-CN" altLang="en-US" sz="2400" dirty="0">
                <a:latin typeface="黑体" panose="02010609060101010101" pitchFamily="49" charset="-122"/>
                <a:ea typeface="黑体" panose="02010609060101010101" pitchFamily="49" charset="-122"/>
              </a:rPr>
              <a:t>      </a:t>
            </a:r>
            <a:r>
              <a:rPr lang="en-US" altLang="zh-CN" sz="2400" dirty="0">
                <a:latin typeface="黑体" panose="02010609060101010101" pitchFamily="49" charset="-122"/>
                <a:ea typeface="黑体" panose="02010609060101010101" pitchFamily="49" charset="-122"/>
              </a:rPr>
              <a:t>③</a:t>
            </a:r>
            <a:r>
              <a:rPr lang="zh-CN" altLang="en-US" sz="2400" dirty="0">
                <a:latin typeface="黑体" panose="02010609060101010101" pitchFamily="49" charset="-122"/>
                <a:ea typeface="黑体" panose="02010609060101010101" pitchFamily="49" charset="-122"/>
              </a:rPr>
              <a:t>缓冲减压	</a:t>
            </a:r>
            <a:endParaRPr lang="zh-CN" altLang="en-US" sz="2400" dirty="0">
              <a:latin typeface="黑体" panose="02010609060101010101" pitchFamily="49" charset="-122"/>
              <a:ea typeface="黑体" panose="02010609060101010101" pitchFamily="49" charset="-122"/>
            </a:endParaRPr>
          </a:p>
          <a:p>
            <a:pPr>
              <a:buClrTx/>
              <a:buSzTx/>
              <a:buFontTx/>
            </a:pPr>
            <a:r>
              <a:rPr lang="zh-CN" altLang="en-US" sz="2400" dirty="0">
                <a:latin typeface="黑体" panose="02010609060101010101" pitchFamily="49" charset="-122"/>
                <a:ea typeface="黑体" panose="02010609060101010101" pitchFamily="49" charset="-122"/>
              </a:rPr>
              <a:t>		</a:t>
            </a:r>
            <a:endParaRPr lang="zh-CN" altLang="en-US" sz="2400" dirty="0">
              <a:latin typeface="黑体" panose="02010609060101010101" pitchFamily="49" charset="-122"/>
              <a:ea typeface="黑体" panose="02010609060101010101" pitchFamily="49" charset="-122"/>
            </a:endParaRPr>
          </a:p>
        </p:txBody>
      </p:sp>
      <p:sp>
        <p:nvSpPr>
          <p:cNvPr id="23596" name="文本框 23595"/>
          <p:cNvSpPr txBox="1"/>
          <p:nvPr/>
        </p:nvSpPr>
        <p:spPr>
          <a:xfrm>
            <a:off x="5448300" y="2205038"/>
            <a:ext cx="1749425" cy="583565"/>
          </a:xfrm>
          <a:prstGeom prst="rect">
            <a:avLst/>
          </a:prstGeom>
          <a:noFill/>
          <a:ln w="9525">
            <a:noFill/>
          </a:ln>
        </p:spPr>
        <p:txBody>
          <a:bodyPr>
            <a:spAutoFit/>
          </a:bodyPr>
          <a:p>
            <a:pPr>
              <a:buClrTx/>
              <a:buSzTx/>
              <a:buFontTx/>
            </a:pPr>
            <a:endParaRPr sz="3200" dirty="0">
              <a:latin typeface="Arial" panose="020B0604020202020204" pitchFamily="34" charset="0"/>
              <a:ea typeface="隶书" panose="02010509060101010101" pitchFamily="49" charset="-122"/>
            </a:endParaRPr>
          </a:p>
        </p:txBody>
      </p:sp>
      <p:sp>
        <p:nvSpPr>
          <p:cNvPr id="23597" name="文本框 23596"/>
          <p:cNvSpPr txBox="1"/>
          <p:nvPr/>
        </p:nvSpPr>
        <p:spPr>
          <a:xfrm>
            <a:off x="5593080" y="2547303"/>
            <a:ext cx="3527425" cy="1383665"/>
          </a:xfrm>
          <a:prstGeom prst="rect">
            <a:avLst/>
          </a:prstGeom>
          <a:noFill/>
          <a:ln w="9525">
            <a:noFill/>
          </a:ln>
        </p:spPr>
        <p:txBody>
          <a:bodyPr>
            <a:spAutoFit/>
          </a:bodyPr>
          <a:p>
            <a:pPr>
              <a:buClrTx/>
              <a:buSzPct val="100000"/>
              <a:buFontTx/>
            </a:pPr>
            <a:r>
              <a:rPr lang="zh-CN" altLang="en-US" sz="2400" dirty="0">
                <a:latin typeface="Arial" panose="020B0604020202020204" pitchFamily="34" charset="0"/>
                <a:ea typeface="黑体" panose="02010609060101010101" pitchFamily="49" charset="-122"/>
              </a:rPr>
              <a:t>细胞膜和各种细胞器膜、核膜的重要成分</a:t>
            </a:r>
            <a:endParaRPr lang="zh-CN" altLang="en-US" sz="2400" dirty="0">
              <a:latin typeface="Arial" panose="020B0604020202020204" pitchFamily="34" charset="0"/>
              <a:ea typeface="黑体" panose="02010609060101010101" pitchFamily="49" charset="-122"/>
            </a:endParaRPr>
          </a:p>
          <a:p>
            <a:pPr>
              <a:spcBef>
                <a:spcPct val="50000"/>
              </a:spcBef>
              <a:buClrTx/>
              <a:buSzTx/>
              <a:buFontTx/>
            </a:pPr>
            <a:endParaRPr lang="zh-CN" altLang="en-US" sz="2400" dirty="0">
              <a:latin typeface="Arial" panose="020B0604020202020204" pitchFamily="34" charset="0"/>
              <a:ea typeface="黑体" panose="02010609060101010101" pitchFamily="49" charset="-122"/>
            </a:endParaRPr>
          </a:p>
        </p:txBody>
      </p:sp>
      <p:sp>
        <p:nvSpPr>
          <p:cNvPr id="23598" name="文本框 23597"/>
          <p:cNvSpPr txBox="1"/>
          <p:nvPr/>
        </p:nvSpPr>
        <p:spPr>
          <a:xfrm>
            <a:off x="5592763" y="3789363"/>
            <a:ext cx="4319587" cy="1198880"/>
          </a:xfrm>
          <a:prstGeom prst="rect">
            <a:avLst/>
          </a:prstGeom>
          <a:noFill/>
          <a:ln w="9525">
            <a:noFill/>
          </a:ln>
        </p:spPr>
        <p:txBody>
          <a:bodyPr>
            <a:spAutoFit/>
          </a:bodyPr>
          <a:p>
            <a:pPr>
              <a:buClrTx/>
              <a:buSzPct val="100000"/>
              <a:buFontTx/>
            </a:pPr>
            <a:r>
              <a:rPr lang="en-US" altLang="zh-CN" sz="2400" dirty="0">
                <a:latin typeface="Arial" panose="020B0604020202020204" pitchFamily="34" charset="0"/>
                <a:ea typeface="黑体" panose="02010609060101010101" pitchFamily="49" charset="-122"/>
              </a:rPr>
              <a:t>①</a:t>
            </a:r>
            <a:r>
              <a:rPr lang="zh-CN" altLang="en-US" sz="2400" dirty="0">
                <a:latin typeface="Arial" panose="020B0604020202020204" pitchFamily="34" charset="0"/>
                <a:ea typeface="黑体" panose="02010609060101010101" pitchFamily="49" charset="-122"/>
              </a:rPr>
              <a:t>动物细胞膜的重要成分</a:t>
            </a:r>
            <a:endParaRPr lang="zh-CN" altLang="en-US" sz="2400" dirty="0">
              <a:latin typeface="Arial" panose="020B0604020202020204" pitchFamily="34" charset="0"/>
              <a:ea typeface="黑体" panose="02010609060101010101" pitchFamily="49" charset="-122"/>
            </a:endParaRPr>
          </a:p>
          <a:p>
            <a:pPr>
              <a:buClrTx/>
              <a:buSzPct val="100000"/>
              <a:buFontTx/>
            </a:pPr>
            <a:r>
              <a:rPr lang="en-US" altLang="zh-CN" sz="2400" dirty="0">
                <a:latin typeface="Arial" panose="020B0604020202020204" pitchFamily="34" charset="0"/>
                <a:ea typeface="黑体" panose="02010609060101010101" pitchFamily="49" charset="-122"/>
              </a:rPr>
              <a:t>②</a:t>
            </a:r>
            <a:r>
              <a:rPr lang="zh-CN" altLang="en-US" sz="2400" dirty="0">
                <a:latin typeface="Arial" panose="020B0604020202020204" pitchFamily="34" charset="0"/>
                <a:ea typeface="黑体" panose="02010609060101010101" pitchFamily="49" charset="-122"/>
              </a:rPr>
              <a:t>参与血液中脂质运输</a:t>
            </a:r>
            <a:endParaRPr lang="zh-CN" altLang="en-US" sz="2400" dirty="0">
              <a:latin typeface="Arial" panose="020B0604020202020204" pitchFamily="34" charset="0"/>
              <a:ea typeface="黑体" panose="02010609060101010101" pitchFamily="49" charset="-122"/>
            </a:endParaRPr>
          </a:p>
          <a:p>
            <a:pPr>
              <a:buClrTx/>
              <a:buSzPct val="100000"/>
              <a:buFontTx/>
            </a:pPr>
            <a:endParaRPr lang="en-US" altLang="zh-CN" sz="2400" dirty="0">
              <a:latin typeface="Arial" panose="020B0604020202020204" pitchFamily="34" charset="0"/>
              <a:ea typeface="黑体" panose="02010609060101010101" pitchFamily="49" charset="-122"/>
            </a:endParaRPr>
          </a:p>
        </p:txBody>
      </p:sp>
      <p:sp>
        <p:nvSpPr>
          <p:cNvPr id="23599" name="文本框 23598"/>
          <p:cNvSpPr txBox="1"/>
          <p:nvPr/>
        </p:nvSpPr>
        <p:spPr>
          <a:xfrm>
            <a:off x="5448300" y="4581525"/>
            <a:ext cx="2735263" cy="583565"/>
          </a:xfrm>
          <a:prstGeom prst="rect">
            <a:avLst/>
          </a:prstGeom>
          <a:noFill/>
          <a:ln w="9525">
            <a:noFill/>
          </a:ln>
        </p:spPr>
        <p:txBody>
          <a:bodyPr>
            <a:spAutoFit/>
          </a:bodyPr>
          <a:p>
            <a:pPr>
              <a:spcBef>
                <a:spcPct val="50000"/>
              </a:spcBef>
              <a:buClrTx/>
              <a:buSzTx/>
              <a:buFontTx/>
            </a:pPr>
            <a:endParaRPr sz="3200" dirty="0">
              <a:latin typeface="Arial" panose="020B0604020202020204" pitchFamily="34" charset="0"/>
              <a:ea typeface="隶书" panose="02010509060101010101" pitchFamily="49" charset="-122"/>
            </a:endParaRPr>
          </a:p>
        </p:txBody>
      </p:sp>
      <p:sp>
        <p:nvSpPr>
          <p:cNvPr id="23600" name="文本框 23599"/>
          <p:cNvSpPr txBox="1"/>
          <p:nvPr/>
        </p:nvSpPr>
        <p:spPr>
          <a:xfrm>
            <a:off x="5592763" y="4810760"/>
            <a:ext cx="3529012" cy="1383665"/>
          </a:xfrm>
          <a:prstGeom prst="rect">
            <a:avLst/>
          </a:prstGeom>
          <a:noFill/>
          <a:ln w="9525">
            <a:noFill/>
          </a:ln>
        </p:spPr>
        <p:txBody>
          <a:bodyPr>
            <a:spAutoFit/>
          </a:bodyPr>
          <a:p>
            <a:pPr>
              <a:buClrTx/>
              <a:buSzPct val="100000"/>
              <a:buFontTx/>
            </a:pPr>
            <a:r>
              <a:rPr lang="zh-CN" altLang="en-US" sz="2400" dirty="0">
                <a:latin typeface="Arial" panose="020B0604020202020204" pitchFamily="34" charset="0"/>
                <a:ea typeface="黑体" panose="02010609060101010101" pitchFamily="49" charset="-122"/>
              </a:rPr>
              <a:t>促进人和动物生殖器官发育以及生殖细胞形成</a:t>
            </a:r>
            <a:endParaRPr lang="zh-CN" altLang="en-US" sz="2400" dirty="0">
              <a:latin typeface="Arial" panose="020B0604020202020204" pitchFamily="34" charset="0"/>
              <a:ea typeface="黑体" panose="02010609060101010101" pitchFamily="49" charset="-122"/>
            </a:endParaRPr>
          </a:p>
          <a:p>
            <a:pPr>
              <a:spcBef>
                <a:spcPct val="50000"/>
              </a:spcBef>
              <a:buClrTx/>
              <a:buSzTx/>
              <a:buFontTx/>
            </a:pPr>
            <a:endParaRPr lang="zh-CN" altLang="en-US" sz="2400" dirty="0">
              <a:latin typeface="Arial" panose="020B0604020202020204" pitchFamily="34" charset="0"/>
              <a:ea typeface="黑体" panose="02010609060101010101" pitchFamily="49" charset="-122"/>
            </a:endParaRPr>
          </a:p>
        </p:txBody>
      </p:sp>
      <p:sp>
        <p:nvSpPr>
          <p:cNvPr id="23601" name="文本框 23600"/>
          <p:cNvSpPr txBox="1"/>
          <p:nvPr/>
        </p:nvSpPr>
        <p:spPr>
          <a:xfrm>
            <a:off x="5699443" y="5842953"/>
            <a:ext cx="4105275" cy="1014730"/>
          </a:xfrm>
          <a:prstGeom prst="rect">
            <a:avLst/>
          </a:prstGeom>
          <a:noFill/>
          <a:ln w="9525">
            <a:noFill/>
          </a:ln>
        </p:spPr>
        <p:txBody>
          <a:bodyPr>
            <a:spAutoFit/>
          </a:bodyPr>
          <a:p>
            <a:pPr>
              <a:spcBef>
                <a:spcPct val="20000"/>
              </a:spcBef>
              <a:buClr>
                <a:schemeClr val="tx2"/>
              </a:buClr>
              <a:buSzPct val="70000"/>
              <a:buFont typeface="Wingdings" panose="05000000000000000000" pitchFamily="2" charset="2"/>
            </a:pPr>
            <a:r>
              <a:rPr lang="zh-CN" altLang="en-US" sz="2400" dirty="0">
                <a:latin typeface="Arial" panose="020B0604020202020204" pitchFamily="34" charset="0"/>
                <a:ea typeface="黑体" panose="02010609060101010101" pitchFamily="49" charset="-122"/>
              </a:rPr>
              <a:t>促进肠道对 钙 和 磷的吸收</a:t>
            </a:r>
            <a:endParaRPr lang="zh-CN" altLang="en-US" sz="2400" dirty="0">
              <a:latin typeface="Arial" panose="020B0604020202020204" pitchFamily="34" charset="0"/>
              <a:ea typeface="黑体" panose="02010609060101010101" pitchFamily="49" charset="-122"/>
            </a:endParaRPr>
          </a:p>
          <a:p>
            <a:pPr>
              <a:spcBef>
                <a:spcPct val="50000"/>
              </a:spcBef>
              <a:buClrTx/>
              <a:buSzTx/>
              <a:buFontTx/>
            </a:pPr>
            <a:endParaRPr lang="zh-CN" altLang="en-US" sz="2400" dirty="0">
              <a:latin typeface="Arial" panose="020B0604020202020204" pitchFamily="34" charset="0"/>
              <a:ea typeface="黑体" panose="02010609060101010101" pitchFamily="49" charset="-122"/>
            </a:endParaRPr>
          </a:p>
        </p:txBody>
      </p:sp>
      <p:sp>
        <p:nvSpPr>
          <p:cNvPr id="23607" name="文本框 23606"/>
          <p:cNvSpPr txBox="1"/>
          <p:nvPr/>
        </p:nvSpPr>
        <p:spPr>
          <a:xfrm>
            <a:off x="5593080" y="1190308"/>
            <a:ext cx="2808288" cy="1014730"/>
          </a:xfrm>
          <a:prstGeom prst="rect">
            <a:avLst/>
          </a:prstGeom>
          <a:noFill/>
          <a:ln w="9525">
            <a:noFill/>
          </a:ln>
        </p:spPr>
        <p:txBody>
          <a:bodyPr>
            <a:spAutoFit/>
          </a:bodyPr>
          <a:p>
            <a:pPr marL="342900" indent="-342900">
              <a:buClrTx/>
              <a:buSzTx/>
              <a:buFontTx/>
            </a:pPr>
            <a:r>
              <a:rPr lang="en-US" altLang="zh-CN" sz="2400" dirty="0">
                <a:latin typeface="Arial" panose="020B0604020202020204" pitchFamily="34" charset="0"/>
                <a:ea typeface="黑体" panose="02010609060101010101" pitchFamily="49" charset="-122"/>
              </a:rPr>
              <a:t>①</a:t>
            </a:r>
            <a:r>
              <a:rPr lang="zh-CN" altLang="en-US" sz="2400" dirty="0">
                <a:latin typeface="Arial" panose="020B0604020202020204" pitchFamily="34" charset="0"/>
                <a:ea typeface="黑体" panose="02010609060101010101" pitchFamily="49" charset="-122"/>
              </a:rPr>
              <a:t>储能物质</a:t>
            </a:r>
            <a:endParaRPr lang="zh-CN" altLang="en-US" sz="2400" dirty="0">
              <a:latin typeface="Arial" panose="020B0604020202020204" pitchFamily="34" charset="0"/>
              <a:ea typeface="黑体" panose="02010609060101010101" pitchFamily="49" charset="-122"/>
            </a:endParaRPr>
          </a:p>
          <a:p>
            <a:pPr marL="342900" indent="-342900">
              <a:spcBef>
                <a:spcPct val="50000"/>
              </a:spcBef>
              <a:buClrTx/>
              <a:buSzTx/>
              <a:buFontTx/>
            </a:pPr>
            <a:endParaRPr lang="zh-CN" altLang="en-US" sz="2400" dirty="0">
              <a:latin typeface="Arial" panose="020B0604020202020204" pitchFamily="34" charset="0"/>
              <a:ea typeface="黑体" panose="02010609060101010101" pitchFamily="49" charset="-122"/>
            </a:endParaRPr>
          </a:p>
        </p:txBody>
      </p:sp>
      <p:sp>
        <p:nvSpPr>
          <p:cNvPr id="23644" name="矩形 23643"/>
          <p:cNvSpPr/>
          <p:nvPr/>
        </p:nvSpPr>
        <p:spPr>
          <a:xfrm>
            <a:off x="10826750" y="7016750"/>
            <a:ext cx="0" cy="0"/>
          </a:xfrm>
          <a:prstGeom prst="rect">
            <a:avLst/>
          </a:prstGeom>
          <a:noFill/>
          <a:ln w="9525">
            <a:noFill/>
          </a:ln>
        </p:spPr>
        <p:txBody>
          <a:bodyPr wrap="square" anchor="ctr"/>
          <a:p>
            <a:pPr marL="1905" indent="-1905">
              <a:lnSpc>
                <a:spcPts val="140"/>
              </a:lnSpc>
              <a:buClr>
                <a:srgbClr val="000000"/>
              </a:buClr>
              <a:buSzPct val="100000"/>
              <a:buFontTx/>
            </a:pPr>
            <a:r>
              <a:rPr lang="zh-CN" altLang="en-US" sz="100" dirty="0">
                <a:solidFill>
                  <a:srgbClr val="000000"/>
                </a:solidFill>
                <a:latin typeface="Arial" panose="020B0604020202020204" pitchFamily="34" charset="0"/>
                <a:sym typeface="Arial" panose="020B0604020202020204" pitchFamily="34" charset="0"/>
              </a:rPr>
              <a:t>梆佳业象康贪秩拷胖惟净盐搏动坍些坑招射喂酬绑爱妮意灼钮娩梆骆槽陡细胞中的糖类和脂质</a:t>
            </a:r>
            <a:r>
              <a:rPr lang="en-US" altLang="zh-CN" sz="100" dirty="0">
                <a:solidFill>
                  <a:srgbClr val="000000"/>
                </a:solidFill>
                <a:latin typeface="Arial" panose="020B0604020202020204" pitchFamily="34" charset="0"/>
                <a:sym typeface="Arial" panose="020B0604020202020204" pitchFamily="34" charset="0"/>
              </a:rPr>
              <a:t>PPT</a:t>
            </a:r>
            <a:r>
              <a:rPr lang="zh-CN" altLang="en-US" sz="100" dirty="0">
                <a:solidFill>
                  <a:srgbClr val="000000"/>
                </a:solidFill>
                <a:latin typeface="Arial" panose="020B0604020202020204" pitchFamily="34" charset="0"/>
                <a:sym typeface="Arial" panose="020B0604020202020204" pitchFamily="34" charset="0"/>
              </a:rPr>
              <a:t>细胞中的糖类和脂质</a:t>
            </a:r>
            <a:r>
              <a:rPr lang="en-US" altLang="zh-CN" sz="100" dirty="0">
                <a:solidFill>
                  <a:srgbClr val="000000"/>
                </a:solidFill>
                <a:latin typeface="Arial" panose="020B0604020202020204" pitchFamily="34" charset="0"/>
                <a:sym typeface="Arial" panose="020B0604020202020204" pitchFamily="34" charset="0"/>
              </a:rPr>
              <a:t>PPT</a:t>
            </a:r>
            <a:endParaRPr lang="en-US" altLang="zh-CN" sz="100" dirty="0">
              <a:solidFill>
                <a:srgbClr val="000000"/>
              </a:solidFill>
              <a:latin typeface="Arial" panose="020B0604020202020204" pitchFamily="34" charset="0"/>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589"/>
                                        </p:tgtEl>
                                        <p:attrNameLst>
                                          <p:attrName>style.visibility</p:attrName>
                                        </p:attrNameLst>
                                      </p:cBhvr>
                                      <p:to>
                                        <p:strVal val="visible"/>
                                      </p:to>
                                    </p:set>
                                    <p:animEffect transition="in" filter="blinds(horizontal)">
                                      <p:cBhvr>
                                        <p:cTn id="7" dur="500"/>
                                        <p:tgtEl>
                                          <p:spTgt spid="2358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3590"/>
                                        </p:tgtEl>
                                        <p:attrNameLst>
                                          <p:attrName>style.visibility</p:attrName>
                                        </p:attrNameLst>
                                      </p:cBhvr>
                                      <p:to>
                                        <p:strVal val="visible"/>
                                      </p:to>
                                    </p:set>
                                    <p:animEffect transition="in" filter="blinds(horizontal)">
                                      <p:cBhvr>
                                        <p:cTn id="10" dur="500"/>
                                        <p:tgtEl>
                                          <p:spTgt spid="2359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3591"/>
                                        </p:tgtEl>
                                        <p:attrNameLst>
                                          <p:attrName>style.visibility</p:attrName>
                                        </p:attrNameLst>
                                      </p:cBhvr>
                                      <p:to>
                                        <p:strVal val="visible"/>
                                      </p:to>
                                    </p:set>
                                    <p:animEffect transition="in" filter="blinds(horizontal)">
                                      <p:cBhvr>
                                        <p:cTn id="13" dur="500"/>
                                        <p:tgtEl>
                                          <p:spTgt spid="23591"/>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23592"/>
                                        </p:tgtEl>
                                        <p:attrNameLst>
                                          <p:attrName>style.visibility</p:attrName>
                                        </p:attrNameLst>
                                      </p:cBhvr>
                                      <p:to>
                                        <p:strVal val="visible"/>
                                      </p:to>
                                    </p:set>
                                    <p:animEffect transition="in" filter="blinds(horizontal)">
                                      <p:cBhvr>
                                        <p:cTn id="16" dur="500"/>
                                        <p:tgtEl>
                                          <p:spTgt spid="23592"/>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23593"/>
                                        </p:tgtEl>
                                        <p:attrNameLst>
                                          <p:attrName>style.visibility</p:attrName>
                                        </p:attrNameLst>
                                      </p:cBhvr>
                                      <p:to>
                                        <p:strVal val="visible"/>
                                      </p:to>
                                    </p:set>
                                    <p:animEffect transition="in" filter="blinds(horizontal)">
                                      <p:cBhvr>
                                        <p:cTn id="19" dur="500"/>
                                        <p:tgtEl>
                                          <p:spTgt spid="23593"/>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23594"/>
                                        </p:tgtEl>
                                        <p:attrNameLst>
                                          <p:attrName>style.visibility</p:attrName>
                                        </p:attrNameLst>
                                      </p:cBhvr>
                                      <p:to>
                                        <p:strVal val="visible"/>
                                      </p:to>
                                    </p:set>
                                    <p:animEffect transition="in" filter="blinds(horizontal)">
                                      <p:cBhvr>
                                        <p:cTn id="22" dur="500"/>
                                        <p:tgtEl>
                                          <p:spTgt spid="2359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3607"/>
                                        </p:tgtEl>
                                        <p:attrNameLst>
                                          <p:attrName>style.visibility</p:attrName>
                                        </p:attrNameLst>
                                      </p:cBhvr>
                                      <p:to>
                                        <p:strVal val="visible"/>
                                      </p:to>
                                    </p:set>
                                    <p:animEffect transition="in" filter="blinds(horizontal)">
                                      <p:cBhvr>
                                        <p:cTn id="27" dur="500"/>
                                        <p:tgtEl>
                                          <p:spTgt spid="2360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3595"/>
                                        </p:tgtEl>
                                        <p:attrNameLst>
                                          <p:attrName>style.visibility</p:attrName>
                                        </p:attrNameLst>
                                      </p:cBhvr>
                                      <p:to>
                                        <p:strVal val="visible"/>
                                      </p:to>
                                    </p:set>
                                    <p:animEffect transition="in" filter="blinds(horizontal)">
                                      <p:cBhvr>
                                        <p:cTn id="32" dur="500"/>
                                        <p:tgtEl>
                                          <p:spTgt spid="23595"/>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3597"/>
                                        </p:tgtEl>
                                        <p:attrNameLst>
                                          <p:attrName>style.visibility</p:attrName>
                                        </p:attrNameLst>
                                      </p:cBhvr>
                                      <p:to>
                                        <p:strVal val="visible"/>
                                      </p:to>
                                    </p:set>
                                    <p:animEffect transition="in" filter="blinds(horizontal)">
                                      <p:cBhvr>
                                        <p:cTn id="37" dur="500"/>
                                        <p:tgtEl>
                                          <p:spTgt spid="23597"/>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3598"/>
                                        </p:tgtEl>
                                        <p:attrNameLst>
                                          <p:attrName>style.visibility</p:attrName>
                                        </p:attrNameLst>
                                      </p:cBhvr>
                                      <p:to>
                                        <p:strVal val="visible"/>
                                      </p:to>
                                    </p:set>
                                    <p:animEffect transition="in" filter="blinds(horizontal)">
                                      <p:cBhvr>
                                        <p:cTn id="42" dur="500"/>
                                        <p:tgtEl>
                                          <p:spTgt spid="23598"/>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3600"/>
                                        </p:tgtEl>
                                        <p:attrNameLst>
                                          <p:attrName>style.visibility</p:attrName>
                                        </p:attrNameLst>
                                      </p:cBhvr>
                                      <p:to>
                                        <p:strVal val="visible"/>
                                      </p:to>
                                    </p:set>
                                    <p:animEffect transition="in" filter="blinds(horizontal)">
                                      <p:cBhvr>
                                        <p:cTn id="47" dur="500"/>
                                        <p:tgtEl>
                                          <p:spTgt spid="23600"/>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23601"/>
                                        </p:tgtEl>
                                        <p:attrNameLst>
                                          <p:attrName>style.visibility</p:attrName>
                                        </p:attrNameLst>
                                      </p:cBhvr>
                                      <p:to>
                                        <p:strVal val="visible"/>
                                      </p:to>
                                    </p:set>
                                    <p:animEffect transition="in" filter="blinds(horizontal)">
                                      <p:cBhvr>
                                        <p:cTn id="52" dur="500"/>
                                        <p:tgtEl>
                                          <p:spTgt spid="236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89" grpId="0"/>
      <p:bldP spid="23590" grpId="0"/>
      <p:bldP spid="23591" grpId="0"/>
      <p:bldP spid="23592" grpId="0"/>
      <p:bldP spid="23593" grpId="0"/>
      <p:bldP spid="23594" grpId="0"/>
      <p:bldP spid="23595" grpId="0"/>
      <p:bldP spid="23597" grpId="0"/>
      <p:bldP spid="23598" grpId="0"/>
      <p:bldP spid="23600" grpId="0"/>
      <p:bldP spid="23601" grpId="0"/>
      <p:bldP spid="2360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内容占位符 1"/>
          <p:cNvSpPr>
            <a:spLocks noGrp="1"/>
          </p:cNvSpPr>
          <p:nvPr>
            <p:ph/>
          </p:nvPr>
        </p:nvSpPr>
        <p:spPr>
          <a:xfrm>
            <a:off x="179706" y="451803"/>
            <a:ext cx="10991849" cy="5953125"/>
          </a:xfrm>
        </p:spPr>
        <p:txBody>
          <a:bodyPr/>
          <a:p>
            <a:pPr marL="0" indent="0">
              <a:buNone/>
            </a:pPr>
            <a:r>
              <a:rPr lang="zh-CN" altLang="en-US" b="1">
                <a:solidFill>
                  <a:srgbClr val="FF0000"/>
                </a:solidFill>
              </a:rPr>
              <a:t>脂肪</a:t>
            </a:r>
            <a:endParaRPr lang="zh-CN" altLang="en-US" b="1">
              <a:solidFill>
                <a:srgbClr val="FF0000"/>
              </a:solidFill>
            </a:endParaRPr>
          </a:p>
        </p:txBody>
      </p:sp>
      <p:pic>
        <p:nvPicPr>
          <p:cNvPr id="3" name="图片 2"/>
          <p:cNvPicPr>
            <a:picLocks noChangeAspect="1"/>
          </p:cNvPicPr>
          <p:nvPr>
            <p:custDataLst>
              <p:tags r:id="rId1"/>
            </p:custDataLst>
          </p:nvPr>
        </p:nvPicPr>
        <p:blipFill>
          <a:blip r:embed="rId2"/>
          <a:stretch>
            <a:fillRect/>
          </a:stretch>
        </p:blipFill>
        <p:spPr>
          <a:xfrm>
            <a:off x="829310" y="1137920"/>
            <a:ext cx="11141710" cy="499173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内容占位符 2"/>
          <p:cNvPicPr>
            <a:picLocks noChangeAspect="1"/>
          </p:cNvPicPr>
          <p:nvPr>
            <p:ph/>
          </p:nvPr>
        </p:nvPicPr>
        <p:blipFill>
          <a:blip r:embed="rId1"/>
          <a:stretch>
            <a:fillRect/>
          </a:stretch>
        </p:blipFill>
        <p:spPr>
          <a:xfrm>
            <a:off x="4309110" y="146050"/>
            <a:ext cx="6490970" cy="6565265"/>
          </a:xfrm>
          <a:prstGeom prst="rect">
            <a:avLst/>
          </a:prstGeom>
        </p:spPr>
      </p:pic>
      <p:sp>
        <p:nvSpPr>
          <p:cNvPr id="4" name="文本框 3"/>
          <p:cNvSpPr txBox="1"/>
          <p:nvPr/>
        </p:nvSpPr>
        <p:spPr>
          <a:xfrm>
            <a:off x="393700" y="680085"/>
            <a:ext cx="2795270" cy="706755"/>
          </a:xfrm>
          <a:prstGeom prst="rect">
            <a:avLst/>
          </a:prstGeom>
          <a:noFill/>
        </p:spPr>
        <p:txBody>
          <a:bodyPr wrap="square" rtlCol="0">
            <a:spAutoFit/>
          </a:bodyPr>
          <a:p>
            <a:r>
              <a:rPr lang="zh-CN" altLang="en-US" sz="4000" b="1">
                <a:solidFill>
                  <a:srgbClr val="FF0000"/>
                </a:solidFill>
              </a:rPr>
              <a:t>磷脂</a:t>
            </a:r>
            <a:endParaRPr lang="zh-CN" altLang="en-US" sz="4000" b="1">
              <a:solidFill>
                <a:srgbClr val="FF0000"/>
              </a:solidFill>
            </a:endParaRPr>
          </a:p>
        </p:txBody>
      </p:sp>
    </p:spTree>
  </p:cSld>
  <p:clrMapOvr>
    <a:masterClrMapping/>
  </p:clrMapOvr>
</p:sld>
</file>

<file path=ppt/tags/tag1.xml><?xml version="1.0" encoding="utf-8"?>
<p:tagLst xmlns:p="http://schemas.openxmlformats.org/presentationml/2006/main">
  <p:tag name="KSO_WM_UNIT_PLACING_PICTURE_USER_VIEWPORT" val="{&quot;height&quot;:4152.5007874015746,&quot;width&quot;:2760}"/>
</p:tagLst>
</file>

<file path=ppt/tags/tag2.xml><?xml version="1.0" encoding="utf-8"?>
<p:tagLst xmlns:p="http://schemas.openxmlformats.org/presentationml/2006/main">
  <p:tag name="KSO_WM_UNIT_TABLE_BEAUTIFY" val="smartTable{a8ec3838-a5c7-4850-858c-59a8c5019de7}"/>
</p:tagLst>
</file>

<file path=ppt/tags/tag3.xml><?xml version="1.0" encoding="utf-8"?>
<p:tagLst xmlns:p="http://schemas.openxmlformats.org/presentationml/2006/main">
  <p:tag name="KSO_WM_UNIT_TABLE_BEAUTIFY" val="smartTable{0036d3de-97e0-404f-8677-5c9dabfab21e}"/>
</p:tagLst>
</file>

<file path=ppt/tags/tag4.xml><?xml version="1.0" encoding="utf-8"?>
<p:tagLst xmlns:p="http://schemas.openxmlformats.org/presentationml/2006/main">
  <p:tag name="KSO_WM_UNIT_PLACING_PICTURE_USER_VIEWPORT" val="{&quot;height&quot;:8025,&quot;width&quot;:7500}"/>
</p:tagLst>
</file>

<file path=ppt/tags/tag5.xml><?xml version="1.0" encoding="utf-8"?>
<p:tagLst xmlns:p="http://schemas.openxmlformats.org/presentationml/2006/main">
  <p:tag name="KSO_WM_UNIT_TABLE_BEAUTIFY" val="smartTable{493f8f93-8553-4c38-93d9-d60907dba390}"/>
</p:tagLst>
</file>

<file path=ppt/tags/tag6.xml><?xml version="1.0" encoding="utf-8"?>
<p:tagLst xmlns:p="http://schemas.openxmlformats.org/presentationml/2006/main">
  <p:tag name="KSO_WM_UNIT_PLACING_PICTURE_USER_VIEWPORT" val="{&quot;height&quot;:3810,&quot;width&quot;:907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1310</Words>
  <Application>WPS 演示</Application>
  <PresentationFormat>宽屏</PresentationFormat>
  <Paragraphs>321</Paragraphs>
  <Slides>18</Slides>
  <Notes>0</Notes>
  <HiddenSlides>0</HiddenSlides>
  <MMClips>0</MMClips>
  <ScaleCrop>false</ScaleCrop>
  <HeadingPairs>
    <vt:vector size="8" baseType="variant">
      <vt:variant>
        <vt:lpstr>已用的字体</vt:lpstr>
      </vt:variant>
      <vt:variant>
        <vt:i4>16</vt:i4>
      </vt:variant>
      <vt:variant>
        <vt:lpstr>主题</vt:lpstr>
      </vt:variant>
      <vt:variant>
        <vt:i4>1</vt:i4>
      </vt:variant>
      <vt:variant>
        <vt:lpstr>嵌入 OLE 服务器</vt:lpstr>
      </vt:variant>
      <vt:variant>
        <vt:i4>1</vt:i4>
      </vt:variant>
      <vt:variant>
        <vt:lpstr>幻灯片标题</vt:lpstr>
      </vt:variant>
      <vt:variant>
        <vt:i4>18</vt:i4>
      </vt:variant>
    </vt:vector>
  </HeadingPairs>
  <TitlesOfParts>
    <vt:vector size="36" baseType="lpstr">
      <vt:lpstr>Arial</vt:lpstr>
      <vt:lpstr>宋体</vt:lpstr>
      <vt:lpstr>Wingdings</vt:lpstr>
      <vt:lpstr>黑体</vt:lpstr>
      <vt:lpstr>楷体_GB2312</vt:lpstr>
      <vt:lpstr>新宋体</vt:lpstr>
      <vt:lpstr>华文行楷</vt:lpstr>
      <vt:lpstr>Times New Roman</vt:lpstr>
      <vt:lpstr>华文中宋</vt:lpstr>
      <vt:lpstr>隶书</vt:lpstr>
      <vt:lpstr>Tahoma</vt:lpstr>
      <vt:lpstr>华文新魏</vt:lpstr>
      <vt:lpstr>微软雅黑</vt:lpstr>
      <vt:lpstr>Arial Unicode MS</vt:lpstr>
      <vt:lpstr>Calibri</vt:lpstr>
      <vt:lpstr>Verdana</vt:lpstr>
      <vt:lpstr>Office 主题</vt:lpstr>
      <vt:lpstr>Paint.Picture</vt:lpstr>
      <vt:lpstr>PowerPoint 演示文稿</vt:lpstr>
      <vt:lpstr>PowerPoint 演示文稿</vt:lpstr>
      <vt:lpstr> </vt:lpstr>
      <vt:lpstr>PowerPoint 演示文稿</vt:lpstr>
      <vt:lpstr>单糖、二糖、多糖是怎样区分的？</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Administrator</dc:creator>
  <cp:lastModifiedBy>00夕</cp:lastModifiedBy>
  <cp:revision>22</cp:revision>
  <dcterms:created xsi:type="dcterms:W3CDTF">2020-09-13T09:24:00Z</dcterms:created>
  <dcterms:modified xsi:type="dcterms:W3CDTF">2020-09-17T07:48:11Z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2052-11.1.0.9999</vt:lpwstr>
  </property>
</Properties>
</file>