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6" r:id="rId1"/>
  </p:sldMasterIdLst>
  <p:notesMasterIdLst>
    <p:notesMasterId r:id="rId24"/>
  </p:notesMasterIdLst>
  <p:handoutMasterIdLst>
    <p:handoutMasterId r:id="rId25"/>
  </p:handoutMasterIdLst>
  <p:sldIdLst>
    <p:sldId id="261" r:id="rId2"/>
    <p:sldId id="256" r:id="rId3"/>
    <p:sldId id="262" r:id="rId4"/>
    <p:sldId id="282" r:id="rId5"/>
    <p:sldId id="296" r:id="rId6"/>
    <p:sldId id="313" r:id="rId7"/>
    <p:sldId id="310" r:id="rId8"/>
    <p:sldId id="311" r:id="rId9"/>
    <p:sldId id="300" r:id="rId10"/>
    <p:sldId id="302" r:id="rId11"/>
    <p:sldId id="315" r:id="rId12"/>
    <p:sldId id="305" r:id="rId13"/>
    <p:sldId id="309" r:id="rId14"/>
    <p:sldId id="314" r:id="rId15"/>
    <p:sldId id="316" r:id="rId16"/>
    <p:sldId id="267" r:id="rId17"/>
    <p:sldId id="298" r:id="rId18"/>
    <p:sldId id="268" r:id="rId19"/>
    <p:sldId id="297" r:id="rId20"/>
    <p:sldId id="308" r:id="rId21"/>
    <p:sldId id="312" r:id="rId22"/>
    <p:sldId id="293" r:id="rId23"/>
  </p:sldIdLst>
  <p:sldSz cx="9144000" cy="5143500" type="screen16x9"/>
  <p:notesSz cx="9144000" cy="6858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EF0E4"/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80" autoAdjust="0"/>
    <p:restoredTop sz="94660"/>
  </p:normalViewPr>
  <p:slideViewPr>
    <p:cSldViewPr>
      <p:cViewPr varScale="1">
        <p:scale>
          <a:sx n="75" d="100"/>
          <a:sy n="75" d="100"/>
        </p:scale>
        <p:origin x="-102" y="-150"/>
      </p:cViewPr>
      <p:guideLst>
        <p:guide orient="horz" pos="395"/>
        <p:guide orient="horz" pos="2935"/>
        <p:guide pos="295"/>
        <p:guide pos="415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8" d="100"/>
          <a:sy n="68" d="100"/>
        </p:scale>
        <p:origin x="-2052" y="-90"/>
      </p:cViewPr>
      <p:guideLst>
        <p:guide orient="horz" pos="935"/>
        <p:guide orient="horz" pos="3385"/>
        <p:guide pos="295"/>
        <p:guide pos="4195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Relationship Id="rId5" Type="http://schemas.openxmlformats.org/officeDocument/2006/relationships/image" Target="../media/image14.wmf"/><Relationship Id="rId4" Type="http://schemas.openxmlformats.org/officeDocument/2006/relationships/image" Target="../media/image13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5" Type="http://schemas.openxmlformats.org/officeDocument/2006/relationships/image" Target="../media/image22.wmf"/><Relationship Id="rId4" Type="http://schemas.openxmlformats.org/officeDocument/2006/relationships/image" Target="../media/image21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3" Type="http://schemas.openxmlformats.org/officeDocument/2006/relationships/image" Target="../media/image25.wmf"/><Relationship Id="rId7" Type="http://schemas.openxmlformats.org/officeDocument/2006/relationships/image" Target="../media/image29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Relationship Id="rId6" Type="http://schemas.openxmlformats.org/officeDocument/2006/relationships/image" Target="../media/image28.wmf"/><Relationship Id="rId5" Type="http://schemas.openxmlformats.org/officeDocument/2006/relationships/image" Target="../media/image27.wmf"/><Relationship Id="rId4" Type="http://schemas.openxmlformats.org/officeDocument/2006/relationships/image" Target="../media/image26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7" Type="http://schemas.openxmlformats.org/officeDocument/2006/relationships/image" Target="../media/image37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Relationship Id="rId6" Type="http://schemas.openxmlformats.org/officeDocument/2006/relationships/image" Target="../media/image36.wmf"/><Relationship Id="rId5" Type="http://schemas.openxmlformats.org/officeDocument/2006/relationships/image" Target="../media/image35.wmf"/><Relationship Id="rId4" Type="http://schemas.openxmlformats.org/officeDocument/2006/relationships/image" Target="../media/image34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image" Target="../media/image39.wmf"/><Relationship Id="rId1" Type="http://schemas.openxmlformats.org/officeDocument/2006/relationships/image" Target="../media/image38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image" Target="../media/image42.wmf"/><Relationship Id="rId1" Type="http://schemas.openxmlformats.org/officeDocument/2006/relationships/image" Target="../media/image41.wmf"/><Relationship Id="rId4" Type="http://schemas.openxmlformats.org/officeDocument/2006/relationships/image" Target="../media/image44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7.wmf"/><Relationship Id="rId2" Type="http://schemas.openxmlformats.org/officeDocument/2006/relationships/image" Target="../media/image46.wmf"/><Relationship Id="rId1" Type="http://schemas.openxmlformats.org/officeDocument/2006/relationships/image" Target="../media/image45.wmf"/><Relationship Id="rId4" Type="http://schemas.openxmlformats.org/officeDocument/2006/relationships/image" Target="../media/image48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52.wmf"/><Relationship Id="rId7" Type="http://schemas.openxmlformats.org/officeDocument/2006/relationships/image" Target="../media/image56.wmf"/><Relationship Id="rId2" Type="http://schemas.openxmlformats.org/officeDocument/2006/relationships/image" Target="../media/image51.wmf"/><Relationship Id="rId1" Type="http://schemas.openxmlformats.org/officeDocument/2006/relationships/image" Target="../media/image50.wmf"/><Relationship Id="rId6" Type="http://schemas.openxmlformats.org/officeDocument/2006/relationships/image" Target="../media/image55.wmf"/><Relationship Id="rId5" Type="http://schemas.openxmlformats.org/officeDocument/2006/relationships/image" Target="../media/image54.wmf"/><Relationship Id="rId4" Type="http://schemas.openxmlformats.org/officeDocument/2006/relationships/image" Target="../media/image53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59.wmf"/><Relationship Id="rId2" Type="http://schemas.openxmlformats.org/officeDocument/2006/relationships/image" Target="../media/image58.wmf"/><Relationship Id="rId1" Type="http://schemas.openxmlformats.org/officeDocument/2006/relationships/image" Target="../media/image57.wmf"/><Relationship Id="rId6" Type="http://schemas.openxmlformats.org/officeDocument/2006/relationships/image" Target="../media/image62.wmf"/><Relationship Id="rId5" Type="http://schemas.openxmlformats.org/officeDocument/2006/relationships/image" Target="../media/image61.wmf"/><Relationship Id="rId4" Type="http://schemas.openxmlformats.org/officeDocument/2006/relationships/image" Target="../media/image60.wmf"/></Relationships>
</file>

<file path=ppt/drawings/_rels/vmlDrawing16.vml.rels><?xml version="1.0" encoding="UTF-8" standalone="yes"?>
<Relationships xmlns="http://schemas.openxmlformats.org/package/2006/relationships"><Relationship Id="rId8" Type="http://schemas.openxmlformats.org/officeDocument/2006/relationships/image" Target="../media/image70.wmf"/><Relationship Id="rId3" Type="http://schemas.openxmlformats.org/officeDocument/2006/relationships/image" Target="../media/image65.wmf"/><Relationship Id="rId7" Type="http://schemas.openxmlformats.org/officeDocument/2006/relationships/image" Target="../media/image69.wmf"/><Relationship Id="rId2" Type="http://schemas.openxmlformats.org/officeDocument/2006/relationships/image" Target="../media/image64.wmf"/><Relationship Id="rId1" Type="http://schemas.openxmlformats.org/officeDocument/2006/relationships/image" Target="../media/image63.wmf"/><Relationship Id="rId6" Type="http://schemas.openxmlformats.org/officeDocument/2006/relationships/image" Target="../media/image68.wmf"/><Relationship Id="rId5" Type="http://schemas.openxmlformats.org/officeDocument/2006/relationships/image" Target="../media/image67.wmf"/><Relationship Id="rId4" Type="http://schemas.openxmlformats.org/officeDocument/2006/relationships/image" Target="../media/image66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73.wmf"/><Relationship Id="rId2" Type="http://schemas.openxmlformats.org/officeDocument/2006/relationships/image" Target="../media/image72.wmf"/><Relationship Id="rId1" Type="http://schemas.openxmlformats.org/officeDocument/2006/relationships/image" Target="../media/image71.wmf"/><Relationship Id="rId5" Type="http://schemas.openxmlformats.org/officeDocument/2006/relationships/image" Target="../media/image75.wmf"/><Relationship Id="rId4" Type="http://schemas.openxmlformats.org/officeDocument/2006/relationships/image" Target="../media/image74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78.wmf"/><Relationship Id="rId2" Type="http://schemas.openxmlformats.org/officeDocument/2006/relationships/image" Target="../media/image77.wmf"/><Relationship Id="rId1" Type="http://schemas.openxmlformats.org/officeDocument/2006/relationships/image" Target="../media/image76.wmf"/><Relationship Id="rId6" Type="http://schemas.openxmlformats.org/officeDocument/2006/relationships/image" Target="../media/image81.wmf"/><Relationship Id="rId5" Type="http://schemas.openxmlformats.org/officeDocument/2006/relationships/image" Target="../media/image80.wmf"/><Relationship Id="rId4" Type="http://schemas.openxmlformats.org/officeDocument/2006/relationships/image" Target="../media/image79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9ED3B6C-6D5C-45C4-8E69-C26F1C3088BE}" type="datetimeFigureOut">
              <a:rPr lang="zh-CN" altLang="en-US"/>
              <a:pPr>
                <a:defRPr/>
              </a:pPr>
              <a:t>2016/5/23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C1ECA95D-E8F0-42A5-9361-85C8CBF42F9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4012427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标题 28"/>
          <p:cNvSpPr>
            <a:spLocks noGrp="1"/>
          </p:cNvSpPr>
          <p:nvPr>
            <p:ph type="ctrTitle"/>
          </p:nvPr>
        </p:nvSpPr>
        <p:spPr>
          <a:xfrm>
            <a:off x="381000" y="3640059"/>
            <a:ext cx="8458200" cy="916781"/>
          </a:xfrm>
        </p:spPr>
        <p:txBody>
          <a:bodyPr anchor="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381000" y="2914650"/>
            <a:ext cx="8458200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BE01EE-9B06-4FC0-86BC-8F92A502E1BD}" type="datetimeFigureOut">
              <a:rPr lang="zh-CN" altLang="en-US" smtClean="0"/>
              <a:pPr>
                <a:defRPr/>
              </a:pPr>
              <a:t>2016/5/23</a:t>
            </a:fld>
            <a:endParaRPr lang="zh-CN" altLang="en-US"/>
          </a:p>
        </p:txBody>
      </p: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5" name="灯片编号占位符 14"/>
          <p:cNvSpPr>
            <a:spLocks noGrp="1"/>
          </p:cNvSpPr>
          <p:nvPr>
            <p:ph type="sldNum" sz="quarter" idx="12"/>
          </p:nvPr>
        </p:nvSpPr>
        <p:spPr>
          <a:xfrm>
            <a:off x="8229600" y="4855464"/>
            <a:ext cx="758952" cy="185166"/>
          </a:xfrm>
        </p:spPr>
        <p:txBody>
          <a:bodyPr/>
          <a:lstStyle/>
          <a:p>
            <a:pPr>
              <a:defRPr/>
            </a:pPr>
            <a:fld id="{87BF9C79-86D7-4467-9DB7-1DCADA750455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标题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7" name="内容占位符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54DA03-CB3C-4B1A-A658-E89DA059247D}" type="datetimeFigureOut">
              <a:rPr lang="zh-CN" altLang="en-US" smtClean="0"/>
              <a:pPr>
                <a:defRPr/>
              </a:pPr>
              <a:t>2016/5/23</a:t>
            </a:fld>
            <a:endParaRPr lang="zh-CN" altLang="en-US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>
          <a:xfrm>
            <a:off x="3581400" y="57150"/>
            <a:ext cx="2895600" cy="216694"/>
          </a:xfrm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>
          <a:xfrm>
            <a:off x="8229600" y="4855464"/>
            <a:ext cx="758952" cy="185166"/>
          </a:xfrm>
        </p:spPr>
        <p:txBody>
          <a:bodyPr/>
          <a:lstStyle/>
          <a:p>
            <a:pPr>
              <a:defRPr/>
            </a:pPr>
            <a:fld id="{255971E0-DC7B-4F56-BC93-7EF1646DDC3C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2583677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381000" y="1257300"/>
            <a:ext cx="8458200" cy="9144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9" name="日期占位符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25F9992-53D4-4D06-8C0C-32682F466E31}" type="datetimeFigureOut">
              <a:rPr lang="zh-CN" altLang="en-US" smtClean="0"/>
              <a:pPr>
                <a:defRPr/>
              </a:pPr>
              <a:t>2016/5/23</a:t>
            </a:fld>
            <a:endParaRPr lang="zh-CN" altLang="en-US"/>
          </a:p>
        </p:txBody>
      </p:sp>
      <p:sp>
        <p:nvSpPr>
          <p:cNvPr id="11" name="页脚占位符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31E55A-E527-4951-B019-1079E07B9319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180475" y="2210314"/>
            <a:ext cx="8686800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标题 1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04800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3434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1" name="日期占位符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236A1D-A379-4EEE-BB36-CFE161A741BA}" type="datetimeFigureOut">
              <a:rPr lang="zh-CN" altLang="en-US" smtClean="0"/>
              <a:pPr>
                <a:defRPr/>
              </a:pPr>
              <a:t>2016/5/23</a:t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9BB794-2CD9-47B0-874C-885471633515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标题 28"/>
          <p:cNvSpPr>
            <a:spLocks noGrp="1"/>
          </p:cNvSpPr>
          <p:nvPr>
            <p:ph type="title"/>
          </p:nvPr>
        </p:nvSpPr>
        <p:spPr>
          <a:xfrm>
            <a:off x="304800" y="4057650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281444" y="500062"/>
            <a:ext cx="4290556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25" name="文本占位符 24"/>
          <p:cNvSpPr>
            <a:spLocks noGrp="1"/>
          </p:cNvSpPr>
          <p:nvPr>
            <p:ph type="body" sz="half" idx="3"/>
          </p:nvPr>
        </p:nvSpPr>
        <p:spPr>
          <a:xfrm>
            <a:off x="4645026" y="500062"/>
            <a:ext cx="4292241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281444" y="987028"/>
            <a:ext cx="429055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8" name="内容占位符 27"/>
          <p:cNvSpPr>
            <a:spLocks noGrp="1"/>
          </p:cNvSpPr>
          <p:nvPr>
            <p:ph sz="quarter" idx="4"/>
          </p:nvPr>
        </p:nvSpPr>
        <p:spPr>
          <a:xfrm>
            <a:off x="4648730" y="987028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8BED6-32A3-4795-BE8C-AC7A873CCBA5}" type="datetimeFigureOut">
              <a:rPr lang="zh-CN" altLang="en-US" smtClean="0"/>
              <a:pPr>
                <a:defRPr/>
              </a:pPr>
              <a:t>2016/5/23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29600" y="4857750"/>
            <a:ext cx="762000" cy="185166"/>
          </a:xfrm>
        </p:spPr>
        <p:txBody>
          <a:bodyPr/>
          <a:lstStyle/>
          <a:p>
            <a:pPr>
              <a:defRPr/>
            </a:pPr>
            <a:fld id="{285D78A2-4E36-4508-9402-E763DD71FAE5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514350" y="4514850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标题 2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2" name="日期占位符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1C3D940-2F48-4B6C-9FC2-D239D06F4EE7}" type="datetimeFigureOut">
              <a:rPr lang="zh-CN" altLang="en-US" smtClean="0"/>
              <a:pPr>
                <a:defRPr/>
              </a:pPr>
              <a:t>2016/5/23</a:t>
            </a:fld>
            <a:endParaRPr lang="zh-CN" altLang="en-US"/>
          </a:p>
        </p:txBody>
      </p:sp>
      <p:sp>
        <p:nvSpPr>
          <p:cNvPr id="21" name="页脚占位符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09F4C3-D947-4CF6-AA3D-A20038DEBB3B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D7F565C-8894-4D67-8522-A24BE7555848}" type="datetimeFigureOut">
              <a:rPr lang="zh-CN" altLang="en-US" smtClean="0"/>
              <a:pPr>
                <a:defRPr/>
              </a:pPr>
              <a:t>2016/5/23</a:t>
            </a:fld>
            <a:endParaRPr lang="zh-CN" altLang="en-US"/>
          </a:p>
        </p:txBody>
      </p:sp>
      <p:sp>
        <p:nvSpPr>
          <p:cNvPr id="24" name="页脚占位符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830EB2-27E2-4936-9B62-8757EE800656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514350" y="4386838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>
          <a:xfrm>
            <a:off x="457200" y="4114800"/>
            <a:ext cx="8458200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idx="2"/>
          </p:nvPr>
        </p:nvSpPr>
        <p:spPr>
          <a:xfrm>
            <a:off x="457201" y="457200"/>
            <a:ext cx="3008313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575050" y="457200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5309701-0C0C-47C4-B82F-9E0AFBD1DF6A}" type="datetimeFigureOut">
              <a:rPr lang="zh-CN" altLang="en-US" smtClean="0"/>
              <a:pPr>
                <a:defRPr/>
              </a:pPr>
              <a:t>2016/5/23</a:t>
            </a:fld>
            <a:endParaRPr lang="zh-CN" altLang="en-US"/>
          </a:p>
        </p:txBody>
      </p:sp>
      <p:sp>
        <p:nvSpPr>
          <p:cNvPr id="29" name="页脚占位符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03B1E2-4679-4C8B-81B5-0E0AA21B75DB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图片占位符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CF73E4D-5D43-4AB6-B3D6-977E809FBB0A}" type="datetimeFigureOut">
              <a:rPr lang="zh-CN" altLang="en-US" smtClean="0"/>
              <a:pPr>
                <a:defRPr/>
              </a:pPr>
              <a:t>2016/5/23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5C06E4-9644-4675-997C-C6B2B6686906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17" name="标题 16"/>
          <p:cNvSpPr>
            <a:spLocks noGrp="1"/>
          </p:cNvSpPr>
          <p:nvPr>
            <p:ph type="title"/>
          </p:nvPr>
        </p:nvSpPr>
        <p:spPr>
          <a:xfrm>
            <a:off x="381000" y="3745320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sz="half" idx="2"/>
          </p:nvPr>
        </p:nvSpPr>
        <p:spPr>
          <a:xfrm>
            <a:off x="381000" y="4149913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81F9C94-AB82-41A4-AAD3-A8051D226D95}" type="datetimeFigureOut">
              <a:rPr lang="zh-CN" altLang="en-US" smtClean="0"/>
              <a:pPr>
                <a:defRPr/>
              </a:pPr>
              <a:t>2016/5/23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372DF2-D42B-4019-A12A-EA4ECA20EB48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58000" y="411957"/>
            <a:ext cx="1828800" cy="4388644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11957"/>
            <a:ext cx="6248400" cy="4388644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D891060-BBE0-41EC-9C16-F0DE0D1F6ECA}" type="datetimeFigureOut">
              <a:rPr lang="zh-CN" altLang="en-US" smtClean="0"/>
              <a:pPr>
                <a:defRPr/>
              </a:pPr>
              <a:t>2016/5/23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70F7FF-00A0-4E96-B136-E4F7C1E3C331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788174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文本占位符 7"/>
          <p:cNvSpPr>
            <a:spLocks noGrp="1"/>
          </p:cNvSpPr>
          <p:nvPr>
            <p:ph type="body" idx="1"/>
          </p:nvPr>
        </p:nvSpPr>
        <p:spPr>
          <a:xfrm>
            <a:off x="304800" y="1165622"/>
            <a:ext cx="8686800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1" name="日期占位符 10"/>
          <p:cNvSpPr>
            <a:spLocks noGrp="1"/>
          </p:cNvSpPr>
          <p:nvPr>
            <p:ph type="dt" sz="half" idx="2"/>
          </p:nvPr>
        </p:nvSpPr>
        <p:spPr>
          <a:xfrm>
            <a:off x="6477000" y="57150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11AA182-CCAC-41D0-949A-239231B50DF5}" type="datetimeFigureOut">
              <a:rPr lang="zh-CN" altLang="en-US" smtClean="0"/>
              <a:pPr>
                <a:defRPr/>
              </a:pPr>
              <a:t>2016/5/23</a:t>
            </a:fld>
            <a:endParaRPr lang="zh-CN" altLang="en-US"/>
          </a:p>
        </p:txBody>
      </p:sp>
      <p:sp>
        <p:nvSpPr>
          <p:cNvPr id="28" name="页脚占位符 27"/>
          <p:cNvSpPr>
            <a:spLocks noGrp="1"/>
          </p:cNvSpPr>
          <p:nvPr>
            <p:ph type="ftr" sz="quarter" idx="3"/>
          </p:nvPr>
        </p:nvSpPr>
        <p:spPr>
          <a:xfrm>
            <a:off x="3124200" y="57150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229600" y="4857751"/>
            <a:ext cx="762000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AB8057B2-11F6-4CDF-8812-3A1C60F65E22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10" name="标题占位符 9"/>
          <p:cNvSpPr>
            <a:spLocks noGrp="1"/>
          </p:cNvSpPr>
          <p:nvPr>
            <p:ph type="title"/>
          </p:nvPr>
        </p:nvSpPr>
        <p:spPr>
          <a:xfrm>
            <a:off x="304800" y="342900"/>
            <a:ext cx="8686800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514350" y="788174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514350" y="793490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7" r:id="rId1"/>
    <p:sldLayoutId id="2147483838" r:id="rId2"/>
    <p:sldLayoutId id="2147483839" r:id="rId3"/>
    <p:sldLayoutId id="2147483840" r:id="rId4"/>
    <p:sldLayoutId id="2147483841" r:id="rId5"/>
    <p:sldLayoutId id="2147483842" r:id="rId6"/>
    <p:sldLayoutId id="2147483843" r:id="rId7"/>
    <p:sldLayoutId id="2147483844" r:id="rId8"/>
    <p:sldLayoutId id="2147483845" r:id="rId9"/>
    <p:sldLayoutId id="2147483846" r:id="rId10"/>
    <p:sldLayoutId id="214748384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3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6.bin"/><Relationship Id="rId4" Type="http://schemas.openxmlformats.org/officeDocument/2006/relationships/oleObject" Target="../embeddings/oleObject5.bin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7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1.bin"/><Relationship Id="rId5" Type="http://schemas.openxmlformats.org/officeDocument/2006/relationships/oleObject" Target="../embeddings/oleObject10.bin"/><Relationship Id="rId4" Type="http://schemas.openxmlformats.org/officeDocument/2006/relationships/oleObject" Target="../embeddings/oleObject9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5" Type="http://schemas.openxmlformats.org/officeDocument/2006/relationships/oleObject" Target="../embeddings/oleObject15.bin"/><Relationship Id="rId4" Type="http://schemas.openxmlformats.org/officeDocument/2006/relationships/oleObject" Target="../embeddings/oleObject14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7" Type="http://schemas.openxmlformats.org/officeDocument/2006/relationships/oleObject" Target="../embeddings/oleObject2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9.bin"/><Relationship Id="rId5" Type="http://schemas.openxmlformats.org/officeDocument/2006/relationships/oleObject" Target="../embeddings/oleObject18.bin"/><Relationship Id="rId4" Type="http://schemas.openxmlformats.org/officeDocument/2006/relationships/oleObject" Target="../embeddings/oleObject17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6.bin"/><Relationship Id="rId3" Type="http://schemas.openxmlformats.org/officeDocument/2006/relationships/oleObject" Target="../embeddings/oleObject21.bin"/><Relationship Id="rId7" Type="http://schemas.openxmlformats.org/officeDocument/2006/relationships/oleObject" Target="../embeddings/oleObject2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24.bin"/><Relationship Id="rId5" Type="http://schemas.openxmlformats.org/officeDocument/2006/relationships/oleObject" Target="../embeddings/oleObject23.bin"/><Relationship Id="rId10" Type="http://schemas.openxmlformats.org/officeDocument/2006/relationships/oleObject" Target="../embeddings/oleObject28.bin"/><Relationship Id="rId4" Type="http://schemas.openxmlformats.org/officeDocument/2006/relationships/oleObject" Target="../embeddings/oleObject22.bin"/><Relationship Id="rId9" Type="http://schemas.openxmlformats.org/officeDocument/2006/relationships/oleObject" Target="../embeddings/oleObject27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4.bin"/><Relationship Id="rId3" Type="http://schemas.openxmlformats.org/officeDocument/2006/relationships/oleObject" Target="../embeddings/oleObject29.bin"/><Relationship Id="rId7" Type="http://schemas.openxmlformats.org/officeDocument/2006/relationships/oleObject" Target="../embeddings/oleObject3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32.bin"/><Relationship Id="rId5" Type="http://schemas.openxmlformats.org/officeDocument/2006/relationships/oleObject" Target="../embeddings/oleObject31.bin"/><Relationship Id="rId4" Type="http://schemas.openxmlformats.org/officeDocument/2006/relationships/oleObject" Target="../embeddings/oleObject30.bin"/><Relationship Id="rId9" Type="http://schemas.openxmlformats.org/officeDocument/2006/relationships/oleObject" Target="../embeddings/oleObject35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5" Type="http://schemas.openxmlformats.org/officeDocument/2006/relationships/oleObject" Target="../embeddings/oleObject38.bin"/><Relationship Id="rId4" Type="http://schemas.openxmlformats.org/officeDocument/2006/relationships/oleObject" Target="../embeddings/oleObject37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42.bin"/><Relationship Id="rId5" Type="http://schemas.openxmlformats.org/officeDocument/2006/relationships/oleObject" Target="../embeddings/oleObject41.bin"/><Relationship Id="rId4" Type="http://schemas.openxmlformats.org/officeDocument/2006/relationships/oleObject" Target="../embeddings/oleObject40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46.bin"/><Relationship Id="rId5" Type="http://schemas.openxmlformats.org/officeDocument/2006/relationships/oleObject" Target="../embeddings/oleObject45.bin"/><Relationship Id="rId4" Type="http://schemas.openxmlformats.org/officeDocument/2006/relationships/oleObject" Target="../embeddings/oleObject44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3.bin"/><Relationship Id="rId3" Type="http://schemas.openxmlformats.org/officeDocument/2006/relationships/oleObject" Target="../embeddings/oleObject48.bin"/><Relationship Id="rId7" Type="http://schemas.openxmlformats.org/officeDocument/2006/relationships/oleObject" Target="../embeddings/oleObject5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51.bin"/><Relationship Id="rId5" Type="http://schemas.openxmlformats.org/officeDocument/2006/relationships/oleObject" Target="../embeddings/oleObject50.bin"/><Relationship Id="rId4" Type="http://schemas.openxmlformats.org/officeDocument/2006/relationships/oleObject" Target="../embeddings/oleObject49.bin"/><Relationship Id="rId9" Type="http://schemas.openxmlformats.org/officeDocument/2006/relationships/oleObject" Target="../embeddings/oleObject54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0.bin"/><Relationship Id="rId3" Type="http://schemas.openxmlformats.org/officeDocument/2006/relationships/oleObject" Target="../embeddings/oleObject55.bin"/><Relationship Id="rId7" Type="http://schemas.openxmlformats.org/officeDocument/2006/relationships/oleObject" Target="../embeddings/oleObject5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58.bin"/><Relationship Id="rId5" Type="http://schemas.openxmlformats.org/officeDocument/2006/relationships/oleObject" Target="../embeddings/oleObject57.bin"/><Relationship Id="rId4" Type="http://schemas.openxmlformats.org/officeDocument/2006/relationships/oleObject" Target="../embeddings/oleObject56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6.bin"/><Relationship Id="rId3" Type="http://schemas.openxmlformats.org/officeDocument/2006/relationships/oleObject" Target="../embeddings/oleObject61.bin"/><Relationship Id="rId7" Type="http://schemas.openxmlformats.org/officeDocument/2006/relationships/oleObject" Target="../embeddings/oleObject6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64.bin"/><Relationship Id="rId5" Type="http://schemas.openxmlformats.org/officeDocument/2006/relationships/oleObject" Target="../embeddings/oleObject63.bin"/><Relationship Id="rId10" Type="http://schemas.openxmlformats.org/officeDocument/2006/relationships/oleObject" Target="../embeddings/oleObject68.bin"/><Relationship Id="rId4" Type="http://schemas.openxmlformats.org/officeDocument/2006/relationships/oleObject" Target="../embeddings/oleObject62.bin"/><Relationship Id="rId9" Type="http://schemas.openxmlformats.org/officeDocument/2006/relationships/oleObject" Target="../embeddings/oleObject67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9.bin"/><Relationship Id="rId7" Type="http://schemas.openxmlformats.org/officeDocument/2006/relationships/oleObject" Target="../embeddings/oleObject7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72.bin"/><Relationship Id="rId5" Type="http://schemas.openxmlformats.org/officeDocument/2006/relationships/oleObject" Target="../embeddings/oleObject71.bin"/><Relationship Id="rId4" Type="http://schemas.openxmlformats.org/officeDocument/2006/relationships/oleObject" Target="../embeddings/oleObject70.bin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9.bin"/><Relationship Id="rId3" Type="http://schemas.openxmlformats.org/officeDocument/2006/relationships/oleObject" Target="../embeddings/oleObject74.bin"/><Relationship Id="rId7" Type="http://schemas.openxmlformats.org/officeDocument/2006/relationships/oleObject" Target="../embeddings/oleObject7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77.bin"/><Relationship Id="rId5" Type="http://schemas.openxmlformats.org/officeDocument/2006/relationships/oleObject" Target="../embeddings/oleObject76.bin"/><Relationship Id="rId4" Type="http://schemas.openxmlformats.org/officeDocument/2006/relationships/oleObject" Target="../embeddings/oleObject75.bin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Box 3"/>
          <p:cNvSpPr txBox="1">
            <a:spLocks noChangeArrowheads="1"/>
          </p:cNvSpPr>
          <p:nvPr/>
        </p:nvSpPr>
        <p:spPr bwMode="auto">
          <a:xfrm>
            <a:off x="34925" y="843558"/>
            <a:ext cx="6481763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6000" b="1" dirty="0" smtClean="0">
                <a:latin typeface="楷体"/>
                <a:ea typeface="楷体"/>
                <a:cs typeface="楷体"/>
              </a:rPr>
              <a:t>第七讲</a:t>
            </a:r>
            <a:endParaRPr lang="en-US" altLang="zh-CN" sz="6000" b="1" dirty="0">
              <a:latin typeface="楷体"/>
              <a:ea typeface="楷体"/>
              <a:cs typeface="楷体"/>
            </a:endParaRPr>
          </a:p>
          <a:p>
            <a:pPr algn="ctr"/>
            <a:endParaRPr lang="en-US" altLang="zh-CN" sz="6000" b="1" dirty="0">
              <a:latin typeface="Franklin Gothic Book"/>
            </a:endParaRPr>
          </a:p>
          <a:p>
            <a:pPr algn="ctr"/>
            <a:r>
              <a:rPr lang="zh-CN" altLang="en-US" sz="6000" b="1" dirty="0" smtClean="0">
                <a:latin typeface="楷体"/>
                <a:ea typeface="楷体"/>
                <a:cs typeface="楷体"/>
              </a:rPr>
              <a:t>基本不等式</a:t>
            </a:r>
            <a:endParaRPr lang="zh-CN" altLang="en-US" sz="6000" b="1" dirty="0">
              <a:latin typeface="楷体"/>
              <a:ea typeface="楷体"/>
              <a:cs typeface="楷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306773" y="1419622"/>
            <a:ext cx="29690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基本不等式及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其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应用</a:t>
            </a:r>
            <a:endParaRPr lang="zh-CN" altLang="en-US" sz="24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78781" y="771550"/>
            <a:ext cx="26468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一、学习目标</a:t>
            </a:r>
            <a:endParaRPr lang="en-US" altLang="zh-CN" sz="3200" b="1" dirty="0" smtClean="0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78781" y="2058983"/>
            <a:ext cx="26564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二、重点难点</a:t>
            </a:r>
            <a:endParaRPr lang="en-US" altLang="zh-CN" sz="3200" b="1" dirty="0" smtClean="0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5496" y="2787774"/>
            <a:ext cx="684076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66700"/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    1、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基本不等式在解决最值问题中的应用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.</a:t>
            </a:r>
          </a:p>
          <a:p>
            <a:pPr lvl="0" indent="266700"/>
            <a:endParaRPr lang="en-US" altLang="zh-CN" sz="800" b="1" dirty="0" smtClean="0"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pPr lvl="0" indent="268288" eaLnBrk="0" hangingPunct="0"/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    2、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利用基本不等式失效（等号取不到）的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pPr lvl="0" indent="268288" eaLnBrk="0" hangingPunct="0"/>
            <a:endParaRPr lang="en-US" altLang="zh-CN" sz="800" b="1" dirty="0" smtClean="0"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pPr lvl="0" indent="268288" eaLnBrk="0" hangingPunct="0"/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情况下的处理策略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.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  <a:cs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6" name="Object 4"/>
          <p:cNvGraphicFramePr>
            <a:graphicFrameLocks noChangeAspect="1"/>
          </p:cNvGraphicFramePr>
          <p:nvPr/>
        </p:nvGraphicFramePr>
        <p:xfrm>
          <a:off x="611561" y="1024885"/>
          <a:ext cx="5760640" cy="1791182"/>
        </p:xfrm>
        <a:graphic>
          <a:graphicData uri="http://schemas.openxmlformats.org/presentationml/2006/ole">
            <p:oleObj spid="_x0000_s18436" name="Microsoft Equation 3.0" r:id="rId3" imgW="3111480" imgH="965160" progId="Equation.3">
              <p:embed/>
            </p:oleObj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23528" y="592837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三、知识构架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7504" y="2823195"/>
            <a:ext cx="6192688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   注：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本节课的内容拟从上述几个方面展开，有一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定的灵活性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 </a:t>
            </a: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  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在以后的各讲中，我们以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“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★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”</a:t>
            </a:r>
            <a:r>
              <a:rPr lang="zh-CN" altLang="en-US" sz="2000" b="1" dirty="0" smtClean="0">
                <a:latin typeface="楷体"/>
                <a:ea typeface="楷体"/>
                <a:cs typeface="楷体"/>
              </a:rPr>
              <a:t>的个数来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分层进行；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同学们可视自己的情况分层学习，不再重复说明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 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79512" y="1059582"/>
            <a:ext cx="63367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   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1、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基本不等式：对于实数</a:t>
            </a:r>
            <a:r>
              <a:rPr lang="en-US" altLang="zh-CN" sz="2400" b="1" dirty="0" err="1" smtClean="0">
                <a:latin typeface="楷体" pitchFamily="49" charset="-122"/>
                <a:ea typeface="楷体" pitchFamily="49" charset="-122"/>
              </a:rPr>
              <a:t>a,b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有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en-US" altLang="zh-CN" sz="2400" b="1" baseline="38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+b</a:t>
            </a:r>
            <a:r>
              <a:rPr lang="en-US" altLang="zh-CN" sz="2400" b="1" baseline="38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≥2ab,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当且仅当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a=b 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时取等号，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9512" y="627534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四、思想方法剖析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79512" y="2067694"/>
            <a:ext cx="6120680" cy="978396"/>
            <a:chOff x="179512" y="2067694"/>
            <a:chExt cx="6120680" cy="978396"/>
          </a:xfrm>
        </p:grpSpPr>
        <p:graphicFrame>
          <p:nvGraphicFramePr>
            <p:cNvPr id="40961" name="Object 1"/>
            <p:cNvGraphicFramePr>
              <a:graphicFrameLocks noChangeAspect="1"/>
            </p:cNvGraphicFramePr>
            <p:nvPr/>
          </p:nvGraphicFramePr>
          <p:xfrm>
            <a:off x="179512" y="2571750"/>
            <a:ext cx="2063981" cy="474340"/>
          </p:xfrm>
          <a:graphic>
            <a:graphicData uri="http://schemas.openxmlformats.org/presentationml/2006/ole">
              <p:oleObj spid="_x0000_s40961" name="Microsoft Equation 3.0" r:id="rId3" imgW="863280" imgH="228600" progId="Equation.3">
                <p:embed/>
              </p:oleObj>
            </a:graphicData>
          </a:graphic>
        </p:graphicFrame>
        <p:sp>
          <p:nvSpPr>
            <p:cNvPr id="8" name="矩形 7"/>
            <p:cNvSpPr/>
            <p:nvPr/>
          </p:nvSpPr>
          <p:spPr>
            <a:xfrm>
              <a:off x="179512" y="2067694"/>
              <a:ext cx="6120680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4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    2</a:t>
              </a:r>
              <a:r>
                <a:rPr lang="zh-CN" altLang="en-US" sz="24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、</a:t>
              </a: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</a:rPr>
                <a:t>均值不等式：对于正数</a:t>
              </a:r>
              <a:r>
                <a:rPr lang="en-US" altLang="zh-CN" sz="2400" b="1" dirty="0" err="1" smtClean="0">
                  <a:latin typeface="楷体" pitchFamily="49" charset="-122"/>
                  <a:ea typeface="楷体" pitchFamily="49" charset="-122"/>
                </a:rPr>
                <a:t>a,b</a:t>
              </a: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</a:rPr>
                <a:t>，有</a:t>
              </a:r>
              <a:endParaRPr lang="en-US" altLang="zh-CN" sz="2400" b="1" dirty="0" smtClean="0">
                <a:latin typeface="楷体" pitchFamily="49" charset="-122"/>
                <a:ea typeface="楷体" pitchFamily="49" charset="-122"/>
              </a:endParaRPr>
            </a:p>
            <a:p>
              <a:endParaRPr lang="en-US" altLang="zh-CN" sz="800" b="1" dirty="0" smtClean="0">
                <a:latin typeface="楷体" pitchFamily="49" charset="-122"/>
                <a:ea typeface="楷体" pitchFamily="49" charset="-122"/>
              </a:endParaRPr>
            </a:p>
            <a:p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             </a:t>
              </a: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</a:rPr>
                <a:t>当且仅当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a=b </a:t>
              </a: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</a:rPr>
                <a:t>时取等号，</a:t>
              </a:r>
              <a:endParaRPr lang="en-US" altLang="zh-CN" sz="2400" b="1" dirty="0" smtClean="0">
                <a:latin typeface="楷体" pitchFamily="49" charset="-122"/>
                <a:ea typeface="楷体" pitchFamily="49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79512" y="2859782"/>
            <a:ext cx="5904656" cy="1512168"/>
            <a:chOff x="179512" y="2859782"/>
            <a:chExt cx="5904656" cy="1512168"/>
          </a:xfrm>
        </p:grpSpPr>
        <p:graphicFrame>
          <p:nvGraphicFramePr>
            <p:cNvPr id="40962" name="Object 2"/>
            <p:cNvGraphicFramePr>
              <a:graphicFrameLocks noChangeAspect="1"/>
            </p:cNvGraphicFramePr>
            <p:nvPr/>
          </p:nvGraphicFramePr>
          <p:xfrm>
            <a:off x="3523020" y="2859782"/>
            <a:ext cx="2561148" cy="1008112"/>
          </p:xfrm>
          <a:graphic>
            <a:graphicData uri="http://schemas.openxmlformats.org/presentationml/2006/ole">
              <p:oleObj spid="_x0000_s40962" name="Microsoft Equation 3.0" r:id="rId4" imgW="1193760" imgH="469800" progId="Equation.3">
                <p:embed/>
              </p:oleObj>
            </a:graphicData>
          </a:graphic>
        </p:graphicFrame>
        <p:sp>
          <p:nvSpPr>
            <p:cNvPr id="9" name="矩形 8"/>
            <p:cNvSpPr/>
            <p:nvPr/>
          </p:nvSpPr>
          <p:spPr>
            <a:xfrm>
              <a:off x="179512" y="3171621"/>
              <a:ext cx="5832648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4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    3、</a:t>
              </a: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</a:rPr>
                <a:t>对于实数</a:t>
              </a:r>
              <a:r>
                <a:rPr lang="en-US" altLang="zh-CN" sz="2400" b="1" dirty="0" err="1" smtClean="0">
                  <a:latin typeface="楷体" pitchFamily="49" charset="-122"/>
                  <a:ea typeface="楷体" pitchFamily="49" charset="-122"/>
                </a:rPr>
                <a:t>a,b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,</a:t>
              </a: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</a:rPr>
                <a:t>有</a:t>
              </a:r>
              <a:endParaRPr lang="en-US" altLang="zh-CN" sz="2400" b="1" dirty="0" smtClean="0">
                <a:latin typeface="楷体" pitchFamily="49" charset="-122"/>
                <a:ea typeface="楷体" pitchFamily="49" charset="-122"/>
              </a:endParaRPr>
            </a:p>
            <a:p>
              <a:endParaRPr lang="en-US" altLang="zh-CN" sz="2400" b="1" dirty="0" smtClean="0">
                <a:latin typeface="楷体" pitchFamily="49" charset="-122"/>
                <a:ea typeface="楷体" pitchFamily="49" charset="-122"/>
              </a:endParaRPr>
            </a:p>
            <a:p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</a:rPr>
                <a:t>常用于处理和与平方和的问题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.</a:t>
              </a:r>
              <a:endParaRPr lang="zh-CN" altLang="en-US" sz="24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35496" y="739606"/>
            <a:ext cx="6264696" cy="2492990"/>
            <a:chOff x="35496" y="739606"/>
            <a:chExt cx="6264696" cy="2492990"/>
          </a:xfrm>
        </p:grpSpPr>
        <p:sp>
          <p:nvSpPr>
            <p:cNvPr id="18" name="矩形 17"/>
            <p:cNvSpPr/>
            <p:nvPr/>
          </p:nvSpPr>
          <p:spPr>
            <a:xfrm>
              <a:off x="35496" y="739606"/>
              <a:ext cx="6264696" cy="24929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indent="268288"/>
              <a:r>
                <a:rPr lang="en-US" altLang="zh-CN" sz="24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Times New Roman" pitchFamily="18" charset="0"/>
                </a:rPr>
                <a:t>4</a:t>
              </a:r>
              <a:r>
                <a:rPr lang="zh-CN" altLang="en-US" sz="24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Times New Roman" pitchFamily="18" charset="0"/>
                </a:rPr>
                <a:t>、</a:t>
              </a: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  <a:cs typeface="Times New Roman" pitchFamily="18" charset="0"/>
                </a:rPr>
                <a:t>算术平均数与几何平均数</a:t>
              </a:r>
              <a:endParaRPr lang="en-US" altLang="zh-CN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endParaRPr>
            </a:p>
            <a:p>
              <a:pPr lvl="0" indent="266700" eaLnBrk="0" hangingPunct="0"/>
              <a:endParaRPr lang="en-US" altLang="zh-CN" sz="8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endParaRPr>
            </a:p>
            <a:p>
              <a:pPr lvl="0" indent="266700" eaLnBrk="0" hangingPunct="0"/>
              <a:r>
                <a:rPr lang="zh-CN" altLang="en-US" sz="2400" b="1" dirty="0" smtClean="0">
                  <a:solidFill>
                    <a:srgbClr val="000000"/>
                  </a:solidFill>
                  <a:latin typeface="楷体" pitchFamily="49" charset="-122"/>
                  <a:ea typeface="楷体" pitchFamily="49" charset="-122"/>
                  <a:cs typeface="Times New Roman" pitchFamily="18" charset="0"/>
                </a:rPr>
                <a:t>    如果</a:t>
              </a:r>
              <a:r>
                <a:rPr lang="en-US" altLang="zh-CN" sz="2400" b="1" dirty="0" err="1" smtClean="0">
                  <a:latin typeface="楷体" pitchFamily="49" charset="-122"/>
                  <a:ea typeface="楷体" pitchFamily="49" charset="-122"/>
                  <a:cs typeface="Times New Roman" pitchFamily="18" charset="0"/>
                </a:rPr>
                <a:t>a,b</a:t>
              </a:r>
              <a:r>
                <a:rPr lang="zh-CN" altLang="en-US" sz="2400" b="1" dirty="0" smtClean="0">
                  <a:solidFill>
                    <a:srgbClr val="000000"/>
                  </a:solidFill>
                  <a:latin typeface="楷体" pitchFamily="49" charset="-122"/>
                  <a:ea typeface="楷体" pitchFamily="49" charset="-122"/>
                  <a:cs typeface="Times New Roman" pitchFamily="18" charset="0"/>
                </a:rPr>
                <a:t>是正数，</a:t>
              </a: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  <a:cs typeface="Times New Roman" pitchFamily="18" charset="0"/>
                </a:rPr>
                <a:t>称     为</a:t>
              </a:r>
              <a:r>
                <a:rPr lang="en-US" altLang="zh-CN" sz="2400" b="1" dirty="0" err="1" smtClean="0">
                  <a:latin typeface="楷体" pitchFamily="49" charset="-122"/>
                  <a:ea typeface="楷体" pitchFamily="49" charset="-122"/>
                  <a:cs typeface="Times New Roman" pitchFamily="18" charset="0"/>
                </a:rPr>
                <a:t>a,b</a:t>
              </a: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  <a:cs typeface="Times New Roman" pitchFamily="18" charset="0"/>
                </a:rPr>
                <a:t>的算</a:t>
              </a:r>
              <a:endParaRPr lang="en-US" altLang="zh-CN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endParaRPr>
            </a:p>
            <a:p>
              <a:pPr lvl="0" indent="266700" eaLnBrk="0" hangingPunct="0"/>
              <a:endParaRPr lang="en-US" altLang="zh-CN" sz="8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endParaRPr>
            </a:p>
            <a:p>
              <a:pPr lvl="0" indent="266700" eaLnBrk="0" hangingPunct="0"/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  <a:cs typeface="Times New Roman" pitchFamily="18" charset="0"/>
                </a:rPr>
                <a:t>术平均数，称    为的</a:t>
              </a:r>
              <a:r>
                <a:rPr lang="en-US" altLang="zh-CN" sz="2400" b="1" dirty="0" err="1" smtClean="0">
                  <a:latin typeface="楷体" pitchFamily="49" charset="-122"/>
                  <a:ea typeface="楷体" pitchFamily="49" charset="-122"/>
                  <a:cs typeface="Times New Roman" pitchFamily="18" charset="0"/>
                </a:rPr>
                <a:t>a,b</a:t>
              </a: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  <a:cs typeface="Times New Roman" pitchFamily="18" charset="0"/>
                </a:rPr>
                <a:t>几何平均数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  <a:cs typeface="Times New Roman" pitchFamily="18" charset="0"/>
                </a:rPr>
                <a:t>.</a:t>
              </a:r>
            </a:p>
            <a:p>
              <a:pPr lvl="0" indent="266700" eaLnBrk="0" hangingPunct="0"/>
              <a:endParaRPr lang="en-US" altLang="zh-CN" sz="8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endParaRPr>
            </a:p>
            <a:p>
              <a:pPr lvl="0" indent="266700" eaLnBrk="0" hangingPunct="0"/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  <a:cs typeface="Times New Roman" pitchFamily="18" charset="0"/>
                </a:rPr>
                <a:t>    算术平均值不小于其几何平均值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  <a:cs typeface="Times New Roman" pitchFamily="18" charset="0"/>
                </a:rPr>
                <a:t>.</a:t>
              </a:r>
            </a:p>
            <a:p>
              <a:pPr lvl="0" indent="266700" eaLnBrk="0" hangingPunct="0"/>
              <a:endParaRPr lang="en-US" altLang="zh-CN" sz="9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endParaRPr>
            </a:p>
            <a:p>
              <a:pPr lvl="0" indent="266700" eaLnBrk="0" hangingPunct="0"/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  <a:cs typeface="Times New Roman" pitchFamily="18" charset="0"/>
                </a:rPr>
                <a:t>    </a:t>
              </a:r>
              <a:endParaRPr lang="en-US" altLang="zh-CN" sz="2400" b="1" dirty="0" smtClean="0">
                <a:latin typeface="楷体" pitchFamily="49" charset="-122"/>
                <a:ea typeface="楷体" pitchFamily="49" charset="-122"/>
                <a:cs typeface="宋体" pitchFamily="2" charset="-122"/>
              </a:endParaRPr>
            </a:p>
          </p:txBody>
        </p:sp>
        <p:graphicFrame>
          <p:nvGraphicFramePr>
            <p:cNvPr id="75791" name="Object 15"/>
            <p:cNvGraphicFramePr>
              <a:graphicFrameLocks noChangeAspect="1"/>
            </p:cNvGraphicFramePr>
            <p:nvPr/>
          </p:nvGraphicFramePr>
          <p:xfrm>
            <a:off x="3667770" y="1111035"/>
            <a:ext cx="760214" cy="740635"/>
          </p:xfrm>
          <a:graphic>
            <a:graphicData uri="http://schemas.openxmlformats.org/presentationml/2006/ole">
              <p:oleObj spid="_x0000_s75791" name="Microsoft Equation 3.0" r:id="rId3" imgW="368280" imgH="393480" progId="Equation.3">
                <p:embed/>
              </p:oleObj>
            </a:graphicData>
          </a:graphic>
        </p:graphicFrame>
        <p:graphicFrame>
          <p:nvGraphicFramePr>
            <p:cNvPr id="75792" name="Object 16"/>
            <p:cNvGraphicFramePr>
              <a:graphicFrameLocks noChangeAspect="1"/>
            </p:cNvGraphicFramePr>
            <p:nvPr/>
          </p:nvGraphicFramePr>
          <p:xfrm>
            <a:off x="2156999" y="1779662"/>
            <a:ext cx="758817" cy="402332"/>
          </p:xfrm>
          <a:graphic>
            <a:graphicData uri="http://schemas.openxmlformats.org/presentationml/2006/ole">
              <p:oleObj spid="_x0000_s75792" name="Microsoft Equation 3.0" r:id="rId4" imgW="317160" imgH="228600" progId="Equation.3">
                <p:embed/>
              </p:oleObj>
            </a:graphicData>
          </a:graphic>
        </p:graphicFrame>
      </p:grpSp>
      <p:graphicFrame>
        <p:nvGraphicFramePr>
          <p:cNvPr id="2" name="Object 17"/>
          <p:cNvGraphicFramePr>
            <a:graphicFrameLocks noChangeAspect="1"/>
          </p:cNvGraphicFramePr>
          <p:nvPr/>
        </p:nvGraphicFramePr>
        <p:xfrm>
          <a:off x="107504" y="3047156"/>
          <a:ext cx="6300788" cy="820738"/>
        </p:xfrm>
        <a:graphic>
          <a:graphicData uri="http://schemas.openxmlformats.org/presentationml/2006/ole">
            <p:oleObj spid="_x0000_s75793" name="Microsoft Equation 3.0" r:id="rId5" imgW="2869920" imgH="393480" progId="Equation.3">
              <p:embed/>
            </p:oleObj>
          </a:graphicData>
        </a:graphic>
      </p:graphicFrame>
      <p:sp>
        <p:nvSpPr>
          <p:cNvPr id="7" name="矩形 6"/>
          <p:cNvSpPr/>
          <p:nvPr/>
        </p:nvSpPr>
        <p:spPr>
          <a:xfrm>
            <a:off x="648072" y="2643758"/>
            <a:ext cx="50040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66700" eaLnBrk="0" hangingPunct="0"/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注：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可以推广到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n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个正数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.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即：</a:t>
            </a:r>
            <a:endParaRPr lang="zh-CN" alt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7"/>
          <p:cNvSpPr>
            <a:spLocks noChangeArrowheads="1"/>
          </p:cNvSpPr>
          <p:nvPr/>
        </p:nvSpPr>
        <p:spPr bwMode="auto">
          <a:xfrm>
            <a:off x="35209" y="771550"/>
            <a:ext cx="618150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67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5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、</a:t>
            </a:r>
            <a:r>
              <a:rPr kumimoji="0" 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已知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a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＞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0,b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＞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0,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则</a:t>
            </a:r>
            <a:endParaRPr kumimoji="0" lang="en-US" altLang="zh-CN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pPr marL="0" marR="0" lvl="0" indent="2667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" pitchFamily="49" charset="-122"/>
              <a:ea typeface="楷体" pitchFamily="49" charset="-122"/>
              <a:cs typeface="宋体" pitchFamily="2" charset="-122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（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1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）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“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积定和最小”：如果积</a:t>
            </a:r>
            <a:r>
              <a:rPr kumimoji="0" lang="en-US" altLang="zh-CN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ab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是定值</a:t>
            </a:r>
            <a:r>
              <a:rPr kumimoji="0" lang="en-US" altLang="zh-CN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P,</a:t>
            </a: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CN" sz="900" b="1" i="1" dirty="0" smtClean="0"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那么当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a=b</a:t>
            </a:r>
            <a:r>
              <a:rPr kumimoji="0" lang="zh-CN" altLang="en-US" sz="2400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时，和</a:t>
            </a:r>
            <a:r>
              <a:rPr lang="en-US" altLang="zh-CN" sz="2400" b="1" dirty="0" err="1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a+b</a:t>
            </a:r>
            <a:r>
              <a:rPr kumimoji="0" lang="zh-CN" altLang="en-US" sz="2400" b="1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有</a:t>
            </a:r>
            <a:r>
              <a:rPr kumimoji="0" lang="zh-CN" altLang="en-US" sz="2400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最小值；</a:t>
            </a:r>
          </a:p>
        </p:txBody>
      </p:sp>
      <p:sp>
        <p:nvSpPr>
          <p:cNvPr id="5" name="矩形 4"/>
          <p:cNvSpPr/>
          <p:nvPr/>
        </p:nvSpPr>
        <p:spPr>
          <a:xfrm>
            <a:off x="398526" y="3435846"/>
            <a:ext cx="26613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6、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“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凑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”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的技巧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.</a:t>
            </a:r>
            <a:endParaRPr lang="zh-CN" altLang="en-US" sz="24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5496" y="2370242"/>
            <a:ext cx="612068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66700" eaLnBrk="0" hangingPunct="0"/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（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2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）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“和定积最大”：如果和</a:t>
            </a:r>
            <a:r>
              <a:rPr lang="en-US" altLang="zh-CN" sz="2400" b="1" dirty="0" err="1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a+b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是定值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pPr lvl="0" indent="266700" eaLnBrk="0" hangingPunct="0"/>
            <a:endParaRPr lang="en-US" altLang="zh-CN" sz="1000" b="1" i="1" dirty="0" smtClean="0"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pPr lvl="0" indent="266700" eaLnBrk="0" hangingPunct="0"/>
            <a:r>
              <a:rPr lang="en-US" altLang="zh-CN" sz="2400" b="1" i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S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,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那么当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a=b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时，积</a:t>
            </a:r>
            <a:r>
              <a:rPr lang="en-US" altLang="zh-CN" sz="2400" b="1" dirty="0" err="1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ab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有最大值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.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宋体" pitchFamily="2" charset="-122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179512" y="771550"/>
            <a:ext cx="3096344" cy="57606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sz="2000" b="1" cap="all" dirty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五、分析探求，揭示本质</a:t>
            </a:r>
            <a:endParaRPr lang="zh-CN" altLang="en-US" sz="2000" b="1" cap="all" dirty="0"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44462" y="1047750"/>
            <a:ext cx="7729538" cy="1152346"/>
            <a:chOff x="144462" y="1047750"/>
            <a:chExt cx="7729538" cy="1152346"/>
          </a:xfrm>
        </p:grpSpPr>
        <p:sp>
          <p:nvSpPr>
            <p:cNvPr id="5" name="矩形 36"/>
            <p:cNvSpPr>
              <a:spLocks noChangeArrowheads="1"/>
            </p:cNvSpPr>
            <p:nvPr/>
          </p:nvSpPr>
          <p:spPr bwMode="auto">
            <a:xfrm>
              <a:off x="144462" y="1245989"/>
              <a:ext cx="6371753" cy="9541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0000"/>
                  </a:solidFill>
                  <a:latin typeface="楷体"/>
                  <a:ea typeface="楷体"/>
                  <a:cs typeface="楷体"/>
                </a:rPr>
                <a:t>★</a:t>
              </a:r>
              <a:r>
                <a:rPr lang="zh-CN" altLang="en-US" sz="24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</a:rPr>
                <a:t>探</a:t>
              </a:r>
              <a:r>
                <a:rPr lang="zh-CN" altLang="en-US" sz="2400" b="1" dirty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</a:rPr>
                <a:t>究</a:t>
              </a:r>
              <a:r>
                <a:rPr lang="en-US" altLang="zh-CN" sz="24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</a:rPr>
                <a:t>1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  <a:cs typeface="楷体"/>
                </a:rPr>
                <a:t>.a</a:t>
              </a: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  <a:cs typeface="楷体"/>
                </a:rPr>
                <a:t>、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  <a:cs typeface="楷体"/>
                </a:rPr>
                <a:t>b</a:t>
              </a: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  <a:cs typeface="楷体"/>
                </a:rPr>
                <a:t>均为正数，则四个数    </a:t>
              </a:r>
              <a:endPara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endParaRPr>
            </a:p>
            <a:p>
              <a:endParaRPr lang="en-US" altLang="zh-CN" sz="800" b="1" dirty="0" smtClean="0">
                <a:latin typeface="楷体" pitchFamily="49" charset="-122"/>
                <a:ea typeface="楷体" pitchFamily="49" charset="-122"/>
                <a:cs typeface="楷体"/>
              </a:endParaRPr>
            </a:p>
            <a:p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  <a:cs typeface="楷体"/>
                </a:rPr>
                <a:t>从大到小的顺序为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  <a:cs typeface="楷体"/>
                </a:rPr>
                <a:t>__________________</a:t>
              </a:r>
              <a:endParaRPr lang="en-US" altLang="zh-CN" sz="2400" b="1" dirty="0">
                <a:latin typeface="楷体" pitchFamily="49" charset="-122"/>
                <a:ea typeface="楷体" pitchFamily="49" charset="-122"/>
                <a:cs typeface="楷体"/>
              </a:endParaRPr>
            </a:p>
          </p:txBody>
        </p:sp>
        <p:graphicFrame>
          <p:nvGraphicFramePr>
            <p:cNvPr id="96258" name="Object 2"/>
            <p:cNvGraphicFramePr>
              <a:graphicFrameLocks noChangeAspect="1"/>
            </p:cNvGraphicFramePr>
            <p:nvPr/>
          </p:nvGraphicFramePr>
          <p:xfrm>
            <a:off x="4900613" y="1047750"/>
            <a:ext cx="2973387" cy="803275"/>
          </p:xfrm>
          <a:graphic>
            <a:graphicData uri="http://schemas.openxmlformats.org/presentationml/2006/ole">
              <p:oleObj spid="_x0000_s96258" name="Microsoft Equation 3.0" r:id="rId3" imgW="1688760" imgH="457200" progId="Equation.3">
                <p:embed/>
              </p:oleObj>
            </a:graphicData>
          </a:graphic>
        </p:graphicFrame>
      </p:grpSp>
      <p:sp>
        <p:nvSpPr>
          <p:cNvPr id="7" name="矩形 36"/>
          <p:cNvSpPr>
            <a:spLocks noChangeArrowheads="1"/>
          </p:cNvSpPr>
          <p:nvPr/>
        </p:nvSpPr>
        <p:spPr bwMode="auto">
          <a:xfrm>
            <a:off x="144463" y="2211710"/>
            <a:ext cx="6371753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探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究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.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结论的唯一性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,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可考虑特殊化方法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;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也可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  <a:cs typeface="楷体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  <a:cs typeface="楷体"/>
            </a:endParaRPr>
          </a:p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以从基本不等式入手直接推证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.</a:t>
            </a:r>
            <a:endParaRPr lang="en-US" altLang="zh-CN" sz="24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sp>
        <p:nvSpPr>
          <p:cNvPr id="8" name="矩形 36"/>
          <p:cNvSpPr>
            <a:spLocks noChangeArrowheads="1"/>
          </p:cNvSpPr>
          <p:nvPr/>
        </p:nvSpPr>
        <p:spPr bwMode="auto">
          <a:xfrm>
            <a:off x="179512" y="3190205"/>
            <a:ext cx="6371753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解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I.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取特殊值，如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a=1,b=2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代入检验即可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,</a:t>
            </a: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  <a:cs typeface="楷体"/>
            </a:endParaRPr>
          </a:p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但不要令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a=b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；</a:t>
            </a:r>
            <a:endParaRPr lang="en-US" altLang="zh-CN" sz="24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6"/>
          <p:cNvSpPr>
            <a:spLocks noChangeArrowheads="1"/>
          </p:cNvSpPr>
          <p:nvPr/>
        </p:nvSpPr>
        <p:spPr bwMode="auto">
          <a:xfrm>
            <a:off x="35496" y="741933"/>
            <a:ext cx="637175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解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II.</a:t>
            </a:r>
            <a:endParaRPr lang="en-US" altLang="zh-CN" sz="24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graphicFrame>
        <p:nvGraphicFramePr>
          <p:cNvPr id="97282" name="Object 2"/>
          <p:cNvGraphicFramePr>
            <a:graphicFrameLocks noChangeAspect="1"/>
          </p:cNvGraphicFramePr>
          <p:nvPr/>
        </p:nvGraphicFramePr>
        <p:xfrm>
          <a:off x="971599" y="627534"/>
          <a:ext cx="2067327" cy="720080"/>
        </p:xfrm>
        <a:graphic>
          <a:graphicData uri="http://schemas.openxmlformats.org/presentationml/2006/ole">
            <p:oleObj spid="_x0000_s97282" name="Microsoft Equation 3.0" r:id="rId3" imgW="1130040" imgH="393480" progId="Equation.3">
              <p:embed/>
            </p:oleObj>
          </a:graphicData>
        </a:graphic>
      </p:graphicFrame>
      <p:graphicFrame>
        <p:nvGraphicFramePr>
          <p:cNvPr id="97283" name="Object 3"/>
          <p:cNvGraphicFramePr>
            <a:graphicFrameLocks noChangeAspect="1"/>
          </p:cNvGraphicFramePr>
          <p:nvPr/>
        </p:nvGraphicFramePr>
        <p:xfrm>
          <a:off x="179512" y="1347614"/>
          <a:ext cx="2965035" cy="720080"/>
        </p:xfrm>
        <a:graphic>
          <a:graphicData uri="http://schemas.openxmlformats.org/presentationml/2006/ole">
            <p:oleObj spid="_x0000_s97283" name="Microsoft Equation 3.0" r:id="rId4" imgW="1777680" imgH="431640" progId="Equation.3">
              <p:embed/>
            </p:oleObj>
          </a:graphicData>
        </a:graphic>
      </p:graphicFrame>
      <p:graphicFrame>
        <p:nvGraphicFramePr>
          <p:cNvPr id="97284" name="Object 4"/>
          <p:cNvGraphicFramePr>
            <a:graphicFrameLocks noChangeAspect="1"/>
          </p:cNvGraphicFramePr>
          <p:nvPr/>
        </p:nvGraphicFramePr>
        <p:xfrm>
          <a:off x="179512" y="2211710"/>
          <a:ext cx="2592288" cy="864096"/>
        </p:xfrm>
        <a:graphic>
          <a:graphicData uri="http://schemas.openxmlformats.org/presentationml/2006/ole">
            <p:oleObj spid="_x0000_s97284" name="Microsoft Equation 3.0" r:id="rId5" imgW="1257120" imgH="419040" progId="Equation.3">
              <p:embed/>
            </p:oleObj>
          </a:graphicData>
        </a:graphic>
      </p:graphicFrame>
      <p:graphicFrame>
        <p:nvGraphicFramePr>
          <p:cNvPr id="97285" name="Object 5"/>
          <p:cNvGraphicFramePr>
            <a:graphicFrameLocks noChangeAspect="1"/>
          </p:cNvGraphicFramePr>
          <p:nvPr/>
        </p:nvGraphicFramePr>
        <p:xfrm>
          <a:off x="2915816" y="2202614"/>
          <a:ext cx="2304256" cy="873192"/>
        </p:xfrm>
        <a:graphic>
          <a:graphicData uri="http://schemas.openxmlformats.org/presentationml/2006/ole">
            <p:oleObj spid="_x0000_s97285" name="Microsoft Equation 3.0" r:id="rId6" imgW="1206360" imgH="457200" progId="Equation.3">
              <p:embed/>
            </p:oleObj>
          </a:graphicData>
        </a:graphic>
      </p:graphicFrame>
      <p:grpSp>
        <p:nvGrpSpPr>
          <p:cNvPr id="10" name="组合 9"/>
          <p:cNvGrpSpPr/>
          <p:nvPr/>
        </p:nvGrpSpPr>
        <p:grpSpPr>
          <a:xfrm>
            <a:off x="107504" y="3147814"/>
            <a:ext cx="6371753" cy="792088"/>
            <a:chOff x="107504" y="3291830"/>
            <a:chExt cx="6371753" cy="792088"/>
          </a:xfrm>
        </p:grpSpPr>
        <p:graphicFrame>
          <p:nvGraphicFramePr>
            <p:cNvPr id="97287" name="Object 7"/>
            <p:cNvGraphicFramePr>
              <a:graphicFrameLocks noChangeAspect="1"/>
            </p:cNvGraphicFramePr>
            <p:nvPr/>
          </p:nvGraphicFramePr>
          <p:xfrm>
            <a:off x="2603781" y="3291830"/>
            <a:ext cx="3036338" cy="792088"/>
          </p:xfrm>
          <a:graphic>
            <a:graphicData uri="http://schemas.openxmlformats.org/presentationml/2006/ole">
              <p:oleObj spid="_x0000_s97287" name="Microsoft Equation 3.0" r:id="rId7" imgW="1752480" imgH="457200" progId="Equation.3">
                <p:embed/>
              </p:oleObj>
            </a:graphicData>
          </a:graphic>
        </p:graphicFrame>
        <p:sp>
          <p:nvSpPr>
            <p:cNvPr id="9" name="矩形 36"/>
            <p:cNvSpPr>
              <a:spLocks noChangeArrowheads="1"/>
            </p:cNvSpPr>
            <p:nvPr/>
          </p:nvSpPr>
          <p:spPr bwMode="auto">
            <a:xfrm>
              <a:off x="107504" y="3406229"/>
              <a:ext cx="6371753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  <a:cs typeface="楷体"/>
                </a:rPr>
                <a:t>从大到小的顺序为</a:t>
              </a:r>
              <a:endParaRPr lang="en-US" altLang="zh-CN" sz="2400" b="1" dirty="0">
                <a:latin typeface="楷体" pitchFamily="49" charset="-122"/>
                <a:ea typeface="楷体" pitchFamily="49" charset="-122"/>
                <a:cs typeface="楷体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36"/>
          <p:cNvSpPr>
            <a:spLocks noChangeArrowheads="1"/>
          </p:cNvSpPr>
          <p:nvPr/>
        </p:nvSpPr>
        <p:spPr bwMode="auto">
          <a:xfrm>
            <a:off x="107504" y="699542"/>
            <a:ext cx="637175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★★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探究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2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.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已知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a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、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b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均为正数，</a:t>
            </a:r>
            <a:r>
              <a:rPr lang="en-US" altLang="zh-CN" sz="2400" b="1" dirty="0" err="1" smtClean="0">
                <a:latin typeface="楷体" pitchFamily="49" charset="-122"/>
                <a:ea typeface="楷体" pitchFamily="49" charset="-122"/>
                <a:cs typeface="楷体"/>
              </a:rPr>
              <a:t>a+b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=1,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求证：</a:t>
            </a:r>
            <a:endParaRPr lang="en-US" altLang="zh-CN" sz="24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01268" y="1203599"/>
            <a:ext cx="6170932" cy="864096"/>
            <a:chOff x="128327" y="1707654"/>
            <a:chExt cx="5993313" cy="785650"/>
          </a:xfrm>
        </p:grpSpPr>
        <p:graphicFrame>
          <p:nvGraphicFramePr>
            <p:cNvPr id="84996" name="Object 4"/>
            <p:cNvGraphicFramePr>
              <a:graphicFrameLocks noChangeAspect="1"/>
            </p:cNvGraphicFramePr>
            <p:nvPr/>
          </p:nvGraphicFramePr>
          <p:xfrm>
            <a:off x="128327" y="1707654"/>
            <a:ext cx="2675358" cy="785650"/>
          </p:xfrm>
          <a:graphic>
            <a:graphicData uri="http://schemas.openxmlformats.org/presentationml/2006/ole">
              <p:oleObj spid="_x0000_s84996" name="Microsoft Equation 3.0" r:id="rId3" imgW="1511280" imgH="444240" progId="Equation.3">
                <p:embed/>
              </p:oleObj>
            </a:graphicData>
          </a:graphic>
        </p:graphicFrame>
        <p:graphicFrame>
          <p:nvGraphicFramePr>
            <p:cNvPr id="84998" name="Object 6"/>
            <p:cNvGraphicFramePr>
              <a:graphicFrameLocks noChangeAspect="1"/>
            </p:cNvGraphicFramePr>
            <p:nvPr/>
          </p:nvGraphicFramePr>
          <p:xfrm>
            <a:off x="2894253" y="1774165"/>
            <a:ext cx="3227387" cy="719138"/>
          </p:xfrm>
          <a:graphic>
            <a:graphicData uri="http://schemas.openxmlformats.org/presentationml/2006/ole">
              <p:oleObj spid="_x0000_s84998" name="Microsoft Equation 3.0" r:id="rId4" imgW="1765080" imgH="393480" progId="Equation.3">
                <p:embed/>
              </p:oleObj>
            </a:graphicData>
          </a:graphic>
        </p:graphicFrame>
      </p:grp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35496" y="2173962"/>
            <a:ext cx="6803826" cy="1261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探究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：</a:t>
            </a:r>
            <a:r>
              <a:rPr lang="zh-CN" altLang="en-US" sz="2000" b="1" dirty="0" smtClean="0">
                <a:latin typeface="楷体"/>
                <a:ea typeface="楷体"/>
                <a:cs typeface="楷体"/>
              </a:rPr>
              <a:t>此类不等式的证明问题，一般都要善于去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“</a:t>
            </a:r>
            <a:r>
              <a:rPr lang="zh-CN" altLang="en-US" sz="2000" b="1" dirty="0" smtClean="0">
                <a:latin typeface="楷体"/>
                <a:ea typeface="楷体"/>
                <a:cs typeface="楷体"/>
              </a:rPr>
              <a:t>凑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”！</a:t>
            </a:r>
          </a:p>
          <a:p>
            <a:endParaRPr lang="en-US" altLang="zh-CN" sz="800" b="1" dirty="0" smtClean="0">
              <a:latin typeface="楷体"/>
              <a:ea typeface="楷体"/>
              <a:cs typeface="楷体"/>
            </a:endParaRPr>
          </a:p>
          <a:p>
            <a:r>
              <a:rPr lang="zh-CN" altLang="en-US" sz="2000" b="1" dirty="0" smtClean="0">
                <a:latin typeface="楷体"/>
                <a:ea typeface="楷体"/>
                <a:cs typeface="楷体"/>
              </a:rPr>
              <a:t>要么凑出定和，要么凑出定积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.</a:t>
            </a:r>
          </a:p>
          <a:p>
            <a:endParaRPr lang="en-US" altLang="zh-CN" sz="800" b="1" dirty="0" smtClean="0">
              <a:latin typeface="楷体"/>
              <a:ea typeface="楷体"/>
              <a:cs typeface="楷体"/>
            </a:endParaRPr>
          </a:p>
          <a:p>
            <a:r>
              <a:rPr lang="zh-CN" altLang="en-US" sz="2000" b="1" dirty="0" smtClean="0">
                <a:latin typeface="楷体"/>
                <a:ea typeface="楷体"/>
                <a:cs typeface="楷体"/>
              </a:rPr>
              <a:t>涉及到和与平方和的关系问题，常使用</a:t>
            </a:r>
            <a:endParaRPr lang="en-US" altLang="zh-CN" sz="20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graphicFrame>
        <p:nvGraphicFramePr>
          <p:cNvPr id="8" name="Object 2"/>
          <p:cNvGraphicFramePr>
            <a:graphicFrameLocks noChangeAspect="1"/>
          </p:cNvGraphicFramePr>
          <p:nvPr/>
        </p:nvGraphicFramePr>
        <p:xfrm>
          <a:off x="683568" y="3435846"/>
          <a:ext cx="5538667" cy="1008112"/>
        </p:xfrm>
        <a:graphic>
          <a:graphicData uri="http://schemas.openxmlformats.org/presentationml/2006/ole">
            <p:oleObj spid="_x0000_s84999" name="Microsoft Equation 3.0" r:id="rId5" imgW="2552400" imgH="469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07950" y="555625"/>
            <a:ext cx="8640514" cy="1089313"/>
            <a:chOff x="107950" y="555625"/>
            <a:chExt cx="8640514" cy="1089313"/>
          </a:xfrm>
        </p:grpSpPr>
        <p:sp>
          <p:nvSpPr>
            <p:cNvPr id="4" name="矩形 3"/>
            <p:cNvSpPr>
              <a:spLocks noChangeArrowheads="1"/>
            </p:cNvSpPr>
            <p:nvPr/>
          </p:nvSpPr>
          <p:spPr bwMode="auto">
            <a:xfrm>
              <a:off x="107950" y="813941"/>
              <a:ext cx="8640514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solidFill>
                    <a:srgbClr val="FF0000"/>
                  </a:solidFill>
                  <a:latin typeface="楷体"/>
                  <a:ea typeface="楷体"/>
                  <a:cs typeface="楷体"/>
                </a:rPr>
                <a:t>证明</a:t>
              </a:r>
              <a:r>
                <a:rPr lang="zh-CN" altLang="en-US" sz="2000" b="1" dirty="0" smtClean="0">
                  <a:solidFill>
                    <a:srgbClr val="FF0000"/>
                  </a:solidFill>
                  <a:latin typeface="楷体"/>
                  <a:ea typeface="楷体"/>
                  <a:cs typeface="楷体"/>
                  <a:sym typeface="Wingdings" pitchFamily="2" charset="2"/>
                </a:rPr>
                <a:t>：（</a:t>
              </a:r>
              <a:r>
                <a:rPr lang="en-US" altLang="zh-CN" sz="2000" b="1" dirty="0" smtClean="0">
                  <a:solidFill>
                    <a:srgbClr val="FF0000"/>
                  </a:solidFill>
                  <a:latin typeface="楷体"/>
                  <a:ea typeface="楷体"/>
                  <a:cs typeface="楷体"/>
                  <a:sym typeface="Wingdings" pitchFamily="2" charset="2"/>
                </a:rPr>
                <a:t>1）</a:t>
              </a:r>
              <a:r>
                <a:rPr lang="zh-CN" altLang="en-US" sz="2000" b="1" dirty="0" smtClean="0">
                  <a:solidFill>
                    <a:srgbClr val="FF0000"/>
                  </a:solidFill>
                  <a:latin typeface="楷体"/>
                  <a:ea typeface="楷体"/>
                  <a:cs typeface="楷体"/>
                  <a:sym typeface="Wingdings" pitchFamily="2" charset="2"/>
                </a:rPr>
                <a:t>法</a:t>
              </a:r>
              <a:r>
                <a:rPr lang="en-US" altLang="zh-CN" sz="2000" b="1" dirty="0" smtClean="0">
                  <a:solidFill>
                    <a:srgbClr val="FF0000"/>
                  </a:solidFill>
                  <a:latin typeface="楷体"/>
                  <a:ea typeface="楷体"/>
                  <a:cs typeface="楷体"/>
                  <a:sym typeface="Wingdings" pitchFamily="2" charset="2"/>
                </a:rPr>
                <a:t>I </a:t>
              </a:r>
              <a:r>
                <a:rPr lang="zh-CN" altLang="en-US" sz="2000" b="1" dirty="0" smtClean="0">
                  <a:latin typeface="楷体"/>
                  <a:ea typeface="楷体"/>
                  <a:cs typeface="楷体"/>
                </a:rPr>
                <a:t>由基本不等式                 </a:t>
              </a:r>
              <a:endParaRPr lang="en-US" altLang="zh-CN" sz="2000" b="1" dirty="0" smtClean="0">
                <a:latin typeface="楷体"/>
                <a:ea typeface="楷体"/>
                <a:cs typeface="楷体"/>
              </a:endParaRPr>
            </a:p>
            <a:p>
              <a:endParaRPr lang="en-US" altLang="zh-CN" sz="800" b="1" dirty="0" smtClean="0">
                <a:latin typeface="楷体"/>
                <a:ea typeface="楷体"/>
                <a:cs typeface="楷体"/>
              </a:endParaRPr>
            </a:p>
            <a:p>
              <a:r>
                <a:rPr lang="zh-CN" altLang="en-US" sz="2000" b="1" dirty="0" smtClean="0">
                  <a:latin typeface="楷体"/>
                  <a:ea typeface="楷体"/>
                  <a:cs typeface="楷体"/>
                </a:rPr>
                <a:t>变形为</a:t>
              </a:r>
              <a:r>
                <a:rPr lang="en-US" altLang="zh-CN" sz="2000" b="1" dirty="0" smtClean="0">
                  <a:latin typeface="楷体"/>
                  <a:ea typeface="楷体"/>
                  <a:cs typeface="楷体"/>
                </a:rPr>
                <a:t>2(x</a:t>
              </a:r>
              <a:r>
                <a:rPr lang="en-US" altLang="zh-CN" sz="2000" b="1" baseline="40000" dirty="0" smtClean="0">
                  <a:latin typeface="楷体"/>
                  <a:ea typeface="楷体"/>
                  <a:cs typeface="楷体"/>
                </a:rPr>
                <a:t>2 </a:t>
              </a:r>
              <a:r>
                <a:rPr lang="en-US" altLang="zh-CN" sz="2000" b="1" dirty="0" smtClean="0">
                  <a:latin typeface="楷体"/>
                  <a:ea typeface="楷体"/>
                  <a:cs typeface="楷体"/>
                </a:rPr>
                <a:t>+ </a:t>
              </a:r>
              <a:r>
                <a:rPr lang="en-US" altLang="zh-CN" sz="2000" b="1" dirty="0" smtClean="0">
                  <a:latin typeface="楷体"/>
                  <a:ea typeface="楷体"/>
                  <a:cs typeface="楷体"/>
                </a:rPr>
                <a:t>y</a:t>
              </a:r>
              <a:r>
                <a:rPr lang="en-US" altLang="zh-CN" sz="2000" b="1" baseline="40000" dirty="0" smtClean="0">
                  <a:latin typeface="楷体"/>
                  <a:ea typeface="楷体"/>
                  <a:cs typeface="楷体"/>
                </a:rPr>
                <a:t>2 </a:t>
              </a:r>
              <a:r>
                <a:rPr lang="en-US" altLang="zh-CN" sz="2000" b="1" dirty="0" smtClean="0">
                  <a:latin typeface="楷体"/>
                  <a:ea typeface="楷体"/>
                  <a:cs typeface="楷体"/>
                </a:rPr>
                <a:t>)</a:t>
              </a:r>
              <a:r>
                <a:rPr lang="en-US" altLang="zh-CN" sz="2000" b="1" dirty="0" smtClean="0">
                  <a:latin typeface="楷体"/>
                  <a:ea typeface="楷体"/>
                  <a:cs typeface="楷体"/>
                </a:rPr>
                <a:t>≥(</a:t>
              </a:r>
              <a:r>
                <a:rPr lang="en-US" altLang="zh-CN" sz="2000" b="1" dirty="0" err="1" smtClean="0">
                  <a:latin typeface="楷体"/>
                  <a:ea typeface="楷体"/>
                  <a:cs typeface="楷体"/>
                </a:rPr>
                <a:t>x+y</a:t>
              </a:r>
              <a:r>
                <a:rPr lang="en-US" altLang="zh-CN" sz="2000" b="1" dirty="0" smtClean="0">
                  <a:latin typeface="楷体"/>
                  <a:ea typeface="楷体"/>
                  <a:cs typeface="楷体"/>
                </a:rPr>
                <a:t>)</a:t>
              </a:r>
              <a:r>
                <a:rPr lang="en-US" altLang="zh-CN" sz="2000" b="1" baseline="40000" dirty="0" smtClean="0">
                  <a:latin typeface="楷体"/>
                  <a:ea typeface="楷体"/>
                  <a:cs typeface="楷体"/>
                </a:rPr>
                <a:t>2</a:t>
              </a:r>
              <a:r>
                <a:rPr lang="zh-CN" altLang="en-US" sz="2000" b="1" dirty="0" smtClean="0">
                  <a:latin typeface="楷体"/>
                  <a:ea typeface="楷体"/>
                  <a:cs typeface="楷体"/>
                </a:rPr>
                <a:t> </a:t>
              </a:r>
              <a:r>
                <a:rPr lang="en-US" altLang="zh-CN" sz="2000" b="1" dirty="0" smtClean="0">
                  <a:latin typeface="楷体"/>
                  <a:ea typeface="楷体"/>
                  <a:cs typeface="楷体"/>
                </a:rPr>
                <a:t>,x</a:t>
              </a:r>
              <a:r>
                <a:rPr lang="zh-CN" altLang="en-US" sz="2000" b="1" dirty="0" smtClean="0">
                  <a:latin typeface="楷体"/>
                  <a:ea typeface="楷体"/>
                  <a:cs typeface="楷体"/>
                </a:rPr>
                <a:t>、</a:t>
              </a:r>
              <a:r>
                <a:rPr lang="en-US" altLang="zh-CN" sz="2000" b="1" dirty="0" smtClean="0">
                  <a:latin typeface="楷体"/>
                  <a:ea typeface="楷体"/>
                  <a:cs typeface="楷体"/>
                </a:rPr>
                <a:t>y</a:t>
              </a:r>
              <a:r>
                <a:rPr lang="zh-CN" altLang="en-US" sz="2000" b="1" dirty="0" smtClean="0">
                  <a:latin typeface="楷体"/>
                  <a:ea typeface="楷体"/>
                  <a:cs typeface="楷体"/>
                </a:rPr>
                <a:t>均为正数</a:t>
              </a:r>
              <a:r>
                <a:rPr lang="en-US" altLang="zh-CN" sz="2000" b="1" dirty="0" smtClean="0">
                  <a:latin typeface="楷体"/>
                  <a:ea typeface="楷体"/>
                  <a:cs typeface="楷体"/>
                </a:rPr>
                <a:t>.</a:t>
              </a:r>
              <a:r>
                <a:rPr lang="zh-CN" altLang="en-US" sz="2000" b="1" dirty="0" smtClean="0">
                  <a:latin typeface="楷体"/>
                  <a:ea typeface="楷体"/>
                  <a:cs typeface="楷体"/>
                </a:rPr>
                <a:t>           </a:t>
              </a:r>
              <a:endParaRPr lang="en-US" altLang="zh-CN" sz="2000" b="1" dirty="0">
                <a:latin typeface="楷体"/>
                <a:ea typeface="楷体"/>
                <a:cs typeface="楷体"/>
              </a:endParaRPr>
            </a:p>
          </p:txBody>
        </p:sp>
        <p:graphicFrame>
          <p:nvGraphicFramePr>
            <p:cNvPr id="87042" name="Object 2"/>
            <p:cNvGraphicFramePr>
              <a:graphicFrameLocks noChangeAspect="1"/>
            </p:cNvGraphicFramePr>
            <p:nvPr/>
          </p:nvGraphicFramePr>
          <p:xfrm>
            <a:off x="3722688" y="555625"/>
            <a:ext cx="2168525" cy="863600"/>
          </p:xfrm>
          <a:graphic>
            <a:graphicData uri="http://schemas.openxmlformats.org/presentationml/2006/ole">
              <p:oleObj spid="_x0000_s87042" name="Microsoft Equation 3.0" r:id="rId3" imgW="1180800" imgH="469800" progId="Equation.3">
                <p:embed/>
              </p:oleObj>
            </a:graphicData>
          </a:graphic>
        </p:graphicFrame>
      </p:grpSp>
      <p:graphicFrame>
        <p:nvGraphicFramePr>
          <p:cNvPr id="87043" name="Object 3"/>
          <p:cNvGraphicFramePr>
            <a:graphicFrameLocks noChangeAspect="1"/>
          </p:cNvGraphicFramePr>
          <p:nvPr/>
        </p:nvGraphicFramePr>
        <p:xfrm>
          <a:off x="224011" y="2499544"/>
          <a:ext cx="6505823" cy="1008310"/>
        </p:xfrm>
        <a:graphic>
          <a:graphicData uri="http://schemas.openxmlformats.org/presentationml/2006/ole">
            <p:oleObj spid="_x0000_s87043" name="Microsoft Equation 3.0" r:id="rId4" imgW="3187440" imgH="583920" progId="Equation.3">
              <p:embed/>
            </p:oleObj>
          </a:graphicData>
        </a:graphic>
      </p:graphicFrame>
      <p:graphicFrame>
        <p:nvGraphicFramePr>
          <p:cNvPr id="87044" name="Object 4"/>
          <p:cNvGraphicFramePr>
            <a:graphicFrameLocks noChangeAspect="1"/>
          </p:cNvGraphicFramePr>
          <p:nvPr/>
        </p:nvGraphicFramePr>
        <p:xfrm>
          <a:off x="179512" y="3507854"/>
          <a:ext cx="2897465" cy="936104"/>
        </p:xfrm>
        <a:graphic>
          <a:graphicData uri="http://schemas.openxmlformats.org/presentationml/2006/ole">
            <p:oleObj spid="_x0000_s87044" name="Microsoft Equation 3.0" r:id="rId5" imgW="1650960" imgH="533160" progId="Equation.3">
              <p:embed/>
            </p:oleObj>
          </a:graphicData>
        </a:graphic>
      </p:graphicFrame>
      <p:graphicFrame>
        <p:nvGraphicFramePr>
          <p:cNvPr id="87045" name="Object 5"/>
          <p:cNvGraphicFramePr>
            <a:graphicFrameLocks noChangeAspect="1"/>
          </p:cNvGraphicFramePr>
          <p:nvPr/>
        </p:nvGraphicFramePr>
        <p:xfrm>
          <a:off x="3120181" y="3493492"/>
          <a:ext cx="2995534" cy="936104"/>
        </p:xfrm>
        <a:graphic>
          <a:graphicData uri="http://schemas.openxmlformats.org/presentationml/2006/ole">
            <p:oleObj spid="_x0000_s87045" name="Microsoft Equation 3.0" r:id="rId6" imgW="1422360" imgH="444240" progId="Equation.3">
              <p:embed/>
            </p:oleObj>
          </a:graphicData>
        </a:graphic>
      </p:graphicFrame>
      <p:grpSp>
        <p:nvGrpSpPr>
          <p:cNvPr id="11" name="组合 10"/>
          <p:cNvGrpSpPr/>
          <p:nvPr/>
        </p:nvGrpSpPr>
        <p:grpSpPr>
          <a:xfrm>
            <a:off x="107504" y="1707654"/>
            <a:ext cx="2880320" cy="806450"/>
            <a:chOff x="107504" y="1261244"/>
            <a:chExt cx="2880320" cy="806450"/>
          </a:xfrm>
        </p:grpSpPr>
        <p:graphicFrame>
          <p:nvGraphicFramePr>
            <p:cNvPr id="87046" name="Object 6"/>
            <p:cNvGraphicFramePr>
              <a:graphicFrameLocks noChangeAspect="1"/>
            </p:cNvGraphicFramePr>
            <p:nvPr/>
          </p:nvGraphicFramePr>
          <p:xfrm>
            <a:off x="760561" y="1261244"/>
            <a:ext cx="2227263" cy="806450"/>
          </p:xfrm>
          <a:graphic>
            <a:graphicData uri="http://schemas.openxmlformats.org/presentationml/2006/ole">
              <p:oleObj spid="_x0000_s87046" name="Microsoft Equation 3.0" r:id="rId7" imgW="1307880" imgH="444240" progId="Equation.3">
                <p:embed/>
              </p:oleObj>
            </a:graphicData>
          </a:graphic>
        </p:graphicFrame>
        <p:sp>
          <p:nvSpPr>
            <p:cNvPr id="10" name="矩形 9"/>
            <p:cNvSpPr/>
            <p:nvPr/>
          </p:nvSpPr>
          <p:spPr>
            <a:xfrm>
              <a:off x="107504" y="1451560"/>
              <a:ext cx="697627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要证</a:t>
              </a:r>
              <a:endParaRPr lang="zh-CN" altLang="en-US" sz="2000" b="1" dirty="0">
                <a:latin typeface="楷体" pitchFamily="49" charset="-122"/>
                <a:ea typeface="楷体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35496" y="627534"/>
            <a:ext cx="864051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法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II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（</a:t>
            </a:r>
            <a:r>
              <a:rPr lang="zh-CN" altLang="en-US" sz="2400" b="1" dirty="0" smtClean="0">
                <a:latin typeface="楷体"/>
                <a:ea typeface="楷体"/>
                <a:cs typeface="楷体"/>
              </a:rPr>
              <a:t>分析法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）：</a:t>
            </a:r>
            <a:endParaRPr lang="en-US" altLang="zh-CN" sz="2400" b="1" dirty="0">
              <a:latin typeface="楷体"/>
              <a:ea typeface="楷体"/>
              <a:cs typeface="楷体"/>
            </a:endParaRPr>
          </a:p>
        </p:txBody>
      </p:sp>
      <p:graphicFrame>
        <p:nvGraphicFramePr>
          <p:cNvPr id="88072" name="Object 8"/>
          <p:cNvGraphicFramePr>
            <a:graphicFrameLocks noChangeAspect="1"/>
          </p:cNvGraphicFramePr>
          <p:nvPr/>
        </p:nvGraphicFramePr>
        <p:xfrm>
          <a:off x="2685206" y="2931790"/>
          <a:ext cx="3182938" cy="704850"/>
        </p:xfrm>
        <a:graphic>
          <a:graphicData uri="http://schemas.openxmlformats.org/presentationml/2006/ole">
            <p:oleObj spid="_x0000_s102407" name="Microsoft Equation 3.0" r:id="rId3" imgW="1777680" imgH="393480" progId="Equation.3">
              <p:embed/>
            </p:oleObj>
          </a:graphicData>
        </a:graphic>
      </p:graphicFrame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35496" y="3611800"/>
            <a:ext cx="489654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/>
                <a:ea typeface="楷体"/>
                <a:cs typeface="楷体"/>
              </a:rPr>
              <a:t>即（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*）</a:t>
            </a:r>
            <a:r>
              <a:rPr lang="zh-CN" altLang="en-US" sz="2000" b="1" dirty="0" smtClean="0">
                <a:latin typeface="楷体"/>
                <a:ea typeface="楷体"/>
                <a:cs typeface="楷体"/>
              </a:rPr>
              <a:t>式成立，当且仅当时取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“=”，</a:t>
            </a:r>
            <a:endParaRPr lang="en-US" altLang="zh-CN" sz="2000" b="1" dirty="0">
              <a:latin typeface="楷体"/>
              <a:ea typeface="楷体"/>
              <a:cs typeface="楷体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37237" y="1131962"/>
            <a:ext cx="2518539" cy="647700"/>
            <a:chOff x="37237" y="1131962"/>
            <a:chExt cx="2518539" cy="647700"/>
          </a:xfrm>
        </p:grpSpPr>
        <p:graphicFrame>
          <p:nvGraphicFramePr>
            <p:cNvPr id="88067" name="Object 3"/>
            <p:cNvGraphicFramePr>
              <a:graphicFrameLocks noChangeAspect="1"/>
            </p:cNvGraphicFramePr>
            <p:nvPr/>
          </p:nvGraphicFramePr>
          <p:xfrm>
            <a:off x="704751" y="1131962"/>
            <a:ext cx="1851025" cy="647700"/>
          </p:xfrm>
          <a:graphic>
            <a:graphicData uri="http://schemas.openxmlformats.org/presentationml/2006/ole">
              <p:oleObj spid="_x0000_s102402" name="Microsoft Equation 3.0" r:id="rId4" imgW="1269720" imgH="444240" progId="Equation.3">
                <p:embed/>
              </p:oleObj>
            </a:graphicData>
          </a:graphic>
        </p:graphicFrame>
        <p:sp>
          <p:nvSpPr>
            <p:cNvPr id="10" name="矩形 9"/>
            <p:cNvSpPr/>
            <p:nvPr/>
          </p:nvSpPr>
          <p:spPr>
            <a:xfrm>
              <a:off x="37237" y="1266314"/>
              <a:ext cx="1150387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要证</a:t>
              </a:r>
              <a:endParaRPr lang="zh-CN" altLang="en-US" sz="2000" b="1" dirty="0">
                <a:latin typeface="楷体" pitchFamily="49" charset="-122"/>
                <a:ea typeface="楷体" pitchFamily="49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627784" y="1114500"/>
            <a:ext cx="3886691" cy="665162"/>
            <a:chOff x="37237" y="1707654"/>
            <a:chExt cx="3886691" cy="665162"/>
          </a:xfrm>
        </p:grpSpPr>
        <p:graphicFrame>
          <p:nvGraphicFramePr>
            <p:cNvPr id="88068" name="Object 4"/>
            <p:cNvGraphicFramePr>
              <a:graphicFrameLocks noChangeAspect="1"/>
            </p:cNvGraphicFramePr>
            <p:nvPr/>
          </p:nvGraphicFramePr>
          <p:xfrm>
            <a:off x="617166" y="1707654"/>
            <a:ext cx="3306762" cy="665162"/>
          </p:xfrm>
          <a:graphic>
            <a:graphicData uri="http://schemas.openxmlformats.org/presentationml/2006/ole">
              <p:oleObj spid="_x0000_s102403" name="Microsoft Equation 3.0" r:id="rId5" imgW="2209680" imgH="444240" progId="Equation.3">
                <p:embed/>
              </p:oleObj>
            </a:graphicData>
          </a:graphic>
        </p:graphicFrame>
        <p:sp>
          <p:nvSpPr>
            <p:cNvPr id="11" name="矩形 10"/>
            <p:cNvSpPr/>
            <p:nvPr/>
          </p:nvSpPr>
          <p:spPr>
            <a:xfrm>
              <a:off x="37237" y="1851670"/>
              <a:ext cx="1150387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即证</a:t>
              </a:r>
              <a:endParaRPr lang="zh-CN" altLang="en-US" sz="2000" b="1" dirty="0">
                <a:latin typeface="楷体" pitchFamily="49" charset="-122"/>
                <a:ea typeface="楷体" pitchFamily="49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5496" y="1779662"/>
            <a:ext cx="2438202" cy="649287"/>
            <a:chOff x="35496" y="2427288"/>
            <a:chExt cx="2438202" cy="649287"/>
          </a:xfrm>
        </p:grpSpPr>
        <p:graphicFrame>
          <p:nvGraphicFramePr>
            <p:cNvPr id="88069" name="Object 5"/>
            <p:cNvGraphicFramePr>
              <a:graphicFrameLocks noChangeAspect="1"/>
            </p:cNvGraphicFramePr>
            <p:nvPr/>
          </p:nvGraphicFramePr>
          <p:xfrm>
            <a:off x="611560" y="2427288"/>
            <a:ext cx="1862138" cy="649287"/>
          </p:xfrm>
          <a:graphic>
            <a:graphicData uri="http://schemas.openxmlformats.org/presentationml/2006/ole">
              <p:oleObj spid="_x0000_s102404" name="Microsoft Equation 3.0" r:id="rId6" imgW="1130040" imgH="393480" progId="Equation.3">
                <p:embed/>
              </p:oleObj>
            </a:graphicData>
          </a:graphic>
        </p:graphicFrame>
        <p:sp>
          <p:nvSpPr>
            <p:cNvPr id="13" name="矩形 12"/>
            <p:cNvSpPr/>
            <p:nvPr/>
          </p:nvSpPr>
          <p:spPr>
            <a:xfrm>
              <a:off x="35496" y="2531680"/>
              <a:ext cx="1150387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须证</a:t>
              </a:r>
              <a:endParaRPr lang="zh-CN" altLang="en-US" sz="2000" b="1" dirty="0">
                <a:latin typeface="楷体" pitchFamily="49" charset="-122"/>
                <a:ea typeface="楷体" pitchFamily="49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2413501" y="1779662"/>
            <a:ext cx="2734563" cy="649287"/>
            <a:chOff x="2413501" y="2427288"/>
            <a:chExt cx="2734563" cy="649287"/>
          </a:xfrm>
        </p:grpSpPr>
        <p:graphicFrame>
          <p:nvGraphicFramePr>
            <p:cNvPr id="88070" name="Object 6"/>
            <p:cNvGraphicFramePr>
              <a:graphicFrameLocks noChangeAspect="1"/>
            </p:cNvGraphicFramePr>
            <p:nvPr/>
          </p:nvGraphicFramePr>
          <p:xfrm>
            <a:off x="3036689" y="2427288"/>
            <a:ext cx="2111375" cy="649287"/>
          </p:xfrm>
          <a:graphic>
            <a:graphicData uri="http://schemas.openxmlformats.org/presentationml/2006/ole">
              <p:oleObj spid="_x0000_s102405" name="Microsoft Equation 3.0" r:id="rId7" imgW="1282680" imgH="393480" progId="Equation.3">
                <p:embed/>
              </p:oleObj>
            </a:graphicData>
          </a:graphic>
        </p:graphicFrame>
        <p:sp>
          <p:nvSpPr>
            <p:cNvPr id="14" name="矩形 13"/>
            <p:cNvSpPr/>
            <p:nvPr/>
          </p:nvSpPr>
          <p:spPr>
            <a:xfrm>
              <a:off x="2413501" y="2531680"/>
              <a:ext cx="1150387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即证</a:t>
              </a:r>
              <a:endParaRPr lang="zh-CN" altLang="en-US" sz="2000" b="1" dirty="0">
                <a:latin typeface="楷体" pitchFamily="49" charset="-122"/>
                <a:ea typeface="楷体" pitchFamily="49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5496" y="2931790"/>
            <a:ext cx="2520280" cy="647700"/>
            <a:chOff x="35496" y="3003550"/>
            <a:chExt cx="2520280" cy="647700"/>
          </a:xfrm>
        </p:grpSpPr>
        <p:graphicFrame>
          <p:nvGraphicFramePr>
            <p:cNvPr id="88071" name="Object 7"/>
            <p:cNvGraphicFramePr>
              <a:graphicFrameLocks noChangeAspect="1"/>
            </p:cNvGraphicFramePr>
            <p:nvPr/>
          </p:nvGraphicFramePr>
          <p:xfrm>
            <a:off x="695226" y="3003550"/>
            <a:ext cx="1860550" cy="647700"/>
          </p:xfrm>
          <a:graphic>
            <a:graphicData uri="http://schemas.openxmlformats.org/presentationml/2006/ole">
              <p:oleObj spid="_x0000_s102406" name="Microsoft Equation 3.0" r:id="rId8" imgW="1130040" imgH="393480" progId="Equation.3">
                <p:embed/>
              </p:oleObj>
            </a:graphicData>
          </a:graphic>
        </p:graphicFrame>
        <p:sp>
          <p:nvSpPr>
            <p:cNvPr id="15" name="矩形 14"/>
            <p:cNvSpPr/>
            <p:nvPr/>
          </p:nvSpPr>
          <p:spPr>
            <a:xfrm>
              <a:off x="35496" y="3107744"/>
              <a:ext cx="1150387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须证</a:t>
              </a:r>
              <a:endParaRPr lang="zh-CN" altLang="en-US" sz="2000" b="1" dirty="0">
                <a:latin typeface="楷体" pitchFamily="49" charset="-122"/>
                <a:ea typeface="楷体" pitchFamily="49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5496" y="2355726"/>
            <a:ext cx="2808312" cy="649287"/>
            <a:chOff x="35496" y="2426519"/>
            <a:chExt cx="2808312" cy="649287"/>
          </a:xfrm>
        </p:grpSpPr>
        <p:graphicFrame>
          <p:nvGraphicFramePr>
            <p:cNvPr id="21" name="Object 6"/>
            <p:cNvGraphicFramePr>
              <a:graphicFrameLocks noChangeAspect="1"/>
            </p:cNvGraphicFramePr>
            <p:nvPr/>
          </p:nvGraphicFramePr>
          <p:xfrm>
            <a:off x="767234" y="2426519"/>
            <a:ext cx="1860550" cy="649287"/>
          </p:xfrm>
          <a:graphic>
            <a:graphicData uri="http://schemas.openxmlformats.org/presentationml/2006/ole">
              <p:oleObj spid="_x0000_s102408" name="Microsoft Equation 3.0" r:id="rId9" imgW="1130040" imgH="393480" progId="Equation.3">
                <p:embed/>
              </p:oleObj>
            </a:graphicData>
          </a:graphic>
        </p:graphicFrame>
        <p:sp>
          <p:nvSpPr>
            <p:cNvPr id="22" name="矩形 21"/>
            <p:cNvSpPr/>
            <p:nvPr/>
          </p:nvSpPr>
          <p:spPr>
            <a:xfrm>
              <a:off x="35496" y="2531680"/>
              <a:ext cx="280831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须证                ，</a:t>
              </a:r>
              <a:endParaRPr lang="zh-CN" altLang="en-US" sz="2000" b="1" dirty="0">
                <a:latin typeface="楷体" pitchFamily="49" charset="-122"/>
                <a:ea typeface="楷体" pitchFamily="49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749029" y="2459672"/>
            <a:ext cx="2687067" cy="400110"/>
            <a:chOff x="35496" y="3075806"/>
            <a:chExt cx="2687067" cy="400110"/>
          </a:xfrm>
        </p:grpSpPr>
        <p:graphicFrame>
          <p:nvGraphicFramePr>
            <p:cNvPr id="23" name="Object 6"/>
            <p:cNvGraphicFramePr>
              <a:graphicFrameLocks noChangeAspect="1"/>
            </p:cNvGraphicFramePr>
            <p:nvPr/>
          </p:nvGraphicFramePr>
          <p:xfrm>
            <a:off x="757238" y="3098091"/>
            <a:ext cx="1965325" cy="377825"/>
          </p:xfrm>
          <a:graphic>
            <a:graphicData uri="http://schemas.openxmlformats.org/presentationml/2006/ole">
              <p:oleObj spid="_x0000_s102409" name="Microsoft Equation 3.0" r:id="rId10" imgW="1193760" imgH="228600" progId="Equation.3">
                <p:embed/>
              </p:oleObj>
            </a:graphicData>
          </a:graphic>
        </p:graphicFrame>
        <p:sp>
          <p:nvSpPr>
            <p:cNvPr id="24" name="矩形 23"/>
            <p:cNvSpPr/>
            <p:nvPr/>
          </p:nvSpPr>
          <p:spPr>
            <a:xfrm>
              <a:off x="35496" y="3075806"/>
              <a:ext cx="1150387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须证</a:t>
              </a:r>
              <a:endParaRPr lang="zh-CN" altLang="en-US" sz="2000" b="1" dirty="0">
                <a:latin typeface="楷体" pitchFamily="49" charset="-122"/>
                <a:ea typeface="楷体" pitchFamily="49" charset="-122"/>
              </a:endParaRPr>
            </a:p>
          </p:txBody>
        </p:sp>
      </p:grpSp>
      <p:sp>
        <p:nvSpPr>
          <p:cNvPr id="27" name="矩形 26"/>
          <p:cNvSpPr/>
          <p:nvPr/>
        </p:nvSpPr>
        <p:spPr>
          <a:xfrm>
            <a:off x="35496" y="4083918"/>
            <a:ext cx="199125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∴</a:t>
            </a:r>
            <a:r>
              <a:rPr lang="zh-CN" altLang="en-US" sz="2000" b="1" dirty="0" smtClean="0">
                <a:latin typeface="楷体"/>
                <a:ea typeface="楷体"/>
                <a:cs typeface="楷体"/>
              </a:rPr>
              <a:t>原不等式成立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  <p:bldP spid="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0114" name="Object 2"/>
          <p:cNvGraphicFramePr>
            <a:graphicFrameLocks noChangeAspect="1"/>
          </p:cNvGraphicFramePr>
          <p:nvPr/>
        </p:nvGraphicFramePr>
        <p:xfrm>
          <a:off x="165100" y="1355477"/>
          <a:ext cx="5338763" cy="784225"/>
        </p:xfrm>
        <a:graphic>
          <a:graphicData uri="http://schemas.openxmlformats.org/presentationml/2006/ole">
            <p:oleObj spid="_x0000_s90114" name="Microsoft Equation 3.0" r:id="rId3" imgW="2679480" imgH="393480" progId="Equation.3">
              <p:embed/>
            </p:oleObj>
          </a:graphicData>
        </a:graphic>
      </p:graphicFrame>
      <p:graphicFrame>
        <p:nvGraphicFramePr>
          <p:cNvPr id="90115" name="Object 3"/>
          <p:cNvGraphicFramePr>
            <a:graphicFrameLocks noChangeAspect="1"/>
          </p:cNvGraphicFramePr>
          <p:nvPr/>
        </p:nvGraphicFramePr>
        <p:xfrm>
          <a:off x="107504" y="2139702"/>
          <a:ext cx="4210145" cy="857622"/>
        </p:xfrm>
        <a:graphic>
          <a:graphicData uri="http://schemas.openxmlformats.org/presentationml/2006/ole">
            <p:oleObj spid="_x0000_s90115" name="Microsoft Equation 3.0" r:id="rId4" imgW="2057400" imgH="419040" progId="Equation.3">
              <p:embed/>
            </p:oleObj>
          </a:graphicData>
        </a:graphic>
      </p:graphicFrame>
      <p:graphicFrame>
        <p:nvGraphicFramePr>
          <p:cNvPr id="90116" name="Object 4"/>
          <p:cNvGraphicFramePr>
            <a:graphicFrameLocks noChangeAspect="1"/>
          </p:cNvGraphicFramePr>
          <p:nvPr/>
        </p:nvGraphicFramePr>
        <p:xfrm>
          <a:off x="107504" y="2931790"/>
          <a:ext cx="4953963" cy="942330"/>
        </p:xfrm>
        <a:graphic>
          <a:graphicData uri="http://schemas.openxmlformats.org/presentationml/2006/ole">
            <p:oleObj spid="_x0000_s90116" name="Microsoft Equation 3.0" r:id="rId5" imgW="2336760" imgH="444240" progId="Equation.3">
              <p:embed/>
            </p:oleObj>
          </a:graphicData>
        </a:graphic>
      </p:graphicFrame>
      <p:graphicFrame>
        <p:nvGraphicFramePr>
          <p:cNvPr id="90117" name="Object 5"/>
          <p:cNvGraphicFramePr>
            <a:graphicFrameLocks noChangeAspect="1"/>
          </p:cNvGraphicFramePr>
          <p:nvPr/>
        </p:nvGraphicFramePr>
        <p:xfrm>
          <a:off x="107504" y="3802360"/>
          <a:ext cx="4056567" cy="929630"/>
        </p:xfrm>
        <a:graphic>
          <a:graphicData uri="http://schemas.openxmlformats.org/presentationml/2006/ole">
            <p:oleObj spid="_x0000_s90117" name="Microsoft Equation 3.0" r:id="rId6" imgW="1828800" imgH="419040" progId="Equation.3">
              <p:embed/>
            </p:oleObj>
          </a:graphicData>
        </a:graphic>
      </p:graphicFrame>
      <p:grpSp>
        <p:nvGrpSpPr>
          <p:cNvPr id="8" name="组合 7"/>
          <p:cNvGrpSpPr/>
          <p:nvPr/>
        </p:nvGrpSpPr>
        <p:grpSpPr>
          <a:xfrm>
            <a:off x="35496" y="555526"/>
            <a:ext cx="4896544" cy="792163"/>
            <a:chOff x="35496" y="555526"/>
            <a:chExt cx="4896544" cy="792163"/>
          </a:xfrm>
        </p:grpSpPr>
        <p:sp>
          <p:nvSpPr>
            <p:cNvPr id="6" name="矩形 5"/>
            <p:cNvSpPr/>
            <p:nvPr/>
          </p:nvSpPr>
          <p:spPr>
            <a:xfrm>
              <a:off x="35496" y="699542"/>
              <a:ext cx="204414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b="1" dirty="0" smtClean="0">
                  <a:solidFill>
                    <a:srgbClr val="FF0000"/>
                  </a:solidFill>
                  <a:latin typeface="楷体"/>
                  <a:ea typeface="楷体"/>
                  <a:cs typeface="楷体"/>
                </a:rPr>
                <a:t>(2)</a:t>
              </a:r>
              <a:r>
                <a:rPr lang="zh-CN" altLang="en-US" sz="2400" b="1" dirty="0" smtClean="0">
                  <a:solidFill>
                    <a:srgbClr val="FF0000"/>
                  </a:solidFill>
                  <a:latin typeface="楷体"/>
                  <a:ea typeface="楷体"/>
                  <a:cs typeface="楷体"/>
                </a:rPr>
                <a:t>法</a:t>
              </a:r>
              <a:r>
                <a:rPr lang="en-US" altLang="zh-CN" sz="2400" b="1" dirty="0" smtClean="0">
                  <a:solidFill>
                    <a:srgbClr val="FF0000"/>
                  </a:solidFill>
                  <a:latin typeface="楷体"/>
                  <a:ea typeface="楷体"/>
                  <a:cs typeface="楷体"/>
                </a:rPr>
                <a:t>I：</a:t>
              </a:r>
              <a:r>
                <a:rPr lang="zh-CN" altLang="en-US" sz="2400" b="1" dirty="0" smtClean="0">
                  <a:latin typeface="楷体"/>
                  <a:ea typeface="楷体"/>
                  <a:cs typeface="楷体"/>
                </a:rPr>
                <a:t>要证</a:t>
              </a:r>
              <a:endParaRPr lang="zh-CN" altLang="en-US" sz="2400" dirty="0"/>
            </a:p>
          </p:txBody>
        </p:sp>
        <p:graphicFrame>
          <p:nvGraphicFramePr>
            <p:cNvPr id="90118" name="Object 6"/>
            <p:cNvGraphicFramePr>
              <a:graphicFrameLocks noChangeAspect="1"/>
            </p:cNvGraphicFramePr>
            <p:nvPr/>
          </p:nvGraphicFramePr>
          <p:xfrm>
            <a:off x="2061840" y="555526"/>
            <a:ext cx="2870200" cy="792163"/>
          </p:xfrm>
          <a:graphic>
            <a:graphicData uri="http://schemas.openxmlformats.org/presentationml/2006/ole">
              <p:oleObj spid="_x0000_s90118" name="Microsoft Equation 3.0" r:id="rId7" imgW="1523880" imgH="393480" progId="Equation.3">
                <p:embed/>
              </p:oleObj>
            </a:graphicData>
          </a:graphic>
        </p:graphicFrame>
      </p:grpSp>
      <p:graphicFrame>
        <p:nvGraphicFramePr>
          <p:cNvPr id="90119" name="Object 7"/>
          <p:cNvGraphicFramePr>
            <a:graphicFrameLocks noChangeAspect="1"/>
          </p:cNvGraphicFramePr>
          <p:nvPr/>
        </p:nvGraphicFramePr>
        <p:xfrm>
          <a:off x="4932040" y="699542"/>
          <a:ext cx="1520825" cy="423863"/>
        </p:xfrm>
        <a:graphic>
          <a:graphicData uri="http://schemas.openxmlformats.org/presentationml/2006/ole">
            <p:oleObj spid="_x0000_s90119" name="Microsoft Equation 3.0" r:id="rId8" imgW="685800" imgH="190440" progId="Equation.3">
              <p:embed/>
            </p:oleObj>
          </a:graphicData>
        </a:graphic>
      </p:graphicFrame>
      <p:grpSp>
        <p:nvGrpSpPr>
          <p:cNvPr id="14" name="组合 13"/>
          <p:cNvGrpSpPr/>
          <p:nvPr/>
        </p:nvGrpSpPr>
        <p:grpSpPr>
          <a:xfrm>
            <a:off x="5220072" y="2139702"/>
            <a:ext cx="2664296" cy="936104"/>
            <a:chOff x="5220072" y="2571750"/>
            <a:chExt cx="2664296" cy="936104"/>
          </a:xfrm>
        </p:grpSpPr>
        <p:sp>
          <p:nvSpPr>
            <p:cNvPr id="10" name="圆角矩形标注 9"/>
            <p:cNvSpPr/>
            <p:nvPr/>
          </p:nvSpPr>
          <p:spPr>
            <a:xfrm>
              <a:off x="5220072" y="2571750"/>
              <a:ext cx="2664296" cy="936104"/>
            </a:xfrm>
            <a:prstGeom prst="wedgeRoundRectCallout">
              <a:avLst>
                <a:gd name="adj1" fmla="val -199110"/>
                <a:gd name="adj2" fmla="val 77423"/>
                <a:gd name="adj3" fmla="val 16667"/>
              </a:avLst>
            </a:prstGeom>
            <a:noFill/>
            <a:ln>
              <a:solidFill>
                <a:schemeClr val="accent1">
                  <a:shade val="50000"/>
                  <a:alpha val="97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aphicFrame>
          <p:nvGraphicFramePr>
            <p:cNvPr id="90121" name="Object 9"/>
            <p:cNvGraphicFramePr>
              <a:graphicFrameLocks noChangeAspect="1"/>
            </p:cNvGraphicFramePr>
            <p:nvPr/>
          </p:nvGraphicFramePr>
          <p:xfrm>
            <a:off x="5340085" y="2643758"/>
            <a:ext cx="2400267" cy="792088"/>
          </p:xfrm>
          <a:graphic>
            <a:graphicData uri="http://schemas.openxmlformats.org/presentationml/2006/ole">
              <p:oleObj spid="_x0000_s90121" name="Microsoft Equation 3.0" r:id="rId9" imgW="1269720" imgH="419040" progId="Equation.3">
                <p:embed/>
              </p:oleObj>
            </a:graphicData>
          </a:graphic>
        </p:graphicFrame>
      </p:grpSp>
      <p:sp>
        <p:nvSpPr>
          <p:cNvPr id="13" name="圆角矩形标注 12"/>
          <p:cNvSpPr/>
          <p:nvPr/>
        </p:nvSpPr>
        <p:spPr>
          <a:xfrm>
            <a:off x="5508104" y="1203598"/>
            <a:ext cx="1584176" cy="504056"/>
          </a:xfrm>
          <a:prstGeom prst="wedgeRoundRectCallout">
            <a:avLst>
              <a:gd name="adj1" fmla="val -201211"/>
              <a:gd name="adj2" fmla="val 170841"/>
              <a:gd name="adj3" fmla="val 16667"/>
            </a:avLst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tx1"/>
                </a:solidFill>
              </a:rPr>
              <a:t>“1”</a:t>
            </a:r>
            <a:r>
              <a:rPr lang="zh-CN" altLang="en-US" dirty="0" smtClean="0">
                <a:solidFill>
                  <a:schemeClr val="tx1"/>
                </a:solidFill>
              </a:rPr>
              <a:t>的妙用</a:t>
            </a:r>
            <a:endParaRPr lang="zh-CN" alt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79512" y="669925"/>
            <a:ext cx="11144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法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II：</a:t>
            </a:r>
            <a:endParaRPr lang="zh-CN" altLang="en-US" sz="2400" dirty="0"/>
          </a:p>
        </p:txBody>
      </p:sp>
      <p:graphicFrame>
        <p:nvGraphicFramePr>
          <p:cNvPr id="95234" name="Object 2"/>
          <p:cNvGraphicFramePr>
            <a:graphicFrameLocks noChangeAspect="1"/>
          </p:cNvGraphicFramePr>
          <p:nvPr/>
        </p:nvGraphicFramePr>
        <p:xfrm>
          <a:off x="1066836" y="555526"/>
          <a:ext cx="3577172" cy="792088"/>
        </p:xfrm>
        <a:graphic>
          <a:graphicData uri="http://schemas.openxmlformats.org/presentationml/2006/ole">
            <p:oleObj spid="_x0000_s95234" name="Microsoft Equation 3.0" r:id="rId3" imgW="1777680" imgH="393480" progId="Equation.3">
              <p:embed/>
            </p:oleObj>
          </a:graphicData>
        </a:graphic>
      </p:graphicFrame>
      <p:graphicFrame>
        <p:nvGraphicFramePr>
          <p:cNvPr id="95235" name="Object 3"/>
          <p:cNvGraphicFramePr>
            <a:graphicFrameLocks noChangeAspect="1"/>
          </p:cNvGraphicFramePr>
          <p:nvPr/>
        </p:nvGraphicFramePr>
        <p:xfrm>
          <a:off x="179512" y="1301874"/>
          <a:ext cx="4176464" cy="1341884"/>
        </p:xfrm>
        <a:graphic>
          <a:graphicData uri="http://schemas.openxmlformats.org/presentationml/2006/ole">
            <p:oleObj spid="_x0000_s95235" name="Microsoft Equation 3.0" r:id="rId4" imgW="2425680" imgH="787320" progId="Equation.3">
              <p:embed/>
            </p:oleObj>
          </a:graphicData>
        </a:graphic>
      </p:graphicFrame>
      <p:sp>
        <p:nvSpPr>
          <p:cNvPr id="8" name="矩形 7"/>
          <p:cNvSpPr/>
          <p:nvPr/>
        </p:nvSpPr>
        <p:spPr>
          <a:xfrm>
            <a:off x="179512" y="3363838"/>
            <a:ext cx="65527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/>
                <a:ea typeface="楷体"/>
              </a:rPr>
              <a:t>以上使用了两次基本不等式，都在</a:t>
            </a:r>
            <a:r>
              <a:rPr lang="en-US" altLang="zh-CN" sz="2000" b="1" dirty="0" smtClean="0">
                <a:latin typeface="楷体"/>
                <a:ea typeface="楷体"/>
              </a:rPr>
              <a:t>a=b</a:t>
            </a:r>
            <a:r>
              <a:rPr lang="zh-CN" altLang="en-US" sz="2000" b="1" dirty="0" smtClean="0">
                <a:latin typeface="楷体"/>
                <a:ea typeface="楷体"/>
              </a:rPr>
              <a:t>时取等号</a:t>
            </a:r>
            <a:r>
              <a:rPr lang="en-US" altLang="zh-CN" sz="2000" b="1" dirty="0" smtClean="0">
                <a:latin typeface="楷体"/>
                <a:ea typeface="楷体"/>
              </a:rPr>
              <a:t>.</a:t>
            </a:r>
            <a:endParaRPr lang="zh-CN" altLang="en-US" sz="2000" dirty="0"/>
          </a:p>
        </p:txBody>
      </p:sp>
      <p:sp>
        <p:nvSpPr>
          <p:cNvPr id="9" name="矩形 8"/>
          <p:cNvSpPr/>
          <p:nvPr/>
        </p:nvSpPr>
        <p:spPr>
          <a:xfrm>
            <a:off x="179512" y="3795886"/>
            <a:ext cx="42484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/>
                <a:ea typeface="楷体"/>
              </a:rPr>
              <a:t>∴原不等式成立</a:t>
            </a:r>
            <a:r>
              <a:rPr lang="en-US" altLang="zh-CN" sz="2000" b="1" dirty="0" smtClean="0">
                <a:latin typeface="楷体"/>
                <a:ea typeface="楷体"/>
              </a:rPr>
              <a:t>.</a:t>
            </a:r>
            <a:endParaRPr lang="zh-CN" altLang="en-US" sz="2000" dirty="0"/>
          </a:p>
        </p:txBody>
      </p:sp>
      <p:graphicFrame>
        <p:nvGraphicFramePr>
          <p:cNvPr id="95237" name="Object 5"/>
          <p:cNvGraphicFramePr>
            <a:graphicFrameLocks noChangeAspect="1"/>
          </p:cNvGraphicFramePr>
          <p:nvPr/>
        </p:nvGraphicFramePr>
        <p:xfrm>
          <a:off x="251520" y="2286000"/>
          <a:ext cx="3168352" cy="1005830"/>
        </p:xfrm>
        <a:graphic>
          <a:graphicData uri="http://schemas.openxmlformats.org/presentationml/2006/ole">
            <p:oleObj spid="_x0000_s95237" name="Microsoft Equation 3.0" r:id="rId5" imgW="1701720" imgH="571320" progId="Equation.3">
              <p:embed/>
            </p:oleObj>
          </a:graphicData>
        </a:graphic>
      </p:graphicFrame>
      <p:sp>
        <p:nvSpPr>
          <p:cNvPr id="10" name="矩形 9"/>
          <p:cNvSpPr/>
          <p:nvPr/>
        </p:nvSpPr>
        <p:spPr>
          <a:xfrm>
            <a:off x="107504" y="4259872"/>
            <a:ext cx="65527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/>
                <a:ea typeface="楷体"/>
              </a:rPr>
              <a:t>注：</a:t>
            </a:r>
            <a:r>
              <a:rPr lang="zh-CN" altLang="en-US" sz="2000" b="1" dirty="0" smtClean="0">
                <a:latin typeface="楷体"/>
                <a:ea typeface="楷体"/>
              </a:rPr>
              <a:t>下面介绍用初中学过的方差法</a:t>
            </a:r>
            <a:r>
              <a:rPr lang="en-US" altLang="zh-CN" sz="2000" b="1" dirty="0" smtClean="0">
                <a:latin typeface="楷体"/>
                <a:ea typeface="楷体"/>
              </a:rPr>
              <a:t>.</a:t>
            </a:r>
            <a:r>
              <a:rPr lang="zh-CN" altLang="en-US" sz="2000" b="1" dirty="0" smtClean="0">
                <a:latin typeface="楷体"/>
                <a:ea typeface="楷体"/>
              </a:rPr>
              <a:t>只要求能了解即可</a:t>
            </a:r>
            <a:r>
              <a:rPr lang="en-US" altLang="zh-CN" sz="2000" b="1" dirty="0" smtClean="0">
                <a:latin typeface="楷体"/>
                <a:ea typeface="楷体"/>
              </a:rPr>
              <a:t>.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43000" y="453901"/>
            <a:ext cx="64087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法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III：</a:t>
            </a:r>
            <a:r>
              <a:rPr lang="zh-CN" altLang="en-US" sz="2400" b="1" dirty="0" smtClean="0">
                <a:latin typeface="楷体"/>
                <a:ea typeface="楷体"/>
                <a:cs typeface="楷体"/>
              </a:rPr>
              <a:t>由初中学过的方差公式：</a:t>
            </a:r>
            <a:endParaRPr lang="zh-CN" altLang="en-US" sz="2400" dirty="0"/>
          </a:p>
        </p:txBody>
      </p:sp>
      <p:graphicFrame>
        <p:nvGraphicFramePr>
          <p:cNvPr id="100354" name="Object 2"/>
          <p:cNvGraphicFramePr>
            <a:graphicFrameLocks noChangeAspect="1"/>
          </p:cNvGraphicFramePr>
          <p:nvPr/>
        </p:nvGraphicFramePr>
        <p:xfrm>
          <a:off x="143000" y="843558"/>
          <a:ext cx="4824536" cy="736405"/>
        </p:xfrm>
        <a:graphic>
          <a:graphicData uri="http://schemas.openxmlformats.org/presentationml/2006/ole">
            <p:oleObj spid="_x0000_s100354" name="Microsoft Equation 3.0" r:id="rId3" imgW="2577960" imgH="393480" progId="Equation.3">
              <p:embed/>
            </p:oleObj>
          </a:graphicData>
        </a:graphic>
      </p:graphicFrame>
      <p:sp>
        <p:nvSpPr>
          <p:cNvPr id="6" name="矩形 5"/>
          <p:cNvSpPr/>
          <p:nvPr/>
        </p:nvSpPr>
        <p:spPr>
          <a:xfrm>
            <a:off x="0" y="2830165"/>
            <a:ext cx="64087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楷体"/>
                <a:ea typeface="楷体"/>
                <a:cs typeface="楷体"/>
              </a:rPr>
              <a:t>有</a:t>
            </a:r>
            <a:endParaRPr lang="zh-CN" altLang="en-US" sz="2400" dirty="0"/>
          </a:p>
        </p:txBody>
      </p:sp>
      <p:graphicFrame>
        <p:nvGraphicFramePr>
          <p:cNvPr id="100355" name="Object 3"/>
          <p:cNvGraphicFramePr>
            <a:graphicFrameLocks noChangeAspect="1"/>
          </p:cNvGraphicFramePr>
          <p:nvPr/>
        </p:nvGraphicFramePr>
        <p:xfrm>
          <a:off x="179512" y="1635646"/>
          <a:ext cx="3423865" cy="792088"/>
        </p:xfrm>
        <a:graphic>
          <a:graphicData uri="http://schemas.openxmlformats.org/presentationml/2006/ole">
            <p:oleObj spid="_x0000_s100355" name="Microsoft Equation 3.0" r:id="rId4" imgW="1701720" imgH="393480" progId="Equation.3">
              <p:embed/>
            </p:oleObj>
          </a:graphicData>
        </a:graphic>
      </p:graphicFrame>
      <p:graphicFrame>
        <p:nvGraphicFramePr>
          <p:cNvPr id="100356" name="Object 4"/>
          <p:cNvGraphicFramePr>
            <a:graphicFrameLocks noChangeAspect="1"/>
          </p:cNvGraphicFramePr>
          <p:nvPr/>
        </p:nvGraphicFramePr>
        <p:xfrm>
          <a:off x="371147" y="2283718"/>
          <a:ext cx="5709846" cy="1152128"/>
        </p:xfrm>
        <a:graphic>
          <a:graphicData uri="http://schemas.openxmlformats.org/presentationml/2006/ole">
            <p:oleObj spid="_x0000_s100356" name="Microsoft Equation 3.0" r:id="rId5" imgW="2831760" imgH="571320" progId="Equation.3">
              <p:embed/>
            </p:oleObj>
          </a:graphicData>
        </a:graphic>
      </p:graphicFrame>
      <p:graphicFrame>
        <p:nvGraphicFramePr>
          <p:cNvPr id="100357" name="Object 5"/>
          <p:cNvGraphicFramePr>
            <a:graphicFrameLocks noChangeAspect="1"/>
          </p:cNvGraphicFramePr>
          <p:nvPr/>
        </p:nvGraphicFramePr>
        <p:xfrm>
          <a:off x="251520" y="3435846"/>
          <a:ext cx="5222980" cy="1224136"/>
        </p:xfrm>
        <a:graphic>
          <a:graphicData uri="http://schemas.openxmlformats.org/presentationml/2006/ole">
            <p:oleObj spid="_x0000_s100357" name="Microsoft Equation 3.0" r:id="rId6" imgW="2438280" imgH="571320" progId="Equation.3">
              <p:embed/>
            </p:oleObj>
          </a:graphicData>
        </a:graphic>
      </p:graphicFrame>
      <p:sp>
        <p:nvSpPr>
          <p:cNvPr id="8" name="圆角矩形标注 7"/>
          <p:cNvSpPr/>
          <p:nvPr/>
        </p:nvSpPr>
        <p:spPr>
          <a:xfrm>
            <a:off x="3923928" y="1491630"/>
            <a:ext cx="2520280" cy="432048"/>
          </a:xfrm>
          <a:prstGeom prst="wedgeRoundRectCallout">
            <a:avLst>
              <a:gd name="adj1" fmla="val -61650"/>
              <a:gd name="adj2" fmla="val 68379"/>
              <a:gd name="adj3" fmla="val 16667"/>
            </a:avLst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 smtClean="0">
                <a:solidFill>
                  <a:schemeClr val="tx1"/>
                </a:solidFill>
              </a:rPr>
              <a:t>思考：此式怎么来的？</a:t>
            </a:r>
            <a:endParaRPr lang="zh-CN" altLang="en-US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4450" name="Object 2"/>
          <p:cNvGraphicFramePr>
            <a:graphicFrameLocks noChangeAspect="1"/>
          </p:cNvGraphicFramePr>
          <p:nvPr/>
        </p:nvGraphicFramePr>
        <p:xfrm>
          <a:off x="1907704" y="1707654"/>
          <a:ext cx="2126004" cy="1152872"/>
        </p:xfrm>
        <a:graphic>
          <a:graphicData uri="http://schemas.openxmlformats.org/presentationml/2006/ole">
            <p:oleObj spid="_x0000_s104450" name="Microsoft Equation 3.0" r:id="rId3" imgW="1054080" imgH="571320" progId="Equation.3">
              <p:embed/>
            </p:oleObj>
          </a:graphicData>
        </a:graphic>
      </p:graphicFrame>
      <p:graphicFrame>
        <p:nvGraphicFramePr>
          <p:cNvPr id="104451" name="Object 3"/>
          <p:cNvGraphicFramePr>
            <a:graphicFrameLocks noChangeAspect="1"/>
          </p:cNvGraphicFramePr>
          <p:nvPr/>
        </p:nvGraphicFramePr>
        <p:xfrm>
          <a:off x="251519" y="2931790"/>
          <a:ext cx="3932465" cy="936104"/>
        </p:xfrm>
        <a:graphic>
          <a:graphicData uri="http://schemas.openxmlformats.org/presentationml/2006/ole">
            <p:oleObj spid="_x0000_s104451" name="Microsoft Equation 3.0" r:id="rId4" imgW="1650960" imgH="393480" progId="Equation.3">
              <p:embed/>
            </p:oleObj>
          </a:graphicData>
        </a:graphic>
      </p:graphicFrame>
      <p:graphicFrame>
        <p:nvGraphicFramePr>
          <p:cNvPr id="104452" name="Object 4"/>
          <p:cNvGraphicFramePr>
            <a:graphicFrameLocks noChangeAspect="1"/>
          </p:cNvGraphicFramePr>
          <p:nvPr/>
        </p:nvGraphicFramePr>
        <p:xfrm>
          <a:off x="195337" y="555526"/>
          <a:ext cx="4352910" cy="1224136"/>
        </p:xfrm>
        <a:graphic>
          <a:graphicData uri="http://schemas.openxmlformats.org/presentationml/2006/ole">
            <p:oleObj spid="_x0000_s104452" name="Microsoft Equation 3.0" r:id="rId5" imgW="2031840" imgH="571320" progId="Equation.3">
              <p:embed/>
            </p:oleObj>
          </a:graphicData>
        </a:graphic>
      </p:graphicFrame>
      <p:graphicFrame>
        <p:nvGraphicFramePr>
          <p:cNvPr id="104453" name="Object 5"/>
          <p:cNvGraphicFramePr>
            <a:graphicFrameLocks noChangeAspect="1"/>
          </p:cNvGraphicFramePr>
          <p:nvPr/>
        </p:nvGraphicFramePr>
        <p:xfrm>
          <a:off x="179512" y="2067694"/>
          <a:ext cx="1447848" cy="864096"/>
        </p:xfrm>
        <a:graphic>
          <a:graphicData uri="http://schemas.openxmlformats.org/presentationml/2006/ole">
            <p:oleObj spid="_x0000_s104453" name="Microsoft Equation 3.0" r:id="rId6" imgW="660240" imgH="393480" progId="Equation.3">
              <p:embed/>
            </p:oleObj>
          </a:graphicData>
        </a:graphic>
      </p:graphicFrame>
      <p:sp>
        <p:nvSpPr>
          <p:cNvPr id="8" name="矩形 7"/>
          <p:cNvSpPr/>
          <p:nvPr/>
        </p:nvSpPr>
        <p:spPr>
          <a:xfrm>
            <a:off x="179512" y="3971840"/>
            <a:ext cx="64087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∴原不等式成立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矩形 39"/>
          <p:cNvSpPr>
            <a:spLocks noChangeArrowheads="1"/>
          </p:cNvSpPr>
          <p:nvPr/>
        </p:nvSpPr>
        <p:spPr bwMode="auto">
          <a:xfrm>
            <a:off x="144438" y="1883608"/>
            <a:ext cx="680382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探究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：</a:t>
            </a:r>
            <a:r>
              <a:rPr lang="zh-CN" altLang="en-US" sz="2400" b="1" dirty="0" smtClean="0">
                <a:latin typeface="楷体"/>
                <a:ea typeface="楷体"/>
                <a:cs typeface="楷体"/>
              </a:rPr>
              <a:t>本例中一个最敏感的信息即为：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x+(1-x)=1,</a:t>
            </a:r>
            <a:endParaRPr lang="en-US" altLang="zh-CN" sz="24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179512" y="2427734"/>
            <a:ext cx="6371778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楷体"/>
                <a:ea typeface="楷体"/>
                <a:cs typeface="楷体"/>
              </a:rPr>
              <a:t>从此可联想到三角函数中的平方关系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,</a:t>
            </a:r>
            <a:r>
              <a:rPr lang="zh-CN" altLang="en-US" sz="2400" b="1" dirty="0" smtClean="0">
                <a:latin typeface="楷体"/>
                <a:ea typeface="楷体"/>
                <a:cs typeface="楷体"/>
              </a:rPr>
              <a:t>也可联</a:t>
            </a:r>
            <a:endParaRPr lang="en-US" altLang="zh-CN" sz="2400" b="1" dirty="0" smtClean="0">
              <a:latin typeface="楷体"/>
              <a:ea typeface="楷体"/>
              <a:cs typeface="楷体"/>
            </a:endParaRPr>
          </a:p>
          <a:p>
            <a:endParaRPr lang="en-US" altLang="zh-CN" sz="800" b="1" dirty="0" smtClean="0">
              <a:latin typeface="楷体"/>
              <a:ea typeface="楷体"/>
              <a:cs typeface="楷体"/>
            </a:endParaRPr>
          </a:p>
          <a:p>
            <a:r>
              <a:rPr lang="zh-CN" altLang="en-US" sz="2400" b="1" dirty="0" smtClean="0">
                <a:latin typeface="楷体"/>
                <a:ea typeface="楷体"/>
                <a:cs typeface="楷体"/>
              </a:rPr>
              <a:t>想到基本不等式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——</a:t>
            </a:r>
            <a:r>
              <a:rPr lang="zh-CN" altLang="en-US" sz="2400" b="1" dirty="0" smtClean="0">
                <a:latin typeface="楷体"/>
                <a:ea typeface="楷体"/>
                <a:cs typeface="楷体"/>
              </a:rPr>
              <a:t>乘以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x+(1-x).</a:t>
            </a:r>
            <a:r>
              <a:rPr lang="zh-CN" altLang="en-US" sz="2400" b="1" dirty="0" smtClean="0">
                <a:latin typeface="楷体"/>
                <a:ea typeface="楷体"/>
                <a:cs typeface="楷体"/>
              </a:rPr>
              <a:t>但不能多</a:t>
            </a:r>
            <a:endParaRPr lang="en-US" altLang="zh-CN" sz="2400" b="1" dirty="0" smtClean="0">
              <a:latin typeface="楷体"/>
              <a:ea typeface="楷体"/>
              <a:cs typeface="楷体"/>
            </a:endParaRPr>
          </a:p>
          <a:p>
            <a:endParaRPr lang="en-US" altLang="zh-CN" sz="800" b="1" dirty="0" smtClean="0">
              <a:latin typeface="楷体"/>
              <a:ea typeface="楷体"/>
              <a:cs typeface="楷体"/>
            </a:endParaRPr>
          </a:p>
          <a:p>
            <a:r>
              <a:rPr lang="zh-CN" altLang="en-US" sz="2400" b="1" dirty="0" smtClean="0">
                <a:latin typeface="楷体"/>
                <a:ea typeface="楷体"/>
                <a:cs typeface="楷体"/>
              </a:rPr>
              <a:t>次使用基本不等式！</a:t>
            </a:r>
            <a:endParaRPr lang="en-US" altLang="zh-CN" sz="24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44462" y="1059582"/>
            <a:ext cx="9180066" cy="792088"/>
            <a:chOff x="144462" y="1059582"/>
            <a:chExt cx="9180066" cy="792088"/>
          </a:xfrm>
        </p:grpSpPr>
        <p:sp>
          <p:nvSpPr>
            <p:cNvPr id="26648" name="矩形 36"/>
            <p:cNvSpPr>
              <a:spLocks noChangeArrowheads="1"/>
            </p:cNvSpPr>
            <p:nvPr/>
          </p:nvSpPr>
          <p:spPr bwMode="auto">
            <a:xfrm>
              <a:off x="144462" y="1275904"/>
              <a:ext cx="6371753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0000"/>
                  </a:solidFill>
                  <a:latin typeface="楷体"/>
                  <a:ea typeface="楷体"/>
                  <a:cs typeface="楷体"/>
                </a:rPr>
                <a:t>★★</a:t>
              </a:r>
              <a:r>
                <a:rPr lang="zh-CN" altLang="en-US" sz="24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</a:rPr>
                <a:t>探究</a:t>
              </a:r>
              <a:r>
                <a:rPr lang="en-US" altLang="zh-CN" sz="24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</a:rPr>
                <a:t>3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  <a:cs typeface="楷体"/>
                </a:rPr>
                <a:t>.</a:t>
              </a:r>
              <a:endParaRPr lang="en-US" altLang="zh-CN" sz="2400" b="1" dirty="0">
                <a:latin typeface="楷体" pitchFamily="49" charset="-122"/>
                <a:ea typeface="楷体" pitchFamily="49" charset="-122"/>
                <a:cs typeface="楷体"/>
              </a:endParaRPr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1664990" y="1059582"/>
              <a:ext cx="7659538" cy="792088"/>
              <a:chOff x="296838" y="3291830"/>
              <a:chExt cx="7659538" cy="792088"/>
            </a:xfrm>
          </p:grpSpPr>
          <p:sp>
            <p:nvSpPr>
              <p:cNvPr id="7" name="矩形 6"/>
              <p:cNvSpPr>
                <a:spLocks noChangeArrowheads="1"/>
              </p:cNvSpPr>
              <p:nvPr/>
            </p:nvSpPr>
            <p:spPr bwMode="auto">
              <a:xfrm>
                <a:off x="296838" y="3478237"/>
                <a:ext cx="765953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r>
                  <a:rPr lang="en-US" altLang="zh-CN" sz="2400" b="1" dirty="0" smtClean="0">
                    <a:latin typeface="楷体" pitchFamily="49" charset="-122"/>
                    <a:ea typeface="楷体" pitchFamily="49" charset="-122"/>
                    <a:cs typeface="楷体"/>
                  </a:rPr>
                  <a:t>0</a:t>
                </a:r>
                <a:r>
                  <a:rPr lang="zh-CN" altLang="en-US" sz="2400" b="1" dirty="0" smtClean="0">
                    <a:latin typeface="楷体" pitchFamily="49" charset="-122"/>
                    <a:ea typeface="楷体" pitchFamily="49" charset="-122"/>
                    <a:cs typeface="楷体"/>
                  </a:rPr>
                  <a:t>＜</a:t>
                </a:r>
                <a:r>
                  <a:rPr lang="en-US" altLang="zh-CN" sz="2400" b="1" dirty="0" smtClean="0">
                    <a:latin typeface="楷体" pitchFamily="49" charset="-122"/>
                    <a:ea typeface="楷体" pitchFamily="49" charset="-122"/>
                    <a:cs typeface="楷体"/>
                  </a:rPr>
                  <a:t>x</a:t>
                </a:r>
                <a:r>
                  <a:rPr lang="zh-CN" altLang="en-US" sz="2400" b="1" dirty="0" smtClean="0">
                    <a:latin typeface="楷体" pitchFamily="49" charset="-122"/>
                    <a:ea typeface="楷体" pitchFamily="49" charset="-122"/>
                    <a:cs typeface="楷体"/>
                  </a:rPr>
                  <a:t>＜</a:t>
                </a:r>
                <a:r>
                  <a:rPr lang="en-US" altLang="zh-CN" sz="2400" b="1" dirty="0" smtClean="0">
                    <a:latin typeface="楷体" pitchFamily="49" charset="-122"/>
                    <a:ea typeface="楷体" pitchFamily="49" charset="-122"/>
                    <a:cs typeface="楷体"/>
                  </a:rPr>
                  <a:t>1</a:t>
                </a:r>
                <a:r>
                  <a:rPr lang="zh-CN" altLang="en-US" sz="2400" b="1" dirty="0" smtClean="0">
                    <a:latin typeface="楷体" pitchFamily="49" charset="-122"/>
                    <a:ea typeface="楷体" pitchFamily="49" charset="-122"/>
                    <a:cs typeface="楷体"/>
                  </a:rPr>
                  <a:t>，为</a:t>
                </a:r>
                <a:r>
                  <a:rPr lang="en-US" altLang="zh-CN" sz="2400" b="1" dirty="0" err="1" smtClean="0">
                    <a:latin typeface="楷体" pitchFamily="49" charset="-122"/>
                    <a:ea typeface="楷体" pitchFamily="49" charset="-122"/>
                    <a:cs typeface="楷体"/>
                  </a:rPr>
                  <a:t>a,b</a:t>
                </a:r>
                <a:r>
                  <a:rPr lang="zh-CN" altLang="en-US" sz="2400" b="1" dirty="0" smtClean="0">
                    <a:latin typeface="楷体" pitchFamily="49" charset="-122"/>
                    <a:ea typeface="楷体" pitchFamily="49" charset="-122"/>
                    <a:cs typeface="楷体"/>
                  </a:rPr>
                  <a:t>为正常数，求        的最小值</a:t>
                </a:r>
                <a:r>
                  <a:rPr lang="en-US" altLang="zh-CN" sz="2400" b="1" dirty="0" smtClean="0">
                    <a:latin typeface="楷体" pitchFamily="49" charset="-122"/>
                    <a:ea typeface="楷体" pitchFamily="49" charset="-122"/>
                    <a:cs typeface="楷体"/>
                  </a:rPr>
                  <a:t>.</a:t>
                </a:r>
                <a:endParaRPr lang="en-US" altLang="zh-CN" sz="2400" b="1" dirty="0">
                  <a:latin typeface="楷体" pitchFamily="49" charset="-122"/>
                  <a:ea typeface="楷体" pitchFamily="49" charset="-122"/>
                  <a:cs typeface="楷体"/>
                </a:endParaRPr>
              </a:p>
            </p:txBody>
          </p:sp>
          <p:graphicFrame>
            <p:nvGraphicFramePr>
              <p:cNvPr id="39938" name="Object 2"/>
              <p:cNvGraphicFramePr>
                <a:graphicFrameLocks noChangeAspect="1"/>
              </p:cNvGraphicFramePr>
              <p:nvPr/>
            </p:nvGraphicFramePr>
            <p:xfrm>
              <a:off x="4355976" y="3291830"/>
              <a:ext cx="1224135" cy="792088"/>
            </p:xfrm>
            <a:graphic>
              <a:graphicData uri="http://schemas.openxmlformats.org/presentationml/2006/ole">
                <p:oleObj spid="_x0000_s39938" name="Microsoft Equation 3.0" r:id="rId3" imgW="647640" imgH="419040" progId="Equation.3">
                  <p:embed/>
                </p:oleObj>
              </a:graphicData>
            </a:graphic>
          </p:graphicFrame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6"/>
          <p:cNvSpPr>
            <a:spLocks noChangeArrowheads="1"/>
          </p:cNvSpPr>
          <p:nvPr/>
        </p:nvSpPr>
        <p:spPr bwMode="auto">
          <a:xfrm>
            <a:off x="35496" y="627534"/>
            <a:ext cx="637175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  解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：</a:t>
            </a:r>
            <a:endParaRPr lang="en-US" altLang="zh-CN" sz="24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graphicFrame>
        <p:nvGraphicFramePr>
          <p:cNvPr id="78850" name="Object 2"/>
          <p:cNvGraphicFramePr>
            <a:graphicFrameLocks noChangeAspect="1"/>
          </p:cNvGraphicFramePr>
          <p:nvPr/>
        </p:nvGraphicFramePr>
        <p:xfrm>
          <a:off x="928687" y="699542"/>
          <a:ext cx="3643313" cy="433387"/>
        </p:xfrm>
        <a:graphic>
          <a:graphicData uri="http://schemas.openxmlformats.org/presentationml/2006/ole">
            <p:oleObj spid="_x0000_s78850" name="Microsoft Equation 3.0" r:id="rId3" imgW="1714320" imgH="203040" progId="Equation.3">
              <p:embed/>
            </p:oleObj>
          </a:graphicData>
        </a:graphic>
      </p:graphicFrame>
      <p:graphicFrame>
        <p:nvGraphicFramePr>
          <p:cNvPr id="78852" name="Object 4"/>
          <p:cNvGraphicFramePr>
            <a:graphicFrameLocks noChangeAspect="1"/>
          </p:cNvGraphicFramePr>
          <p:nvPr/>
        </p:nvGraphicFramePr>
        <p:xfrm>
          <a:off x="107504" y="1707654"/>
          <a:ext cx="3687068" cy="886427"/>
        </p:xfrm>
        <a:graphic>
          <a:graphicData uri="http://schemas.openxmlformats.org/presentationml/2006/ole">
            <p:oleObj spid="_x0000_s78852" name="Microsoft Equation 3.0" r:id="rId4" imgW="1955520" imgH="469800" progId="Equation.3">
              <p:embed/>
            </p:oleObj>
          </a:graphicData>
        </a:graphic>
      </p:graphicFrame>
      <p:graphicFrame>
        <p:nvGraphicFramePr>
          <p:cNvPr id="78854" name="Object 6"/>
          <p:cNvGraphicFramePr>
            <a:graphicFrameLocks noChangeAspect="1"/>
          </p:cNvGraphicFramePr>
          <p:nvPr/>
        </p:nvGraphicFramePr>
        <p:xfrm>
          <a:off x="3934122" y="975940"/>
          <a:ext cx="2078038" cy="947738"/>
        </p:xfrm>
        <a:graphic>
          <a:graphicData uri="http://schemas.openxmlformats.org/presentationml/2006/ole">
            <p:oleObj spid="_x0000_s78854" name="Microsoft Equation 3.0" r:id="rId5" imgW="977760" imgH="444240" progId="Equation.3">
              <p:embed/>
            </p:oleObj>
          </a:graphicData>
        </a:graphic>
      </p:graphicFrame>
      <p:graphicFrame>
        <p:nvGraphicFramePr>
          <p:cNvPr id="78855" name="Object 7"/>
          <p:cNvGraphicFramePr>
            <a:graphicFrameLocks noChangeAspect="1"/>
          </p:cNvGraphicFramePr>
          <p:nvPr/>
        </p:nvGraphicFramePr>
        <p:xfrm>
          <a:off x="179388" y="1190129"/>
          <a:ext cx="3598862" cy="517525"/>
        </p:xfrm>
        <a:graphic>
          <a:graphicData uri="http://schemas.openxmlformats.org/presentationml/2006/ole">
            <p:oleObj spid="_x0000_s78855" name="Microsoft Equation 3.0" r:id="rId6" imgW="1765080" imgH="253800" progId="Equation.3">
              <p:embed/>
            </p:oleObj>
          </a:graphicData>
        </a:graphic>
      </p:graphicFrame>
      <p:grpSp>
        <p:nvGrpSpPr>
          <p:cNvPr id="18" name="组合 17"/>
          <p:cNvGrpSpPr/>
          <p:nvPr/>
        </p:nvGrpSpPr>
        <p:grpSpPr>
          <a:xfrm>
            <a:off x="34826" y="2571750"/>
            <a:ext cx="7129462" cy="1825361"/>
            <a:chOff x="34826" y="2571750"/>
            <a:chExt cx="7129462" cy="1825361"/>
          </a:xfrm>
        </p:grpSpPr>
        <p:sp>
          <p:nvSpPr>
            <p:cNvPr id="13" name="矩形 12"/>
            <p:cNvSpPr>
              <a:spLocks noChangeArrowheads="1"/>
            </p:cNvSpPr>
            <p:nvPr/>
          </p:nvSpPr>
          <p:spPr bwMode="auto">
            <a:xfrm>
              <a:off x="34826" y="2571750"/>
              <a:ext cx="7129462" cy="16927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2000" b="1" dirty="0" smtClean="0">
                  <a:solidFill>
                    <a:srgbClr val="FF0000"/>
                  </a:solidFill>
                  <a:latin typeface="楷体"/>
                  <a:ea typeface="楷体"/>
                  <a:cs typeface="楷体"/>
                </a:rPr>
                <a:t>注：</a:t>
              </a:r>
              <a:r>
                <a:rPr lang="zh-CN" altLang="en-US" sz="2000" b="1" dirty="0" smtClean="0">
                  <a:latin typeface="楷体"/>
                  <a:ea typeface="楷体"/>
                  <a:cs typeface="楷体"/>
                </a:rPr>
                <a:t>在一个题中，如果</a:t>
              </a:r>
              <a:r>
                <a:rPr lang="zh-CN" altLang="en-US" sz="2000" b="1" dirty="0" smtClean="0">
                  <a:solidFill>
                    <a:srgbClr val="FF0000"/>
                  </a:solidFill>
                  <a:latin typeface="楷体"/>
                  <a:ea typeface="楷体"/>
                  <a:cs typeface="楷体"/>
                </a:rPr>
                <a:t>多次使用基本不等式，等号</a:t>
              </a:r>
              <a:endParaRPr lang="en-US" altLang="zh-CN" sz="2000" b="1" dirty="0" smtClean="0">
                <a:solidFill>
                  <a:srgbClr val="FF0000"/>
                </a:solidFill>
                <a:latin typeface="楷体"/>
                <a:ea typeface="楷体"/>
                <a:cs typeface="楷体"/>
              </a:endParaRPr>
            </a:p>
            <a:p>
              <a:endParaRPr lang="en-US" altLang="zh-CN" sz="800" b="1" dirty="0" smtClean="0">
                <a:solidFill>
                  <a:srgbClr val="FF0000"/>
                </a:solidFill>
                <a:latin typeface="楷体"/>
                <a:ea typeface="楷体"/>
                <a:cs typeface="楷体"/>
              </a:endParaRPr>
            </a:p>
            <a:p>
              <a:r>
                <a:rPr lang="zh-CN" altLang="en-US" sz="2000" b="1" dirty="0" smtClean="0">
                  <a:solidFill>
                    <a:srgbClr val="FF0000"/>
                  </a:solidFill>
                  <a:latin typeface="楷体"/>
                  <a:ea typeface="楷体"/>
                  <a:cs typeface="楷体"/>
                </a:rPr>
                <a:t>一定要能同时成立，否则不能用来求最值，但可以</a:t>
              </a:r>
              <a:endParaRPr lang="en-US" altLang="zh-CN" sz="2000" b="1" dirty="0" smtClean="0">
                <a:solidFill>
                  <a:srgbClr val="FF0000"/>
                </a:solidFill>
                <a:latin typeface="楷体"/>
                <a:ea typeface="楷体"/>
                <a:cs typeface="楷体"/>
              </a:endParaRPr>
            </a:p>
            <a:p>
              <a:endParaRPr lang="en-US" altLang="zh-CN" sz="800" b="1" dirty="0" smtClean="0">
                <a:solidFill>
                  <a:srgbClr val="FF0000"/>
                </a:solidFill>
                <a:latin typeface="楷体"/>
                <a:ea typeface="楷体"/>
                <a:cs typeface="楷体"/>
              </a:endParaRPr>
            </a:p>
            <a:p>
              <a:r>
                <a:rPr lang="zh-CN" altLang="en-US" sz="2000" b="1" dirty="0" smtClean="0">
                  <a:solidFill>
                    <a:srgbClr val="FF0000"/>
                  </a:solidFill>
                  <a:latin typeface="楷体"/>
                  <a:ea typeface="楷体"/>
                  <a:cs typeface="楷体"/>
                </a:rPr>
                <a:t>比较大小</a:t>
              </a:r>
              <a:r>
                <a:rPr lang="en-US" altLang="zh-CN" sz="2000" b="1" dirty="0" smtClean="0">
                  <a:solidFill>
                    <a:srgbClr val="FF0000"/>
                  </a:solidFill>
                  <a:latin typeface="楷体"/>
                  <a:ea typeface="楷体"/>
                  <a:cs typeface="楷体"/>
                </a:rPr>
                <a:t>.</a:t>
              </a:r>
              <a:r>
                <a:rPr lang="zh-CN" altLang="en-US" sz="2000" b="1" dirty="0" smtClean="0">
                  <a:latin typeface="楷体"/>
                  <a:ea typeface="楷体"/>
                  <a:cs typeface="楷体"/>
                </a:rPr>
                <a:t>而对于此例，两次使用基本不等式，</a:t>
              </a:r>
              <a:endParaRPr lang="en-US" altLang="zh-CN" sz="2000" b="1" dirty="0" smtClean="0">
                <a:latin typeface="楷体"/>
                <a:ea typeface="楷体"/>
                <a:cs typeface="楷体"/>
              </a:endParaRPr>
            </a:p>
            <a:p>
              <a:endParaRPr lang="en-US" altLang="zh-CN" sz="800" b="1" dirty="0" smtClean="0">
                <a:latin typeface="楷体"/>
                <a:ea typeface="楷体"/>
                <a:cs typeface="楷体"/>
              </a:endParaRPr>
            </a:p>
            <a:p>
              <a:r>
                <a:rPr lang="zh-CN" altLang="en-US" sz="2000" b="1" dirty="0" smtClean="0">
                  <a:latin typeface="楷体"/>
                  <a:ea typeface="楷体"/>
                  <a:cs typeface="楷体"/>
                </a:rPr>
                <a:t>即</a:t>
              </a:r>
              <a:r>
                <a:rPr lang="en-US" altLang="zh-CN" sz="2000" b="1" dirty="0" smtClean="0">
                  <a:latin typeface="楷体"/>
                  <a:ea typeface="楷体"/>
                  <a:cs typeface="楷体"/>
                </a:rPr>
                <a:t>x= 1-x</a:t>
              </a:r>
              <a:r>
                <a:rPr lang="zh-CN" altLang="en-US" sz="2000" b="1" dirty="0" smtClean="0">
                  <a:latin typeface="楷体"/>
                  <a:ea typeface="楷体"/>
                  <a:cs typeface="楷体"/>
                </a:rPr>
                <a:t>且         即            </a:t>
              </a:r>
              <a:endParaRPr lang="en-US" altLang="zh-CN" sz="2000" b="1" dirty="0" smtClean="0">
                <a:latin typeface="楷体"/>
                <a:ea typeface="楷体"/>
                <a:cs typeface="楷体"/>
              </a:endParaRPr>
            </a:p>
          </p:txBody>
        </p:sp>
        <p:graphicFrame>
          <p:nvGraphicFramePr>
            <p:cNvPr id="78858" name="Object 10"/>
            <p:cNvGraphicFramePr>
              <a:graphicFrameLocks noChangeAspect="1"/>
            </p:cNvGraphicFramePr>
            <p:nvPr/>
          </p:nvGraphicFramePr>
          <p:xfrm>
            <a:off x="2915816" y="3723878"/>
            <a:ext cx="1436688" cy="627063"/>
          </p:xfrm>
          <a:graphic>
            <a:graphicData uri="http://schemas.openxmlformats.org/presentationml/2006/ole">
              <p:oleObj spid="_x0000_s78858" name="Microsoft Equation 3.0" r:id="rId7" imgW="901440" imgH="393480" progId="Equation.3">
                <p:embed/>
              </p:oleObj>
            </a:graphicData>
          </a:graphic>
        </p:graphicFrame>
        <p:graphicFrame>
          <p:nvGraphicFramePr>
            <p:cNvPr id="78857" name="Object 9"/>
            <p:cNvGraphicFramePr>
              <a:graphicFrameLocks noChangeAspect="1"/>
            </p:cNvGraphicFramePr>
            <p:nvPr/>
          </p:nvGraphicFramePr>
          <p:xfrm>
            <a:off x="1423145" y="3723878"/>
            <a:ext cx="1060623" cy="673233"/>
          </p:xfrm>
          <a:graphic>
            <a:graphicData uri="http://schemas.openxmlformats.org/presentationml/2006/ole">
              <p:oleObj spid="_x0000_s78857" name="Microsoft Equation 3.0" r:id="rId8" imgW="660240" imgH="419040" progId="Equation.3">
                <p:embed/>
              </p:oleObj>
            </a:graphicData>
          </a:graphic>
        </p:graphicFrame>
      </p:grpSp>
      <p:sp>
        <p:nvSpPr>
          <p:cNvPr id="12" name="矩形 11"/>
          <p:cNvSpPr/>
          <p:nvPr/>
        </p:nvSpPr>
        <p:spPr>
          <a:xfrm>
            <a:off x="45506" y="627534"/>
            <a:ext cx="4940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错</a:t>
            </a:r>
            <a:endParaRPr lang="zh-CN" altLang="en-US" sz="2400" dirty="0"/>
          </a:p>
        </p:txBody>
      </p:sp>
      <p:grpSp>
        <p:nvGrpSpPr>
          <p:cNvPr id="16" name="组合 15"/>
          <p:cNvGrpSpPr/>
          <p:nvPr/>
        </p:nvGrpSpPr>
        <p:grpSpPr>
          <a:xfrm>
            <a:off x="3779912" y="1923678"/>
            <a:ext cx="2016224" cy="400110"/>
            <a:chOff x="3779912" y="1923678"/>
            <a:chExt cx="2016224" cy="400110"/>
          </a:xfrm>
        </p:grpSpPr>
        <p:graphicFrame>
          <p:nvGraphicFramePr>
            <p:cNvPr id="78856" name="Object 8"/>
            <p:cNvGraphicFramePr>
              <a:graphicFrameLocks noChangeAspect="1"/>
            </p:cNvGraphicFramePr>
            <p:nvPr/>
          </p:nvGraphicFramePr>
          <p:xfrm>
            <a:off x="5219874" y="1966218"/>
            <a:ext cx="576262" cy="317500"/>
          </p:xfrm>
          <a:graphic>
            <a:graphicData uri="http://schemas.openxmlformats.org/presentationml/2006/ole">
              <p:oleObj spid="_x0000_s78856" name="Microsoft Equation 3.0" r:id="rId9" imgW="304560" imgH="177480" progId="Equation.3">
                <p:embed/>
              </p:oleObj>
            </a:graphicData>
          </a:graphic>
        </p:graphicFrame>
        <p:sp>
          <p:nvSpPr>
            <p:cNvPr id="14" name="矩形 13"/>
            <p:cNvSpPr/>
            <p:nvPr/>
          </p:nvSpPr>
          <p:spPr>
            <a:xfrm>
              <a:off x="3779912" y="1923678"/>
              <a:ext cx="1475084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b="1" dirty="0" smtClean="0">
                  <a:latin typeface="楷体"/>
                  <a:ea typeface="楷体"/>
                  <a:cs typeface="楷体"/>
                </a:rPr>
                <a:t>∴最小值为</a:t>
              </a:r>
              <a:endParaRPr lang="zh-CN" altLang="en-US" sz="2000" dirty="0"/>
            </a:p>
          </p:txBody>
        </p:sp>
      </p:grpSp>
      <p:sp>
        <p:nvSpPr>
          <p:cNvPr id="17" name="矩形 16"/>
          <p:cNvSpPr/>
          <p:nvPr/>
        </p:nvSpPr>
        <p:spPr>
          <a:xfrm>
            <a:off x="323528" y="4403888"/>
            <a:ext cx="66247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/>
                <a:ea typeface="楷体"/>
                <a:cs typeface="楷体"/>
              </a:rPr>
              <a:t> 做为常数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a</a:t>
            </a:r>
            <a:r>
              <a:rPr lang="zh-CN" altLang="en-US" sz="2000" b="1" dirty="0" smtClean="0">
                <a:latin typeface="楷体"/>
                <a:ea typeface="楷体"/>
                <a:cs typeface="楷体"/>
              </a:rPr>
              <a:t>、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b</a:t>
            </a:r>
            <a:r>
              <a:rPr lang="zh-CN" altLang="en-US" sz="2000" b="1" dirty="0" smtClean="0">
                <a:latin typeface="楷体"/>
                <a:ea typeface="楷体"/>
                <a:cs typeface="楷体"/>
              </a:rPr>
              <a:t>，题中只有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a</a:t>
            </a:r>
            <a:r>
              <a:rPr lang="zh-CN" altLang="en-US" sz="2000" b="1" dirty="0" smtClean="0">
                <a:latin typeface="楷体"/>
                <a:ea typeface="楷体"/>
                <a:cs typeface="楷体"/>
              </a:rPr>
              <a:t>＞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0,b</a:t>
            </a:r>
            <a:r>
              <a:rPr lang="zh-CN" altLang="en-US" sz="2000" b="1" dirty="0" smtClean="0">
                <a:latin typeface="楷体"/>
                <a:ea typeface="楷体"/>
                <a:cs typeface="楷体"/>
              </a:rPr>
              <a:t>＞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0</a:t>
            </a:r>
            <a:r>
              <a:rPr lang="zh-CN" altLang="en-US" sz="2000" b="1" dirty="0" smtClean="0">
                <a:latin typeface="楷体"/>
                <a:ea typeface="楷体"/>
                <a:cs typeface="楷体"/>
              </a:rPr>
              <a:t>，不一定有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a=b.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  <p:bldP spid="1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34"/>
          <p:cNvSpPr>
            <a:spLocks noChangeArrowheads="1"/>
          </p:cNvSpPr>
          <p:nvPr/>
        </p:nvSpPr>
        <p:spPr bwMode="auto">
          <a:xfrm>
            <a:off x="98193" y="771550"/>
            <a:ext cx="755576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解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I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：</a:t>
            </a:r>
            <a:endParaRPr lang="zh-CN" altLang="en-US" sz="2400" dirty="0">
              <a:latin typeface="Franklin Gothic Book"/>
            </a:endParaRPr>
          </a:p>
        </p:txBody>
      </p:sp>
      <p:graphicFrame>
        <p:nvGraphicFramePr>
          <p:cNvPr id="38927" name="Object 15"/>
          <p:cNvGraphicFramePr>
            <a:graphicFrameLocks noChangeAspect="1"/>
          </p:cNvGraphicFramePr>
          <p:nvPr/>
        </p:nvGraphicFramePr>
        <p:xfrm>
          <a:off x="899591" y="772245"/>
          <a:ext cx="2187243" cy="432048"/>
        </p:xfrm>
        <a:graphic>
          <a:graphicData uri="http://schemas.openxmlformats.org/presentationml/2006/ole">
            <p:oleObj spid="_x0000_s38927" name="Microsoft Equation 3.0" r:id="rId3" imgW="1028520" imgH="203040" progId="Equation.3">
              <p:embed/>
            </p:oleObj>
          </a:graphicData>
        </a:graphic>
      </p:graphicFrame>
      <p:graphicFrame>
        <p:nvGraphicFramePr>
          <p:cNvPr id="38929" name="Object 17"/>
          <p:cNvGraphicFramePr>
            <a:graphicFrameLocks noChangeAspect="1"/>
          </p:cNvGraphicFramePr>
          <p:nvPr/>
        </p:nvGraphicFramePr>
        <p:xfrm>
          <a:off x="251520" y="1131590"/>
          <a:ext cx="3998910" cy="863401"/>
        </p:xfrm>
        <a:graphic>
          <a:graphicData uri="http://schemas.openxmlformats.org/presentationml/2006/ole">
            <p:oleObj spid="_x0000_s38929" name="Microsoft Equation 3.0" r:id="rId4" imgW="2234880" imgH="482400" progId="Equation.3">
              <p:embed/>
            </p:oleObj>
          </a:graphicData>
        </a:graphic>
      </p:graphicFrame>
      <p:graphicFrame>
        <p:nvGraphicFramePr>
          <p:cNvPr id="38930" name="Object 18"/>
          <p:cNvGraphicFramePr>
            <a:graphicFrameLocks noChangeAspect="1"/>
          </p:cNvGraphicFramePr>
          <p:nvPr/>
        </p:nvGraphicFramePr>
        <p:xfrm>
          <a:off x="251520" y="1924373"/>
          <a:ext cx="3240360" cy="810090"/>
        </p:xfrm>
        <a:graphic>
          <a:graphicData uri="http://schemas.openxmlformats.org/presentationml/2006/ole">
            <p:oleObj spid="_x0000_s38930" name="Microsoft Equation 3.0" r:id="rId5" imgW="1676160" imgH="419040" progId="Equation.3">
              <p:embed/>
            </p:oleObj>
          </a:graphicData>
        </a:graphic>
      </p:graphicFrame>
      <p:graphicFrame>
        <p:nvGraphicFramePr>
          <p:cNvPr id="38931" name="Object 19"/>
          <p:cNvGraphicFramePr>
            <a:graphicFrameLocks noChangeAspect="1"/>
          </p:cNvGraphicFramePr>
          <p:nvPr/>
        </p:nvGraphicFramePr>
        <p:xfrm>
          <a:off x="323528" y="2756913"/>
          <a:ext cx="3240360" cy="462909"/>
        </p:xfrm>
        <a:graphic>
          <a:graphicData uri="http://schemas.openxmlformats.org/presentationml/2006/ole">
            <p:oleObj spid="_x0000_s38931" name="Microsoft Equation 3.0" r:id="rId6" imgW="1600200" imgH="228600" progId="Equation.3">
              <p:embed/>
            </p:oleObj>
          </a:graphicData>
        </a:graphic>
      </p:graphicFrame>
      <p:grpSp>
        <p:nvGrpSpPr>
          <p:cNvPr id="11" name="组合 10"/>
          <p:cNvGrpSpPr/>
          <p:nvPr/>
        </p:nvGrpSpPr>
        <p:grpSpPr>
          <a:xfrm>
            <a:off x="152839" y="3147814"/>
            <a:ext cx="5499281" cy="792088"/>
            <a:chOff x="179512" y="3795886"/>
            <a:chExt cx="5499281" cy="792088"/>
          </a:xfrm>
        </p:grpSpPr>
        <p:sp>
          <p:nvSpPr>
            <p:cNvPr id="8" name="矩形 7"/>
            <p:cNvSpPr>
              <a:spLocks noChangeArrowheads="1"/>
            </p:cNvSpPr>
            <p:nvPr/>
          </p:nvSpPr>
          <p:spPr bwMode="auto">
            <a:xfrm>
              <a:off x="179512" y="3939902"/>
              <a:ext cx="4608512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</a:rPr>
                <a:t>当且仅当        时取得最小值</a:t>
              </a:r>
              <a:endParaRPr lang="zh-CN" altLang="en-US" sz="2400" b="1" dirty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38933" name="Object 21"/>
            <p:cNvGraphicFramePr>
              <a:graphicFrameLocks noChangeAspect="1"/>
            </p:cNvGraphicFramePr>
            <p:nvPr/>
          </p:nvGraphicFramePr>
          <p:xfrm>
            <a:off x="1498884" y="3795886"/>
            <a:ext cx="1200908" cy="792088"/>
          </p:xfrm>
          <a:graphic>
            <a:graphicData uri="http://schemas.openxmlformats.org/presentationml/2006/ole">
              <p:oleObj spid="_x0000_s38933" name="Microsoft Equation 3.0" r:id="rId7" imgW="596880" imgH="393480" progId="Equation.3">
                <p:embed/>
              </p:oleObj>
            </a:graphicData>
          </a:graphic>
        </p:graphicFrame>
        <p:graphicFrame>
          <p:nvGraphicFramePr>
            <p:cNvPr id="38934" name="Object 22"/>
            <p:cNvGraphicFramePr>
              <a:graphicFrameLocks noChangeAspect="1"/>
            </p:cNvGraphicFramePr>
            <p:nvPr/>
          </p:nvGraphicFramePr>
          <p:xfrm>
            <a:off x="4572000" y="3939902"/>
            <a:ext cx="1106793" cy="474340"/>
          </p:xfrm>
          <a:graphic>
            <a:graphicData uri="http://schemas.openxmlformats.org/presentationml/2006/ole">
              <p:oleObj spid="_x0000_s38934" name="Microsoft Equation 3.0" r:id="rId8" imgW="533160" imgH="228600" progId="Equation.3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9875" name="Object 3"/>
          <p:cNvGraphicFramePr>
            <a:graphicFrameLocks noChangeAspect="1"/>
          </p:cNvGraphicFramePr>
          <p:nvPr/>
        </p:nvGraphicFramePr>
        <p:xfrm>
          <a:off x="179513" y="1059582"/>
          <a:ext cx="2952328" cy="649512"/>
        </p:xfrm>
        <a:graphic>
          <a:graphicData uri="http://schemas.openxmlformats.org/presentationml/2006/ole">
            <p:oleObj spid="_x0000_s79875" name="Microsoft Equation 3.0" r:id="rId3" imgW="1904760" imgH="419040" progId="Equation.3">
              <p:embed/>
            </p:oleObj>
          </a:graphicData>
        </a:graphic>
      </p:graphicFrame>
      <p:graphicFrame>
        <p:nvGraphicFramePr>
          <p:cNvPr id="79876" name="Object 4"/>
          <p:cNvGraphicFramePr>
            <a:graphicFrameLocks noChangeAspect="1"/>
          </p:cNvGraphicFramePr>
          <p:nvPr/>
        </p:nvGraphicFramePr>
        <p:xfrm>
          <a:off x="3131840" y="1059582"/>
          <a:ext cx="3384376" cy="676876"/>
        </p:xfrm>
        <a:graphic>
          <a:graphicData uri="http://schemas.openxmlformats.org/presentationml/2006/ole">
            <p:oleObj spid="_x0000_s79876" name="Microsoft Equation 3.0" r:id="rId4" imgW="1968480" imgH="393480" progId="Equation.3">
              <p:embed/>
            </p:oleObj>
          </a:graphicData>
        </a:graphic>
      </p:graphicFrame>
      <p:graphicFrame>
        <p:nvGraphicFramePr>
          <p:cNvPr id="79877" name="Object 5"/>
          <p:cNvGraphicFramePr>
            <a:graphicFrameLocks noChangeAspect="1"/>
          </p:cNvGraphicFramePr>
          <p:nvPr/>
        </p:nvGraphicFramePr>
        <p:xfrm>
          <a:off x="121940" y="1696694"/>
          <a:ext cx="2865884" cy="659032"/>
        </p:xfrm>
        <a:graphic>
          <a:graphicData uri="http://schemas.openxmlformats.org/presentationml/2006/ole">
            <p:oleObj spid="_x0000_s79877" name="Microsoft Equation 3.0" r:id="rId5" imgW="1828800" imgH="419040" progId="Equation.3">
              <p:embed/>
            </p:oleObj>
          </a:graphicData>
        </a:graphic>
      </p:graphicFrame>
      <p:graphicFrame>
        <p:nvGraphicFramePr>
          <p:cNvPr id="79878" name="Object 6"/>
          <p:cNvGraphicFramePr>
            <a:graphicFrameLocks noChangeAspect="1"/>
          </p:cNvGraphicFramePr>
          <p:nvPr/>
        </p:nvGraphicFramePr>
        <p:xfrm>
          <a:off x="2987824" y="1851670"/>
          <a:ext cx="2808312" cy="401187"/>
        </p:xfrm>
        <a:graphic>
          <a:graphicData uri="http://schemas.openxmlformats.org/presentationml/2006/ole">
            <p:oleObj spid="_x0000_s79878" name="Microsoft Equation 3.0" r:id="rId6" imgW="1600200" imgH="228600" progId="Equation.3">
              <p:embed/>
            </p:oleObj>
          </a:graphicData>
        </a:graphic>
      </p:graphicFrame>
      <p:grpSp>
        <p:nvGrpSpPr>
          <p:cNvPr id="13" name="组合 12"/>
          <p:cNvGrpSpPr/>
          <p:nvPr/>
        </p:nvGrpSpPr>
        <p:grpSpPr>
          <a:xfrm>
            <a:off x="98192" y="491614"/>
            <a:ext cx="6418024" cy="711984"/>
            <a:chOff x="98192" y="-20538"/>
            <a:chExt cx="6418024" cy="711984"/>
          </a:xfrm>
        </p:grpSpPr>
        <p:sp>
          <p:nvSpPr>
            <p:cNvPr id="5" name="矩形 4"/>
            <p:cNvSpPr>
              <a:spLocks noChangeArrowheads="1"/>
            </p:cNvSpPr>
            <p:nvPr/>
          </p:nvSpPr>
          <p:spPr bwMode="auto">
            <a:xfrm>
              <a:off x="98192" y="123478"/>
              <a:ext cx="641802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0000"/>
                  </a:solidFill>
                  <a:latin typeface="楷体"/>
                  <a:ea typeface="楷体"/>
                  <a:cs typeface="楷体"/>
                </a:rPr>
                <a:t>解</a:t>
              </a:r>
              <a:r>
                <a:rPr lang="en-US" altLang="zh-CN" sz="2400" b="1" dirty="0" smtClean="0">
                  <a:solidFill>
                    <a:srgbClr val="FF0000"/>
                  </a:solidFill>
                  <a:latin typeface="楷体"/>
                  <a:ea typeface="楷体"/>
                  <a:cs typeface="楷体"/>
                </a:rPr>
                <a:t>II</a:t>
              </a:r>
              <a:r>
                <a:rPr lang="zh-CN" altLang="en-US" sz="2400" b="1" dirty="0" smtClean="0">
                  <a:solidFill>
                    <a:srgbClr val="FF0000"/>
                  </a:solidFill>
                  <a:latin typeface="楷体"/>
                  <a:ea typeface="楷体"/>
                  <a:cs typeface="楷体"/>
                </a:rPr>
                <a:t>：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  <a:cs typeface="楷体"/>
                </a:rPr>
                <a:t>∵0</a:t>
              </a: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  <a:cs typeface="楷体"/>
                </a:rPr>
                <a:t>＜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  <a:cs typeface="楷体"/>
                </a:rPr>
                <a:t>x</a:t>
              </a: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  <a:cs typeface="楷体"/>
                </a:rPr>
                <a:t>＜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  <a:cs typeface="楷体"/>
                </a:rPr>
                <a:t>1,</a:t>
              </a:r>
              <a:r>
                <a:rPr lang="zh-CN" altLang="en-US" sz="2400" b="1" dirty="0" smtClean="0">
                  <a:latin typeface="楷体"/>
                  <a:ea typeface="楷体"/>
                  <a:cs typeface="楷体"/>
                </a:rPr>
                <a:t>设</a:t>
              </a:r>
              <a:r>
                <a:rPr lang="en-US" altLang="zh-CN" sz="2400" b="1" dirty="0" smtClean="0">
                  <a:latin typeface="楷体"/>
                  <a:ea typeface="楷体"/>
                  <a:cs typeface="楷体"/>
                </a:rPr>
                <a:t>x=cos</a:t>
              </a:r>
              <a:r>
                <a:rPr lang="en-US" altLang="zh-CN" sz="2400" b="1" baseline="40000" dirty="0" smtClean="0">
                  <a:latin typeface="楷体"/>
                  <a:ea typeface="楷体"/>
                  <a:cs typeface="楷体"/>
                </a:rPr>
                <a:t>2</a:t>
              </a:r>
              <a:r>
                <a:rPr lang="el-GR" altLang="zh-CN" sz="2400" b="1" dirty="0" smtClean="0">
                  <a:latin typeface="楷体"/>
                  <a:ea typeface="楷体"/>
                  <a:cs typeface="楷体"/>
                </a:rPr>
                <a:t>α</a:t>
              </a:r>
              <a:r>
                <a:rPr lang="en-US" altLang="zh-CN" sz="2400" b="1" dirty="0" smtClean="0">
                  <a:latin typeface="楷体"/>
                  <a:ea typeface="楷体"/>
                  <a:cs typeface="楷体"/>
                </a:rPr>
                <a:t>,</a:t>
              </a:r>
              <a:r>
                <a:rPr lang="el-GR" altLang="zh-CN" sz="2400" b="1" dirty="0" smtClean="0">
                  <a:latin typeface="楷体"/>
                  <a:ea typeface="楷体"/>
                  <a:cs typeface="楷体"/>
                </a:rPr>
                <a:t>α</a:t>
              </a:r>
              <a:r>
                <a:rPr lang="en-US" altLang="zh-CN" sz="2400" b="1" dirty="0" smtClean="0">
                  <a:latin typeface="楷体"/>
                  <a:ea typeface="楷体"/>
                  <a:cs typeface="楷体"/>
                </a:rPr>
                <a:t>∈(0,   )</a:t>
              </a:r>
              <a:endParaRPr lang="zh-CN" altLang="en-US" sz="2400" dirty="0">
                <a:latin typeface="Franklin Gothic Book"/>
              </a:endParaRPr>
            </a:p>
          </p:txBody>
        </p:sp>
        <p:graphicFrame>
          <p:nvGraphicFramePr>
            <p:cNvPr id="79879" name="Object 7"/>
            <p:cNvGraphicFramePr>
              <a:graphicFrameLocks noChangeAspect="1"/>
            </p:cNvGraphicFramePr>
            <p:nvPr/>
          </p:nvGraphicFramePr>
          <p:xfrm>
            <a:off x="5425554" y="-20538"/>
            <a:ext cx="298574" cy="711984"/>
          </p:xfrm>
          <a:graphic>
            <a:graphicData uri="http://schemas.openxmlformats.org/presentationml/2006/ole">
              <p:oleObj spid="_x0000_s79879" name="Microsoft Equation 3.0" r:id="rId7" imgW="164880" imgH="393480" progId="Equation.3">
                <p:embed/>
              </p:oleObj>
            </a:graphicData>
          </a:graphic>
        </p:graphicFrame>
      </p:grpSp>
      <p:graphicFrame>
        <p:nvGraphicFramePr>
          <p:cNvPr id="79880" name="Object 8"/>
          <p:cNvGraphicFramePr>
            <a:graphicFrameLocks noChangeAspect="1"/>
          </p:cNvGraphicFramePr>
          <p:nvPr/>
        </p:nvGraphicFramePr>
        <p:xfrm>
          <a:off x="136549" y="2397944"/>
          <a:ext cx="7747819" cy="725031"/>
        </p:xfrm>
        <a:graphic>
          <a:graphicData uri="http://schemas.openxmlformats.org/presentationml/2006/ole">
            <p:oleObj spid="_x0000_s79880" name="Microsoft Equation 3.0" r:id="rId8" imgW="4356000" imgH="419040" progId="Equation.3">
              <p:embed/>
            </p:oleObj>
          </a:graphicData>
        </a:graphic>
      </p:graphicFrame>
      <p:graphicFrame>
        <p:nvGraphicFramePr>
          <p:cNvPr id="79881" name="Object 9"/>
          <p:cNvGraphicFramePr>
            <a:graphicFrameLocks noChangeAspect="1"/>
          </p:cNvGraphicFramePr>
          <p:nvPr/>
        </p:nvGraphicFramePr>
        <p:xfrm>
          <a:off x="2106674" y="3579862"/>
          <a:ext cx="1745246" cy="576064"/>
        </p:xfrm>
        <a:graphic>
          <a:graphicData uri="http://schemas.openxmlformats.org/presentationml/2006/ole">
            <p:oleObj spid="_x0000_s79881" name="Microsoft Equation 3.0" r:id="rId9" imgW="1193760" imgH="393480" progId="Equation.3">
              <p:embed/>
            </p:oleObj>
          </a:graphicData>
        </a:graphic>
      </p:graphicFrame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35496" y="3219822"/>
            <a:ext cx="562593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注：</a:t>
            </a:r>
            <a:r>
              <a:rPr lang="zh-CN" altLang="en-US" sz="2000" b="1" dirty="0" smtClean="0">
                <a:latin typeface="楷体"/>
                <a:ea typeface="楷体"/>
                <a:cs typeface="楷体"/>
              </a:rPr>
              <a:t>三角函数中同角的平方关系另两种形式：</a:t>
            </a:r>
            <a:endParaRPr lang="zh-CN" altLang="en-US" sz="2000" b="1" dirty="0">
              <a:latin typeface="Franklin Gothic Book"/>
            </a:endParaRPr>
          </a:p>
        </p:txBody>
      </p:sp>
      <p:graphicFrame>
        <p:nvGraphicFramePr>
          <p:cNvPr id="79883" name="Object 11"/>
          <p:cNvGraphicFramePr>
            <a:graphicFrameLocks noChangeAspect="1"/>
          </p:cNvGraphicFramePr>
          <p:nvPr/>
        </p:nvGraphicFramePr>
        <p:xfrm>
          <a:off x="171747" y="3579862"/>
          <a:ext cx="1802521" cy="576064"/>
        </p:xfrm>
        <a:graphic>
          <a:graphicData uri="http://schemas.openxmlformats.org/presentationml/2006/ole">
            <p:oleObj spid="_x0000_s79883" name="Microsoft Equation 3.0" r:id="rId10" imgW="1231560" imgH="393480" progId="Equation.3">
              <p:embed/>
            </p:oleObj>
          </a:graphicData>
        </a:graphic>
      </p:graphicFrame>
      <p:sp>
        <p:nvSpPr>
          <p:cNvPr id="14" name="圆角矩形标注 13"/>
          <p:cNvSpPr/>
          <p:nvPr/>
        </p:nvSpPr>
        <p:spPr>
          <a:xfrm>
            <a:off x="6228184" y="411510"/>
            <a:ext cx="2304256" cy="648072"/>
          </a:xfrm>
          <a:prstGeom prst="wedgeRoundRectCallout">
            <a:avLst>
              <a:gd name="adj1" fmla="val -60899"/>
              <a:gd name="adj2" fmla="val 17428"/>
              <a:gd name="adj3" fmla="val 16667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角</a:t>
            </a:r>
            <a:r>
              <a:rPr lang="el-GR" altLang="zh-CN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α</a:t>
            </a:r>
            <a:r>
              <a:rPr lang="zh-CN" altLang="en-US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的范围依</a:t>
            </a:r>
            <a:r>
              <a:rPr lang="en-US" altLang="zh-CN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x</a:t>
            </a:r>
            <a:r>
              <a:rPr lang="zh-CN" altLang="en-US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的范围而定，不应过宽！</a:t>
            </a:r>
            <a:endParaRPr lang="zh-CN" altLang="en-US" b="1" dirty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  <p:cxnSp>
        <p:nvCxnSpPr>
          <p:cNvPr id="17" name="直接箭头连接符 16"/>
          <p:cNvCxnSpPr/>
          <p:nvPr/>
        </p:nvCxnSpPr>
        <p:spPr>
          <a:xfrm flipH="1">
            <a:off x="1115616" y="3003798"/>
            <a:ext cx="2520280" cy="648072"/>
          </a:xfrm>
          <a:prstGeom prst="straightConnector1">
            <a:avLst/>
          </a:prstGeom>
          <a:ln w="50800">
            <a:solidFill>
              <a:srgbClr val="FF0000">
                <a:alpha val="49000"/>
              </a:srgbClr>
            </a:solidFill>
            <a:prstDash val="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107504" y="1055370"/>
            <a:ext cx="835292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探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究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: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做差比较后换底成自然对数，再利用基本不等式处理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.</a:t>
            </a:r>
            <a:endParaRPr lang="en-US" altLang="zh-CN" sz="24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graphicFrame>
        <p:nvGraphicFramePr>
          <p:cNvPr id="92162" name="Object 2"/>
          <p:cNvGraphicFramePr>
            <a:graphicFrameLocks noChangeAspect="1"/>
          </p:cNvGraphicFramePr>
          <p:nvPr/>
        </p:nvGraphicFramePr>
        <p:xfrm>
          <a:off x="761429" y="1491682"/>
          <a:ext cx="8059043" cy="864046"/>
        </p:xfrm>
        <a:graphic>
          <a:graphicData uri="http://schemas.openxmlformats.org/presentationml/2006/ole">
            <p:oleObj spid="_x0000_s92162" name="Microsoft Equation 3.0" r:id="rId3" imgW="4572000" imgH="444240" progId="Equation.3">
              <p:embed/>
            </p:oleObj>
          </a:graphicData>
        </a:graphic>
      </p:graphicFrame>
      <p:graphicFrame>
        <p:nvGraphicFramePr>
          <p:cNvPr id="92163" name="Object 3"/>
          <p:cNvGraphicFramePr>
            <a:graphicFrameLocks noChangeAspect="1"/>
          </p:cNvGraphicFramePr>
          <p:nvPr/>
        </p:nvGraphicFramePr>
        <p:xfrm>
          <a:off x="179512" y="2948808"/>
          <a:ext cx="4807796" cy="559046"/>
        </p:xfrm>
        <a:graphic>
          <a:graphicData uri="http://schemas.openxmlformats.org/presentationml/2006/ole">
            <p:oleObj spid="_x0000_s92163" name="Microsoft Equation 3.0" r:id="rId4" imgW="2184120" imgH="253800" progId="Equation.3">
              <p:embed/>
            </p:oleObj>
          </a:graphicData>
        </a:graphic>
      </p:graphicFrame>
      <p:sp>
        <p:nvSpPr>
          <p:cNvPr id="10" name="矩形 9"/>
          <p:cNvSpPr/>
          <p:nvPr/>
        </p:nvSpPr>
        <p:spPr>
          <a:xfrm>
            <a:off x="178047" y="1678039"/>
            <a:ext cx="6495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解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:</a:t>
            </a:r>
            <a:endParaRPr lang="zh-CN" altLang="en-US" sz="2400" dirty="0"/>
          </a:p>
        </p:txBody>
      </p:sp>
      <p:grpSp>
        <p:nvGrpSpPr>
          <p:cNvPr id="13" name="组合 12"/>
          <p:cNvGrpSpPr/>
          <p:nvPr/>
        </p:nvGrpSpPr>
        <p:grpSpPr>
          <a:xfrm>
            <a:off x="1686705" y="3651870"/>
            <a:ext cx="1733167" cy="936103"/>
            <a:chOff x="4927065" y="3171810"/>
            <a:chExt cx="1733167" cy="780084"/>
          </a:xfrm>
        </p:grpSpPr>
        <p:sp>
          <p:nvSpPr>
            <p:cNvPr id="12" name="矩形标注 11"/>
            <p:cNvSpPr/>
            <p:nvPr/>
          </p:nvSpPr>
          <p:spPr>
            <a:xfrm>
              <a:off x="4932040" y="3171810"/>
              <a:ext cx="1728192" cy="708076"/>
            </a:xfrm>
            <a:prstGeom prst="wedgeRectCallout">
              <a:avLst>
                <a:gd name="adj1" fmla="val 803"/>
                <a:gd name="adj2" fmla="val -80029"/>
              </a:avLst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>
              <a:off x="4927065" y="3244010"/>
              <a:ext cx="1733167" cy="70788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均值不等式，</a:t>
              </a:r>
              <a:endPara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endParaRPr>
            </a:p>
            <a:p>
              <a:r>
                <a:rPr lang="zh-CN" altLang="en-US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但不能取等号</a:t>
              </a:r>
              <a:endParaRPr lang="zh-CN" altLang="en-US" sz="2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79512" y="2340679"/>
            <a:ext cx="8352928" cy="519103"/>
            <a:chOff x="107504" y="2427734"/>
            <a:chExt cx="8352928" cy="519103"/>
          </a:xfrm>
        </p:grpSpPr>
        <p:sp>
          <p:nvSpPr>
            <p:cNvPr id="19" name="矩形 18"/>
            <p:cNvSpPr>
              <a:spLocks noChangeArrowheads="1"/>
            </p:cNvSpPr>
            <p:nvPr/>
          </p:nvSpPr>
          <p:spPr bwMode="auto">
            <a:xfrm>
              <a:off x="107504" y="2427734"/>
              <a:ext cx="8352928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  <a:cs typeface="楷体"/>
                </a:rPr>
                <a:t>现需比较        与             的大小，</a:t>
              </a:r>
              <a:endParaRPr lang="en-US" altLang="zh-CN" sz="2400" b="1" dirty="0">
                <a:latin typeface="楷体" pitchFamily="49" charset="-122"/>
                <a:ea typeface="楷体" pitchFamily="49" charset="-122"/>
                <a:cs typeface="楷体"/>
              </a:endParaRPr>
            </a:p>
          </p:txBody>
        </p:sp>
        <p:graphicFrame>
          <p:nvGraphicFramePr>
            <p:cNvPr id="92166" name="Object 6"/>
            <p:cNvGraphicFramePr>
              <a:graphicFrameLocks noChangeAspect="1"/>
            </p:cNvGraphicFramePr>
            <p:nvPr/>
          </p:nvGraphicFramePr>
          <p:xfrm>
            <a:off x="1403648" y="2427734"/>
            <a:ext cx="1344149" cy="504056"/>
          </p:xfrm>
          <a:graphic>
            <a:graphicData uri="http://schemas.openxmlformats.org/presentationml/2006/ole">
              <p:oleObj spid="_x0000_s92166" name="Microsoft Equation 3.0" r:id="rId5" imgW="609480" imgH="228600" progId="Equation.3">
                <p:embed/>
              </p:oleObj>
            </a:graphicData>
          </a:graphic>
        </p:graphicFrame>
        <p:graphicFrame>
          <p:nvGraphicFramePr>
            <p:cNvPr id="92167" name="Object 7"/>
            <p:cNvGraphicFramePr>
              <a:graphicFrameLocks noChangeAspect="1"/>
            </p:cNvGraphicFramePr>
            <p:nvPr/>
          </p:nvGraphicFramePr>
          <p:xfrm>
            <a:off x="2987823" y="2499742"/>
            <a:ext cx="1872209" cy="447095"/>
          </p:xfrm>
          <a:graphic>
            <a:graphicData uri="http://schemas.openxmlformats.org/presentationml/2006/ole">
              <p:oleObj spid="_x0000_s92167" name="Microsoft Equation 3.0" r:id="rId6" imgW="850680" imgH="203040" progId="Equation.3">
                <p:embed/>
              </p:oleObj>
            </a:graphicData>
          </a:graphic>
        </p:graphicFrame>
      </p:grpSp>
      <p:grpSp>
        <p:nvGrpSpPr>
          <p:cNvPr id="21" name="组合 20"/>
          <p:cNvGrpSpPr/>
          <p:nvPr/>
        </p:nvGrpSpPr>
        <p:grpSpPr>
          <a:xfrm>
            <a:off x="107528" y="555526"/>
            <a:ext cx="6371753" cy="504056"/>
            <a:chOff x="107528" y="555526"/>
            <a:chExt cx="6371753" cy="504056"/>
          </a:xfrm>
        </p:grpSpPr>
        <p:sp>
          <p:nvSpPr>
            <p:cNvPr id="2" name="矩形 36"/>
            <p:cNvSpPr>
              <a:spLocks noChangeArrowheads="1"/>
            </p:cNvSpPr>
            <p:nvPr/>
          </p:nvSpPr>
          <p:spPr bwMode="auto">
            <a:xfrm>
              <a:off x="107528" y="555526"/>
              <a:ext cx="6371753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0000"/>
                  </a:solidFill>
                  <a:latin typeface="楷体"/>
                  <a:ea typeface="楷体"/>
                  <a:cs typeface="楷体"/>
                </a:rPr>
                <a:t>★★★</a:t>
              </a:r>
              <a:r>
                <a:rPr lang="zh-CN" altLang="en-US" sz="24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</a:rPr>
                <a:t>探究</a:t>
              </a:r>
              <a:r>
                <a:rPr lang="en-US" altLang="zh-CN" sz="24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</a:rPr>
                <a:t>4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  <a:cs typeface="楷体"/>
                </a:rPr>
                <a:t>.</a:t>
              </a: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  <a:cs typeface="楷体"/>
                </a:rPr>
                <a:t>比较</a:t>
              </a:r>
              <a:endParaRPr lang="en-US" altLang="zh-CN" sz="2400" b="1" dirty="0">
                <a:latin typeface="楷体" pitchFamily="49" charset="-122"/>
                <a:ea typeface="楷体" pitchFamily="49" charset="-122"/>
                <a:cs typeface="楷体"/>
              </a:endParaRPr>
            </a:p>
          </p:txBody>
        </p:sp>
        <p:graphicFrame>
          <p:nvGraphicFramePr>
            <p:cNvPr id="92168" name="Object 8"/>
            <p:cNvGraphicFramePr>
              <a:graphicFrameLocks noChangeAspect="1"/>
            </p:cNvGraphicFramePr>
            <p:nvPr/>
          </p:nvGraphicFramePr>
          <p:xfrm>
            <a:off x="2679675" y="615082"/>
            <a:ext cx="3692525" cy="444500"/>
          </p:xfrm>
          <a:graphic>
            <a:graphicData uri="http://schemas.openxmlformats.org/presentationml/2006/ole">
              <p:oleObj spid="_x0000_s92168" name="Microsoft Equation 3.0" r:id="rId7" imgW="2095200" imgH="228600" progId="Equation.3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8306" name="Object 2"/>
          <p:cNvGraphicFramePr>
            <a:graphicFrameLocks noChangeAspect="1"/>
          </p:cNvGraphicFramePr>
          <p:nvPr/>
        </p:nvGraphicFramePr>
        <p:xfrm>
          <a:off x="179512" y="2732390"/>
          <a:ext cx="3574505" cy="487432"/>
        </p:xfrm>
        <a:graphic>
          <a:graphicData uri="http://schemas.openxmlformats.org/presentationml/2006/ole">
            <p:oleObj spid="_x0000_s98306" name="Microsoft Equation 3.0" r:id="rId3" imgW="1676160" imgH="228600" progId="Equation.3">
              <p:embed/>
            </p:oleObj>
          </a:graphicData>
        </a:graphic>
      </p:graphicFrame>
      <p:graphicFrame>
        <p:nvGraphicFramePr>
          <p:cNvPr id="98307" name="Object 3"/>
          <p:cNvGraphicFramePr>
            <a:graphicFrameLocks noChangeAspect="1"/>
          </p:cNvGraphicFramePr>
          <p:nvPr/>
        </p:nvGraphicFramePr>
        <p:xfrm>
          <a:off x="179065" y="1934716"/>
          <a:ext cx="4752975" cy="781050"/>
        </p:xfrm>
        <a:graphic>
          <a:graphicData uri="http://schemas.openxmlformats.org/presentationml/2006/ole">
            <p:oleObj spid="_x0000_s98307" name="Microsoft Equation 3.0" r:id="rId4" imgW="2552400" imgH="419040" progId="Equation.3">
              <p:embed/>
            </p:oleObj>
          </a:graphicData>
        </a:graphic>
      </p:graphicFrame>
      <p:graphicFrame>
        <p:nvGraphicFramePr>
          <p:cNvPr id="98308" name="Object 4"/>
          <p:cNvGraphicFramePr>
            <a:graphicFrameLocks noChangeAspect="1"/>
          </p:cNvGraphicFramePr>
          <p:nvPr/>
        </p:nvGraphicFramePr>
        <p:xfrm>
          <a:off x="179512" y="3244711"/>
          <a:ext cx="3754818" cy="870322"/>
        </p:xfrm>
        <a:graphic>
          <a:graphicData uri="http://schemas.openxmlformats.org/presentationml/2006/ole">
            <p:oleObj spid="_x0000_s98308" name="Microsoft Equation 3.0" r:id="rId5" imgW="1917360" imgH="444240" progId="Equation.3">
              <p:embed/>
            </p:oleObj>
          </a:graphicData>
        </a:graphic>
      </p:graphicFrame>
      <p:graphicFrame>
        <p:nvGraphicFramePr>
          <p:cNvPr id="98310" name="Object 6"/>
          <p:cNvGraphicFramePr>
            <a:graphicFrameLocks noChangeAspect="1"/>
          </p:cNvGraphicFramePr>
          <p:nvPr/>
        </p:nvGraphicFramePr>
        <p:xfrm>
          <a:off x="179511" y="4155926"/>
          <a:ext cx="3981566" cy="504056"/>
        </p:xfrm>
        <a:graphic>
          <a:graphicData uri="http://schemas.openxmlformats.org/presentationml/2006/ole">
            <p:oleObj spid="_x0000_s98310" name="Microsoft Equation 3.0" r:id="rId6" imgW="1701720" imgH="228600" progId="Equation.3">
              <p:embed/>
            </p:oleObj>
          </a:graphicData>
        </a:graphic>
      </p:graphicFrame>
      <p:graphicFrame>
        <p:nvGraphicFramePr>
          <p:cNvPr id="12" name="Object 4"/>
          <p:cNvGraphicFramePr>
            <a:graphicFrameLocks noChangeAspect="1"/>
          </p:cNvGraphicFramePr>
          <p:nvPr/>
        </p:nvGraphicFramePr>
        <p:xfrm>
          <a:off x="203515" y="627534"/>
          <a:ext cx="5880653" cy="792088"/>
        </p:xfrm>
        <a:graphic>
          <a:graphicData uri="http://schemas.openxmlformats.org/presentationml/2006/ole">
            <p:oleObj spid="_x0000_s98311" name="Microsoft Equation 3.0" r:id="rId7" imgW="3111480" imgH="419040" progId="Equation.3">
              <p:embed/>
            </p:oleObj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/>
        </p:nvGraphicFramePr>
        <p:xfrm>
          <a:off x="247519" y="1347614"/>
          <a:ext cx="4252473" cy="504056"/>
        </p:xfrm>
        <a:graphic>
          <a:graphicData uri="http://schemas.openxmlformats.org/presentationml/2006/ole">
            <p:oleObj spid="_x0000_s98312" name="Microsoft Equation 3.0" r:id="rId8" imgW="1993680" imgH="228600" progId="Equation.3">
              <p:embed/>
            </p:oleObj>
          </a:graphicData>
        </a:graphic>
      </p:graphicFrame>
      <p:grpSp>
        <p:nvGrpSpPr>
          <p:cNvPr id="14" name="组合 13"/>
          <p:cNvGrpSpPr/>
          <p:nvPr/>
        </p:nvGrpSpPr>
        <p:grpSpPr>
          <a:xfrm>
            <a:off x="4860032" y="1559906"/>
            <a:ext cx="1296144" cy="493384"/>
            <a:chOff x="4860032" y="3648138"/>
            <a:chExt cx="1296144" cy="493384"/>
          </a:xfrm>
        </p:grpSpPr>
        <p:sp>
          <p:nvSpPr>
            <p:cNvPr id="15" name="矩形标注 14"/>
            <p:cNvSpPr/>
            <p:nvPr/>
          </p:nvSpPr>
          <p:spPr>
            <a:xfrm>
              <a:off x="4860032" y="3651870"/>
              <a:ext cx="1224136" cy="489652"/>
            </a:xfrm>
            <a:prstGeom prst="wedgeRectCallout">
              <a:avLst>
                <a:gd name="adj1" fmla="val -86691"/>
                <a:gd name="adj2" fmla="val -24420"/>
              </a:avLst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4860032" y="3648138"/>
              <a:ext cx="129614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放缩处理</a:t>
              </a:r>
              <a:endParaRPr lang="zh-CN" altLang="en-US" sz="2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179512" y="627534"/>
            <a:ext cx="3096344" cy="57606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sz="2000" b="1" cap="all" dirty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六</a:t>
            </a:r>
            <a:r>
              <a:rPr lang="zh-CN" altLang="en-US" sz="2000" b="1" cap="all" dirty="0" smtClean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、课堂回顾</a:t>
            </a:r>
            <a:endParaRPr lang="zh-CN" altLang="en-US" sz="2000" b="1" cap="all" dirty="0"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95536" y="1163528"/>
            <a:ext cx="276710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1、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基本不等式及变形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dirty="0"/>
          </a:p>
        </p:txBody>
      </p:sp>
      <p:sp>
        <p:nvSpPr>
          <p:cNvPr id="6" name="矩形 5"/>
          <p:cNvSpPr/>
          <p:nvPr/>
        </p:nvSpPr>
        <p:spPr>
          <a:xfrm>
            <a:off x="395536" y="1563638"/>
            <a:ext cx="276710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2、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和与平方和的关系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dirty="0"/>
          </a:p>
        </p:txBody>
      </p:sp>
      <p:sp>
        <p:nvSpPr>
          <p:cNvPr id="7" name="矩形 6"/>
          <p:cNvSpPr/>
          <p:nvPr/>
        </p:nvSpPr>
        <p:spPr>
          <a:xfrm>
            <a:off x="395536" y="1955616"/>
            <a:ext cx="431560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3、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算术平均值与几何平均值的关系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dirty="0"/>
          </a:p>
        </p:txBody>
      </p:sp>
      <p:sp>
        <p:nvSpPr>
          <p:cNvPr id="8" name="矩形 7"/>
          <p:cNvSpPr/>
          <p:nvPr/>
        </p:nvSpPr>
        <p:spPr>
          <a:xfrm>
            <a:off x="395536" y="2387664"/>
            <a:ext cx="37994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4、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了解方差法证明某些不等式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dirty="0"/>
          </a:p>
        </p:txBody>
      </p:sp>
      <p:sp>
        <p:nvSpPr>
          <p:cNvPr id="9" name="矩形 8"/>
          <p:cNvSpPr/>
          <p:nvPr/>
        </p:nvSpPr>
        <p:spPr>
          <a:xfrm>
            <a:off x="107504" y="2812742"/>
            <a:ext cx="5604419" cy="12618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 5、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基本不等式与最值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一道题中如果多次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使用基本不等式，等号必得同时成立，否则不能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用来求最值，但可以用来比较大小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跋涉">
  <a:themeElements>
    <a:clrScheme name="穿越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跋涉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跋涉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4227</TotalTime>
  <Words>1208</Words>
  <Application>Microsoft Office PowerPoint</Application>
  <PresentationFormat>全屏显示(16:9)</PresentationFormat>
  <Paragraphs>131</Paragraphs>
  <Slides>22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4" baseType="lpstr">
      <vt:lpstr>跋涉</vt:lpstr>
      <vt:lpstr>Microsoft Equation 3.0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Windows User</dc:creator>
  <cp:lastModifiedBy>Administrator</cp:lastModifiedBy>
  <cp:revision>390</cp:revision>
  <dcterms:created xsi:type="dcterms:W3CDTF">2016-03-07T00:49:06Z</dcterms:created>
  <dcterms:modified xsi:type="dcterms:W3CDTF">2016-05-23T08:31:37Z</dcterms:modified>
</cp:coreProperties>
</file>