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tiff" ContentType="image/tif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58" r:id="rId1"/>
  </p:sldMasterIdLst>
  <p:notesMasterIdLst>
    <p:notesMasterId r:id="rId39"/>
  </p:notesMasterIdLst>
  <p:sldIdLst>
    <p:sldId id="278" r:id="rId2"/>
    <p:sldId id="376" r:id="rId3"/>
    <p:sldId id="377" r:id="rId4"/>
    <p:sldId id="378" r:id="rId5"/>
    <p:sldId id="379" r:id="rId6"/>
    <p:sldId id="380" r:id="rId7"/>
    <p:sldId id="381" r:id="rId8"/>
    <p:sldId id="382" r:id="rId9"/>
    <p:sldId id="383" r:id="rId10"/>
    <p:sldId id="384" r:id="rId11"/>
    <p:sldId id="385" r:id="rId12"/>
    <p:sldId id="386" r:id="rId13"/>
    <p:sldId id="414" r:id="rId14"/>
    <p:sldId id="387" r:id="rId15"/>
    <p:sldId id="388" r:id="rId16"/>
    <p:sldId id="389" r:id="rId17"/>
    <p:sldId id="390" r:id="rId18"/>
    <p:sldId id="391" r:id="rId19"/>
    <p:sldId id="392" r:id="rId20"/>
    <p:sldId id="393" r:id="rId21"/>
    <p:sldId id="394" r:id="rId22"/>
    <p:sldId id="395" r:id="rId23"/>
    <p:sldId id="396" r:id="rId24"/>
    <p:sldId id="403" r:id="rId25"/>
    <p:sldId id="397" r:id="rId26"/>
    <p:sldId id="398" r:id="rId27"/>
    <p:sldId id="399" r:id="rId28"/>
    <p:sldId id="400" r:id="rId29"/>
    <p:sldId id="404" r:id="rId30"/>
    <p:sldId id="405" r:id="rId31"/>
    <p:sldId id="406" r:id="rId32"/>
    <p:sldId id="407" r:id="rId33"/>
    <p:sldId id="408" r:id="rId34"/>
    <p:sldId id="409" r:id="rId35"/>
    <p:sldId id="410" r:id="rId36"/>
    <p:sldId id="411" r:id="rId37"/>
    <p:sldId id="402" r:id="rId38"/>
  </p:sldIdLst>
  <p:sldSz cx="12190413" cy="6858000"/>
  <p:notesSz cx="6858000" cy="9144000"/>
  <p:defaultTextStyle>
    <a:defPPr>
      <a:defRPr lang="zh-CN"/>
    </a:defPPr>
    <a:lvl1pPr algn="l" rtl="0" fontAlgn="base">
      <a:spcBef>
        <a:spcPct val="0"/>
      </a:spcBef>
      <a:spcAft>
        <a:spcPct val="0"/>
      </a:spcAft>
      <a:defRPr sz="2400" b="1" kern="1200">
        <a:solidFill>
          <a:schemeClr val="tx1"/>
        </a:solidFill>
        <a:latin typeface="Tahoma" pitchFamily="34" charset="0"/>
        <a:ea typeface="宋体" charset="-122"/>
        <a:cs typeface="+mn-cs"/>
      </a:defRPr>
    </a:lvl1pPr>
    <a:lvl2pPr marL="457200" algn="l" rtl="0" fontAlgn="base">
      <a:spcBef>
        <a:spcPct val="0"/>
      </a:spcBef>
      <a:spcAft>
        <a:spcPct val="0"/>
      </a:spcAft>
      <a:defRPr sz="2400" b="1" kern="1200">
        <a:solidFill>
          <a:schemeClr val="tx1"/>
        </a:solidFill>
        <a:latin typeface="Tahoma" pitchFamily="34" charset="0"/>
        <a:ea typeface="宋体" charset="-122"/>
        <a:cs typeface="+mn-cs"/>
      </a:defRPr>
    </a:lvl2pPr>
    <a:lvl3pPr marL="914400" algn="l" rtl="0" fontAlgn="base">
      <a:spcBef>
        <a:spcPct val="0"/>
      </a:spcBef>
      <a:spcAft>
        <a:spcPct val="0"/>
      </a:spcAft>
      <a:defRPr sz="2400" b="1" kern="1200">
        <a:solidFill>
          <a:schemeClr val="tx1"/>
        </a:solidFill>
        <a:latin typeface="Tahoma" pitchFamily="34" charset="0"/>
        <a:ea typeface="宋体" charset="-122"/>
        <a:cs typeface="+mn-cs"/>
      </a:defRPr>
    </a:lvl3pPr>
    <a:lvl4pPr marL="1371600" algn="l" rtl="0" fontAlgn="base">
      <a:spcBef>
        <a:spcPct val="0"/>
      </a:spcBef>
      <a:spcAft>
        <a:spcPct val="0"/>
      </a:spcAft>
      <a:defRPr sz="2400" b="1" kern="1200">
        <a:solidFill>
          <a:schemeClr val="tx1"/>
        </a:solidFill>
        <a:latin typeface="Tahoma" pitchFamily="34" charset="0"/>
        <a:ea typeface="宋体" charset="-122"/>
        <a:cs typeface="+mn-cs"/>
      </a:defRPr>
    </a:lvl4pPr>
    <a:lvl5pPr marL="1828800" algn="l" rtl="0" fontAlgn="base">
      <a:spcBef>
        <a:spcPct val="0"/>
      </a:spcBef>
      <a:spcAft>
        <a:spcPct val="0"/>
      </a:spcAft>
      <a:defRPr sz="2400" b="1" kern="1200">
        <a:solidFill>
          <a:schemeClr val="tx1"/>
        </a:solidFill>
        <a:latin typeface="Tahoma" pitchFamily="34" charset="0"/>
        <a:ea typeface="宋体" charset="-122"/>
        <a:cs typeface="+mn-cs"/>
      </a:defRPr>
    </a:lvl5pPr>
    <a:lvl6pPr marL="2286000" algn="l" defTabSz="914400" rtl="0" eaLnBrk="1" latinLnBrk="0" hangingPunct="1">
      <a:defRPr sz="2400" b="1" kern="1200">
        <a:solidFill>
          <a:schemeClr val="tx1"/>
        </a:solidFill>
        <a:latin typeface="Tahoma" pitchFamily="34" charset="0"/>
        <a:ea typeface="宋体" charset="-122"/>
        <a:cs typeface="+mn-cs"/>
      </a:defRPr>
    </a:lvl6pPr>
    <a:lvl7pPr marL="2743200" algn="l" defTabSz="914400" rtl="0" eaLnBrk="1" latinLnBrk="0" hangingPunct="1">
      <a:defRPr sz="2400" b="1" kern="1200">
        <a:solidFill>
          <a:schemeClr val="tx1"/>
        </a:solidFill>
        <a:latin typeface="Tahoma" pitchFamily="34" charset="0"/>
        <a:ea typeface="宋体" charset="-122"/>
        <a:cs typeface="+mn-cs"/>
      </a:defRPr>
    </a:lvl7pPr>
    <a:lvl8pPr marL="3200400" algn="l" defTabSz="914400" rtl="0" eaLnBrk="1" latinLnBrk="0" hangingPunct="1">
      <a:defRPr sz="2400" b="1" kern="1200">
        <a:solidFill>
          <a:schemeClr val="tx1"/>
        </a:solidFill>
        <a:latin typeface="Tahoma" pitchFamily="34" charset="0"/>
        <a:ea typeface="宋体" charset="-122"/>
        <a:cs typeface="+mn-cs"/>
      </a:defRPr>
    </a:lvl8pPr>
    <a:lvl9pPr marL="3657600" algn="l" defTabSz="914400" rtl="0" eaLnBrk="1" latinLnBrk="0" hangingPunct="1">
      <a:defRPr sz="2400" b="1" kern="1200">
        <a:solidFill>
          <a:schemeClr val="tx1"/>
        </a:solidFill>
        <a:latin typeface="Tahoma" pitchFamily="34" charset="0"/>
        <a:ea typeface="宋体"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eng"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9900"/>
    <a:srgbClr val="0000CC"/>
    <a:srgbClr val="9900CC"/>
    <a:srgbClr val="800000"/>
    <a:srgbClr val="66FF99"/>
    <a:srgbClr val="66FF33"/>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72" autoAdjust="0"/>
    <p:restoredTop sz="94618" autoAdjust="0"/>
  </p:normalViewPr>
  <p:slideViewPr>
    <p:cSldViewPr>
      <p:cViewPr varScale="1">
        <p:scale>
          <a:sx n="107" d="100"/>
          <a:sy n="107" d="100"/>
        </p:scale>
        <p:origin x="-678" y="-96"/>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宋体" pitchFamily="2" charset="-122"/>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ea typeface="宋体" pitchFamily="2" charset="-122"/>
              </a:defRPr>
            </a:lvl1pPr>
          </a:lstStyle>
          <a:p>
            <a:pPr>
              <a:defRPr/>
            </a:pPr>
            <a:fld id="{C48F8F6C-EDA4-4DF9-8465-A0E96FEEE975}" type="datetimeFigureOut">
              <a:rPr lang="zh-CN" altLang="en-US"/>
              <a:pPr>
                <a:defRPr/>
              </a:pPr>
              <a:t>2020/5/26</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宋体" pitchFamily="2" charset="-122"/>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ea typeface="宋体" pitchFamily="2" charset="-122"/>
              </a:defRPr>
            </a:lvl1pPr>
          </a:lstStyle>
          <a:p>
            <a:pPr>
              <a:defRPr/>
            </a:pPr>
            <a:fld id="{E1916E75-AEAB-4B27-AD30-31CDE92E369A}" type="slidenum">
              <a:rPr lang="zh-CN" altLang="en-US"/>
              <a:pPr>
                <a:defRPr/>
              </a:pPr>
              <a:t>‹#›</a:t>
            </a:fld>
            <a:endParaRPr lang="zh-CN" altLang="en-US"/>
          </a:p>
        </p:txBody>
      </p:sp>
    </p:spTree>
    <p:extLst>
      <p:ext uri="{BB962C8B-B14F-4D97-AF65-F5344CB8AC3E}">
        <p14:creationId xmlns:p14="http://schemas.microsoft.com/office/powerpoint/2010/main" val="332101919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p:cNvSpPr>
          <p:nvPr>
            <p:ph type="sldImg"/>
          </p:nvPr>
        </p:nvSpPr>
        <p:spPr bwMode="auto">
          <a:noFill/>
          <a:ln>
            <a:solidFill>
              <a:srgbClr val="000000"/>
            </a:solidFill>
            <a:miter lim="800000"/>
            <a:headEnd/>
            <a:tailEnd/>
          </a:ln>
        </p:spPr>
      </p:sp>
      <p:sp>
        <p:nvSpPr>
          <p:cNvPr id="18434"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幻灯片图像占位符 1"/>
          <p:cNvSpPr>
            <a:spLocks noGrp="1" noRot="1" noChangeAspect="1" noTextEdit="1"/>
          </p:cNvSpPr>
          <p:nvPr>
            <p:ph type="sldImg"/>
          </p:nvPr>
        </p:nvSpPr>
        <p:spPr bwMode="auto">
          <a:noFill/>
          <a:ln>
            <a:solidFill>
              <a:srgbClr val="000000"/>
            </a:solidFill>
            <a:miter lim="800000"/>
            <a:headEnd/>
            <a:tailEnd/>
          </a:ln>
        </p:spPr>
      </p:sp>
      <p:sp>
        <p:nvSpPr>
          <p:cNvPr id="74755"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9"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幻灯片图像占位符 1"/>
          <p:cNvSpPr>
            <a:spLocks noGrp="1" noRot="1" noChangeAspect="1" noTextEdit="1"/>
          </p:cNvSpPr>
          <p:nvPr>
            <p:ph type="sldImg"/>
          </p:nvPr>
        </p:nvSpPr>
        <p:spPr bwMode="auto">
          <a:noFill/>
          <a:ln>
            <a:solidFill>
              <a:srgbClr val="000000"/>
            </a:solidFill>
            <a:miter lim="800000"/>
            <a:headEnd/>
            <a:tailEnd/>
          </a:ln>
        </p:spPr>
      </p:sp>
      <p:sp>
        <p:nvSpPr>
          <p:cNvPr id="76803"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幻灯片图像占位符 1"/>
          <p:cNvSpPr>
            <a:spLocks noGrp="1" noRot="1" noChangeAspect="1" noTextEdit="1"/>
          </p:cNvSpPr>
          <p:nvPr>
            <p:ph type="sldImg"/>
          </p:nvPr>
        </p:nvSpPr>
        <p:spPr bwMode="auto">
          <a:noFill/>
          <a:ln>
            <a:solidFill>
              <a:srgbClr val="000000"/>
            </a:solidFill>
            <a:miter lim="800000"/>
            <a:headEnd/>
            <a:tailEnd/>
          </a:ln>
        </p:spPr>
      </p:sp>
      <p:sp>
        <p:nvSpPr>
          <p:cNvPr id="77827"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幻灯片图像占位符 1"/>
          <p:cNvSpPr>
            <a:spLocks noGrp="1" noRot="1" noChangeAspect="1" noTextEdit="1"/>
          </p:cNvSpPr>
          <p:nvPr>
            <p:ph type="sldImg"/>
          </p:nvPr>
        </p:nvSpPr>
        <p:spPr bwMode="auto">
          <a:noFill/>
          <a:ln>
            <a:solidFill>
              <a:srgbClr val="000000"/>
            </a:solidFill>
            <a:miter lim="800000"/>
            <a:headEnd/>
            <a:tailEnd/>
          </a:ln>
        </p:spPr>
      </p:sp>
      <p:sp>
        <p:nvSpPr>
          <p:cNvPr id="78851"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幻灯片图像占位符 1"/>
          <p:cNvSpPr>
            <a:spLocks noGrp="1" noRot="1" noChangeAspect="1" noTextEdit="1"/>
          </p:cNvSpPr>
          <p:nvPr>
            <p:ph type="sldImg"/>
          </p:nvPr>
        </p:nvSpPr>
        <p:spPr bwMode="auto">
          <a:noFill/>
          <a:ln>
            <a:solidFill>
              <a:srgbClr val="000000"/>
            </a:solidFill>
            <a:miter lim="800000"/>
            <a:headEnd/>
            <a:tailEnd/>
          </a:ln>
        </p:spPr>
      </p:sp>
      <p:sp>
        <p:nvSpPr>
          <p:cNvPr id="79875"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幻灯片图像占位符 1"/>
          <p:cNvSpPr>
            <a:spLocks noGrp="1" noRot="1" noChangeAspect="1" noTextEdit="1"/>
          </p:cNvSpPr>
          <p:nvPr>
            <p:ph type="sldImg"/>
          </p:nvPr>
        </p:nvSpPr>
        <p:spPr bwMode="auto">
          <a:noFill/>
          <a:ln>
            <a:solidFill>
              <a:srgbClr val="000000"/>
            </a:solidFill>
            <a:miter lim="800000"/>
            <a:headEnd/>
            <a:tailEnd/>
          </a:ln>
        </p:spPr>
      </p:sp>
      <p:sp>
        <p:nvSpPr>
          <p:cNvPr id="80899"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幻灯片图像占位符 1"/>
          <p:cNvSpPr>
            <a:spLocks noGrp="1" noRot="1" noChangeAspect="1" noTextEdit="1"/>
          </p:cNvSpPr>
          <p:nvPr>
            <p:ph type="sldImg"/>
          </p:nvPr>
        </p:nvSpPr>
        <p:spPr bwMode="auto">
          <a:noFill/>
          <a:ln>
            <a:solidFill>
              <a:srgbClr val="000000"/>
            </a:solidFill>
            <a:miter lim="800000"/>
            <a:headEnd/>
            <a:tailEnd/>
          </a:ln>
        </p:spPr>
      </p:sp>
      <p:sp>
        <p:nvSpPr>
          <p:cNvPr id="81923"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幻灯片图像占位符 1"/>
          <p:cNvSpPr>
            <a:spLocks noGrp="1" noRot="1" noChangeAspect="1" noTextEdit="1"/>
          </p:cNvSpPr>
          <p:nvPr>
            <p:ph type="sldImg"/>
          </p:nvPr>
        </p:nvSpPr>
        <p:spPr bwMode="auto">
          <a:noFill/>
          <a:ln>
            <a:solidFill>
              <a:srgbClr val="000000"/>
            </a:solidFill>
            <a:miter lim="800000"/>
            <a:headEnd/>
            <a:tailEnd/>
          </a:ln>
        </p:spPr>
      </p:sp>
      <p:sp>
        <p:nvSpPr>
          <p:cNvPr id="82947"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幻灯片图像占位符 1"/>
          <p:cNvSpPr>
            <a:spLocks noGrp="1" noRot="1" noChangeAspect="1" noTextEdit="1"/>
          </p:cNvSpPr>
          <p:nvPr>
            <p:ph type="sldImg"/>
          </p:nvPr>
        </p:nvSpPr>
        <p:spPr bwMode="auto">
          <a:noFill/>
          <a:ln>
            <a:solidFill>
              <a:srgbClr val="000000"/>
            </a:solidFill>
            <a:miter lim="800000"/>
            <a:headEnd/>
            <a:tailEnd/>
          </a:ln>
        </p:spPr>
      </p:sp>
      <p:sp>
        <p:nvSpPr>
          <p:cNvPr id="83971"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幻灯片图像占位符 1"/>
          <p:cNvSpPr>
            <a:spLocks noGrp="1" noRot="1" noChangeAspect="1" noTextEdit="1"/>
          </p:cNvSpPr>
          <p:nvPr>
            <p:ph type="sldImg"/>
          </p:nvPr>
        </p:nvSpPr>
        <p:spPr bwMode="auto">
          <a:noFill/>
          <a:ln>
            <a:solidFill>
              <a:srgbClr val="000000"/>
            </a:solidFill>
            <a:miter lim="800000"/>
            <a:headEnd/>
            <a:tailEnd/>
          </a:ln>
        </p:spPr>
      </p:sp>
      <p:sp>
        <p:nvSpPr>
          <p:cNvPr id="83971"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TextEdit="1"/>
          </p:cNvSpPr>
          <p:nvPr>
            <p:ph type="sldImg"/>
          </p:nvPr>
        </p:nvSpPr>
        <p:spPr bwMode="auto">
          <a:noFill/>
          <a:ln>
            <a:solidFill>
              <a:srgbClr val="000000"/>
            </a:solidFill>
            <a:miter lim="800000"/>
            <a:headEnd/>
            <a:tailEnd/>
          </a:ln>
        </p:spPr>
      </p:sp>
      <p:sp>
        <p:nvSpPr>
          <p:cNvPr id="84995"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9"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幻灯片图像占位符 1"/>
          <p:cNvSpPr>
            <a:spLocks noGrp="1" noRot="1" noChangeAspect="1" noTextEdit="1"/>
          </p:cNvSpPr>
          <p:nvPr>
            <p:ph type="sldImg"/>
          </p:nvPr>
        </p:nvSpPr>
        <p:spPr bwMode="auto">
          <a:noFill/>
          <a:ln>
            <a:solidFill>
              <a:srgbClr val="000000"/>
            </a:solidFill>
            <a:miter lim="800000"/>
            <a:headEnd/>
            <a:tailEnd/>
          </a:ln>
        </p:spPr>
      </p:sp>
      <p:sp>
        <p:nvSpPr>
          <p:cNvPr id="87043"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幻灯片图像占位符 1"/>
          <p:cNvSpPr>
            <a:spLocks noGrp="1" noRot="1" noChangeAspect="1" noTextEdit="1"/>
          </p:cNvSpPr>
          <p:nvPr>
            <p:ph type="sldImg"/>
          </p:nvPr>
        </p:nvSpPr>
        <p:spPr bwMode="auto">
          <a:noFill/>
          <a:ln>
            <a:solidFill>
              <a:srgbClr val="000000"/>
            </a:solidFill>
            <a:miter lim="800000"/>
            <a:headEnd/>
            <a:tailEnd/>
          </a:ln>
        </p:spPr>
      </p:sp>
      <p:sp>
        <p:nvSpPr>
          <p:cNvPr id="88067"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幻灯片图像占位符 1"/>
          <p:cNvSpPr>
            <a:spLocks noGrp="1" noRot="1" noChangeAspect="1" noTextEdit="1"/>
          </p:cNvSpPr>
          <p:nvPr>
            <p:ph type="sldImg"/>
          </p:nvPr>
        </p:nvSpPr>
        <p:spPr bwMode="auto">
          <a:noFill/>
          <a:ln>
            <a:solidFill>
              <a:srgbClr val="000000"/>
            </a:solidFill>
            <a:miter lim="800000"/>
            <a:headEnd/>
            <a:tailEnd/>
          </a:ln>
        </p:spPr>
      </p:sp>
      <p:sp>
        <p:nvSpPr>
          <p:cNvPr id="89091"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幻灯片图像占位符 1"/>
          <p:cNvSpPr>
            <a:spLocks noGrp="1" noRot="1" noChangeAspect="1" noTextEdit="1"/>
          </p:cNvSpPr>
          <p:nvPr>
            <p:ph type="sldImg"/>
          </p:nvPr>
        </p:nvSpPr>
        <p:spPr bwMode="auto">
          <a:noFill/>
          <a:ln>
            <a:solidFill>
              <a:srgbClr val="000000"/>
            </a:solidFill>
            <a:miter lim="800000"/>
            <a:headEnd/>
            <a:tailEnd/>
          </a:ln>
        </p:spPr>
      </p:sp>
      <p:sp>
        <p:nvSpPr>
          <p:cNvPr id="90115"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幻灯片图像占位符 1"/>
          <p:cNvSpPr>
            <a:spLocks noGrp="1" noRot="1" noChangeAspect="1" noTextEdit="1"/>
          </p:cNvSpPr>
          <p:nvPr>
            <p:ph type="sldImg"/>
          </p:nvPr>
        </p:nvSpPr>
        <p:spPr bwMode="auto">
          <a:noFill/>
          <a:ln>
            <a:solidFill>
              <a:srgbClr val="000000"/>
            </a:solidFill>
            <a:miter lim="800000"/>
            <a:headEnd/>
            <a:tailEnd/>
          </a:ln>
        </p:spPr>
      </p:sp>
      <p:sp>
        <p:nvSpPr>
          <p:cNvPr id="91139"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幻灯片图像占位符 1"/>
          <p:cNvSpPr>
            <a:spLocks noGrp="1" noRot="1" noChangeAspect="1" noTextEdit="1"/>
          </p:cNvSpPr>
          <p:nvPr>
            <p:ph type="sldImg"/>
          </p:nvPr>
        </p:nvSpPr>
        <p:spPr bwMode="auto">
          <a:noFill/>
          <a:ln>
            <a:solidFill>
              <a:srgbClr val="000000"/>
            </a:solidFill>
            <a:miter lim="800000"/>
            <a:headEnd/>
            <a:tailEnd/>
          </a:ln>
        </p:spPr>
      </p:sp>
      <p:sp>
        <p:nvSpPr>
          <p:cNvPr id="92163"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幻灯片图像占位符 1"/>
          <p:cNvSpPr>
            <a:spLocks noGrp="1" noRot="1" noChangeAspect="1" noTextEdit="1"/>
          </p:cNvSpPr>
          <p:nvPr>
            <p:ph type="sldImg"/>
          </p:nvPr>
        </p:nvSpPr>
        <p:spPr bwMode="auto">
          <a:noFill/>
          <a:ln>
            <a:solidFill>
              <a:srgbClr val="000000"/>
            </a:solidFill>
            <a:miter lim="800000"/>
            <a:headEnd/>
            <a:tailEnd/>
          </a:ln>
        </p:spPr>
      </p:sp>
      <p:sp>
        <p:nvSpPr>
          <p:cNvPr id="93187"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bwMode="auto">
          <a:noFill/>
          <a:ln>
            <a:solidFill>
              <a:srgbClr val="000000"/>
            </a:solidFill>
            <a:miter lim="800000"/>
            <a:headEnd/>
            <a:tailEnd/>
          </a:ln>
        </p:spPr>
      </p:sp>
      <p:sp>
        <p:nvSpPr>
          <p:cNvPr id="94211"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幻灯片图像占位符 1"/>
          <p:cNvSpPr>
            <a:spLocks noGrp="1" noRot="1" noChangeAspect="1" noTextEdit="1"/>
          </p:cNvSpPr>
          <p:nvPr>
            <p:ph type="sldImg"/>
          </p:nvPr>
        </p:nvSpPr>
        <p:spPr bwMode="auto">
          <a:noFill/>
          <a:ln>
            <a:solidFill>
              <a:srgbClr val="000000"/>
            </a:solidFill>
            <a:miter lim="800000"/>
            <a:headEnd/>
            <a:tailEnd/>
          </a:ln>
        </p:spPr>
      </p:sp>
      <p:sp>
        <p:nvSpPr>
          <p:cNvPr id="129027"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幻灯片图像占位符 1"/>
          <p:cNvSpPr>
            <a:spLocks noGrp="1" noRot="1" noChangeAspect="1" noTextEdit="1"/>
          </p:cNvSpPr>
          <p:nvPr>
            <p:ph type="sldImg"/>
          </p:nvPr>
        </p:nvSpPr>
        <p:spPr bwMode="auto">
          <a:noFill/>
          <a:ln>
            <a:solidFill>
              <a:srgbClr val="000000"/>
            </a:solidFill>
            <a:miter lim="800000"/>
            <a:headEnd/>
            <a:tailEnd/>
          </a:ln>
        </p:spPr>
      </p:sp>
      <p:sp>
        <p:nvSpPr>
          <p:cNvPr id="95235"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bwMode="auto">
          <a:noFill/>
          <a:ln>
            <a:solidFill>
              <a:srgbClr val="000000"/>
            </a:solidFill>
            <a:miter lim="800000"/>
            <a:headEnd/>
            <a:tailEnd/>
          </a:ln>
        </p:spPr>
      </p:sp>
      <p:sp>
        <p:nvSpPr>
          <p:cNvPr id="96259"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幻灯片图像占位符 1"/>
          <p:cNvSpPr>
            <a:spLocks noGrp="1" noRot="1" noChangeAspect="1" noTextEdit="1"/>
          </p:cNvSpPr>
          <p:nvPr>
            <p:ph type="sldImg"/>
          </p:nvPr>
        </p:nvSpPr>
        <p:spPr bwMode="auto">
          <a:noFill/>
          <a:ln>
            <a:solidFill>
              <a:srgbClr val="000000"/>
            </a:solidFill>
            <a:miter lim="800000"/>
            <a:headEnd/>
            <a:tailEnd/>
          </a:ln>
        </p:spPr>
      </p:sp>
      <p:sp>
        <p:nvSpPr>
          <p:cNvPr id="97283"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幻灯片图像占位符 1"/>
          <p:cNvSpPr>
            <a:spLocks noGrp="1" noRot="1" noChangeAspect="1" noTextEdit="1"/>
          </p:cNvSpPr>
          <p:nvPr>
            <p:ph type="sldImg"/>
          </p:nvPr>
        </p:nvSpPr>
        <p:spPr bwMode="auto">
          <a:noFill/>
          <a:ln>
            <a:solidFill>
              <a:srgbClr val="000000"/>
            </a:solidFill>
            <a:miter lim="800000"/>
            <a:headEnd/>
            <a:tailEnd/>
          </a:ln>
        </p:spPr>
      </p:sp>
      <p:sp>
        <p:nvSpPr>
          <p:cNvPr id="98307"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幻灯片图像占位符 1"/>
          <p:cNvSpPr>
            <a:spLocks noGrp="1" noRot="1" noChangeAspect="1" noTextEdit="1"/>
          </p:cNvSpPr>
          <p:nvPr>
            <p:ph type="sldImg"/>
          </p:nvPr>
        </p:nvSpPr>
        <p:spPr bwMode="auto">
          <a:noFill/>
          <a:ln>
            <a:solidFill>
              <a:srgbClr val="000000"/>
            </a:solidFill>
            <a:miter lim="800000"/>
            <a:headEnd/>
            <a:tailEnd/>
          </a:ln>
        </p:spPr>
      </p:sp>
      <p:sp>
        <p:nvSpPr>
          <p:cNvPr id="130051"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幻灯片图像占位符 1"/>
          <p:cNvSpPr>
            <a:spLocks noGrp="1" noRot="1" noChangeAspect="1" noTextEdit="1"/>
          </p:cNvSpPr>
          <p:nvPr>
            <p:ph type="sldImg"/>
          </p:nvPr>
        </p:nvSpPr>
        <p:spPr bwMode="auto">
          <a:noFill/>
          <a:ln>
            <a:solidFill>
              <a:srgbClr val="000000"/>
            </a:solidFill>
            <a:miter lim="800000"/>
            <a:headEnd/>
            <a:tailEnd/>
          </a:ln>
        </p:spPr>
      </p:sp>
      <p:sp>
        <p:nvSpPr>
          <p:cNvPr id="131075"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幻灯片图像占位符 1"/>
          <p:cNvSpPr>
            <a:spLocks noGrp="1" noRot="1" noChangeAspect="1" noTextEdit="1"/>
          </p:cNvSpPr>
          <p:nvPr>
            <p:ph type="sldImg"/>
          </p:nvPr>
        </p:nvSpPr>
        <p:spPr bwMode="auto">
          <a:noFill/>
          <a:ln>
            <a:solidFill>
              <a:srgbClr val="000000"/>
            </a:solidFill>
            <a:miter lim="800000"/>
            <a:headEnd/>
            <a:tailEnd/>
          </a:ln>
        </p:spPr>
      </p:sp>
      <p:sp>
        <p:nvSpPr>
          <p:cNvPr id="132099"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幻灯片图像占位符 1"/>
          <p:cNvSpPr>
            <a:spLocks noGrp="1" noRot="1" noChangeAspect="1" noTextEdit="1"/>
          </p:cNvSpPr>
          <p:nvPr>
            <p:ph type="sldImg"/>
          </p:nvPr>
        </p:nvSpPr>
        <p:spPr bwMode="auto">
          <a:noFill/>
          <a:ln>
            <a:solidFill>
              <a:srgbClr val="000000"/>
            </a:solidFill>
            <a:miter lim="800000"/>
            <a:headEnd/>
            <a:tailEnd/>
          </a:ln>
        </p:spPr>
      </p:sp>
      <p:sp>
        <p:nvSpPr>
          <p:cNvPr id="133123"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幻灯片图像占位符 1"/>
          <p:cNvSpPr>
            <a:spLocks noGrp="1" noRot="1" noChangeAspect="1" noTextEdit="1"/>
          </p:cNvSpPr>
          <p:nvPr>
            <p:ph type="sldImg"/>
          </p:nvPr>
        </p:nvSpPr>
        <p:spPr bwMode="auto">
          <a:noFill/>
          <a:ln>
            <a:solidFill>
              <a:srgbClr val="000000"/>
            </a:solidFill>
            <a:miter lim="800000"/>
            <a:headEnd/>
            <a:tailEnd/>
          </a:ln>
        </p:spPr>
      </p:sp>
      <p:sp>
        <p:nvSpPr>
          <p:cNvPr id="134147"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幻灯片图像占位符 1"/>
          <p:cNvSpPr>
            <a:spLocks noGrp="1" noRot="1" noChangeAspect="1" noTextEdit="1"/>
          </p:cNvSpPr>
          <p:nvPr>
            <p:ph type="sldImg"/>
          </p:nvPr>
        </p:nvSpPr>
        <p:spPr bwMode="auto">
          <a:noFill/>
          <a:ln>
            <a:solidFill>
              <a:srgbClr val="000000"/>
            </a:solidFill>
            <a:miter lim="800000"/>
            <a:headEnd/>
            <a:tailEnd/>
          </a:ln>
        </p:spPr>
      </p:sp>
      <p:sp>
        <p:nvSpPr>
          <p:cNvPr id="135171"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幻灯片图像占位符 1"/>
          <p:cNvSpPr>
            <a:spLocks noGrp="1" noRot="1" noChangeAspect="1" noTextEdit="1"/>
          </p:cNvSpPr>
          <p:nvPr>
            <p:ph type="sldImg"/>
          </p:nvPr>
        </p:nvSpPr>
        <p:spPr bwMode="auto">
          <a:noFill/>
          <a:ln>
            <a:solidFill>
              <a:srgbClr val="000000"/>
            </a:solidFill>
            <a:miter lim="800000"/>
            <a:headEnd/>
            <a:tailEnd/>
          </a:ln>
        </p:spPr>
      </p:sp>
      <p:sp>
        <p:nvSpPr>
          <p:cNvPr id="136195"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幻灯片图像占位符 1"/>
          <p:cNvSpPr>
            <a:spLocks noGrp="1" noRot="1" noChangeAspect="1" noTextEdit="1"/>
          </p:cNvSpPr>
          <p:nvPr>
            <p:ph type="sldImg"/>
          </p:nvPr>
        </p:nvSpPr>
        <p:spPr bwMode="auto">
          <a:noFill/>
          <a:ln>
            <a:solidFill>
              <a:srgbClr val="000000"/>
            </a:solidFill>
            <a:miter lim="800000"/>
            <a:headEnd/>
            <a:tailEnd/>
          </a:ln>
        </p:spPr>
      </p:sp>
      <p:sp>
        <p:nvSpPr>
          <p:cNvPr id="137219"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幻灯片图像占位符 1"/>
          <p:cNvSpPr>
            <a:spLocks noGrp="1" noRot="1" noChangeAspect="1" noTextEdit="1"/>
          </p:cNvSpPr>
          <p:nvPr>
            <p:ph type="sldImg"/>
          </p:nvPr>
        </p:nvSpPr>
        <p:spPr bwMode="auto">
          <a:noFill/>
          <a:ln>
            <a:solidFill>
              <a:srgbClr val="000000"/>
            </a:solidFill>
            <a:miter lim="800000"/>
            <a:headEnd/>
            <a:tailEnd/>
          </a:ln>
        </p:spPr>
      </p:sp>
      <p:sp>
        <p:nvSpPr>
          <p:cNvPr id="100355" name="文本占位符 2"/>
          <p:cNvSpPr>
            <a:spLocks noGrp="1"/>
          </p:cNvSpPr>
          <p:nvPr>
            <p:ph type="body"/>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12011025"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pPr>
                  <a:defRPr/>
                </a:pPr>
                <a:endParaRPr lang="zh-CN" altLang="en-US">
                  <a:ea typeface="宋体" pitchFamily="2" charset="-122"/>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defRPr/>
                </a:pPr>
                <a:endParaRPr lang="zh-CN" altLang="en-US">
                  <a:ea typeface="宋体" pitchFamily="2" charset="-122"/>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pPr>
                  <a:defRPr/>
                </a:pPr>
                <a:endParaRPr lang="zh-CN" altLang="en-US">
                  <a:ea typeface="宋体" pitchFamily="2" charset="-122"/>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defRPr/>
                </a:pPr>
                <a:endParaRPr lang="zh-CN" altLang="en-US">
                  <a:ea typeface="宋体" pitchFamily="2" charset="-122"/>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defRPr/>
              </a:pPr>
              <a:endParaRPr lang="zh-CN" altLang="en-US">
                <a:ea typeface="宋体" pitchFamily="2" charset="-122"/>
              </a:endParaRPr>
            </a:p>
          </p:txBody>
        </p:sp>
        <p:sp>
          <p:nvSpPr>
            <p:cNvPr id="8"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pPr>
                <a:defRPr/>
              </a:pPr>
              <a:endParaRPr lang="zh-CN" altLang="en-US">
                <a:ea typeface="宋体" pitchFamily="2" charset="-122"/>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zh-CN" altLang="en-US">
                <a:ea typeface="宋体" pitchFamily="2" charset="-122"/>
              </a:endParaRPr>
            </a:p>
          </p:txBody>
        </p:sp>
      </p:grpSp>
      <p:sp>
        <p:nvSpPr>
          <p:cNvPr id="15372" name="Rectangle 12"/>
          <p:cNvSpPr>
            <a:spLocks noGrp="1" noChangeArrowheads="1"/>
          </p:cNvSpPr>
          <p:nvPr>
            <p:ph type="ctrTitle"/>
          </p:nvPr>
        </p:nvSpPr>
        <p:spPr>
          <a:xfrm>
            <a:off x="1320628" y="1676400"/>
            <a:ext cx="10361851" cy="1462088"/>
          </a:xfrm>
        </p:spPr>
        <p:txBody>
          <a:bodyPr/>
          <a:lstStyle>
            <a:lvl1pPr>
              <a:defRPr/>
            </a:lvl1pPr>
          </a:lstStyle>
          <a:p>
            <a:r>
              <a:rPr lang="zh-CN" altLang="en-US"/>
              <a:t>单击此处编辑母版标题样式</a:t>
            </a:r>
          </a:p>
        </p:txBody>
      </p:sp>
      <p:sp>
        <p:nvSpPr>
          <p:cNvPr id="15373" name="Rectangle 13"/>
          <p:cNvSpPr>
            <a:spLocks noGrp="1" noChangeArrowheads="1"/>
          </p:cNvSpPr>
          <p:nvPr>
            <p:ph type="subTitle" idx="1"/>
          </p:nvPr>
        </p:nvSpPr>
        <p:spPr>
          <a:xfrm>
            <a:off x="1828562" y="3886200"/>
            <a:ext cx="8533289" cy="1752600"/>
          </a:xfrm>
        </p:spPr>
        <p:txBody>
          <a:bodyPr/>
          <a:lstStyle>
            <a:lvl1pPr marL="0" indent="0" algn="ctr">
              <a:buFont typeface="Wingdings" pitchFamily="2" charset="2"/>
              <a:buNone/>
              <a:defRPr/>
            </a:lvl1pPr>
          </a:lstStyle>
          <a:p>
            <a:r>
              <a:rPr lang="zh-CN" altLang="en-US"/>
              <a:t>单击此处编辑母版副标题样式</a:t>
            </a:r>
          </a:p>
        </p:txBody>
      </p:sp>
      <p:sp>
        <p:nvSpPr>
          <p:cNvPr id="14" name="Rectangle 14"/>
          <p:cNvSpPr>
            <a:spLocks noGrp="1" noChangeArrowheads="1"/>
          </p:cNvSpPr>
          <p:nvPr>
            <p:ph type="dt" sz="half" idx="10"/>
          </p:nvPr>
        </p:nvSpPr>
        <p:spPr bwMode="auto">
          <a:xfrm>
            <a:off x="1320800" y="6248400"/>
            <a:ext cx="2540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defRPr sz="1400" b="0">
                <a:solidFill>
                  <a:schemeClr val="bg2"/>
                </a:solidFill>
                <a:ea typeface="宋体" pitchFamily="2" charset="-122"/>
              </a:defRPr>
            </a:lvl1pPr>
          </a:lstStyle>
          <a:p>
            <a:pPr>
              <a:defRPr/>
            </a:pPr>
            <a:endParaRPr lang="en-US" altLang="zh-CN"/>
          </a:p>
        </p:txBody>
      </p:sp>
      <p:sp>
        <p:nvSpPr>
          <p:cNvPr id="15" name="Rectangle 15"/>
          <p:cNvSpPr>
            <a:spLocks noGrp="1" noChangeArrowheads="1"/>
          </p:cNvSpPr>
          <p:nvPr>
            <p:ph type="ftr" sz="quarter" idx="11"/>
          </p:nvPr>
        </p:nvSpPr>
        <p:spPr bwMode="auto">
          <a:xfrm>
            <a:off x="4572000" y="6248400"/>
            <a:ext cx="3859213"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ctr">
              <a:defRPr sz="1400" b="0">
                <a:solidFill>
                  <a:schemeClr val="bg2"/>
                </a:solidFill>
                <a:ea typeface="宋体" pitchFamily="2" charset="-122"/>
              </a:defRPr>
            </a:lvl1pPr>
          </a:lstStyle>
          <a:p>
            <a:pPr>
              <a:defRPr/>
            </a:pPr>
            <a:endParaRPr lang="en-US" altLang="zh-CN"/>
          </a:p>
        </p:txBody>
      </p:sp>
      <p:sp>
        <p:nvSpPr>
          <p:cNvPr id="16" name="Rectangle 16"/>
          <p:cNvSpPr>
            <a:spLocks noGrp="1" noChangeArrowheads="1"/>
          </p:cNvSpPr>
          <p:nvPr>
            <p:ph type="sldNum" sz="quarter" idx="12"/>
          </p:nvPr>
        </p:nvSpPr>
        <p:spPr bwMode="auto">
          <a:xfrm>
            <a:off x="9142413" y="6248400"/>
            <a:ext cx="2540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r">
              <a:defRPr sz="1400" b="0">
                <a:solidFill>
                  <a:schemeClr val="bg2"/>
                </a:solidFill>
                <a:ea typeface="宋体" pitchFamily="2" charset="-122"/>
              </a:defRPr>
            </a:lvl1pPr>
          </a:lstStyle>
          <a:p>
            <a:pPr>
              <a:defRPr/>
            </a:pPr>
            <a:fld id="{06F52BB9-16B9-4FE4-9102-B1514E6726FC}"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2_竖向侧栏版式">
    <p:spTree>
      <p:nvGrpSpPr>
        <p:cNvPr id="1" name=""/>
        <p:cNvGrpSpPr/>
        <p:nvPr/>
      </p:nvGrpSpPr>
      <p:grpSpPr>
        <a:xfrm>
          <a:off x="0" y="0"/>
          <a:ext cx="0" cy="0"/>
          <a:chOff x="0" y="0"/>
          <a:chExt cx="0" cy="0"/>
        </a:xfrm>
      </p:grpSpPr>
      <p:sp>
        <p:nvSpPr>
          <p:cNvPr id="2" name="Rectangle 2"/>
          <p:cNvSpPr>
            <a:spLocks noChangeArrowheads="1"/>
          </p:cNvSpPr>
          <p:nvPr/>
        </p:nvSpPr>
        <p:spPr bwMode="ltGray">
          <a:xfrm>
            <a:off x="557213" y="1098550"/>
            <a:ext cx="584200" cy="474663"/>
          </a:xfrm>
          <a:prstGeom prst="rect">
            <a:avLst/>
          </a:prstGeom>
          <a:solidFill>
            <a:schemeClr val="accent2"/>
          </a:soli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3" name="Rectangle 3"/>
          <p:cNvSpPr>
            <a:spLocks noChangeArrowheads="1"/>
          </p:cNvSpPr>
          <p:nvPr/>
        </p:nvSpPr>
        <p:spPr bwMode="ltGray">
          <a:xfrm>
            <a:off x="1066800" y="1098550"/>
            <a:ext cx="438150"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4" name="Rectangle 4"/>
          <p:cNvSpPr>
            <a:spLocks noChangeArrowheads="1"/>
          </p:cNvSpPr>
          <p:nvPr/>
        </p:nvSpPr>
        <p:spPr bwMode="ltGray">
          <a:xfrm>
            <a:off x="722313" y="1520825"/>
            <a:ext cx="561975" cy="474663"/>
          </a:xfrm>
          <a:prstGeom prst="rect">
            <a:avLst/>
          </a:prstGeom>
          <a:solidFill>
            <a:schemeClr val="folHlink"/>
          </a:soli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5" name="Rectangle 5"/>
          <p:cNvSpPr>
            <a:spLocks noChangeArrowheads="1"/>
          </p:cNvSpPr>
          <p:nvPr/>
        </p:nvSpPr>
        <p:spPr bwMode="ltGray">
          <a:xfrm>
            <a:off x="1214438" y="1520825"/>
            <a:ext cx="492125"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6" name="Rectangle 6"/>
          <p:cNvSpPr>
            <a:spLocks noChangeArrowheads="1"/>
          </p:cNvSpPr>
          <p:nvPr/>
        </p:nvSpPr>
        <p:spPr bwMode="ltGray">
          <a:xfrm>
            <a:off x="169863" y="1447800"/>
            <a:ext cx="746125"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7" name="Rectangle 7"/>
          <p:cNvSpPr>
            <a:spLocks noChangeArrowheads="1"/>
          </p:cNvSpPr>
          <p:nvPr/>
        </p:nvSpPr>
        <p:spPr bwMode="gray">
          <a:xfrm>
            <a:off x="1016000" y="990600"/>
            <a:ext cx="42863" cy="1052513"/>
          </a:xfrm>
          <a:prstGeom prst="rect">
            <a:avLst/>
          </a:prstGeom>
          <a:solidFill>
            <a:schemeClr val="bg2"/>
          </a:soli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8" name="Rectangle 8"/>
          <p:cNvSpPr>
            <a:spLocks noChangeArrowheads="1"/>
          </p:cNvSpPr>
          <p:nvPr/>
        </p:nvSpPr>
        <p:spPr bwMode="gray">
          <a:xfrm>
            <a:off x="590550" y="1781175"/>
            <a:ext cx="10966450"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pic>
        <p:nvPicPr>
          <p:cNvPr id="9" name="图片 1" descr="PPT模板无标.tif"/>
          <p:cNvPicPr>
            <a:picLocks noChangeAspect="1"/>
          </p:cNvPicPr>
          <p:nvPr userDrawn="1"/>
        </p:nvPicPr>
        <p:blipFill>
          <a:blip/>
          <a:srcRect t="30017" b="37379"/>
          <a:stretch>
            <a:fillRect/>
          </a:stretch>
        </p:blipFill>
        <p:spPr>
          <a:xfrm>
            <a:off x="3175" y="6742113"/>
            <a:ext cx="12190413" cy="142875"/>
          </a:xfrm>
          <a:prstGeom prst="rect">
            <a:avLst/>
          </a:prstGeom>
          <a:ln>
            <a:noFill/>
          </a:ln>
          <a:effectLst>
            <a:outerShdw blurRad="44450" dist="27940" dir="5400000" algn="ctr">
              <a:srgbClr val="000000">
                <a:alpha val="32000"/>
              </a:srgbClr>
            </a:outerShdw>
          </a:effectLst>
        </p:spPr>
      </p:pic>
      <p:pic>
        <p:nvPicPr>
          <p:cNvPr id="10" name="图片 5" descr="PPT模板无标.tif"/>
          <p:cNvPicPr>
            <a:picLocks noChangeAspect="1"/>
          </p:cNvPicPr>
          <p:nvPr userDrawn="1"/>
        </p:nvPicPr>
        <p:blipFill>
          <a:blip r:embed="rId2"/>
          <a:srcRect/>
          <a:stretch>
            <a:fillRect/>
          </a:stretch>
        </p:blipFill>
        <p:spPr>
          <a:xfrm>
            <a:off x="0" y="6742113"/>
            <a:ext cx="12190413" cy="142875"/>
          </a:xfrm>
          <a:prstGeom prst="rect">
            <a:avLst/>
          </a:prstGeom>
          <a:ln>
            <a:noFill/>
          </a:ln>
          <a:effectLst>
            <a:outerShdw blurRad="44450" dist="27940" dir="5400000" algn="ctr">
              <a:srgbClr val="000000">
                <a:alpha val="32000"/>
              </a:srgbClr>
            </a:outerShdw>
          </a:effectLst>
        </p:spPr>
      </p:pic>
    </p:spTree>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9" name="Rectangle 9"/>
          <p:cNvSpPr>
            <a:spLocks noGrp="1" noChangeArrowheads="1"/>
          </p:cNvSpPr>
          <p:nvPr>
            <p:ph type="title"/>
          </p:nvPr>
        </p:nvSpPr>
        <p:spPr bwMode="auto">
          <a:xfrm>
            <a:off x="1535113" y="214313"/>
            <a:ext cx="10388600" cy="14620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73740" name="Rectangle 10"/>
          <p:cNvSpPr>
            <a:spLocks noGrp="1" noChangeArrowheads="1"/>
          </p:cNvSpPr>
          <p:nvPr>
            <p:ph type="body" idx="1"/>
          </p:nvPr>
        </p:nvSpPr>
        <p:spPr bwMode="auto">
          <a:xfrm>
            <a:off x="1576388" y="2017713"/>
            <a:ext cx="10361612"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Tree>
  </p:cSld>
  <p:clrMap bg1="lt1" tx1="dk1" bg2="lt2" tx2="dk2" accent1="accent1" accent2="accent2" accent3="accent3" accent4="accent4" accent5="accent5" accent6="accent6" hlink="hlink" folHlink="folHlink"/>
  <p:sldLayoutIdLst>
    <p:sldLayoutId id="2147483659" r:id="rId1"/>
    <p:sldLayoutId id="2147483660" r:id="rId2"/>
  </p:sldLayoutIdLst>
  <p:transition/>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ea typeface="宋体" pitchFamily="2" charset="-122"/>
        </a:defRPr>
      </a:lvl2pPr>
      <a:lvl3pPr algn="l" rtl="0" eaLnBrk="0" fontAlgn="base" hangingPunct="0">
        <a:spcBef>
          <a:spcPct val="0"/>
        </a:spcBef>
        <a:spcAft>
          <a:spcPct val="0"/>
        </a:spcAft>
        <a:defRPr sz="4400">
          <a:solidFill>
            <a:schemeClr val="tx2"/>
          </a:solidFill>
          <a:latin typeface="Tahoma" pitchFamily="34" charset="0"/>
          <a:ea typeface="宋体" pitchFamily="2" charset="-122"/>
        </a:defRPr>
      </a:lvl3pPr>
      <a:lvl4pPr algn="l" rtl="0" eaLnBrk="0" fontAlgn="base" hangingPunct="0">
        <a:spcBef>
          <a:spcPct val="0"/>
        </a:spcBef>
        <a:spcAft>
          <a:spcPct val="0"/>
        </a:spcAft>
        <a:defRPr sz="4400">
          <a:solidFill>
            <a:schemeClr val="tx2"/>
          </a:solidFill>
          <a:latin typeface="Tahoma" pitchFamily="34" charset="0"/>
          <a:ea typeface="宋体" pitchFamily="2" charset="-122"/>
        </a:defRPr>
      </a:lvl4pPr>
      <a:lvl5pPr algn="l" rtl="0" eaLnBrk="0" fontAlgn="base" hangingPunct="0">
        <a:spcBef>
          <a:spcPct val="0"/>
        </a:spcBef>
        <a:spcAft>
          <a:spcPct val="0"/>
        </a:spcAft>
        <a:defRPr sz="4400">
          <a:solidFill>
            <a:schemeClr val="tx2"/>
          </a:solidFill>
          <a:latin typeface="Tahoma" pitchFamily="34" charset="0"/>
          <a:ea typeface="宋体" pitchFamily="2" charset="-122"/>
        </a:defRPr>
      </a:lvl5pPr>
      <a:lvl6pPr marL="457200" algn="l" rtl="0" fontAlgn="base">
        <a:spcBef>
          <a:spcPct val="0"/>
        </a:spcBef>
        <a:spcAft>
          <a:spcPct val="0"/>
        </a:spcAft>
        <a:defRPr sz="4400">
          <a:solidFill>
            <a:schemeClr val="tx2"/>
          </a:solidFill>
          <a:latin typeface="Tahoma" pitchFamily="34" charset="0"/>
          <a:ea typeface="宋体" pitchFamily="2" charset="-122"/>
        </a:defRPr>
      </a:lvl6pPr>
      <a:lvl7pPr marL="914400" algn="l" rtl="0" fontAlgn="base">
        <a:spcBef>
          <a:spcPct val="0"/>
        </a:spcBef>
        <a:spcAft>
          <a:spcPct val="0"/>
        </a:spcAft>
        <a:defRPr sz="4400">
          <a:solidFill>
            <a:schemeClr val="tx2"/>
          </a:solidFill>
          <a:latin typeface="Tahoma" pitchFamily="34" charset="0"/>
          <a:ea typeface="宋体" pitchFamily="2" charset="-122"/>
        </a:defRPr>
      </a:lvl7pPr>
      <a:lvl8pPr marL="1371600" algn="l" rtl="0" fontAlgn="base">
        <a:spcBef>
          <a:spcPct val="0"/>
        </a:spcBef>
        <a:spcAft>
          <a:spcPct val="0"/>
        </a:spcAft>
        <a:defRPr sz="4400">
          <a:solidFill>
            <a:schemeClr val="tx2"/>
          </a:solidFill>
          <a:latin typeface="Tahoma" pitchFamily="34" charset="0"/>
          <a:ea typeface="宋体" pitchFamily="2" charset="-122"/>
        </a:defRPr>
      </a:lvl8pPr>
      <a:lvl9pPr marL="1828800" algn="l" rtl="0" fontAlgn="base">
        <a:spcBef>
          <a:spcPct val="0"/>
        </a:spcBef>
        <a:spcAft>
          <a:spcPct val="0"/>
        </a:spcAft>
        <a:defRPr sz="4400">
          <a:solidFill>
            <a:schemeClr val="tx2"/>
          </a:solidFill>
          <a:latin typeface="Tahoma" pitchFamily="34" charset="0"/>
          <a:ea typeface="宋体" pitchFamily="2" charset="-122"/>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9.emf"/><Relationship Id="rId4" Type="http://schemas.openxmlformats.org/officeDocument/2006/relationships/package" Target="../embeddings/Microsoft_Word___1.docx"/></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5" name="WordArt 2"/>
          <p:cNvSpPr>
            <a:spLocks noChangeArrowheads="1" noChangeShapeType="1" noTextEdit="1"/>
          </p:cNvSpPr>
          <p:nvPr/>
        </p:nvSpPr>
        <p:spPr bwMode="auto">
          <a:xfrm>
            <a:off x="2711450" y="2114550"/>
            <a:ext cx="7007225" cy="1008063"/>
          </a:xfrm>
          <a:prstGeom prst="rect">
            <a:avLst/>
          </a:prstGeom>
        </p:spPr>
        <p:txBody>
          <a:bodyPr wrap="none" fromWordArt="1">
            <a:prstTxWarp prst="textPlain">
              <a:avLst>
                <a:gd name="adj" fmla="val 50000"/>
              </a:avLst>
            </a:prstTxWarp>
          </a:bodyPr>
          <a:lstStyle/>
          <a:p>
            <a:pPr algn="ctr"/>
            <a:r>
              <a:rPr lang="zh-CN" altLang="en-US"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a:ea typeface="宋体"/>
              </a:rPr>
              <a:t>中考专题复习 </a:t>
            </a:r>
          </a:p>
        </p:txBody>
      </p:sp>
      <p:sp>
        <p:nvSpPr>
          <p:cNvPr id="16388" name="Rectangle 4"/>
          <p:cNvSpPr>
            <a:spLocks noChangeArrowheads="1"/>
          </p:cNvSpPr>
          <p:nvPr/>
        </p:nvSpPr>
        <p:spPr bwMode="auto">
          <a:xfrm>
            <a:off x="2230438" y="3729038"/>
            <a:ext cx="6919912" cy="579437"/>
          </a:xfrm>
          <a:prstGeom prst="rect">
            <a:avLst/>
          </a:prstGeom>
          <a:noFill/>
          <a:ln w="9525">
            <a:noFill/>
            <a:miter lim="800000"/>
            <a:headEnd/>
            <a:tailEnd/>
          </a:ln>
          <a:effectLst/>
        </p:spPr>
        <p:txBody>
          <a:bodyPr wrap="none" anchor="ctr">
            <a:spAutoFit/>
          </a:bodyPr>
          <a:lstStyle/>
          <a:p>
            <a:pPr algn="ctr"/>
            <a:r>
              <a:rPr lang="zh-CN" altLang="en-US" sz="3200"/>
              <a:t>专题</a:t>
            </a:r>
            <a:r>
              <a:rPr lang="en-US" altLang="zh-CN" sz="3200"/>
              <a:t>2   </a:t>
            </a:r>
            <a:r>
              <a:rPr lang="zh-CN" altLang="en-US" sz="3200"/>
              <a:t>图表数据分析与实验条件控制</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2" name="Rectangle 4"/>
          <p:cNvSpPr>
            <a:spLocks noChangeArrowheads="1"/>
          </p:cNvSpPr>
          <p:nvPr/>
        </p:nvSpPr>
        <p:spPr bwMode="auto">
          <a:xfrm>
            <a:off x="334963" y="95250"/>
            <a:ext cx="11495087" cy="6442075"/>
          </a:xfrm>
          <a:prstGeom prst="rect">
            <a:avLst/>
          </a:prstGeom>
          <a:noFill/>
          <a:ln w="9525">
            <a:noFill/>
            <a:miter lim="800000"/>
            <a:headEnd/>
            <a:tailEnd/>
          </a:ln>
          <a:effectLst/>
        </p:spPr>
        <p:txBody>
          <a:bodyPr anchor="ctr">
            <a:spAutoFit/>
          </a:bodyPr>
          <a:lstStyle/>
          <a:p>
            <a:pPr>
              <a:lnSpc>
                <a:spcPct val="150000"/>
              </a:lnSpc>
            </a:pPr>
            <a:r>
              <a:rPr lang="en-US" altLang="zh-CN" sz="2800" dirty="0">
                <a:latin typeface="宋体" charset="-122"/>
                <a:cs typeface="Calibri" pitchFamily="34" charset="0"/>
              </a:rPr>
              <a:t>【</a:t>
            </a:r>
            <a:r>
              <a:rPr lang="zh-CN" altLang="en-US" sz="2800" dirty="0">
                <a:latin typeface="宋体" charset="-122"/>
                <a:cs typeface="Calibri" pitchFamily="34" charset="0"/>
              </a:rPr>
              <a:t>试题精析</a:t>
            </a:r>
            <a:r>
              <a:rPr lang="en-US" altLang="zh-CN" sz="2800" dirty="0">
                <a:latin typeface="宋体" charset="-122"/>
                <a:cs typeface="Calibri" pitchFamily="34" charset="0"/>
              </a:rPr>
              <a:t>】</a:t>
            </a:r>
            <a:endParaRPr lang="en-US" altLang="zh-CN" sz="2800" dirty="0"/>
          </a:p>
          <a:p>
            <a:pPr eaLnBrk="0" hangingPunct="0">
              <a:lnSpc>
                <a:spcPct val="150000"/>
              </a:lnSpc>
            </a:pPr>
            <a:r>
              <a:rPr lang="en-US" altLang="zh-CN" sz="2800" dirty="0">
                <a:latin typeface="宋体" charset="-122"/>
                <a:cs typeface="Calibri" pitchFamily="34" charset="0"/>
              </a:rPr>
              <a:t>1.(15</a:t>
            </a:r>
            <a:r>
              <a:rPr lang="zh-CN" altLang="en-US" sz="2800" dirty="0">
                <a:latin typeface="宋体" charset="-122"/>
                <a:cs typeface="Calibri" pitchFamily="34" charset="0"/>
              </a:rPr>
              <a:t>年</a:t>
            </a:r>
            <a:r>
              <a:rPr lang="en-US" altLang="zh-CN" sz="2800" dirty="0">
                <a:latin typeface="Tahoma"/>
                <a:cs typeface="Calibri" pitchFamily="34" charset="0"/>
              </a:rPr>
              <a:t>·</a:t>
            </a:r>
            <a:r>
              <a:rPr lang="zh-CN" altLang="en-US" sz="2800" dirty="0">
                <a:latin typeface="宋体" charset="-122"/>
                <a:cs typeface="Calibri" pitchFamily="34" charset="0"/>
              </a:rPr>
              <a:t>广州，第</a:t>
            </a:r>
            <a:r>
              <a:rPr lang="en-US" altLang="zh-CN" sz="2800" dirty="0">
                <a:latin typeface="宋体" charset="-122"/>
                <a:cs typeface="Calibri" pitchFamily="34" charset="0"/>
              </a:rPr>
              <a:t>24</a:t>
            </a:r>
            <a:r>
              <a:rPr lang="zh-CN" altLang="en-US" sz="2800" dirty="0">
                <a:latin typeface="宋体" charset="-122"/>
                <a:cs typeface="Calibri" pitchFamily="34" charset="0"/>
              </a:rPr>
              <a:t>题，</a:t>
            </a:r>
            <a:r>
              <a:rPr lang="en-US" altLang="zh-CN" sz="2800" dirty="0">
                <a:latin typeface="宋体" charset="-122"/>
                <a:cs typeface="Calibri" pitchFamily="34" charset="0"/>
              </a:rPr>
              <a:t>8</a:t>
            </a:r>
            <a:r>
              <a:rPr lang="zh-CN" altLang="en-US" sz="2800" dirty="0">
                <a:latin typeface="宋体" charset="-122"/>
                <a:cs typeface="Calibri" pitchFamily="34" charset="0"/>
              </a:rPr>
              <a:t>分）碲（</a:t>
            </a:r>
            <a:r>
              <a:rPr lang="en-US" altLang="zh-CN" sz="2800" dirty="0" err="1">
                <a:latin typeface="宋体" charset="-122"/>
                <a:cs typeface="Calibri" pitchFamily="34" charset="0"/>
              </a:rPr>
              <a:t>Te</a:t>
            </a:r>
            <a:r>
              <a:rPr lang="zh-CN" altLang="en-US" sz="2800" dirty="0">
                <a:latin typeface="宋体" charset="-122"/>
                <a:cs typeface="Calibri" pitchFamily="34" charset="0"/>
              </a:rPr>
              <a:t>）被誉为</a:t>
            </a:r>
            <a:r>
              <a:rPr lang="zh-CN" altLang="en-US" sz="2800" dirty="0">
                <a:latin typeface="Tahoma"/>
                <a:cs typeface="Calibri" pitchFamily="34" charset="0"/>
              </a:rPr>
              <a:t>“</a:t>
            </a:r>
            <a:r>
              <a:rPr lang="zh-CN" altLang="en-US" sz="2800" dirty="0">
                <a:latin typeface="宋体" charset="-122"/>
                <a:cs typeface="Calibri" pitchFamily="34" charset="0"/>
              </a:rPr>
              <a:t>现代工业、国防与尖端技术的维生素，创造人间奇迹的桥梁</a:t>
            </a:r>
            <a:r>
              <a:rPr lang="zh-CN" altLang="en-US" sz="2800" dirty="0">
                <a:latin typeface="Tahoma"/>
                <a:cs typeface="Calibri" pitchFamily="34" charset="0"/>
              </a:rPr>
              <a:t>”</a:t>
            </a:r>
            <a:r>
              <a:rPr lang="zh-CN" altLang="en-US" sz="2800" dirty="0">
                <a:latin typeface="宋体" charset="-122"/>
                <a:cs typeface="Calibri" pitchFamily="34" charset="0"/>
              </a:rPr>
              <a:t>。实验室模拟提取碲的一个实验是：取某含碲溶液于烧瓶中，加入适量的</a:t>
            </a:r>
            <a:r>
              <a:rPr lang="en-US" altLang="zh-CN" sz="2800" dirty="0" err="1">
                <a:latin typeface="宋体" charset="-122"/>
                <a:cs typeface="Calibri" pitchFamily="34" charset="0"/>
              </a:rPr>
              <a:t>NaCl</a:t>
            </a:r>
            <a:r>
              <a:rPr lang="zh-CN" altLang="en-US" sz="2800" dirty="0">
                <a:latin typeface="宋体" charset="-122"/>
                <a:cs typeface="Calibri" pitchFamily="34" charset="0"/>
              </a:rPr>
              <a:t>，加热到一定温度，持续通入</a:t>
            </a:r>
            <a:r>
              <a:rPr lang="en-US" altLang="zh-CN" sz="2800" dirty="0">
                <a:latin typeface="宋体" charset="-122"/>
                <a:cs typeface="Calibri" pitchFamily="34" charset="0"/>
              </a:rPr>
              <a:t>SO</a:t>
            </a:r>
            <a:r>
              <a:rPr lang="en-US" altLang="zh-CN" sz="2800" baseline="-30000" dirty="0">
                <a:latin typeface="宋体" charset="-122"/>
                <a:cs typeface="Calibri" pitchFamily="34" charset="0"/>
              </a:rPr>
              <a:t>2</a:t>
            </a:r>
            <a:r>
              <a:rPr lang="zh-CN" altLang="en-US" sz="2800" dirty="0">
                <a:latin typeface="宋体" charset="-122"/>
                <a:cs typeface="Calibri" pitchFamily="34" charset="0"/>
              </a:rPr>
              <a:t>，待反应一段时间，过滤得到粗碲。</a:t>
            </a:r>
            <a:endParaRPr lang="zh-CN" altLang="en-US" sz="2800" dirty="0"/>
          </a:p>
          <a:p>
            <a:pPr eaLnBrk="0" hangingPunct="0">
              <a:lnSpc>
                <a:spcPct val="150000"/>
              </a:lnSpc>
            </a:pPr>
            <a:r>
              <a:rPr lang="zh-CN" altLang="en-US" sz="2800" dirty="0">
                <a:latin typeface="宋体" charset="-122"/>
                <a:cs typeface="Calibri" pitchFamily="34" charset="0"/>
              </a:rPr>
              <a:t>（</a:t>
            </a:r>
            <a:r>
              <a:rPr lang="en-US" altLang="zh-CN" sz="2800" dirty="0">
                <a:latin typeface="宋体" charset="-122"/>
                <a:cs typeface="Calibri" pitchFamily="34" charset="0"/>
              </a:rPr>
              <a:t>1</a:t>
            </a:r>
            <a:r>
              <a:rPr lang="zh-CN" altLang="en-US" sz="2800" dirty="0">
                <a:latin typeface="宋体" charset="-122"/>
                <a:cs typeface="Calibri" pitchFamily="34" charset="0"/>
              </a:rPr>
              <a:t>）反应的总反应方程式为</a:t>
            </a:r>
          </a:p>
          <a:p>
            <a:pPr algn="ctr"/>
            <a:r>
              <a:rPr lang="en-US" altLang="zh-CN" sz="2800" dirty="0">
                <a:latin typeface="宋体" charset="-122"/>
                <a:cs typeface="Calibri" pitchFamily="34" charset="0"/>
              </a:rPr>
              <a:t>TeOSO</a:t>
            </a:r>
            <a:r>
              <a:rPr lang="en-US" altLang="zh-CN" sz="2800" baseline="-30000" dirty="0">
                <a:latin typeface="宋体" charset="-122"/>
                <a:cs typeface="Calibri" pitchFamily="34" charset="0"/>
              </a:rPr>
              <a:t>4</a:t>
            </a:r>
            <a:r>
              <a:rPr lang="en-US" altLang="zh-CN" sz="2800" dirty="0">
                <a:latin typeface="宋体" charset="-122"/>
                <a:cs typeface="Calibri" pitchFamily="34" charset="0"/>
              </a:rPr>
              <a:t> + 2SO</a:t>
            </a:r>
            <a:r>
              <a:rPr lang="en-US" altLang="zh-CN" sz="2800" baseline="-30000" dirty="0">
                <a:latin typeface="宋体" charset="-122"/>
                <a:cs typeface="Calibri" pitchFamily="34" charset="0"/>
              </a:rPr>
              <a:t>2</a:t>
            </a:r>
            <a:r>
              <a:rPr lang="en-US" altLang="zh-CN" sz="2800" dirty="0">
                <a:latin typeface="宋体" charset="-122"/>
                <a:cs typeface="Calibri" pitchFamily="34" charset="0"/>
              </a:rPr>
              <a:t> + 3__</a:t>
            </a:r>
            <a:r>
              <a:rPr lang="en-US" altLang="zh-CN" sz="2800" u="sng" dirty="0">
                <a:latin typeface="宋体" charset="-122"/>
                <a:cs typeface="Calibri" pitchFamily="34" charset="0"/>
              </a:rPr>
              <a:t>X</a:t>
            </a:r>
            <a:r>
              <a:rPr lang="en-US" altLang="zh-CN" sz="2800" dirty="0">
                <a:latin typeface="宋体" charset="-122"/>
                <a:cs typeface="Calibri" pitchFamily="34" charset="0"/>
              </a:rPr>
              <a:t>__      </a:t>
            </a:r>
            <a:r>
              <a:rPr lang="en-US" altLang="zh-CN" dirty="0" err="1"/>
              <a:t>Te</a:t>
            </a:r>
            <a:r>
              <a:rPr lang="en-US" altLang="zh-CN" dirty="0"/>
              <a:t>↓+ </a:t>
            </a:r>
            <a:r>
              <a:rPr lang="en-US" altLang="zh-CN" dirty="0" smtClean="0"/>
              <a:t>3H</a:t>
            </a:r>
            <a:r>
              <a:rPr lang="en-US" altLang="zh-CN" baseline="-30000" dirty="0" smtClean="0">
                <a:latin typeface="宋体" charset="-122"/>
                <a:cs typeface="Calibri" pitchFamily="34" charset="0"/>
              </a:rPr>
              <a:t>2</a:t>
            </a:r>
            <a:r>
              <a:rPr lang="en-US" altLang="zh-CN" dirty="0" smtClean="0"/>
              <a:t>SO</a:t>
            </a:r>
            <a:r>
              <a:rPr lang="en-US" altLang="zh-CN" baseline="-30000" dirty="0">
                <a:latin typeface="宋体" charset="-122"/>
                <a:cs typeface="Calibri" pitchFamily="34" charset="0"/>
              </a:rPr>
              <a:t>4</a:t>
            </a:r>
            <a:r>
              <a:rPr lang="zh-CN" altLang="en-US" dirty="0" smtClean="0"/>
              <a:t>，</a:t>
            </a:r>
            <a:r>
              <a:rPr lang="zh-CN" altLang="en-US" dirty="0"/>
              <a:t>则</a:t>
            </a:r>
            <a:r>
              <a:rPr lang="en-US" altLang="zh-CN" dirty="0"/>
              <a:t>X</a:t>
            </a:r>
            <a:r>
              <a:rPr lang="zh-CN" altLang="en-US" dirty="0"/>
              <a:t>为</a:t>
            </a:r>
            <a:r>
              <a:rPr lang="en-US" altLang="zh-CN" dirty="0"/>
              <a:t>_________</a:t>
            </a:r>
            <a:r>
              <a:rPr lang="zh-CN" altLang="en-US" dirty="0"/>
              <a:t>（填化学式）</a:t>
            </a:r>
          </a:p>
          <a:p>
            <a:pPr>
              <a:lnSpc>
                <a:spcPct val="150000"/>
              </a:lnSpc>
            </a:pPr>
            <a:r>
              <a:rPr lang="zh-CN" altLang="en-US" sz="2800" dirty="0"/>
              <a:t>（</a:t>
            </a:r>
            <a:r>
              <a:rPr lang="en-US" altLang="zh-CN" sz="2800" dirty="0"/>
              <a:t>2</a:t>
            </a:r>
            <a:r>
              <a:rPr lang="zh-CN" altLang="en-US" sz="2800" dirty="0"/>
              <a:t>）为探究获得较高粗碲沉淀率的反应条件，某研究小组在控制</a:t>
            </a:r>
            <a:r>
              <a:rPr lang="en-US" altLang="zh-CN" sz="2800" dirty="0" err="1"/>
              <a:t>NaCl</a:t>
            </a:r>
            <a:r>
              <a:rPr lang="zh-CN" altLang="en-US" sz="2800" dirty="0"/>
              <a:t>浓度和</a:t>
            </a:r>
            <a:r>
              <a:rPr lang="en-US" altLang="zh-CN" sz="2800" dirty="0"/>
              <a:t>SO2</a:t>
            </a:r>
            <a:r>
              <a:rPr lang="zh-CN" altLang="en-US" sz="2800" dirty="0"/>
              <a:t>流量不变的条件下，进行下述对比试验，数据如下：</a:t>
            </a:r>
          </a:p>
          <a:p>
            <a:pPr eaLnBrk="0" hangingPunct="0"/>
            <a:r>
              <a:rPr lang="en-US" altLang="zh-CN" sz="2800" dirty="0">
                <a:latin typeface="宋体" charset="-122"/>
                <a:cs typeface="Calibri" pitchFamily="34" charset="0"/>
              </a:rPr>
              <a:t> </a:t>
            </a:r>
          </a:p>
        </p:txBody>
      </p:sp>
      <p:pic>
        <p:nvPicPr>
          <p:cNvPr id="17411" name="图片 2"/>
          <p:cNvPicPr>
            <a:picLocks noChangeAspect="1" noChangeArrowheads="1"/>
          </p:cNvPicPr>
          <p:nvPr/>
        </p:nvPicPr>
        <p:blipFill>
          <a:blip r:embed="rId3"/>
          <a:srcRect/>
          <a:stretch>
            <a:fillRect/>
          </a:stretch>
        </p:blipFill>
        <p:spPr bwMode="auto">
          <a:xfrm>
            <a:off x="4511675" y="4149725"/>
            <a:ext cx="647700" cy="461963"/>
          </a:xfrm>
          <a:prstGeom prst="rect">
            <a:avLst/>
          </a:prstGeom>
          <a:noFill/>
        </p:spPr>
      </p:pic>
      <p:sp>
        <p:nvSpPr>
          <p:cNvPr id="2" name="矩形 1"/>
          <p:cNvSpPr/>
          <p:nvPr/>
        </p:nvSpPr>
        <p:spPr>
          <a:xfrm>
            <a:off x="9263558" y="3857486"/>
            <a:ext cx="667170" cy="523220"/>
          </a:xfrm>
          <a:prstGeom prst="rect">
            <a:avLst/>
          </a:prstGeom>
        </p:spPr>
        <p:txBody>
          <a:bodyPr wrap="none">
            <a:spAutoFit/>
          </a:bodyPr>
          <a:lstStyle/>
          <a:p>
            <a:r>
              <a:rPr lang="en-US" altLang="zh-CN" sz="2800" dirty="0">
                <a:solidFill>
                  <a:srgbClr val="FF0000"/>
                </a:solidFill>
                <a:latin typeface="宋体" charset="-122"/>
                <a:cs typeface="Calibri" pitchFamily="34" charset="0"/>
              </a:rPr>
              <a:t>H</a:t>
            </a:r>
            <a:r>
              <a:rPr lang="en-US" altLang="zh-CN" sz="2800" baseline="-30000" dirty="0">
                <a:solidFill>
                  <a:srgbClr val="FF0000"/>
                </a:solidFill>
                <a:latin typeface="宋体" charset="-122"/>
                <a:cs typeface="Calibri" pitchFamily="34" charset="0"/>
              </a:rPr>
              <a:t>2</a:t>
            </a:r>
            <a:r>
              <a:rPr lang="en-US" altLang="zh-CN" sz="2800" dirty="0">
                <a:solidFill>
                  <a:srgbClr val="FF0000"/>
                </a:solidFill>
                <a:latin typeface="宋体" charset="-122"/>
                <a:cs typeface="Calibri" pitchFamily="34" charset="0"/>
              </a:rPr>
              <a:t>O</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27107" name="Group 131"/>
          <p:cNvGraphicFramePr>
            <a:graphicFrameLocks noGrp="1"/>
          </p:cNvGraphicFramePr>
          <p:nvPr/>
        </p:nvGraphicFramePr>
        <p:xfrm>
          <a:off x="838200" y="260350"/>
          <a:ext cx="10009188" cy="2286000"/>
        </p:xfrm>
        <a:graphic>
          <a:graphicData uri="http://schemas.openxmlformats.org/drawingml/2006/table">
            <a:tbl>
              <a:tblPr/>
              <a:tblGrid>
                <a:gridCol w="1168400"/>
                <a:gridCol w="2946400"/>
                <a:gridCol w="2944813"/>
                <a:gridCol w="2949575"/>
              </a:tblGrid>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实验</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温度</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反应时间</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/h</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粗碲沉淀率</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a:t>
                      </a:r>
                      <a:endParaRPr kumimoji="0" lang="en-US" altLang="zh-CN" sz="2400" b="1"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a</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65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3.0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65.0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b</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80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3.0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98.9</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c</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80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2.0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98.9</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d</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90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2.0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97.0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27109" name="Rectangle 133"/>
          <p:cNvSpPr>
            <a:spLocks noChangeArrowheads="1"/>
          </p:cNvSpPr>
          <p:nvPr/>
        </p:nvSpPr>
        <p:spPr bwMode="auto">
          <a:xfrm>
            <a:off x="477838" y="2924175"/>
            <a:ext cx="10883900" cy="3378200"/>
          </a:xfrm>
          <a:prstGeom prst="rect">
            <a:avLst/>
          </a:prstGeom>
          <a:noFill/>
          <a:ln w="9525">
            <a:noFill/>
            <a:miter lim="800000"/>
            <a:headEnd/>
            <a:tailEnd/>
          </a:ln>
          <a:effectLst/>
        </p:spPr>
        <p:txBody>
          <a:bodyPr anchor="ctr">
            <a:spAutoFit/>
          </a:bodyPr>
          <a:lstStyle/>
          <a:p>
            <a:pPr>
              <a:lnSpc>
                <a:spcPct val="150000"/>
              </a:lnSpc>
              <a:tabLst>
                <a:tab pos="204788" algn="l"/>
                <a:tab pos="1393825" algn="l"/>
                <a:tab pos="2508250" algn="l"/>
                <a:tab pos="3705225" algn="l"/>
              </a:tabLst>
            </a:pPr>
            <a:r>
              <a:rPr lang="zh-CN" altLang="en-US" dirty="0">
                <a:latin typeface="宋体" charset="-122"/>
                <a:cs typeface="Calibri" pitchFamily="34" charset="0"/>
              </a:rPr>
              <a:t>①该小组研究的反应条件是</a:t>
            </a:r>
            <a:r>
              <a:rPr lang="en-US" altLang="zh-CN" dirty="0">
                <a:latin typeface="宋体" charset="-122"/>
                <a:cs typeface="Calibri" pitchFamily="34" charset="0"/>
              </a:rPr>
              <a:t>_________________</a:t>
            </a:r>
            <a:r>
              <a:rPr lang="zh-CN" altLang="en-US" dirty="0">
                <a:latin typeface="宋体" charset="-122"/>
                <a:cs typeface="Calibri" pitchFamily="34" charset="0"/>
              </a:rPr>
              <a:t>和</a:t>
            </a:r>
            <a:r>
              <a:rPr lang="en-US" altLang="zh-CN" dirty="0">
                <a:latin typeface="宋体" charset="-122"/>
                <a:cs typeface="Calibri" pitchFamily="34" charset="0"/>
              </a:rPr>
              <a:t>_____________</a:t>
            </a:r>
            <a:r>
              <a:rPr lang="zh-CN" altLang="en-US" dirty="0">
                <a:latin typeface="宋体" charset="-122"/>
                <a:cs typeface="Calibri" pitchFamily="34" charset="0"/>
              </a:rPr>
              <a:t>。</a:t>
            </a:r>
            <a:endParaRPr lang="zh-CN" altLang="en-US" dirty="0"/>
          </a:p>
          <a:p>
            <a:pPr eaLnBrk="0" hangingPunct="0">
              <a:lnSpc>
                <a:spcPct val="150000"/>
              </a:lnSpc>
              <a:tabLst>
                <a:tab pos="204788" algn="l"/>
                <a:tab pos="1393825" algn="l"/>
                <a:tab pos="2508250" algn="l"/>
                <a:tab pos="3705225" algn="l"/>
              </a:tabLst>
            </a:pPr>
            <a:r>
              <a:rPr lang="zh-CN" altLang="en-US" dirty="0">
                <a:latin typeface="宋体" charset="-122"/>
                <a:cs typeface="Calibri" pitchFamily="34" charset="0"/>
              </a:rPr>
              <a:t>②实验</a:t>
            </a:r>
            <a:r>
              <a:rPr lang="en-US" altLang="zh-CN" dirty="0">
                <a:latin typeface="宋体" charset="-122"/>
                <a:cs typeface="Calibri" pitchFamily="34" charset="0"/>
              </a:rPr>
              <a:t>a</a:t>
            </a:r>
            <a:r>
              <a:rPr lang="zh-CN" altLang="en-US" dirty="0">
                <a:latin typeface="宋体" charset="-122"/>
                <a:cs typeface="Calibri" pitchFamily="34" charset="0"/>
              </a:rPr>
              <a:t>和</a:t>
            </a:r>
            <a:r>
              <a:rPr lang="en-US" altLang="zh-CN" dirty="0">
                <a:latin typeface="宋体" charset="-122"/>
                <a:cs typeface="Calibri" pitchFamily="34" charset="0"/>
              </a:rPr>
              <a:t>b</a:t>
            </a:r>
            <a:r>
              <a:rPr lang="zh-CN" altLang="en-US" dirty="0">
                <a:latin typeface="宋体" charset="-122"/>
                <a:cs typeface="Calibri" pitchFamily="34" charset="0"/>
              </a:rPr>
              <a:t>的目的是</a:t>
            </a:r>
            <a:r>
              <a:rPr lang="en-US" altLang="zh-CN" dirty="0">
                <a:latin typeface="宋体" charset="-122"/>
                <a:cs typeface="Calibri" pitchFamily="34" charset="0"/>
              </a:rPr>
              <a:t>______________________________</a:t>
            </a:r>
            <a:r>
              <a:rPr lang="zh-CN" altLang="en-US" dirty="0" smtClean="0">
                <a:latin typeface="宋体" charset="-122"/>
                <a:cs typeface="Calibri" pitchFamily="34" charset="0"/>
              </a:rPr>
              <a:t>。</a:t>
            </a:r>
            <a:endParaRPr lang="zh-CN" altLang="en-US" dirty="0"/>
          </a:p>
          <a:p>
            <a:pPr eaLnBrk="0" hangingPunct="0">
              <a:lnSpc>
                <a:spcPct val="150000"/>
              </a:lnSpc>
              <a:tabLst>
                <a:tab pos="204788" algn="l"/>
                <a:tab pos="1393825" algn="l"/>
                <a:tab pos="2508250" algn="l"/>
                <a:tab pos="3705225" algn="l"/>
              </a:tabLst>
            </a:pPr>
            <a:r>
              <a:rPr lang="zh-CN" altLang="en-US" dirty="0">
                <a:latin typeface="宋体" charset="-122"/>
                <a:cs typeface="Calibri" pitchFamily="34" charset="0"/>
              </a:rPr>
              <a:t>③在上述四组实验中，最佳的反应条件是</a:t>
            </a:r>
            <a:r>
              <a:rPr lang="en-US" altLang="zh-CN" dirty="0">
                <a:latin typeface="宋体" charset="-122"/>
                <a:cs typeface="Calibri" pitchFamily="34" charset="0"/>
              </a:rPr>
              <a:t>_______℃</a:t>
            </a:r>
            <a:r>
              <a:rPr lang="zh-CN" altLang="en-US" dirty="0">
                <a:latin typeface="宋体" charset="-122"/>
                <a:cs typeface="Calibri" pitchFamily="34" charset="0"/>
              </a:rPr>
              <a:t>和</a:t>
            </a:r>
            <a:r>
              <a:rPr lang="en-US" altLang="zh-CN" dirty="0">
                <a:latin typeface="宋体" charset="-122"/>
                <a:cs typeface="Calibri" pitchFamily="34" charset="0"/>
              </a:rPr>
              <a:t>_______h</a:t>
            </a:r>
            <a:r>
              <a:rPr lang="zh-CN" altLang="en-US" dirty="0">
                <a:latin typeface="宋体" charset="-122"/>
                <a:cs typeface="Calibri" pitchFamily="34" charset="0"/>
              </a:rPr>
              <a:t>。</a:t>
            </a:r>
            <a:endParaRPr lang="zh-CN" altLang="en-US" dirty="0"/>
          </a:p>
          <a:p>
            <a:pPr eaLnBrk="0" hangingPunct="0">
              <a:lnSpc>
                <a:spcPct val="150000"/>
              </a:lnSpc>
              <a:tabLst>
                <a:tab pos="204788" algn="l"/>
                <a:tab pos="1393825" algn="l"/>
                <a:tab pos="2508250" algn="l"/>
                <a:tab pos="3705225" algn="l"/>
              </a:tabLst>
            </a:pPr>
            <a:r>
              <a:rPr lang="zh-CN" altLang="en-US" dirty="0">
                <a:latin typeface="宋体" charset="-122"/>
                <a:cs typeface="Calibri" pitchFamily="34" charset="0"/>
              </a:rPr>
              <a:t>④为了提升设备利用效率和节约能源，可进一步优化反应条件测定粗碲沉淀率。若再设计对比实验，选择的反应条件还可以是</a:t>
            </a:r>
            <a:r>
              <a:rPr lang="en-US" altLang="zh-CN" dirty="0">
                <a:latin typeface="宋体" charset="-122"/>
                <a:cs typeface="Calibri" pitchFamily="34" charset="0"/>
              </a:rPr>
              <a:t>__________</a:t>
            </a:r>
            <a:r>
              <a:rPr lang="zh-CN" altLang="en-US" dirty="0">
                <a:latin typeface="宋体" charset="-122"/>
                <a:cs typeface="Calibri" pitchFamily="34" charset="0"/>
              </a:rPr>
              <a:t>（填选项）。</a:t>
            </a:r>
            <a:endParaRPr lang="zh-CN" altLang="en-US" dirty="0"/>
          </a:p>
          <a:p>
            <a:pPr eaLnBrk="0" hangingPunct="0">
              <a:lnSpc>
                <a:spcPct val="150000"/>
              </a:lnSpc>
              <a:tabLst>
                <a:tab pos="204788" algn="l"/>
                <a:tab pos="1393825" algn="l"/>
                <a:tab pos="2508250" algn="l"/>
                <a:tab pos="3705225" algn="l"/>
              </a:tabLst>
            </a:pPr>
            <a:r>
              <a:rPr lang="zh-CN" altLang="en-US" dirty="0">
                <a:latin typeface="Calibri" pitchFamily="34" charset="0"/>
                <a:cs typeface="Calibri" pitchFamily="34" charset="0"/>
              </a:rPr>
              <a:t>	</a:t>
            </a:r>
            <a:r>
              <a:rPr lang="en-US" altLang="zh-CN" dirty="0">
                <a:latin typeface="宋体" charset="-122"/>
                <a:cs typeface="Calibri" pitchFamily="34" charset="0"/>
              </a:rPr>
              <a:t>A</a:t>
            </a:r>
            <a:r>
              <a:rPr lang="zh-CN" altLang="en-US" dirty="0">
                <a:latin typeface="宋体" charset="-122"/>
                <a:cs typeface="Calibri" pitchFamily="34" charset="0"/>
              </a:rPr>
              <a:t>．</a:t>
            </a:r>
            <a:r>
              <a:rPr lang="en-US" altLang="zh-CN" dirty="0">
                <a:latin typeface="宋体" charset="-122"/>
                <a:cs typeface="Calibri" pitchFamily="34" charset="0"/>
              </a:rPr>
              <a:t>80℃</a:t>
            </a:r>
            <a:r>
              <a:rPr lang="zh-CN" altLang="en-US" dirty="0">
                <a:latin typeface="宋体" charset="-122"/>
                <a:cs typeface="Calibri" pitchFamily="34" charset="0"/>
              </a:rPr>
              <a:t>，</a:t>
            </a:r>
            <a:r>
              <a:rPr lang="en-US" altLang="zh-CN" dirty="0">
                <a:latin typeface="宋体" charset="-122"/>
                <a:cs typeface="Calibri" pitchFamily="34" charset="0"/>
              </a:rPr>
              <a:t>1.5h	B</a:t>
            </a:r>
            <a:r>
              <a:rPr lang="zh-CN" altLang="en-US" dirty="0">
                <a:latin typeface="宋体" charset="-122"/>
                <a:cs typeface="Calibri" pitchFamily="34" charset="0"/>
              </a:rPr>
              <a:t>．</a:t>
            </a:r>
            <a:r>
              <a:rPr lang="en-US" altLang="zh-CN" dirty="0">
                <a:latin typeface="宋体" charset="-122"/>
                <a:cs typeface="Calibri" pitchFamily="34" charset="0"/>
              </a:rPr>
              <a:t>80℃</a:t>
            </a:r>
            <a:r>
              <a:rPr lang="zh-CN" altLang="en-US" dirty="0">
                <a:latin typeface="宋体" charset="-122"/>
                <a:cs typeface="Calibri" pitchFamily="34" charset="0"/>
              </a:rPr>
              <a:t>，</a:t>
            </a:r>
            <a:r>
              <a:rPr lang="en-US" altLang="zh-CN" dirty="0">
                <a:latin typeface="宋体" charset="-122"/>
                <a:cs typeface="Calibri" pitchFamily="34" charset="0"/>
              </a:rPr>
              <a:t>2.5h	C</a:t>
            </a:r>
            <a:r>
              <a:rPr lang="zh-CN" altLang="en-US" dirty="0">
                <a:latin typeface="宋体" charset="-122"/>
                <a:cs typeface="Calibri" pitchFamily="34" charset="0"/>
              </a:rPr>
              <a:t>．</a:t>
            </a:r>
            <a:r>
              <a:rPr lang="en-US" altLang="zh-CN" dirty="0">
                <a:latin typeface="宋体" charset="-122"/>
                <a:cs typeface="Calibri" pitchFamily="34" charset="0"/>
              </a:rPr>
              <a:t>70℃</a:t>
            </a:r>
            <a:r>
              <a:rPr lang="zh-CN" altLang="en-US" dirty="0">
                <a:latin typeface="宋体" charset="-122"/>
                <a:cs typeface="Calibri" pitchFamily="34" charset="0"/>
              </a:rPr>
              <a:t>，</a:t>
            </a:r>
            <a:r>
              <a:rPr lang="en-US" altLang="zh-CN" dirty="0">
                <a:latin typeface="宋体" charset="-122"/>
                <a:cs typeface="Calibri" pitchFamily="34" charset="0"/>
              </a:rPr>
              <a:t>2.0h	D</a:t>
            </a:r>
            <a:r>
              <a:rPr lang="zh-CN" altLang="en-US" dirty="0">
                <a:latin typeface="宋体" charset="-122"/>
                <a:cs typeface="Calibri" pitchFamily="34" charset="0"/>
              </a:rPr>
              <a:t>．</a:t>
            </a:r>
            <a:r>
              <a:rPr lang="en-US" altLang="zh-CN" dirty="0">
                <a:latin typeface="宋体" charset="-122"/>
                <a:cs typeface="Calibri" pitchFamily="34" charset="0"/>
              </a:rPr>
              <a:t>95℃</a:t>
            </a:r>
            <a:r>
              <a:rPr lang="zh-CN" altLang="en-US" dirty="0">
                <a:latin typeface="宋体" charset="-122"/>
                <a:cs typeface="Calibri" pitchFamily="34" charset="0"/>
              </a:rPr>
              <a:t>，</a:t>
            </a:r>
            <a:r>
              <a:rPr lang="en-US" altLang="zh-CN" dirty="0">
                <a:latin typeface="宋体" charset="-122"/>
                <a:cs typeface="Calibri" pitchFamily="34" charset="0"/>
              </a:rPr>
              <a:t>2.0h</a:t>
            </a:r>
          </a:p>
        </p:txBody>
      </p:sp>
      <p:sp>
        <p:nvSpPr>
          <p:cNvPr id="4" name="矩形 3"/>
          <p:cNvSpPr/>
          <p:nvPr/>
        </p:nvSpPr>
        <p:spPr>
          <a:xfrm>
            <a:off x="5250256" y="2900054"/>
            <a:ext cx="906017" cy="523220"/>
          </a:xfrm>
          <a:prstGeom prst="rect">
            <a:avLst/>
          </a:prstGeom>
        </p:spPr>
        <p:txBody>
          <a:bodyPr wrap="none">
            <a:spAutoFit/>
          </a:bodyPr>
          <a:lstStyle/>
          <a:p>
            <a:r>
              <a:rPr lang="zh-CN" altLang="en-US" sz="2800" dirty="0" smtClean="0">
                <a:solidFill>
                  <a:srgbClr val="FF0000"/>
                </a:solidFill>
              </a:rPr>
              <a:t>温度</a:t>
            </a:r>
            <a:endParaRPr lang="zh-CN" altLang="en-US" sz="2800" dirty="0">
              <a:solidFill>
                <a:srgbClr val="FF0000"/>
              </a:solidFill>
            </a:endParaRPr>
          </a:p>
        </p:txBody>
      </p:sp>
      <p:sp>
        <p:nvSpPr>
          <p:cNvPr id="5" name="矩形 4"/>
          <p:cNvSpPr/>
          <p:nvPr/>
        </p:nvSpPr>
        <p:spPr>
          <a:xfrm>
            <a:off x="7633829" y="2891173"/>
            <a:ext cx="1627369" cy="523220"/>
          </a:xfrm>
          <a:prstGeom prst="rect">
            <a:avLst/>
          </a:prstGeom>
        </p:spPr>
        <p:txBody>
          <a:bodyPr wrap="none">
            <a:spAutoFit/>
          </a:bodyPr>
          <a:lstStyle/>
          <a:p>
            <a:r>
              <a:rPr lang="zh-CN" altLang="en-US" sz="2800" dirty="0" smtClean="0">
                <a:solidFill>
                  <a:srgbClr val="FF0000"/>
                </a:solidFill>
              </a:rPr>
              <a:t>反应时间</a:t>
            </a:r>
            <a:endParaRPr lang="zh-CN" altLang="en-US" sz="2800" dirty="0">
              <a:solidFill>
                <a:srgbClr val="FF0000"/>
              </a:solidFill>
            </a:endParaRPr>
          </a:p>
        </p:txBody>
      </p:sp>
      <p:sp>
        <p:nvSpPr>
          <p:cNvPr id="6" name="矩形 5"/>
          <p:cNvSpPr/>
          <p:nvPr/>
        </p:nvSpPr>
        <p:spPr>
          <a:xfrm>
            <a:off x="3502918" y="3423274"/>
            <a:ext cx="7758855" cy="523220"/>
          </a:xfrm>
          <a:prstGeom prst="rect">
            <a:avLst/>
          </a:prstGeom>
        </p:spPr>
        <p:txBody>
          <a:bodyPr wrap="none">
            <a:spAutoFit/>
          </a:bodyPr>
          <a:lstStyle/>
          <a:p>
            <a:r>
              <a:rPr lang="zh-CN" altLang="en-US" sz="2800" dirty="0" smtClean="0">
                <a:solidFill>
                  <a:srgbClr val="FF0000"/>
                </a:solidFill>
              </a:rPr>
              <a:t>探究在相同条件下，温度对</a:t>
            </a:r>
            <a:r>
              <a:rPr lang="zh-CN" altLang="en-US" sz="2800" dirty="0" smtClean="0">
                <a:solidFill>
                  <a:srgbClr val="FF0000"/>
                </a:solidFill>
                <a:latin typeface="宋体" charset="-122"/>
                <a:cs typeface="Calibri" pitchFamily="34" charset="0"/>
              </a:rPr>
              <a:t>粗</a:t>
            </a:r>
            <a:r>
              <a:rPr lang="zh-CN" altLang="en-US" sz="2800" dirty="0">
                <a:solidFill>
                  <a:srgbClr val="FF0000"/>
                </a:solidFill>
                <a:latin typeface="宋体" charset="-122"/>
                <a:cs typeface="Calibri" pitchFamily="34" charset="0"/>
              </a:rPr>
              <a:t>碲沉淀</a:t>
            </a:r>
            <a:r>
              <a:rPr lang="zh-CN" altLang="en-US" sz="2800" dirty="0" smtClean="0">
                <a:solidFill>
                  <a:srgbClr val="FF0000"/>
                </a:solidFill>
                <a:latin typeface="宋体" charset="-122"/>
                <a:cs typeface="Calibri" pitchFamily="34" charset="0"/>
              </a:rPr>
              <a:t>率的影响。</a:t>
            </a:r>
            <a:endParaRPr lang="zh-CN" altLang="en-US" sz="2800" dirty="0">
              <a:solidFill>
                <a:srgbClr val="FF0000"/>
              </a:solidFill>
            </a:endParaRPr>
          </a:p>
        </p:txBody>
      </p:sp>
      <p:sp>
        <p:nvSpPr>
          <p:cNvPr id="7" name="矩形 6"/>
          <p:cNvSpPr/>
          <p:nvPr/>
        </p:nvSpPr>
        <p:spPr>
          <a:xfrm>
            <a:off x="6311230" y="4090055"/>
            <a:ext cx="546945" cy="523220"/>
          </a:xfrm>
          <a:prstGeom prst="rect">
            <a:avLst/>
          </a:prstGeom>
        </p:spPr>
        <p:txBody>
          <a:bodyPr wrap="none">
            <a:spAutoFit/>
          </a:bodyPr>
          <a:lstStyle/>
          <a:p>
            <a:r>
              <a:rPr lang="en-US" altLang="zh-CN" sz="2800" dirty="0" smtClean="0">
                <a:solidFill>
                  <a:srgbClr val="FF0000"/>
                </a:solidFill>
                <a:latin typeface="宋体" charset="-122"/>
                <a:cs typeface="Calibri" pitchFamily="34" charset="0"/>
              </a:rPr>
              <a:t>80</a:t>
            </a:r>
            <a:endParaRPr lang="zh-CN" altLang="en-US" sz="2800" dirty="0">
              <a:solidFill>
                <a:srgbClr val="FF0000"/>
              </a:solidFill>
            </a:endParaRPr>
          </a:p>
        </p:txBody>
      </p:sp>
      <p:sp>
        <p:nvSpPr>
          <p:cNvPr id="9" name="矩形 8"/>
          <p:cNvSpPr/>
          <p:nvPr/>
        </p:nvSpPr>
        <p:spPr>
          <a:xfrm>
            <a:off x="7950370" y="3986580"/>
            <a:ext cx="728084" cy="523220"/>
          </a:xfrm>
          <a:prstGeom prst="rect">
            <a:avLst/>
          </a:prstGeom>
        </p:spPr>
        <p:txBody>
          <a:bodyPr wrap="none">
            <a:spAutoFit/>
          </a:bodyPr>
          <a:lstStyle/>
          <a:p>
            <a:r>
              <a:rPr lang="en-US" altLang="zh-CN" sz="2800" dirty="0" smtClean="0">
                <a:solidFill>
                  <a:srgbClr val="FF0000"/>
                </a:solidFill>
                <a:latin typeface="宋体" charset="-122"/>
                <a:cs typeface="Calibri" pitchFamily="34" charset="0"/>
              </a:rPr>
              <a:t>2.0</a:t>
            </a:r>
            <a:endParaRPr lang="zh-CN" altLang="en-US" sz="2800" dirty="0">
              <a:solidFill>
                <a:srgbClr val="FF0000"/>
              </a:solidFill>
            </a:endParaRPr>
          </a:p>
        </p:txBody>
      </p:sp>
      <p:sp>
        <p:nvSpPr>
          <p:cNvPr id="10" name="矩形 9"/>
          <p:cNvSpPr/>
          <p:nvPr/>
        </p:nvSpPr>
        <p:spPr>
          <a:xfrm>
            <a:off x="7283200" y="5085184"/>
            <a:ext cx="670376" cy="523220"/>
          </a:xfrm>
          <a:prstGeom prst="rect">
            <a:avLst/>
          </a:prstGeom>
        </p:spPr>
        <p:txBody>
          <a:bodyPr wrap="none">
            <a:spAutoFit/>
          </a:bodyPr>
          <a:lstStyle/>
          <a:p>
            <a:r>
              <a:rPr lang="en-US" altLang="zh-CN" sz="2800" dirty="0" smtClean="0">
                <a:solidFill>
                  <a:srgbClr val="FF0000"/>
                </a:solidFill>
              </a:rPr>
              <a:t>AC</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barn(inVertical)">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barn(inVertical)">
                                      <p:cBhvr>
                                        <p:cTn id="22" dur="500"/>
                                        <p:tgtEl>
                                          <p:spTgt spid="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barn(inVertical)">
                                      <p:cBhvr>
                                        <p:cTn id="27" dur="500"/>
                                        <p:tgtEl>
                                          <p:spTgt spid="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barn(inVertical)">
                                      <p:cBhvr>
                                        <p:cTn id="3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5955" name="Rectangle 3"/>
          <p:cNvSpPr>
            <a:spLocks noChangeArrowheads="1"/>
          </p:cNvSpPr>
          <p:nvPr/>
        </p:nvSpPr>
        <p:spPr bwMode="auto">
          <a:xfrm>
            <a:off x="0" y="-944563"/>
            <a:ext cx="12190413" cy="0"/>
          </a:xfrm>
          <a:prstGeom prst="rect">
            <a:avLst/>
          </a:prstGeom>
          <a:noFill/>
          <a:ln w="9525">
            <a:noFill/>
            <a:miter lim="800000"/>
            <a:headEnd/>
            <a:tailEnd/>
          </a:ln>
          <a:effectLst/>
        </p:spPr>
        <p:txBody>
          <a:bodyPr wrap="none" anchor="ctr">
            <a:spAutoFit/>
          </a:bodyPr>
          <a:lstStyle/>
          <a:p>
            <a:endParaRPr lang="zh-CN" altLang="en-US"/>
          </a:p>
        </p:txBody>
      </p:sp>
      <p:pic>
        <p:nvPicPr>
          <p:cNvPr id="125954" name="图片 1"/>
          <p:cNvPicPr>
            <a:picLocks noChangeAspect="1" noChangeArrowheads="1"/>
          </p:cNvPicPr>
          <p:nvPr/>
        </p:nvPicPr>
        <p:blipFill>
          <a:blip r:embed="rId3"/>
          <a:srcRect/>
          <a:stretch>
            <a:fillRect/>
          </a:stretch>
        </p:blipFill>
        <p:spPr bwMode="auto">
          <a:xfrm>
            <a:off x="8255000" y="1989138"/>
            <a:ext cx="3600450" cy="4868862"/>
          </a:xfrm>
          <a:prstGeom prst="rect">
            <a:avLst/>
          </a:prstGeom>
          <a:noFill/>
        </p:spPr>
      </p:pic>
      <p:sp>
        <p:nvSpPr>
          <p:cNvPr id="125956" name="Rectangle 4"/>
          <p:cNvSpPr>
            <a:spLocks noChangeArrowheads="1"/>
          </p:cNvSpPr>
          <p:nvPr/>
        </p:nvSpPr>
        <p:spPr bwMode="auto">
          <a:xfrm>
            <a:off x="334963" y="549275"/>
            <a:ext cx="9366250" cy="5021263"/>
          </a:xfrm>
          <a:prstGeom prst="rect">
            <a:avLst/>
          </a:prstGeom>
          <a:noFill/>
          <a:ln w="9525">
            <a:noFill/>
            <a:miter lim="800000"/>
            <a:headEnd/>
            <a:tailEnd/>
          </a:ln>
          <a:effectLst/>
        </p:spPr>
        <p:txBody>
          <a:bodyPr wrap="none" anchor="ctr">
            <a:spAutoFit/>
          </a:bodyPr>
          <a:lstStyle/>
          <a:p>
            <a:pPr indent="66675">
              <a:lnSpc>
                <a:spcPct val="150000"/>
              </a:lnSpc>
            </a:pPr>
            <a:r>
              <a:rPr lang="en-US" altLang="zh-CN" dirty="0">
                <a:latin typeface="宋体" charset="-122"/>
                <a:cs typeface="Calibri" pitchFamily="34" charset="0"/>
              </a:rPr>
              <a:t>2.(16</a:t>
            </a:r>
            <a:r>
              <a:rPr lang="zh-CN" altLang="en-US" dirty="0">
                <a:latin typeface="宋体" charset="-122"/>
                <a:cs typeface="Calibri" pitchFamily="34" charset="0"/>
              </a:rPr>
              <a:t>年</a:t>
            </a:r>
            <a:r>
              <a:rPr lang="en-US" altLang="zh-CN" dirty="0">
                <a:latin typeface="Tahoma"/>
                <a:cs typeface="Calibri" pitchFamily="34" charset="0"/>
              </a:rPr>
              <a:t>·</a:t>
            </a:r>
            <a:r>
              <a:rPr lang="zh-CN" altLang="en-US" dirty="0">
                <a:latin typeface="宋体" charset="-122"/>
                <a:cs typeface="Calibri" pitchFamily="34" charset="0"/>
              </a:rPr>
              <a:t>广州，第</a:t>
            </a:r>
            <a:r>
              <a:rPr lang="en-US" altLang="zh-CN" dirty="0">
                <a:latin typeface="宋体" charset="-122"/>
                <a:cs typeface="Calibri" pitchFamily="34" charset="0"/>
              </a:rPr>
              <a:t>25</a:t>
            </a:r>
            <a:r>
              <a:rPr lang="zh-CN" altLang="en-US" dirty="0">
                <a:latin typeface="宋体" charset="-122"/>
                <a:cs typeface="Calibri" pitchFamily="34" charset="0"/>
              </a:rPr>
              <a:t>题，</a:t>
            </a:r>
            <a:r>
              <a:rPr lang="en-US" altLang="zh-CN" dirty="0">
                <a:solidFill>
                  <a:srgbClr val="000000"/>
                </a:solidFill>
                <a:latin typeface="Calibri" pitchFamily="34" charset="0"/>
              </a:rPr>
              <a:t>7 </a:t>
            </a:r>
            <a:r>
              <a:rPr lang="zh-CN" altLang="en-US" dirty="0">
                <a:solidFill>
                  <a:srgbClr val="000000"/>
                </a:solidFill>
                <a:latin typeface="Calibri" pitchFamily="34" charset="0"/>
              </a:rPr>
              <a:t>分）以饱和</a:t>
            </a:r>
            <a:r>
              <a:rPr lang="en-US" altLang="zh-CN" dirty="0" err="1">
                <a:solidFill>
                  <a:srgbClr val="000000"/>
                </a:solidFill>
                <a:latin typeface="Calibri" pitchFamily="34" charset="0"/>
              </a:rPr>
              <a:t>NaCl</a:t>
            </a:r>
            <a:r>
              <a:rPr lang="en-US" altLang="zh-CN" dirty="0">
                <a:solidFill>
                  <a:srgbClr val="000000"/>
                </a:solidFill>
                <a:latin typeface="Calibri" pitchFamily="34" charset="0"/>
              </a:rPr>
              <a:t> </a:t>
            </a:r>
            <a:r>
              <a:rPr lang="zh-CN" altLang="en-US" dirty="0">
                <a:solidFill>
                  <a:srgbClr val="000000"/>
                </a:solidFill>
                <a:latin typeface="Calibri" pitchFamily="34" charset="0"/>
              </a:rPr>
              <a:t>溶液和饱和</a:t>
            </a:r>
            <a:r>
              <a:rPr lang="en-US" altLang="zh-CN" dirty="0">
                <a:solidFill>
                  <a:srgbClr val="000000"/>
                </a:solidFill>
                <a:latin typeface="Calibri" pitchFamily="34" charset="0"/>
              </a:rPr>
              <a:t>NH</a:t>
            </a:r>
            <a:r>
              <a:rPr lang="en-US" altLang="zh-CN" baseline="-30000" dirty="0">
                <a:solidFill>
                  <a:srgbClr val="000000"/>
                </a:solidFill>
                <a:latin typeface="Calibri" pitchFamily="34" charset="0"/>
              </a:rPr>
              <a:t>4</a:t>
            </a:r>
            <a:r>
              <a:rPr lang="en-US" altLang="zh-CN" dirty="0">
                <a:solidFill>
                  <a:srgbClr val="000000"/>
                </a:solidFill>
                <a:latin typeface="Calibri" pitchFamily="34" charset="0"/>
              </a:rPr>
              <a:t>HCO</a:t>
            </a:r>
            <a:r>
              <a:rPr lang="en-US" altLang="zh-CN" baseline="-30000" dirty="0">
                <a:solidFill>
                  <a:srgbClr val="000000"/>
                </a:solidFill>
                <a:latin typeface="Calibri" pitchFamily="34" charset="0"/>
              </a:rPr>
              <a:t>3</a:t>
            </a:r>
            <a:r>
              <a:rPr lang="en-US" altLang="zh-CN" dirty="0">
                <a:solidFill>
                  <a:srgbClr val="000000"/>
                </a:solidFill>
                <a:latin typeface="Calibri" pitchFamily="34" charset="0"/>
              </a:rPr>
              <a:t> </a:t>
            </a:r>
            <a:r>
              <a:rPr lang="zh-CN" altLang="en-US" dirty="0">
                <a:solidFill>
                  <a:srgbClr val="000000"/>
                </a:solidFill>
                <a:latin typeface="Calibri" pitchFamily="34" charset="0"/>
              </a:rPr>
              <a:t>溶液</a:t>
            </a:r>
            <a:endParaRPr lang="zh-CN" altLang="en-US" dirty="0"/>
          </a:p>
          <a:p>
            <a:pPr indent="66675" eaLnBrk="0" hangingPunct="0">
              <a:lnSpc>
                <a:spcPct val="150000"/>
              </a:lnSpc>
            </a:pPr>
            <a:r>
              <a:rPr lang="zh-CN" altLang="en-US" dirty="0">
                <a:solidFill>
                  <a:srgbClr val="000000"/>
                </a:solidFill>
                <a:latin typeface="Calibri" pitchFamily="34" charset="0"/>
              </a:rPr>
              <a:t>为原料制备</a:t>
            </a:r>
            <a:r>
              <a:rPr lang="en-US" altLang="zh-CN" dirty="0">
                <a:solidFill>
                  <a:srgbClr val="000000"/>
                </a:solidFill>
                <a:latin typeface="Calibri" pitchFamily="34" charset="0"/>
              </a:rPr>
              <a:t>NaHCO</a:t>
            </a:r>
            <a:r>
              <a:rPr lang="en-US" altLang="zh-CN" baseline="-30000" dirty="0">
                <a:solidFill>
                  <a:srgbClr val="000000"/>
                </a:solidFill>
                <a:latin typeface="Calibri" pitchFamily="34" charset="0"/>
              </a:rPr>
              <a:t>3</a:t>
            </a:r>
            <a:r>
              <a:rPr lang="en-US" altLang="zh-CN" dirty="0">
                <a:solidFill>
                  <a:srgbClr val="000000"/>
                </a:solidFill>
                <a:latin typeface="Calibri" pitchFamily="34" charset="0"/>
              </a:rPr>
              <a:t> </a:t>
            </a:r>
            <a:r>
              <a:rPr lang="zh-CN" altLang="en-US" dirty="0">
                <a:solidFill>
                  <a:srgbClr val="000000"/>
                </a:solidFill>
                <a:latin typeface="Calibri" pitchFamily="34" charset="0"/>
              </a:rPr>
              <a:t>的原理为：</a:t>
            </a:r>
            <a:r>
              <a:rPr lang="en-US" altLang="zh-CN" dirty="0" err="1">
                <a:solidFill>
                  <a:srgbClr val="000000"/>
                </a:solidFill>
                <a:latin typeface="Calibri" pitchFamily="34" charset="0"/>
              </a:rPr>
              <a:t>NaCl</a:t>
            </a:r>
            <a:r>
              <a:rPr lang="en-US" altLang="zh-CN" dirty="0">
                <a:solidFill>
                  <a:srgbClr val="000000"/>
                </a:solidFill>
                <a:latin typeface="Calibri" pitchFamily="34" charset="0"/>
              </a:rPr>
              <a:t>+ NH</a:t>
            </a:r>
            <a:r>
              <a:rPr lang="en-US" altLang="zh-CN" baseline="-30000" dirty="0">
                <a:solidFill>
                  <a:srgbClr val="000000"/>
                </a:solidFill>
                <a:latin typeface="Calibri" pitchFamily="34" charset="0"/>
              </a:rPr>
              <a:t>4</a:t>
            </a:r>
            <a:r>
              <a:rPr lang="en-US" altLang="zh-CN" dirty="0">
                <a:solidFill>
                  <a:srgbClr val="000000"/>
                </a:solidFill>
                <a:latin typeface="Calibri" pitchFamily="34" charset="0"/>
              </a:rPr>
              <a:t>HCO</a:t>
            </a:r>
            <a:r>
              <a:rPr lang="en-US" altLang="zh-CN" baseline="-30000" dirty="0">
                <a:solidFill>
                  <a:srgbClr val="000000"/>
                </a:solidFill>
                <a:latin typeface="Calibri" pitchFamily="34" charset="0"/>
              </a:rPr>
              <a:t>3</a:t>
            </a:r>
            <a:r>
              <a:rPr lang="en-US" altLang="zh-CN" dirty="0">
                <a:solidFill>
                  <a:srgbClr val="000000"/>
                </a:solidFill>
                <a:latin typeface="Calibri" pitchFamily="34" charset="0"/>
              </a:rPr>
              <a:t> = NaHCO</a:t>
            </a:r>
            <a:r>
              <a:rPr lang="en-US" altLang="zh-CN" baseline="-30000" dirty="0">
                <a:solidFill>
                  <a:srgbClr val="000000"/>
                </a:solidFill>
                <a:latin typeface="Calibri" pitchFamily="34" charset="0"/>
              </a:rPr>
              <a:t>3</a:t>
            </a:r>
            <a:r>
              <a:rPr lang="en-US" altLang="zh-CN" dirty="0">
                <a:solidFill>
                  <a:srgbClr val="000000"/>
                </a:solidFill>
                <a:latin typeface="Calibri" pitchFamily="34" charset="0"/>
              </a:rPr>
              <a:t> ↓+ NH</a:t>
            </a:r>
            <a:r>
              <a:rPr lang="en-US" altLang="zh-CN" baseline="-30000" dirty="0">
                <a:solidFill>
                  <a:srgbClr val="000000"/>
                </a:solidFill>
                <a:latin typeface="Calibri" pitchFamily="34" charset="0"/>
              </a:rPr>
              <a:t>4</a:t>
            </a:r>
            <a:r>
              <a:rPr lang="en-US" altLang="zh-CN" dirty="0">
                <a:solidFill>
                  <a:srgbClr val="000000"/>
                </a:solidFill>
                <a:latin typeface="Calibri" pitchFamily="34" charset="0"/>
              </a:rPr>
              <a:t>Cl</a:t>
            </a:r>
            <a:r>
              <a:rPr lang="zh-CN" altLang="en-US" dirty="0">
                <a:solidFill>
                  <a:srgbClr val="000000"/>
                </a:solidFill>
                <a:latin typeface="Calibri" pitchFamily="34" charset="0"/>
              </a:rPr>
              <a:t>。</a:t>
            </a:r>
            <a:endParaRPr lang="zh-CN" altLang="en-US" dirty="0"/>
          </a:p>
          <a:p>
            <a:pPr indent="66675" eaLnBrk="0" hangingPunct="0">
              <a:lnSpc>
                <a:spcPct val="150000"/>
              </a:lnSpc>
            </a:pPr>
            <a:r>
              <a:rPr lang="zh-CN" altLang="en-US" dirty="0">
                <a:solidFill>
                  <a:srgbClr val="000000"/>
                </a:solidFill>
                <a:latin typeface="Calibri" pitchFamily="34" charset="0"/>
              </a:rPr>
              <a:t>已知</a:t>
            </a:r>
            <a:r>
              <a:rPr lang="en-US" altLang="zh-CN" dirty="0">
                <a:solidFill>
                  <a:srgbClr val="000000"/>
                </a:solidFill>
                <a:latin typeface="Calibri" pitchFamily="34" charset="0"/>
              </a:rPr>
              <a:t>NH</a:t>
            </a:r>
            <a:r>
              <a:rPr lang="en-US" altLang="zh-CN" baseline="-30000" dirty="0">
                <a:solidFill>
                  <a:srgbClr val="000000"/>
                </a:solidFill>
                <a:latin typeface="Calibri" pitchFamily="34" charset="0"/>
              </a:rPr>
              <a:t>4</a:t>
            </a:r>
            <a:r>
              <a:rPr lang="en-US" altLang="zh-CN" dirty="0">
                <a:solidFill>
                  <a:srgbClr val="000000"/>
                </a:solidFill>
                <a:latin typeface="Calibri" pitchFamily="34" charset="0"/>
              </a:rPr>
              <a:t>HCO</a:t>
            </a:r>
            <a:r>
              <a:rPr lang="en-US" altLang="zh-CN" baseline="-30000" dirty="0">
                <a:solidFill>
                  <a:srgbClr val="000000"/>
                </a:solidFill>
                <a:latin typeface="Calibri" pitchFamily="34" charset="0"/>
              </a:rPr>
              <a:t>3</a:t>
            </a:r>
            <a:r>
              <a:rPr lang="en-US" altLang="zh-CN" dirty="0">
                <a:solidFill>
                  <a:srgbClr val="000000"/>
                </a:solidFill>
                <a:latin typeface="Calibri" pitchFamily="34" charset="0"/>
              </a:rPr>
              <a:t> </a:t>
            </a:r>
            <a:r>
              <a:rPr lang="zh-CN" altLang="en-US" dirty="0">
                <a:solidFill>
                  <a:srgbClr val="000000"/>
                </a:solidFill>
                <a:latin typeface="Calibri" pitchFamily="34" charset="0"/>
              </a:rPr>
              <a:t>在</a:t>
            </a:r>
            <a:r>
              <a:rPr lang="en-US" altLang="zh-CN" dirty="0">
                <a:solidFill>
                  <a:srgbClr val="000000"/>
                </a:solidFill>
                <a:latin typeface="Calibri" pitchFamily="34" charset="0"/>
              </a:rPr>
              <a:t>40℃</a:t>
            </a:r>
            <a:r>
              <a:rPr lang="zh-CN" altLang="en-US" dirty="0">
                <a:solidFill>
                  <a:srgbClr val="000000"/>
                </a:solidFill>
                <a:latin typeface="Calibri" pitchFamily="34" charset="0"/>
              </a:rPr>
              <a:t>受热易分解，请回答下列问题：</a:t>
            </a:r>
            <a:endParaRPr lang="zh-CN" altLang="en-US" dirty="0"/>
          </a:p>
          <a:p>
            <a:pPr indent="66675" eaLnBrk="0" hangingPunct="0">
              <a:lnSpc>
                <a:spcPct val="150000"/>
              </a:lnSpc>
            </a:pPr>
            <a:r>
              <a:rPr lang="zh-CN" altLang="en-US" dirty="0">
                <a:solidFill>
                  <a:srgbClr val="000000"/>
                </a:solidFill>
                <a:latin typeface="Calibri" pitchFamily="34" charset="0"/>
              </a:rPr>
              <a:t>（</a:t>
            </a:r>
            <a:r>
              <a:rPr lang="en-US" altLang="zh-CN" dirty="0">
                <a:solidFill>
                  <a:srgbClr val="000000"/>
                </a:solidFill>
                <a:latin typeface="Calibri" pitchFamily="34" charset="0"/>
              </a:rPr>
              <a:t>1</a:t>
            </a:r>
            <a:r>
              <a:rPr lang="zh-CN" altLang="en-US" dirty="0">
                <a:solidFill>
                  <a:srgbClr val="000000"/>
                </a:solidFill>
                <a:latin typeface="Calibri" pitchFamily="34" charset="0"/>
              </a:rPr>
              <a:t>）该反应中的四种物质溶解度曲线如右图所示：</a:t>
            </a:r>
            <a:endParaRPr lang="zh-CN" altLang="en-US" dirty="0"/>
          </a:p>
          <a:p>
            <a:pPr indent="66675" eaLnBrk="0" hangingPunct="0">
              <a:lnSpc>
                <a:spcPct val="150000"/>
              </a:lnSpc>
            </a:pPr>
            <a:r>
              <a:rPr lang="zh-CN" altLang="en-US" dirty="0">
                <a:solidFill>
                  <a:srgbClr val="000000"/>
                </a:solidFill>
                <a:latin typeface="Calibri" pitchFamily="34" charset="0"/>
              </a:rPr>
              <a:t>①</a:t>
            </a:r>
            <a:r>
              <a:rPr lang="en-US" altLang="zh-CN" dirty="0">
                <a:solidFill>
                  <a:srgbClr val="000000"/>
                </a:solidFill>
                <a:latin typeface="Calibri" pitchFamily="34" charset="0"/>
              </a:rPr>
              <a:t>35℃</a:t>
            </a:r>
            <a:r>
              <a:rPr lang="zh-CN" altLang="en-US" dirty="0">
                <a:solidFill>
                  <a:srgbClr val="000000"/>
                </a:solidFill>
                <a:latin typeface="Calibri" pitchFamily="34" charset="0"/>
              </a:rPr>
              <a:t>，比较</a:t>
            </a:r>
            <a:r>
              <a:rPr lang="en-US" altLang="zh-CN" dirty="0">
                <a:solidFill>
                  <a:srgbClr val="000000"/>
                </a:solidFill>
                <a:latin typeface="Calibri" pitchFamily="34" charset="0"/>
              </a:rPr>
              <a:t>A</a:t>
            </a:r>
            <a:r>
              <a:rPr lang="zh-CN" altLang="en-US" dirty="0">
                <a:solidFill>
                  <a:srgbClr val="000000"/>
                </a:solidFill>
                <a:latin typeface="Calibri" pitchFamily="34" charset="0"/>
              </a:rPr>
              <a:t>、</a:t>
            </a:r>
            <a:r>
              <a:rPr lang="en-US" altLang="zh-CN" dirty="0">
                <a:solidFill>
                  <a:srgbClr val="000000"/>
                </a:solidFill>
                <a:latin typeface="Calibri" pitchFamily="34" charset="0"/>
              </a:rPr>
              <a:t>B </a:t>
            </a:r>
            <a:r>
              <a:rPr lang="zh-CN" altLang="en-US" dirty="0">
                <a:solidFill>
                  <a:srgbClr val="000000"/>
                </a:solidFill>
                <a:latin typeface="Calibri" pitchFamily="34" charset="0"/>
              </a:rPr>
              <a:t>溶解度的大小：</a:t>
            </a:r>
            <a:r>
              <a:rPr lang="en-US" altLang="zh-CN" dirty="0">
                <a:solidFill>
                  <a:srgbClr val="000000"/>
                </a:solidFill>
                <a:latin typeface="Calibri" pitchFamily="34" charset="0"/>
              </a:rPr>
              <a:t>A</a:t>
            </a:r>
            <a:r>
              <a:rPr lang="en-US" altLang="zh-CN" u="sng" dirty="0">
                <a:latin typeface="宋体" charset="-122"/>
                <a:cs typeface="Calibri" pitchFamily="34" charset="0"/>
              </a:rPr>
              <a:t>      </a:t>
            </a:r>
            <a:r>
              <a:rPr lang="en-US" altLang="zh-CN" dirty="0">
                <a:solidFill>
                  <a:srgbClr val="000000"/>
                </a:solidFill>
                <a:latin typeface="Calibri" pitchFamily="34" charset="0"/>
              </a:rPr>
              <a:t>B</a:t>
            </a:r>
            <a:r>
              <a:rPr lang="zh-CN" altLang="en-US" dirty="0">
                <a:solidFill>
                  <a:srgbClr val="000000"/>
                </a:solidFill>
                <a:latin typeface="Calibri" pitchFamily="34" charset="0"/>
              </a:rPr>
              <a:t>。</a:t>
            </a:r>
          </a:p>
          <a:p>
            <a:pPr indent="66675" eaLnBrk="0" hangingPunct="0">
              <a:lnSpc>
                <a:spcPct val="150000"/>
              </a:lnSpc>
            </a:pPr>
            <a:r>
              <a:rPr lang="zh-CN" altLang="en-US" dirty="0">
                <a:solidFill>
                  <a:srgbClr val="000000"/>
                </a:solidFill>
                <a:latin typeface="Calibri" pitchFamily="34" charset="0"/>
              </a:rPr>
              <a:t>（填</a:t>
            </a:r>
            <a:r>
              <a:rPr lang="zh-CN" altLang="en-US" dirty="0">
                <a:solidFill>
                  <a:srgbClr val="000000"/>
                </a:solidFill>
                <a:latin typeface="Tahoma"/>
              </a:rPr>
              <a:t>“</a:t>
            </a:r>
            <a:r>
              <a:rPr lang="en-US" altLang="zh-CN" dirty="0">
                <a:solidFill>
                  <a:srgbClr val="000000"/>
                </a:solidFill>
                <a:latin typeface="Calibri" pitchFamily="34" charset="0"/>
              </a:rPr>
              <a:t>&lt;</a:t>
            </a:r>
            <a:r>
              <a:rPr lang="en-US" altLang="zh-CN" dirty="0">
                <a:solidFill>
                  <a:srgbClr val="000000"/>
                </a:solidFill>
                <a:latin typeface="Tahoma"/>
              </a:rPr>
              <a:t>”</a:t>
            </a:r>
            <a:r>
              <a:rPr lang="zh-CN" altLang="en-US" dirty="0">
                <a:solidFill>
                  <a:srgbClr val="000000"/>
                </a:solidFill>
                <a:latin typeface="Calibri" pitchFamily="34" charset="0"/>
              </a:rPr>
              <a:t>或</a:t>
            </a:r>
            <a:r>
              <a:rPr lang="zh-CN" altLang="en-US" dirty="0">
                <a:solidFill>
                  <a:srgbClr val="000000"/>
                </a:solidFill>
                <a:latin typeface="Tahoma"/>
              </a:rPr>
              <a:t>“</a:t>
            </a:r>
            <a:r>
              <a:rPr lang="en-US" altLang="zh-CN" dirty="0">
                <a:solidFill>
                  <a:srgbClr val="000000"/>
                </a:solidFill>
                <a:latin typeface="Calibri" pitchFamily="34" charset="0"/>
              </a:rPr>
              <a:t>&gt;</a:t>
            </a:r>
            <a:r>
              <a:rPr lang="en-US" altLang="zh-CN" dirty="0">
                <a:solidFill>
                  <a:srgbClr val="000000"/>
                </a:solidFill>
                <a:latin typeface="Tahoma"/>
              </a:rPr>
              <a:t>”</a:t>
            </a:r>
            <a:r>
              <a:rPr lang="zh-CN" altLang="en-US" dirty="0">
                <a:solidFill>
                  <a:srgbClr val="000000"/>
                </a:solidFill>
                <a:latin typeface="Calibri" pitchFamily="34" charset="0"/>
              </a:rPr>
              <a:t>）</a:t>
            </a:r>
            <a:endParaRPr lang="zh-CN" altLang="en-US" dirty="0"/>
          </a:p>
          <a:p>
            <a:pPr indent="66675" eaLnBrk="0" hangingPunct="0">
              <a:lnSpc>
                <a:spcPct val="150000"/>
              </a:lnSpc>
            </a:pPr>
            <a:r>
              <a:rPr lang="zh-CN" altLang="en-US" dirty="0">
                <a:solidFill>
                  <a:srgbClr val="000000"/>
                </a:solidFill>
                <a:latin typeface="Calibri" pitchFamily="34" charset="0"/>
              </a:rPr>
              <a:t>②图中表示</a:t>
            </a:r>
            <a:r>
              <a:rPr lang="en-US" altLang="zh-CN" dirty="0">
                <a:solidFill>
                  <a:srgbClr val="000000"/>
                </a:solidFill>
                <a:latin typeface="Calibri" pitchFamily="34" charset="0"/>
              </a:rPr>
              <a:t>NaHCO</a:t>
            </a:r>
            <a:r>
              <a:rPr lang="en-US" altLang="zh-CN" baseline="-30000" dirty="0">
                <a:solidFill>
                  <a:srgbClr val="000000"/>
                </a:solidFill>
                <a:latin typeface="Calibri" pitchFamily="34" charset="0"/>
              </a:rPr>
              <a:t>3 </a:t>
            </a:r>
            <a:r>
              <a:rPr lang="zh-CN" altLang="en-US" dirty="0">
                <a:solidFill>
                  <a:srgbClr val="000000"/>
                </a:solidFill>
                <a:latin typeface="Calibri" pitchFamily="34" charset="0"/>
              </a:rPr>
              <a:t>溶解度曲线的是</a:t>
            </a:r>
            <a:r>
              <a:rPr lang="zh-CN" altLang="en-US" u="sng" dirty="0">
                <a:latin typeface="宋体" charset="-122"/>
                <a:cs typeface="Calibri" pitchFamily="34" charset="0"/>
              </a:rPr>
              <a:t>        </a:t>
            </a:r>
            <a:r>
              <a:rPr lang="zh-CN" altLang="en-US" dirty="0">
                <a:solidFill>
                  <a:srgbClr val="000000"/>
                </a:solidFill>
                <a:latin typeface="Calibri" pitchFamily="34" charset="0"/>
              </a:rPr>
              <a:t>。</a:t>
            </a:r>
          </a:p>
          <a:p>
            <a:pPr indent="66675" eaLnBrk="0" hangingPunct="0">
              <a:lnSpc>
                <a:spcPct val="150000"/>
              </a:lnSpc>
            </a:pPr>
            <a:r>
              <a:rPr lang="zh-CN" altLang="en-US" dirty="0">
                <a:solidFill>
                  <a:srgbClr val="000000"/>
                </a:solidFill>
                <a:latin typeface="Calibri" pitchFamily="34" charset="0"/>
              </a:rPr>
              <a:t>（填</a:t>
            </a:r>
            <a:r>
              <a:rPr lang="zh-CN" altLang="en-US" dirty="0">
                <a:solidFill>
                  <a:srgbClr val="000000"/>
                </a:solidFill>
                <a:latin typeface="Tahoma"/>
              </a:rPr>
              <a:t>“</a:t>
            </a:r>
            <a:r>
              <a:rPr lang="en-US" altLang="zh-CN" dirty="0">
                <a:solidFill>
                  <a:srgbClr val="000000"/>
                </a:solidFill>
                <a:latin typeface="Calibri" pitchFamily="34" charset="0"/>
              </a:rPr>
              <a:t>A</a:t>
            </a:r>
            <a:r>
              <a:rPr lang="en-US" altLang="zh-CN" dirty="0">
                <a:solidFill>
                  <a:srgbClr val="000000"/>
                </a:solidFill>
                <a:latin typeface="Tahoma"/>
              </a:rPr>
              <a:t>”</a:t>
            </a:r>
            <a:r>
              <a:rPr lang="zh-CN" altLang="en-US" dirty="0">
                <a:solidFill>
                  <a:srgbClr val="000000"/>
                </a:solidFill>
                <a:latin typeface="Calibri" pitchFamily="34" charset="0"/>
              </a:rPr>
              <a:t>或</a:t>
            </a:r>
            <a:r>
              <a:rPr lang="zh-CN" altLang="en-US" dirty="0">
                <a:solidFill>
                  <a:srgbClr val="000000"/>
                </a:solidFill>
                <a:latin typeface="Tahoma"/>
              </a:rPr>
              <a:t>“</a:t>
            </a:r>
            <a:r>
              <a:rPr lang="en-US" altLang="zh-CN" dirty="0">
                <a:solidFill>
                  <a:srgbClr val="000000"/>
                </a:solidFill>
                <a:latin typeface="Calibri" pitchFamily="34" charset="0"/>
              </a:rPr>
              <a:t>B</a:t>
            </a:r>
            <a:r>
              <a:rPr lang="en-US" altLang="zh-CN" dirty="0">
                <a:solidFill>
                  <a:srgbClr val="000000"/>
                </a:solidFill>
                <a:latin typeface="Tahoma"/>
              </a:rPr>
              <a:t>”</a:t>
            </a:r>
            <a:r>
              <a:rPr lang="zh-CN" altLang="en-US" dirty="0">
                <a:solidFill>
                  <a:srgbClr val="000000"/>
                </a:solidFill>
                <a:latin typeface="Calibri" pitchFamily="34" charset="0"/>
              </a:rPr>
              <a:t>）</a:t>
            </a:r>
            <a:endParaRPr lang="zh-CN" altLang="en-US" dirty="0"/>
          </a:p>
          <a:p>
            <a:pPr indent="66675" eaLnBrk="0" hangingPunct="0">
              <a:lnSpc>
                <a:spcPct val="150000"/>
              </a:lnSpc>
            </a:pPr>
            <a:endParaRPr lang="zh-CN" altLang="en-US" dirty="0"/>
          </a:p>
        </p:txBody>
      </p:sp>
      <p:sp>
        <p:nvSpPr>
          <p:cNvPr id="5" name="矩形 4"/>
          <p:cNvSpPr/>
          <p:nvPr/>
        </p:nvSpPr>
        <p:spPr>
          <a:xfrm>
            <a:off x="5428210" y="3828445"/>
            <a:ext cx="431528" cy="523220"/>
          </a:xfrm>
          <a:prstGeom prst="rect">
            <a:avLst/>
          </a:prstGeom>
        </p:spPr>
        <p:txBody>
          <a:bodyPr wrap="none">
            <a:spAutoFit/>
          </a:bodyPr>
          <a:lstStyle/>
          <a:p>
            <a:r>
              <a:rPr lang="en-US" altLang="zh-CN" sz="2800" dirty="0" smtClean="0">
                <a:solidFill>
                  <a:srgbClr val="FF0000"/>
                </a:solidFill>
              </a:rPr>
              <a:t>B</a:t>
            </a:r>
            <a:endParaRPr lang="zh-CN" altLang="en-US" sz="2800" dirty="0">
              <a:solidFill>
                <a:srgbClr val="FF0000"/>
              </a:solidFill>
            </a:endParaRPr>
          </a:p>
        </p:txBody>
      </p:sp>
      <p:sp>
        <p:nvSpPr>
          <p:cNvPr id="6" name="矩形 5"/>
          <p:cNvSpPr/>
          <p:nvPr/>
        </p:nvSpPr>
        <p:spPr>
          <a:xfrm>
            <a:off x="5428210" y="2708920"/>
            <a:ext cx="666995" cy="707886"/>
          </a:xfrm>
          <a:prstGeom prst="rect">
            <a:avLst/>
          </a:prstGeom>
        </p:spPr>
        <p:txBody>
          <a:bodyPr wrap="square">
            <a:spAutoFit/>
          </a:bodyPr>
          <a:lstStyle/>
          <a:p>
            <a:r>
              <a:rPr lang="en-US" altLang="zh-CN" sz="4000" dirty="0">
                <a:solidFill>
                  <a:srgbClr val="FF0000"/>
                </a:solidFill>
                <a:latin typeface="Calibri" pitchFamily="34" charset="0"/>
              </a:rPr>
              <a:t>&gt;</a:t>
            </a:r>
            <a:endParaRPr lang="zh-CN" altLang="en-US" sz="40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4930" name="Rectangle 2"/>
          <p:cNvSpPr>
            <a:spLocks noChangeArrowheads="1"/>
          </p:cNvSpPr>
          <p:nvPr/>
        </p:nvSpPr>
        <p:spPr bwMode="auto">
          <a:xfrm>
            <a:off x="334963" y="260350"/>
            <a:ext cx="8399462" cy="457200"/>
          </a:xfrm>
          <a:prstGeom prst="rect">
            <a:avLst/>
          </a:prstGeom>
          <a:noFill/>
          <a:ln w="9525">
            <a:noFill/>
            <a:miter lim="800000"/>
            <a:headEnd/>
            <a:tailEnd/>
          </a:ln>
          <a:effectLst/>
        </p:spPr>
        <p:txBody>
          <a:bodyPr wrap="none" anchor="ctr">
            <a:spAutoFit/>
          </a:bodyPr>
          <a:lstStyle/>
          <a:p>
            <a:r>
              <a:rPr lang="zh-CN" altLang="en-US">
                <a:solidFill>
                  <a:srgbClr val="000000"/>
                </a:solidFill>
                <a:latin typeface="Calibri" pitchFamily="34" charset="0"/>
              </a:rPr>
              <a:t>（</a:t>
            </a:r>
            <a:r>
              <a:rPr lang="en-US" altLang="zh-CN">
                <a:solidFill>
                  <a:srgbClr val="000000"/>
                </a:solidFill>
                <a:latin typeface="Calibri" pitchFamily="34" charset="0"/>
              </a:rPr>
              <a:t>2</a:t>
            </a:r>
            <a:r>
              <a:rPr lang="zh-CN" altLang="en-US">
                <a:solidFill>
                  <a:srgbClr val="000000"/>
                </a:solidFill>
                <a:latin typeface="Calibri" pitchFamily="34" charset="0"/>
              </a:rPr>
              <a:t>）为探究</a:t>
            </a:r>
            <a:r>
              <a:rPr lang="en-US" altLang="zh-CN">
                <a:solidFill>
                  <a:srgbClr val="000000"/>
                </a:solidFill>
                <a:latin typeface="Calibri" pitchFamily="34" charset="0"/>
              </a:rPr>
              <a:t>NaHCO</a:t>
            </a:r>
            <a:r>
              <a:rPr lang="en-US" altLang="zh-CN" baseline="-30000">
                <a:solidFill>
                  <a:srgbClr val="000000"/>
                </a:solidFill>
                <a:latin typeface="Calibri" pitchFamily="34" charset="0"/>
              </a:rPr>
              <a:t>3</a:t>
            </a:r>
            <a:r>
              <a:rPr lang="zh-CN" altLang="en-US">
                <a:solidFill>
                  <a:srgbClr val="000000"/>
                </a:solidFill>
                <a:latin typeface="Calibri" pitchFamily="34" charset="0"/>
              </a:rPr>
              <a:t>析出的最佳条件，完成了以下几组实验：</a:t>
            </a:r>
            <a:endParaRPr lang="zh-CN" altLang="en-US"/>
          </a:p>
        </p:txBody>
      </p:sp>
      <p:graphicFrame>
        <p:nvGraphicFramePr>
          <p:cNvPr id="125116" name="Group 188"/>
          <p:cNvGraphicFramePr>
            <a:graphicFrameLocks noGrp="1"/>
          </p:cNvGraphicFramePr>
          <p:nvPr/>
        </p:nvGraphicFramePr>
        <p:xfrm>
          <a:off x="766763" y="836613"/>
          <a:ext cx="10080625" cy="3200400"/>
        </p:xfrm>
        <a:graphic>
          <a:graphicData uri="http://schemas.openxmlformats.org/drawingml/2006/table">
            <a:tbl>
              <a:tblPr/>
              <a:tblGrid>
                <a:gridCol w="1582737"/>
                <a:gridCol w="2627313"/>
                <a:gridCol w="2935287"/>
                <a:gridCol w="2935288"/>
              </a:tblGrid>
              <a:tr h="396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Calibri" pitchFamily="34" charset="0"/>
                          <a:ea typeface="宋体" charset="-122"/>
                        </a:rPr>
                        <a:t>实验序号</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rgbClr val="000000"/>
                          </a:solidFill>
                          <a:effectLst/>
                          <a:latin typeface="Calibri" pitchFamily="34" charset="0"/>
                          <a:ea typeface="宋体" charset="-122"/>
                        </a:rPr>
                        <a:t>反应温度</a:t>
                      </a:r>
                      <a:r>
                        <a:rPr kumimoji="0" lang="en-US" altLang="zh-CN" sz="2400" b="1" i="0" u="none" strike="noStrike" cap="none" normalizeH="0" baseline="0" smtClean="0">
                          <a:ln>
                            <a:noFill/>
                          </a:ln>
                          <a:solidFill>
                            <a:srgbClr val="000000"/>
                          </a:solidFill>
                          <a:effectLst/>
                          <a:latin typeface="Calibri" pitchFamily="34" charset="0"/>
                          <a:ea typeface="宋体" charset="-122"/>
                        </a:rPr>
                        <a:t>/℃</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rgbClr val="000000"/>
                          </a:solidFill>
                          <a:effectLst/>
                          <a:latin typeface="Calibri" pitchFamily="34" charset="0"/>
                          <a:ea typeface="宋体" charset="-122"/>
                        </a:rPr>
                        <a:t>反应时间</a:t>
                      </a:r>
                      <a:r>
                        <a:rPr kumimoji="0" lang="en-US" altLang="zh-CN" sz="2400" b="1" i="0" u="none" strike="noStrike" cap="none" normalizeH="0" baseline="0" smtClean="0">
                          <a:ln>
                            <a:noFill/>
                          </a:ln>
                          <a:solidFill>
                            <a:srgbClr val="000000"/>
                          </a:solidFill>
                          <a:effectLst/>
                          <a:latin typeface="Calibri" pitchFamily="34" charset="0"/>
                          <a:ea typeface="宋体" charset="-122"/>
                        </a:rPr>
                        <a:t>/min</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rgbClr val="000000"/>
                          </a:solidFill>
                          <a:effectLst/>
                          <a:latin typeface="Calibri" pitchFamily="34" charset="0"/>
                          <a:ea typeface="宋体" charset="-122"/>
                        </a:rPr>
                        <a:t>NaHCO</a:t>
                      </a:r>
                      <a:r>
                        <a:rPr kumimoji="0" lang="en-US" altLang="zh-CN" sz="2400" b="1" i="0" u="none" strike="noStrike" cap="none" normalizeH="0" baseline="-30000" dirty="0" smtClean="0">
                          <a:ln>
                            <a:noFill/>
                          </a:ln>
                          <a:solidFill>
                            <a:srgbClr val="000000"/>
                          </a:solidFill>
                          <a:effectLst/>
                          <a:latin typeface="Calibri" pitchFamily="34" charset="0"/>
                          <a:ea typeface="宋体" charset="-122"/>
                        </a:rPr>
                        <a:t>3</a:t>
                      </a:r>
                      <a:r>
                        <a:rPr kumimoji="0" lang="zh-CN" altLang="en-US" sz="2400" b="1" i="0" u="none" strike="noStrike" cap="none" normalizeH="0" baseline="0" dirty="0" smtClean="0">
                          <a:ln>
                            <a:noFill/>
                          </a:ln>
                          <a:solidFill>
                            <a:srgbClr val="000000"/>
                          </a:solidFill>
                          <a:effectLst/>
                          <a:latin typeface="Calibri" pitchFamily="34" charset="0"/>
                          <a:ea typeface="宋体" charset="-122"/>
                        </a:rPr>
                        <a:t>产率</a:t>
                      </a:r>
                      <a:r>
                        <a:rPr kumimoji="0" lang="en-US" altLang="zh-CN" sz="2400" b="1" i="0" u="none" strike="noStrike" cap="none" normalizeH="0" baseline="0" dirty="0" smtClean="0">
                          <a:ln>
                            <a:noFill/>
                          </a:ln>
                          <a:solidFill>
                            <a:srgbClr val="000000"/>
                          </a:solidFill>
                          <a:effectLst/>
                          <a:latin typeface="Calibri" pitchFamily="34" charset="0"/>
                          <a:ea typeface="宋体" charset="-122"/>
                        </a:rPr>
                        <a:t>/%</a:t>
                      </a:r>
                      <a:endParaRPr kumimoji="0" lang="en-US" altLang="zh-CN"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a</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30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60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86.8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b</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30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120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X</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c</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35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60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89.4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d</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35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120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92.5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e</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40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60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85.3</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f</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40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120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000000"/>
                          </a:solidFill>
                          <a:effectLst/>
                          <a:latin typeface="Calibri" pitchFamily="34" charset="0"/>
                          <a:ea typeface="宋体" charset="-122"/>
                        </a:rPr>
                        <a:t>85.6</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25112" name="Rectangle 184"/>
          <p:cNvSpPr>
            <a:spLocks noChangeArrowheads="1"/>
          </p:cNvSpPr>
          <p:nvPr/>
        </p:nvSpPr>
        <p:spPr bwMode="auto">
          <a:xfrm>
            <a:off x="190500" y="4076700"/>
            <a:ext cx="11999913" cy="2282825"/>
          </a:xfrm>
          <a:prstGeom prst="rect">
            <a:avLst/>
          </a:prstGeom>
          <a:noFill/>
          <a:ln w="9525">
            <a:noFill/>
            <a:miter lim="800000"/>
            <a:headEnd/>
            <a:tailEnd/>
          </a:ln>
          <a:effectLst/>
        </p:spPr>
        <p:txBody>
          <a:bodyPr anchor="ctr">
            <a:spAutoFit/>
          </a:bodyPr>
          <a:lstStyle/>
          <a:p>
            <a:pPr>
              <a:lnSpc>
                <a:spcPct val="150000"/>
              </a:lnSpc>
            </a:pPr>
            <a:r>
              <a:rPr lang="zh-CN" altLang="en-US" dirty="0">
                <a:solidFill>
                  <a:srgbClr val="000000"/>
                </a:solidFill>
                <a:latin typeface="Calibri" pitchFamily="34" charset="0"/>
              </a:rPr>
              <a:t>①实验</a:t>
            </a:r>
            <a:r>
              <a:rPr lang="en-US" altLang="zh-CN" dirty="0">
                <a:solidFill>
                  <a:srgbClr val="000000"/>
                </a:solidFill>
                <a:latin typeface="Calibri" pitchFamily="34" charset="0"/>
              </a:rPr>
              <a:t>c </a:t>
            </a:r>
            <a:r>
              <a:rPr lang="zh-CN" altLang="en-US" dirty="0">
                <a:solidFill>
                  <a:srgbClr val="000000"/>
                </a:solidFill>
                <a:latin typeface="Calibri" pitchFamily="34" charset="0"/>
              </a:rPr>
              <a:t>和</a:t>
            </a:r>
            <a:r>
              <a:rPr lang="en-US" altLang="zh-CN" dirty="0">
                <a:solidFill>
                  <a:srgbClr val="000000"/>
                </a:solidFill>
                <a:latin typeface="Calibri" pitchFamily="34" charset="0"/>
              </a:rPr>
              <a:t>d </a:t>
            </a:r>
            <a:r>
              <a:rPr lang="zh-CN" altLang="en-US" dirty="0">
                <a:solidFill>
                  <a:srgbClr val="000000"/>
                </a:solidFill>
                <a:latin typeface="Calibri" pitchFamily="34" charset="0"/>
              </a:rPr>
              <a:t>的目的是</a:t>
            </a:r>
            <a:r>
              <a:rPr lang="en-US" altLang="zh-CN" dirty="0">
                <a:latin typeface="宋体" charset="-122"/>
                <a:cs typeface="Calibri" pitchFamily="34" charset="0"/>
              </a:rPr>
              <a:t>_________________________________________________________</a:t>
            </a:r>
            <a:r>
              <a:rPr lang="zh-CN" altLang="en-US" dirty="0">
                <a:solidFill>
                  <a:srgbClr val="000000"/>
                </a:solidFill>
                <a:latin typeface="Calibri" pitchFamily="34" charset="0"/>
              </a:rPr>
              <a:t>。</a:t>
            </a:r>
            <a:endParaRPr lang="zh-CN" altLang="en-US" dirty="0"/>
          </a:p>
          <a:p>
            <a:pPr eaLnBrk="0" hangingPunct="0">
              <a:lnSpc>
                <a:spcPct val="150000"/>
              </a:lnSpc>
            </a:pPr>
            <a:r>
              <a:rPr lang="zh-CN" altLang="en-US" dirty="0">
                <a:solidFill>
                  <a:srgbClr val="000000"/>
                </a:solidFill>
                <a:latin typeface="Calibri" pitchFamily="34" charset="0"/>
              </a:rPr>
              <a:t>②表格中的数值</a:t>
            </a:r>
            <a:r>
              <a:rPr lang="en-US" altLang="zh-CN" dirty="0">
                <a:solidFill>
                  <a:srgbClr val="000000"/>
                </a:solidFill>
                <a:latin typeface="Calibri" pitchFamily="34" charset="0"/>
              </a:rPr>
              <a:t>X </a:t>
            </a:r>
            <a:r>
              <a:rPr lang="zh-CN" altLang="en-US" dirty="0">
                <a:solidFill>
                  <a:srgbClr val="000000"/>
                </a:solidFill>
                <a:latin typeface="Calibri" pitchFamily="34" charset="0"/>
              </a:rPr>
              <a:t>可能为</a:t>
            </a:r>
            <a:r>
              <a:rPr lang="en-US" altLang="zh-CN" dirty="0">
                <a:latin typeface="宋体" charset="-122"/>
                <a:cs typeface="Calibri" pitchFamily="34" charset="0"/>
              </a:rPr>
              <a:t>__________</a:t>
            </a:r>
            <a:r>
              <a:rPr lang="zh-CN" altLang="en-US" dirty="0">
                <a:solidFill>
                  <a:srgbClr val="000000"/>
                </a:solidFill>
                <a:latin typeface="Calibri" pitchFamily="34" charset="0"/>
              </a:rPr>
              <a:t>。</a:t>
            </a:r>
            <a:r>
              <a:rPr lang="en-US" altLang="zh-CN" dirty="0">
                <a:solidFill>
                  <a:srgbClr val="000000"/>
                </a:solidFill>
                <a:latin typeface="Calibri" pitchFamily="34" charset="0"/>
              </a:rPr>
              <a:t>A</a:t>
            </a:r>
            <a:r>
              <a:rPr lang="zh-CN" altLang="en-US" dirty="0">
                <a:solidFill>
                  <a:srgbClr val="000000"/>
                </a:solidFill>
                <a:latin typeface="Calibri" pitchFamily="34" charset="0"/>
              </a:rPr>
              <a:t>．</a:t>
            </a:r>
            <a:r>
              <a:rPr lang="en-US" altLang="zh-CN" dirty="0">
                <a:solidFill>
                  <a:srgbClr val="000000"/>
                </a:solidFill>
                <a:latin typeface="Calibri" pitchFamily="34" charset="0"/>
              </a:rPr>
              <a:t>85.8    B</a:t>
            </a:r>
            <a:r>
              <a:rPr lang="zh-CN" altLang="en-US" dirty="0">
                <a:solidFill>
                  <a:srgbClr val="000000"/>
                </a:solidFill>
                <a:latin typeface="Calibri" pitchFamily="34" charset="0"/>
              </a:rPr>
              <a:t>．</a:t>
            </a:r>
            <a:r>
              <a:rPr lang="en-US" altLang="zh-CN" dirty="0">
                <a:solidFill>
                  <a:srgbClr val="000000"/>
                </a:solidFill>
                <a:latin typeface="Calibri" pitchFamily="34" charset="0"/>
              </a:rPr>
              <a:t>86.8    C</a:t>
            </a:r>
            <a:r>
              <a:rPr lang="zh-CN" altLang="en-US" dirty="0">
                <a:solidFill>
                  <a:srgbClr val="000000"/>
                </a:solidFill>
                <a:latin typeface="Calibri" pitchFamily="34" charset="0"/>
              </a:rPr>
              <a:t>．</a:t>
            </a:r>
            <a:r>
              <a:rPr lang="en-US" altLang="zh-CN" dirty="0">
                <a:solidFill>
                  <a:srgbClr val="000000"/>
                </a:solidFill>
                <a:latin typeface="Calibri" pitchFamily="34" charset="0"/>
              </a:rPr>
              <a:t>92.1     D</a:t>
            </a:r>
            <a:r>
              <a:rPr lang="zh-CN" altLang="en-US" dirty="0">
                <a:solidFill>
                  <a:srgbClr val="000000"/>
                </a:solidFill>
                <a:latin typeface="Calibri" pitchFamily="34" charset="0"/>
              </a:rPr>
              <a:t>．</a:t>
            </a:r>
            <a:r>
              <a:rPr lang="en-US" altLang="zh-CN" dirty="0">
                <a:solidFill>
                  <a:srgbClr val="000000"/>
                </a:solidFill>
                <a:latin typeface="Calibri" pitchFamily="34" charset="0"/>
              </a:rPr>
              <a:t>93.1</a:t>
            </a:r>
            <a:endParaRPr lang="en-US" altLang="zh-CN" dirty="0"/>
          </a:p>
          <a:p>
            <a:pPr eaLnBrk="0" hangingPunct="0">
              <a:lnSpc>
                <a:spcPct val="150000"/>
              </a:lnSpc>
            </a:pPr>
            <a:r>
              <a:rPr lang="en-US" altLang="zh-CN" dirty="0">
                <a:solidFill>
                  <a:srgbClr val="000000"/>
                </a:solidFill>
                <a:latin typeface="Calibri" pitchFamily="34" charset="0"/>
              </a:rPr>
              <a:t>③</a:t>
            </a:r>
            <a:r>
              <a:rPr lang="zh-CN" altLang="en-US" dirty="0">
                <a:solidFill>
                  <a:srgbClr val="000000"/>
                </a:solidFill>
                <a:latin typeface="Calibri" pitchFamily="34" charset="0"/>
              </a:rPr>
              <a:t>在相同反应时间，</a:t>
            </a:r>
            <a:r>
              <a:rPr lang="en-US" altLang="zh-CN" dirty="0">
                <a:solidFill>
                  <a:srgbClr val="000000"/>
                </a:solidFill>
                <a:latin typeface="Calibri" pitchFamily="34" charset="0"/>
              </a:rPr>
              <a:t>40℃</a:t>
            </a:r>
            <a:r>
              <a:rPr lang="zh-CN" altLang="en-US" dirty="0">
                <a:solidFill>
                  <a:srgbClr val="000000"/>
                </a:solidFill>
                <a:latin typeface="Calibri" pitchFamily="34" charset="0"/>
              </a:rPr>
              <a:t>时</a:t>
            </a:r>
            <a:r>
              <a:rPr lang="en-US" altLang="zh-CN" dirty="0">
                <a:solidFill>
                  <a:srgbClr val="000000"/>
                </a:solidFill>
                <a:latin typeface="Calibri" pitchFamily="34" charset="0"/>
              </a:rPr>
              <a:t>NaHCO</a:t>
            </a:r>
            <a:r>
              <a:rPr lang="en-US" altLang="zh-CN" baseline="-30000" dirty="0">
                <a:solidFill>
                  <a:srgbClr val="000000"/>
                </a:solidFill>
                <a:latin typeface="Calibri" pitchFamily="34" charset="0"/>
              </a:rPr>
              <a:t>3</a:t>
            </a:r>
            <a:r>
              <a:rPr lang="en-US" altLang="zh-CN" dirty="0">
                <a:solidFill>
                  <a:srgbClr val="000000"/>
                </a:solidFill>
                <a:latin typeface="Calibri" pitchFamily="34" charset="0"/>
              </a:rPr>
              <a:t> </a:t>
            </a:r>
            <a:r>
              <a:rPr lang="zh-CN" altLang="en-US" dirty="0">
                <a:solidFill>
                  <a:srgbClr val="000000"/>
                </a:solidFill>
                <a:latin typeface="Calibri" pitchFamily="34" charset="0"/>
              </a:rPr>
              <a:t>的产率比</a:t>
            </a:r>
            <a:r>
              <a:rPr lang="en-US" altLang="zh-CN" dirty="0">
                <a:solidFill>
                  <a:srgbClr val="000000"/>
                </a:solidFill>
                <a:latin typeface="Calibri" pitchFamily="34" charset="0"/>
              </a:rPr>
              <a:t>35℃</a:t>
            </a:r>
            <a:r>
              <a:rPr lang="zh-CN" altLang="en-US" dirty="0">
                <a:solidFill>
                  <a:srgbClr val="000000"/>
                </a:solidFill>
                <a:latin typeface="Calibri" pitchFamily="34" charset="0"/>
              </a:rPr>
              <a:t>低的原因是</a:t>
            </a:r>
            <a:r>
              <a:rPr lang="zh-CN" altLang="en-US" u="sng" dirty="0">
                <a:latin typeface="宋体" charset="-122"/>
                <a:cs typeface="Calibri" pitchFamily="34" charset="0"/>
              </a:rPr>
              <a:t>                                 </a:t>
            </a:r>
            <a:endParaRPr lang="zh-CN" altLang="en-US" dirty="0"/>
          </a:p>
          <a:p>
            <a:pPr eaLnBrk="0" hangingPunct="0">
              <a:lnSpc>
                <a:spcPct val="150000"/>
              </a:lnSpc>
            </a:pPr>
            <a:r>
              <a:rPr lang="en-US" altLang="zh-CN" dirty="0">
                <a:latin typeface="宋体" charset="-122"/>
                <a:cs typeface="Calibri" pitchFamily="34" charset="0"/>
              </a:rPr>
              <a:t>__________________________________________________</a:t>
            </a:r>
            <a:r>
              <a:rPr lang="zh-CN" altLang="en-US" dirty="0">
                <a:latin typeface="Calibri" pitchFamily="34" charset="0"/>
              </a:rPr>
              <a:t>。</a:t>
            </a:r>
            <a:endParaRPr lang="zh-CN" altLang="en-US" dirty="0"/>
          </a:p>
        </p:txBody>
      </p:sp>
      <p:sp>
        <p:nvSpPr>
          <p:cNvPr id="6" name="矩形 5"/>
          <p:cNvSpPr/>
          <p:nvPr/>
        </p:nvSpPr>
        <p:spPr>
          <a:xfrm>
            <a:off x="3358902" y="4076700"/>
            <a:ext cx="8591391" cy="523220"/>
          </a:xfrm>
          <a:prstGeom prst="rect">
            <a:avLst/>
          </a:prstGeom>
        </p:spPr>
        <p:txBody>
          <a:bodyPr wrap="none">
            <a:spAutoFit/>
          </a:bodyPr>
          <a:lstStyle/>
          <a:p>
            <a:r>
              <a:rPr lang="zh-CN" altLang="en-US" sz="2800" dirty="0" smtClean="0">
                <a:solidFill>
                  <a:srgbClr val="FF0000"/>
                </a:solidFill>
              </a:rPr>
              <a:t>探究在相同温度下，反应时间对</a:t>
            </a:r>
            <a:r>
              <a:rPr lang="en-US" altLang="zh-CN" sz="2800" dirty="0">
                <a:solidFill>
                  <a:srgbClr val="FF0000"/>
                </a:solidFill>
                <a:latin typeface="Calibri" pitchFamily="34" charset="0"/>
              </a:rPr>
              <a:t>NaHCO</a:t>
            </a:r>
            <a:r>
              <a:rPr lang="en-US" altLang="zh-CN" sz="2800" baseline="-30000" dirty="0">
                <a:solidFill>
                  <a:srgbClr val="FF0000"/>
                </a:solidFill>
                <a:latin typeface="Calibri" pitchFamily="34" charset="0"/>
              </a:rPr>
              <a:t>3</a:t>
            </a:r>
            <a:r>
              <a:rPr lang="zh-CN" altLang="en-US" sz="2800" dirty="0" smtClean="0">
                <a:solidFill>
                  <a:srgbClr val="FF0000"/>
                </a:solidFill>
              </a:rPr>
              <a:t>产率的影响。</a:t>
            </a:r>
            <a:endParaRPr lang="zh-CN" altLang="en-US" sz="2800" dirty="0">
              <a:solidFill>
                <a:srgbClr val="FF0000"/>
              </a:solidFill>
            </a:endParaRPr>
          </a:p>
        </p:txBody>
      </p:sp>
      <p:sp>
        <p:nvSpPr>
          <p:cNvPr id="7" name="矩形 6"/>
          <p:cNvSpPr/>
          <p:nvPr/>
        </p:nvSpPr>
        <p:spPr>
          <a:xfrm>
            <a:off x="4065024" y="4694892"/>
            <a:ext cx="425116" cy="523220"/>
          </a:xfrm>
          <a:prstGeom prst="rect">
            <a:avLst/>
          </a:prstGeom>
        </p:spPr>
        <p:txBody>
          <a:bodyPr wrap="none">
            <a:spAutoFit/>
          </a:bodyPr>
          <a:lstStyle/>
          <a:p>
            <a:r>
              <a:rPr lang="en-US" altLang="zh-CN" sz="2800" dirty="0" smtClean="0">
                <a:solidFill>
                  <a:srgbClr val="FF0000"/>
                </a:solidFill>
              </a:rPr>
              <a:t>C</a:t>
            </a:r>
            <a:endParaRPr lang="zh-CN" altLang="en-US" sz="2800" dirty="0">
              <a:solidFill>
                <a:srgbClr val="FF0000"/>
              </a:solidFill>
            </a:endParaRPr>
          </a:p>
        </p:txBody>
      </p:sp>
      <p:sp>
        <p:nvSpPr>
          <p:cNvPr id="8" name="矩形 7"/>
          <p:cNvSpPr/>
          <p:nvPr/>
        </p:nvSpPr>
        <p:spPr>
          <a:xfrm>
            <a:off x="190500" y="5703996"/>
            <a:ext cx="12286890" cy="523220"/>
          </a:xfrm>
          <a:prstGeom prst="rect">
            <a:avLst/>
          </a:prstGeom>
        </p:spPr>
        <p:txBody>
          <a:bodyPr wrap="none">
            <a:spAutoFit/>
          </a:bodyPr>
          <a:lstStyle/>
          <a:p>
            <a:r>
              <a:rPr lang="en-US" altLang="zh-CN" sz="2800" dirty="0">
                <a:solidFill>
                  <a:srgbClr val="FF0000"/>
                </a:solidFill>
                <a:latin typeface="Calibri" pitchFamily="34" charset="0"/>
              </a:rPr>
              <a:t>NH</a:t>
            </a:r>
            <a:r>
              <a:rPr lang="en-US" altLang="zh-CN" sz="2800" baseline="-30000" dirty="0">
                <a:solidFill>
                  <a:srgbClr val="FF0000"/>
                </a:solidFill>
                <a:latin typeface="Calibri" pitchFamily="34" charset="0"/>
              </a:rPr>
              <a:t>4</a:t>
            </a:r>
            <a:r>
              <a:rPr lang="en-US" altLang="zh-CN" sz="2800" dirty="0">
                <a:solidFill>
                  <a:srgbClr val="FF0000"/>
                </a:solidFill>
                <a:latin typeface="Calibri" pitchFamily="34" charset="0"/>
              </a:rPr>
              <a:t>HCO</a:t>
            </a:r>
            <a:r>
              <a:rPr lang="en-US" altLang="zh-CN" sz="2800" baseline="-30000" dirty="0">
                <a:solidFill>
                  <a:srgbClr val="FF0000"/>
                </a:solidFill>
                <a:latin typeface="Calibri" pitchFamily="34" charset="0"/>
              </a:rPr>
              <a:t>3</a:t>
            </a:r>
            <a:r>
              <a:rPr lang="en-US" altLang="zh-CN" sz="2800" dirty="0">
                <a:solidFill>
                  <a:srgbClr val="FF0000"/>
                </a:solidFill>
                <a:latin typeface="Calibri" pitchFamily="34" charset="0"/>
              </a:rPr>
              <a:t> </a:t>
            </a:r>
            <a:r>
              <a:rPr lang="zh-CN" altLang="en-US" sz="2800" dirty="0">
                <a:solidFill>
                  <a:srgbClr val="FF0000"/>
                </a:solidFill>
                <a:latin typeface="Calibri" pitchFamily="34" charset="0"/>
              </a:rPr>
              <a:t>在</a:t>
            </a:r>
            <a:r>
              <a:rPr lang="en-US" altLang="zh-CN" sz="2800" dirty="0">
                <a:solidFill>
                  <a:srgbClr val="FF0000"/>
                </a:solidFill>
                <a:latin typeface="Calibri" pitchFamily="34" charset="0"/>
              </a:rPr>
              <a:t>40℃</a:t>
            </a:r>
            <a:r>
              <a:rPr lang="zh-CN" altLang="en-US" sz="2800" dirty="0">
                <a:solidFill>
                  <a:srgbClr val="FF0000"/>
                </a:solidFill>
                <a:latin typeface="Calibri" pitchFamily="34" charset="0"/>
              </a:rPr>
              <a:t>受热易</a:t>
            </a:r>
            <a:r>
              <a:rPr lang="zh-CN" altLang="en-US" sz="2800" dirty="0" smtClean="0">
                <a:solidFill>
                  <a:srgbClr val="FF0000"/>
                </a:solidFill>
                <a:latin typeface="Calibri" pitchFamily="34" charset="0"/>
              </a:rPr>
              <a:t>分解；温度升高，</a:t>
            </a:r>
            <a:r>
              <a:rPr lang="en-US" altLang="zh-CN" sz="2800" dirty="0">
                <a:solidFill>
                  <a:srgbClr val="FF0000"/>
                </a:solidFill>
                <a:latin typeface="Calibri" pitchFamily="34" charset="0"/>
              </a:rPr>
              <a:t> NaHCO</a:t>
            </a:r>
            <a:r>
              <a:rPr lang="en-US" altLang="zh-CN" sz="2800" baseline="-30000" dirty="0">
                <a:solidFill>
                  <a:srgbClr val="FF0000"/>
                </a:solidFill>
                <a:latin typeface="Calibri" pitchFamily="34" charset="0"/>
              </a:rPr>
              <a:t>3</a:t>
            </a:r>
            <a:r>
              <a:rPr lang="zh-CN" altLang="en-US" sz="2800" dirty="0" smtClean="0">
                <a:solidFill>
                  <a:srgbClr val="FF0000"/>
                </a:solidFill>
                <a:latin typeface="Calibri" pitchFamily="34" charset="0"/>
              </a:rPr>
              <a:t>溶解度增大，析出量减少。</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arn(inVertic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barn(inVertical)">
                                      <p:cBhvr>
                                        <p:cTn id="1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3906" name="Rectangle 2"/>
          <p:cNvSpPr>
            <a:spLocks noChangeArrowheads="1"/>
          </p:cNvSpPr>
          <p:nvPr/>
        </p:nvSpPr>
        <p:spPr bwMode="auto">
          <a:xfrm>
            <a:off x="261938" y="260350"/>
            <a:ext cx="11606212" cy="1735138"/>
          </a:xfrm>
          <a:prstGeom prst="rect">
            <a:avLst/>
          </a:prstGeom>
          <a:noFill/>
          <a:ln w="9525">
            <a:noFill/>
            <a:miter lim="800000"/>
            <a:headEnd/>
            <a:tailEnd/>
          </a:ln>
          <a:effectLst/>
        </p:spPr>
        <p:txBody>
          <a:bodyPr wrap="none" anchor="ctr">
            <a:spAutoFit/>
          </a:bodyPr>
          <a:lstStyle/>
          <a:p>
            <a:pPr>
              <a:lnSpc>
                <a:spcPct val="150000"/>
              </a:lnSpc>
            </a:pPr>
            <a:r>
              <a:rPr lang="en-US" altLang="zh-CN">
                <a:latin typeface="宋体" charset="-122"/>
                <a:cs typeface="Calibri" pitchFamily="34" charset="0"/>
              </a:rPr>
              <a:t>3.(17</a:t>
            </a:r>
            <a:r>
              <a:rPr lang="zh-CN" altLang="en-US">
                <a:latin typeface="宋体" charset="-122"/>
                <a:cs typeface="Calibri" pitchFamily="34" charset="0"/>
              </a:rPr>
              <a:t>年</a:t>
            </a:r>
            <a:r>
              <a:rPr lang="en-US" altLang="zh-CN">
                <a:latin typeface="Tahoma"/>
                <a:cs typeface="Calibri" pitchFamily="34" charset="0"/>
              </a:rPr>
              <a:t>·</a:t>
            </a:r>
            <a:r>
              <a:rPr lang="zh-CN" altLang="en-US">
                <a:latin typeface="宋体" charset="-122"/>
                <a:cs typeface="Calibri" pitchFamily="34" charset="0"/>
              </a:rPr>
              <a:t>广州，第</a:t>
            </a:r>
            <a:r>
              <a:rPr lang="en-US" altLang="zh-CN">
                <a:solidFill>
                  <a:srgbClr val="000000"/>
                </a:solidFill>
                <a:latin typeface="宋体" charset="-122"/>
                <a:cs typeface="Calibri" pitchFamily="34" charset="0"/>
              </a:rPr>
              <a:t>25</a:t>
            </a:r>
            <a:r>
              <a:rPr lang="zh-CN" altLang="en-US">
                <a:solidFill>
                  <a:srgbClr val="000000"/>
                </a:solidFill>
                <a:latin typeface="宋体" charset="-122"/>
                <a:cs typeface="Calibri" pitchFamily="34" charset="0"/>
              </a:rPr>
              <a:t>题，</a:t>
            </a:r>
            <a:r>
              <a:rPr lang="en-US" altLang="zh-CN">
                <a:solidFill>
                  <a:srgbClr val="000000"/>
                </a:solidFill>
                <a:latin typeface="宋体" charset="-122"/>
                <a:cs typeface="Calibri" pitchFamily="34" charset="0"/>
              </a:rPr>
              <a:t>7</a:t>
            </a:r>
            <a:r>
              <a:rPr lang="zh-CN" altLang="en-US">
                <a:solidFill>
                  <a:srgbClr val="000000"/>
                </a:solidFill>
                <a:latin typeface="宋体" charset="-122"/>
                <a:cs typeface="Calibri" pitchFamily="34" charset="0"/>
              </a:rPr>
              <a:t>分）菱锰矿（含有</a:t>
            </a:r>
            <a:r>
              <a:rPr lang="en-US" altLang="zh-CN">
                <a:latin typeface="宋体" charset="-122"/>
                <a:cs typeface="Calibri" pitchFamily="34" charset="0"/>
              </a:rPr>
              <a:t>MnCO</a:t>
            </a:r>
            <a:r>
              <a:rPr lang="en-US" altLang="zh-CN" baseline="-30000">
                <a:latin typeface="宋体" charset="-122"/>
                <a:cs typeface="Calibri" pitchFamily="34" charset="0"/>
              </a:rPr>
              <a:t>3</a:t>
            </a:r>
            <a:r>
              <a:rPr lang="zh-CN" altLang="en-US">
                <a:solidFill>
                  <a:srgbClr val="000000"/>
                </a:solidFill>
                <a:latin typeface="宋体" charset="-122"/>
                <a:cs typeface="Calibri" pitchFamily="34" charset="0"/>
              </a:rPr>
              <a:t>）常用稀</a:t>
            </a:r>
            <a:r>
              <a:rPr lang="en-US" altLang="zh-CN">
                <a:latin typeface="宋体" charset="-122"/>
                <a:cs typeface="Calibri" pitchFamily="34" charset="0"/>
              </a:rPr>
              <a:t>H</a:t>
            </a:r>
            <a:r>
              <a:rPr lang="en-US" altLang="zh-CN" baseline="-30000">
                <a:latin typeface="宋体" charset="-122"/>
                <a:cs typeface="Calibri" pitchFamily="34" charset="0"/>
              </a:rPr>
              <a:t>2</a:t>
            </a:r>
            <a:r>
              <a:rPr lang="en-US" altLang="zh-CN">
                <a:latin typeface="宋体" charset="-122"/>
                <a:cs typeface="Calibri" pitchFamily="34" charset="0"/>
              </a:rPr>
              <a:t>SO</a:t>
            </a:r>
            <a:r>
              <a:rPr lang="en-US" altLang="zh-CN" baseline="-30000">
                <a:latin typeface="宋体" charset="-122"/>
                <a:cs typeface="Calibri" pitchFamily="34" charset="0"/>
              </a:rPr>
              <a:t>4</a:t>
            </a:r>
            <a:r>
              <a:rPr lang="zh-CN" altLang="en-US">
                <a:latin typeface="宋体" charset="-122"/>
                <a:cs typeface="Calibri" pitchFamily="34" charset="0"/>
              </a:rPr>
              <a:t>来</a:t>
            </a:r>
            <a:r>
              <a:rPr lang="zh-CN" altLang="en-US">
                <a:solidFill>
                  <a:srgbClr val="000000"/>
                </a:solidFill>
                <a:latin typeface="宋体" charset="-122"/>
                <a:cs typeface="Calibri" pitchFamily="34" charset="0"/>
              </a:rPr>
              <a:t>浸出</a:t>
            </a:r>
            <a:r>
              <a:rPr lang="en-US" altLang="zh-CN">
                <a:latin typeface="宋体" charset="-122"/>
                <a:cs typeface="Calibri" pitchFamily="34" charset="0"/>
              </a:rPr>
              <a:t>Mn</a:t>
            </a:r>
            <a:r>
              <a:rPr lang="en-US" altLang="zh-CN" baseline="30000">
                <a:latin typeface="宋体" charset="-122"/>
                <a:cs typeface="Calibri" pitchFamily="34" charset="0"/>
              </a:rPr>
              <a:t>2+</a:t>
            </a:r>
            <a:r>
              <a:rPr lang="zh-CN" altLang="en-US">
                <a:latin typeface="宋体" charset="-122"/>
                <a:cs typeface="Calibri" pitchFamily="34" charset="0"/>
              </a:rPr>
              <a:t>：</a:t>
            </a:r>
            <a:endParaRPr lang="zh-CN" altLang="en-US"/>
          </a:p>
          <a:p>
            <a:pPr eaLnBrk="0" hangingPunct="0">
              <a:lnSpc>
                <a:spcPct val="150000"/>
              </a:lnSpc>
            </a:pPr>
            <a:r>
              <a:rPr lang="zh-CN" altLang="en-US"/>
              <a:t>（</a:t>
            </a:r>
            <a:r>
              <a:rPr lang="en-US" altLang="zh-CN"/>
              <a:t>1</a:t>
            </a:r>
            <a:r>
              <a:rPr lang="zh-CN" altLang="en-US"/>
              <a:t>）侵出</a:t>
            </a:r>
            <a:r>
              <a:rPr lang="en-US" altLang="zh-CN">
                <a:cs typeface="Times New Roman" pitchFamily="18" charset="0"/>
              </a:rPr>
              <a:t>Mn</a:t>
            </a:r>
            <a:r>
              <a:rPr lang="en-US" altLang="zh-CN" baseline="30000">
                <a:cs typeface="Times New Roman" pitchFamily="18" charset="0"/>
              </a:rPr>
              <a:t>2+</a:t>
            </a:r>
            <a:r>
              <a:rPr lang="zh-CN" altLang="en-US"/>
              <a:t>发生的是复分解反应，该化学方程式是</a:t>
            </a:r>
            <a:r>
              <a:rPr lang="zh-CN" altLang="en-US" u="sng"/>
              <a:t>　                                   　</a:t>
            </a:r>
            <a:r>
              <a:rPr lang="zh-CN" altLang="en-US"/>
              <a:t>。</a:t>
            </a:r>
          </a:p>
          <a:p>
            <a:pPr eaLnBrk="0" hangingPunct="0">
              <a:lnSpc>
                <a:spcPct val="150000"/>
              </a:lnSpc>
            </a:pPr>
            <a:r>
              <a:rPr lang="zh-CN" altLang="en-US"/>
              <a:t>（</a:t>
            </a:r>
            <a:r>
              <a:rPr lang="en-US" altLang="zh-CN"/>
              <a:t>2</a:t>
            </a:r>
            <a:r>
              <a:rPr lang="zh-CN" altLang="en-US"/>
              <a:t>）为探究</a:t>
            </a:r>
            <a:r>
              <a:rPr lang="zh-CN" altLang="en-US">
                <a:solidFill>
                  <a:srgbClr val="000000"/>
                </a:solidFill>
              </a:rPr>
              <a:t>浸</a:t>
            </a:r>
            <a:r>
              <a:rPr lang="zh-CN" altLang="en-US"/>
              <a:t>锰的最佳工艺条件，某研究小组首先进行了单因素实验，数据如下：</a:t>
            </a:r>
          </a:p>
        </p:txBody>
      </p:sp>
      <p:graphicFrame>
        <p:nvGraphicFramePr>
          <p:cNvPr id="123985" name="Group 81"/>
          <p:cNvGraphicFramePr>
            <a:graphicFrameLocks noGrp="1"/>
          </p:cNvGraphicFramePr>
          <p:nvPr/>
        </p:nvGraphicFramePr>
        <p:xfrm>
          <a:off x="766763" y="2205038"/>
          <a:ext cx="8569325" cy="1645920"/>
        </p:xfrm>
        <a:graphic>
          <a:graphicData uri="http://schemas.openxmlformats.org/drawingml/2006/table">
            <a:tbl>
              <a:tblPr/>
              <a:tblGrid>
                <a:gridCol w="1444625"/>
                <a:gridCol w="1411287"/>
                <a:gridCol w="1428750"/>
                <a:gridCol w="1428750"/>
                <a:gridCol w="1427163"/>
                <a:gridCol w="1428750"/>
              </a:tblGrid>
              <a:tr h="3206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Tahoma" pitchFamily="34" charset="0"/>
                        <a:ea typeface="Times New Roman" pitchFamily="18" charset="0"/>
                        <a:cs typeface="宋体" charset="-12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Tahoma" pitchFamily="34" charset="0"/>
                          <a:ea typeface="Times New Roman" pitchFamily="18" charset="0"/>
                          <a:cs typeface="宋体" charset="-122"/>
                        </a:rPr>
                        <a:t>矿酸比</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1</a:t>
                      </a:r>
                      <a:r>
                        <a:rPr kumimoji="0" lang="zh-CN" altLang="en-US" sz="2400" b="1" i="0" u="none" strike="noStrike" cap="none" normalizeH="0" baseline="0" smtClean="0">
                          <a:ln>
                            <a:noFill/>
                          </a:ln>
                          <a:solidFill>
                            <a:schemeClr val="tx1"/>
                          </a:solidFill>
                          <a:effectLst/>
                          <a:latin typeface="Tahoma" pitchFamily="34" charset="0"/>
                          <a:ea typeface="Times New Roman" pitchFamily="18" charset="0"/>
                          <a:cs typeface="宋体" charset="-122"/>
                        </a:rPr>
                        <a:t>：</a:t>
                      </a: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0.4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1:0.5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1:0.6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1:0.7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1:0.8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7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rgbClr val="000000"/>
                          </a:solidFill>
                          <a:effectLst/>
                          <a:latin typeface="Tahoma" pitchFamily="34" charset="0"/>
                          <a:ea typeface="Times New Roman" pitchFamily="18" charset="0"/>
                          <a:cs typeface="宋体" charset="-122"/>
                        </a:rPr>
                        <a:t>浸</a:t>
                      </a:r>
                      <a:r>
                        <a:rPr kumimoji="0" lang="zh-CN" altLang="en-US" sz="2400" b="1" i="0" u="none" strike="noStrike" cap="none" normalizeH="0" baseline="0" smtClean="0">
                          <a:ln>
                            <a:noFill/>
                          </a:ln>
                          <a:solidFill>
                            <a:schemeClr val="tx1"/>
                          </a:solidFill>
                          <a:effectLst/>
                          <a:latin typeface="Tahoma" pitchFamily="34" charset="0"/>
                          <a:ea typeface="Times New Roman" pitchFamily="18" charset="0"/>
                          <a:cs typeface="宋体" charset="-122"/>
                        </a:rPr>
                        <a:t>出率</a:t>
                      </a: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75.9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83.8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91.8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92.8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pitchFamily="34" charset="0"/>
                          <a:ea typeface="Times New Roman" pitchFamily="18" charset="0"/>
                          <a:cs typeface="宋体" charset="-122"/>
                        </a:rPr>
                        <a:t>93.0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23982" name="Rectangle 78"/>
          <p:cNvSpPr>
            <a:spLocks noChangeArrowheads="1"/>
          </p:cNvSpPr>
          <p:nvPr/>
        </p:nvSpPr>
        <p:spPr bwMode="auto">
          <a:xfrm>
            <a:off x="101600" y="4005263"/>
            <a:ext cx="12088813" cy="2282825"/>
          </a:xfrm>
          <a:prstGeom prst="rect">
            <a:avLst/>
          </a:prstGeom>
          <a:noFill/>
          <a:ln w="9525">
            <a:noFill/>
            <a:miter lim="800000"/>
            <a:headEnd/>
            <a:tailEnd/>
          </a:ln>
          <a:effectLst/>
        </p:spPr>
        <p:txBody>
          <a:bodyPr wrap="none" anchor="ctr">
            <a:spAutoFit/>
          </a:bodyPr>
          <a:lstStyle/>
          <a:p>
            <a:pPr indent="466725">
              <a:lnSpc>
                <a:spcPct val="150000"/>
              </a:lnSpc>
            </a:pPr>
            <a:r>
              <a:rPr lang="zh-CN" altLang="en-US"/>
              <a:t>①矿酸比从</a:t>
            </a:r>
            <a:r>
              <a:rPr lang="en-US" altLang="zh-CN"/>
              <a:t>1</a:t>
            </a:r>
            <a:r>
              <a:rPr lang="zh-CN" altLang="en-US"/>
              <a:t>：</a:t>
            </a:r>
            <a:r>
              <a:rPr lang="en-US" altLang="zh-CN"/>
              <a:t>0.4</a:t>
            </a:r>
            <a:r>
              <a:rPr lang="zh-CN" altLang="en-US"/>
              <a:t>到</a:t>
            </a:r>
            <a:r>
              <a:rPr lang="en-US" altLang="zh-CN"/>
              <a:t>1:0.8</a:t>
            </a:r>
            <a:r>
              <a:rPr lang="zh-CN" altLang="en-US"/>
              <a:t>的过程中，稀</a:t>
            </a:r>
            <a:r>
              <a:rPr lang="en-US" altLang="zh-CN">
                <a:cs typeface="Times New Roman" pitchFamily="18" charset="0"/>
              </a:rPr>
              <a:t>H</a:t>
            </a:r>
            <a:r>
              <a:rPr lang="en-US" altLang="zh-CN" baseline="-30000">
                <a:cs typeface="Times New Roman" pitchFamily="18" charset="0"/>
              </a:rPr>
              <a:t>2</a:t>
            </a:r>
            <a:r>
              <a:rPr lang="en-US" altLang="zh-CN">
                <a:cs typeface="Times New Roman" pitchFamily="18" charset="0"/>
              </a:rPr>
              <a:t>SO</a:t>
            </a:r>
            <a:r>
              <a:rPr lang="en-US" altLang="zh-CN" baseline="-30000">
                <a:cs typeface="Times New Roman" pitchFamily="18" charset="0"/>
              </a:rPr>
              <a:t>4</a:t>
            </a:r>
            <a:r>
              <a:rPr lang="zh-CN" altLang="en-US"/>
              <a:t>的用量</a:t>
            </a:r>
            <a:r>
              <a:rPr lang="zh-CN" altLang="en-US" u="sng"/>
              <a:t>　       　</a:t>
            </a:r>
            <a:r>
              <a:rPr lang="zh-CN" altLang="en-US"/>
              <a:t>（填“增大”或“减小”）</a:t>
            </a:r>
          </a:p>
          <a:p>
            <a:pPr indent="466725" eaLnBrk="0" hangingPunct="0">
              <a:lnSpc>
                <a:spcPct val="150000"/>
              </a:lnSpc>
            </a:pPr>
            <a:r>
              <a:rPr lang="zh-CN" altLang="en-US"/>
              <a:t>②分析数据得知：当矿酸比从</a:t>
            </a:r>
            <a:r>
              <a:rPr lang="en-US" altLang="zh-CN"/>
              <a:t>1</a:t>
            </a:r>
            <a:r>
              <a:rPr lang="zh-CN" altLang="en-US"/>
              <a:t>：</a:t>
            </a:r>
            <a:r>
              <a:rPr lang="en-US" altLang="zh-CN"/>
              <a:t>0.4</a:t>
            </a:r>
            <a:r>
              <a:rPr lang="zh-CN" altLang="en-US"/>
              <a:t>到</a:t>
            </a:r>
            <a:r>
              <a:rPr lang="en-US" altLang="zh-CN"/>
              <a:t>1:0.6</a:t>
            </a:r>
            <a:r>
              <a:rPr lang="zh-CN" altLang="en-US"/>
              <a:t>时，</a:t>
            </a:r>
            <a:r>
              <a:rPr lang="en-US" altLang="zh-CN">
                <a:cs typeface="Times New Roman" pitchFamily="18" charset="0"/>
              </a:rPr>
              <a:t>Mn</a:t>
            </a:r>
            <a:r>
              <a:rPr lang="en-US" altLang="zh-CN" baseline="30000">
                <a:cs typeface="Times New Roman" pitchFamily="18" charset="0"/>
              </a:rPr>
              <a:t>2</a:t>
            </a:r>
            <a:r>
              <a:rPr lang="en-US" altLang="zh-CN" baseline="30000">
                <a:solidFill>
                  <a:srgbClr val="000000"/>
                </a:solidFill>
              </a:rPr>
              <a:t>+</a:t>
            </a:r>
            <a:r>
              <a:rPr lang="zh-CN" altLang="en-US">
                <a:solidFill>
                  <a:srgbClr val="000000"/>
                </a:solidFill>
              </a:rPr>
              <a:t>浸</a:t>
            </a:r>
            <a:r>
              <a:rPr lang="zh-CN" altLang="en-US"/>
              <a:t>出率</a:t>
            </a:r>
          </a:p>
          <a:p>
            <a:pPr indent="466725" eaLnBrk="0" hangingPunct="0">
              <a:lnSpc>
                <a:spcPct val="150000"/>
              </a:lnSpc>
            </a:pPr>
            <a:r>
              <a:rPr lang="zh-CN" altLang="en-US" u="sng"/>
              <a:t>　                       　</a:t>
            </a:r>
            <a:r>
              <a:rPr lang="zh-CN" altLang="en-US"/>
              <a:t>；</a:t>
            </a:r>
          </a:p>
          <a:p>
            <a:pPr indent="466725" eaLnBrk="0" hangingPunct="0">
              <a:lnSpc>
                <a:spcPct val="150000"/>
              </a:lnSpc>
            </a:pPr>
            <a:r>
              <a:rPr lang="zh-CN" altLang="en-US"/>
              <a:t>当矿酸比从</a:t>
            </a:r>
            <a:r>
              <a:rPr lang="en-US" altLang="zh-CN"/>
              <a:t>1</a:t>
            </a:r>
            <a:r>
              <a:rPr lang="zh-CN" altLang="en-US"/>
              <a:t>：</a:t>
            </a:r>
            <a:r>
              <a:rPr lang="en-US" altLang="zh-CN"/>
              <a:t>0.4</a:t>
            </a:r>
            <a:r>
              <a:rPr lang="zh-CN" altLang="en-US"/>
              <a:t>到</a:t>
            </a:r>
            <a:r>
              <a:rPr lang="en-US" altLang="zh-CN"/>
              <a:t>1:0.8</a:t>
            </a:r>
            <a:r>
              <a:rPr lang="zh-CN" altLang="en-US"/>
              <a:t>时，</a:t>
            </a:r>
            <a:r>
              <a:rPr lang="en-US" altLang="zh-CN">
                <a:cs typeface="Times New Roman" pitchFamily="18" charset="0"/>
              </a:rPr>
              <a:t>Mn</a:t>
            </a:r>
            <a:r>
              <a:rPr lang="en-US" altLang="zh-CN" baseline="30000">
                <a:cs typeface="Times New Roman" pitchFamily="18" charset="0"/>
              </a:rPr>
              <a:t>2</a:t>
            </a:r>
            <a:r>
              <a:rPr lang="en-US" altLang="zh-CN" baseline="30000">
                <a:solidFill>
                  <a:srgbClr val="000000"/>
                </a:solidFill>
              </a:rPr>
              <a:t>+</a:t>
            </a:r>
            <a:r>
              <a:rPr lang="zh-CN" altLang="en-US">
                <a:solidFill>
                  <a:srgbClr val="000000"/>
                </a:solidFill>
              </a:rPr>
              <a:t>浸</a:t>
            </a:r>
            <a:r>
              <a:rPr lang="zh-CN" altLang="en-US"/>
              <a:t>出率</a:t>
            </a:r>
            <a:r>
              <a:rPr lang="zh-CN" altLang="en-US" u="sng"/>
              <a:t>　                            　</a:t>
            </a:r>
            <a:r>
              <a:rPr lang="zh-CN" altLang="en-US"/>
              <a:t>；</a:t>
            </a:r>
          </a:p>
        </p:txBody>
      </p:sp>
      <p:sp>
        <p:nvSpPr>
          <p:cNvPr id="7" name="矩形 6"/>
          <p:cNvSpPr/>
          <p:nvPr/>
        </p:nvSpPr>
        <p:spPr>
          <a:xfrm>
            <a:off x="8039422" y="4022269"/>
            <a:ext cx="1011815" cy="523220"/>
          </a:xfrm>
          <a:prstGeom prst="rect">
            <a:avLst/>
          </a:prstGeom>
        </p:spPr>
        <p:txBody>
          <a:bodyPr wrap="none">
            <a:spAutoFit/>
          </a:bodyPr>
          <a:lstStyle/>
          <a:p>
            <a:r>
              <a:rPr lang="zh-CN" altLang="en-US" sz="2800" dirty="0" smtClean="0">
                <a:solidFill>
                  <a:srgbClr val="FF0000"/>
                </a:solidFill>
              </a:rPr>
              <a:t>增大 </a:t>
            </a:r>
            <a:endParaRPr lang="zh-CN" altLang="en-US" sz="2800" dirty="0">
              <a:solidFill>
                <a:srgbClr val="FF0000"/>
              </a:solidFill>
            </a:endParaRPr>
          </a:p>
        </p:txBody>
      </p:sp>
      <p:sp>
        <p:nvSpPr>
          <p:cNvPr id="8" name="矩形 7"/>
          <p:cNvSpPr/>
          <p:nvPr/>
        </p:nvSpPr>
        <p:spPr>
          <a:xfrm>
            <a:off x="838622" y="5123021"/>
            <a:ext cx="3070071" cy="523220"/>
          </a:xfrm>
          <a:prstGeom prst="rect">
            <a:avLst/>
          </a:prstGeom>
        </p:spPr>
        <p:txBody>
          <a:bodyPr wrap="none">
            <a:spAutoFit/>
          </a:bodyPr>
          <a:lstStyle/>
          <a:p>
            <a:r>
              <a:rPr lang="zh-CN" altLang="en-US" sz="2800" dirty="0" smtClean="0">
                <a:solidFill>
                  <a:srgbClr val="FF0000"/>
                </a:solidFill>
              </a:rPr>
              <a:t>增大而且变化较大</a:t>
            </a:r>
            <a:endParaRPr lang="zh-CN" altLang="en-US" sz="2800" dirty="0">
              <a:solidFill>
                <a:srgbClr val="FF0000"/>
              </a:solidFill>
            </a:endParaRPr>
          </a:p>
        </p:txBody>
      </p:sp>
      <p:sp>
        <p:nvSpPr>
          <p:cNvPr id="9" name="矩形 8"/>
          <p:cNvSpPr/>
          <p:nvPr/>
        </p:nvSpPr>
        <p:spPr>
          <a:xfrm>
            <a:off x="6815286" y="5741214"/>
            <a:ext cx="2709396" cy="523220"/>
          </a:xfrm>
          <a:prstGeom prst="rect">
            <a:avLst/>
          </a:prstGeom>
        </p:spPr>
        <p:txBody>
          <a:bodyPr wrap="none">
            <a:spAutoFit/>
          </a:bodyPr>
          <a:lstStyle/>
          <a:p>
            <a:r>
              <a:rPr lang="zh-CN" altLang="en-US" sz="2800" dirty="0" smtClean="0">
                <a:solidFill>
                  <a:srgbClr val="FF0000"/>
                </a:solidFill>
              </a:rPr>
              <a:t>增大但变化不大</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arn(inVertic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barn(inVertical)">
                                      <p:cBhvr>
                                        <p:cTn id="1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882" name="Rectangle 2"/>
          <p:cNvSpPr>
            <a:spLocks noChangeArrowheads="1"/>
          </p:cNvSpPr>
          <p:nvPr/>
        </p:nvSpPr>
        <p:spPr bwMode="auto">
          <a:xfrm>
            <a:off x="622300" y="404813"/>
            <a:ext cx="9358313" cy="457200"/>
          </a:xfrm>
          <a:prstGeom prst="rect">
            <a:avLst/>
          </a:prstGeom>
          <a:noFill/>
          <a:ln w="9525">
            <a:noFill/>
            <a:miter lim="800000"/>
            <a:headEnd/>
            <a:tailEnd/>
          </a:ln>
          <a:effectLst/>
        </p:spPr>
        <p:txBody>
          <a:bodyPr wrap="none" anchor="ctr">
            <a:spAutoFit/>
          </a:bodyPr>
          <a:lstStyle/>
          <a:p>
            <a:pPr>
              <a:buFontTx/>
              <a:buAutoNum type="arabicPeriod"/>
            </a:pPr>
            <a:r>
              <a:rPr lang="zh-CN" altLang="en-US"/>
              <a:t>该研究小组选定两个因素作为研究条件进行对比实验，数据如下：</a:t>
            </a:r>
          </a:p>
        </p:txBody>
      </p:sp>
      <p:graphicFrame>
        <p:nvGraphicFramePr>
          <p:cNvPr id="123013" name="Group 133"/>
          <p:cNvGraphicFramePr>
            <a:graphicFrameLocks noGrp="1"/>
          </p:cNvGraphicFramePr>
          <p:nvPr/>
        </p:nvGraphicFramePr>
        <p:xfrm>
          <a:off x="911225" y="1125538"/>
          <a:ext cx="9648825" cy="2651760"/>
        </p:xfrm>
        <a:graphic>
          <a:graphicData uri="http://schemas.openxmlformats.org/drawingml/2006/table">
            <a:tbl>
              <a:tblPr/>
              <a:tblGrid>
                <a:gridCol w="1525588"/>
                <a:gridCol w="2706687"/>
                <a:gridCol w="2708275"/>
                <a:gridCol w="2708275"/>
              </a:tblGrid>
              <a:tr h="279400">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Times New Roman" pitchFamily="18" charset="0"/>
                        <a:ea typeface="宋体" charset="-12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Times New Roman" pitchFamily="18" charset="0"/>
                          <a:ea typeface="宋体" charset="-122"/>
                        </a:rPr>
                        <a:t>矿酸比</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Times New Roman" pitchFamily="18" charset="0"/>
                          <a:ea typeface="宋体" charset="-122"/>
                        </a:rPr>
                        <a:t>温度</a:t>
                      </a:r>
                      <a:r>
                        <a:rPr kumimoji="0" lang="en-US" altLang="zh-CN" sz="2400" b="1" i="0" u="none" strike="noStrike" cap="none" normalizeH="0" baseline="0" dirty="0" smtClean="0">
                          <a:ln>
                            <a:noFill/>
                          </a:ln>
                          <a:solidFill>
                            <a:schemeClr val="tx1"/>
                          </a:solidFill>
                          <a:effectLst/>
                          <a:latin typeface="Times New Roman" pitchFamily="18" charset="0"/>
                          <a:ea typeface="宋体" charset="-122"/>
                        </a:rPr>
                        <a:t>/℃</a:t>
                      </a:r>
                      <a:endParaRPr kumimoji="0" lang="en-US" altLang="zh-CN" sz="2400" b="1"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rgbClr val="000000"/>
                          </a:solidFill>
                          <a:effectLst/>
                          <a:latin typeface="Times New Roman" pitchFamily="18" charset="0"/>
                          <a:ea typeface="宋体" charset="-122"/>
                        </a:rPr>
                        <a:t>浸</a:t>
                      </a:r>
                      <a:r>
                        <a:rPr kumimoji="0" lang="zh-CN" altLang="en-US" sz="2400" b="1" i="0" u="none" strike="noStrike" cap="none" normalizeH="0" baseline="0" smtClean="0">
                          <a:ln>
                            <a:noFill/>
                          </a:ln>
                          <a:solidFill>
                            <a:schemeClr val="tx1"/>
                          </a:solidFill>
                          <a:effectLst/>
                          <a:latin typeface="Times New Roman" pitchFamily="18" charset="0"/>
                          <a:ea typeface="宋体" charset="-122"/>
                        </a:rPr>
                        <a:t>出率</a:t>
                      </a:r>
                      <a:r>
                        <a:rPr kumimoji="0" lang="en-US" altLang="zh-CN" sz="2400" b="1" i="0" u="none" strike="noStrike" cap="none" normalizeH="0" baseline="0" smtClean="0">
                          <a:ln>
                            <a:noFill/>
                          </a:ln>
                          <a:solidFill>
                            <a:schemeClr val="tx1"/>
                          </a:solidFill>
                          <a:effectLst/>
                          <a:latin typeface="Times New Roman" pitchFamily="18" charset="0"/>
                          <a:ea typeface="宋体" charset="-122"/>
                        </a:rPr>
                        <a:t>/(%)</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60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80.2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80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83.8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3</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1:0.6</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60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X</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57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1:0.6</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80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91.8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23012" name="Rectangle 132"/>
          <p:cNvSpPr>
            <a:spLocks noChangeArrowheads="1"/>
          </p:cNvSpPr>
          <p:nvPr/>
        </p:nvSpPr>
        <p:spPr bwMode="auto">
          <a:xfrm>
            <a:off x="622300" y="4076700"/>
            <a:ext cx="9915525" cy="1735138"/>
          </a:xfrm>
          <a:prstGeom prst="rect">
            <a:avLst/>
          </a:prstGeom>
          <a:noFill/>
          <a:ln w="9525">
            <a:noFill/>
            <a:miter lim="800000"/>
            <a:headEnd/>
            <a:tailEnd/>
          </a:ln>
          <a:effectLst/>
        </p:spPr>
        <p:txBody>
          <a:bodyPr wrap="none" anchor="ctr">
            <a:spAutoFit/>
          </a:bodyPr>
          <a:lstStyle/>
          <a:p>
            <a:pPr indent="333375">
              <a:lnSpc>
                <a:spcPct val="150000"/>
              </a:lnSpc>
            </a:pPr>
            <a:r>
              <a:rPr lang="zh-CN" altLang="en-US" dirty="0"/>
              <a:t>①表中</a:t>
            </a:r>
            <a:r>
              <a:rPr lang="en-US" altLang="zh-CN" dirty="0"/>
              <a:t>X</a:t>
            </a:r>
            <a:r>
              <a:rPr lang="zh-CN" altLang="en-US" dirty="0"/>
              <a:t>最有可能的数值为</a:t>
            </a:r>
            <a:r>
              <a:rPr lang="zh-CN" altLang="en-US" u="sng" dirty="0"/>
              <a:t>　       　</a:t>
            </a:r>
            <a:r>
              <a:rPr lang="zh-CN" altLang="en-US" dirty="0"/>
              <a:t>。</a:t>
            </a:r>
          </a:p>
          <a:p>
            <a:pPr indent="333375" eaLnBrk="0" hangingPunct="0">
              <a:lnSpc>
                <a:spcPct val="150000"/>
              </a:lnSpc>
            </a:pPr>
            <a:r>
              <a:rPr lang="en-US" altLang="zh-CN" dirty="0"/>
              <a:t>A. 79.7        B. 80.8         C. 87.6       D. 92.8</a:t>
            </a:r>
          </a:p>
          <a:p>
            <a:pPr indent="333375" eaLnBrk="0" hangingPunct="0">
              <a:lnSpc>
                <a:spcPct val="150000"/>
              </a:lnSpc>
            </a:pPr>
            <a:r>
              <a:rPr lang="en-US" altLang="zh-CN" dirty="0"/>
              <a:t>②</a:t>
            </a:r>
            <a:r>
              <a:rPr lang="zh-CN" altLang="en-US" dirty="0"/>
              <a:t>该工艺的最佳条件为：矿酸比：</a:t>
            </a:r>
            <a:r>
              <a:rPr lang="zh-CN" altLang="en-US" u="sng" dirty="0"/>
              <a:t>　            　</a:t>
            </a:r>
            <a:r>
              <a:rPr lang="zh-CN" altLang="en-US" dirty="0"/>
              <a:t>；温度：</a:t>
            </a:r>
            <a:r>
              <a:rPr lang="zh-CN" altLang="en-US" u="sng" dirty="0"/>
              <a:t>　　           </a:t>
            </a:r>
            <a:r>
              <a:rPr lang="zh-CN" altLang="en-US" dirty="0"/>
              <a:t>。</a:t>
            </a:r>
          </a:p>
        </p:txBody>
      </p:sp>
      <p:sp>
        <p:nvSpPr>
          <p:cNvPr id="5" name="矩形 4"/>
          <p:cNvSpPr/>
          <p:nvPr/>
        </p:nvSpPr>
        <p:spPr>
          <a:xfrm>
            <a:off x="4912892" y="4076700"/>
            <a:ext cx="425116" cy="523220"/>
          </a:xfrm>
          <a:prstGeom prst="rect">
            <a:avLst/>
          </a:prstGeom>
        </p:spPr>
        <p:txBody>
          <a:bodyPr wrap="none">
            <a:spAutoFit/>
          </a:bodyPr>
          <a:lstStyle/>
          <a:p>
            <a:r>
              <a:rPr lang="en-US" altLang="zh-CN" sz="2800" dirty="0" smtClean="0">
                <a:solidFill>
                  <a:srgbClr val="FF0000"/>
                </a:solidFill>
              </a:rPr>
              <a:t>C</a:t>
            </a:r>
            <a:endParaRPr lang="zh-CN" altLang="en-US" sz="2800" dirty="0">
              <a:solidFill>
                <a:srgbClr val="FF0000"/>
              </a:solidFill>
            </a:endParaRPr>
          </a:p>
        </p:txBody>
      </p:sp>
      <p:sp>
        <p:nvSpPr>
          <p:cNvPr id="6" name="矩形 5"/>
          <p:cNvSpPr/>
          <p:nvPr/>
        </p:nvSpPr>
        <p:spPr>
          <a:xfrm>
            <a:off x="6095206" y="5157192"/>
            <a:ext cx="1269899" cy="523220"/>
          </a:xfrm>
          <a:prstGeom prst="rect">
            <a:avLst/>
          </a:prstGeom>
        </p:spPr>
        <p:txBody>
          <a:bodyPr wrap="none">
            <a:spAutoFit/>
          </a:bodyPr>
          <a:lstStyle/>
          <a:p>
            <a:r>
              <a:rPr lang="en-US" altLang="zh-CN" sz="2800" dirty="0" smtClean="0">
                <a:solidFill>
                  <a:srgbClr val="FF0000"/>
                </a:solidFill>
                <a:latin typeface="宋体" charset="-122"/>
                <a:cs typeface="Calibri" pitchFamily="34" charset="0"/>
              </a:rPr>
              <a:t>1</a:t>
            </a:r>
            <a:r>
              <a:rPr lang="zh-CN" altLang="en-US" sz="2800" dirty="0" smtClean="0">
                <a:solidFill>
                  <a:srgbClr val="FF0000"/>
                </a:solidFill>
                <a:latin typeface="宋体" charset="-122"/>
                <a:cs typeface="Calibri" pitchFamily="34" charset="0"/>
              </a:rPr>
              <a:t>：</a:t>
            </a:r>
            <a:r>
              <a:rPr lang="en-US" altLang="zh-CN" sz="2800" dirty="0" smtClean="0">
                <a:solidFill>
                  <a:srgbClr val="FF0000"/>
                </a:solidFill>
                <a:latin typeface="宋体" charset="-122"/>
                <a:cs typeface="Calibri" pitchFamily="34" charset="0"/>
              </a:rPr>
              <a:t>0.6</a:t>
            </a:r>
            <a:endParaRPr lang="zh-CN" altLang="en-US" sz="2800" dirty="0">
              <a:solidFill>
                <a:srgbClr val="FF0000"/>
              </a:solidFill>
            </a:endParaRPr>
          </a:p>
        </p:txBody>
      </p:sp>
      <p:sp>
        <p:nvSpPr>
          <p:cNvPr id="7" name="矩形 6"/>
          <p:cNvSpPr/>
          <p:nvPr/>
        </p:nvSpPr>
        <p:spPr>
          <a:xfrm>
            <a:off x="8748788" y="5157192"/>
            <a:ext cx="907621" cy="523220"/>
          </a:xfrm>
          <a:prstGeom prst="rect">
            <a:avLst/>
          </a:prstGeom>
        </p:spPr>
        <p:txBody>
          <a:bodyPr wrap="none">
            <a:spAutoFit/>
          </a:bodyPr>
          <a:lstStyle/>
          <a:p>
            <a:r>
              <a:rPr lang="en-US" altLang="zh-CN" sz="2800" dirty="0" smtClean="0">
                <a:solidFill>
                  <a:srgbClr val="FF0000"/>
                </a:solidFill>
                <a:latin typeface="宋体" charset="-122"/>
                <a:cs typeface="Calibri" pitchFamily="34" charset="0"/>
              </a:rPr>
              <a:t>80</a:t>
            </a:r>
            <a:r>
              <a:rPr lang="en-US" altLang="zh-CN" sz="2800" dirty="0">
                <a:solidFill>
                  <a:srgbClr val="FF0000"/>
                </a:solidFill>
                <a:latin typeface="Times New Roman" pitchFamily="18" charset="0"/>
              </a:rPr>
              <a:t>℃</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arn(inVertic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arn(inVertic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1859" name="Rectangle 3"/>
          <p:cNvSpPr>
            <a:spLocks noChangeArrowheads="1"/>
          </p:cNvSpPr>
          <p:nvPr/>
        </p:nvSpPr>
        <p:spPr bwMode="auto">
          <a:xfrm>
            <a:off x="477838" y="188913"/>
            <a:ext cx="11501437" cy="5568950"/>
          </a:xfrm>
          <a:prstGeom prst="rect">
            <a:avLst/>
          </a:prstGeom>
          <a:noFill/>
          <a:ln w="9525">
            <a:noFill/>
            <a:miter lim="800000"/>
            <a:headEnd/>
            <a:tailEnd/>
          </a:ln>
          <a:effectLst/>
        </p:spPr>
        <p:txBody>
          <a:bodyPr anchor="ctr">
            <a:spAutoFit/>
          </a:bodyPr>
          <a:lstStyle/>
          <a:p>
            <a:pPr>
              <a:lnSpc>
                <a:spcPct val="150000"/>
              </a:lnSpc>
            </a:pPr>
            <a:r>
              <a:rPr lang="en-US" altLang="zh-CN" dirty="0">
                <a:latin typeface="宋体" charset="-122"/>
                <a:cs typeface="Calibri" pitchFamily="34" charset="0"/>
              </a:rPr>
              <a:t>4.(18</a:t>
            </a:r>
            <a:r>
              <a:rPr lang="zh-CN" altLang="en-US" dirty="0">
                <a:latin typeface="宋体" charset="-122"/>
                <a:cs typeface="Calibri" pitchFamily="34" charset="0"/>
              </a:rPr>
              <a:t>年</a:t>
            </a:r>
            <a:r>
              <a:rPr lang="en-US" altLang="zh-CN" dirty="0">
                <a:latin typeface="Tahoma"/>
                <a:cs typeface="Calibri" pitchFamily="34" charset="0"/>
              </a:rPr>
              <a:t>·</a:t>
            </a:r>
            <a:r>
              <a:rPr lang="zh-CN" altLang="en-US" dirty="0">
                <a:latin typeface="宋体" charset="-122"/>
                <a:cs typeface="Calibri" pitchFamily="34" charset="0"/>
              </a:rPr>
              <a:t>广州，第</a:t>
            </a:r>
            <a:r>
              <a:rPr lang="en-US" altLang="zh-CN" dirty="0">
                <a:latin typeface="宋体" charset="-122"/>
                <a:cs typeface="Calibri" pitchFamily="34" charset="0"/>
              </a:rPr>
              <a:t>24</a:t>
            </a:r>
            <a:r>
              <a:rPr lang="zh-CN" altLang="en-US" dirty="0">
                <a:latin typeface="宋体" charset="-122"/>
                <a:cs typeface="Calibri" pitchFamily="34" charset="0"/>
              </a:rPr>
              <a:t>题，</a:t>
            </a:r>
            <a:r>
              <a:rPr lang="en-US" altLang="zh-CN" dirty="0">
                <a:latin typeface="宋体" charset="-122"/>
                <a:cs typeface="Calibri" pitchFamily="34" charset="0"/>
              </a:rPr>
              <a:t>9</a:t>
            </a:r>
            <a:r>
              <a:rPr lang="zh-CN" altLang="en-US" dirty="0">
                <a:latin typeface="宋体" charset="-122"/>
                <a:cs typeface="Calibri" pitchFamily="34" charset="0"/>
              </a:rPr>
              <a:t>分）金属钴</a:t>
            </a:r>
            <a:r>
              <a:rPr lang="en-US" altLang="zh-CN" dirty="0">
                <a:latin typeface="宋体" charset="-122"/>
                <a:cs typeface="Calibri" pitchFamily="34" charset="0"/>
              </a:rPr>
              <a:t>(Co)</a:t>
            </a:r>
            <a:r>
              <a:rPr lang="zh-CN" altLang="en-US" dirty="0">
                <a:latin typeface="宋体" charset="-122"/>
                <a:cs typeface="Calibri" pitchFamily="34" charset="0"/>
              </a:rPr>
              <a:t>在国防工业中有重要应用。某矿石中含钻的氧化物</a:t>
            </a:r>
            <a:r>
              <a:rPr lang="en-US" altLang="zh-CN" dirty="0">
                <a:latin typeface="宋体" charset="-122"/>
                <a:cs typeface="Calibri" pitchFamily="34" charset="0"/>
              </a:rPr>
              <a:t>(</a:t>
            </a:r>
            <a:r>
              <a:rPr lang="en-US" altLang="zh-CN" dirty="0" err="1">
                <a:latin typeface="宋体" charset="-122"/>
                <a:cs typeface="Calibri" pitchFamily="34" charset="0"/>
              </a:rPr>
              <a:t>CoO</a:t>
            </a:r>
            <a:r>
              <a:rPr lang="zh-CN" altLang="en-US" dirty="0">
                <a:latin typeface="宋体" charset="-122"/>
                <a:cs typeface="Calibri" pitchFamily="34" charset="0"/>
              </a:rPr>
              <a:t>、</a:t>
            </a:r>
            <a:r>
              <a:rPr lang="en-US" altLang="zh-CN" dirty="0">
                <a:latin typeface="宋体" charset="-122"/>
                <a:cs typeface="Calibri" pitchFamily="34" charset="0"/>
              </a:rPr>
              <a:t>Co</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3</a:t>
            </a:r>
            <a:r>
              <a:rPr lang="en-US" altLang="zh-CN" dirty="0">
                <a:latin typeface="宋体" charset="-122"/>
                <a:cs typeface="Calibri" pitchFamily="34" charset="0"/>
              </a:rPr>
              <a:t>)</a:t>
            </a:r>
            <a:r>
              <a:rPr lang="zh-CN" altLang="en-US" dirty="0">
                <a:latin typeface="宋体" charset="-122"/>
                <a:cs typeface="Calibri" pitchFamily="34" charset="0"/>
              </a:rPr>
              <a:t>研究人员在实验室用硫酸酸浸的方法提取钴元素</a:t>
            </a:r>
            <a:r>
              <a:rPr lang="en-US" altLang="zh-CN" dirty="0">
                <a:latin typeface="Calibri" pitchFamily="34" charset="0"/>
                <a:cs typeface="Calibri" pitchFamily="34" charset="0"/>
              </a:rPr>
              <a:t>,</a:t>
            </a:r>
            <a:r>
              <a:rPr lang="zh-CN" altLang="en-US" dirty="0">
                <a:latin typeface="宋体" charset="-122"/>
                <a:cs typeface="Calibri" pitchFamily="34" charset="0"/>
              </a:rPr>
              <a:t>并探究最佳提取条件</a:t>
            </a:r>
            <a:endParaRPr lang="zh-CN" altLang="en-US" dirty="0"/>
          </a:p>
          <a:p>
            <a:pPr eaLnBrk="0" hangingPunct="0">
              <a:lnSpc>
                <a:spcPct val="150000"/>
              </a:lnSpc>
            </a:pPr>
            <a:r>
              <a:rPr lang="en-US" altLang="zh-CN" dirty="0">
                <a:latin typeface="宋体" charset="-122"/>
                <a:cs typeface="Calibri" pitchFamily="34" charset="0"/>
              </a:rPr>
              <a:t>(1)</a:t>
            </a:r>
            <a:r>
              <a:rPr lang="zh-CN" altLang="en-US" dirty="0">
                <a:latin typeface="宋体" charset="-122"/>
                <a:cs typeface="Calibri" pitchFamily="34" charset="0"/>
              </a:rPr>
              <a:t>写出下列化合物中</a:t>
            </a:r>
            <a:r>
              <a:rPr lang="en-US" altLang="zh-CN" dirty="0">
                <a:latin typeface="宋体" charset="-122"/>
                <a:cs typeface="Calibri" pitchFamily="34" charset="0"/>
              </a:rPr>
              <a:t>Co</a:t>
            </a:r>
            <a:r>
              <a:rPr lang="zh-CN" altLang="en-US" dirty="0">
                <a:latin typeface="宋体" charset="-122"/>
                <a:cs typeface="Calibri" pitchFamily="34" charset="0"/>
              </a:rPr>
              <a:t>元素的化合价：</a:t>
            </a:r>
            <a:r>
              <a:rPr lang="en-US" altLang="zh-CN" dirty="0" err="1">
                <a:latin typeface="宋体" charset="-122"/>
                <a:cs typeface="Calibri" pitchFamily="34" charset="0"/>
              </a:rPr>
              <a:t>CoO</a:t>
            </a:r>
            <a:r>
              <a:rPr lang="en-US" altLang="zh-CN" u="sng" dirty="0">
                <a:latin typeface="宋体" charset="-122"/>
                <a:cs typeface="Calibri" pitchFamily="34" charset="0"/>
              </a:rPr>
              <a:t>         </a:t>
            </a:r>
            <a:r>
              <a:rPr lang="zh-CN" altLang="en-US" dirty="0">
                <a:latin typeface="宋体" charset="-122"/>
                <a:cs typeface="Calibri" pitchFamily="34" charset="0"/>
              </a:rPr>
              <a:t>，</a:t>
            </a:r>
            <a:r>
              <a:rPr lang="en-US" altLang="zh-CN" dirty="0">
                <a:latin typeface="宋体" charset="-122"/>
                <a:cs typeface="Calibri" pitchFamily="34" charset="0"/>
              </a:rPr>
              <a:t>Co</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3</a:t>
            </a:r>
            <a:r>
              <a:rPr lang="en-US" altLang="zh-CN" u="sng" dirty="0">
                <a:latin typeface="宋体" charset="-122"/>
                <a:cs typeface="Calibri" pitchFamily="34" charset="0"/>
              </a:rPr>
              <a:t>              </a:t>
            </a:r>
            <a:r>
              <a:rPr lang="zh-CN" altLang="en-US" dirty="0">
                <a:latin typeface="宋体" charset="-122"/>
                <a:cs typeface="Calibri" pitchFamily="34" charset="0"/>
              </a:rPr>
              <a:t>。</a:t>
            </a:r>
            <a:endParaRPr lang="zh-CN" altLang="en-US" dirty="0"/>
          </a:p>
          <a:p>
            <a:pPr eaLnBrk="0" hangingPunct="0">
              <a:lnSpc>
                <a:spcPct val="150000"/>
              </a:lnSpc>
            </a:pPr>
            <a:r>
              <a:rPr lang="en-US" altLang="zh-CN" dirty="0">
                <a:latin typeface="宋体" charset="-122"/>
                <a:cs typeface="Calibri" pitchFamily="34" charset="0"/>
              </a:rPr>
              <a:t>(2)</a:t>
            </a:r>
            <a:r>
              <a:rPr lang="zh-CN" altLang="en-US" dirty="0">
                <a:latin typeface="宋体" charset="-122"/>
                <a:cs typeface="Calibri" pitchFamily="34" charset="0"/>
              </a:rPr>
              <a:t>酸浸时钻的氧化物发生如下反应：反应</a:t>
            </a:r>
            <a:r>
              <a:rPr lang="en-US" altLang="zh-CN" dirty="0">
                <a:latin typeface="宋体" charset="-122"/>
                <a:cs typeface="Calibri" pitchFamily="34" charset="0"/>
              </a:rPr>
              <a:t>I</a:t>
            </a:r>
            <a:r>
              <a:rPr lang="zh-CN" altLang="en-US" dirty="0">
                <a:latin typeface="宋体" charset="-122"/>
                <a:cs typeface="Calibri" pitchFamily="34" charset="0"/>
              </a:rPr>
              <a:t>：</a:t>
            </a:r>
            <a:r>
              <a:rPr lang="en-US" altLang="zh-CN" dirty="0">
                <a:latin typeface="宋体" charset="-122"/>
                <a:cs typeface="Calibri" pitchFamily="34" charset="0"/>
              </a:rPr>
              <a:t>CoO+H</a:t>
            </a:r>
            <a:r>
              <a:rPr lang="en-US" altLang="zh-CN" baseline="-30000" dirty="0">
                <a:latin typeface="宋体" charset="-122"/>
                <a:cs typeface="Calibri" pitchFamily="34" charset="0"/>
              </a:rPr>
              <a:t>2</a:t>
            </a:r>
            <a:r>
              <a:rPr lang="en-US" altLang="zh-CN" dirty="0">
                <a:latin typeface="宋体" charset="-122"/>
                <a:cs typeface="Calibri" pitchFamily="34" charset="0"/>
              </a:rPr>
              <a:t>SO</a:t>
            </a:r>
            <a:r>
              <a:rPr lang="en-US" altLang="zh-CN" baseline="-30000" dirty="0">
                <a:latin typeface="宋体" charset="-122"/>
                <a:cs typeface="Calibri" pitchFamily="34" charset="0"/>
              </a:rPr>
              <a:t>4</a:t>
            </a:r>
            <a:r>
              <a:rPr lang="en-US" altLang="zh-CN" dirty="0">
                <a:latin typeface="宋体" charset="-122"/>
                <a:cs typeface="Calibri" pitchFamily="34" charset="0"/>
              </a:rPr>
              <a:t>==CoSO</a:t>
            </a:r>
            <a:r>
              <a:rPr lang="en-US" altLang="zh-CN" baseline="-30000" dirty="0">
                <a:latin typeface="宋体" charset="-122"/>
                <a:cs typeface="Calibri" pitchFamily="34" charset="0"/>
              </a:rPr>
              <a:t>4</a:t>
            </a:r>
            <a:r>
              <a:rPr lang="en-US" altLang="zh-CN" dirty="0">
                <a:latin typeface="宋体" charset="-122"/>
                <a:cs typeface="Calibri" pitchFamily="34" charset="0"/>
              </a:rPr>
              <a:t>+H</a:t>
            </a:r>
            <a:r>
              <a:rPr lang="en-US" altLang="zh-CN" baseline="-30000" dirty="0">
                <a:latin typeface="宋体" charset="-122"/>
                <a:cs typeface="Calibri" pitchFamily="34" charset="0"/>
              </a:rPr>
              <a:t>2</a:t>
            </a:r>
            <a:r>
              <a:rPr lang="en-US" altLang="zh-CN" dirty="0">
                <a:latin typeface="宋体" charset="-122"/>
                <a:cs typeface="Calibri" pitchFamily="34" charset="0"/>
              </a:rPr>
              <a:t>O</a:t>
            </a:r>
            <a:endParaRPr lang="en-US" altLang="zh-CN" dirty="0"/>
          </a:p>
          <a:p>
            <a:pPr eaLnBrk="0" hangingPunct="0">
              <a:lnSpc>
                <a:spcPct val="150000"/>
              </a:lnSpc>
            </a:pPr>
            <a:r>
              <a:rPr lang="zh-CN" altLang="en-US" dirty="0">
                <a:latin typeface="宋体" charset="-122"/>
                <a:cs typeface="Calibri" pitchFamily="34" charset="0"/>
              </a:rPr>
              <a:t>反应</a:t>
            </a:r>
            <a:r>
              <a:rPr lang="en-US" altLang="zh-CN" dirty="0">
                <a:latin typeface="Calibri" pitchFamily="34" charset="0"/>
              </a:rPr>
              <a:t>Ⅱ</a:t>
            </a:r>
            <a:r>
              <a:rPr lang="zh-CN" altLang="en-US" dirty="0">
                <a:latin typeface="宋体" charset="-122"/>
                <a:cs typeface="Calibri" pitchFamily="34" charset="0"/>
              </a:rPr>
              <a:t>：</a:t>
            </a:r>
            <a:r>
              <a:rPr lang="en-US" altLang="zh-CN" dirty="0">
                <a:latin typeface="宋体" charset="-122"/>
                <a:cs typeface="Calibri" pitchFamily="34" charset="0"/>
              </a:rPr>
              <a:t>2Co</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3</a:t>
            </a:r>
            <a:r>
              <a:rPr lang="en-US" altLang="zh-CN" dirty="0">
                <a:latin typeface="宋体" charset="-122"/>
                <a:cs typeface="Calibri" pitchFamily="34" charset="0"/>
              </a:rPr>
              <a:t>+4H</a:t>
            </a:r>
            <a:r>
              <a:rPr lang="en-US" altLang="zh-CN" baseline="-30000" dirty="0">
                <a:latin typeface="宋体" charset="-122"/>
                <a:cs typeface="Calibri" pitchFamily="34" charset="0"/>
              </a:rPr>
              <a:t>2</a:t>
            </a:r>
            <a:r>
              <a:rPr lang="en-US" altLang="zh-CN" dirty="0">
                <a:latin typeface="宋体" charset="-122"/>
                <a:cs typeface="Calibri" pitchFamily="34" charset="0"/>
              </a:rPr>
              <a:t>SO==4CoSO</a:t>
            </a:r>
            <a:r>
              <a:rPr lang="en-US" altLang="zh-CN" baseline="-30000" dirty="0">
                <a:latin typeface="宋体" charset="-122"/>
                <a:cs typeface="Calibri" pitchFamily="34" charset="0"/>
              </a:rPr>
              <a:t>4</a:t>
            </a:r>
            <a:r>
              <a:rPr lang="en-US" altLang="zh-CN" dirty="0">
                <a:latin typeface="宋体" charset="-122"/>
                <a:cs typeface="Calibri" pitchFamily="34" charset="0"/>
              </a:rPr>
              <a:t>+O</a:t>
            </a:r>
            <a:r>
              <a:rPr lang="en-US" altLang="zh-CN" baseline="-30000" dirty="0">
                <a:latin typeface="宋体" charset="-122"/>
                <a:cs typeface="Calibri" pitchFamily="34" charset="0"/>
              </a:rPr>
              <a:t>2</a:t>
            </a:r>
            <a:r>
              <a:rPr lang="en-US" altLang="zh-CN" dirty="0">
                <a:latin typeface="Calibri" pitchFamily="34" charset="0"/>
                <a:cs typeface="Calibri" pitchFamily="34" charset="0"/>
              </a:rPr>
              <a:t>↑</a:t>
            </a:r>
            <a:r>
              <a:rPr lang="en-US" altLang="zh-CN" dirty="0">
                <a:latin typeface="宋体" charset="-122"/>
                <a:cs typeface="Calibri" pitchFamily="34" charset="0"/>
              </a:rPr>
              <a:t>+4H</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dirty="0">
                <a:latin typeface="Tahoma"/>
                <a:cs typeface="Calibri" pitchFamily="34" charset="0"/>
              </a:rPr>
              <a:t> </a:t>
            </a:r>
            <a:r>
              <a:rPr lang="en-US" altLang="zh-CN" dirty="0">
                <a:latin typeface="宋体" charset="-122"/>
                <a:cs typeface="Calibri" pitchFamily="34" charset="0"/>
              </a:rPr>
              <a:t> </a:t>
            </a:r>
            <a:r>
              <a:rPr lang="zh-CN" altLang="en-US" dirty="0">
                <a:latin typeface="宋体" charset="-122"/>
                <a:cs typeface="Calibri" pitchFamily="34" charset="0"/>
              </a:rPr>
              <a:t>反应</a:t>
            </a:r>
            <a:r>
              <a:rPr lang="en-US" altLang="zh-CN" dirty="0">
                <a:latin typeface="Calibri" pitchFamily="34" charset="0"/>
              </a:rPr>
              <a:t>Ⅲ</a:t>
            </a:r>
            <a:r>
              <a:rPr lang="zh-CN" altLang="en-US" dirty="0">
                <a:latin typeface="宋体" charset="-122"/>
                <a:cs typeface="Calibri" pitchFamily="34" charset="0"/>
              </a:rPr>
              <a:t>：</a:t>
            </a:r>
            <a:r>
              <a:rPr lang="en-US" altLang="zh-CN" dirty="0">
                <a:latin typeface="宋体" charset="-122"/>
                <a:cs typeface="Calibri" pitchFamily="34" charset="0"/>
              </a:rPr>
              <a:t>Co</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3</a:t>
            </a:r>
            <a:r>
              <a:rPr lang="en-US" altLang="zh-CN" dirty="0">
                <a:latin typeface="宋体" charset="-122"/>
                <a:cs typeface="Calibri" pitchFamily="34" charset="0"/>
              </a:rPr>
              <a:t>+2H</a:t>
            </a:r>
            <a:r>
              <a:rPr lang="en-US" altLang="zh-CN" baseline="-30000" dirty="0">
                <a:latin typeface="宋体" charset="-122"/>
                <a:cs typeface="Calibri" pitchFamily="34" charset="0"/>
              </a:rPr>
              <a:t>2</a:t>
            </a:r>
            <a:r>
              <a:rPr lang="en-US" altLang="zh-CN" dirty="0">
                <a:latin typeface="宋体" charset="-122"/>
                <a:cs typeface="Calibri" pitchFamily="34" charset="0"/>
              </a:rPr>
              <a:t>SO</a:t>
            </a:r>
            <a:r>
              <a:rPr lang="en-US" altLang="zh-CN" baseline="-30000" dirty="0">
                <a:latin typeface="宋体" charset="-122"/>
                <a:cs typeface="Calibri" pitchFamily="34" charset="0"/>
              </a:rPr>
              <a:t>4</a:t>
            </a:r>
            <a:r>
              <a:rPr lang="en-US" altLang="zh-CN" dirty="0">
                <a:latin typeface="宋体" charset="-122"/>
                <a:cs typeface="Calibri" pitchFamily="34" charset="0"/>
              </a:rPr>
              <a:t>+Na</a:t>
            </a:r>
            <a:r>
              <a:rPr lang="en-US" altLang="zh-CN" baseline="-30000" dirty="0">
                <a:latin typeface="宋体" charset="-122"/>
                <a:cs typeface="Calibri" pitchFamily="34" charset="0"/>
              </a:rPr>
              <a:t>2</a:t>
            </a:r>
            <a:r>
              <a:rPr lang="en-US" altLang="zh-CN" dirty="0">
                <a:latin typeface="宋体" charset="-122"/>
                <a:cs typeface="Calibri" pitchFamily="34" charset="0"/>
              </a:rPr>
              <a:t>SO</a:t>
            </a:r>
            <a:r>
              <a:rPr lang="en-US" altLang="zh-CN" baseline="-30000" dirty="0">
                <a:latin typeface="宋体" charset="-122"/>
                <a:cs typeface="Calibri" pitchFamily="34" charset="0"/>
              </a:rPr>
              <a:t>3</a:t>
            </a:r>
            <a:r>
              <a:rPr lang="en-US" altLang="zh-CN" dirty="0">
                <a:latin typeface="宋体" charset="-122"/>
                <a:cs typeface="Calibri" pitchFamily="34" charset="0"/>
              </a:rPr>
              <a:t>==2CoSO</a:t>
            </a:r>
            <a:r>
              <a:rPr lang="en-US" altLang="zh-CN" baseline="-30000" dirty="0">
                <a:latin typeface="宋体" charset="-122"/>
                <a:cs typeface="Calibri" pitchFamily="34" charset="0"/>
              </a:rPr>
              <a:t>4</a:t>
            </a:r>
            <a:r>
              <a:rPr lang="en-US" altLang="zh-CN" dirty="0">
                <a:latin typeface="宋体" charset="-122"/>
                <a:cs typeface="Calibri" pitchFamily="34" charset="0"/>
              </a:rPr>
              <a:t>+2H</a:t>
            </a:r>
            <a:r>
              <a:rPr lang="en-US" altLang="zh-CN" baseline="-30000" dirty="0">
                <a:latin typeface="宋体" charset="-122"/>
                <a:cs typeface="Calibri" pitchFamily="34" charset="0"/>
              </a:rPr>
              <a:t>2</a:t>
            </a:r>
            <a:r>
              <a:rPr lang="en-US" altLang="zh-CN" dirty="0">
                <a:latin typeface="宋体" charset="-122"/>
                <a:cs typeface="Calibri" pitchFamily="34" charset="0"/>
              </a:rPr>
              <a:t>O+Na</a:t>
            </a:r>
            <a:r>
              <a:rPr lang="en-US" altLang="zh-CN" baseline="-30000" dirty="0">
                <a:latin typeface="宋体" charset="-122"/>
                <a:cs typeface="Calibri" pitchFamily="34" charset="0"/>
              </a:rPr>
              <a:t>2</a:t>
            </a:r>
            <a:r>
              <a:rPr lang="en-US" altLang="zh-CN" dirty="0">
                <a:latin typeface="宋体" charset="-122"/>
                <a:cs typeface="Calibri" pitchFamily="34" charset="0"/>
              </a:rPr>
              <a:t>SO</a:t>
            </a:r>
            <a:r>
              <a:rPr lang="en-US" altLang="zh-CN" baseline="-30000" dirty="0">
                <a:latin typeface="宋体" charset="-122"/>
                <a:cs typeface="Calibri" pitchFamily="34" charset="0"/>
              </a:rPr>
              <a:t>4</a:t>
            </a:r>
            <a:endParaRPr lang="en-US" altLang="zh-CN" dirty="0"/>
          </a:p>
          <a:p>
            <a:pPr eaLnBrk="0" hangingPunct="0">
              <a:lnSpc>
                <a:spcPct val="150000"/>
              </a:lnSpc>
            </a:pPr>
            <a:r>
              <a:rPr lang="en-US" altLang="zh-CN" dirty="0">
                <a:latin typeface="Calibri" pitchFamily="34" charset="0"/>
                <a:cs typeface="Calibri" pitchFamily="34" charset="0"/>
              </a:rPr>
              <a:t>①</a:t>
            </a:r>
            <a:r>
              <a:rPr lang="zh-CN" altLang="en-US" dirty="0">
                <a:latin typeface="宋体" charset="-122"/>
                <a:cs typeface="Calibri" pitchFamily="34" charset="0"/>
              </a:rPr>
              <a:t>反应后溶液中含钻元素的微粒是</a:t>
            </a:r>
            <a:r>
              <a:rPr lang="zh-CN" altLang="en-US" u="sng" dirty="0">
                <a:latin typeface="宋体" charset="-122"/>
                <a:cs typeface="Calibri" pitchFamily="34" charset="0"/>
              </a:rPr>
              <a:t>      </a:t>
            </a:r>
            <a:r>
              <a:rPr lang="en-US" altLang="zh-CN" dirty="0">
                <a:latin typeface="宋体" charset="-122"/>
                <a:cs typeface="Calibri" pitchFamily="34" charset="0"/>
              </a:rPr>
              <a:t>(</a:t>
            </a:r>
            <a:r>
              <a:rPr lang="zh-CN" altLang="en-US" dirty="0">
                <a:latin typeface="宋体" charset="-122"/>
                <a:cs typeface="Calibri" pitchFamily="34" charset="0"/>
              </a:rPr>
              <a:t>填化学符号</a:t>
            </a:r>
            <a:r>
              <a:rPr lang="en-US" altLang="zh-CN" dirty="0">
                <a:latin typeface="宋体" charset="-122"/>
                <a:cs typeface="Calibri" pitchFamily="34" charset="0"/>
              </a:rPr>
              <a:t>)</a:t>
            </a:r>
            <a:endParaRPr lang="en-US" altLang="zh-CN" dirty="0"/>
          </a:p>
          <a:p>
            <a:pPr eaLnBrk="0" hangingPunct="0">
              <a:lnSpc>
                <a:spcPct val="150000"/>
              </a:lnSpc>
            </a:pPr>
            <a:r>
              <a:rPr lang="en-US" altLang="zh-CN" dirty="0">
                <a:latin typeface="Calibri" pitchFamily="34" charset="0"/>
                <a:cs typeface="Calibri" pitchFamily="34" charset="0"/>
              </a:rPr>
              <a:t>②</a:t>
            </a:r>
            <a:r>
              <a:rPr lang="zh-CN" altLang="en-US" dirty="0">
                <a:latin typeface="宋体" charset="-122"/>
                <a:cs typeface="Calibri" pitchFamily="34" charset="0"/>
              </a:rPr>
              <a:t>已知反应前矿石中</a:t>
            </a:r>
            <a:r>
              <a:rPr lang="en-US" altLang="zh-CN" dirty="0" err="1">
                <a:latin typeface="宋体" charset="-122"/>
                <a:cs typeface="Calibri" pitchFamily="34" charset="0"/>
              </a:rPr>
              <a:t>CoO</a:t>
            </a:r>
            <a:r>
              <a:rPr lang="zh-CN" altLang="en-US" dirty="0">
                <a:latin typeface="宋体" charset="-122"/>
                <a:cs typeface="Calibri" pitchFamily="34" charset="0"/>
              </a:rPr>
              <a:t>的质量为</a:t>
            </a:r>
            <a:r>
              <a:rPr lang="en-US" altLang="zh-CN" dirty="0" err="1">
                <a:latin typeface="宋体" charset="-122"/>
                <a:cs typeface="Calibri" pitchFamily="34" charset="0"/>
              </a:rPr>
              <a:t>ag</a:t>
            </a:r>
            <a:r>
              <a:rPr lang="zh-CN" altLang="en-US" dirty="0">
                <a:latin typeface="宋体" charset="-122"/>
                <a:cs typeface="Calibri" pitchFamily="34" charset="0"/>
              </a:rPr>
              <a:t>，</a:t>
            </a:r>
            <a:r>
              <a:rPr lang="en-US" altLang="zh-CN" dirty="0">
                <a:latin typeface="宋体" charset="-122"/>
                <a:cs typeface="Calibri" pitchFamily="34" charset="0"/>
              </a:rPr>
              <a:t>Co</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3</a:t>
            </a:r>
            <a:r>
              <a:rPr lang="zh-CN" altLang="en-US" dirty="0">
                <a:latin typeface="宋体" charset="-122"/>
                <a:cs typeface="Calibri" pitchFamily="34" charset="0"/>
              </a:rPr>
              <a:t>的质量为</a:t>
            </a:r>
            <a:r>
              <a:rPr lang="en-US" altLang="zh-CN" dirty="0" err="1">
                <a:latin typeface="宋体" charset="-122"/>
                <a:cs typeface="Calibri" pitchFamily="34" charset="0"/>
              </a:rPr>
              <a:t>bg</a:t>
            </a:r>
            <a:r>
              <a:rPr lang="en-US" altLang="zh-CN" dirty="0">
                <a:latin typeface="宋体" charset="-122"/>
                <a:cs typeface="Calibri" pitchFamily="34" charset="0"/>
              </a:rPr>
              <a:t>,</a:t>
            </a:r>
            <a:r>
              <a:rPr lang="zh-CN" altLang="en-US" dirty="0">
                <a:latin typeface="宋体" charset="-122"/>
                <a:cs typeface="Calibri" pitchFamily="34" charset="0"/>
              </a:rPr>
              <a:t>则理论上可以生成</a:t>
            </a:r>
            <a:r>
              <a:rPr lang="en-US" altLang="zh-CN" dirty="0">
                <a:latin typeface="宋体" charset="-122"/>
                <a:cs typeface="Calibri" pitchFamily="34" charset="0"/>
              </a:rPr>
              <a:t>CoSO</a:t>
            </a:r>
            <a:r>
              <a:rPr lang="en-US" altLang="zh-CN" baseline="-30000" dirty="0">
                <a:latin typeface="宋体" charset="-122"/>
                <a:cs typeface="Calibri" pitchFamily="34" charset="0"/>
              </a:rPr>
              <a:t>4</a:t>
            </a:r>
            <a:r>
              <a:rPr lang="en-US" altLang="zh-CN" u="sng" dirty="0">
                <a:latin typeface="宋体" charset="-122"/>
                <a:cs typeface="Calibri" pitchFamily="34" charset="0"/>
              </a:rPr>
              <a:t>    </a:t>
            </a:r>
            <a:r>
              <a:rPr lang="en-US" altLang="zh-CN" dirty="0">
                <a:latin typeface="宋体" charset="-122"/>
                <a:cs typeface="Calibri" pitchFamily="34" charset="0"/>
              </a:rPr>
              <a:t>g(</a:t>
            </a:r>
            <a:r>
              <a:rPr lang="zh-CN" altLang="en-US" dirty="0">
                <a:latin typeface="宋体" charset="-122"/>
                <a:cs typeface="Calibri" pitchFamily="34" charset="0"/>
              </a:rPr>
              <a:t>用含</a:t>
            </a:r>
            <a:r>
              <a:rPr lang="en-US" altLang="zh-CN" dirty="0">
                <a:latin typeface="宋体" charset="-122"/>
                <a:cs typeface="Calibri" pitchFamily="34" charset="0"/>
              </a:rPr>
              <a:t>a</a:t>
            </a:r>
            <a:r>
              <a:rPr lang="zh-CN" altLang="en-US" dirty="0">
                <a:latin typeface="宋体" charset="-122"/>
                <a:cs typeface="Calibri" pitchFamily="34" charset="0"/>
              </a:rPr>
              <a:t>、</a:t>
            </a:r>
            <a:r>
              <a:rPr lang="en-US" altLang="zh-CN" dirty="0">
                <a:latin typeface="宋体" charset="-122"/>
                <a:cs typeface="Calibri" pitchFamily="34" charset="0"/>
              </a:rPr>
              <a:t>b</a:t>
            </a:r>
            <a:r>
              <a:rPr lang="zh-CN" altLang="en-US" dirty="0">
                <a:latin typeface="宋体" charset="-122"/>
                <a:cs typeface="Calibri" pitchFamily="34" charset="0"/>
              </a:rPr>
              <a:t>的式子表示</a:t>
            </a:r>
            <a:r>
              <a:rPr lang="en-US" altLang="zh-CN" dirty="0">
                <a:latin typeface="宋体" charset="-122"/>
                <a:cs typeface="Calibri" pitchFamily="34" charset="0"/>
              </a:rPr>
              <a:t>)</a:t>
            </a:r>
          </a:p>
        </p:txBody>
      </p:sp>
      <p:sp>
        <p:nvSpPr>
          <p:cNvPr id="4" name="矩形 3"/>
          <p:cNvSpPr/>
          <p:nvPr/>
        </p:nvSpPr>
        <p:spPr>
          <a:xfrm>
            <a:off x="6599262" y="1780436"/>
            <a:ext cx="707245" cy="523220"/>
          </a:xfrm>
          <a:prstGeom prst="rect">
            <a:avLst/>
          </a:prstGeom>
        </p:spPr>
        <p:txBody>
          <a:bodyPr wrap="none">
            <a:spAutoFit/>
          </a:bodyPr>
          <a:lstStyle/>
          <a:p>
            <a:r>
              <a:rPr lang="en-US" altLang="zh-CN" sz="2800" dirty="0" smtClean="0">
                <a:solidFill>
                  <a:srgbClr val="FF0000"/>
                </a:solidFill>
              </a:rPr>
              <a:t>+2</a:t>
            </a:r>
            <a:endParaRPr lang="zh-CN" altLang="en-US" sz="2800" dirty="0">
              <a:solidFill>
                <a:srgbClr val="FF0000"/>
              </a:solidFill>
            </a:endParaRPr>
          </a:p>
        </p:txBody>
      </p:sp>
      <p:sp>
        <p:nvSpPr>
          <p:cNvPr id="5" name="矩形 4"/>
          <p:cNvSpPr/>
          <p:nvPr/>
        </p:nvSpPr>
        <p:spPr>
          <a:xfrm>
            <a:off x="9407574" y="1772816"/>
            <a:ext cx="707245" cy="523220"/>
          </a:xfrm>
          <a:prstGeom prst="rect">
            <a:avLst/>
          </a:prstGeom>
        </p:spPr>
        <p:txBody>
          <a:bodyPr wrap="none">
            <a:spAutoFit/>
          </a:bodyPr>
          <a:lstStyle/>
          <a:p>
            <a:r>
              <a:rPr lang="en-US" altLang="zh-CN" sz="2800" dirty="0" smtClean="0">
                <a:solidFill>
                  <a:srgbClr val="FF0000"/>
                </a:solidFill>
              </a:rPr>
              <a:t>+3</a:t>
            </a:r>
            <a:endParaRPr lang="zh-CN" altLang="en-US" sz="2800" dirty="0">
              <a:solidFill>
                <a:srgbClr val="FF0000"/>
              </a:solidFill>
            </a:endParaRPr>
          </a:p>
        </p:txBody>
      </p:sp>
      <p:sp>
        <p:nvSpPr>
          <p:cNvPr id="6" name="矩形 5"/>
          <p:cNvSpPr/>
          <p:nvPr/>
        </p:nvSpPr>
        <p:spPr>
          <a:xfrm>
            <a:off x="5338008" y="4077072"/>
            <a:ext cx="994183" cy="523220"/>
          </a:xfrm>
          <a:prstGeom prst="rect">
            <a:avLst/>
          </a:prstGeom>
        </p:spPr>
        <p:txBody>
          <a:bodyPr wrap="none">
            <a:spAutoFit/>
          </a:bodyPr>
          <a:lstStyle/>
          <a:p>
            <a:r>
              <a:rPr lang="en-US" altLang="zh-CN" sz="2800" dirty="0" smtClean="0">
                <a:solidFill>
                  <a:srgbClr val="FF0000"/>
                </a:solidFill>
              </a:rPr>
              <a:t>Co</a:t>
            </a:r>
            <a:r>
              <a:rPr lang="en-US" altLang="zh-CN" sz="2800" baseline="30000" dirty="0" smtClean="0">
                <a:solidFill>
                  <a:srgbClr val="FF0000"/>
                </a:solidFill>
              </a:rPr>
              <a:t>2+</a:t>
            </a:r>
            <a:endParaRPr lang="zh-CN" altLang="en-US" sz="2800" baseline="300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barn(inVertical)">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0834" name="Rectangle 2"/>
          <p:cNvSpPr>
            <a:spLocks noChangeArrowheads="1"/>
          </p:cNvSpPr>
          <p:nvPr/>
        </p:nvSpPr>
        <p:spPr bwMode="auto">
          <a:xfrm>
            <a:off x="0" y="260350"/>
            <a:ext cx="12601575" cy="457200"/>
          </a:xfrm>
          <a:prstGeom prst="rect">
            <a:avLst/>
          </a:prstGeom>
          <a:noFill/>
          <a:ln w="9525">
            <a:noFill/>
            <a:miter lim="800000"/>
            <a:headEnd/>
            <a:tailEnd/>
          </a:ln>
          <a:effectLst/>
        </p:spPr>
        <p:txBody>
          <a:bodyPr wrap="none" anchor="ctr">
            <a:spAutoFit/>
          </a:bodyPr>
          <a:lstStyle/>
          <a:p>
            <a:r>
              <a:rPr lang="en-US" altLang="zh-CN">
                <a:latin typeface="宋体" charset="-122"/>
                <a:cs typeface="Calibri" pitchFamily="34" charset="0"/>
              </a:rPr>
              <a:t>(3)</a:t>
            </a:r>
            <a:r>
              <a:rPr lang="zh-CN" altLang="en-US">
                <a:latin typeface="宋体" charset="-122"/>
                <a:cs typeface="Calibri" pitchFamily="34" charset="0"/>
              </a:rPr>
              <a:t>为探究最佳提取条件</a:t>
            </a:r>
            <a:r>
              <a:rPr lang="en-US" altLang="zh-CN">
                <a:latin typeface="Calibri" pitchFamily="34" charset="0"/>
                <a:cs typeface="Calibri" pitchFamily="34" charset="0"/>
              </a:rPr>
              <a:t>,</a:t>
            </a:r>
            <a:r>
              <a:rPr lang="zh-CN" altLang="en-US">
                <a:latin typeface="宋体" charset="-122"/>
                <a:cs typeface="Calibri" pitchFamily="34" charset="0"/>
              </a:rPr>
              <a:t>将矿石在一定条件下酸浸</a:t>
            </a:r>
            <a:r>
              <a:rPr lang="en-US" altLang="zh-CN">
                <a:latin typeface="宋体" charset="-122"/>
                <a:cs typeface="Calibri" pitchFamily="34" charset="0"/>
              </a:rPr>
              <a:t>4</a:t>
            </a:r>
            <a:r>
              <a:rPr lang="zh-CN" altLang="en-US">
                <a:latin typeface="宋体" charset="-122"/>
                <a:cs typeface="Calibri" pitchFamily="34" charset="0"/>
              </a:rPr>
              <a:t>小时</a:t>
            </a:r>
            <a:r>
              <a:rPr lang="en-US" altLang="zh-CN">
                <a:latin typeface="Calibri" pitchFamily="34" charset="0"/>
                <a:cs typeface="Calibri" pitchFamily="34" charset="0"/>
              </a:rPr>
              <a:t>,</a:t>
            </a:r>
            <a:r>
              <a:rPr lang="zh-CN" altLang="en-US">
                <a:latin typeface="宋体" charset="-122"/>
                <a:cs typeface="Calibri" pitchFamily="34" charset="0"/>
              </a:rPr>
              <a:t>测量钴元素的浸出率部分数据如下：</a:t>
            </a:r>
            <a:endParaRPr lang="zh-CN" altLang="en-US"/>
          </a:p>
        </p:txBody>
      </p:sp>
      <p:graphicFrame>
        <p:nvGraphicFramePr>
          <p:cNvPr id="121072" name="Group 240"/>
          <p:cNvGraphicFramePr>
            <a:graphicFrameLocks noGrp="1"/>
          </p:cNvGraphicFramePr>
          <p:nvPr>
            <p:extLst>
              <p:ext uri="{D42A27DB-BD31-4B8C-83A1-F6EECF244321}">
                <p14:modId xmlns:p14="http://schemas.microsoft.com/office/powerpoint/2010/main" val="1632798303"/>
              </p:ext>
            </p:extLst>
          </p:nvPr>
        </p:nvGraphicFramePr>
        <p:xfrm>
          <a:off x="190500" y="896104"/>
          <a:ext cx="11664950" cy="3108960"/>
        </p:xfrm>
        <a:graphic>
          <a:graphicData uri="http://schemas.openxmlformats.org/drawingml/2006/table">
            <a:tbl>
              <a:tblPr/>
              <a:tblGrid>
                <a:gridCol w="852488"/>
                <a:gridCol w="2160587"/>
                <a:gridCol w="2162175"/>
                <a:gridCol w="2163763"/>
                <a:gridCol w="2162175"/>
                <a:gridCol w="2163762"/>
              </a:tblGrid>
              <a:tr h="396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编号</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矿石用量</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/g</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硫酸用量</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/g</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Na</a:t>
                      </a:r>
                      <a:r>
                        <a:rPr kumimoji="0" lang="en-US" altLang="zh-CN" sz="2400" b="1" i="0" u="none" strike="noStrike" cap="none" normalizeH="0" baseline="-30000" dirty="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SO</a:t>
                      </a:r>
                      <a:r>
                        <a:rPr kumimoji="0" lang="en-US" altLang="zh-CN" sz="2400" b="1" i="0" u="none" strike="noStrike" cap="none" normalizeH="0" baseline="-30000" dirty="0" smtClean="0">
                          <a:ln>
                            <a:noFill/>
                          </a:ln>
                          <a:solidFill>
                            <a:schemeClr val="tx1"/>
                          </a:solidFill>
                          <a:effectLst/>
                          <a:latin typeface="宋体" charset="-122"/>
                          <a:ea typeface="宋体" charset="-122"/>
                          <a:cs typeface="Calibri" pitchFamily="34" charset="0"/>
                        </a:rPr>
                        <a:t>3</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用量</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/g</a:t>
                      </a:r>
                      <a:endParaRPr kumimoji="0" lang="en-US" altLang="zh-CN"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温度</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钴元素浸出率</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85.71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12.62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85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56.39</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85.71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6.31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85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49.98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3</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85.71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6.31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65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46.33</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85.71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6.31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0.43</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65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73.95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52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85.71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6.31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0.86</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65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74.77</a:t>
                      </a:r>
                      <a:endParaRPr kumimoji="0" lang="en-US" altLang="zh-CN"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21070" name="Rectangle 238"/>
          <p:cNvSpPr>
            <a:spLocks noChangeArrowheads="1"/>
          </p:cNvSpPr>
          <p:nvPr/>
        </p:nvSpPr>
        <p:spPr bwMode="auto">
          <a:xfrm>
            <a:off x="190500" y="4365625"/>
            <a:ext cx="12004675" cy="1625600"/>
          </a:xfrm>
          <a:prstGeom prst="rect">
            <a:avLst/>
          </a:prstGeom>
          <a:noFill/>
          <a:ln w="9525">
            <a:noFill/>
            <a:miter lim="800000"/>
            <a:headEnd/>
            <a:tailEnd/>
          </a:ln>
          <a:effectLst/>
        </p:spPr>
        <p:txBody>
          <a:bodyPr wrap="none" anchor="ctr">
            <a:spAutoFit/>
          </a:bodyPr>
          <a:lstStyle/>
          <a:p>
            <a:pPr>
              <a:lnSpc>
                <a:spcPct val="140000"/>
              </a:lnSpc>
            </a:pPr>
            <a:r>
              <a:rPr lang="zh-CN" altLang="en-US">
                <a:latin typeface="Calibri" pitchFamily="34" charset="0"/>
                <a:cs typeface="Calibri" pitchFamily="34" charset="0"/>
              </a:rPr>
              <a:t>①</a:t>
            </a:r>
            <a:r>
              <a:rPr lang="zh-CN" altLang="en-US">
                <a:latin typeface="宋体" charset="-122"/>
                <a:cs typeface="Calibri" pitchFamily="34" charset="0"/>
              </a:rPr>
              <a:t>本实验研究了哪些因素对钴元素浸出率的影响</a:t>
            </a:r>
            <a:r>
              <a:rPr lang="zh-CN" altLang="en-US" u="sng">
                <a:latin typeface="宋体" charset="-122"/>
                <a:cs typeface="Calibri" pitchFamily="34" charset="0"/>
              </a:rPr>
              <a:t>                                </a:t>
            </a:r>
            <a:r>
              <a:rPr lang="zh-CN" altLang="en-US">
                <a:latin typeface="宋体" charset="-122"/>
                <a:cs typeface="Calibri" pitchFamily="34" charset="0"/>
              </a:rPr>
              <a:t>；</a:t>
            </a:r>
            <a:endParaRPr lang="zh-CN" altLang="en-US"/>
          </a:p>
          <a:p>
            <a:pPr eaLnBrk="0" hangingPunct="0">
              <a:lnSpc>
                <a:spcPct val="140000"/>
              </a:lnSpc>
            </a:pPr>
            <a:r>
              <a:rPr lang="zh-CN" altLang="en-US">
                <a:latin typeface="Calibri" pitchFamily="34" charset="0"/>
                <a:cs typeface="Calibri" pitchFamily="34" charset="0"/>
              </a:rPr>
              <a:t>②</a:t>
            </a:r>
            <a:r>
              <a:rPr lang="zh-CN" altLang="en-US">
                <a:latin typeface="宋体" charset="-122"/>
                <a:cs typeface="Calibri" pitchFamily="34" charset="0"/>
              </a:rPr>
              <a:t>根据上表数据</a:t>
            </a:r>
            <a:r>
              <a:rPr lang="en-US" altLang="zh-CN">
                <a:latin typeface="Calibri" pitchFamily="34" charset="0"/>
                <a:cs typeface="Calibri" pitchFamily="34" charset="0"/>
              </a:rPr>
              <a:t>,</a:t>
            </a:r>
            <a:r>
              <a:rPr lang="zh-CN" altLang="en-US">
                <a:latin typeface="宋体" charset="-122"/>
                <a:cs typeface="Calibri" pitchFamily="34" charset="0"/>
              </a:rPr>
              <a:t>其他条件不变</a:t>
            </a:r>
            <a:r>
              <a:rPr lang="en-US" altLang="zh-CN">
                <a:latin typeface="Calibri" pitchFamily="34" charset="0"/>
                <a:cs typeface="Calibri" pitchFamily="34" charset="0"/>
              </a:rPr>
              <a:t>,</a:t>
            </a:r>
            <a:r>
              <a:rPr lang="zh-CN" altLang="en-US">
                <a:latin typeface="宋体" charset="-122"/>
                <a:cs typeface="Calibri" pitchFamily="34" charset="0"/>
              </a:rPr>
              <a:t>温度升高，钻元素的浸出率</a:t>
            </a:r>
            <a:r>
              <a:rPr lang="zh-CN" altLang="en-US" u="sng">
                <a:latin typeface="宋体" charset="-122"/>
                <a:cs typeface="Calibri" pitchFamily="34" charset="0"/>
              </a:rPr>
              <a:t>                        </a:t>
            </a:r>
            <a:r>
              <a:rPr lang="zh-CN" altLang="en-US">
                <a:latin typeface="宋体" charset="-122"/>
                <a:cs typeface="Calibri" pitchFamily="34" charset="0"/>
              </a:rPr>
              <a:t>；</a:t>
            </a:r>
            <a:endParaRPr lang="zh-CN" altLang="en-US"/>
          </a:p>
          <a:p>
            <a:pPr eaLnBrk="0" hangingPunct="0">
              <a:lnSpc>
                <a:spcPct val="140000"/>
              </a:lnSpc>
            </a:pPr>
            <a:r>
              <a:rPr lang="zh-CN" altLang="en-US">
                <a:latin typeface="Calibri" pitchFamily="34" charset="0"/>
                <a:cs typeface="Calibri" pitchFamily="34" charset="0"/>
              </a:rPr>
              <a:t>③</a:t>
            </a:r>
            <a:r>
              <a:rPr lang="zh-CN" altLang="en-US">
                <a:latin typeface="宋体" charset="-122"/>
                <a:cs typeface="Calibri" pitchFamily="34" charset="0"/>
              </a:rPr>
              <a:t>工业生产中采用实验</a:t>
            </a:r>
            <a:r>
              <a:rPr lang="zh-CN" altLang="en-US" u="sng">
                <a:latin typeface="Tahoma"/>
                <a:cs typeface="Calibri" pitchFamily="34" charset="0"/>
              </a:rPr>
              <a:t> </a:t>
            </a:r>
            <a:r>
              <a:rPr lang="zh-CN" altLang="en-US" u="sng">
                <a:latin typeface="宋体" charset="-122"/>
                <a:cs typeface="Calibri" pitchFamily="34" charset="0"/>
              </a:rPr>
              <a:t>             </a:t>
            </a:r>
            <a:r>
              <a:rPr lang="en-US" altLang="zh-CN">
                <a:latin typeface="宋体" charset="-122"/>
                <a:cs typeface="Calibri" pitchFamily="34" charset="0"/>
              </a:rPr>
              <a:t>(</a:t>
            </a:r>
            <a:r>
              <a:rPr lang="zh-CN" altLang="en-US">
                <a:latin typeface="宋体" charset="-122"/>
                <a:cs typeface="Calibri" pitchFamily="34" charset="0"/>
              </a:rPr>
              <a:t>填编号</a:t>
            </a:r>
            <a:r>
              <a:rPr lang="en-US" altLang="zh-CN">
                <a:latin typeface="宋体" charset="-122"/>
                <a:cs typeface="Calibri" pitchFamily="34" charset="0"/>
              </a:rPr>
              <a:t>)</a:t>
            </a:r>
            <a:r>
              <a:rPr lang="zh-CN" altLang="en-US">
                <a:latin typeface="宋体" charset="-122"/>
                <a:cs typeface="Calibri" pitchFamily="34" charset="0"/>
              </a:rPr>
              <a:t>的提取条件更合理。</a:t>
            </a:r>
            <a:endParaRPr lang="zh-CN" altLang="en-US"/>
          </a:p>
        </p:txBody>
      </p:sp>
      <p:sp>
        <p:nvSpPr>
          <p:cNvPr id="5" name="矩形 4"/>
          <p:cNvSpPr/>
          <p:nvPr/>
        </p:nvSpPr>
        <p:spPr>
          <a:xfrm>
            <a:off x="6815286" y="4361170"/>
            <a:ext cx="4756430" cy="523220"/>
          </a:xfrm>
          <a:prstGeom prst="rect">
            <a:avLst/>
          </a:prstGeom>
        </p:spPr>
        <p:txBody>
          <a:bodyPr wrap="none">
            <a:spAutoFit/>
          </a:bodyPr>
          <a:lstStyle/>
          <a:p>
            <a:r>
              <a:rPr lang="zh-CN" altLang="en-US" sz="2800" dirty="0" smtClean="0">
                <a:solidFill>
                  <a:srgbClr val="FF0000"/>
                </a:solidFill>
              </a:rPr>
              <a:t>硫酸用量、</a:t>
            </a:r>
            <a:r>
              <a:rPr lang="en-US" altLang="zh-CN" sz="2800" dirty="0">
                <a:solidFill>
                  <a:srgbClr val="FF0000"/>
                </a:solidFill>
                <a:latin typeface="宋体" charset="-122"/>
                <a:cs typeface="Calibri" pitchFamily="34" charset="0"/>
              </a:rPr>
              <a:t>Na</a:t>
            </a:r>
            <a:r>
              <a:rPr lang="en-US" altLang="zh-CN" sz="2800" baseline="-30000" dirty="0">
                <a:solidFill>
                  <a:srgbClr val="FF0000"/>
                </a:solidFill>
                <a:latin typeface="宋体" charset="-122"/>
                <a:cs typeface="Calibri" pitchFamily="34" charset="0"/>
              </a:rPr>
              <a:t>2</a:t>
            </a:r>
            <a:r>
              <a:rPr lang="en-US" altLang="zh-CN" sz="2800" dirty="0">
                <a:solidFill>
                  <a:srgbClr val="FF0000"/>
                </a:solidFill>
                <a:latin typeface="宋体" charset="-122"/>
                <a:cs typeface="Calibri" pitchFamily="34" charset="0"/>
              </a:rPr>
              <a:t>SO</a:t>
            </a:r>
            <a:r>
              <a:rPr lang="en-US" altLang="zh-CN" sz="2800" baseline="-30000" dirty="0">
                <a:solidFill>
                  <a:srgbClr val="FF0000"/>
                </a:solidFill>
                <a:latin typeface="宋体" charset="-122"/>
                <a:cs typeface="Calibri" pitchFamily="34" charset="0"/>
              </a:rPr>
              <a:t>3</a:t>
            </a:r>
            <a:r>
              <a:rPr lang="zh-CN" altLang="en-US" sz="2800" dirty="0" smtClean="0">
                <a:solidFill>
                  <a:srgbClr val="FF0000"/>
                </a:solidFill>
              </a:rPr>
              <a:t>用量、温度</a:t>
            </a:r>
            <a:endParaRPr lang="zh-CN" altLang="en-US" sz="2800" dirty="0">
              <a:solidFill>
                <a:srgbClr val="FF0000"/>
              </a:solidFill>
            </a:endParaRPr>
          </a:p>
        </p:txBody>
      </p:sp>
      <p:sp>
        <p:nvSpPr>
          <p:cNvPr id="6" name="矩形 5"/>
          <p:cNvSpPr/>
          <p:nvPr/>
        </p:nvSpPr>
        <p:spPr>
          <a:xfrm>
            <a:off x="8183438" y="4909185"/>
            <a:ext cx="2348720" cy="523220"/>
          </a:xfrm>
          <a:prstGeom prst="rect">
            <a:avLst/>
          </a:prstGeom>
        </p:spPr>
        <p:txBody>
          <a:bodyPr wrap="none">
            <a:spAutoFit/>
          </a:bodyPr>
          <a:lstStyle/>
          <a:p>
            <a:r>
              <a:rPr lang="zh-CN" altLang="en-US" sz="2800" dirty="0" smtClean="0">
                <a:solidFill>
                  <a:srgbClr val="FF0000"/>
                </a:solidFill>
              </a:rPr>
              <a:t>增大（提高）</a:t>
            </a:r>
            <a:endParaRPr lang="zh-CN" altLang="en-US" sz="2800" dirty="0">
              <a:solidFill>
                <a:srgbClr val="FF0000"/>
              </a:solidFill>
            </a:endParaRPr>
          </a:p>
        </p:txBody>
      </p:sp>
      <p:sp>
        <p:nvSpPr>
          <p:cNvPr id="7" name="矩形 6"/>
          <p:cNvSpPr/>
          <p:nvPr/>
        </p:nvSpPr>
        <p:spPr>
          <a:xfrm>
            <a:off x="3718942" y="5434965"/>
            <a:ext cx="425116" cy="523220"/>
          </a:xfrm>
          <a:prstGeom prst="rect">
            <a:avLst/>
          </a:prstGeom>
        </p:spPr>
        <p:txBody>
          <a:bodyPr wrap="none">
            <a:spAutoFit/>
          </a:bodyPr>
          <a:lstStyle/>
          <a:p>
            <a:r>
              <a:rPr lang="en-US" altLang="zh-CN" sz="2800" dirty="0" smtClean="0">
                <a:solidFill>
                  <a:srgbClr val="FF0000"/>
                </a:solidFill>
              </a:rPr>
              <a:t>4</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arn(inVertic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arn(inVertic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9813" name="图片 5"/>
          <p:cNvPicPr>
            <a:picLocks noChangeAspect="1" noChangeArrowheads="1"/>
          </p:cNvPicPr>
          <p:nvPr/>
        </p:nvPicPr>
        <p:blipFill>
          <a:blip r:embed="rId3"/>
          <a:srcRect/>
          <a:stretch>
            <a:fillRect/>
          </a:stretch>
        </p:blipFill>
        <p:spPr bwMode="auto">
          <a:xfrm>
            <a:off x="838200" y="1052513"/>
            <a:ext cx="3600450" cy="2100262"/>
          </a:xfrm>
          <a:prstGeom prst="rect">
            <a:avLst/>
          </a:prstGeom>
          <a:noFill/>
        </p:spPr>
      </p:pic>
      <p:pic>
        <p:nvPicPr>
          <p:cNvPr id="119812" name="图片 6"/>
          <p:cNvPicPr>
            <a:picLocks noChangeAspect="1" noChangeArrowheads="1"/>
          </p:cNvPicPr>
          <p:nvPr/>
        </p:nvPicPr>
        <p:blipFill>
          <a:blip r:embed="rId4"/>
          <a:srcRect/>
          <a:stretch>
            <a:fillRect/>
          </a:stretch>
        </p:blipFill>
        <p:spPr bwMode="auto">
          <a:xfrm>
            <a:off x="6527800" y="836613"/>
            <a:ext cx="3240088" cy="2343150"/>
          </a:xfrm>
          <a:prstGeom prst="rect">
            <a:avLst/>
          </a:prstGeom>
          <a:noFill/>
        </p:spPr>
      </p:pic>
      <p:pic>
        <p:nvPicPr>
          <p:cNvPr id="119811" name="图片 8"/>
          <p:cNvPicPr>
            <a:picLocks noChangeAspect="1" noChangeArrowheads="1"/>
          </p:cNvPicPr>
          <p:nvPr/>
        </p:nvPicPr>
        <p:blipFill>
          <a:blip r:embed="rId5"/>
          <a:srcRect/>
          <a:stretch>
            <a:fillRect/>
          </a:stretch>
        </p:blipFill>
        <p:spPr bwMode="auto">
          <a:xfrm>
            <a:off x="1270000" y="3789363"/>
            <a:ext cx="2881313" cy="2184400"/>
          </a:xfrm>
          <a:prstGeom prst="rect">
            <a:avLst/>
          </a:prstGeom>
          <a:noFill/>
        </p:spPr>
      </p:pic>
      <p:pic>
        <p:nvPicPr>
          <p:cNvPr id="119810" name="图片 9"/>
          <p:cNvPicPr>
            <a:picLocks noChangeAspect="1" noChangeArrowheads="1"/>
          </p:cNvPicPr>
          <p:nvPr/>
        </p:nvPicPr>
        <p:blipFill>
          <a:blip r:embed="rId6"/>
          <a:srcRect/>
          <a:stretch>
            <a:fillRect/>
          </a:stretch>
        </p:blipFill>
        <p:spPr bwMode="auto">
          <a:xfrm>
            <a:off x="6311900" y="3789363"/>
            <a:ext cx="3527425" cy="2273300"/>
          </a:xfrm>
          <a:prstGeom prst="rect">
            <a:avLst/>
          </a:prstGeom>
          <a:noFill/>
        </p:spPr>
      </p:pic>
      <p:sp>
        <p:nvSpPr>
          <p:cNvPr id="119814" name="Rectangle 6"/>
          <p:cNvSpPr>
            <a:spLocks noChangeArrowheads="1"/>
          </p:cNvSpPr>
          <p:nvPr/>
        </p:nvSpPr>
        <p:spPr bwMode="auto">
          <a:xfrm>
            <a:off x="550863" y="188913"/>
            <a:ext cx="8308975" cy="822325"/>
          </a:xfrm>
          <a:prstGeom prst="rect">
            <a:avLst/>
          </a:prstGeom>
          <a:noFill/>
          <a:ln w="9525">
            <a:noFill/>
            <a:miter lim="800000"/>
            <a:headEnd/>
            <a:tailEnd/>
          </a:ln>
          <a:effectLst/>
        </p:spPr>
        <p:txBody>
          <a:bodyPr wrap="none" anchor="ctr">
            <a:spAutoFit/>
          </a:bodyPr>
          <a:lstStyle/>
          <a:p>
            <a:r>
              <a:rPr lang="en-US" altLang="zh-CN">
                <a:latin typeface="宋体" charset="-122"/>
                <a:cs typeface="Calibri" pitchFamily="34" charset="0"/>
              </a:rPr>
              <a:t>5.(2018</a:t>
            </a:r>
            <a:r>
              <a:rPr lang="zh-CN" altLang="en-US">
                <a:latin typeface="宋体" charset="-122"/>
                <a:cs typeface="Calibri" pitchFamily="34" charset="0"/>
              </a:rPr>
              <a:t>年广州）下列实验方案，不能达到相应实验目的的是</a:t>
            </a:r>
            <a:endParaRPr lang="zh-CN" altLang="en-US"/>
          </a:p>
          <a:p>
            <a:pPr eaLnBrk="0" hangingPunct="0"/>
            <a:r>
              <a:rPr lang="zh-CN" altLang="en-US">
                <a:latin typeface="宋体" charset="-122"/>
                <a:cs typeface="Calibri" pitchFamily="34" charset="0"/>
              </a:rPr>
              <a:t>      </a:t>
            </a:r>
            <a:endParaRPr lang="zh-CN" altLang="en-US"/>
          </a:p>
        </p:txBody>
      </p:sp>
      <p:sp>
        <p:nvSpPr>
          <p:cNvPr id="119815" name="Rectangle 7"/>
          <p:cNvSpPr>
            <a:spLocks noChangeArrowheads="1"/>
          </p:cNvSpPr>
          <p:nvPr/>
        </p:nvSpPr>
        <p:spPr bwMode="auto">
          <a:xfrm>
            <a:off x="3690938" y="1927225"/>
            <a:ext cx="1009650" cy="244475"/>
          </a:xfrm>
          <a:prstGeom prst="rect">
            <a:avLst/>
          </a:prstGeom>
          <a:noFill/>
          <a:ln w="9525">
            <a:noFill/>
            <a:miter lim="800000"/>
            <a:headEnd/>
            <a:tailEnd/>
          </a:ln>
          <a:effectLst/>
        </p:spPr>
        <p:txBody>
          <a:bodyPr wrap="none" anchor="ctr">
            <a:spAutoFit/>
          </a:bodyPr>
          <a:lstStyle/>
          <a:p>
            <a:r>
              <a:rPr lang="zh-CN" altLang="en-US" sz="1000">
                <a:latin typeface="宋体" charset="-122"/>
                <a:cs typeface="Calibri" pitchFamily="34" charset="0"/>
              </a:rPr>
              <a:t>             </a:t>
            </a:r>
            <a:endParaRPr lang="zh-CN" altLang="en-US"/>
          </a:p>
        </p:txBody>
      </p:sp>
      <p:sp>
        <p:nvSpPr>
          <p:cNvPr id="119816" name="Rectangle 8"/>
          <p:cNvSpPr>
            <a:spLocks noChangeArrowheads="1"/>
          </p:cNvSpPr>
          <p:nvPr/>
        </p:nvSpPr>
        <p:spPr bwMode="auto">
          <a:xfrm>
            <a:off x="334963" y="3068638"/>
            <a:ext cx="10745787" cy="822325"/>
          </a:xfrm>
          <a:prstGeom prst="rect">
            <a:avLst/>
          </a:prstGeom>
          <a:noFill/>
          <a:ln w="9525">
            <a:noFill/>
            <a:miter lim="800000"/>
            <a:headEnd/>
            <a:tailEnd/>
          </a:ln>
          <a:effectLst/>
        </p:spPr>
        <p:txBody>
          <a:bodyPr wrap="none" anchor="ctr">
            <a:spAutoFit/>
          </a:bodyPr>
          <a:lstStyle/>
          <a:p>
            <a:pPr indent="333375"/>
            <a:r>
              <a:rPr lang="en-US" altLang="zh-CN">
                <a:latin typeface="宋体" charset="-122"/>
                <a:cs typeface="Calibri" pitchFamily="34" charset="0"/>
              </a:rPr>
              <a:t>A</a:t>
            </a:r>
            <a:r>
              <a:rPr lang="zh-CN" altLang="en-US">
                <a:latin typeface="宋体" charset="-122"/>
                <a:cs typeface="Calibri" pitchFamily="34" charset="0"/>
              </a:rPr>
              <a:t>．比较空气与人体呼出的气体中</a:t>
            </a:r>
            <a:r>
              <a:rPr lang="en-US" altLang="zh-CN">
                <a:latin typeface="宋体" charset="-122"/>
                <a:cs typeface="Calibri" pitchFamily="34" charset="0"/>
              </a:rPr>
              <a:t>CO</a:t>
            </a:r>
            <a:r>
              <a:rPr lang="en-US" altLang="zh-CN" baseline="-30000">
                <a:latin typeface="宋体" charset="-122"/>
                <a:cs typeface="Calibri" pitchFamily="34" charset="0"/>
              </a:rPr>
              <a:t>2</a:t>
            </a:r>
            <a:r>
              <a:rPr lang="zh-CN" altLang="en-US">
                <a:latin typeface="宋体" charset="-122"/>
                <a:cs typeface="Calibri" pitchFamily="34" charset="0"/>
              </a:rPr>
              <a:t>含量     </a:t>
            </a:r>
            <a:r>
              <a:rPr lang="en-US" altLang="zh-CN">
                <a:latin typeface="宋体" charset="-122"/>
                <a:cs typeface="Calibri" pitchFamily="34" charset="0"/>
              </a:rPr>
              <a:t>B</a:t>
            </a:r>
            <a:r>
              <a:rPr lang="zh-CN" altLang="en-US">
                <a:latin typeface="宋体" charset="-122"/>
                <a:cs typeface="Calibri" pitchFamily="34" charset="0"/>
              </a:rPr>
              <a:t>．探究</a:t>
            </a:r>
            <a:r>
              <a:rPr lang="en-US" altLang="zh-CN">
                <a:latin typeface="宋体" charset="-122"/>
                <a:cs typeface="Calibri" pitchFamily="34" charset="0"/>
              </a:rPr>
              <a:t>MnO</a:t>
            </a:r>
            <a:r>
              <a:rPr lang="en-US" altLang="zh-CN" baseline="-30000">
                <a:latin typeface="宋体" charset="-122"/>
                <a:cs typeface="Calibri" pitchFamily="34" charset="0"/>
              </a:rPr>
              <a:t>2</a:t>
            </a:r>
            <a:r>
              <a:rPr lang="zh-CN" altLang="en-US">
                <a:latin typeface="宋体" charset="-122"/>
                <a:cs typeface="Calibri" pitchFamily="34" charset="0"/>
              </a:rPr>
              <a:t>能否加快</a:t>
            </a:r>
            <a:r>
              <a:rPr lang="en-US" altLang="zh-CN">
                <a:latin typeface="宋体" charset="-122"/>
                <a:cs typeface="Calibri" pitchFamily="34" charset="0"/>
              </a:rPr>
              <a:t>H</a:t>
            </a:r>
            <a:r>
              <a:rPr lang="en-US" altLang="zh-CN" baseline="-30000">
                <a:latin typeface="宋体" charset="-122"/>
                <a:cs typeface="Calibri" pitchFamily="34" charset="0"/>
              </a:rPr>
              <a:t>2</a:t>
            </a:r>
            <a:r>
              <a:rPr lang="en-US" altLang="zh-CN">
                <a:latin typeface="宋体" charset="-122"/>
                <a:cs typeface="Calibri" pitchFamily="34" charset="0"/>
              </a:rPr>
              <a:t>O</a:t>
            </a:r>
            <a:r>
              <a:rPr lang="en-US" altLang="zh-CN" baseline="-30000">
                <a:latin typeface="宋体" charset="-122"/>
                <a:cs typeface="Calibri" pitchFamily="34" charset="0"/>
              </a:rPr>
              <a:t>2</a:t>
            </a:r>
            <a:r>
              <a:rPr lang="zh-CN" altLang="en-US">
                <a:latin typeface="宋体" charset="-122"/>
                <a:cs typeface="Calibri" pitchFamily="34" charset="0"/>
              </a:rPr>
              <a:t>分解</a:t>
            </a:r>
            <a:endParaRPr lang="zh-CN" altLang="en-US"/>
          </a:p>
          <a:p>
            <a:pPr indent="333375" eaLnBrk="0" hangingPunct="0"/>
            <a:endParaRPr lang="zh-CN" altLang="en-US"/>
          </a:p>
        </p:txBody>
      </p:sp>
      <p:sp>
        <p:nvSpPr>
          <p:cNvPr id="119817" name="Rectangle 9"/>
          <p:cNvSpPr>
            <a:spLocks noChangeArrowheads="1"/>
          </p:cNvSpPr>
          <p:nvPr/>
        </p:nvSpPr>
        <p:spPr bwMode="auto">
          <a:xfrm>
            <a:off x="3690938" y="4953000"/>
            <a:ext cx="1660525" cy="244475"/>
          </a:xfrm>
          <a:prstGeom prst="rect">
            <a:avLst/>
          </a:prstGeom>
          <a:noFill/>
          <a:ln w="9525">
            <a:noFill/>
            <a:miter lim="800000"/>
            <a:headEnd/>
            <a:tailEnd/>
          </a:ln>
          <a:effectLst/>
        </p:spPr>
        <p:txBody>
          <a:bodyPr wrap="none" anchor="ctr">
            <a:spAutoFit/>
          </a:bodyPr>
          <a:lstStyle/>
          <a:p>
            <a:r>
              <a:rPr lang="zh-CN" altLang="en-US" sz="1000">
                <a:latin typeface="宋体" charset="-122"/>
                <a:cs typeface="Calibri" pitchFamily="34" charset="0"/>
              </a:rPr>
              <a:t>                  </a:t>
            </a:r>
            <a:endParaRPr lang="zh-CN" altLang="en-US"/>
          </a:p>
        </p:txBody>
      </p:sp>
      <p:sp>
        <p:nvSpPr>
          <p:cNvPr id="119818" name="Rectangle 10"/>
          <p:cNvSpPr>
            <a:spLocks noChangeArrowheads="1"/>
          </p:cNvSpPr>
          <p:nvPr/>
        </p:nvSpPr>
        <p:spPr bwMode="auto">
          <a:xfrm>
            <a:off x="261938" y="6021388"/>
            <a:ext cx="11158537" cy="457200"/>
          </a:xfrm>
          <a:prstGeom prst="rect">
            <a:avLst/>
          </a:prstGeom>
          <a:noFill/>
          <a:ln w="9525">
            <a:noFill/>
            <a:miter lim="800000"/>
            <a:headEnd/>
            <a:tailEnd/>
          </a:ln>
          <a:effectLst/>
        </p:spPr>
        <p:txBody>
          <a:bodyPr wrap="none" anchor="ctr">
            <a:spAutoFit/>
          </a:bodyPr>
          <a:lstStyle/>
          <a:p>
            <a:pPr indent="133350"/>
            <a:r>
              <a:rPr lang="en-US" altLang="zh-CN">
                <a:latin typeface="宋体" charset="-122"/>
                <a:cs typeface="Calibri" pitchFamily="34" charset="0"/>
              </a:rPr>
              <a:t>C</a:t>
            </a:r>
            <a:r>
              <a:rPr lang="zh-CN" altLang="en-US">
                <a:latin typeface="宋体" charset="-122"/>
                <a:cs typeface="Calibri" pitchFamily="34" charset="0"/>
              </a:rPr>
              <a:t>．验证燃烧需要温度达到着火点              </a:t>
            </a:r>
            <a:r>
              <a:rPr lang="en-US" altLang="zh-CN">
                <a:latin typeface="宋体" charset="-122"/>
                <a:cs typeface="Calibri" pitchFamily="34" charset="0"/>
              </a:rPr>
              <a:t>D</a:t>
            </a:r>
            <a:r>
              <a:rPr lang="zh-CN" altLang="en-US">
                <a:latin typeface="宋体" charset="-122"/>
                <a:cs typeface="Calibri" pitchFamily="34" charset="0"/>
              </a:rPr>
              <a:t>．探究</a:t>
            </a:r>
            <a:r>
              <a:rPr lang="en-US" altLang="zh-CN">
                <a:latin typeface="宋体" charset="-122"/>
                <a:cs typeface="Calibri" pitchFamily="34" charset="0"/>
              </a:rPr>
              <a:t>CO</a:t>
            </a:r>
            <a:r>
              <a:rPr lang="en-US" altLang="zh-CN" baseline="-30000">
                <a:latin typeface="宋体" charset="-122"/>
                <a:cs typeface="Calibri" pitchFamily="34" charset="0"/>
              </a:rPr>
              <a:t>2</a:t>
            </a:r>
            <a:r>
              <a:rPr lang="zh-CN" altLang="en-US">
                <a:latin typeface="宋体" charset="-122"/>
                <a:cs typeface="Calibri" pitchFamily="34" charset="0"/>
              </a:rPr>
              <a:t>对铜生锈是否有影响</a:t>
            </a:r>
            <a:endParaRPr lang="zh-CN" altLang="en-US"/>
          </a:p>
        </p:txBody>
      </p:sp>
      <p:sp>
        <p:nvSpPr>
          <p:cNvPr id="12" name="矩形 11"/>
          <p:cNvSpPr/>
          <p:nvPr/>
        </p:nvSpPr>
        <p:spPr>
          <a:xfrm>
            <a:off x="9047534" y="207358"/>
            <a:ext cx="425116" cy="523220"/>
          </a:xfrm>
          <a:prstGeom prst="rect">
            <a:avLst/>
          </a:prstGeom>
        </p:spPr>
        <p:txBody>
          <a:bodyPr wrap="none">
            <a:spAutoFit/>
          </a:bodyPr>
          <a:lstStyle/>
          <a:p>
            <a:r>
              <a:rPr lang="en-US" altLang="zh-CN" sz="2800" dirty="0" smtClean="0">
                <a:solidFill>
                  <a:srgbClr val="FF0000"/>
                </a:solidFill>
              </a:rPr>
              <a:t>C</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barn(inVertical)">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8787" name="Rectangle 3"/>
          <p:cNvSpPr>
            <a:spLocks noChangeArrowheads="1"/>
          </p:cNvSpPr>
          <p:nvPr/>
        </p:nvSpPr>
        <p:spPr bwMode="auto">
          <a:xfrm>
            <a:off x="406400" y="404813"/>
            <a:ext cx="10428288" cy="822325"/>
          </a:xfrm>
          <a:prstGeom prst="rect">
            <a:avLst/>
          </a:prstGeom>
          <a:noFill/>
          <a:ln w="9525">
            <a:noFill/>
            <a:miter lim="800000"/>
            <a:headEnd/>
            <a:tailEnd/>
          </a:ln>
          <a:effectLst/>
        </p:spPr>
        <p:txBody>
          <a:bodyPr wrap="none" anchor="ctr">
            <a:spAutoFit/>
          </a:bodyPr>
          <a:lstStyle/>
          <a:p>
            <a:pPr indent="279400"/>
            <a:r>
              <a:rPr lang="en-US" altLang="zh-CN">
                <a:latin typeface="宋体" charset="-122"/>
                <a:cs typeface="Calibri" pitchFamily="34" charset="0"/>
              </a:rPr>
              <a:t>2-1.(2016</a:t>
            </a:r>
            <a:r>
              <a:rPr lang="zh-CN" altLang="en-US">
                <a:latin typeface="宋体" charset="-122"/>
                <a:cs typeface="Calibri" pitchFamily="34" charset="0"/>
              </a:rPr>
              <a:t>年广州）根据下列实验方案进行实验，能达到相应实验目的的是</a:t>
            </a:r>
            <a:endParaRPr lang="zh-CN" altLang="en-US"/>
          </a:p>
          <a:p>
            <a:pPr indent="279400" eaLnBrk="0" hangingPunct="0"/>
            <a:endParaRPr lang="zh-CN" altLang="en-US"/>
          </a:p>
        </p:txBody>
      </p:sp>
      <p:pic>
        <p:nvPicPr>
          <p:cNvPr id="118786" name="图片 10"/>
          <p:cNvPicPr>
            <a:picLocks noChangeAspect="1" noChangeArrowheads="1"/>
          </p:cNvPicPr>
          <p:nvPr/>
        </p:nvPicPr>
        <p:blipFill>
          <a:blip r:embed="rId3"/>
          <a:srcRect/>
          <a:stretch>
            <a:fillRect/>
          </a:stretch>
        </p:blipFill>
        <p:spPr bwMode="auto">
          <a:xfrm>
            <a:off x="766763" y="1196975"/>
            <a:ext cx="9720262" cy="2516188"/>
          </a:xfrm>
          <a:prstGeom prst="rect">
            <a:avLst/>
          </a:prstGeom>
          <a:noFill/>
        </p:spPr>
      </p:pic>
      <p:sp>
        <p:nvSpPr>
          <p:cNvPr id="118788" name="Rectangle 4"/>
          <p:cNvSpPr>
            <a:spLocks noChangeArrowheads="1"/>
          </p:cNvSpPr>
          <p:nvPr/>
        </p:nvSpPr>
        <p:spPr bwMode="auto">
          <a:xfrm>
            <a:off x="261938" y="4005263"/>
            <a:ext cx="11684000" cy="1114425"/>
          </a:xfrm>
          <a:prstGeom prst="rect">
            <a:avLst/>
          </a:prstGeom>
          <a:noFill/>
          <a:ln w="9525">
            <a:noFill/>
            <a:miter lim="800000"/>
            <a:headEnd/>
            <a:tailEnd/>
          </a:ln>
          <a:effectLst/>
        </p:spPr>
        <p:txBody>
          <a:bodyPr wrap="none" anchor="ctr">
            <a:spAutoFit/>
          </a:bodyPr>
          <a:lstStyle/>
          <a:p>
            <a:pPr indent="200025" fontAlgn="ctr">
              <a:lnSpc>
                <a:spcPct val="140000"/>
              </a:lnSpc>
            </a:pPr>
            <a:r>
              <a:rPr lang="en-US" altLang="zh-CN">
                <a:latin typeface="宋体" charset="-122"/>
                <a:cs typeface="Times New Roman" pitchFamily="18" charset="0"/>
              </a:rPr>
              <a:t>A</a:t>
            </a:r>
            <a:r>
              <a:rPr lang="zh-CN" altLang="en-US">
                <a:latin typeface="宋体" charset="-122"/>
                <a:cs typeface="Times New Roman" pitchFamily="18" charset="0"/>
              </a:rPr>
              <a:t>．图</a:t>
            </a:r>
            <a:r>
              <a:rPr lang="en-US" altLang="zh-CN">
                <a:latin typeface="宋体" charset="-122"/>
                <a:cs typeface="Times New Roman" pitchFamily="18" charset="0"/>
              </a:rPr>
              <a:t>1</a:t>
            </a:r>
            <a:r>
              <a:rPr lang="zh-CN" altLang="en-US">
                <a:latin typeface="宋体" charset="-122"/>
                <a:cs typeface="Times New Roman" pitchFamily="18" charset="0"/>
              </a:rPr>
              <a:t>比较</a:t>
            </a:r>
            <a:r>
              <a:rPr lang="en-US" altLang="zh-CN">
                <a:latin typeface="宋体" charset="-122"/>
                <a:cs typeface="Times New Roman" pitchFamily="18" charset="0"/>
              </a:rPr>
              <a:t>Zn</a:t>
            </a:r>
            <a:r>
              <a:rPr lang="zh-CN" altLang="en-US">
                <a:latin typeface="宋体" charset="-122"/>
                <a:cs typeface="Times New Roman" pitchFamily="18" charset="0"/>
              </a:rPr>
              <a:t>和</a:t>
            </a:r>
            <a:r>
              <a:rPr lang="en-US" altLang="zh-CN">
                <a:latin typeface="宋体" charset="-122"/>
                <a:cs typeface="Times New Roman" pitchFamily="18" charset="0"/>
              </a:rPr>
              <a:t>Fe</a:t>
            </a:r>
            <a:r>
              <a:rPr lang="zh-CN" altLang="en-US">
                <a:latin typeface="宋体" charset="-122"/>
                <a:cs typeface="Times New Roman" pitchFamily="18" charset="0"/>
              </a:rPr>
              <a:t>的金属活动性强弱        </a:t>
            </a:r>
            <a:r>
              <a:rPr lang="en-US" altLang="zh-CN">
                <a:latin typeface="宋体" charset="-122"/>
                <a:cs typeface="Times New Roman" pitchFamily="18" charset="0"/>
              </a:rPr>
              <a:t>B</a:t>
            </a:r>
            <a:r>
              <a:rPr lang="zh-CN" altLang="en-US">
                <a:latin typeface="宋体" charset="-122"/>
                <a:cs typeface="Times New Roman" pitchFamily="18" charset="0"/>
              </a:rPr>
              <a:t>．图</a:t>
            </a:r>
            <a:r>
              <a:rPr lang="en-US" altLang="zh-CN">
                <a:latin typeface="宋体" charset="-122"/>
                <a:cs typeface="Times New Roman" pitchFamily="18" charset="0"/>
              </a:rPr>
              <a:t>2</a:t>
            </a:r>
            <a:r>
              <a:rPr lang="zh-CN" altLang="en-US">
                <a:latin typeface="宋体" charset="-122"/>
                <a:cs typeface="Times New Roman" pitchFamily="18" charset="0"/>
              </a:rPr>
              <a:t>探究铁钉生锈时</a:t>
            </a:r>
            <a:r>
              <a:rPr lang="en-US" altLang="zh-CN">
                <a:latin typeface="宋体" charset="-122"/>
                <a:cs typeface="Times New Roman" pitchFamily="18" charset="0"/>
              </a:rPr>
              <a:t>O</a:t>
            </a:r>
            <a:r>
              <a:rPr lang="en-US" altLang="zh-CN" baseline="-30000">
                <a:latin typeface="宋体" charset="-122"/>
                <a:cs typeface="Times New Roman" pitchFamily="18" charset="0"/>
              </a:rPr>
              <a:t>2</a:t>
            </a:r>
            <a:r>
              <a:rPr lang="zh-CN" altLang="en-US">
                <a:latin typeface="宋体" charset="-122"/>
                <a:cs typeface="Times New Roman" pitchFamily="18" charset="0"/>
              </a:rPr>
              <a:t>是否参与反应</a:t>
            </a:r>
            <a:endParaRPr lang="zh-CN" altLang="en-US"/>
          </a:p>
          <a:p>
            <a:pPr indent="200025" eaLnBrk="0" fontAlgn="ctr" hangingPunct="0">
              <a:lnSpc>
                <a:spcPct val="140000"/>
              </a:lnSpc>
            </a:pPr>
            <a:r>
              <a:rPr lang="en-US" altLang="zh-CN">
                <a:latin typeface="宋体" charset="-122"/>
                <a:cs typeface="Times New Roman" pitchFamily="18" charset="0"/>
              </a:rPr>
              <a:t>C</a:t>
            </a:r>
            <a:r>
              <a:rPr lang="zh-CN" altLang="en-US">
                <a:latin typeface="宋体" charset="-122"/>
                <a:cs typeface="Times New Roman" pitchFamily="18" charset="0"/>
              </a:rPr>
              <a:t>．图</a:t>
            </a:r>
            <a:r>
              <a:rPr lang="en-US" altLang="zh-CN">
                <a:latin typeface="宋体" charset="-122"/>
                <a:cs typeface="Times New Roman" pitchFamily="18" charset="0"/>
              </a:rPr>
              <a:t>3</a:t>
            </a:r>
            <a:r>
              <a:rPr lang="zh-CN" altLang="en-US">
                <a:latin typeface="宋体" charset="-122"/>
                <a:cs typeface="Times New Roman" pitchFamily="18" charset="0"/>
              </a:rPr>
              <a:t>比较红磷和白磷的着火点              </a:t>
            </a:r>
            <a:r>
              <a:rPr lang="en-US" altLang="zh-CN">
                <a:latin typeface="宋体" charset="-122"/>
                <a:cs typeface="Times New Roman" pitchFamily="18" charset="0"/>
              </a:rPr>
              <a:t>D</a:t>
            </a:r>
            <a:r>
              <a:rPr lang="zh-CN" altLang="en-US">
                <a:latin typeface="宋体" charset="-122"/>
                <a:cs typeface="Times New Roman" pitchFamily="18" charset="0"/>
              </a:rPr>
              <a:t>．图</a:t>
            </a:r>
            <a:r>
              <a:rPr lang="en-US" altLang="zh-CN">
                <a:latin typeface="宋体" charset="-122"/>
                <a:cs typeface="Times New Roman" pitchFamily="18" charset="0"/>
              </a:rPr>
              <a:t>4</a:t>
            </a:r>
            <a:r>
              <a:rPr lang="zh-CN" altLang="en-US">
                <a:latin typeface="宋体" charset="-122"/>
                <a:cs typeface="Times New Roman" pitchFamily="18" charset="0"/>
              </a:rPr>
              <a:t>测定空气中</a:t>
            </a:r>
            <a:r>
              <a:rPr lang="en-US" altLang="zh-CN">
                <a:latin typeface="宋体" charset="-122"/>
                <a:cs typeface="Times New Roman" pitchFamily="18" charset="0"/>
              </a:rPr>
              <a:t>O</a:t>
            </a:r>
            <a:r>
              <a:rPr lang="en-US" altLang="zh-CN" baseline="-30000">
                <a:latin typeface="宋体" charset="-122"/>
                <a:cs typeface="Times New Roman" pitchFamily="18" charset="0"/>
              </a:rPr>
              <a:t>2</a:t>
            </a:r>
            <a:r>
              <a:rPr lang="zh-CN" altLang="en-US">
                <a:latin typeface="宋体" charset="-122"/>
                <a:cs typeface="Times New Roman" pitchFamily="18" charset="0"/>
              </a:rPr>
              <a:t>的含量</a:t>
            </a:r>
            <a:endParaRPr lang="zh-CN" altLang="en-US"/>
          </a:p>
        </p:txBody>
      </p:sp>
      <p:sp>
        <p:nvSpPr>
          <p:cNvPr id="5" name="矩形 4"/>
          <p:cNvSpPr/>
          <p:nvPr/>
        </p:nvSpPr>
        <p:spPr>
          <a:xfrm>
            <a:off x="10834688" y="404813"/>
            <a:ext cx="431528" cy="523220"/>
          </a:xfrm>
          <a:prstGeom prst="rect">
            <a:avLst/>
          </a:prstGeom>
        </p:spPr>
        <p:txBody>
          <a:bodyPr wrap="none">
            <a:spAutoFit/>
          </a:bodyPr>
          <a:lstStyle/>
          <a:p>
            <a:r>
              <a:rPr lang="en-US" altLang="zh-CN" sz="2800" dirty="0" smtClean="0">
                <a:solidFill>
                  <a:srgbClr val="FF0000"/>
                </a:solidFill>
              </a:rPr>
              <a:t>B</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7770" name="Rectangle 10"/>
          <p:cNvSpPr>
            <a:spLocks noChangeArrowheads="1"/>
          </p:cNvSpPr>
          <p:nvPr/>
        </p:nvSpPr>
        <p:spPr bwMode="auto">
          <a:xfrm>
            <a:off x="261938" y="153988"/>
            <a:ext cx="8923337" cy="457200"/>
          </a:xfrm>
          <a:prstGeom prst="rect">
            <a:avLst/>
          </a:prstGeom>
          <a:noFill/>
          <a:ln w="9525">
            <a:noFill/>
            <a:miter lim="800000"/>
            <a:headEnd/>
            <a:tailEnd/>
          </a:ln>
          <a:effectLst/>
        </p:spPr>
        <p:txBody>
          <a:bodyPr wrap="none" anchor="ctr">
            <a:spAutoFit/>
          </a:bodyPr>
          <a:lstStyle/>
          <a:p>
            <a:r>
              <a:rPr lang="en-US" altLang="zh-CN">
                <a:latin typeface="宋体" charset="-122"/>
                <a:cs typeface="Calibri" pitchFamily="34" charset="0"/>
              </a:rPr>
              <a:t>2-2.(2013</a:t>
            </a:r>
            <a:r>
              <a:rPr lang="zh-CN" altLang="en-US">
                <a:latin typeface="宋体" charset="-122"/>
                <a:cs typeface="Calibri" pitchFamily="34" charset="0"/>
              </a:rPr>
              <a:t>年广州）通过下列各组对比实验，能得出相应结论的是</a:t>
            </a:r>
            <a:endParaRPr lang="zh-CN" altLang="en-US"/>
          </a:p>
        </p:txBody>
      </p:sp>
      <p:sp>
        <p:nvSpPr>
          <p:cNvPr id="117777" name="Rectangle 17"/>
          <p:cNvSpPr>
            <a:spLocks noChangeArrowheads="1"/>
          </p:cNvSpPr>
          <p:nvPr/>
        </p:nvSpPr>
        <p:spPr bwMode="auto">
          <a:xfrm>
            <a:off x="0" y="920750"/>
            <a:ext cx="1790700" cy="0"/>
          </a:xfrm>
          <a:prstGeom prst="rect">
            <a:avLst/>
          </a:prstGeom>
          <a:noFill/>
          <a:ln w="9525">
            <a:noFill/>
            <a:miter lim="800000"/>
            <a:headEnd/>
            <a:tailEnd/>
          </a:ln>
          <a:effectLst/>
        </p:spPr>
        <p:txBody>
          <a:bodyPr wrap="none">
            <a:spAutoFit/>
          </a:bodyPr>
          <a:lstStyle/>
          <a:p>
            <a:endParaRPr lang="zh-CN" altLang="en-US"/>
          </a:p>
        </p:txBody>
      </p:sp>
      <p:sp>
        <p:nvSpPr>
          <p:cNvPr id="117779" name="Rectangle 19"/>
          <p:cNvSpPr>
            <a:spLocks noChangeArrowheads="1"/>
          </p:cNvSpPr>
          <p:nvPr/>
        </p:nvSpPr>
        <p:spPr bwMode="auto">
          <a:xfrm>
            <a:off x="0" y="920750"/>
            <a:ext cx="1614488" cy="0"/>
          </a:xfrm>
          <a:prstGeom prst="rect">
            <a:avLst/>
          </a:prstGeom>
          <a:noFill/>
          <a:ln w="9525">
            <a:noFill/>
            <a:miter lim="800000"/>
            <a:headEnd/>
            <a:tailEnd/>
          </a:ln>
          <a:effectLst/>
        </p:spPr>
        <p:txBody>
          <a:bodyPr wrap="none">
            <a:spAutoFit/>
          </a:bodyPr>
          <a:lstStyle/>
          <a:p>
            <a:endParaRPr lang="zh-CN" altLang="en-US"/>
          </a:p>
        </p:txBody>
      </p:sp>
      <p:sp>
        <p:nvSpPr>
          <p:cNvPr id="117783" name="Rectangle 23"/>
          <p:cNvSpPr>
            <a:spLocks noChangeArrowheads="1"/>
          </p:cNvSpPr>
          <p:nvPr/>
        </p:nvSpPr>
        <p:spPr bwMode="auto">
          <a:xfrm>
            <a:off x="0" y="920750"/>
            <a:ext cx="1790700" cy="0"/>
          </a:xfrm>
          <a:prstGeom prst="rect">
            <a:avLst/>
          </a:prstGeom>
          <a:noFill/>
          <a:ln w="9525">
            <a:noFill/>
            <a:miter lim="800000"/>
            <a:headEnd/>
            <a:tailEnd/>
          </a:ln>
          <a:effectLst/>
        </p:spPr>
        <p:txBody>
          <a:bodyPr wrap="none">
            <a:spAutoFit/>
          </a:bodyPr>
          <a:lstStyle/>
          <a:p>
            <a:endParaRPr lang="zh-CN" altLang="en-US"/>
          </a:p>
        </p:txBody>
      </p:sp>
      <p:sp>
        <p:nvSpPr>
          <p:cNvPr id="117785" name="Rectangle 25"/>
          <p:cNvSpPr>
            <a:spLocks noChangeArrowheads="1"/>
          </p:cNvSpPr>
          <p:nvPr/>
        </p:nvSpPr>
        <p:spPr bwMode="auto">
          <a:xfrm>
            <a:off x="0" y="920750"/>
            <a:ext cx="1614488" cy="0"/>
          </a:xfrm>
          <a:prstGeom prst="rect">
            <a:avLst/>
          </a:prstGeom>
          <a:noFill/>
          <a:ln w="9525">
            <a:noFill/>
            <a:miter lim="800000"/>
            <a:headEnd/>
            <a:tailEnd/>
          </a:ln>
          <a:effectLst/>
        </p:spPr>
        <p:txBody>
          <a:bodyPr wrap="none">
            <a:spAutoFit/>
          </a:bodyPr>
          <a:lstStyle/>
          <a:p>
            <a:endParaRPr lang="zh-CN" altLang="en-US"/>
          </a:p>
        </p:txBody>
      </p:sp>
      <p:sp>
        <p:nvSpPr>
          <p:cNvPr id="117789" name="Rectangle 29"/>
          <p:cNvSpPr>
            <a:spLocks noChangeArrowheads="1"/>
          </p:cNvSpPr>
          <p:nvPr/>
        </p:nvSpPr>
        <p:spPr bwMode="auto">
          <a:xfrm>
            <a:off x="0" y="920750"/>
            <a:ext cx="1790700" cy="0"/>
          </a:xfrm>
          <a:prstGeom prst="rect">
            <a:avLst/>
          </a:prstGeom>
          <a:noFill/>
          <a:ln w="9525">
            <a:noFill/>
            <a:miter lim="800000"/>
            <a:headEnd/>
            <a:tailEnd/>
          </a:ln>
          <a:effectLst/>
        </p:spPr>
        <p:txBody>
          <a:bodyPr wrap="none">
            <a:spAutoFit/>
          </a:bodyPr>
          <a:lstStyle/>
          <a:p>
            <a:endParaRPr lang="zh-CN" altLang="en-US"/>
          </a:p>
        </p:txBody>
      </p:sp>
      <p:sp>
        <p:nvSpPr>
          <p:cNvPr id="117791" name="Rectangle 31"/>
          <p:cNvSpPr>
            <a:spLocks noChangeArrowheads="1"/>
          </p:cNvSpPr>
          <p:nvPr/>
        </p:nvSpPr>
        <p:spPr bwMode="auto">
          <a:xfrm>
            <a:off x="0" y="920750"/>
            <a:ext cx="1614488" cy="0"/>
          </a:xfrm>
          <a:prstGeom prst="rect">
            <a:avLst/>
          </a:prstGeom>
          <a:noFill/>
          <a:ln w="9525">
            <a:noFill/>
            <a:miter lim="800000"/>
            <a:headEnd/>
            <a:tailEnd/>
          </a:ln>
          <a:effectLst/>
        </p:spPr>
        <p:txBody>
          <a:bodyPr wrap="none">
            <a:spAutoFit/>
          </a:bodyPr>
          <a:lstStyle/>
          <a:p>
            <a:endParaRPr lang="zh-CN" altLang="en-US"/>
          </a:p>
        </p:txBody>
      </p:sp>
      <p:sp>
        <p:nvSpPr>
          <p:cNvPr id="117795" name="Rectangle 35"/>
          <p:cNvSpPr>
            <a:spLocks noChangeArrowheads="1"/>
          </p:cNvSpPr>
          <p:nvPr/>
        </p:nvSpPr>
        <p:spPr bwMode="auto">
          <a:xfrm>
            <a:off x="0" y="920750"/>
            <a:ext cx="1790700" cy="0"/>
          </a:xfrm>
          <a:prstGeom prst="rect">
            <a:avLst/>
          </a:prstGeom>
          <a:noFill/>
          <a:ln w="9525">
            <a:noFill/>
            <a:miter lim="800000"/>
            <a:headEnd/>
            <a:tailEnd/>
          </a:ln>
          <a:effectLst/>
        </p:spPr>
        <p:txBody>
          <a:bodyPr wrap="none">
            <a:spAutoFit/>
          </a:bodyPr>
          <a:lstStyle/>
          <a:p>
            <a:endParaRPr lang="zh-CN" altLang="en-US"/>
          </a:p>
        </p:txBody>
      </p:sp>
      <p:sp>
        <p:nvSpPr>
          <p:cNvPr id="117797" name="Rectangle 37"/>
          <p:cNvSpPr>
            <a:spLocks noChangeArrowheads="1"/>
          </p:cNvSpPr>
          <p:nvPr/>
        </p:nvSpPr>
        <p:spPr bwMode="auto">
          <a:xfrm>
            <a:off x="0" y="920750"/>
            <a:ext cx="1614488" cy="0"/>
          </a:xfrm>
          <a:prstGeom prst="rect">
            <a:avLst/>
          </a:prstGeom>
          <a:noFill/>
          <a:ln w="9525">
            <a:noFill/>
            <a:miter lim="800000"/>
            <a:headEnd/>
            <a:tailEnd/>
          </a:ln>
          <a:effectLst/>
        </p:spPr>
        <p:txBody>
          <a:bodyPr wrap="none">
            <a:spAutoFit/>
          </a:bodyPr>
          <a:lstStyle/>
          <a:p>
            <a:endParaRPr lang="zh-CN" altLang="en-US"/>
          </a:p>
        </p:txBody>
      </p:sp>
      <p:sp>
        <p:nvSpPr>
          <p:cNvPr id="117920" name="Rectangle 160"/>
          <p:cNvSpPr>
            <a:spLocks noChangeArrowheads="1"/>
          </p:cNvSpPr>
          <p:nvPr/>
        </p:nvSpPr>
        <p:spPr bwMode="auto">
          <a:xfrm>
            <a:off x="0" y="5935663"/>
            <a:ext cx="12190413" cy="0"/>
          </a:xfrm>
          <a:prstGeom prst="rect">
            <a:avLst/>
          </a:prstGeom>
          <a:noFill/>
          <a:ln w="9525">
            <a:noFill/>
            <a:miter lim="800000"/>
            <a:headEnd/>
            <a:tailEnd/>
          </a:ln>
          <a:effectLst/>
        </p:spPr>
        <p:txBody>
          <a:bodyPr wrap="none" anchor="ctr">
            <a:spAutoFit/>
          </a:bodyPr>
          <a:lstStyle/>
          <a:p>
            <a:endParaRPr lang="zh-CN" altLang="en-US"/>
          </a:p>
        </p:txBody>
      </p:sp>
      <p:sp>
        <p:nvSpPr>
          <p:cNvPr id="13" name="矩形 12"/>
          <p:cNvSpPr/>
          <p:nvPr/>
        </p:nvSpPr>
        <p:spPr>
          <a:xfrm>
            <a:off x="9263558" y="153988"/>
            <a:ext cx="425116" cy="523220"/>
          </a:xfrm>
          <a:prstGeom prst="rect">
            <a:avLst/>
          </a:prstGeom>
        </p:spPr>
        <p:txBody>
          <a:bodyPr wrap="none">
            <a:spAutoFit/>
          </a:bodyPr>
          <a:lstStyle/>
          <a:p>
            <a:r>
              <a:rPr lang="en-US" altLang="zh-CN" sz="2800" dirty="0" smtClean="0">
                <a:solidFill>
                  <a:srgbClr val="FF0000"/>
                </a:solidFill>
              </a:rPr>
              <a:t>C</a:t>
            </a:r>
            <a:endParaRPr lang="zh-CN" altLang="en-US" sz="2800" dirty="0">
              <a:solidFill>
                <a:srgbClr val="FF0000"/>
              </a:solidFill>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2097145256"/>
              </p:ext>
            </p:extLst>
          </p:nvPr>
        </p:nvGraphicFramePr>
        <p:xfrm>
          <a:off x="1790700" y="836712"/>
          <a:ext cx="6840760" cy="5650368"/>
        </p:xfrm>
        <a:graphic>
          <a:graphicData uri="http://schemas.openxmlformats.org/presentationml/2006/ole">
            <mc:AlternateContent xmlns:mc="http://schemas.openxmlformats.org/markup-compatibility/2006">
              <mc:Choice xmlns:v="urn:schemas-microsoft-com:vml" Requires="v">
                <p:oleObj spid="_x0000_s1037" name="文档" r:id="rId4" imgW="6121301" imgH="5055587" progId="Word.Document.12">
                  <p:embed/>
                </p:oleObj>
              </mc:Choice>
              <mc:Fallback>
                <p:oleObj name="文档" r:id="rId4" imgW="6121301" imgH="5055587" progId="Word.Document.12">
                  <p:embed/>
                  <p:pic>
                    <p:nvPicPr>
                      <p:cNvPr id="0" name=""/>
                      <p:cNvPicPr/>
                      <p:nvPr/>
                    </p:nvPicPr>
                    <p:blipFill>
                      <a:blip r:embed="rId5"/>
                      <a:stretch>
                        <a:fillRect/>
                      </a:stretch>
                    </p:blipFill>
                    <p:spPr>
                      <a:xfrm>
                        <a:off x="1790700" y="836712"/>
                        <a:ext cx="6840760" cy="5650368"/>
                      </a:xfrm>
                      <a:prstGeom prst="rect">
                        <a:avLst/>
                      </a:prstGeom>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arn(inVertical)">
                                      <p:cBhvr>
                                        <p:cTn id="7"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70" name="Rectangle 10"/>
          <p:cNvSpPr>
            <a:spLocks noChangeArrowheads="1"/>
          </p:cNvSpPr>
          <p:nvPr/>
        </p:nvSpPr>
        <p:spPr bwMode="auto">
          <a:xfrm>
            <a:off x="261938" y="153988"/>
            <a:ext cx="8923337" cy="457200"/>
          </a:xfrm>
          <a:prstGeom prst="rect">
            <a:avLst/>
          </a:prstGeom>
          <a:noFill/>
          <a:ln w="9525">
            <a:noFill/>
            <a:miter lim="800000"/>
            <a:headEnd/>
            <a:tailEnd/>
          </a:ln>
          <a:effectLst/>
        </p:spPr>
        <p:txBody>
          <a:bodyPr wrap="none" anchor="ctr">
            <a:spAutoFit/>
          </a:bodyPr>
          <a:lstStyle/>
          <a:p>
            <a:r>
              <a:rPr lang="en-US" altLang="zh-CN" dirty="0" smtClean="0">
                <a:latin typeface="宋体" charset="-122"/>
                <a:cs typeface="Calibri" pitchFamily="34" charset="0"/>
              </a:rPr>
              <a:t>2-3.(</a:t>
            </a:r>
            <a:r>
              <a:rPr lang="en-US" altLang="zh-CN" dirty="0">
                <a:latin typeface="宋体" charset="-122"/>
                <a:cs typeface="Calibri" pitchFamily="34" charset="0"/>
              </a:rPr>
              <a:t>2013</a:t>
            </a:r>
            <a:r>
              <a:rPr lang="zh-CN" altLang="en-US" dirty="0">
                <a:latin typeface="宋体" charset="-122"/>
                <a:cs typeface="Calibri" pitchFamily="34" charset="0"/>
              </a:rPr>
              <a:t>年广州）通过下列各组对比实验，能得出相应结论的是</a:t>
            </a:r>
            <a:endParaRPr lang="zh-CN" altLang="en-US" dirty="0"/>
          </a:p>
        </p:txBody>
      </p:sp>
      <p:sp>
        <p:nvSpPr>
          <p:cNvPr id="117777" name="Rectangle 17"/>
          <p:cNvSpPr>
            <a:spLocks noChangeArrowheads="1"/>
          </p:cNvSpPr>
          <p:nvPr/>
        </p:nvSpPr>
        <p:spPr bwMode="auto">
          <a:xfrm>
            <a:off x="0" y="920750"/>
            <a:ext cx="1790700" cy="0"/>
          </a:xfrm>
          <a:prstGeom prst="rect">
            <a:avLst/>
          </a:prstGeom>
          <a:noFill/>
          <a:ln w="9525">
            <a:noFill/>
            <a:miter lim="800000"/>
            <a:headEnd/>
            <a:tailEnd/>
          </a:ln>
          <a:effectLst/>
        </p:spPr>
        <p:txBody>
          <a:bodyPr wrap="none">
            <a:spAutoFit/>
          </a:bodyPr>
          <a:lstStyle/>
          <a:p>
            <a:endParaRPr lang="zh-CN" altLang="en-US"/>
          </a:p>
        </p:txBody>
      </p:sp>
      <p:sp>
        <p:nvSpPr>
          <p:cNvPr id="117779" name="Rectangle 19"/>
          <p:cNvSpPr>
            <a:spLocks noChangeArrowheads="1"/>
          </p:cNvSpPr>
          <p:nvPr/>
        </p:nvSpPr>
        <p:spPr bwMode="auto">
          <a:xfrm>
            <a:off x="0" y="920750"/>
            <a:ext cx="1614488" cy="0"/>
          </a:xfrm>
          <a:prstGeom prst="rect">
            <a:avLst/>
          </a:prstGeom>
          <a:noFill/>
          <a:ln w="9525">
            <a:noFill/>
            <a:miter lim="800000"/>
            <a:headEnd/>
            <a:tailEnd/>
          </a:ln>
          <a:effectLst/>
        </p:spPr>
        <p:txBody>
          <a:bodyPr wrap="none">
            <a:spAutoFit/>
          </a:bodyPr>
          <a:lstStyle/>
          <a:p>
            <a:endParaRPr lang="zh-CN" altLang="en-US"/>
          </a:p>
        </p:txBody>
      </p:sp>
      <p:sp>
        <p:nvSpPr>
          <p:cNvPr id="117783" name="Rectangle 23"/>
          <p:cNvSpPr>
            <a:spLocks noChangeArrowheads="1"/>
          </p:cNvSpPr>
          <p:nvPr/>
        </p:nvSpPr>
        <p:spPr bwMode="auto">
          <a:xfrm>
            <a:off x="0" y="920750"/>
            <a:ext cx="1790700" cy="0"/>
          </a:xfrm>
          <a:prstGeom prst="rect">
            <a:avLst/>
          </a:prstGeom>
          <a:noFill/>
          <a:ln w="9525">
            <a:noFill/>
            <a:miter lim="800000"/>
            <a:headEnd/>
            <a:tailEnd/>
          </a:ln>
          <a:effectLst/>
        </p:spPr>
        <p:txBody>
          <a:bodyPr wrap="none">
            <a:spAutoFit/>
          </a:bodyPr>
          <a:lstStyle/>
          <a:p>
            <a:endParaRPr lang="zh-CN" altLang="en-US"/>
          </a:p>
        </p:txBody>
      </p:sp>
      <p:sp>
        <p:nvSpPr>
          <p:cNvPr id="117785" name="Rectangle 25"/>
          <p:cNvSpPr>
            <a:spLocks noChangeArrowheads="1"/>
          </p:cNvSpPr>
          <p:nvPr/>
        </p:nvSpPr>
        <p:spPr bwMode="auto">
          <a:xfrm>
            <a:off x="0" y="920750"/>
            <a:ext cx="1614488" cy="0"/>
          </a:xfrm>
          <a:prstGeom prst="rect">
            <a:avLst/>
          </a:prstGeom>
          <a:noFill/>
          <a:ln w="9525">
            <a:noFill/>
            <a:miter lim="800000"/>
            <a:headEnd/>
            <a:tailEnd/>
          </a:ln>
          <a:effectLst/>
        </p:spPr>
        <p:txBody>
          <a:bodyPr wrap="none">
            <a:spAutoFit/>
          </a:bodyPr>
          <a:lstStyle/>
          <a:p>
            <a:endParaRPr lang="zh-CN" altLang="en-US"/>
          </a:p>
        </p:txBody>
      </p:sp>
      <p:sp>
        <p:nvSpPr>
          <p:cNvPr id="117789" name="Rectangle 29"/>
          <p:cNvSpPr>
            <a:spLocks noChangeArrowheads="1"/>
          </p:cNvSpPr>
          <p:nvPr/>
        </p:nvSpPr>
        <p:spPr bwMode="auto">
          <a:xfrm>
            <a:off x="0" y="920750"/>
            <a:ext cx="1790700" cy="0"/>
          </a:xfrm>
          <a:prstGeom prst="rect">
            <a:avLst/>
          </a:prstGeom>
          <a:noFill/>
          <a:ln w="9525">
            <a:noFill/>
            <a:miter lim="800000"/>
            <a:headEnd/>
            <a:tailEnd/>
          </a:ln>
          <a:effectLst/>
        </p:spPr>
        <p:txBody>
          <a:bodyPr wrap="none">
            <a:spAutoFit/>
          </a:bodyPr>
          <a:lstStyle/>
          <a:p>
            <a:endParaRPr lang="zh-CN" altLang="en-US"/>
          </a:p>
        </p:txBody>
      </p:sp>
      <p:sp>
        <p:nvSpPr>
          <p:cNvPr id="117791" name="Rectangle 31"/>
          <p:cNvSpPr>
            <a:spLocks noChangeArrowheads="1"/>
          </p:cNvSpPr>
          <p:nvPr/>
        </p:nvSpPr>
        <p:spPr bwMode="auto">
          <a:xfrm>
            <a:off x="0" y="920750"/>
            <a:ext cx="1614488" cy="0"/>
          </a:xfrm>
          <a:prstGeom prst="rect">
            <a:avLst/>
          </a:prstGeom>
          <a:noFill/>
          <a:ln w="9525">
            <a:noFill/>
            <a:miter lim="800000"/>
            <a:headEnd/>
            <a:tailEnd/>
          </a:ln>
          <a:effectLst/>
        </p:spPr>
        <p:txBody>
          <a:bodyPr wrap="none">
            <a:spAutoFit/>
          </a:bodyPr>
          <a:lstStyle/>
          <a:p>
            <a:endParaRPr lang="zh-CN" altLang="en-US"/>
          </a:p>
        </p:txBody>
      </p:sp>
      <p:sp>
        <p:nvSpPr>
          <p:cNvPr id="117795" name="Rectangle 35"/>
          <p:cNvSpPr>
            <a:spLocks noChangeArrowheads="1"/>
          </p:cNvSpPr>
          <p:nvPr/>
        </p:nvSpPr>
        <p:spPr bwMode="auto">
          <a:xfrm>
            <a:off x="0" y="920750"/>
            <a:ext cx="1790700" cy="0"/>
          </a:xfrm>
          <a:prstGeom prst="rect">
            <a:avLst/>
          </a:prstGeom>
          <a:noFill/>
          <a:ln w="9525">
            <a:noFill/>
            <a:miter lim="800000"/>
            <a:headEnd/>
            <a:tailEnd/>
          </a:ln>
          <a:effectLst/>
        </p:spPr>
        <p:txBody>
          <a:bodyPr wrap="none">
            <a:spAutoFit/>
          </a:bodyPr>
          <a:lstStyle/>
          <a:p>
            <a:endParaRPr lang="zh-CN" altLang="en-US"/>
          </a:p>
        </p:txBody>
      </p:sp>
      <p:sp>
        <p:nvSpPr>
          <p:cNvPr id="117797" name="Rectangle 37"/>
          <p:cNvSpPr>
            <a:spLocks noChangeArrowheads="1"/>
          </p:cNvSpPr>
          <p:nvPr/>
        </p:nvSpPr>
        <p:spPr bwMode="auto">
          <a:xfrm>
            <a:off x="0" y="920750"/>
            <a:ext cx="1614488" cy="0"/>
          </a:xfrm>
          <a:prstGeom prst="rect">
            <a:avLst/>
          </a:prstGeom>
          <a:noFill/>
          <a:ln w="9525">
            <a:noFill/>
            <a:miter lim="800000"/>
            <a:headEnd/>
            <a:tailEnd/>
          </a:ln>
          <a:effectLst/>
        </p:spPr>
        <p:txBody>
          <a:bodyPr wrap="none">
            <a:spAutoFit/>
          </a:bodyPr>
          <a:lstStyle/>
          <a:p>
            <a:endParaRPr lang="zh-CN" altLang="en-US"/>
          </a:p>
        </p:txBody>
      </p:sp>
      <p:sp>
        <p:nvSpPr>
          <p:cNvPr id="117920" name="Rectangle 160"/>
          <p:cNvSpPr>
            <a:spLocks noChangeArrowheads="1"/>
          </p:cNvSpPr>
          <p:nvPr/>
        </p:nvSpPr>
        <p:spPr bwMode="auto">
          <a:xfrm>
            <a:off x="0" y="5935663"/>
            <a:ext cx="12190413" cy="0"/>
          </a:xfrm>
          <a:prstGeom prst="rect">
            <a:avLst/>
          </a:prstGeom>
          <a:noFill/>
          <a:ln w="9525">
            <a:noFill/>
            <a:miter lim="800000"/>
            <a:headEnd/>
            <a:tailEnd/>
          </a:ln>
          <a:effectLst/>
        </p:spPr>
        <p:txBody>
          <a:bodyPr wrap="none" anchor="ctr">
            <a:spAutoFit/>
          </a:bodyPr>
          <a:lstStyle/>
          <a:p>
            <a:endParaRPr lang="zh-CN" altLang="en-US"/>
          </a:p>
        </p:txBody>
      </p:sp>
      <p:pic>
        <p:nvPicPr>
          <p:cNvPr id="117921" name="Picture 161"/>
          <p:cNvPicPr>
            <a:picLocks noChangeAspect="1" noChangeArrowheads="1"/>
          </p:cNvPicPr>
          <p:nvPr/>
        </p:nvPicPr>
        <p:blipFill>
          <a:blip r:embed="rId3"/>
          <a:srcRect/>
          <a:stretch>
            <a:fillRect/>
          </a:stretch>
        </p:blipFill>
        <p:spPr bwMode="auto">
          <a:xfrm>
            <a:off x="550863" y="642992"/>
            <a:ext cx="10080625" cy="5653088"/>
          </a:xfrm>
          <a:prstGeom prst="rect">
            <a:avLst/>
          </a:prstGeom>
          <a:noFill/>
        </p:spPr>
      </p:pic>
      <p:sp>
        <p:nvSpPr>
          <p:cNvPr id="13" name="矩形 12"/>
          <p:cNvSpPr/>
          <p:nvPr/>
        </p:nvSpPr>
        <p:spPr>
          <a:xfrm>
            <a:off x="9263558" y="153988"/>
            <a:ext cx="425116" cy="523220"/>
          </a:xfrm>
          <a:prstGeom prst="rect">
            <a:avLst/>
          </a:prstGeom>
        </p:spPr>
        <p:txBody>
          <a:bodyPr wrap="none">
            <a:spAutoFit/>
          </a:bodyPr>
          <a:lstStyle/>
          <a:p>
            <a:r>
              <a:rPr lang="en-US" altLang="zh-CN" sz="2800" dirty="0" smtClean="0">
                <a:solidFill>
                  <a:srgbClr val="FF0000"/>
                </a:solidFill>
              </a:rPr>
              <a:t>C</a:t>
            </a:r>
            <a:endParaRPr lang="zh-CN" altLang="en-US" sz="2800" dirty="0">
              <a:solidFill>
                <a:srgbClr val="FF0000"/>
              </a:solidFill>
            </a:endParaRPr>
          </a:p>
        </p:txBody>
      </p:sp>
    </p:spTree>
    <p:extLst>
      <p:ext uri="{BB962C8B-B14F-4D97-AF65-F5344CB8AC3E}">
        <p14:creationId xmlns:p14="http://schemas.microsoft.com/office/powerpoint/2010/main" val="28970229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arn(inVertical)">
                                      <p:cBhvr>
                                        <p:cTn id="7"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6834" name="组合 85"/>
          <p:cNvGrpSpPr>
            <a:grpSpLocks/>
          </p:cNvGrpSpPr>
          <p:nvPr/>
        </p:nvGrpSpPr>
        <p:grpSpPr bwMode="auto">
          <a:xfrm>
            <a:off x="1127125" y="1628775"/>
            <a:ext cx="2303463" cy="1512888"/>
            <a:chOff x="2400" y="2247"/>
            <a:chExt cx="1440" cy="2238"/>
          </a:xfrm>
        </p:grpSpPr>
        <p:grpSp>
          <p:nvGrpSpPr>
            <p:cNvPr id="116838" name="Group 3"/>
            <p:cNvGrpSpPr>
              <a:grpSpLocks/>
            </p:cNvGrpSpPr>
            <p:nvPr/>
          </p:nvGrpSpPr>
          <p:grpSpPr bwMode="auto">
            <a:xfrm>
              <a:off x="2880" y="3000"/>
              <a:ext cx="233" cy="1027"/>
              <a:chOff x="7034" y="4316"/>
              <a:chExt cx="233" cy="1027"/>
            </a:xfrm>
          </p:grpSpPr>
          <p:grpSp>
            <p:nvGrpSpPr>
              <p:cNvPr id="116867" name="Group 4"/>
              <p:cNvGrpSpPr>
                <a:grpSpLocks/>
              </p:cNvGrpSpPr>
              <p:nvPr/>
            </p:nvGrpSpPr>
            <p:grpSpPr bwMode="auto">
              <a:xfrm>
                <a:off x="7034" y="4316"/>
                <a:ext cx="233" cy="1027"/>
                <a:chOff x="4832" y="1026"/>
                <a:chExt cx="238" cy="1466"/>
              </a:xfrm>
            </p:grpSpPr>
            <p:sp>
              <p:nvSpPr>
                <p:cNvPr id="116871" name="AutoShape 5"/>
                <p:cNvSpPr>
                  <a:spLocks noChangeArrowheads="1"/>
                </p:cNvSpPr>
                <p:nvPr/>
              </p:nvSpPr>
              <p:spPr bwMode="auto">
                <a:xfrm>
                  <a:off x="4832" y="1026"/>
                  <a:ext cx="238" cy="28"/>
                </a:xfrm>
                <a:prstGeom prst="roundRect">
                  <a:avLst>
                    <a:gd name="adj" fmla="val 50000"/>
                  </a:avLst>
                </a:prstGeom>
                <a:solidFill>
                  <a:srgbClr val="FFFFFF"/>
                </a:solidFill>
                <a:ln w="9525">
                  <a:solidFill>
                    <a:srgbClr val="000000"/>
                  </a:solidFill>
                  <a:round/>
                  <a:headEnd/>
                  <a:tailEnd/>
                </a:ln>
              </p:spPr>
              <p:txBody>
                <a:bodyPr/>
                <a:lstStyle/>
                <a:p>
                  <a:endParaRPr lang="zh-CN" altLang="en-US"/>
                </a:p>
              </p:txBody>
            </p:sp>
            <p:sp>
              <p:nvSpPr>
                <p:cNvPr id="116870" name="Line 6"/>
                <p:cNvSpPr>
                  <a:spLocks noChangeShapeType="1"/>
                </p:cNvSpPr>
                <p:nvPr/>
              </p:nvSpPr>
              <p:spPr bwMode="auto">
                <a:xfrm>
                  <a:off x="4838" y="1043"/>
                  <a:ext cx="0" cy="1297"/>
                </a:xfrm>
                <a:prstGeom prst="line">
                  <a:avLst/>
                </a:prstGeom>
                <a:noFill/>
                <a:ln w="9525">
                  <a:solidFill>
                    <a:srgbClr val="000000"/>
                  </a:solidFill>
                  <a:round/>
                  <a:headEnd/>
                  <a:tailEnd/>
                </a:ln>
              </p:spPr>
              <p:txBody>
                <a:bodyPr/>
                <a:lstStyle/>
                <a:p>
                  <a:endParaRPr lang="zh-CN" altLang="en-US"/>
                </a:p>
              </p:txBody>
            </p:sp>
            <p:sp>
              <p:nvSpPr>
                <p:cNvPr id="116869" name="Line 7"/>
                <p:cNvSpPr>
                  <a:spLocks noChangeShapeType="1"/>
                </p:cNvSpPr>
                <p:nvPr/>
              </p:nvSpPr>
              <p:spPr bwMode="auto">
                <a:xfrm>
                  <a:off x="5062" y="1043"/>
                  <a:ext cx="0" cy="1297"/>
                </a:xfrm>
                <a:prstGeom prst="line">
                  <a:avLst/>
                </a:prstGeom>
                <a:noFill/>
                <a:ln w="9525">
                  <a:solidFill>
                    <a:srgbClr val="000000"/>
                  </a:solidFill>
                  <a:round/>
                  <a:headEnd/>
                  <a:tailEnd/>
                </a:ln>
              </p:spPr>
              <p:txBody>
                <a:bodyPr/>
                <a:lstStyle/>
                <a:p>
                  <a:endParaRPr lang="zh-CN" altLang="en-US"/>
                </a:p>
              </p:txBody>
            </p:sp>
            <p:sp>
              <p:nvSpPr>
                <p:cNvPr id="116868" name="AutoShape 8"/>
                <p:cNvSpPr>
                  <a:spLocks noChangeArrowheads="1"/>
                </p:cNvSpPr>
                <p:nvPr/>
              </p:nvSpPr>
              <p:spPr bwMode="auto">
                <a:xfrm flipV="1">
                  <a:off x="4837" y="2146"/>
                  <a:ext cx="223" cy="346"/>
                </a:xfrm>
                <a:custGeom>
                  <a:avLst/>
                  <a:gdLst>
                    <a:gd name="T0" fmla="*/ 112 w 21600"/>
                    <a:gd name="T1" fmla="*/ 0 h 21600"/>
                    <a:gd name="T2" fmla="*/ 0 w 21600"/>
                    <a:gd name="T3" fmla="*/ 173 h 21600"/>
                    <a:gd name="T4" fmla="*/ 112 w 21600"/>
                    <a:gd name="T5" fmla="*/ 0 h 21600"/>
                    <a:gd name="T6" fmla="*/ 223 w 21600"/>
                    <a:gd name="T7" fmla="*/ 173 h 21600"/>
                    <a:gd name="T8" fmla="*/ 0 60000 65536"/>
                    <a:gd name="T9" fmla="*/ 0 60000 65536"/>
                    <a:gd name="T10" fmla="*/ 0 60000 65536"/>
                    <a:gd name="T11" fmla="*/ 0 60000 65536"/>
                    <a:gd name="T12" fmla="*/ 0 w 21600"/>
                    <a:gd name="T13" fmla="*/ 0 h 21600"/>
                    <a:gd name="T14" fmla="*/ 21600 w 21600"/>
                    <a:gd name="T15" fmla="*/ 7741 h 21600"/>
                  </a:gdLst>
                  <a:ahLst/>
                  <a:cxnLst>
                    <a:cxn ang="T8">
                      <a:pos x="T0" y="T1"/>
                    </a:cxn>
                    <a:cxn ang="T9">
                      <a:pos x="T2" y="T3"/>
                    </a:cxn>
                    <a:cxn ang="T10">
                      <a:pos x="T4" y="T5"/>
                    </a:cxn>
                    <a:cxn ang="T11">
                      <a:pos x="T6" y="T7"/>
                    </a:cxn>
                  </a:cxnLst>
                  <a:rect l="T12" t="T13" r="T14" b="T15"/>
                  <a:pathLst>
                    <a:path w="21600" h="21600">
                      <a:moveTo>
                        <a:pt x="0" y="10814"/>
                      </a:moveTo>
                      <a:lnTo>
                        <a:pt x="0" y="10809"/>
                      </a:lnTo>
                      <a:lnTo>
                        <a:pt x="0" y="10804"/>
                      </a:lnTo>
                      <a:lnTo>
                        <a:pt x="0" y="10800"/>
                      </a:lnTo>
                      <a:lnTo>
                        <a:pt x="0" y="4835"/>
                      </a:lnTo>
                      <a:lnTo>
                        <a:pt x="4835" y="0"/>
                      </a:lnTo>
                      <a:lnTo>
                        <a:pt x="10800" y="0"/>
                      </a:lnTo>
                      <a:lnTo>
                        <a:pt x="16764" y="0"/>
                      </a:lnTo>
                      <a:lnTo>
                        <a:pt x="21600" y="4835"/>
                      </a:lnTo>
                      <a:lnTo>
                        <a:pt x="21600" y="10800"/>
                      </a:lnTo>
                      <a:lnTo>
                        <a:pt x="21600" y="10804"/>
                      </a:lnTo>
                      <a:close/>
                    </a:path>
                  </a:pathLst>
                </a:custGeom>
                <a:solidFill>
                  <a:srgbClr val="FFFFFF"/>
                </a:solidFill>
                <a:ln w="9525">
                  <a:solidFill>
                    <a:srgbClr val="000000"/>
                  </a:solidFill>
                  <a:miter lim="800000"/>
                  <a:headEnd/>
                  <a:tailEnd/>
                </a:ln>
              </p:spPr>
              <p:txBody>
                <a:bodyPr/>
                <a:lstStyle/>
                <a:p>
                  <a:endParaRPr lang="zh-CN" altLang="en-US"/>
                </a:p>
              </p:txBody>
            </p:sp>
          </p:grpSp>
          <p:grpSp>
            <p:nvGrpSpPr>
              <p:cNvPr id="116841" name="Group 9"/>
              <p:cNvGrpSpPr>
                <a:grpSpLocks/>
              </p:cNvGrpSpPr>
              <p:nvPr/>
            </p:nvGrpSpPr>
            <p:grpSpPr bwMode="auto">
              <a:xfrm>
                <a:off x="7049" y="4996"/>
                <a:ext cx="200" cy="232"/>
                <a:chOff x="1376" y="2679"/>
                <a:chExt cx="204" cy="453"/>
              </a:xfrm>
            </p:grpSpPr>
            <p:grpSp>
              <p:nvGrpSpPr>
                <p:cNvPr id="116855" name="Group 10"/>
                <p:cNvGrpSpPr>
                  <a:grpSpLocks/>
                </p:cNvGrpSpPr>
                <p:nvPr/>
              </p:nvGrpSpPr>
              <p:grpSpPr bwMode="auto">
                <a:xfrm>
                  <a:off x="1376" y="2879"/>
                  <a:ext cx="181" cy="253"/>
                  <a:chOff x="1376" y="3299"/>
                  <a:chExt cx="181" cy="253"/>
                </a:xfrm>
              </p:grpSpPr>
              <p:sp>
                <p:nvSpPr>
                  <p:cNvPr id="116866" name="Line 11"/>
                  <p:cNvSpPr>
                    <a:spLocks noChangeShapeType="1"/>
                  </p:cNvSpPr>
                  <p:nvPr/>
                </p:nvSpPr>
                <p:spPr bwMode="auto">
                  <a:xfrm flipV="1">
                    <a:off x="1384" y="3388"/>
                    <a:ext cx="33" cy="0"/>
                  </a:xfrm>
                  <a:prstGeom prst="line">
                    <a:avLst/>
                  </a:prstGeom>
                  <a:noFill/>
                  <a:ln w="6350">
                    <a:solidFill>
                      <a:srgbClr val="000000"/>
                    </a:solidFill>
                    <a:round/>
                    <a:headEnd/>
                    <a:tailEnd/>
                  </a:ln>
                </p:spPr>
                <p:txBody>
                  <a:bodyPr/>
                  <a:lstStyle/>
                  <a:p>
                    <a:endParaRPr lang="zh-CN" altLang="en-US"/>
                  </a:p>
                </p:txBody>
              </p:sp>
              <p:sp>
                <p:nvSpPr>
                  <p:cNvPr id="116865" name="Line 12"/>
                  <p:cNvSpPr>
                    <a:spLocks noChangeShapeType="1"/>
                  </p:cNvSpPr>
                  <p:nvPr/>
                </p:nvSpPr>
                <p:spPr bwMode="auto">
                  <a:xfrm flipV="1">
                    <a:off x="1452" y="3483"/>
                    <a:ext cx="23" cy="0"/>
                  </a:xfrm>
                  <a:prstGeom prst="line">
                    <a:avLst/>
                  </a:prstGeom>
                  <a:noFill/>
                  <a:ln w="6350">
                    <a:solidFill>
                      <a:srgbClr val="000000"/>
                    </a:solidFill>
                    <a:round/>
                    <a:headEnd/>
                    <a:tailEnd/>
                  </a:ln>
                </p:spPr>
                <p:txBody>
                  <a:bodyPr/>
                  <a:lstStyle/>
                  <a:p>
                    <a:endParaRPr lang="zh-CN" altLang="en-US"/>
                  </a:p>
                </p:txBody>
              </p:sp>
              <p:sp>
                <p:nvSpPr>
                  <p:cNvPr id="116864" name="Line 13"/>
                  <p:cNvSpPr>
                    <a:spLocks noChangeShapeType="1"/>
                  </p:cNvSpPr>
                  <p:nvPr/>
                </p:nvSpPr>
                <p:spPr bwMode="auto">
                  <a:xfrm flipV="1">
                    <a:off x="1441" y="3352"/>
                    <a:ext cx="116" cy="0"/>
                  </a:xfrm>
                  <a:prstGeom prst="line">
                    <a:avLst/>
                  </a:prstGeom>
                  <a:noFill/>
                  <a:ln w="6350">
                    <a:solidFill>
                      <a:srgbClr val="000000"/>
                    </a:solidFill>
                    <a:round/>
                    <a:headEnd/>
                    <a:tailEnd/>
                  </a:ln>
                </p:spPr>
                <p:txBody>
                  <a:bodyPr/>
                  <a:lstStyle/>
                  <a:p>
                    <a:endParaRPr lang="zh-CN" altLang="en-US"/>
                  </a:p>
                </p:txBody>
              </p:sp>
              <p:sp>
                <p:nvSpPr>
                  <p:cNvPr id="116863" name="Line 14"/>
                  <p:cNvSpPr>
                    <a:spLocks noChangeShapeType="1"/>
                  </p:cNvSpPr>
                  <p:nvPr/>
                </p:nvSpPr>
                <p:spPr bwMode="auto">
                  <a:xfrm flipV="1">
                    <a:off x="1383" y="3488"/>
                    <a:ext cx="20" cy="0"/>
                  </a:xfrm>
                  <a:prstGeom prst="line">
                    <a:avLst/>
                  </a:prstGeom>
                  <a:noFill/>
                  <a:ln w="6350">
                    <a:solidFill>
                      <a:srgbClr val="000000"/>
                    </a:solidFill>
                    <a:round/>
                    <a:headEnd/>
                    <a:tailEnd/>
                  </a:ln>
                </p:spPr>
                <p:txBody>
                  <a:bodyPr/>
                  <a:lstStyle/>
                  <a:p>
                    <a:endParaRPr lang="zh-CN" altLang="en-US"/>
                  </a:p>
                </p:txBody>
              </p:sp>
              <p:sp>
                <p:nvSpPr>
                  <p:cNvPr id="116862" name="Line 15"/>
                  <p:cNvSpPr>
                    <a:spLocks noChangeShapeType="1"/>
                  </p:cNvSpPr>
                  <p:nvPr/>
                </p:nvSpPr>
                <p:spPr bwMode="auto">
                  <a:xfrm flipV="1">
                    <a:off x="1484" y="3387"/>
                    <a:ext cx="32" cy="0"/>
                  </a:xfrm>
                  <a:prstGeom prst="line">
                    <a:avLst/>
                  </a:prstGeom>
                  <a:noFill/>
                  <a:ln w="6350">
                    <a:solidFill>
                      <a:srgbClr val="000000"/>
                    </a:solidFill>
                    <a:round/>
                    <a:headEnd/>
                    <a:tailEnd/>
                  </a:ln>
                </p:spPr>
                <p:txBody>
                  <a:bodyPr/>
                  <a:lstStyle/>
                  <a:p>
                    <a:endParaRPr lang="zh-CN" altLang="en-US"/>
                  </a:p>
                </p:txBody>
              </p:sp>
              <p:sp>
                <p:nvSpPr>
                  <p:cNvPr id="116861" name="Line 16"/>
                  <p:cNvSpPr>
                    <a:spLocks noChangeShapeType="1"/>
                  </p:cNvSpPr>
                  <p:nvPr/>
                </p:nvSpPr>
                <p:spPr bwMode="auto">
                  <a:xfrm flipV="1">
                    <a:off x="1492" y="3476"/>
                    <a:ext cx="25" cy="0"/>
                  </a:xfrm>
                  <a:prstGeom prst="line">
                    <a:avLst/>
                  </a:prstGeom>
                  <a:noFill/>
                  <a:ln w="6350">
                    <a:solidFill>
                      <a:srgbClr val="000000"/>
                    </a:solidFill>
                    <a:round/>
                    <a:headEnd/>
                    <a:tailEnd/>
                  </a:ln>
                </p:spPr>
                <p:txBody>
                  <a:bodyPr/>
                  <a:lstStyle/>
                  <a:p>
                    <a:endParaRPr lang="zh-CN" altLang="en-US"/>
                  </a:p>
                </p:txBody>
              </p:sp>
              <p:sp>
                <p:nvSpPr>
                  <p:cNvPr id="116860" name="Line 17"/>
                  <p:cNvSpPr>
                    <a:spLocks noChangeShapeType="1"/>
                  </p:cNvSpPr>
                  <p:nvPr/>
                </p:nvSpPr>
                <p:spPr bwMode="auto">
                  <a:xfrm flipV="1">
                    <a:off x="1433" y="3442"/>
                    <a:ext cx="33" cy="0"/>
                  </a:xfrm>
                  <a:prstGeom prst="line">
                    <a:avLst/>
                  </a:prstGeom>
                  <a:noFill/>
                  <a:ln w="6350">
                    <a:solidFill>
                      <a:srgbClr val="000000"/>
                    </a:solidFill>
                    <a:round/>
                    <a:headEnd/>
                    <a:tailEnd/>
                  </a:ln>
                </p:spPr>
                <p:txBody>
                  <a:bodyPr/>
                  <a:lstStyle/>
                  <a:p>
                    <a:endParaRPr lang="zh-CN" altLang="en-US"/>
                  </a:p>
                </p:txBody>
              </p:sp>
              <p:sp>
                <p:nvSpPr>
                  <p:cNvPr id="116859" name="Line 18"/>
                  <p:cNvSpPr>
                    <a:spLocks noChangeShapeType="1"/>
                  </p:cNvSpPr>
                  <p:nvPr/>
                </p:nvSpPr>
                <p:spPr bwMode="auto">
                  <a:xfrm flipV="1">
                    <a:off x="1482" y="3299"/>
                    <a:ext cx="53" cy="0"/>
                  </a:xfrm>
                  <a:prstGeom prst="line">
                    <a:avLst/>
                  </a:prstGeom>
                  <a:noFill/>
                  <a:ln w="6350">
                    <a:solidFill>
                      <a:srgbClr val="000000"/>
                    </a:solidFill>
                    <a:round/>
                    <a:headEnd/>
                    <a:tailEnd/>
                  </a:ln>
                </p:spPr>
                <p:txBody>
                  <a:bodyPr/>
                  <a:lstStyle/>
                  <a:p>
                    <a:endParaRPr lang="zh-CN" altLang="en-US"/>
                  </a:p>
                </p:txBody>
              </p:sp>
              <p:sp>
                <p:nvSpPr>
                  <p:cNvPr id="116858" name="Line 19"/>
                  <p:cNvSpPr>
                    <a:spLocks noChangeShapeType="1"/>
                  </p:cNvSpPr>
                  <p:nvPr/>
                </p:nvSpPr>
                <p:spPr bwMode="auto">
                  <a:xfrm flipV="1">
                    <a:off x="1380" y="3302"/>
                    <a:ext cx="33" cy="0"/>
                  </a:xfrm>
                  <a:prstGeom prst="line">
                    <a:avLst/>
                  </a:prstGeom>
                  <a:noFill/>
                  <a:ln w="6350">
                    <a:solidFill>
                      <a:srgbClr val="000000"/>
                    </a:solidFill>
                    <a:round/>
                    <a:headEnd/>
                    <a:tailEnd/>
                  </a:ln>
                </p:spPr>
                <p:txBody>
                  <a:bodyPr/>
                  <a:lstStyle/>
                  <a:p>
                    <a:endParaRPr lang="zh-CN" altLang="en-US"/>
                  </a:p>
                </p:txBody>
              </p:sp>
              <p:sp>
                <p:nvSpPr>
                  <p:cNvPr id="116857" name="Line 20"/>
                  <p:cNvSpPr>
                    <a:spLocks noChangeShapeType="1"/>
                  </p:cNvSpPr>
                  <p:nvPr/>
                </p:nvSpPr>
                <p:spPr bwMode="auto">
                  <a:xfrm flipV="1">
                    <a:off x="1458" y="3552"/>
                    <a:ext cx="21" cy="0"/>
                  </a:xfrm>
                  <a:prstGeom prst="line">
                    <a:avLst/>
                  </a:prstGeom>
                  <a:noFill/>
                  <a:ln w="6350">
                    <a:solidFill>
                      <a:srgbClr val="000000"/>
                    </a:solidFill>
                    <a:round/>
                    <a:headEnd/>
                    <a:tailEnd/>
                  </a:ln>
                </p:spPr>
                <p:txBody>
                  <a:bodyPr/>
                  <a:lstStyle/>
                  <a:p>
                    <a:endParaRPr lang="zh-CN" altLang="en-US"/>
                  </a:p>
                </p:txBody>
              </p:sp>
              <p:sp>
                <p:nvSpPr>
                  <p:cNvPr id="116856" name="Line 21"/>
                  <p:cNvSpPr>
                    <a:spLocks noChangeShapeType="1"/>
                  </p:cNvSpPr>
                  <p:nvPr/>
                </p:nvSpPr>
                <p:spPr bwMode="auto">
                  <a:xfrm flipV="1">
                    <a:off x="1376" y="3441"/>
                    <a:ext cx="32" cy="0"/>
                  </a:xfrm>
                  <a:prstGeom prst="line">
                    <a:avLst/>
                  </a:prstGeom>
                  <a:noFill/>
                  <a:ln w="6350">
                    <a:solidFill>
                      <a:srgbClr val="000000"/>
                    </a:solidFill>
                    <a:round/>
                    <a:headEnd/>
                    <a:tailEnd/>
                  </a:ln>
                </p:spPr>
                <p:txBody>
                  <a:bodyPr/>
                  <a:lstStyle/>
                  <a:p>
                    <a:endParaRPr lang="zh-CN" altLang="en-US"/>
                  </a:p>
                </p:txBody>
              </p:sp>
            </p:grpSp>
            <p:grpSp>
              <p:nvGrpSpPr>
                <p:cNvPr id="116842" name="Group 22"/>
                <p:cNvGrpSpPr>
                  <a:grpSpLocks/>
                </p:cNvGrpSpPr>
                <p:nvPr/>
              </p:nvGrpSpPr>
              <p:grpSpPr bwMode="auto">
                <a:xfrm>
                  <a:off x="1376" y="2679"/>
                  <a:ext cx="204" cy="176"/>
                  <a:chOff x="8576" y="2574"/>
                  <a:chExt cx="234" cy="176"/>
                </a:xfrm>
              </p:grpSpPr>
              <p:sp>
                <p:nvSpPr>
                  <p:cNvPr id="116854" name="Line 23"/>
                  <p:cNvSpPr>
                    <a:spLocks noChangeShapeType="1"/>
                  </p:cNvSpPr>
                  <p:nvPr/>
                </p:nvSpPr>
                <p:spPr bwMode="auto">
                  <a:xfrm>
                    <a:off x="8603" y="2616"/>
                    <a:ext cx="57" cy="0"/>
                  </a:xfrm>
                  <a:prstGeom prst="line">
                    <a:avLst/>
                  </a:prstGeom>
                  <a:noFill/>
                  <a:ln w="6350">
                    <a:solidFill>
                      <a:srgbClr val="000000"/>
                    </a:solidFill>
                    <a:round/>
                    <a:headEnd/>
                    <a:tailEnd/>
                  </a:ln>
                </p:spPr>
                <p:txBody>
                  <a:bodyPr/>
                  <a:lstStyle/>
                  <a:p>
                    <a:endParaRPr lang="zh-CN" altLang="en-US"/>
                  </a:p>
                </p:txBody>
              </p:sp>
              <p:sp>
                <p:nvSpPr>
                  <p:cNvPr id="116853" name="Line 24"/>
                  <p:cNvSpPr>
                    <a:spLocks noChangeShapeType="1"/>
                  </p:cNvSpPr>
                  <p:nvPr/>
                </p:nvSpPr>
                <p:spPr bwMode="auto">
                  <a:xfrm>
                    <a:off x="8675" y="2667"/>
                    <a:ext cx="51" cy="0"/>
                  </a:xfrm>
                  <a:prstGeom prst="line">
                    <a:avLst/>
                  </a:prstGeom>
                  <a:noFill/>
                  <a:ln w="6350">
                    <a:solidFill>
                      <a:srgbClr val="000000"/>
                    </a:solidFill>
                    <a:round/>
                    <a:headEnd/>
                    <a:tailEnd/>
                  </a:ln>
                </p:spPr>
                <p:txBody>
                  <a:bodyPr/>
                  <a:lstStyle/>
                  <a:p>
                    <a:endParaRPr lang="zh-CN" altLang="en-US"/>
                  </a:p>
                </p:txBody>
              </p:sp>
              <p:sp>
                <p:nvSpPr>
                  <p:cNvPr id="116852" name="Line 25"/>
                  <p:cNvSpPr>
                    <a:spLocks noChangeShapeType="1"/>
                  </p:cNvSpPr>
                  <p:nvPr/>
                </p:nvSpPr>
                <p:spPr bwMode="auto">
                  <a:xfrm flipV="1">
                    <a:off x="8709" y="2616"/>
                    <a:ext cx="79" cy="0"/>
                  </a:xfrm>
                  <a:prstGeom prst="line">
                    <a:avLst/>
                  </a:prstGeom>
                  <a:noFill/>
                  <a:ln w="6350">
                    <a:solidFill>
                      <a:srgbClr val="000000"/>
                    </a:solidFill>
                    <a:round/>
                    <a:headEnd/>
                    <a:tailEnd/>
                  </a:ln>
                </p:spPr>
                <p:txBody>
                  <a:bodyPr/>
                  <a:lstStyle/>
                  <a:p>
                    <a:endParaRPr lang="zh-CN" altLang="en-US"/>
                  </a:p>
                </p:txBody>
              </p:sp>
              <p:sp>
                <p:nvSpPr>
                  <p:cNvPr id="116851" name="Line 26"/>
                  <p:cNvSpPr>
                    <a:spLocks noChangeShapeType="1"/>
                  </p:cNvSpPr>
                  <p:nvPr/>
                </p:nvSpPr>
                <p:spPr bwMode="auto">
                  <a:xfrm>
                    <a:off x="8592" y="2698"/>
                    <a:ext cx="128" cy="0"/>
                  </a:xfrm>
                  <a:prstGeom prst="line">
                    <a:avLst/>
                  </a:prstGeom>
                  <a:noFill/>
                  <a:ln w="6350">
                    <a:solidFill>
                      <a:srgbClr val="000000"/>
                    </a:solidFill>
                    <a:round/>
                    <a:headEnd/>
                    <a:tailEnd/>
                  </a:ln>
                </p:spPr>
                <p:txBody>
                  <a:bodyPr/>
                  <a:lstStyle/>
                  <a:p>
                    <a:endParaRPr lang="zh-CN" altLang="en-US"/>
                  </a:p>
                </p:txBody>
              </p:sp>
              <p:sp>
                <p:nvSpPr>
                  <p:cNvPr id="116850" name="Line 27"/>
                  <p:cNvSpPr>
                    <a:spLocks noChangeShapeType="1"/>
                  </p:cNvSpPr>
                  <p:nvPr/>
                </p:nvSpPr>
                <p:spPr bwMode="auto">
                  <a:xfrm>
                    <a:off x="8764" y="2653"/>
                    <a:ext cx="39" cy="0"/>
                  </a:xfrm>
                  <a:prstGeom prst="line">
                    <a:avLst/>
                  </a:prstGeom>
                  <a:noFill/>
                  <a:ln w="6350">
                    <a:solidFill>
                      <a:srgbClr val="000000"/>
                    </a:solidFill>
                    <a:round/>
                    <a:headEnd/>
                    <a:tailEnd/>
                  </a:ln>
                </p:spPr>
                <p:txBody>
                  <a:bodyPr/>
                  <a:lstStyle/>
                  <a:p>
                    <a:endParaRPr lang="zh-CN" altLang="en-US"/>
                  </a:p>
                </p:txBody>
              </p:sp>
              <p:sp>
                <p:nvSpPr>
                  <p:cNvPr id="116849" name="Line 28"/>
                  <p:cNvSpPr>
                    <a:spLocks noChangeShapeType="1"/>
                  </p:cNvSpPr>
                  <p:nvPr/>
                </p:nvSpPr>
                <p:spPr bwMode="auto">
                  <a:xfrm>
                    <a:off x="8715" y="2750"/>
                    <a:ext cx="58" cy="0"/>
                  </a:xfrm>
                  <a:prstGeom prst="line">
                    <a:avLst/>
                  </a:prstGeom>
                  <a:noFill/>
                  <a:ln w="6350">
                    <a:solidFill>
                      <a:srgbClr val="000000"/>
                    </a:solidFill>
                    <a:round/>
                    <a:headEnd/>
                    <a:tailEnd/>
                  </a:ln>
                </p:spPr>
                <p:txBody>
                  <a:bodyPr/>
                  <a:lstStyle/>
                  <a:p>
                    <a:endParaRPr lang="zh-CN" altLang="en-US"/>
                  </a:p>
                </p:txBody>
              </p:sp>
              <p:sp>
                <p:nvSpPr>
                  <p:cNvPr id="116848" name="Line 29"/>
                  <p:cNvSpPr>
                    <a:spLocks noChangeShapeType="1"/>
                  </p:cNvSpPr>
                  <p:nvPr/>
                </p:nvSpPr>
                <p:spPr bwMode="auto">
                  <a:xfrm>
                    <a:off x="8593" y="2749"/>
                    <a:ext cx="38" cy="0"/>
                  </a:xfrm>
                  <a:prstGeom prst="line">
                    <a:avLst/>
                  </a:prstGeom>
                  <a:noFill/>
                  <a:ln w="6350">
                    <a:solidFill>
                      <a:srgbClr val="000000"/>
                    </a:solidFill>
                    <a:round/>
                    <a:headEnd/>
                    <a:tailEnd/>
                  </a:ln>
                </p:spPr>
                <p:txBody>
                  <a:bodyPr/>
                  <a:lstStyle/>
                  <a:p>
                    <a:endParaRPr lang="zh-CN" altLang="en-US"/>
                  </a:p>
                </p:txBody>
              </p:sp>
              <p:sp>
                <p:nvSpPr>
                  <p:cNvPr id="116847" name="Line 30"/>
                  <p:cNvSpPr>
                    <a:spLocks noChangeShapeType="1"/>
                  </p:cNvSpPr>
                  <p:nvPr/>
                </p:nvSpPr>
                <p:spPr bwMode="auto">
                  <a:xfrm>
                    <a:off x="8744" y="2700"/>
                    <a:ext cx="38" cy="0"/>
                  </a:xfrm>
                  <a:prstGeom prst="line">
                    <a:avLst/>
                  </a:prstGeom>
                  <a:noFill/>
                  <a:ln w="6350">
                    <a:solidFill>
                      <a:srgbClr val="000000"/>
                    </a:solidFill>
                    <a:round/>
                    <a:headEnd/>
                    <a:tailEnd/>
                  </a:ln>
                </p:spPr>
                <p:txBody>
                  <a:bodyPr/>
                  <a:lstStyle/>
                  <a:p>
                    <a:endParaRPr lang="zh-CN" altLang="en-US"/>
                  </a:p>
                </p:txBody>
              </p:sp>
              <p:grpSp>
                <p:nvGrpSpPr>
                  <p:cNvPr id="116843" name="Group 31"/>
                  <p:cNvGrpSpPr>
                    <a:grpSpLocks/>
                  </p:cNvGrpSpPr>
                  <p:nvPr/>
                </p:nvGrpSpPr>
                <p:grpSpPr bwMode="auto">
                  <a:xfrm>
                    <a:off x="8576" y="2574"/>
                    <a:ext cx="234" cy="15"/>
                    <a:chOff x="4083" y="4362"/>
                    <a:chExt cx="240" cy="18"/>
                  </a:xfrm>
                </p:grpSpPr>
                <p:sp>
                  <p:nvSpPr>
                    <p:cNvPr id="116846" name="Line 32"/>
                    <p:cNvSpPr>
                      <a:spLocks noChangeShapeType="1"/>
                    </p:cNvSpPr>
                    <p:nvPr/>
                  </p:nvSpPr>
                  <p:spPr bwMode="auto">
                    <a:xfrm>
                      <a:off x="4104" y="4377"/>
                      <a:ext cx="193" cy="0"/>
                    </a:xfrm>
                    <a:prstGeom prst="line">
                      <a:avLst/>
                    </a:prstGeom>
                    <a:noFill/>
                    <a:ln w="9525">
                      <a:solidFill>
                        <a:srgbClr val="000000"/>
                      </a:solidFill>
                      <a:round/>
                      <a:headEnd/>
                      <a:tailEnd/>
                    </a:ln>
                  </p:spPr>
                  <p:txBody>
                    <a:bodyPr/>
                    <a:lstStyle/>
                    <a:p>
                      <a:endParaRPr lang="zh-CN" altLang="en-US"/>
                    </a:p>
                  </p:txBody>
                </p:sp>
                <p:sp>
                  <p:nvSpPr>
                    <p:cNvPr id="116845" name="Freeform 33"/>
                    <p:cNvSpPr>
                      <a:spLocks/>
                    </p:cNvSpPr>
                    <p:nvPr/>
                  </p:nvSpPr>
                  <p:spPr bwMode="auto">
                    <a:xfrm>
                      <a:off x="4299"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p:spPr>
                  <p:txBody>
                    <a:bodyPr/>
                    <a:lstStyle/>
                    <a:p>
                      <a:endParaRPr lang="zh-CN" altLang="en-US"/>
                    </a:p>
                  </p:txBody>
                </p:sp>
                <p:sp>
                  <p:nvSpPr>
                    <p:cNvPr id="116844" name="Freeform 34"/>
                    <p:cNvSpPr>
                      <a:spLocks/>
                    </p:cNvSpPr>
                    <p:nvPr/>
                  </p:nvSpPr>
                  <p:spPr bwMode="auto">
                    <a:xfrm flipH="1">
                      <a:off x="4083"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p:spPr>
                  <p:txBody>
                    <a:bodyPr/>
                    <a:lstStyle/>
                    <a:p>
                      <a:endParaRPr lang="zh-CN" altLang="en-US"/>
                    </a:p>
                  </p:txBody>
                </p:sp>
              </p:grpSp>
            </p:grpSp>
          </p:grpSp>
          <p:sp>
            <p:nvSpPr>
              <p:cNvPr id="116840" name="Line 35"/>
              <p:cNvSpPr>
                <a:spLocks noChangeShapeType="1"/>
              </p:cNvSpPr>
              <p:nvPr/>
            </p:nvSpPr>
            <p:spPr bwMode="auto">
              <a:xfrm flipV="1">
                <a:off x="7153" y="5234"/>
                <a:ext cx="69" cy="0"/>
              </a:xfrm>
              <a:prstGeom prst="line">
                <a:avLst/>
              </a:prstGeom>
              <a:noFill/>
              <a:ln w="6350">
                <a:solidFill>
                  <a:srgbClr val="000000"/>
                </a:solidFill>
                <a:round/>
                <a:headEnd/>
                <a:tailEnd/>
              </a:ln>
            </p:spPr>
            <p:txBody>
              <a:bodyPr/>
              <a:lstStyle/>
              <a:p>
                <a:endParaRPr lang="zh-CN" altLang="en-US"/>
              </a:p>
            </p:txBody>
          </p:sp>
          <p:sp>
            <p:nvSpPr>
              <p:cNvPr id="116839" name="Line 36"/>
              <p:cNvSpPr>
                <a:spLocks noChangeShapeType="1"/>
              </p:cNvSpPr>
              <p:nvPr/>
            </p:nvSpPr>
            <p:spPr bwMode="auto">
              <a:xfrm>
                <a:off x="7128" y="5258"/>
                <a:ext cx="51" cy="0"/>
              </a:xfrm>
              <a:prstGeom prst="line">
                <a:avLst/>
              </a:prstGeom>
              <a:noFill/>
              <a:ln w="6350">
                <a:solidFill>
                  <a:srgbClr val="000000"/>
                </a:solidFill>
                <a:round/>
                <a:headEnd/>
                <a:tailEnd/>
              </a:ln>
            </p:spPr>
            <p:txBody>
              <a:bodyPr/>
              <a:lstStyle/>
              <a:p>
                <a:endParaRPr lang="zh-CN" altLang="en-US"/>
              </a:p>
            </p:txBody>
          </p:sp>
        </p:grpSp>
        <p:sp>
          <p:nvSpPr>
            <p:cNvPr id="116837" name="Text Box 37"/>
            <p:cNvSpPr txBox="1">
              <a:spLocks noChangeArrowheads="1"/>
            </p:cNvSpPr>
            <p:nvPr/>
          </p:nvSpPr>
          <p:spPr bwMode="auto">
            <a:xfrm>
              <a:off x="2535" y="2247"/>
              <a:ext cx="1009" cy="456"/>
            </a:xfrm>
            <a:prstGeom prst="rect">
              <a:avLst/>
            </a:prstGeom>
            <a:noFill/>
            <a:ln w="9525">
              <a:noFill/>
              <a:miter lim="800000"/>
              <a:headEnd/>
              <a:tailEnd/>
            </a:ln>
          </p:spPr>
          <p:txBody>
            <a:bodyPr/>
            <a:lstStyle/>
            <a:p>
              <a:r>
                <a:rPr lang="en-US" altLang="zh-CN" sz="900">
                  <a:latin typeface="Calibri" pitchFamily="34" charset="0"/>
                  <a:cs typeface="Calibri" pitchFamily="34" charset="0"/>
                </a:rPr>
                <a:t>0.5g</a:t>
              </a:r>
              <a:r>
                <a:rPr lang="zh-CN" altLang="en-US" sz="900">
                  <a:latin typeface="Calibri" pitchFamily="34" charset="0"/>
                  <a:cs typeface="Calibri" pitchFamily="34" charset="0"/>
                </a:rPr>
                <a:t>锌</a:t>
              </a:r>
              <a:endParaRPr lang="zh-CN" altLang="en-US"/>
            </a:p>
          </p:txBody>
        </p:sp>
        <p:sp>
          <p:nvSpPr>
            <p:cNvPr id="116836" name="Line 38"/>
            <p:cNvSpPr>
              <a:spLocks noChangeShapeType="1"/>
            </p:cNvSpPr>
            <p:nvPr/>
          </p:nvSpPr>
          <p:spPr bwMode="auto">
            <a:xfrm>
              <a:off x="3000" y="2643"/>
              <a:ext cx="0" cy="312"/>
            </a:xfrm>
            <a:prstGeom prst="line">
              <a:avLst/>
            </a:prstGeom>
            <a:noFill/>
            <a:ln w="9525">
              <a:solidFill>
                <a:srgbClr val="000000"/>
              </a:solidFill>
              <a:round/>
              <a:headEnd/>
              <a:tailEnd type="stealth" w="sm" len="med"/>
            </a:ln>
          </p:spPr>
          <p:txBody>
            <a:bodyPr/>
            <a:lstStyle/>
            <a:p>
              <a:endParaRPr lang="zh-CN" altLang="en-US"/>
            </a:p>
          </p:txBody>
        </p:sp>
        <p:sp>
          <p:nvSpPr>
            <p:cNvPr id="116835" name="Text Box 39"/>
            <p:cNvSpPr txBox="1">
              <a:spLocks noChangeArrowheads="1"/>
            </p:cNvSpPr>
            <p:nvPr/>
          </p:nvSpPr>
          <p:spPr bwMode="auto">
            <a:xfrm>
              <a:off x="2400" y="4017"/>
              <a:ext cx="1440" cy="468"/>
            </a:xfrm>
            <a:prstGeom prst="rect">
              <a:avLst/>
            </a:prstGeom>
            <a:noFill/>
            <a:ln w="9525">
              <a:noFill/>
              <a:miter lim="800000"/>
              <a:headEnd/>
              <a:tailEnd/>
            </a:ln>
          </p:spPr>
          <p:txBody>
            <a:bodyPr/>
            <a:lstStyle/>
            <a:p>
              <a:r>
                <a:rPr lang="en-US" altLang="zh-CN" sz="900">
                  <a:latin typeface="Calibri" pitchFamily="34" charset="0"/>
                  <a:cs typeface="Calibri" pitchFamily="34" charset="0"/>
                </a:rPr>
                <a:t>5mL5</a:t>
              </a:r>
              <a:r>
                <a:rPr lang="zh-CN" altLang="en-US" sz="900">
                  <a:latin typeface="Calibri" pitchFamily="34" charset="0"/>
                  <a:cs typeface="Calibri" pitchFamily="34" charset="0"/>
                </a:rPr>
                <a:t>％盐酸</a:t>
              </a:r>
              <a:endParaRPr lang="zh-CN" altLang="en-US"/>
            </a:p>
          </p:txBody>
        </p:sp>
      </p:grpSp>
      <p:grpSp>
        <p:nvGrpSpPr>
          <p:cNvPr id="116796" name="组合 123"/>
          <p:cNvGrpSpPr>
            <a:grpSpLocks/>
          </p:cNvGrpSpPr>
          <p:nvPr/>
        </p:nvGrpSpPr>
        <p:grpSpPr bwMode="auto">
          <a:xfrm>
            <a:off x="5159375" y="1557338"/>
            <a:ext cx="962025" cy="1339850"/>
            <a:chOff x="5329" y="2408"/>
            <a:chExt cx="1440" cy="2238"/>
          </a:xfrm>
        </p:grpSpPr>
        <p:grpSp>
          <p:nvGrpSpPr>
            <p:cNvPr id="116800" name="Group 41"/>
            <p:cNvGrpSpPr>
              <a:grpSpLocks/>
            </p:cNvGrpSpPr>
            <p:nvPr/>
          </p:nvGrpSpPr>
          <p:grpSpPr bwMode="auto">
            <a:xfrm>
              <a:off x="5839" y="3161"/>
              <a:ext cx="233" cy="1027"/>
              <a:chOff x="7034" y="4316"/>
              <a:chExt cx="233" cy="1027"/>
            </a:xfrm>
          </p:grpSpPr>
          <p:grpSp>
            <p:nvGrpSpPr>
              <p:cNvPr id="116829" name="Group 42"/>
              <p:cNvGrpSpPr>
                <a:grpSpLocks/>
              </p:cNvGrpSpPr>
              <p:nvPr/>
            </p:nvGrpSpPr>
            <p:grpSpPr bwMode="auto">
              <a:xfrm>
                <a:off x="7034" y="4316"/>
                <a:ext cx="233" cy="1027"/>
                <a:chOff x="4832" y="1026"/>
                <a:chExt cx="238" cy="1466"/>
              </a:xfrm>
            </p:grpSpPr>
            <p:sp>
              <p:nvSpPr>
                <p:cNvPr id="116833" name="AutoShape 43"/>
                <p:cNvSpPr>
                  <a:spLocks noChangeArrowheads="1"/>
                </p:cNvSpPr>
                <p:nvPr/>
              </p:nvSpPr>
              <p:spPr bwMode="auto">
                <a:xfrm>
                  <a:off x="4832" y="1026"/>
                  <a:ext cx="238" cy="28"/>
                </a:xfrm>
                <a:prstGeom prst="roundRect">
                  <a:avLst>
                    <a:gd name="adj" fmla="val 50000"/>
                  </a:avLst>
                </a:prstGeom>
                <a:solidFill>
                  <a:srgbClr val="FFFFFF"/>
                </a:solidFill>
                <a:ln w="9525">
                  <a:solidFill>
                    <a:srgbClr val="000000"/>
                  </a:solidFill>
                  <a:round/>
                  <a:headEnd/>
                  <a:tailEnd/>
                </a:ln>
              </p:spPr>
              <p:txBody>
                <a:bodyPr/>
                <a:lstStyle/>
                <a:p>
                  <a:endParaRPr lang="zh-CN" altLang="en-US"/>
                </a:p>
              </p:txBody>
            </p:sp>
            <p:sp>
              <p:nvSpPr>
                <p:cNvPr id="116832" name="Line 44"/>
                <p:cNvSpPr>
                  <a:spLocks noChangeShapeType="1"/>
                </p:cNvSpPr>
                <p:nvPr/>
              </p:nvSpPr>
              <p:spPr bwMode="auto">
                <a:xfrm>
                  <a:off x="4838" y="1043"/>
                  <a:ext cx="0" cy="1297"/>
                </a:xfrm>
                <a:prstGeom prst="line">
                  <a:avLst/>
                </a:prstGeom>
                <a:noFill/>
                <a:ln w="9525">
                  <a:solidFill>
                    <a:srgbClr val="000000"/>
                  </a:solidFill>
                  <a:round/>
                  <a:headEnd/>
                  <a:tailEnd/>
                </a:ln>
              </p:spPr>
              <p:txBody>
                <a:bodyPr/>
                <a:lstStyle/>
                <a:p>
                  <a:endParaRPr lang="zh-CN" altLang="en-US"/>
                </a:p>
              </p:txBody>
            </p:sp>
            <p:sp>
              <p:nvSpPr>
                <p:cNvPr id="116831" name="Line 45"/>
                <p:cNvSpPr>
                  <a:spLocks noChangeShapeType="1"/>
                </p:cNvSpPr>
                <p:nvPr/>
              </p:nvSpPr>
              <p:spPr bwMode="auto">
                <a:xfrm>
                  <a:off x="5062" y="1043"/>
                  <a:ext cx="0" cy="1297"/>
                </a:xfrm>
                <a:prstGeom prst="line">
                  <a:avLst/>
                </a:prstGeom>
                <a:noFill/>
                <a:ln w="9525">
                  <a:solidFill>
                    <a:srgbClr val="000000"/>
                  </a:solidFill>
                  <a:round/>
                  <a:headEnd/>
                  <a:tailEnd/>
                </a:ln>
              </p:spPr>
              <p:txBody>
                <a:bodyPr/>
                <a:lstStyle/>
                <a:p>
                  <a:endParaRPr lang="zh-CN" altLang="en-US"/>
                </a:p>
              </p:txBody>
            </p:sp>
            <p:sp>
              <p:nvSpPr>
                <p:cNvPr id="116830" name="AutoShape 46"/>
                <p:cNvSpPr>
                  <a:spLocks noChangeArrowheads="1"/>
                </p:cNvSpPr>
                <p:nvPr/>
              </p:nvSpPr>
              <p:spPr bwMode="auto">
                <a:xfrm flipV="1">
                  <a:off x="4837" y="2146"/>
                  <a:ext cx="223" cy="346"/>
                </a:xfrm>
                <a:custGeom>
                  <a:avLst/>
                  <a:gdLst>
                    <a:gd name="T0" fmla="*/ 112 w 21600"/>
                    <a:gd name="T1" fmla="*/ 0 h 21600"/>
                    <a:gd name="T2" fmla="*/ 0 w 21600"/>
                    <a:gd name="T3" fmla="*/ 173 h 21600"/>
                    <a:gd name="T4" fmla="*/ 112 w 21600"/>
                    <a:gd name="T5" fmla="*/ 0 h 21600"/>
                    <a:gd name="T6" fmla="*/ 223 w 21600"/>
                    <a:gd name="T7" fmla="*/ 173 h 21600"/>
                    <a:gd name="T8" fmla="*/ 0 60000 65536"/>
                    <a:gd name="T9" fmla="*/ 0 60000 65536"/>
                    <a:gd name="T10" fmla="*/ 0 60000 65536"/>
                    <a:gd name="T11" fmla="*/ 0 60000 65536"/>
                    <a:gd name="T12" fmla="*/ 0 w 21600"/>
                    <a:gd name="T13" fmla="*/ 0 h 21600"/>
                    <a:gd name="T14" fmla="*/ 21600 w 21600"/>
                    <a:gd name="T15" fmla="*/ 7741 h 21600"/>
                  </a:gdLst>
                  <a:ahLst/>
                  <a:cxnLst>
                    <a:cxn ang="T8">
                      <a:pos x="T0" y="T1"/>
                    </a:cxn>
                    <a:cxn ang="T9">
                      <a:pos x="T2" y="T3"/>
                    </a:cxn>
                    <a:cxn ang="T10">
                      <a:pos x="T4" y="T5"/>
                    </a:cxn>
                    <a:cxn ang="T11">
                      <a:pos x="T6" y="T7"/>
                    </a:cxn>
                  </a:cxnLst>
                  <a:rect l="T12" t="T13" r="T14" b="T15"/>
                  <a:pathLst>
                    <a:path w="21600" h="21600">
                      <a:moveTo>
                        <a:pt x="0" y="10814"/>
                      </a:moveTo>
                      <a:lnTo>
                        <a:pt x="0" y="10809"/>
                      </a:lnTo>
                      <a:lnTo>
                        <a:pt x="0" y="10804"/>
                      </a:lnTo>
                      <a:lnTo>
                        <a:pt x="0" y="10800"/>
                      </a:lnTo>
                      <a:lnTo>
                        <a:pt x="0" y="4835"/>
                      </a:lnTo>
                      <a:lnTo>
                        <a:pt x="4835" y="0"/>
                      </a:lnTo>
                      <a:lnTo>
                        <a:pt x="10800" y="0"/>
                      </a:lnTo>
                      <a:lnTo>
                        <a:pt x="16764" y="0"/>
                      </a:lnTo>
                      <a:lnTo>
                        <a:pt x="21600" y="4835"/>
                      </a:lnTo>
                      <a:lnTo>
                        <a:pt x="21600" y="10800"/>
                      </a:lnTo>
                      <a:lnTo>
                        <a:pt x="21600" y="10804"/>
                      </a:lnTo>
                      <a:close/>
                    </a:path>
                  </a:pathLst>
                </a:custGeom>
                <a:solidFill>
                  <a:srgbClr val="FFFFFF"/>
                </a:solidFill>
                <a:ln w="9525">
                  <a:solidFill>
                    <a:srgbClr val="000000"/>
                  </a:solidFill>
                  <a:miter lim="800000"/>
                  <a:headEnd/>
                  <a:tailEnd/>
                </a:ln>
              </p:spPr>
              <p:txBody>
                <a:bodyPr/>
                <a:lstStyle/>
                <a:p>
                  <a:endParaRPr lang="zh-CN" altLang="en-US"/>
                </a:p>
              </p:txBody>
            </p:sp>
          </p:grpSp>
          <p:grpSp>
            <p:nvGrpSpPr>
              <p:cNvPr id="116803" name="Group 47"/>
              <p:cNvGrpSpPr>
                <a:grpSpLocks/>
              </p:cNvGrpSpPr>
              <p:nvPr/>
            </p:nvGrpSpPr>
            <p:grpSpPr bwMode="auto">
              <a:xfrm>
                <a:off x="7049" y="4996"/>
                <a:ext cx="200" cy="232"/>
                <a:chOff x="1376" y="2679"/>
                <a:chExt cx="204" cy="453"/>
              </a:xfrm>
            </p:grpSpPr>
            <p:grpSp>
              <p:nvGrpSpPr>
                <p:cNvPr id="116817" name="Group 48"/>
                <p:cNvGrpSpPr>
                  <a:grpSpLocks/>
                </p:cNvGrpSpPr>
                <p:nvPr/>
              </p:nvGrpSpPr>
              <p:grpSpPr bwMode="auto">
                <a:xfrm>
                  <a:off x="1376" y="2879"/>
                  <a:ext cx="181" cy="253"/>
                  <a:chOff x="1376" y="3299"/>
                  <a:chExt cx="181" cy="253"/>
                </a:xfrm>
              </p:grpSpPr>
              <p:sp>
                <p:nvSpPr>
                  <p:cNvPr id="116828" name="Line 49"/>
                  <p:cNvSpPr>
                    <a:spLocks noChangeShapeType="1"/>
                  </p:cNvSpPr>
                  <p:nvPr/>
                </p:nvSpPr>
                <p:spPr bwMode="auto">
                  <a:xfrm flipV="1">
                    <a:off x="1384" y="3388"/>
                    <a:ext cx="33" cy="0"/>
                  </a:xfrm>
                  <a:prstGeom prst="line">
                    <a:avLst/>
                  </a:prstGeom>
                  <a:noFill/>
                  <a:ln w="6350">
                    <a:solidFill>
                      <a:srgbClr val="000000"/>
                    </a:solidFill>
                    <a:round/>
                    <a:headEnd/>
                    <a:tailEnd/>
                  </a:ln>
                </p:spPr>
                <p:txBody>
                  <a:bodyPr/>
                  <a:lstStyle/>
                  <a:p>
                    <a:endParaRPr lang="zh-CN" altLang="en-US"/>
                  </a:p>
                </p:txBody>
              </p:sp>
              <p:sp>
                <p:nvSpPr>
                  <p:cNvPr id="116827" name="Line 50"/>
                  <p:cNvSpPr>
                    <a:spLocks noChangeShapeType="1"/>
                  </p:cNvSpPr>
                  <p:nvPr/>
                </p:nvSpPr>
                <p:spPr bwMode="auto">
                  <a:xfrm flipV="1">
                    <a:off x="1452" y="3483"/>
                    <a:ext cx="23" cy="0"/>
                  </a:xfrm>
                  <a:prstGeom prst="line">
                    <a:avLst/>
                  </a:prstGeom>
                  <a:noFill/>
                  <a:ln w="6350">
                    <a:solidFill>
                      <a:srgbClr val="000000"/>
                    </a:solidFill>
                    <a:round/>
                    <a:headEnd/>
                    <a:tailEnd/>
                  </a:ln>
                </p:spPr>
                <p:txBody>
                  <a:bodyPr/>
                  <a:lstStyle/>
                  <a:p>
                    <a:endParaRPr lang="zh-CN" altLang="en-US"/>
                  </a:p>
                </p:txBody>
              </p:sp>
              <p:sp>
                <p:nvSpPr>
                  <p:cNvPr id="116826" name="Line 51"/>
                  <p:cNvSpPr>
                    <a:spLocks noChangeShapeType="1"/>
                  </p:cNvSpPr>
                  <p:nvPr/>
                </p:nvSpPr>
                <p:spPr bwMode="auto">
                  <a:xfrm flipV="1">
                    <a:off x="1441" y="3352"/>
                    <a:ext cx="116" cy="0"/>
                  </a:xfrm>
                  <a:prstGeom prst="line">
                    <a:avLst/>
                  </a:prstGeom>
                  <a:noFill/>
                  <a:ln w="6350">
                    <a:solidFill>
                      <a:srgbClr val="000000"/>
                    </a:solidFill>
                    <a:round/>
                    <a:headEnd/>
                    <a:tailEnd/>
                  </a:ln>
                </p:spPr>
                <p:txBody>
                  <a:bodyPr/>
                  <a:lstStyle/>
                  <a:p>
                    <a:endParaRPr lang="zh-CN" altLang="en-US"/>
                  </a:p>
                </p:txBody>
              </p:sp>
              <p:sp>
                <p:nvSpPr>
                  <p:cNvPr id="116825" name="Line 52"/>
                  <p:cNvSpPr>
                    <a:spLocks noChangeShapeType="1"/>
                  </p:cNvSpPr>
                  <p:nvPr/>
                </p:nvSpPr>
                <p:spPr bwMode="auto">
                  <a:xfrm flipV="1">
                    <a:off x="1383" y="3488"/>
                    <a:ext cx="20" cy="0"/>
                  </a:xfrm>
                  <a:prstGeom prst="line">
                    <a:avLst/>
                  </a:prstGeom>
                  <a:noFill/>
                  <a:ln w="6350">
                    <a:solidFill>
                      <a:srgbClr val="000000"/>
                    </a:solidFill>
                    <a:round/>
                    <a:headEnd/>
                    <a:tailEnd/>
                  </a:ln>
                </p:spPr>
                <p:txBody>
                  <a:bodyPr/>
                  <a:lstStyle/>
                  <a:p>
                    <a:endParaRPr lang="zh-CN" altLang="en-US"/>
                  </a:p>
                </p:txBody>
              </p:sp>
              <p:sp>
                <p:nvSpPr>
                  <p:cNvPr id="116824" name="Line 53"/>
                  <p:cNvSpPr>
                    <a:spLocks noChangeShapeType="1"/>
                  </p:cNvSpPr>
                  <p:nvPr/>
                </p:nvSpPr>
                <p:spPr bwMode="auto">
                  <a:xfrm flipV="1">
                    <a:off x="1484" y="3387"/>
                    <a:ext cx="32" cy="0"/>
                  </a:xfrm>
                  <a:prstGeom prst="line">
                    <a:avLst/>
                  </a:prstGeom>
                  <a:noFill/>
                  <a:ln w="6350">
                    <a:solidFill>
                      <a:srgbClr val="000000"/>
                    </a:solidFill>
                    <a:round/>
                    <a:headEnd/>
                    <a:tailEnd/>
                  </a:ln>
                </p:spPr>
                <p:txBody>
                  <a:bodyPr/>
                  <a:lstStyle/>
                  <a:p>
                    <a:endParaRPr lang="zh-CN" altLang="en-US"/>
                  </a:p>
                </p:txBody>
              </p:sp>
              <p:sp>
                <p:nvSpPr>
                  <p:cNvPr id="116823" name="Line 54"/>
                  <p:cNvSpPr>
                    <a:spLocks noChangeShapeType="1"/>
                  </p:cNvSpPr>
                  <p:nvPr/>
                </p:nvSpPr>
                <p:spPr bwMode="auto">
                  <a:xfrm flipV="1">
                    <a:off x="1492" y="3476"/>
                    <a:ext cx="25" cy="0"/>
                  </a:xfrm>
                  <a:prstGeom prst="line">
                    <a:avLst/>
                  </a:prstGeom>
                  <a:noFill/>
                  <a:ln w="6350">
                    <a:solidFill>
                      <a:srgbClr val="000000"/>
                    </a:solidFill>
                    <a:round/>
                    <a:headEnd/>
                    <a:tailEnd/>
                  </a:ln>
                </p:spPr>
                <p:txBody>
                  <a:bodyPr/>
                  <a:lstStyle/>
                  <a:p>
                    <a:endParaRPr lang="zh-CN" altLang="en-US"/>
                  </a:p>
                </p:txBody>
              </p:sp>
              <p:sp>
                <p:nvSpPr>
                  <p:cNvPr id="116822" name="Line 55"/>
                  <p:cNvSpPr>
                    <a:spLocks noChangeShapeType="1"/>
                  </p:cNvSpPr>
                  <p:nvPr/>
                </p:nvSpPr>
                <p:spPr bwMode="auto">
                  <a:xfrm flipV="1">
                    <a:off x="1433" y="3442"/>
                    <a:ext cx="33" cy="0"/>
                  </a:xfrm>
                  <a:prstGeom prst="line">
                    <a:avLst/>
                  </a:prstGeom>
                  <a:noFill/>
                  <a:ln w="6350">
                    <a:solidFill>
                      <a:srgbClr val="000000"/>
                    </a:solidFill>
                    <a:round/>
                    <a:headEnd/>
                    <a:tailEnd/>
                  </a:ln>
                </p:spPr>
                <p:txBody>
                  <a:bodyPr/>
                  <a:lstStyle/>
                  <a:p>
                    <a:endParaRPr lang="zh-CN" altLang="en-US"/>
                  </a:p>
                </p:txBody>
              </p:sp>
              <p:sp>
                <p:nvSpPr>
                  <p:cNvPr id="116821" name="Line 56"/>
                  <p:cNvSpPr>
                    <a:spLocks noChangeShapeType="1"/>
                  </p:cNvSpPr>
                  <p:nvPr/>
                </p:nvSpPr>
                <p:spPr bwMode="auto">
                  <a:xfrm flipV="1">
                    <a:off x="1482" y="3299"/>
                    <a:ext cx="53" cy="0"/>
                  </a:xfrm>
                  <a:prstGeom prst="line">
                    <a:avLst/>
                  </a:prstGeom>
                  <a:noFill/>
                  <a:ln w="6350">
                    <a:solidFill>
                      <a:srgbClr val="000000"/>
                    </a:solidFill>
                    <a:round/>
                    <a:headEnd/>
                    <a:tailEnd/>
                  </a:ln>
                </p:spPr>
                <p:txBody>
                  <a:bodyPr/>
                  <a:lstStyle/>
                  <a:p>
                    <a:endParaRPr lang="zh-CN" altLang="en-US"/>
                  </a:p>
                </p:txBody>
              </p:sp>
              <p:sp>
                <p:nvSpPr>
                  <p:cNvPr id="116820" name="Line 57"/>
                  <p:cNvSpPr>
                    <a:spLocks noChangeShapeType="1"/>
                  </p:cNvSpPr>
                  <p:nvPr/>
                </p:nvSpPr>
                <p:spPr bwMode="auto">
                  <a:xfrm flipV="1">
                    <a:off x="1380" y="3302"/>
                    <a:ext cx="33" cy="0"/>
                  </a:xfrm>
                  <a:prstGeom prst="line">
                    <a:avLst/>
                  </a:prstGeom>
                  <a:noFill/>
                  <a:ln w="6350">
                    <a:solidFill>
                      <a:srgbClr val="000000"/>
                    </a:solidFill>
                    <a:round/>
                    <a:headEnd/>
                    <a:tailEnd/>
                  </a:ln>
                </p:spPr>
                <p:txBody>
                  <a:bodyPr/>
                  <a:lstStyle/>
                  <a:p>
                    <a:endParaRPr lang="zh-CN" altLang="en-US"/>
                  </a:p>
                </p:txBody>
              </p:sp>
              <p:sp>
                <p:nvSpPr>
                  <p:cNvPr id="116819" name="Line 58"/>
                  <p:cNvSpPr>
                    <a:spLocks noChangeShapeType="1"/>
                  </p:cNvSpPr>
                  <p:nvPr/>
                </p:nvSpPr>
                <p:spPr bwMode="auto">
                  <a:xfrm flipV="1">
                    <a:off x="1458" y="3552"/>
                    <a:ext cx="21" cy="0"/>
                  </a:xfrm>
                  <a:prstGeom prst="line">
                    <a:avLst/>
                  </a:prstGeom>
                  <a:noFill/>
                  <a:ln w="6350">
                    <a:solidFill>
                      <a:srgbClr val="000000"/>
                    </a:solidFill>
                    <a:round/>
                    <a:headEnd/>
                    <a:tailEnd/>
                  </a:ln>
                </p:spPr>
                <p:txBody>
                  <a:bodyPr/>
                  <a:lstStyle/>
                  <a:p>
                    <a:endParaRPr lang="zh-CN" altLang="en-US"/>
                  </a:p>
                </p:txBody>
              </p:sp>
              <p:sp>
                <p:nvSpPr>
                  <p:cNvPr id="116818" name="Line 59"/>
                  <p:cNvSpPr>
                    <a:spLocks noChangeShapeType="1"/>
                  </p:cNvSpPr>
                  <p:nvPr/>
                </p:nvSpPr>
                <p:spPr bwMode="auto">
                  <a:xfrm flipV="1">
                    <a:off x="1376" y="3441"/>
                    <a:ext cx="32" cy="0"/>
                  </a:xfrm>
                  <a:prstGeom prst="line">
                    <a:avLst/>
                  </a:prstGeom>
                  <a:noFill/>
                  <a:ln w="6350">
                    <a:solidFill>
                      <a:srgbClr val="000000"/>
                    </a:solidFill>
                    <a:round/>
                    <a:headEnd/>
                    <a:tailEnd/>
                  </a:ln>
                </p:spPr>
                <p:txBody>
                  <a:bodyPr/>
                  <a:lstStyle/>
                  <a:p>
                    <a:endParaRPr lang="zh-CN" altLang="en-US"/>
                  </a:p>
                </p:txBody>
              </p:sp>
            </p:grpSp>
            <p:grpSp>
              <p:nvGrpSpPr>
                <p:cNvPr id="116804" name="Group 60"/>
                <p:cNvGrpSpPr>
                  <a:grpSpLocks/>
                </p:cNvGrpSpPr>
                <p:nvPr/>
              </p:nvGrpSpPr>
              <p:grpSpPr bwMode="auto">
                <a:xfrm>
                  <a:off x="1376" y="2679"/>
                  <a:ext cx="204" cy="176"/>
                  <a:chOff x="8576" y="2574"/>
                  <a:chExt cx="234" cy="176"/>
                </a:xfrm>
              </p:grpSpPr>
              <p:sp>
                <p:nvSpPr>
                  <p:cNvPr id="116816" name="Line 61"/>
                  <p:cNvSpPr>
                    <a:spLocks noChangeShapeType="1"/>
                  </p:cNvSpPr>
                  <p:nvPr/>
                </p:nvSpPr>
                <p:spPr bwMode="auto">
                  <a:xfrm>
                    <a:off x="8603" y="2616"/>
                    <a:ext cx="57" cy="0"/>
                  </a:xfrm>
                  <a:prstGeom prst="line">
                    <a:avLst/>
                  </a:prstGeom>
                  <a:noFill/>
                  <a:ln w="6350">
                    <a:solidFill>
                      <a:srgbClr val="000000"/>
                    </a:solidFill>
                    <a:round/>
                    <a:headEnd/>
                    <a:tailEnd/>
                  </a:ln>
                </p:spPr>
                <p:txBody>
                  <a:bodyPr/>
                  <a:lstStyle/>
                  <a:p>
                    <a:endParaRPr lang="zh-CN" altLang="en-US"/>
                  </a:p>
                </p:txBody>
              </p:sp>
              <p:sp>
                <p:nvSpPr>
                  <p:cNvPr id="116815" name="Line 62"/>
                  <p:cNvSpPr>
                    <a:spLocks noChangeShapeType="1"/>
                  </p:cNvSpPr>
                  <p:nvPr/>
                </p:nvSpPr>
                <p:spPr bwMode="auto">
                  <a:xfrm>
                    <a:off x="8675" y="2667"/>
                    <a:ext cx="51" cy="0"/>
                  </a:xfrm>
                  <a:prstGeom prst="line">
                    <a:avLst/>
                  </a:prstGeom>
                  <a:noFill/>
                  <a:ln w="6350">
                    <a:solidFill>
                      <a:srgbClr val="000000"/>
                    </a:solidFill>
                    <a:round/>
                    <a:headEnd/>
                    <a:tailEnd/>
                  </a:ln>
                </p:spPr>
                <p:txBody>
                  <a:bodyPr/>
                  <a:lstStyle/>
                  <a:p>
                    <a:endParaRPr lang="zh-CN" altLang="en-US"/>
                  </a:p>
                </p:txBody>
              </p:sp>
              <p:sp>
                <p:nvSpPr>
                  <p:cNvPr id="116814" name="Line 63"/>
                  <p:cNvSpPr>
                    <a:spLocks noChangeShapeType="1"/>
                  </p:cNvSpPr>
                  <p:nvPr/>
                </p:nvSpPr>
                <p:spPr bwMode="auto">
                  <a:xfrm flipV="1">
                    <a:off x="8709" y="2616"/>
                    <a:ext cx="79" cy="0"/>
                  </a:xfrm>
                  <a:prstGeom prst="line">
                    <a:avLst/>
                  </a:prstGeom>
                  <a:noFill/>
                  <a:ln w="6350">
                    <a:solidFill>
                      <a:srgbClr val="000000"/>
                    </a:solidFill>
                    <a:round/>
                    <a:headEnd/>
                    <a:tailEnd/>
                  </a:ln>
                </p:spPr>
                <p:txBody>
                  <a:bodyPr/>
                  <a:lstStyle/>
                  <a:p>
                    <a:endParaRPr lang="zh-CN" altLang="en-US"/>
                  </a:p>
                </p:txBody>
              </p:sp>
              <p:sp>
                <p:nvSpPr>
                  <p:cNvPr id="116813" name="Line 64"/>
                  <p:cNvSpPr>
                    <a:spLocks noChangeShapeType="1"/>
                  </p:cNvSpPr>
                  <p:nvPr/>
                </p:nvSpPr>
                <p:spPr bwMode="auto">
                  <a:xfrm>
                    <a:off x="8592" y="2698"/>
                    <a:ext cx="128" cy="0"/>
                  </a:xfrm>
                  <a:prstGeom prst="line">
                    <a:avLst/>
                  </a:prstGeom>
                  <a:noFill/>
                  <a:ln w="6350">
                    <a:solidFill>
                      <a:srgbClr val="000000"/>
                    </a:solidFill>
                    <a:round/>
                    <a:headEnd/>
                    <a:tailEnd/>
                  </a:ln>
                </p:spPr>
                <p:txBody>
                  <a:bodyPr/>
                  <a:lstStyle/>
                  <a:p>
                    <a:endParaRPr lang="zh-CN" altLang="en-US"/>
                  </a:p>
                </p:txBody>
              </p:sp>
              <p:sp>
                <p:nvSpPr>
                  <p:cNvPr id="116812" name="Line 65"/>
                  <p:cNvSpPr>
                    <a:spLocks noChangeShapeType="1"/>
                  </p:cNvSpPr>
                  <p:nvPr/>
                </p:nvSpPr>
                <p:spPr bwMode="auto">
                  <a:xfrm>
                    <a:off x="8764" y="2653"/>
                    <a:ext cx="39" cy="0"/>
                  </a:xfrm>
                  <a:prstGeom prst="line">
                    <a:avLst/>
                  </a:prstGeom>
                  <a:noFill/>
                  <a:ln w="6350">
                    <a:solidFill>
                      <a:srgbClr val="000000"/>
                    </a:solidFill>
                    <a:round/>
                    <a:headEnd/>
                    <a:tailEnd/>
                  </a:ln>
                </p:spPr>
                <p:txBody>
                  <a:bodyPr/>
                  <a:lstStyle/>
                  <a:p>
                    <a:endParaRPr lang="zh-CN" altLang="en-US"/>
                  </a:p>
                </p:txBody>
              </p:sp>
              <p:sp>
                <p:nvSpPr>
                  <p:cNvPr id="116811" name="Line 66"/>
                  <p:cNvSpPr>
                    <a:spLocks noChangeShapeType="1"/>
                  </p:cNvSpPr>
                  <p:nvPr/>
                </p:nvSpPr>
                <p:spPr bwMode="auto">
                  <a:xfrm>
                    <a:off x="8715" y="2750"/>
                    <a:ext cx="58" cy="0"/>
                  </a:xfrm>
                  <a:prstGeom prst="line">
                    <a:avLst/>
                  </a:prstGeom>
                  <a:noFill/>
                  <a:ln w="6350">
                    <a:solidFill>
                      <a:srgbClr val="000000"/>
                    </a:solidFill>
                    <a:round/>
                    <a:headEnd/>
                    <a:tailEnd/>
                  </a:ln>
                </p:spPr>
                <p:txBody>
                  <a:bodyPr/>
                  <a:lstStyle/>
                  <a:p>
                    <a:endParaRPr lang="zh-CN" altLang="en-US"/>
                  </a:p>
                </p:txBody>
              </p:sp>
              <p:sp>
                <p:nvSpPr>
                  <p:cNvPr id="116810" name="Line 67"/>
                  <p:cNvSpPr>
                    <a:spLocks noChangeShapeType="1"/>
                  </p:cNvSpPr>
                  <p:nvPr/>
                </p:nvSpPr>
                <p:spPr bwMode="auto">
                  <a:xfrm>
                    <a:off x="8593" y="2749"/>
                    <a:ext cx="38" cy="0"/>
                  </a:xfrm>
                  <a:prstGeom prst="line">
                    <a:avLst/>
                  </a:prstGeom>
                  <a:noFill/>
                  <a:ln w="6350">
                    <a:solidFill>
                      <a:srgbClr val="000000"/>
                    </a:solidFill>
                    <a:round/>
                    <a:headEnd/>
                    <a:tailEnd/>
                  </a:ln>
                </p:spPr>
                <p:txBody>
                  <a:bodyPr/>
                  <a:lstStyle/>
                  <a:p>
                    <a:endParaRPr lang="zh-CN" altLang="en-US"/>
                  </a:p>
                </p:txBody>
              </p:sp>
              <p:sp>
                <p:nvSpPr>
                  <p:cNvPr id="116809" name="Line 68"/>
                  <p:cNvSpPr>
                    <a:spLocks noChangeShapeType="1"/>
                  </p:cNvSpPr>
                  <p:nvPr/>
                </p:nvSpPr>
                <p:spPr bwMode="auto">
                  <a:xfrm>
                    <a:off x="8744" y="2700"/>
                    <a:ext cx="38" cy="0"/>
                  </a:xfrm>
                  <a:prstGeom prst="line">
                    <a:avLst/>
                  </a:prstGeom>
                  <a:noFill/>
                  <a:ln w="6350">
                    <a:solidFill>
                      <a:srgbClr val="000000"/>
                    </a:solidFill>
                    <a:round/>
                    <a:headEnd/>
                    <a:tailEnd/>
                  </a:ln>
                </p:spPr>
                <p:txBody>
                  <a:bodyPr/>
                  <a:lstStyle/>
                  <a:p>
                    <a:endParaRPr lang="zh-CN" altLang="en-US"/>
                  </a:p>
                </p:txBody>
              </p:sp>
              <p:grpSp>
                <p:nvGrpSpPr>
                  <p:cNvPr id="116805" name="Group 69"/>
                  <p:cNvGrpSpPr>
                    <a:grpSpLocks/>
                  </p:cNvGrpSpPr>
                  <p:nvPr/>
                </p:nvGrpSpPr>
                <p:grpSpPr bwMode="auto">
                  <a:xfrm>
                    <a:off x="8576" y="2574"/>
                    <a:ext cx="234" cy="15"/>
                    <a:chOff x="4083" y="4362"/>
                    <a:chExt cx="240" cy="18"/>
                  </a:xfrm>
                </p:grpSpPr>
                <p:sp>
                  <p:nvSpPr>
                    <p:cNvPr id="116808" name="Line 70"/>
                    <p:cNvSpPr>
                      <a:spLocks noChangeShapeType="1"/>
                    </p:cNvSpPr>
                    <p:nvPr/>
                  </p:nvSpPr>
                  <p:spPr bwMode="auto">
                    <a:xfrm>
                      <a:off x="4104" y="4377"/>
                      <a:ext cx="193" cy="0"/>
                    </a:xfrm>
                    <a:prstGeom prst="line">
                      <a:avLst/>
                    </a:prstGeom>
                    <a:noFill/>
                    <a:ln w="9525">
                      <a:solidFill>
                        <a:srgbClr val="000000"/>
                      </a:solidFill>
                      <a:round/>
                      <a:headEnd/>
                      <a:tailEnd/>
                    </a:ln>
                  </p:spPr>
                  <p:txBody>
                    <a:bodyPr/>
                    <a:lstStyle/>
                    <a:p>
                      <a:endParaRPr lang="zh-CN" altLang="en-US"/>
                    </a:p>
                  </p:txBody>
                </p:sp>
                <p:sp>
                  <p:nvSpPr>
                    <p:cNvPr id="116807" name="Freeform 71"/>
                    <p:cNvSpPr>
                      <a:spLocks/>
                    </p:cNvSpPr>
                    <p:nvPr/>
                  </p:nvSpPr>
                  <p:spPr bwMode="auto">
                    <a:xfrm>
                      <a:off x="4299"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p:spPr>
                  <p:txBody>
                    <a:bodyPr/>
                    <a:lstStyle/>
                    <a:p>
                      <a:endParaRPr lang="zh-CN" altLang="en-US"/>
                    </a:p>
                  </p:txBody>
                </p:sp>
                <p:sp>
                  <p:nvSpPr>
                    <p:cNvPr id="116806" name="Freeform 72"/>
                    <p:cNvSpPr>
                      <a:spLocks/>
                    </p:cNvSpPr>
                    <p:nvPr/>
                  </p:nvSpPr>
                  <p:spPr bwMode="auto">
                    <a:xfrm flipH="1">
                      <a:off x="4083"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p:spPr>
                  <p:txBody>
                    <a:bodyPr/>
                    <a:lstStyle/>
                    <a:p>
                      <a:endParaRPr lang="zh-CN" altLang="en-US"/>
                    </a:p>
                  </p:txBody>
                </p:sp>
              </p:grpSp>
            </p:grpSp>
          </p:grpSp>
          <p:sp>
            <p:nvSpPr>
              <p:cNvPr id="116802" name="Line 73"/>
              <p:cNvSpPr>
                <a:spLocks noChangeShapeType="1"/>
              </p:cNvSpPr>
              <p:nvPr/>
            </p:nvSpPr>
            <p:spPr bwMode="auto">
              <a:xfrm flipV="1">
                <a:off x="7153" y="5234"/>
                <a:ext cx="69" cy="0"/>
              </a:xfrm>
              <a:prstGeom prst="line">
                <a:avLst/>
              </a:prstGeom>
              <a:noFill/>
              <a:ln w="6350">
                <a:solidFill>
                  <a:srgbClr val="000000"/>
                </a:solidFill>
                <a:round/>
                <a:headEnd/>
                <a:tailEnd/>
              </a:ln>
            </p:spPr>
            <p:txBody>
              <a:bodyPr/>
              <a:lstStyle/>
              <a:p>
                <a:endParaRPr lang="zh-CN" altLang="en-US"/>
              </a:p>
            </p:txBody>
          </p:sp>
          <p:sp>
            <p:nvSpPr>
              <p:cNvPr id="116801" name="Line 74"/>
              <p:cNvSpPr>
                <a:spLocks noChangeShapeType="1"/>
              </p:cNvSpPr>
              <p:nvPr/>
            </p:nvSpPr>
            <p:spPr bwMode="auto">
              <a:xfrm>
                <a:off x="7128" y="5258"/>
                <a:ext cx="51" cy="0"/>
              </a:xfrm>
              <a:prstGeom prst="line">
                <a:avLst/>
              </a:prstGeom>
              <a:noFill/>
              <a:ln w="6350">
                <a:solidFill>
                  <a:srgbClr val="000000"/>
                </a:solidFill>
                <a:round/>
                <a:headEnd/>
                <a:tailEnd/>
              </a:ln>
            </p:spPr>
            <p:txBody>
              <a:bodyPr/>
              <a:lstStyle/>
              <a:p>
                <a:endParaRPr lang="zh-CN" altLang="en-US"/>
              </a:p>
            </p:txBody>
          </p:sp>
        </p:grpSp>
        <p:sp>
          <p:nvSpPr>
            <p:cNvPr id="116799" name="Text Box 75"/>
            <p:cNvSpPr txBox="1">
              <a:spLocks noChangeArrowheads="1"/>
            </p:cNvSpPr>
            <p:nvPr/>
          </p:nvSpPr>
          <p:spPr bwMode="auto">
            <a:xfrm>
              <a:off x="5494" y="2408"/>
              <a:ext cx="1009" cy="456"/>
            </a:xfrm>
            <a:prstGeom prst="rect">
              <a:avLst/>
            </a:prstGeom>
            <a:noFill/>
            <a:ln w="9525">
              <a:noFill/>
              <a:miter lim="800000"/>
              <a:headEnd/>
              <a:tailEnd/>
            </a:ln>
          </p:spPr>
          <p:txBody>
            <a:bodyPr/>
            <a:lstStyle/>
            <a:p>
              <a:r>
                <a:rPr lang="en-US" altLang="zh-CN" sz="900">
                  <a:latin typeface="Calibri" pitchFamily="34" charset="0"/>
                  <a:cs typeface="Calibri" pitchFamily="34" charset="0"/>
                </a:rPr>
                <a:t>0.5g</a:t>
              </a:r>
              <a:r>
                <a:rPr lang="zh-CN" altLang="en-US" sz="900">
                  <a:latin typeface="Calibri" pitchFamily="34" charset="0"/>
                  <a:cs typeface="Calibri" pitchFamily="34" charset="0"/>
                </a:rPr>
                <a:t>锌</a:t>
              </a:r>
              <a:endParaRPr lang="zh-CN" altLang="en-US"/>
            </a:p>
          </p:txBody>
        </p:sp>
        <p:sp>
          <p:nvSpPr>
            <p:cNvPr id="116798" name="Line 76"/>
            <p:cNvSpPr>
              <a:spLocks noChangeShapeType="1"/>
            </p:cNvSpPr>
            <p:nvPr/>
          </p:nvSpPr>
          <p:spPr bwMode="auto">
            <a:xfrm>
              <a:off x="5959" y="2804"/>
              <a:ext cx="0" cy="312"/>
            </a:xfrm>
            <a:prstGeom prst="line">
              <a:avLst/>
            </a:prstGeom>
            <a:noFill/>
            <a:ln w="9525">
              <a:solidFill>
                <a:srgbClr val="000000"/>
              </a:solidFill>
              <a:round/>
              <a:headEnd/>
              <a:tailEnd type="stealth" w="sm" len="med"/>
            </a:ln>
          </p:spPr>
          <p:txBody>
            <a:bodyPr/>
            <a:lstStyle/>
            <a:p>
              <a:endParaRPr lang="zh-CN" altLang="en-US"/>
            </a:p>
          </p:txBody>
        </p:sp>
        <p:sp>
          <p:nvSpPr>
            <p:cNvPr id="116797" name="Text Box 77"/>
            <p:cNvSpPr txBox="1">
              <a:spLocks noChangeArrowheads="1"/>
            </p:cNvSpPr>
            <p:nvPr/>
          </p:nvSpPr>
          <p:spPr bwMode="auto">
            <a:xfrm>
              <a:off x="5329" y="4178"/>
              <a:ext cx="1440" cy="468"/>
            </a:xfrm>
            <a:prstGeom prst="rect">
              <a:avLst/>
            </a:prstGeom>
            <a:noFill/>
            <a:ln w="9525">
              <a:noFill/>
              <a:miter lim="800000"/>
              <a:headEnd/>
              <a:tailEnd/>
            </a:ln>
          </p:spPr>
          <p:txBody>
            <a:bodyPr/>
            <a:lstStyle/>
            <a:p>
              <a:r>
                <a:rPr lang="en-US" altLang="zh-CN" sz="700">
                  <a:latin typeface="Calibri" pitchFamily="34" charset="0"/>
                  <a:cs typeface="Calibri" pitchFamily="34" charset="0"/>
                </a:rPr>
                <a:t>5mL10</a:t>
              </a:r>
              <a:r>
                <a:rPr lang="zh-CN" altLang="en-US" sz="700">
                  <a:latin typeface="Calibri" pitchFamily="34" charset="0"/>
                  <a:cs typeface="Calibri" pitchFamily="34" charset="0"/>
                </a:rPr>
                <a:t>％盐酸</a:t>
              </a:r>
              <a:endParaRPr lang="zh-CN" altLang="en-US"/>
            </a:p>
          </p:txBody>
        </p:sp>
      </p:grpSp>
      <p:grpSp>
        <p:nvGrpSpPr>
          <p:cNvPr id="116738" name="组合 27"/>
          <p:cNvGrpSpPr>
            <a:grpSpLocks/>
          </p:cNvGrpSpPr>
          <p:nvPr/>
        </p:nvGrpSpPr>
        <p:grpSpPr bwMode="auto">
          <a:xfrm>
            <a:off x="8904288" y="1700213"/>
            <a:ext cx="1025525" cy="1295400"/>
            <a:chOff x="8460" y="9049"/>
            <a:chExt cx="1632" cy="2024"/>
          </a:xfrm>
        </p:grpSpPr>
        <p:grpSp>
          <p:nvGrpSpPr>
            <p:cNvPr id="116744" name="Group 79"/>
            <p:cNvGrpSpPr>
              <a:grpSpLocks/>
            </p:cNvGrpSpPr>
            <p:nvPr/>
          </p:nvGrpSpPr>
          <p:grpSpPr bwMode="auto">
            <a:xfrm>
              <a:off x="8768" y="9724"/>
              <a:ext cx="714" cy="970"/>
              <a:chOff x="6465" y="3000"/>
              <a:chExt cx="702" cy="1079"/>
            </a:xfrm>
          </p:grpSpPr>
          <p:grpSp>
            <p:nvGrpSpPr>
              <p:cNvPr id="116762" name="Group 80"/>
              <p:cNvGrpSpPr>
                <a:grpSpLocks/>
              </p:cNvGrpSpPr>
              <p:nvPr/>
            </p:nvGrpSpPr>
            <p:grpSpPr bwMode="auto">
              <a:xfrm>
                <a:off x="6660" y="3000"/>
                <a:ext cx="233" cy="1027"/>
                <a:chOff x="7034" y="4316"/>
                <a:chExt cx="233" cy="1027"/>
              </a:xfrm>
            </p:grpSpPr>
            <p:grpSp>
              <p:nvGrpSpPr>
                <p:cNvPr id="116791" name="Group 81"/>
                <p:cNvGrpSpPr>
                  <a:grpSpLocks/>
                </p:cNvGrpSpPr>
                <p:nvPr/>
              </p:nvGrpSpPr>
              <p:grpSpPr bwMode="auto">
                <a:xfrm>
                  <a:off x="7034" y="4316"/>
                  <a:ext cx="233" cy="1027"/>
                  <a:chOff x="4832" y="1026"/>
                  <a:chExt cx="238" cy="1466"/>
                </a:xfrm>
              </p:grpSpPr>
              <p:sp>
                <p:nvSpPr>
                  <p:cNvPr id="116795" name="AutoShape 82"/>
                  <p:cNvSpPr>
                    <a:spLocks noChangeArrowheads="1"/>
                  </p:cNvSpPr>
                  <p:nvPr/>
                </p:nvSpPr>
                <p:spPr bwMode="auto">
                  <a:xfrm>
                    <a:off x="4832" y="1026"/>
                    <a:ext cx="238" cy="28"/>
                  </a:xfrm>
                  <a:prstGeom prst="roundRect">
                    <a:avLst>
                      <a:gd name="adj" fmla="val 50000"/>
                    </a:avLst>
                  </a:prstGeom>
                  <a:solidFill>
                    <a:srgbClr val="FFFFFF"/>
                  </a:solidFill>
                  <a:ln w="9525">
                    <a:solidFill>
                      <a:srgbClr val="000000"/>
                    </a:solidFill>
                    <a:round/>
                    <a:headEnd/>
                    <a:tailEnd/>
                  </a:ln>
                </p:spPr>
                <p:txBody>
                  <a:bodyPr/>
                  <a:lstStyle/>
                  <a:p>
                    <a:endParaRPr lang="zh-CN" altLang="en-US"/>
                  </a:p>
                </p:txBody>
              </p:sp>
              <p:sp>
                <p:nvSpPr>
                  <p:cNvPr id="116794" name="Line 83"/>
                  <p:cNvSpPr>
                    <a:spLocks noChangeShapeType="1"/>
                  </p:cNvSpPr>
                  <p:nvPr/>
                </p:nvSpPr>
                <p:spPr bwMode="auto">
                  <a:xfrm>
                    <a:off x="4838" y="1043"/>
                    <a:ext cx="0" cy="1297"/>
                  </a:xfrm>
                  <a:prstGeom prst="line">
                    <a:avLst/>
                  </a:prstGeom>
                  <a:noFill/>
                  <a:ln w="9525">
                    <a:solidFill>
                      <a:srgbClr val="000000"/>
                    </a:solidFill>
                    <a:round/>
                    <a:headEnd/>
                    <a:tailEnd/>
                  </a:ln>
                </p:spPr>
                <p:txBody>
                  <a:bodyPr/>
                  <a:lstStyle/>
                  <a:p>
                    <a:endParaRPr lang="zh-CN" altLang="en-US"/>
                  </a:p>
                </p:txBody>
              </p:sp>
              <p:sp>
                <p:nvSpPr>
                  <p:cNvPr id="116793" name="Line 84"/>
                  <p:cNvSpPr>
                    <a:spLocks noChangeShapeType="1"/>
                  </p:cNvSpPr>
                  <p:nvPr/>
                </p:nvSpPr>
                <p:spPr bwMode="auto">
                  <a:xfrm>
                    <a:off x="5062" y="1043"/>
                    <a:ext cx="0" cy="1297"/>
                  </a:xfrm>
                  <a:prstGeom prst="line">
                    <a:avLst/>
                  </a:prstGeom>
                  <a:noFill/>
                  <a:ln w="9525">
                    <a:solidFill>
                      <a:srgbClr val="000000"/>
                    </a:solidFill>
                    <a:round/>
                    <a:headEnd/>
                    <a:tailEnd/>
                  </a:ln>
                </p:spPr>
                <p:txBody>
                  <a:bodyPr/>
                  <a:lstStyle/>
                  <a:p>
                    <a:endParaRPr lang="zh-CN" altLang="en-US"/>
                  </a:p>
                </p:txBody>
              </p:sp>
              <p:sp>
                <p:nvSpPr>
                  <p:cNvPr id="116792" name="AutoShape 85"/>
                  <p:cNvSpPr>
                    <a:spLocks noChangeArrowheads="1"/>
                  </p:cNvSpPr>
                  <p:nvPr/>
                </p:nvSpPr>
                <p:spPr bwMode="auto">
                  <a:xfrm flipV="1">
                    <a:off x="4837" y="2146"/>
                    <a:ext cx="223" cy="346"/>
                  </a:xfrm>
                  <a:custGeom>
                    <a:avLst/>
                    <a:gdLst>
                      <a:gd name="T0" fmla="*/ 112 w 21600"/>
                      <a:gd name="T1" fmla="*/ 0 h 21600"/>
                      <a:gd name="T2" fmla="*/ 0 w 21600"/>
                      <a:gd name="T3" fmla="*/ 173 h 21600"/>
                      <a:gd name="T4" fmla="*/ 112 w 21600"/>
                      <a:gd name="T5" fmla="*/ 0 h 21600"/>
                      <a:gd name="T6" fmla="*/ 223 w 21600"/>
                      <a:gd name="T7" fmla="*/ 173 h 21600"/>
                      <a:gd name="T8" fmla="*/ 0 60000 65536"/>
                      <a:gd name="T9" fmla="*/ 0 60000 65536"/>
                      <a:gd name="T10" fmla="*/ 0 60000 65536"/>
                      <a:gd name="T11" fmla="*/ 0 60000 65536"/>
                      <a:gd name="T12" fmla="*/ 0 w 21600"/>
                      <a:gd name="T13" fmla="*/ 0 h 21600"/>
                      <a:gd name="T14" fmla="*/ 21600 w 21600"/>
                      <a:gd name="T15" fmla="*/ 7741 h 21600"/>
                    </a:gdLst>
                    <a:ahLst/>
                    <a:cxnLst>
                      <a:cxn ang="T8">
                        <a:pos x="T0" y="T1"/>
                      </a:cxn>
                      <a:cxn ang="T9">
                        <a:pos x="T2" y="T3"/>
                      </a:cxn>
                      <a:cxn ang="T10">
                        <a:pos x="T4" y="T5"/>
                      </a:cxn>
                      <a:cxn ang="T11">
                        <a:pos x="T6" y="T7"/>
                      </a:cxn>
                    </a:cxnLst>
                    <a:rect l="T12" t="T13" r="T14" b="T15"/>
                    <a:pathLst>
                      <a:path w="21600" h="21600">
                        <a:moveTo>
                          <a:pt x="0" y="10814"/>
                        </a:moveTo>
                        <a:lnTo>
                          <a:pt x="0" y="10809"/>
                        </a:lnTo>
                        <a:lnTo>
                          <a:pt x="0" y="10804"/>
                        </a:lnTo>
                        <a:lnTo>
                          <a:pt x="0" y="10800"/>
                        </a:lnTo>
                        <a:lnTo>
                          <a:pt x="0" y="4835"/>
                        </a:lnTo>
                        <a:lnTo>
                          <a:pt x="4835" y="0"/>
                        </a:lnTo>
                        <a:lnTo>
                          <a:pt x="10800" y="0"/>
                        </a:lnTo>
                        <a:lnTo>
                          <a:pt x="16764" y="0"/>
                        </a:lnTo>
                        <a:lnTo>
                          <a:pt x="21600" y="4835"/>
                        </a:lnTo>
                        <a:lnTo>
                          <a:pt x="21600" y="10800"/>
                        </a:lnTo>
                        <a:lnTo>
                          <a:pt x="21600" y="10804"/>
                        </a:lnTo>
                        <a:close/>
                      </a:path>
                    </a:pathLst>
                  </a:custGeom>
                  <a:solidFill>
                    <a:srgbClr val="FFFFFF"/>
                  </a:solidFill>
                  <a:ln w="9525">
                    <a:solidFill>
                      <a:srgbClr val="000000"/>
                    </a:solidFill>
                    <a:miter lim="800000"/>
                    <a:headEnd/>
                    <a:tailEnd/>
                  </a:ln>
                </p:spPr>
                <p:txBody>
                  <a:bodyPr/>
                  <a:lstStyle/>
                  <a:p>
                    <a:endParaRPr lang="zh-CN" altLang="en-US"/>
                  </a:p>
                </p:txBody>
              </p:sp>
            </p:grpSp>
            <p:grpSp>
              <p:nvGrpSpPr>
                <p:cNvPr id="116765" name="Group 86"/>
                <p:cNvGrpSpPr>
                  <a:grpSpLocks/>
                </p:cNvGrpSpPr>
                <p:nvPr/>
              </p:nvGrpSpPr>
              <p:grpSpPr bwMode="auto">
                <a:xfrm>
                  <a:off x="7049" y="4996"/>
                  <a:ext cx="200" cy="232"/>
                  <a:chOff x="1376" y="2679"/>
                  <a:chExt cx="204" cy="453"/>
                </a:xfrm>
              </p:grpSpPr>
              <p:grpSp>
                <p:nvGrpSpPr>
                  <p:cNvPr id="116779" name="Group 87"/>
                  <p:cNvGrpSpPr>
                    <a:grpSpLocks/>
                  </p:cNvGrpSpPr>
                  <p:nvPr/>
                </p:nvGrpSpPr>
                <p:grpSpPr bwMode="auto">
                  <a:xfrm>
                    <a:off x="1376" y="2879"/>
                    <a:ext cx="181" cy="253"/>
                    <a:chOff x="1376" y="3299"/>
                    <a:chExt cx="181" cy="253"/>
                  </a:xfrm>
                </p:grpSpPr>
                <p:sp>
                  <p:nvSpPr>
                    <p:cNvPr id="116790" name="Line 88"/>
                    <p:cNvSpPr>
                      <a:spLocks noChangeShapeType="1"/>
                    </p:cNvSpPr>
                    <p:nvPr/>
                  </p:nvSpPr>
                  <p:spPr bwMode="auto">
                    <a:xfrm flipV="1">
                      <a:off x="1384" y="3388"/>
                      <a:ext cx="33" cy="0"/>
                    </a:xfrm>
                    <a:prstGeom prst="line">
                      <a:avLst/>
                    </a:prstGeom>
                    <a:noFill/>
                    <a:ln w="6350">
                      <a:solidFill>
                        <a:srgbClr val="000000"/>
                      </a:solidFill>
                      <a:round/>
                      <a:headEnd/>
                      <a:tailEnd/>
                    </a:ln>
                  </p:spPr>
                  <p:txBody>
                    <a:bodyPr/>
                    <a:lstStyle/>
                    <a:p>
                      <a:endParaRPr lang="zh-CN" altLang="en-US"/>
                    </a:p>
                  </p:txBody>
                </p:sp>
                <p:sp>
                  <p:nvSpPr>
                    <p:cNvPr id="116789" name="Line 89"/>
                    <p:cNvSpPr>
                      <a:spLocks noChangeShapeType="1"/>
                    </p:cNvSpPr>
                    <p:nvPr/>
                  </p:nvSpPr>
                  <p:spPr bwMode="auto">
                    <a:xfrm flipV="1">
                      <a:off x="1452" y="3483"/>
                      <a:ext cx="23" cy="0"/>
                    </a:xfrm>
                    <a:prstGeom prst="line">
                      <a:avLst/>
                    </a:prstGeom>
                    <a:noFill/>
                    <a:ln w="6350">
                      <a:solidFill>
                        <a:srgbClr val="000000"/>
                      </a:solidFill>
                      <a:round/>
                      <a:headEnd/>
                      <a:tailEnd/>
                    </a:ln>
                  </p:spPr>
                  <p:txBody>
                    <a:bodyPr/>
                    <a:lstStyle/>
                    <a:p>
                      <a:endParaRPr lang="zh-CN" altLang="en-US"/>
                    </a:p>
                  </p:txBody>
                </p:sp>
                <p:sp>
                  <p:nvSpPr>
                    <p:cNvPr id="116788" name="Line 90"/>
                    <p:cNvSpPr>
                      <a:spLocks noChangeShapeType="1"/>
                    </p:cNvSpPr>
                    <p:nvPr/>
                  </p:nvSpPr>
                  <p:spPr bwMode="auto">
                    <a:xfrm flipV="1">
                      <a:off x="1441" y="3352"/>
                      <a:ext cx="116" cy="0"/>
                    </a:xfrm>
                    <a:prstGeom prst="line">
                      <a:avLst/>
                    </a:prstGeom>
                    <a:noFill/>
                    <a:ln w="6350">
                      <a:solidFill>
                        <a:srgbClr val="000000"/>
                      </a:solidFill>
                      <a:round/>
                      <a:headEnd/>
                      <a:tailEnd/>
                    </a:ln>
                  </p:spPr>
                  <p:txBody>
                    <a:bodyPr/>
                    <a:lstStyle/>
                    <a:p>
                      <a:endParaRPr lang="zh-CN" altLang="en-US"/>
                    </a:p>
                  </p:txBody>
                </p:sp>
                <p:sp>
                  <p:nvSpPr>
                    <p:cNvPr id="116787" name="Line 91"/>
                    <p:cNvSpPr>
                      <a:spLocks noChangeShapeType="1"/>
                    </p:cNvSpPr>
                    <p:nvPr/>
                  </p:nvSpPr>
                  <p:spPr bwMode="auto">
                    <a:xfrm flipV="1">
                      <a:off x="1383" y="3488"/>
                      <a:ext cx="20" cy="0"/>
                    </a:xfrm>
                    <a:prstGeom prst="line">
                      <a:avLst/>
                    </a:prstGeom>
                    <a:noFill/>
                    <a:ln w="6350">
                      <a:solidFill>
                        <a:srgbClr val="000000"/>
                      </a:solidFill>
                      <a:round/>
                      <a:headEnd/>
                      <a:tailEnd/>
                    </a:ln>
                  </p:spPr>
                  <p:txBody>
                    <a:bodyPr/>
                    <a:lstStyle/>
                    <a:p>
                      <a:endParaRPr lang="zh-CN" altLang="en-US"/>
                    </a:p>
                  </p:txBody>
                </p:sp>
                <p:sp>
                  <p:nvSpPr>
                    <p:cNvPr id="116786" name="Line 92"/>
                    <p:cNvSpPr>
                      <a:spLocks noChangeShapeType="1"/>
                    </p:cNvSpPr>
                    <p:nvPr/>
                  </p:nvSpPr>
                  <p:spPr bwMode="auto">
                    <a:xfrm flipV="1">
                      <a:off x="1484" y="3387"/>
                      <a:ext cx="32" cy="0"/>
                    </a:xfrm>
                    <a:prstGeom prst="line">
                      <a:avLst/>
                    </a:prstGeom>
                    <a:noFill/>
                    <a:ln w="6350">
                      <a:solidFill>
                        <a:srgbClr val="000000"/>
                      </a:solidFill>
                      <a:round/>
                      <a:headEnd/>
                      <a:tailEnd/>
                    </a:ln>
                  </p:spPr>
                  <p:txBody>
                    <a:bodyPr/>
                    <a:lstStyle/>
                    <a:p>
                      <a:endParaRPr lang="zh-CN" altLang="en-US"/>
                    </a:p>
                  </p:txBody>
                </p:sp>
                <p:sp>
                  <p:nvSpPr>
                    <p:cNvPr id="116785" name="Line 93"/>
                    <p:cNvSpPr>
                      <a:spLocks noChangeShapeType="1"/>
                    </p:cNvSpPr>
                    <p:nvPr/>
                  </p:nvSpPr>
                  <p:spPr bwMode="auto">
                    <a:xfrm flipV="1">
                      <a:off x="1492" y="3476"/>
                      <a:ext cx="25" cy="0"/>
                    </a:xfrm>
                    <a:prstGeom prst="line">
                      <a:avLst/>
                    </a:prstGeom>
                    <a:noFill/>
                    <a:ln w="6350">
                      <a:solidFill>
                        <a:srgbClr val="000000"/>
                      </a:solidFill>
                      <a:round/>
                      <a:headEnd/>
                      <a:tailEnd/>
                    </a:ln>
                  </p:spPr>
                  <p:txBody>
                    <a:bodyPr/>
                    <a:lstStyle/>
                    <a:p>
                      <a:endParaRPr lang="zh-CN" altLang="en-US"/>
                    </a:p>
                  </p:txBody>
                </p:sp>
                <p:sp>
                  <p:nvSpPr>
                    <p:cNvPr id="116784" name="Line 94"/>
                    <p:cNvSpPr>
                      <a:spLocks noChangeShapeType="1"/>
                    </p:cNvSpPr>
                    <p:nvPr/>
                  </p:nvSpPr>
                  <p:spPr bwMode="auto">
                    <a:xfrm flipV="1">
                      <a:off x="1433" y="3442"/>
                      <a:ext cx="33" cy="0"/>
                    </a:xfrm>
                    <a:prstGeom prst="line">
                      <a:avLst/>
                    </a:prstGeom>
                    <a:noFill/>
                    <a:ln w="6350">
                      <a:solidFill>
                        <a:srgbClr val="000000"/>
                      </a:solidFill>
                      <a:round/>
                      <a:headEnd/>
                      <a:tailEnd/>
                    </a:ln>
                  </p:spPr>
                  <p:txBody>
                    <a:bodyPr/>
                    <a:lstStyle/>
                    <a:p>
                      <a:endParaRPr lang="zh-CN" altLang="en-US"/>
                    </a:p>
                  </p:txBody>
                </p:sp>
                <p:sp>
                  <p:nvSpPr>
                    <p:cNvPr id="116783" name="Line 95"/>
                    <p:cNvSpPr>
                      <a:spLocks noChangeShapeType="1"/>
                    </p:cNvSpPr>
                    <p:nvPr/>
                  </p:nvSpPr>
                  <p:spPr bwMode="auto">
                    <a:xfrm flipV="1">
                      <a:off x="1482" y="3299"/>
                      <a:ext cx="53" cy="0"/>
                    </a:xfrm>
                    <a:prstGeom prst="line">
                      <a:avLst/>
                    </a:prstGeom>
                    <a:noFill/>
                    <a:ln w="6350">
                      <a:solidFill>
                        <a:srgbClr val="000000"/>
                      </a:solidFill>
                      <a:round/>
                      <a:headEnd/>
                      <a:tailEnd/>
                    </a:ln>
                  </p:spPr>
                  <p:txBody>
                    <a:bodyPr/>
                    <a:lstStyle/>
                    <a:p>
                      <a:endParaRPr lang="zh-CN" altLang="en-US"/>
                    </a:p>
                  </p:txBody>
                </p:sp>
                <p:sp>
                  <p:nvSpPr>
                    <p:cNvPr id="116782" name="Line 96"/>
                    <p:cNvSpPr>
                      <a:spLocks noChangeShapeType="1"/>
                    </p:cNvSpPr>
                    <p:nvPr/>
                  </p:nvSpPr>
                  <p:spPr bwMode="auto">
                    <a:xfrm flipV="1">
                      <a:off x="1380" y="3302"/>
                      <a:ext cx="33" cy="0"/>
                    </a:xfrm>
                    <a:prstGeom prst="line">
                      <a:avLst/>
                    </a:prstGeom>
                    <a:noFill/>
                    <a:ln w="6350">
                      <a:solidFill>
                        <a:srgbClr val="000000"/>
                      </a:solidFill>
                      <a:round/>
                      <a:headEnd/>
                      <a:tailEnd/>
                    </a:ln>
                  </p:spPr>
                  <p:txBody>
                    <a:bodyPr/>
                    <a:lstStyle/>
                    <a:p>
                      <a:endParaRPr lang="zh-CN" altLang="en-US"/>
                    </a:p>
                  </p:txBody>
                </p:sp>
                <p:sp>
                  <p:nvSpPr>
                    <p:cNvPr id="116781" name="Line 97"/>
                    <p:cNvSpPr>
                      <a:spLocks noChangeShapeType="1"/>
                    </p:cNvSpPr>
                    <p:nvPr/>
                  </p:nvSpPr>
                  <p:spPr bwMode="auto">
                    <a:xfrm flipV="1">
                      <a:off x="1458" y="3552"/>
                      <a:ext cx="21" cy="0"/>
                    </a:xfrm>
                    <a:prstGeom prst="line">
                      <a:avLst/>
                    </a:prstGeom>
                    <a:noFill/>
                    <a:ln w="6350">
                      <a:solidFill>
                        <a:srgbClr val="000000"/>
                      </a:solidFill>
                      <a:round/>
                      <a:headEnd/>
                      <a:tailEnd/>
                    </a:ln>
                  </p:spPr>
                  <p:txBody>
                    <a:bodyPr/>
                    <a:lstStyle/>
                    <a:p>
                      <a:endParaRPr lang="zh-CN" altLang="en-US"/>
                    </a:p>
                  </p:txBody>
                </p:sp>
                <p:sp>
                  <p:nvSpPr>
                    <p:cNvPr id="116780" name="Line 98"/>
                    <p:cNvSpPr>
                      <a:spLocks noChangeShapeType="1"/>
                    </p:cNvSpPr>
                    <p:nvPr/>
                  </p:nvSpPr>
                  <p:spPr bwMode="auto">
                    <a:xfrm flipV="1">
                      <a:off x="1376" y="3441"/>
                      <a:ext cx="32" cy="0"/>
                    </a:xfrm>
                    <a:prstGeom prst="line">
                      <a:avLst/>
                    </a:prstGeom>
                    <a:noFill/>
                    <a:ln w="6350">
                      <a:solidFill>
                        <a:srgbClr val="000000"/>
                      </a:solidFill>
                      <a:round/>
                      <a:headEnd/>
                      <a:tailEnd/>
                    </a:ln>
                  </p:spPr>
                  <p:txBody>
                    <a:bodyPr/>
                    <a:lstStyle/>
                    <a:p>
                      <a:endParaRPr lang="zh-CN" altLang="en-US"/>
                    </a:p>
                  </p:txBody>
                </p:sp>
              </p:grpSp>
              <p:grpSp>
                <p:nvGrpSpPr>
                  <p:cNvPr id="116766" name="Group 99"/>
                  <p:cNvGrpSpPr>
                    <a:grpSpLocks/>
                  </p:cNvGrpSpPr>
                  <p:nvPr/>
                </p:nvGrpSpPr>
                <p:grpSpPr bwMode="auto">
                  <a:xfrm>
                    <a:off x="1376" y="2679"/>
                    <a:ext cx="204" cy="176"/>
                    <a:chOff x="8576" y="2574"/>
                    <a:chExt cx="234" cy="176"/>
                  </a:xfrm>
                </p:grpSpPr>
                <p:sp>
                  <p:nvSpPr>
                    <p:cNvPr id="116778" name="Line 100"/>
                    <p:cNvSpPr>
                      <a:spLocks noChangeShapeType="1"/>
                    </p:cNvSpPr>
                    <p:nvPr/>
                  </p:nvSpPr>
                  <p:spPr bwMode="auto">
                    <a:xfrm>
                      <a:off x="8603" y="2616"/>
                      <a:ext cx="57" cy="0"/>
                    </a:xfrm>
                    <a:prstGeom prst="line">
                      <a:avLst/>
                    </a:prstGeom>
                    <a:noFill/>
                    <a:ln w="6350">
                      <a:solidFill>
                        <a:srgbClr val="000000"/>
                      </a:solidFill>
                      <a:round/>
                      <a:headEnd/>
                      <a:tailEnd/>
                    </a:ln>
                  </p:spPr>
                  <p:txBody>
                    <a:bodyPr/>
                    <a:lstStyle/>
                    <a:p>
                      <a:endParaRPr lang="zh-CN" altLang="en-US"/>
                    </a:p>
                  </p:txBody>
                </p:sp>
                <p:sp>
                  <p:nvSpPr>
                    <p:cNvPr id="116777" name="Line 101"/>
                    <p:cNvSpPr>
                      <a:spLocks noChangeShapeType="1"/>
                    </p:cNvSpPr>
                    <p:nvPr/>
                  </p:nvSpPr>
                  <p:spPr bwMode="auto">
                    <a:xfrm>
                      <a:off x="8675" y="2667"/>
                      <a:ext cx="51" cy="0"/>
                    </a:xfrm>
                    <a:prstGeom prst="line">
                      <a:avLst/>
                    </a:prstGeom>
                    <a:noFill/>
                    <a:ln w="6350">
                      <a:solidFill>
                        <a:srgbClr val="000000"/>
                      </a:solidFill>
                      <a:round/>
                      <a:headEnd/>
                      <a:tailEnd/>
                    </a:ln>
                  </p:spPr>
                  <p:txBody>
                    <a:bodyPr/>
                    <a:lstStyle/>
                    <a:p>
                      <a:endParaRPr lang="zh-CN" altLang="en-US"/>
                    </a:p>
                  </p:txBody>
                </p:sp>
                <p:sp>
                  <p:nvSpPr>
                    <p:cNvPr id="116776" name="Line 102"/>
                    <p:cNvSpPr>
                      <a:spLocks noChangeShapeType="1"/>
                    </p:cNvSpPr>
                    <p:nvPr/>
                  </p:nvSpPr>
                  <p:spPr bwMode="auto">
                    <a:xfrm flipV="1">
                      <a:off x="8709" y="2616"/>
                      <a:ext cx="79" cy="0"/>
                    </a:xfrm>
                    <a:prstGeom prst="line">
                      <a:avLst/>
                    </a:prstGeom>
                    <a:noFill/>
                    <a:ln w="6350">
                      <a:solidFill>
                        <a:srgbClr val="000000"/>
                      </a:solidFill>
                      <a:round/>
                      <a:headEnd/>
                      <a:tailEnd/>
                    </a:ln>
                  </p:spPr>
                  <p:txBody>
                    <a:bodyPr/>
                    <a:lstStyle/>
                    <a:p>
                      <a:endParaRPr lang="zh-CN" altLang="en-US"/>
                    </a:p>
                  </p:txBody>
                </p:sp>
                <p:sp>
                  <p:nvSpPr>
                    <p:cNvPr id="116775" name="Line 103"/>
                    <p:cNvSpPr>
                      <a:spLocks noChangeShapeType="1"/>
                    </p:cNvSpPr>
                    <p:nvPr/>
                  </p:nvSpPr>
                  <p:spPr bwMode="auto">
                    <a:xfrm>
                      <a:off x="8592" y="2698"/>
                      <a:ext cx="128" cy="0"/>
                    </a:xfrm>
                    <a:prstGeom prst="line">
                      <a:avLst/>
                    </a:prstGeom>
                    <a:noFill/>
                    <a:ln w="6350">
                      <a:solidFill>
                        <a:srgbClr val="000000"/>
                      </a:solidFill>
                      <a:round/>
                      <a:headEnd/>
                      <a:tailEnd/>
                    </a:ln>
                  </p:spPr>
                  <p:txBody>
                    <a:bodyPr/>
                    <a:lstStyle/>
                    <a:p>
                      <a:endParaRPr lang="zh-CN" altLang="en-US"/>
                    </a:p>
                  </p:txBody>
                </p:sp>
                <p:sp>
                  <p:nvSpPr>
                    <p:cNvPr id="116774" name="Line 104"/>
                    <p:cNvSpPr>
                      <a:spLocks noChangeShapeType="1"/>
                    </p:cNvSpPr>
                    <p:nvPr/>
                  </p:nvSpPr>
                  <p:spPr bwMode="auto">
                    <a:xfrm>
                      <a:off x="8764" y="2653"/>
                      <a:ext cx="39" cy="0"/>
                    </a:xfrm>
                    <a:prstGeom prst="line">
                      <a:avLst/>
                    </a:prstGeom>
                    <a:noFill/>
                    <a:ln w="6350">
                      <a:solidFill>
                        <a:srgbClr val="000000"/>
                      </a:solidFill>
                      <a:round/>
                      <a:headEnd/>
                      <a:tailEnd/>
                    </a:ln>
                  </p:spPr>
                  <p:txBody>
                    <a:bodyPr/>
                    <a:lstStyle/>
                    <a:p>
                      <a:endParaRPr lang="zh-CN" altLang="en-US"/>
                    </a:p>
                  </p:txBody>
                </p:sp>
                <p:sp>
                  <p:nvSpPr>
                    <p:cNvPr id="116773" name="Line 105"/>
                    <p:cNvSpPr>
                      <a:spLocks noChangeShapeType="1"/>
                    </p:cNvSpPr>
                    <p:nvPr/>
                  </p:nvSpPr>
                  <p:spPr bwMode="auto">
                    <a:xfrm>
                      <a:off x="8715" y="2750"/>
                      <a:ext cx="58" cy="0"/>
                    </a:xfrm>
                    <a:prstGeom prst="line">
                      <a:avLst/>
                    </a:prstGeom>
                    <a:noFill/>
                    <a:ln w="6350">
                      <a:solidFill>
                        <a:srgbClr val="000000"/>
                      </a:solidFill>
                      <a:round/>
                      <a:headEnd/>
                      <a:tailEnd/>
                    </a:ln>
                  </p:spPr>
                  <p:txBody>
                    <a:bodyPr/>
                    <a:lstStyle/>
                    <a:p>
                      <a:endParaRPr lang="zh-CN" altLang="en-US"/>
                    </a:p>
                  </p:txBody>
                </p:sp>
                <p:sp>
                  <p:nvSpPr>
                    <p:cNvPr id="116772" name="Line 106"/>
                    <p:cNvSpPr>
                      <a:spLocks noChangeShapeType="1"/>
                    </p:cNvSpPr>
                    <p:nvPr/>
                  </p:nvSpPr>
                  <p:spPr bwMode="auto">
                    <a:xfrm>
                      <a:off x="8593" y="2749"/>
                      <a:ext cx="38" cy="0"/>
                    </a:xfrm>
                    <a:prstGeom prst="line">
                      <a:avLst/>
                    </a:prstGeom>
                    <a:noFill/>
                    <a:ln w="6350">
                      <a:solidFill>
                        <a:srgbClr val="000000"/>
                      </a:solidFill>
                      <a:round/>
                      <a:headEnd/>
                      <a:tailEnd/>
                    </a:ln>
                  </p:spPr>
                  <p:txBody>
                    <a:bodyPr/>
                    <a:lstStyle/>
                    <a:p>
                      <a:endParaRPr lang="zh-CN" altLang="en-US"/>
                    </a:p>
                  </p:txBody>
                </p:sp>
                <p:sp>
                  <p:nvSpPr>
                    <p:cNvPr id="116771" name="Line 107"/>
                    <p:cNvSpPr>
                      <a:spLocks noChangeShapeType="1"/>
                    </p:cNvSpPr>
                    <p:nvPr/>
                  </p:nvSpPr>
                  <p:spPr bwMode="auto">
                    <a:xfrm>
                      <a:off x="8744" y="2700"/>
                      <a:ext cx="38" cy="0"/>
                    </a:xfrm>
                    <a:prstGeom prst="line">
                      <a:avLst/>
                    </a:prstGeom>
                    <a:noFill/>
                    <a:ln w="6350">
                      <a:solidFill>
                        <a:srgbClr val="000000"/>
                      </a:solidFill>
                      <a:round/>
                      <a:headEnd/>
                      <a:tailEnd/>
                    </a:ln>
                  </p:spPr>
                  <p:txBody>
                    <a:bodyPr/>
                    <a:lstStyle/>
                    <a:p>
                      <a:endParaRPr lang="zh-CN" altLang="en-US"/>
                    </a:p>
                  </p:txBody>
                </p:sp>
                <p:grpSp>
                  <p:nvGrpSpPr>
                    <p:cNvPr id="116767" name="Group 108"/>
                    <p:cNvGrpSpPr>
                      <a:grpSpLocks/>
                    </p:cNvGrpSpPr>
                    <p:nvPr/>
                  </p:nvGrpSpPr>
                  <p:grpSpPr bwMode="auto">
                    <a:xfrm>
                      <a:off x="8576" y="2574"/>
                      <a:ext cx="234" cy="15"/>
                      <a:chOff x="4083" y="4362"/>
                      <a:chExt cx="240" cy="18"/>
                    </a:xfrm>
                  </p:grpSpPr>
                  <p:sp>
                    <p:nvSpPr>
                      <p:cNvPr id="116770" name="Line 109"/>
                      <p:cNvSpPr>
                        <a:spLocks noChangeShapeType="1"/>
                      </p:cNvSpPr>
                      <p:nvPr/>
                    </p:nvSpPr>
                    <p:spPr bwMode="auto">
                      <a:xfrm>
                        <a:off x="4104" y="4377"/>
                        <a:ext cx="193" cy="0"/>
                      </a:xfrm>
                      <a:prstGeom prst="line">
                        <a:avLst/>
                      </a:prstGeom>
                      <a:noFill/>
                      <a:ln w="9525">
                        <a:solidFill>
                          <a:srgbClr val="000000"/>
                        </a:solidFill>
                        <a:round/>
                        <a:headEnd/>
                        <a:tailEnd/>
                      </a:ln>
                    </p:spPr>
                    <p:txBody>
                      <a:bodyPr/>
                      <a:lstStyle/>
                      <a:p>
                        <a:endParaRPr lang="zh-CN" altLang="en-US"/>
                      </a:p>
                    </p:txBody>
                  </p:sp>
                  <p:sp>
                    <p:nvSpPr>
                      <p:cNvPr id="116769" name="Freeform 110"/>
                      <p:cNvSpPr>
                        <a:spLocks/>
                      </p:cNvSpPr>
                      <p:nvPr/>
                    </p:nvSpPr>
                    <p:spPr bwMode="auto">
                      <a:xfrm>
                        <a:off x="4299"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p:spPr>
                    <p:txBody>
                      <a:bodyPr/>
                      <a:lstStyle/>
                      <a:p>
                        <a:endParaRPr lang="zh-CN" altLang="en-US"/>
                      </a:p>
                    </p:txBody>
                  </p:sp>
                  <p:sp>
                    <p:nvSpPr>
                      <p:cNvPr id="116768" name="Freeform 111"/>
                      <p:cNvSpPr>
                        <a:spLocks/>
                      </p:cNvSpPr>
                      <p:nvPr/>
                    </p:nvSpPr>
                    <p:spPr bwMode="auto">
                      <a:xfrm flipH="1">
                        <a:off x="4083"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p:spPr>
                    <p:txBody>
                      <a:bodyPr/>
                      <a:lstStyle/>
                      <a:p>
                        <a:endParaRPr lang="zh-CN" altLang="en-US"/>
                      </a:p>
                    </p:txBody>
                  </p:sp>
                </p:grpSp>
              </p:grpSp>
            </p:grpSp>
            <p:sp>
              <p:nvSpPr>
                <p:cNvPr id="116764" name="Line 112"/>
                <p:cNvSpPr>
                  <a:spLocks noChangeShapeType="1"/>
                </p:cNvSpPr>
                <p:nvPr/>
              </p:nvSpPr>
              <p:spPr bwMode="auto">
                <a:xfrm flipV="1">
                  <a:off x="7153" y="5234"/>
                  <a:ext cx="69" cy="0"/>
                </a:xfrm>
                <a:prstGeom prst="line">
                  <a:avLst/>
                </a:prstGeom>
                <a:noFill/>
                <a:ln w="6350">
                  <a:solidFill>
                    <a:srgbClr val="000000"/>
                  </a:solidFill>
                  <a:round/>
                  <a:headEnd/>
                  <a:tailEnd/>
                </a:ln>
              </p:spPr>
              <p:txBody>
                <a:bodyPr/>
                <a:lstStyle/>
                <a:p>
                  <a:endParaRPr lang="zh-CN" altLang="en-US"/>
                </a:p>
              </p:txBody>
            </p:sp>
            <p:sp>
              <p:nvSpPr>
                <p:cNvPr id="116763" name="Line 113"/>
                <p:cNvSpPr>
                  <a:spLocks noChangeShapeType="1"/>
                </p:cNvSpPr>
                <p:nvPr/>
              </p:nvSpPr>
              <p:spPr bwMode="auto">
                <a:xfrm>
                  <a:off x="7128" y="5258"/>
                  <a:ext cx="51" cy="0"/>
                </a:xfrm>
                <a:prstGeom prst="line">
                  <a:avLst/>
                </a:prstGeom>
                <a:noFill/>
                <a:ln w="6350">
                  <a:solidFill>
                    <a:srgbClr val="000000"/>
                  </a:solidFill>
                  <a:round/>
                  <a:headEnd/>
                  <a:tailEnd/>
                </a:ln>
              </p:spPr>
              <p:txBody>
                <a:bodyPr/>
                <a:lstStyle/>
                <a:p>
                  <a:endParaRPr lang="zh-CN" altLang="en-US"/>
                </a:p>
              </p:txBody>
            </p:sp>
          </p:grpSp>
          <p:grpSp>
            <p:nvGrpSpPr>
              <p:cNvPr id="116751" name="Group 114"/>
              <p:cNvGrpSpPr>
                <a:grpSpLocks/>
              </p:cNvGrpSpPr>
              <p:nvPr/>
            </p:nvGrpSpPr>
            <p:grpSpPr bwMode="auto">
              <a:xfrm>
                <a:off x="6465" y="3297"/>
                <a:ext cx="702" cy="782"/>
                <a:chOff x="1936" y="10524"/>
                <a:chExt cx="711" cy="793"/>
              </a:xfrm>
            </p:grpSpPr>
            <p:sp>
              <p:nvSpPr>
                <p:cNvPr id="116761" name="AutoShape 115"/>
                <p:cNvSpPr>
                  <a:spLocks noChangeArrowheads="1"/>
                </p:cNvSpPr>
                <p:nvPr/>
              </p:nvSpPr>
              <p:spPr bwMode="auto">
                <a:xfrm rot="1802204">
                  <a:off x="2536" y="10599"/>
                  <a:ext cx="111" cy="24"/>
                </a:xfrm>
                <a:prstGeom prst="roundRect">
                  <a:avLst>
                    <a:gd name="adj" fmla="val 16667"/>
                  </a:avLst>
                </a:prstGeom>
                <a:solidFill>
                  <a:srgbClr val="FFFFFF"/>
                </a:solidFill>
                <a:ln w="9525">
                  <a:solidFill>
                    <a:srgbClr val="000000"/>
                  </a:solidFill>
                  <a:round/>
                  <a:headEnd/>
                  <a:tailEnd/>
                </a:ln>
              </p:spPr>
              <p:txBody>
                <a:bodyPr/>
                <a:lstStyle/>
                <a:p>
                  <a:endParaRPr lang="zh-CN" altLang="en-US"/>
                </a:p>
              </p:txBody>
            </p:sp>
            <p:sp>
              <p:nvSpPr>
                <p:cNvPr id="116760" name="AutoShape 116"/>
                <p:cNvSpPr>
                  <a:spLocks noChangeArrowheads="1"/>
                </p:cNvSpPr>
                <p:nvPr/>
              </p:nvSpPr>
              <p:spPr bwMode="auto">
                <a:xfrm>
                  <a:off x="1936" y="10573"/>
                  <a:ext cx="616" cy="24"/>
                </a:xfrm>
                <a:prstGeom prst="roundRect">
                  <a:avLst>
                    <a:gd name="adj" fmla="val 16667"/>
                  </a:avLst>
                </a:prstGeom>
                <a:solidFill>
                  <a:srgbClr val="FFFFFF"/>
                </a:solidFill>
                <a:ln w="9525">
                  <a:solidFill>
                    <a:srgbClr val="000000"/>
                  </a:solidFill>
                  <a:round/>
                  <a:headEnd/>
                  <a:tailEnd/>
                </a:ln>
              </p:spPr>
              <p:txBody>
                <a:bodyPr/>
                <a:lstStyle/>
                <a:p>
                  <a:endParaRPr lang="zh-CN" altLang="en-US"/>
                </a:p>
              </p:txBody>
            </p:sp>
            <p:sp>
              <p:nvSpPr>
                <p:cNvPr id="116759" name="Rectangle 117"/>
                <p:cNvSpPr>
                  <a:spLocks noChangeArrowheads="1"/>
                </p:cNvSpPr>
                <p:nvPr/>
              </p:nvSpPr>
              <p:spPr bwMode="auto">
                <a:xfrm>
                  <a:off x="2468" y="10524"/>
                  <a:ext cx="112" cy="118"/>
                </a:xfrm>
                <a:prstGeom prst="rect">
                  <a:avLst/>
                </a:prstGeom>
                <a:solidFill>
                  <a:srgbClr val="FFFFFF"/>
                </a:solidFill>
                <a:ln w="9525">
                  <a:noFill/>
                  <a:miter lim="800000"/>
                  <a:headEnd/>
                  <a:tailEnd/>
                </a:ln>
              </p:spPr>
              <p:txBody>
                <a:bodyPr/>
                <a:lstStyle/>
                <a:p>
                  <a:endParaRPr lang="zh-CN" altLang="en-US"/>
                </a:p>
              </p:txBody>
            </p:sp>
            <p:sp>
              <p:nvSpPr>
                <p:cNvPr id="116758" name="Freeform 118"/>
                <p:cNvSpPr>
                  <a:spLocks/>
                </p:cNvSpPr>
                <p:nvPr/>
              </p:nvSpPr>
              <p:spPr bwMode="auto">
                <a:xfrm>
                  <a:off x="1948" y="10582"/>
                  <a:ext cx="25" cy="237"/>
                </a:xfrm>
                <a:custGeom>
                  <a:avLst/>
                  <a:gdLst>
                    <a:gd name="T0" fmla="*/ 24 w 26"/>
                    <a:gd name="T1" fmla="*/ 237 h 285"/>
                    <a:gd name="T2" fmla="*/ 24 w 26"/>
                    <a:gd name="T3" fmla="*/ 187 h 285"/>
                    <a:gd name="T4" fmla="*/ 24 w 26"/>
                    <a:gd name="T5" fmla="*/ 146 h 285"/>
                    <a:gd name="T6" fmla="*/ 19 w 26"/>
                    <a:gd name="T7" fmla="*/ 67 h 285"/>
                    <a:gd name="T8" fmla="*/ 14 w 26"/>
                    <a:gd name="T9" fmla="*/ 29 h 285"/>
                    <a:gd name="T10" fmla="*/ 0 w 26"/>
                    <a:gd name="T11" fmla="*/ 0 h 2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285">
                      <a:moveTo>
                        <a:pt x="25" y="285"/>
                      </a:moveTo>
                      <a:cubicBezTo>
                        <a:pt x="25" y="264"/>
                        <a:pt x="25" y="243"/>
                        <a:pt x="25" y="225"/>
                      </a:cubicBezTo>
                      <a:cubicBezTo>
                        <a:pt x="25" y="207"/>
                        <a:pt x="26" y="199"/>
                        <a:pt x="25" y="175"/>
                      </a:cubicBezTo>
                      <a:cubicBezTo>
                        <a:pt x="24" y="151"/>
                        <a:pt x="22" y="103"/>
                        <a:pt x="20" y="80"/>
                      </a:cubicBezTo>
                      <a:cubicBezTo>
                        <a:pt x="18" y="57"/>
                        <a:pt x="18" y="48"/>
                        <a:pt x="15" y="35"/>
                      </a:cubicBezTo>
                      <a:cubicBezTo>
                        <a:pt x="12" y="22"/>
                        <a:pt x="6" y="11"/>
                        <a:pt x="0" y="0"/>
                      </a:cubicBezTo>
                    </a:path>
                  </a:pathLst>
                </a:custGeom>
                <a:noFill/>
                <a:ln w="9525">
                  <a:solidFill>
                    <a:srgbClr val="000000"/>
                  </a:solidFill>
                  <a:round/>
                  <a:headEnd/>
                  <a:tailEnd/>
                </a:ln>
              </p:spPr>
              <p:txBody>
                <a:bodyPr/>
                <a:lstStyle/>
                <a:p>
                  <a:endParaRPr lang="zh-CN" altLang="en-US"/>
                </a:p>
              </p:txBody>
            </p:sp>
            <p:sp>
              <p:nvSpPr>
                <p:cNvPr id="116757" name="Freeform 119"/>
                <p:cNvSpPr>
                  <a:spLocks/>
                </p:cNvSpPr>
                <p:nvPr/>
              </p:nvSpPr>
              <p:spPr bwMode="auto">
                <a:xfrm>
                  <a:off x="2432" y="10586"/>
                  <a:ext cx="153" cy="34"/>
                </a:xfrm>
                <a:custGeom>
                  <a:avLst/>
                  <a:gdLst>
                    <a:gd name="T0" fmla="*/ 0 w 155"/>
                    <a:gd name="T1" fmla="*/ 0 h 40"/>
                    <a:gd name="T2" fmla="*/ 79 w 155"/>
                    <a:gd name="T3" fmla="*/ 9 h 40"/>
                    <a:gd name="T4" fmla="*/ 153 w 155"/>
                    <a:gd name="T5" fmla="*/ 34 h 40"/>
                    <a:gd name="T6" fmla="*/ 0 60000 65536"/>
                    <a:gd name="T7" fmla="*/ 0 60000 65536"/>
                    <a:gd name="T8" fmla="*/ 0 60000 65536"/>
                  </a:gdLst>
                  <a:ahLst/>
                  <a:cxnLst>
                    <a:cxn ang="T6">
                      <a:pos x="T0" y="T1"/>
                    </a:cxn>
                    <a:cxn ang="T7">
                      <a:pos x="T2" y="T3"/>
                    </a:cxn>
                    <a:cxn ang="T8">
                      <a:pos x="T4" y="T5"/>
                    </a:cxn>
                  </a:cxnLst>
                  <a:rect l="0" t="0" r="r" b="b"/>
                  <a:pathLst>
                    <a:path w="155" h="40">
                      <a:moveTo>
                        <a:pt x="0" y="0"/>
                      </a:moveTo>
                      <a:cubicBezTo>
                        <a:pt x="27" y="1"/>
                        <a:pt x="54" y="3"/>
                        <a:pt x="80" y="10"/>
                      </a:cubicBezTo>
                      <a:cubicBezTo>
                        <a:pt x="106" y="17"/>
                        <a:pt x="130" y="28"/>
                        <a:pt x="155" y="40"/>
                      </a:cubicBezTo>
                    </a:path>
                  </a:pathLst>
                </a:custGeom>
                <a:noFill/>
                <a:ln w="9525">
                  <a:solidFill>
                    <a:srgbClr val="000000"/>
                  </a:solidFill>
                  <a:round/>
                  <a:headEnd/>
                  <a:tailEnd/>
                </a:ln>
              </p:spPr>
              <p:txBody>
                <a:bodyPr/>
                <a:lstStyle/>
                <a:p>
                  <a:endParaRPr lang="zh-CN" altLang="en-US"/>
                </a:p>
              </p:txBody>
            </p:sp>
            <p:sp>
              <p:nvSpPr>
                <p:cNvPr id="116756" name="Freeform 120"/>
                <p:cNvSpPr>
                  <a:spLocks/>
                </p:cNvSpPr>
                <p:nvPr/>
              </p:nvSpPr>
              <p:spPr bwMode="auto">
                <a:xfrm>
                  <a:off x="2452" y="10566"/>
                  <a:ext cx="153" cy="33"/>
                </a:xfrm>
                <a:custGeom>
                  <a:avLst/>
                  <a:gdLst>
                    <a:gd name="T0" fmla="*/ 0 w 155"/>
                    <a:gd name="T1" fmla="*/ 0 h 40"/>
                    <a:gd name="T2" fmla="*/ 79 w 155"/>
                    <a:gd name="T3" fmla="*/ 8 h 40"/>
                    <a:gd name="T4" fmla="*/ 153 w 155"/>
                    <a:gd name="T5" fmla="*/ 33 h 40"/>
                    <a:gd name="T6" fmla="*/ 0 60000 65536"/>
                    <a:gd name="T7" fmla="*/ 0 60000 65536"/>
                    <a:gd name="T8" fmla="*/ 0 60000 65536"/>
                  </a:gdLst>
                  <a:ahLst/>
                  <a:cxnLst>
                    <a:cxn ang="T6">
                      <a:pos x="T0" y="T1"/>
                    </a:cxn>
                    <a:cxn ang="T7">
                      <a:pos x="T2" y="T3"/>
                    </a:cxn>
                    <a:cxn ang="T8">
                      <a:pos x="T4" y="T5"/>
                    </a:cxn>
                  </a:cxnLst>
                  <a:rect l="0" t="0" r="r" b="b"/>
                  <a:pathLst>
                    <a:path w="155" h="40">
                      <a:moveTo>
                        <a:pt x="0" y="0"/>
                      </a:moveTo>
                      <a:cubicBezTo>
                        <a:pt x="27" y="1"/>
                        <a:pt x="54" y="3"/>
                        <a:pt x="80" y="10"/>
                      </a:cubicBezTo>
                      <a:cubicBezTo>
                        <a:pt x="106" y="17"/>
                        <a:pt x="130" y="28"/>
                        <a:pt x="155" y="40"/>
                      </a:cubicBezTo>
                    </a:path>
                  </a:pathLst>
                </a:custGeom>
                <a:noFill/>
                <a:ln w="9525">
                  <a:solidFill>
                    <a:srgbClr val="000000"/>
                  </a:solidFill>
                  <a:round/>
                  <a:headEnd/>
                  <a:tailEnd/>
                </a:ln>
              </p:spPr>
              <p:txBody>
                <a:bodyPr/>
                <a:lstStyle/>
                <a:p>
                  <a:endParaRPr lang="zh-CN" altLang="en-US"/>
                </a:p>
              </p:txBody>
            </p:sp>
            <p:sp>
              <p:nvSpPr>
                <p:cNvPr id="116755" name="Freeform 121"/>
                <p:cNvSpPr>
                  <a:spLocks/>
                </p:cNvSpPr>
                <p:nvPr/>
              </p:nvSpPr>
              <p:spPr bwMode="auto">
                <a:xfrm>
                  <a:off x="2529" y="10640"/>
                  <a:ext cx="101" cy="142"/>
                </a:xfrm>
                <a:custGeom>
                  <a:avLst/>
                  <a:gdLst>
                    <a:gd name="T0" fmla="*/ 2 w 102"/>
                    <a:gd name="T1" fmla="*/ 142 h 170"/>
                    <a:gd name="T2" fmla="*/ 2 w 102"/>
                    <a:gd name="T3" fmla="*/ 92 h 170"/>
                    <a:gd name="T4" fmla="*/ 17 w 102"/>
                    <a:gd name="T5" fmla="*/ 42 h 170"/>
                    <a:gd name="T6" fmla="*/ 56 w 102"/>
                    <a:gd name="T7" fmla="*/ 13 h 170"/>
                    <a:gd name="T8" fmla="*/ 101 w 102"/>
                    <a:gd name="T9" fmla="*/ 0 h 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2" h="170">
                      <a:moveTo>
                        <a:pt x="2" y="170"/>
                      </a:moveTo>
                      <a:cubicBezTo>
                        <a:pt x="1" y="150"/>
                        <a:pt x="0" y="130"/>
                        <a:pt x="2" y="110"/>
                      </a:cubicBezTo>
                      <a:cubicBezTo>
                        <a:pt x="4" y="90"/>
                        <a:pt x="8" y="66"/>
                        <a:pt x="17" y="50"/>
                      </a:cubicBezTo>
                      <a:cubicBezTo>
                        <a:pt x="26" y="34"/>
                        <a:pt x="43" y="23"/>
                        <a:pt x="57" y="15"/>
                      </a:cubicBezTo>
                      <a:cubicBezTo>
                        <a:pt x="71" y="7"/>
                        <a:pt x="86" y="3"/>
                        <a:pt x="102" y="0"/>
                      </a:cubicBezTo>
                    </a:path>
                  </a:pathLst>
                </a:custGeom>
                <a:noFill/>
                <a:ln w="9525">
                  <a:solidFill>
                    <a:srgbClr val="000000"/>
                  </a:solidFill>
                  <a:round/>
                  <a:headEnd/>
                  <a:tailEnd/>
                </a:ln>
              </p:spPr>
              <p:txBody>
                <a:bodyPr/>
                <a:lstStyle/>
                <a:p>
                  <a:endParaRPr lang="zh-CN" altLang="en-US"/>
                </a:p>
              </p:txBody>
            </p:sp>
            <p:sp>
              <p:nvSpPr>
                <p:cNvPr id="116754" name="Line 122"/>
                <p:cNvSpPr>
                  <a:spLocks noChangeShapeType="1"/>
                </p:cNvSpPr>
                <p:nvPr/>
              </p:nvSpPr>
              <p:spPr bwMode="auto">
                <a:xfrm>
                  <a:off x="1972" y="10806"/>
                  <a:ext cx="1" cy="400"/>
                </a:xfrm>
                <a:prstGeom prst="line">
                  <a:avLst/>
                </a:prstGeom>
                <a:noFill/>
                <a:ln w="9525">
                  <a:solidFill>
                    <a:srgbClr val="000000"/>
                  </a:solidFill>
                  <a:round/>
                  <a:headEnd/>
                  <a:tailEnd/>
                </a:ln>
              </p:spPr>
              <p:txBody>
                <a:bodyPr/>
                <a:lstStyle/>
                <a:p>
                  <a:endParaRPr lang="zh-CN" altLang="en-US"/>
                </a:p>
              </p:txBody>
            </p:sp>
            <p:sp>
              <p:nvSpPr>
                <p:cNvPr id="116753" name="Line 123"/>
                <p:cNvSpPr>
                  <a:spLocks noChangeShapeType="1"/>
                </p:cNvSpPr>
                <p:nvPr/>
              </p:nvSpPr>
              <p:spPr bwMode="auto">
                <a:xfrm rot="21540000" flipH="1">
                  <a:off x="2524" y="10744"/>
                  <a:ext cx="9" cy="462"/>
                </a:xfrm>
                <a:prstGeom prst="line">
                  <a:avLst/>
                </a:prstGeom>
                <a:noFill/>
                <a:ln w="9525">
                  <a:solidFill>
                    <a:srgbClr val="000000"/>
                  </a:solidFill>
                  <a:round/>
                  <a:headEnd/>
                  <a:tailEnd/>
                </a:ln>
              </p:spPr>
              <p:txBody>
                <a:bodyPr/>
                <a:lstStyle/>
                <a:p>
                  <a:endParaRPr lang="zh-CN" altLang="en-US"/>
                </a:p>
              </p:txBody>
            </p:sp>
            <p:sp>
              <p:nvSpPr>
                <p:cNvPr id="116752" name="Freeform 124"/>
                <p:cNvSpPr>
                  <a:spLocks/>
                </p:cNvSpPr>
                <p:nvPr/>
              </p:nvSpPr>
              <p:spPr bwMode="auto">
                <a:xfrm>
                  <a:off x="1938" y="11186"/>
                  <a:ext cx="598" cy="131"/>
                </a:xfrm>
                <a:custGeom>
                  <a:avLst/>
                  <a:gdLst>
                    <a:gd name="T0" fmla="*/ 35 w 484"/>
                    <a:gd name="T1" fmla="*/ 20 h 126"/>
                    <a:gd name="T2" fmla="*/ 88 w 484"/>
                    <a:gd name="T3" fmla="*/ 116 h 126"/>
                    <a:gd name="T4" fmla="*/ 561 w 484"/>
                    <a:gd name="T5" fmla="*/ 109 h 126"/>
                    <a:gd name="T6" fmla="*/ 588 w 484"/>
                    <a:gd name="T7" fmla="*/ 0 h 1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84" h="126">
                      <a:moveTo>
                        <a:pt x="28" y="19"/>
                      </a:moveTo>
                      <a:cubicBezTo>
                        <a:pt x="35" y="34"/>
                        <a:pt x="0" y="98"/>
                        <a:pt x="71" y="112"/>
                      </a:cubicBezTo>
                      <a:cubicBezTo>
                        <a:pt x="142" y="126"/>
                        <a:pt x="387" y="124"/>
                        <a:pt x="454" y="105"/>
                      </a:cubicBezTo>
                      <a:cubicBezTo>
                        <a:pt x="484" y="82"/>
                        <a:pt x="472" y="22"/>
                        <a:pt x="476" y="0"/>
                      </a:cubicBezTo>
                    </a:path>
                  </a:pathLst>
                </a:custGeom>
                <a:noFill/>
                <a:ln w="9525">
                  <a:solidFill>
                    <a:srgbClr val="000000"/>
                  </a:solidFill>
                  <a:round/>
                  <a:headEnd/>
                  <a:tailEnd/>
                </a:ln>
              </p:spPr>
              <p:txBody>
                <a:bodyPr/>
                <a:lstStyle/>
                <a:p>
                  <a:endParaRPr lang="zh-CN" altLang="en-US"/>
                </a:p>
              </p:txBody>
            </p:sp>
          </p:grpSp>
          <p:sp>
            <p:nvSpPr>
              <p:cNvPr id="116750" name="Line 125"/>
              <p:cNvSpPr>
                <a:spLocks noChangeShapeType="1"/>
              </p:cNvSpPr>
              <p:nvPr/>
            </p:nvSpPr>
            <p:spPr bwMode="auto">
              <a:xfrm>
                <a:off x="6555" y="3855"/>
                <a:ext cx="104" cy="0"/>
              </a:xfrm>
              <a:prstGeom prst="line">
                <a:avLst/>
              </a:prstGeom>
              <a:noFill/>
              <a:ln w="6350">
                <a:solidFill>
                  <a:srgbClr val="000000"/>
                </a:solidFill>
                <a:round/>
                <a:headEnd/>
                <a:tailEnd/>
              </a:ln>
            </p:spPr>
            <p:txBody>
              <a:bodyPr/>
              <a:lstStyle/>
              <a:p>
                <a:endParaRPr lang="zh-CN" altLang="en-US"/>
              </a:p>
            </p:txBody>
          </p:sp>
          <p:sp>
            <p:nvSpPr>
              <p:cNvPr id="116749" name="Line 126"/>
              <p:cNvSpPr>
                <a:spLocks noChangeShapeType="1"/>
              </p:cNvSpPr>
              <p:nvPr/>
            </p:nvSpPr>
            <p:spPr bwMode="auto">
              <a:xfrm>
                <a:off x="6495" y="3594"/>
                <a:ext cx="540" cy="0"/>
              </a:xfrm>
              <a:prstGeom prst="line">
                <a:avLst/>
              </a:prstGeom>
              <a:noFill/>
              <a:ln w="9525">
                <a:solidFill>
                  <a:srgbClr val="000000"/>
                </a:solidFill>
                <a:round/>
                <a:headEnd/>
                <a:tailEnd/>
              </a:ln>
            </p:spPr>
            <p:txBody>
              <a:bodyPr/>
              <a:lstStyle/>
              <a:p>
                <a:endParaRPr lang="zh-CN" altLang="en-US"/>
              </a:p>
            </p:txBody>
          </p:sp>
          <p:sp>
            <p:nvSpPr>
              <p:cNvPr id="116748" name="Line 127"/>
              <p:cNvSpPr>
                <a:spLocks noChangeShapeType="1"/>
              </p:cNvSpPr>
              <p:nvPr/>
            </p:nvSpPr>
            <p:spPr bwMode="auto">
              <a:xfrm>
                <a:off x="6526" y="3699"/>
                <a:ext cx="104" cy="0"/>
              </a:xfrm>
              <a:prstGeom prst="line">
                <a:avLst/>
              </a:prstGeom>
              <a:noFill/>
              <a:ln w="6350">
                <a:solidFill>
                  <a:srgbClr val="000000"/>
                </a:solidFill>
                <a:round/>
                <a:headEnd/>
                <a:tailEnd/>
              </a:ln>
            </p:spPr>
            <p:txBody>
              <a:bodyPr/>
              <a:lstStyle/>
              <a:p>
                <a:endParaRPr lang="zh-CN" altLang="en-US"/>
              </a:p>
            </p:txBody>
          </p:sp>
          <p:sp>
            <p:nvSpPr>
              <p:cNvPr id="116747" name="Line 128"/>
              <p:cNvSpPr>
                <a:spLocks noChangeShapeType="1"/>
              </p:cNvSpPr>
              <p:nvPr/>
            </p:nvSpPr>
            <p:spPr bwMode="auto">
              <a:xfrm>
                <a:off x="6915" y="3759"/>
                <a:ext cx="104" cy="0"/>
              </a:xfrm>
              <a:prstGeom prst="line">
                <a:avLst/>
              </a:prstGeom>
              <a:noFill/>
              <a:ln w="6350">
                <a:solidFill>
                  <a:srgbClr val="000000"/>
                </a:solidFill>
                <a:round/>
                <a:headEnd/>
                <a:tailEnd/>
              </a:ln>
            </p:spPr>
            <p:txBody>
              <a:bodyPr/>
              <a:lstStyle/>
              <a:p>
                <a:endParaRPr lang="zh-CN" altLang="en-US"/>
              </a:p>
            </p:txBody>
          </p:sp>
          <p:sp>
            <p:nvSpPr>
              <p:cNvPr id="116746" name="Line 129"/>
              <p:cNvSpPr>
                <a:spLocks noChangeShapeType="1"/>
              </p:cNvSpPr>
              <p:nvPr/>
            </p:nvSpPr>
            <p:spPr bwMode="auto">
              <a:xfrm>
                <a:off x="6930" y="3930"/>
                <a:ext cx="104" cy="0"/>
              </a:xfrm>
              <a:prstGeom prst="line">
                <a:avLst/>
              </a:prstGeom>
              <a:noFill/>
              <a:ln w="6350">
                <a:solidFill>
                  <a:srgbClr val="000000"/>
                </a:solidFill>
                <a:round/>
                <a:headEnd/>
                <a:tailEnd/>
              </a:ln>
            </p:spPr>
            <p:txBody>
              <a:bodyPr/>
              <a:lstStyle/>
              <a:p>
                <a:endParaRPr lang="zh-CN" altLang="en-US"/>
              </a:p>
            </p:txBody>
          </p:sp>
          <p:sp>
            <p:nvSpPr>
              <p:cNvPr id="116745" name="Line 130"/>
              <p:cNvSpPr>
                <a:spLocks noChangeShapeType="1"/>
              </p:cNvSpPr>
              <p:nvPr/>
            </p:nvSpPr>
            <p:spPr bwMode="auto">
              <a:xfrm>
                <a:off x="6540" y="3996"/>
                <a:ext cx="104" cy="0"/>
              </a:xfrm>
              <a:prstGeom prst="line">
                <a:avLst/>
              </a:prstGeom>
              <a:noFill/>
              <a:ln w="6350">
                <a:solidFill>
                  <a:srgbClr val="000000"/>
                </a:solidFill>
                <a:round/>
                <a:headEnd/>
                <a:tailEnd/>
              </a:ln>
            </p:spPr>
            <p:txBody>
              <a:bodyPr/>
              <a:lstStyle/>
              <a:p>
                <a:endParaRPr lang="zh-CN" altLang="en-US"/>
              </a:p>
            </p:txBody>
          </p:sp>
        </p:grpSp>
        <p:sp>
          <p:nvSpPr>
            <p:cNvPr id="116743" name="Text Box 131"/>
            <p:cNvSpPr txBox="1">
              <a:spLocks noChangeArrowheads="1"/>
            </p:cNvSpPr>
            <p:nvPr/>
          </p:nvSpPr>
          <p:spPr bwMode="auto">
            <a:xfrm>
              <a:off x="8597" y="9049"/>
              <a:ext cx="1026" cy="410"/>
            </a:xfrm>
            <a:prstGeom prst="rect">
              <a:avLst/>
            </a:prstGeom>
            <a:noFill/>
            <a:ln w="9525">
              <a:noFill/>
              <a:miter lim="800000"/>
              <a:headEnd/>
              <a:tailEnd/>
            </a:ln>
          </p:spPr>
          <p:txBody>
            <a:bodyPr/>
            <a:lstStyle/>
            <a:p>
              <a:r>
                <a:rPr lang="en-US" altLang="zh-CN" sz="900">
                  <a:latin typeface="Calibri" pitchFamily="34" charset="0"/>
                  <a:cs typeface="Calibri" pitchFamily="34" charset="0"/>
                </a:rPr>
                <a:t>0.5g</a:t>
              </a:r>
              <a:r>
                <a:rPr lang="zh-CN" altLang="en-US" sz="900">
                  <a:latin typeface="Calibri" pitchFamily="34" charset="0"/>
                  <a:cs typeface="Calibri" pitchFamily="34" charset="0"/>
                </a:rPr>
                <a:t>锌</a:t>
              </a:r>
              <a:endParaRPr lang="zh-CN" altLang="en-US"/>
            </a:p>
          </p:txBody>
        </p:sp>
        <p:sp>
          <p:nvSpPr>
            <p:cNvPr id="116742" name="Line 132"/>
            <p:cNvSpPr>
              <a:spLocks noChangeShapeType="1"/>
            </p:cNvSpPr>
            <p:nvPr/>
          </p:nvSpPr>
          <p:spPr bwMode="auto">
            <a:xfrm>
              <a:off x="9070" y="9405"/>
              <a:ext cx="0" cy="281"/>
            </a:xfrm>
            <a:prstGeom prst="line">
              <a:avLst/>
            </a:prstGeom>
            <a:noFill/>
            <a:ln w="9525">
              <a:solidFill>
                <a:srgbClr val="000000"/>
              </a:solidFill>
              <a:round/>
              <a:headEnd/>
              <a:tailEnd type="stealth" w="sm" len="med"/>
            </a:ln>
          </p:spPr>
          <p:txBody>
            <a:bodyPr/>
            <a:lstStyle/>
            <a:p>
              <a:endParaRPr lang="zh-CN" altLang="en-US"/>
            </a:p>
          </p:txBody>
        </p:sp>
        <p:sp>
          <p:nvSpPr>
            <p:cNvPr id="116741" name="Text Box 133"/>
            <p:cNvSpPr txBox="1">
              <a:spLocks noChangeArrowheads="1"/>
            </p:cNvSpPr>
            <p:nvPr/>
          </p:nvSpPr>
          <p:spPr bwMode="auto">
            <a:xfrm>
              <a:off x="8460" y="10652"/>
              <a:ext cx="1464" cy="421"/>
            </a:xfrm>
            <a:prstGeom prst="rect">
              <a:avLst/>
            </a:prstGeom>
            <a:noFill/>
            <a:ln w="9525">
              <a:noFill/>
              <a:miter lim="800000"/>
              <a:headEnd/>
              <a:tailEnd/>
            </a:ln>
          </p:spPr>
          <p:txBody>
            <a:bodyPr/>
            <a:lstStyle/>
            <a:p>
              <a:r>
                <a:rPr lang="en-US" altLang="zh-CN" sz="700">
                  <a:latin typeface="Calibri" pitchFamily="34" charset="0"/>
                  <a:cs typeface="Calibri" pitchFamily="34" charset="0"/>
                </a:rPr>
                <a:t>5mL5</a:t>
              </a:r>
              <a:r>
                <a:rPr lang="zh-CN" altLang="en-US" sz="700">
                  <a:latin typeface="Calibri" pitchFamily="34" charset="0"/>
                  <a:cs typeface="Calibri" pitchFamily="34" charset="0"/>
                </a:rPr>
                <a:t>％盐酸</a:t>
              </a:r>
              <a:endParaRPr lang="zh-CN" altLang="en-US"/>
            </a:p>
          </p:txBody>
        </p:sp>
        <p:sp>
          <p:nvSpPr>
            <p:cNvPr id="116740" name="Line 134"/>
            <p:cNvSpPr>
              <a:spLocks noChangeShapeType="1"/>
            </p:cNvSpPr>
            <p:nvPr/>
          </p:nvSpPr>
          <p:spPr bwMode="auto">
            <a:xfrm>
              <a:off x="9253" y="10312"/>
              <a:ext cx="366" cy="0"/>
            </a:xfrm>
            <a:prstGeom prst="line">
              <a:avLst/>
            </a:prstGeom>
            <a:noFill/>
            <a:ln w="9525">
              <a:solidFill>
                <a:srgbClr val="000000"/>
              </a:solidFill>
              <a:round/>
              <a:headEnd/>
              <a:tailEnd/>
            </a:ln>
          </p:spPr>
          <p:txBody>
            <a:bodyPr/>
            <a:lstStyle/>
            <a:p>
              <a:endParaRPr lang="zh-CN" altLang="en-US"/>
            </a:p>
          </p:txBody>
        </p:sp>
        <p:sp>
          <p:nvSpPr>
            <p:cNvPr id="116739" name="Text Box 135"/>
            <p:cNvSpPr txBox="1">
              <a:spLocks noChangeArrowheads="1"/>
            </p:cNvSpPr>
            <p:nvPr/>
          </p:nvSpPr>
          <p:spPr bwMode="auto">
            <a:xfrm>
              <a:off x="9360" y="9981"/>
              <a:ext cx="732" cy="780"/>
            </a:xfrm>
            <a:prstGeom prst="rect">
              <a:avLst/>
            </a:prstGeom>
            <a:noFill/>
            <a:ln w="9525">
              <a:noFill/>
              <a:miter lim="800000"/>
              <a:headEnd/>
              <a:tailEnd/>
            </a:ln>
          </p:spPr>
          <p:txBody>
            <a:bodyPr/>
            <a:lstStyle/>
            <a:p>
              <a:r>
                <a:rPr lang="en-US" altLang="zh-CN" sz="700">
                  <a:latin typeface="Calibri" pitchFamily="34" charset="0"/>
                  <a:cs typeface="Calibri" pitchFamily="34" charset="0"/>
                </a:rPr>
                <a:t>50</a:t>
              </a:r>
              <a:r>
                <a:rPr lang="en-US" altLang="zh-CN" sz="700">
                  <a:latin typeface="宋体" charset="-122"/>
                  <a:cs typeface="Calibri" pitchFamily="34" charset="0"/>
                </a:rPr>
                <a:t>℃</a:t>
              </a:r>
              <a:r>
                <a:rPr lang="zh-CN" altLang="en-US" sz="700">
                  <a:latin typeface="Calibri" pitchFamily="34" charset="0"/>
                  <a:cs typeface="Calibri" pitchFamily="34" charset="0"/>
                </a:rPr>
                <a:t>水浴</a:t>
              </a:r>
              <a:endParaRPr lang="zh-CN" altLang="en-US"/>
            </a:p>
          </p:txBody>
        </p:sp>
      </p:grpSp>
      <p:sp>
        <p:nvSpPr>
          <p:cNvPr id="116872" name="Rectangle 136"/>
          <p:cNvSpPr>
            <a:spLocks noChangeArrowheads="1"/>
          </p:cNvSpPr>
          <p:nvPr/>
        </p:nvSpPr>
        <p:spPr bwMode="auto">
          <a:xfrm>
            <a:off x="261938" y="77788"/>
            <a:ext cx="11068050" cy="822325"/>
          </a:xfrm>
          <a:prstGeom prst="rect">
            <a:avLst/>
          </a:prstGeom>
          <a:noFill/>
          <a:ln w="9525">
            <a:noFill/>
            <a:miter lim="800000"/>
            <a:headEnd/>
            <a:tailEnd/>
          </a:ln>
          <a:effectLst/>
        </p:spPr>
        <p:txBody>
          <a:bodyPr wrap="none" anchor="ctr">
            <a:spAutoFit/>
          </a:bodyPr>
          <a:lstStyle/>
          <a:p>
            <a:r>
              <a:rPr lang="en-US" altLang="zh-CN">
                <a:latin typeface="宋体" charset="-122"/>
                <a:cs typeface="Calibri" pitchFamily="34" charset="0"/>
              </a:rPr>
              <a:t>2-4.(2011</a:t>
            </a:r>
            <a:r>
              <a:rPr lang="zh-CN" altLang="en-US">
                <a:latin typeface="宋体" charset="-122"/>
                <a:cs typeface="Calibri" pitchFamily="34" charset="0"/>
              </a:rPr>
              <a:t>年广州）为了探究影响锌与盐酸反应剧烈程度的因素，某学习小组设计</a:t>
            </a:r>
          </a:p>
          <a:p>
            <a:r>
              <a:rPr lang="zh-CN" altLang="en-US">
                <a:latin typeface="宋体" charset="-122"/>
                <a:cs typeface="Calibri" pitchFamily="34" charset="0"/>
              </a:rPr>
              <a:t>了下列实验：</a:t>
            </a:r>
            <a:endParaRPr lang="zh-CN" altLang="en-US"/>
          </a:p>
        </p:txBody>
      </p:sp>
      <p:sp>
        <p:nvSpPr>
          <p:cNvPr id="116873" name="Rectangle 137"/>
          <p:cNvSpPr>
            <a:spLocks noChangeArrowheads="1"/>
          </p:cNvSpPr>
          <p:nvPr/>
        </p:nvSpPr>
        <p:spPr bwMode="auto">
          <a:xfrm>
            <a:off x="3367088" y="2112963"/>
            <a:ext cx="1530350" cy="0"/>
          </a:xfrm>
          <a:prstGeom prst="rect">
            <a:avLst/>
          </a:prstGeom>
          <a:noFill/>
          <a:ln w="9525">
            <a:noFill/>
            <a:miter lim="800000"/>
            <a:headEnd/>
            <a:tailEnd/>
          </a:ln>
          <a:effectLst/>
        </p:spPr>
        <p:txBody>
          <a:bodyPr wrap="none">
            <a:spAutoFit/>
          </a:bodyPr>
          <a:lstStyle/>
          <a:p>
            <a:endParaRPr lang="zh-CN" altLang="en-US"/>
          </a:p>
        </p:txBody>
      </p:sp>
      <p:sp>
        <p:nvSpPr>
          <p:cNvPr id="116877" name="Rectangle 141"/>
          <p:cNvSpPr>
            <a:spLocks noChangeArrowheads="1"/>
          </p:cNvSpPr>
          <p:nvPr/>
        </p:nvSpPr>
        <p:spPr bwMode="auto">
          <a:xfrm>
            <a:off x="3367088" y="2112963"/>
            <a:ext cx="1530350" cy="0"/>
          </a:xfrm>
          <a:prstGeom prst="rect">
            <a:avLst/>
          </a:prstGeom>
          <a:noFill/>
          <a:ln w="9525">
            <a:noFill/>
            <a:miter lim="800000"/>
            <a:headEnd/>
            <a:tailEnd/>
          </a:ln>
          <a:effectLst/>
        </p:spPr>
        <p:txBody>
          <a:bodyPr wrap="none">
            <a:spAutoFit/>
          </a:bodyPr>
          <a:lstStyle/>
          <a:p>
            <a:endParaRPr lang="zh-CN" altLang="en-US"/>
          </a:p>
        </p:txBody>
      </p:sp>
      <p:sp>
        <p:nvSpPr>
          <p:cNvPr id="116884" name="Rectangle 148"/>
          <p:cNvSpPr>
            <a:spLocks noChangeArrowheads="1"/>
          </p:cNvSpPr>
          <p:nvPr/>
        </p:nvSpPr>
        <p:spPr bwMode="auto">
          <a:xfrm>
            <a:off x="3367088" y="2112963"/>
            <a:ext cx="1530350" cy="0"/>
          </a:xfrm>
          <a:prstGeom prst="rect">
            <a:avLst/>
          </a:prstGeom>
          <a:noFill/>
          <a:ln w="9525">
            <a:noFill/>
            <a:miter lim="800000"/>
            <a:headEnd/>
            <a:tailEnd/>
          </a:ln>
          <a:effectLst/>
        </p:spPr>
        <p:txBody>
          <a:bodyPr wrap="none">
            <a:spAutoFit/>
          </a:bodyPr>
          <a:lstStyle/>
          <a:p>
            <a:endParaRPr lang="zh-CN" altLang="en-US"/>
          </a:p>
        </p:txBody>
      </p:sp>
      <p:graphicFrame>
        <p:nvGraphicFramePr>
          <p:cNvPr id="116920" name="Group 184"/>
          <p:cNvGraphicFramePr>
            <a:graphicFrameLocks noGrp="1"/>
          </p:cNvGraphicFramePr>
          <p:nvPr/>
        </p:nvGraphicFramePr>
        <p:xfrm>
          <a:off x="550863" y="1125538"/>
          <a:ext cx="10369550" cy="2087563"/>
        </p:xfrm>
        <a:graphic>
          <a:graphicData uri="http://schemas.openxmlformats.org/drawingml/2006/table">
            <a:tbl>
              <a:tblPr/>
              <a:tblGrid>
                <a:gridCol w="3455987"/>
                <a:gridCol w="3457575"/>
                <a:gridCol w="3455988"/>
              </a:tblGrid>
              <a:tr h="354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100" b="1" i="0" u="none" strike="noStrike" cap="none" normalizeH="0" baseline="0" smtClean="0">
                          <a:ln>
                            <a:noFill/>
                          </a:ln>
                          <a:solidFill>
                            <a:schemeClr val="tx1"/>
                          </a:solidFill>
                          <a:effectLst/>
                          <a:latin typeface="Calibri" pitchFamily="34" charset="0"/>
                          <a:ea typeface="宋体" charset="-122"/>
                          <a:cs typeface="Calibri" pitchFamily="34" charset="0"/>
                        </a:rPr>
                        <a:t>实验</a:t>
                      </a:r>
                      <a:r>
                        <a:rPr kumimoji="0" lang="zh-CN" altLang="en-US" sz="1100" b="1" i="0" u="none" strike="noStrike" cap="none" normalizeH="0" baseline="0" smtClean="0">
                          <a:ln>
                            <a:noFill/>
                          </a:ln>
                          <a:solidFill>
                            <a:schemeClr val="tx1"/>
                          </a:solidFill>
                          <a:effectLst/>
                          <a:latin typeface="宋体" charset="-122"/>
                          <a:ea typeface="宋体" charset="-122"/>
                          <a:cs typeface="Calibri" pitchFamily="34" charset="0"/>
                        </a:rPr>
                        <a:t>①</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100" b="1" i="0" u="none" strike="noStrike" cap="none" normalizeH="0" baseline="0" smtClean="0">
                          <a:ln>
                            <a:noFill/>
                          </a:ln>
                          <a:solidFill>
                            <a:schemeClr val="tx1"/>
                          </a:solidFill>
                          <a:effectLst/>
                          <a:latin typeface="Calibri" pitchFamily="34" charset="0"/>
                          <a:ea typeface="宋体" charset="-122"/>
                          <a:cs typeface="Calibri" pitchFamily="34" charset="0"/>
                        </a:rPr>
                        <a:t>实验</a:t>
                      </a:r>
                      <a:r>
                        <a:rPr kumimoji="0" lang="zh-CN" altLang="en-US" sz="1100" b="1" i="0" u="none" strike="noStrike" cap="none" normalizeH="0" baseline="0" smtClean="0">
                          <a:ln>
                            <a:noFill/>
                          </a:ln>
                          <a:solidFill>
                            <a:schemeClr val="tx1"/>
                          </a:solidFill>
                          <a:effectLst/>
                          <a:latin typeface="宋体" charset="-122"/>
                          <a:ea typeface="宋体" charset="-122"/>
                          <a:cs typeface="Calibri" pitchFamily="34" charset="0"/>
                        </a:rPr>
                        <a:t>②</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100" b="1" i="0" u="none" strike="noStrike" cap="none" normalizeH="0" baseline="0" smtClean="0">
                          <a:ln>
                            <a:noFill/>
                          </a:ln>
                          <a:solidFill>
                            <a:schemeClr val="tx1"/>
                          </a:solidFill>
                          <a:effectLst/>
                          <a:latin typeface="Calibri" pitchFamily="34" charset="0"/>
                          <a:ea typeface="宋体" charset="-122"/>
                          <a:cs typeface="Calibri" pitchFamily="34" charset="0"/>
                        </a:rPr>
                        <a:t>实验</a:t>
                      </a:r>
                      <a:r>
                        <a:rPr kumimoji="0" lang="zh-CN" altLang="en-US" sz="1100" b="1" i="0" u="none" strike="noStrike" cap="none" normalizeH="0" baseline="0" smtClean="0">
                          <a:ln>
                            <a:noFill/>
                          </a:ln>
                          <a:solidFill>
                            <a:schemeClr val="tx1"/>
                          </a:solidFill>
                          <a:effectLst/>
                          <a:latin typeface="宋体" charset="-122"/>
                          <a:ea typeface="宋体" charset="-122"/>
                          <a:cs typeface="Calibri" pitchFamily="34" charset="0"/>
                        </a:rPr>
                        <a:t>③</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733550">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8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8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8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6921" name="Rectangle 185"/>
          <p:cNvSpPr>
            <a:spLocks noChangeArrowheads="1"/>
          </p:cNvSpPr>
          <p:nvPr/>
        </p:nvSpPr>
        <p:spPr bwMode="auto">
          <a:xfrm>
            <a:off x="766763" y="3357563"/>
            <a:ext cx="8231187" cy="2830512"/>
          </a:xfrm>
          <a:prstGeom prst="rect">
            <a:avLst/>
          </a:prstGeom>
          <a:noFill/>
          <a:ln w="9525">
            <a:noFill/>
            <a:miter lim="800000"/>
            <a:headEnd/>
            <a:tailEnd/>
          </a:ln>
          <a:effectLst/>
        </p:spPr>
        <p:txBody>
          <a:bodyPr wrap="none" anchor="ctr">
            <a:spAutoFit/>
          </a:bodyPr>
          <a:lstStyle/>
          <a:p>
            <a:pPr>
              <a:lnSpc>
                <a:spcPct val="150000"/>
              </a:lnSpc>
            </a:pPr>
            <a:r>
              <a:rPr lang="zh-CN" altLang="en-US">
                <a:latin typeface="宋体" charset="-122"/>
                <a:cs typeface="Calibri" pitchFamily="34" charset="0"/>
              </a:rPr>
              <a:t>下列说法正确的是</a:t>
            </a:r>
            <a:endParaRPr lang="zh-CN" altLang="en-US"/>
          </a:p>
          <a:p>
            <a:pPr eaLnBrk="0" hangingPunct="0">
              <a:lnSpc>
                <a:spcPct val="150000"/>
              </a:lnSpc>
            </a:pPr>
            <a:r>
              <a:rPr lang="en-US" altLang="zh-CN">
                <a:latin typeface="宋体" charset="-122"/>
                <a:cs typeface="Calibri" pitchFamily="34" charset="0"/>
              </a:rPr>
              <a:t>A.</a:t>
            </a:r>
            <a:r>
              <a:rPr lang="zh-CN" altLang="en-US">
                <a:latin typeface="宋体" charset="-122"/>
                <a:cs typeface="Calibri" pitchFamily="34" charset="0"/>
              </a:rPr>
              <a:t>对比实验</a:t>
            </a:r>
            <a:r>
              <a:rPr lang="zh-CN" altLang="en-US">
                <a:latin typeface="Calibri" pitchFamily="34" charset="0"/>
                <a:cs typeface="Calibri" pitchFamily="34" charset="0"/>
              </a:rPr>
              <a:t>①</a:t>
            </a:r>
            <a:r>
              <a:rPr lang="zh-CN" altLang="en-US">
                <a:latin typeface="宋体" charset="-122"/>
                <a:cs typeface="Calibri" pitchFamily="34" charset="0"/>
              </a:rPr>
              <a:t>和</a:t>
            </a:r>
            <a:r>
              <a:rPr lang="zh-CN" altLang="en-US">
                <a:latin typeface="Calibri" pitchFamily="34" charset="0"/>
                <a:cs typeface="Calibri" pitchFamily="34" charset="0"/>
              </a:rPr>
              <a:t>②</a:t>
            </a:r>
            <a:r>
              <a:rPr lang="en-US" altLang="zh-CN">
                <a:latin typeface="Calibri" pitchFamily="34" charset="0"/>
                <a:cs typeface="Calibri" pitchFamily="34" charset="0"/>
              </a:rPr>
              <a:t>,</a:t>
            </a:r>
            <a:r>
              <a:rPr lang="zh-CN" altLang="en-US">
                <a:latin typeface="宋体" charset="-122"/>
                <a:cs typeface="Calibri" pitchFamily="34" charset="0"/>
              </a:rPr>
              <a:t>可研究盐酸的浓度对反应剧烈程度的影响</a:t>
            </a:r>
            <a:endParaRPr lang="zh-CN" altLang="en-US"/>
          </a:p>
          <a:p>
            <a:pPr eaLnBrk="0" hangingPunct="0">
              <a:lnSpc>
                <a:spcPct val="150000"/>
              </a:lnSpc>
            </a:pPr>
            <a:r>
              <a:rPr lang="en-US" altLang="zh-CN">
                <a:latin typeface="宋体" charset="-122"/>
                <a:cs typeface="Calibri" pitchFamily="34" charset="0"/>
              </a:rPr>
              <a:t>B.</a:t>
            </a:r>
            <a:r>
              <a:rPr lang="zh-CN" altLang="en-US">
                <a:latin typeface="宋体" charset="-122"/>
                <a:cs typeface="Calibri" pitchFamily="34" charset="0"/>
              </a:rPr>
              <a:t>对比实验</a:t>
            </a:r>
            <a:r>
              <a:rPr lang="zh-CN" altLang="en-US">
                <a:latin typeface="Calibri" pitchFamily="34" charset="0"/>
                <a:cs typeface="Calibri" pitchFamily="34" charset="0"/>
              </a:rPr>
              <a:t>②</a:t>
            </a:r>
            <a:r>
              <a:rPr lang="zh-CN" altLang="en-US">
                <a:latin typeface="宋体" charset="-122"/>
                <a:cs typeface="Calibri" pitchFamily="34" charset="0"/>
              </a:rPr>
              <a:t>和</a:t>
            </a:r>
            <a:r>
              <a:rPr lang="zh-CN" altLang="en-US">
                <a:latin typeface="Calibri" pitchFamily="34" charset="0"/>
                <a:cs typeface="Calibri" pitchFamily="34" charset="0"/>
              </a:rPr>
              <a:t>③</a:t>
            </a:r>
            <a:r>
              <a:rPr lang="en-US" altLang="zh-CN">
                <a:latin typeface="Calibri" pitchFamily="34" charset="0"/>
                <a:cs typeface="Calibri" pitchFamily="34" charset="0"/>
              </a:rPr>
              <a:t>,</a:t>
            </a:r>
            <a:r>
              <a:rPr lang="zh-CN" altLang="en-US">
                <a:latin typeface="宋体" charset="-122"/>
                <a:cs typeface="Calibri" pitchFamily="34" charset="0"/>
              </a:rPr>
              <a:t>可研究盐酸的浓度对反应剧烈程度的影响</a:t>
            </a:r>
            <a:endParaRPr lang="zh-CN" altLang="en-US"/>
          </a:p>
          <a:p>
            <a:pPr eaLnBrk="0" hangingPunct="0">
              <a:lnSpc>
                <a:spcPct val="150000"/>
              </a:lnSpc>
            </a:pPr>
            <a:r>
              <a:rPr lang="en-US" altLang="zh-CN">
                <a:latin typeface="宋体" charset="-122"/>
                <a:cs typeface="Calibri" pitchFamily="34" charset="0"/>
              </a:rPr>
              <a:t>C.</a:t>
            </a:r>
            <a:r>
              <a:rPr lang="zh-CN" altLang="en-US">
                <a:latin typeface="宋体" charset="-122"/>
                <a:cs typeface="Calibri" pitchFamily="34" charset="0"/>
              </a:rPr>
              <a:t>对比实验</a:t>
            </a:r>
            <a:r>
              <a:rPr lang="zh-CN" altLang="en-US">
                <a:latin typeface="Calibri" pitchFamily="34" charset="0"/>
                <a:cs typeface="Calibri" pitchFamily="34" charset="0"/>
              </a:rPr>
              <a:t>②</a:t>
            </a:r>
            <a:r>
              <a:rPr lang="zh-CN" altLang="en-US">
                <a:latin typeface="宋体" charset="-122"/>
                <a:cs typeface="Calibri" pitchFamily="34" charset="0"/>
              </a:rPr>
              <a:t>和</a:t>
            </a:r>
            <a:r>
              <a:rPr lang="zh-CN" altLang="en-US">
                <a:latin typeface="Calibri" pitchFamily="34" charset="0"/>
                <a:cs typeface="Calibri" pitchFamily="34" charset="0"/>
              </a:rPr>
              <a:t>③</a:t>
            </a:r>
            <a:r>
              <a:rPr lang="en-US" altLang="zh-CN">
                <a:latin typeface="Calibri" pitchFamily="34" charset="0"/>
                <a:cs typeface="Calibri" pitchFamily="34" charset="0"/>
              </a:rPr>
              <a:t>,</a:t>
            </a:r>
            <a:r>
              <a:rPr lang="zh-CN" altLang="en-US">
                <a:latin typeface="宋体" charset="-122"/>
                <a:cs typeface="Calibri" pitchFamily="34" charset="0"/>
              </a:rPr>
              <a:t>可研究温度对反应剧烈程度的影响</a:t>
            </a:r>
            <a:endParaRPr lang="zh-CN" altLang="en-US"/>
          </a:p>
          <a:p>
            <a:pPr eaLnBrk="0" hangingPunct="0">
              <a:lnSpc>
                <a:spcPct val="150000"/>
              </a:lnSpc>
            </a:pPr>
            <a:r>
              <a:rPr lang="en-US" altLang="zh-CN">
                <a:latin typeface="宋体" charset="-122"/>
                <a:cs typeface="Calibri" pitchFamily="34" charset="0"/>
              </a:rPr>
              <a:t>D.</a:t>
            </a:r>
            <a:r>
              <a:rPr lang="zh-CN" altLang="en-US">
                <a:latin typeface="宋体" charset="-122"/>
                <a:cs typeface="Calibri" pitchFamily="34" charset="0"/>
              </a:rPr>
              <a:t>对比实验</a:t>
            </a:r>
            <a:r>
              <a:rPr lang="zh-CN" altLang="en-US">
                <a:latin typeface="Calibri" pitchFamily="34" charset="0"/>
                <a:cs typeface="Calibri" pitchFamily="34" charset="0"/>
              </a:rPr>
              <a:t>①</a:t>
            </a:r>
            <a:r>
              <a:rPr lang="zh-CN" altLang="en-US">
                <a:latin typeface="宋体" charset="-122"/>
                <a:cs typeface="Calibri" pitchFamily="34" charset="0"/>
              </a:rPr>
              <a:t>和</a:t>
            </a:r>
            <a:r>
              <a:rPr lang="zh-CN" altLang="en-US">
                <a:latin typeface="Calibri" pitchFamily="34" charset="0"/>
                <a:cs typeface="Calibri" pitchFamily="34" charset="0"/>
              </a:rPr>
              <a:t>②</a:t>
            </a:r>
            <a:r>
              <a:rPr lang="en-US" altLang="zh-CN">
                <a:latin typeface="Calibri" pitchFamily="34" charset="0"/>
                <a:cs typeface="Calibri" pitchFamily="34" charset="0"/>
              </a:rPr>
              <a:t>,</a:t>
            </a:r>
            <a:r>
              <a:rPr lang="zh-CN" altLang="en-US">
                <a:latin typeface="宋体" charset="-122"/>
                <a:cs typeface="Calibri" pitchFamily="34" charset="0"/>
              </a:rPr>
              <a:t>可研究温度对反应剧烈程度的影响</a:t>
            </a:r>
            <a:endParaRPr lang="zh-CN" altLang="en-US"/>
          </a:p>
        </p:txBody>
      </p:sp>
      <p:sp>
        <p:nvSpPr>
          <p:cNvPr id="142" name="矩形 141"/>
          <p:cNvSpPr/>
          <p:nvPr/>
        </p:nvSpPr>
        <p:spPr>
          <a:xfrm>
            <a:off x="2278943" y="488950"/>
            <a:ext cx="429926" cy="523220"/>
          </a:xfrm>
          <a:prstGeom prst="rect">
            <a:avLst/>
          </a:prstGeom>
        </p:spPr>
        <p:txBody>
          <a:bodyPr wrap="none">
            <a:spAutoFit/>
          </a:bodyPr>
          <a:lstStyle/>
          <a:p>
            <a:r>
              <a:rPr lang="en-US" altLang="zh-CN" sz="2800" dirty="0" smtClean="0">
                <a:solidFill>
                  <a:srgbClr val="FF0000"/>
                </a:solidFill>
              </a:rPr>
              <a:t>A</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42">
                                            <p:txEl>
                                              <p:pRg st="0" end="0"/>
                                            </p:txEl>
                                          </p:spTgt>
                                        </p:tgtEl>
                                        <p:attrNameLst>
                                          <p:attrName>style.visibility</p:attrName>
                                        </p:attrNameLst>
                                      </p:cBhvr>
                                      <p:to>
                                        <p:strVal val="visible"/>
                                      </p:to>
                                    </p:set>
                                    <p:animEffect transition="in" filter="barn(inVertical)">
                                      <p:cBhvr>
                                        <p:cTn id="7" dur="500"/>
                                        <p:tgtEl>
                                          <p:spTgt spid="1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5716" name="图片 161"/>
          <p:cNvPicPr>
            <a:picLocks noChangeAspect="1" noChangeArrowheads="1"/>
          </p:cNvPicPr>
          <p:nvPr/>
        </p:nvPicPr>
        <p:blipFill>
          <a:blip r:embed="rId3"/>
          <a:srcRect/>
          <a:stretch>
            <a:fillRect/>
          </a:stretch>
        </p:blipFill>
        <p:spPr bwMode="auto">
          <a:xfrm>
            <a:off x="5519738" y="2060575"/>
            <a:ext cx="790575" cy="752475"/>
          </a:xfrm>
          <a:prstGeom prst="rect">
            <a:avLst/>
          </a:prstGeom>
          <a:noFill/>
        </p:spPr>
      </p:pic>
      <p:pic>
        <p:nvPicPr>
          <p:cNvPr id="115715" name="图片 162"/>
          <p:cNvPicPr>
            <a:picLocks noChangeAspect="1" noChangeArrowheads="1"/>
          </p:cNvPicPr>
          <p:nvPr/>
        </p:nvPicPr>
        <p:blipFill>
          <a:blip r:embed="rId4"/>
          <a:srcRect/>
          <a:stretch>
            <a:fillRect/>
          </a:stretch>
        </p:blipFill>
        <p:spPr bwMode="auto">
          <a:xfrm>
            <a:off x="5591175" y="4292600"/>
            <a:ext cx="1728788" cy="1106488"/>
          </a:xfrm>
          <a:prstGeom prst="rect">
            <a:avLst/>
          </a:prstGeom>
          <a:noFill/>
        </p:spPr>
      </p:pic>
      <p:pic>
        <p:nvPicPr>
          <p:cNvPr id="115714" name="图片 163"/>
          <p:cNvPicPr>
            <a:picLocks noChangeAspect="1" noChangeArrowheads="1"/>
          </p:cNvPicPr>
          <p:nvPr/>
        </p:nvPicPr>
        <p:blipFill>
          <a:blip r:embed="rId5"/>
          <a:srcRect/>
          <a:stretch>
            <a:fillRect/>
          </a:stretch>
        </p:blipFill>
        <p:spPr bwMode="auto">
          <a:xfrm>
            <a:off x="5662613" y="2997200"/>
            <a:ext cx="1295400" cy="895350"/>
          </a:xfrm>
          <a:prstGeom prst="rect">
            <a:avLst/>
          </a:prstGeom>
          <a:noFill/>
        </p:spPr>
      </p:pic>
      <p:sp>
        <p:nvSpPr>
          <p:cNvPr id="115717" name="Rectangle 5"/>
          <p:cNvSpPr>
            <a:spLocks noChangeArrowheads="1"/>
          </p:cNvSpPr>
          <p:nvPr/>
        </p:nvSpPr>
        <p:spPr bwMode="auto">
          <a:xfrm>
            <a:off x="477838" y="404813"/>
            <a:ext cx="9536112" cy="457200"/>
          </a:xfrm>
          <a:prstGeom prst="rect">
            <a:avLst/>
          </a:prstGeom>
          <a:noFill/>
          <a:ln w="9525">
            <a:noFill/>
            <a:miter lim="800000"/>
            <a:headEnd/>
            <a:tailEnd/>
          </a:ln>
          <a:effectLst/>
        </p:spPr>
        <p:txBody>
          <a:bodyPr wrap="none" anchor="ctr">
            <a:spAutoFit/>
          </a:bodyPr>
          <a:lstStyle/>
          <a:p>
            <a:r>
              <a:rPr lang="en-US" altLang="zh-CN">
                <a:latin typeface="宋体" charset="-122"/>
                <a:cs typeface="Calibri" pitchFamily="34" charset="0"/>
              </a:rPr>
              <a:t>2-5. </a:t>
            </a:r>
            <a:r>
              <a:rPr lang="zh-CN" altLang="en-US">
                <a:latin typeface="宋体" charset="-122"/>
                <a:cs typeface="Calibri" pitchFamily="34" charset="0"/>
              </a:rPr>
              <a:t>某同学设计下表所示实验，探究金属铜对</a:t>
            </a:r>
            <a:r>
              <a:rPr lang="en-US" altLang="zh-CN">
                <a:latin typeface="宋体" charset="-122"/>
                <a:cs typeface="Calibri" pitchFamily="34" charset="0"/>
              </a:rPr>
              <a:t>H202</a:t>
            </a:r>
            <a:r>
              <a:rPr lang="zh-CN" altLang="en-US">
                <a:latin typeface="宋体" charset="-122"/>
                <a:cs typeface="Calibri" pitchFamily="34" charset="0"/>
              </a:rPr>
              <a:t>分解速率的影响。</a:t>
            </a:r>
            <a:endParaRPr lang="zh-CN" altLang="en-US"/>
          </a:p>
        </p:txBody>
      </p:sp>
      <p:sp>
        <p:nvSpPr>
          <p:cNvPr id="115722" name="Rectangle 10"/>
          <p:cNvSpPr>
            <a:spLocks noChangeArrowheads="1"/>
          </p:cNvSpPr>
          <p:nvPr/>
        </p:nvSpPr>
        <p:spPr bwMode="auto">
          <a:xfrm>
            <a:off x="3286125" y="1966913"/>
            <a:ext cx="1682750" cy="0"/>
          </a:xfrm>
          <a:prstGeom prst="rect">
            <a:avLst/>
          </a:prstGeom>
          <a:noFill/>
          <a:ln w="9525">
            <a:noFill/>
            <a:miter lim="800000"/>
            <a:headEnd/>
            <a:tailEnd/>
          </a:ln>
          <a:effectLst/>
        </p:spPr>
        <p:txBody>
          <a:bodyPr wrap="none" anchor="ctr">
            <a:spAutoFit/>
          </a:bodyPr>
          <a:lstStyle/>
          <a:p>
            <a:endParaRPr lang="zh-CN" altLang="en-US"/>
          </a:p>
        </p:txBody>
      </p:sp>
      <p:sp>
        <p:nvSpPr>
          <p:cNvPr id="115726" name="Rectangle 14"/>
          <p:cNvSpPr>
            <a:spLocks noChangeArrowheads="1"/>
          </p:cNvSpPr>
          <p:nvPr/>
        </p:nvSpPr>
        <p:spPr bwMode="auto">
          <a:xfrm>
            <a:off x="3286125" y="1966913"/>
            <a:ext cx="1682750" cy="0"/>
          </a:xfrm>
          <a:prstGeom prst="rect">
            <a:avLst/>
          </a:prstGeom>
          <a:noFill/>
          <a:ln w="9525">
            <a:noFill/>
            <a:miter lim="800000"/>
            <a:headEnd/>
            <a:tailEnd/>
          </a:ln>
          <a:effectLst/>
        </p:spPr>
        <p:txBody>
          <a:bodyPr wrap="none" anchor="ctr">
            <a:spAutoFit/>
          </a:bodyPr>
          <a:lstStyle/>
          <a:p>
            <a:endParaRPr lang="zh-CN" altLang="en-US"/>
          </a:p>
        </p:txBody>
      </p:sp>
      <p:sp>
        <p:nvSpPr>
          <p:cNvPr id="115730" name="Rectangle 18"/>
          <p:cNvSpPr>
            <a:spLocks noChangeArrowheads="1"/>
          </p:cNvSpPr>
          <p:nvPr/>
        </p:nvSpPr>
        <p:spPr bwMode="auto">
          <a:xfrm>
            <a:off x="3286125" y="1989138"/>
            <a:ext cx="1682750" cy="0"/>
          </a:xfrm>
          <a:prstGeom prst="rect">
            <a:avLst/>
          </a:prstGeom>
          <a:noFill/>
          <a:ln w="9525">
            <a:noFill/>
            <a:miter lim="800000"/>
            <a:headEnd/>
            <a:tailEnd/>
          </a:ln>
          <a:effectLst/>
        </p:spPr>
        <p:txBody>
          <a:bodyPr wrap="none" anchor="ctr">
            <a:spAutoFit/>
          </a:bodyPr>
          <a:lstStyle/>
          <a:p>
            <a:endParaRPr lang="zh-CN" altLang="en-US"/>
          </a:p>
        </p:txBody>
      </p:sp>
      <p:graphicFrame>
        <p:nvGraphicFramePr>
          <p:cNvPr id="115800" name="Group 88"/>
          <p:cNvGraphicFramePr>
            <a:graphicFrameLocks noGrp="1"/>
          </p:cNvGraphicFramePr>
          <p:nvPr/>
        </p:nvGraphicFramePr>
        <p:xfrm>
          <a:off x="766763" y="1196975"/>
          <a:ext cx="10872787" cy="4389120"/>
        </p:xfrm>
        <a:graphic>
          <a:graphicData uri="http://schemas.openxmlformats.org/drawingml/2006/table">
            <a:tbl>
              <a:tblPr/>
              <a:tblGrid>
                <a:gridCol w="3871912"/>
                <a:gridCol w="3214688"/>
                <a:gridCol w="3786187"/>
              </a:tblGrid>
              <a:tr h="5191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操作</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装置</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现象</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77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取一小块铜丝网，卷成筒形，固定在铜丝上</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762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2.</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分别向①和②中注入</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15 mL30%</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的</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H</a:t>
                      </a:r>
                      <a:r>
                        <a:rPr kumimoji="0" lang="en-US" altLang="zh-CN" sz="2400" b="1" i="0" u="none" strike="noStrike" cap="none" normalizeH="0" baseline="-30000" dirty="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0</a:t>
                      </a:r>
                      <a:r>
                        <a:rPr kumimoji="0" lang="en-US" altLang="zh-CN" sz="2400" b="1" i="0" u="none" strike="noStrike" cap="none" normalizeH="0" baseline="-30000" dirty="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并放入盛有热水的③中</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约</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1min</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后可观察到①和②中都有少量气泡产生</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175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3. </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把铜丝网插入①中</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①中有大量气泡产生，约</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5min</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后不再有气泡产生；此时②中仍然不断有少量气泡产生</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4691" name="Rectangle 3"/>
          <p:cNvSpPr>
            <a:spLocks noChangeArrowheads="1"/>
          </p:cNvSpPr>
          <p:nvPr/>
        </p:nvSpPr>
        <p:spPr bwMode="auto">
          <a:xfrm>
            <a:off x="406400" y="404813"/>
            <a:ext cx="11377613" cy="5568950"/>
          </a:xfrm>
          <a:prstGeom prst="rect">
            <a:avLst/>
          </a:prstGeom>
          <a:noFill/>
          <a:ln w="9525">
            <a:noFill/>
            <a:miter lim="800000"/>
            <a:headEnd/>
            <a:tailEnd/>
          </a:ln>
          <a:effectLst/>
        </p:spPr>
        <p:txBody>
          <a:bodyPr anchor="ctr">
            <a:spAutoFit/>
          </a:bodyPr>
          <a:lstStyle/>
          <a:p>
            <a:pPr indent="66675">
              <a:lnSpc>
                <a:spcPct val="150000"/>
              </a:lnSpc>
            </a:pPr>
            <a:r>
              <a:rPr lang="zh-CN" altLang="en-US" dirty="0">
                <a:latin typeface="宋体" charset="-122"/>
                <a:cs typeface="Calibri" pitchFamily="34" charset="0"/>
              </a:rPr>
              <a:t>回答下列问题：</a:t>
            </a:r>
            <a:endParaRPr lang="zh-CN" altLang="en-US" dirty="0"/>
          </a:p>
          <a:p>
            <a:pPr indent="66675"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1)</a:t>
            </a:r>
            <a:r>
              <a:rPr lang="zh-CN" altLang="en-US" dirty="0">
                <a:latin typeface="宋体" charset="-122"/>
                <a:cs typeface="Calibri" pitchFamily="34" charset="0"/>
              </a:rPr>
              <a:t>仪器</a:t>
            </a:r>
            <a:r>
              <a:rPr lang="zh-CN" altLang="en-US" dirty="0">
                <a:latin typeface="Calibri" pitchFamily="34" charset="0"/>
                <a:cs typeface="Calibri" pitchFamily="34" charset="0"/>
              </a:rPr>
              <a:t>①</a:t>
            </a:r>
            <a:r>
              <a:rPr lang="zh-CN" altLang="en-US" dirty="0">
                <a:latin typeface="宋体" charset="-122"/>
                <a:cs typeface="Calibri" pitchFamily="34" charset="0"/>
              </a:rPr>
              <a:t>的名称是</a:t>
            </a:r>
            <a:r>
              <a:rPr lang="en-US" altLang="zh-CN" dirty="0">
                <a:latin typeface="宋体" charset="-122"/>
                <a:cs typeface="Calibri" pitchFamily="34" charset="0"/>
              </a:rPr>
              <a:t>____________</a:t>
            </a:r>
            <a:r>
              <a:rPr lang="zh-CN" altLang="en-US" dirty="0">
                <a:latin typeface="宋体" charset="-122"/>
                <a:cs typeface="Calibri" pitchFamily="34" charset="0"/>
              </a:rPr>
              <a:t>，仪器</a:t>
            </a:r>
            <a:r>
              <a:rPr lang="zh-CN" altLang="en-US" dirty="0">
                <a:latin typeface="Calibri" pitchFamily="34" charset="0"/>
                <a:cs typeface="Calibri" pitchFamily="34" charset="0"/>
              </a:rPr>
              <a:t>③</a:t>
            </a:r>
            <a:r>
              <a:rPr lang="zh-CN" altLang="en-US" dirty="0">
                <a:latin typeface="宋体" charset="-122"/>
                <a:cs typeface="Calibri" pitchFamily="34" charset="0"/>
              </a:rPr>
              <a:t>的名称是</a:t>
            </a:r>
            <a:r>
              <a:rPr lang="en-US" altLang="zh-CN" dirty="0">
                <a:latin typeface="宋体" charset="-122"/>
                <a:cs typeface="Calibri" pitchFamily="34" charset="0"/>
              </a:rPr>
              <a:t>__________</a:t>
            </a:r>
            <a:r>
              <a:rPr lang="zh-CN" altLang="en-US" dirty="0">
                <a:latin typeface="宋体" charset="-122"/>
                <a:cs typeface="Calibri" pitchFamily="34" charset="0"/>
              </a:rPr>
              <a:t>。</a:t>
            </a:r>
            <a:endParaRPr lang="zh-CN" altLang="en-US" dirty="0"/>
          </a:p>
          <a:p>
            <a:pPr indent="66675"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仪器</a:t>
            </a:r>
            <a:r>
              <a:rPr lang="zh-CN" altLang="en-US" dirty="0">
                <a:latin typeface="Calibri" pitchFamily="34" charset="0"/>
                <a:cs typeface="Calibri" pitchFamily="34" charset="0"/>
              </a:rPr>
              <a:t>②</a:t>
            </a:r>
            <a:r>
              <a:rPr lang="zh-CN" altLang="en-US" dirty="0">
                <a:latin typeface="宋体" charset="-122"/>
                <a:cs typeface="Calibri" pitchFamily="34" charset="0"/>
              </a:rPr>
              <a:t>中实验的目的是</a:t>
            </a:r>
            <a:r>
              <a:rPr lang="en-US" altLang="zh-CN" dirty="0">
                <a:latin typeface="宋体" charset="-122"/>
                <a:cs typeface="Calibri" pitchFamily="34" charset="0"/>
              </a:rPr>
              <a:t>___________________________________________________________</a:t>
            </a:r>
            <a:r>
              <a:rPr lang="zh-CN" altLang="en-US" dirty="0">
                <a:latin typeface="宋体" charset="-122"/>
                <a:cs typeface="Calibri" pitchFamily="34" charset="0"/>
              </a:rPr>
              <a:t>。</a:t>
            </a:r>
            <a:endParaRPr lang="zh-CN" altLang="en-US" dirty="0"/>
          </a:p>
          <a:p>
            <a:pPr indent="66675"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3)</a:t>
            </a:r>
            <a:r>
              <a:rPr lang="zh-CN" altLang="en-US" dirty="0">
                <a:latin typeface="宋体" charset="-122"/>
                <a:cs typeface="Calibri" pitchFamily="34" charset="0"/>
              </a:rPr>
              <a:t>根据上述实验，可以得出的结论是</a:t>
            </a:r>
            <a:r>
              <a:rPr lang="en-US" altLang="zh-CN" dirty="0">
                <a:latin typeface="宋体" charset="-122"/>
                <a:cs typeface="Calibri" pitchFamily="34" charset="0"/>
              </a:rPr>
              <a:t>_________________________________________________</a:t>
            </a:r>
            <a:r>
              <a:rPr lang="zh-CN" altLang="en-US" dirty="0">
                <a:latin typeface="宋体" charset="-122"/>
                <a:cs typeface="Calibri" pitchFamily="34" charset="0"/>
              </a:rPr>
              <a:t>。</a:t>
            </a:r>
            <a:endParaRPr lang="zh-CN" altLang="en-US" dirty="0"/>
          </a:p>
          <a:p>
            <a:pPr indent="66675"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4)</a:t>
            </a:r>
            <a:r>
              <a:rPr lang="zh-CN" altLang="en-US" dirty="0">
                <a:latin typeface="宋体" charset="-122"/>
                <a:cs typeface="Calibri" pitchFamily="34" charset="0"/>
              </a:rPr>
              <a:t>如果用本实验探究铜是不是</a:t>
            </a:r>
            <a:r>
              <a:rPr lang="en-US" altLang="zh-CN" dirty="0">
                <a:latin typeface="宋体" charset="-122"/>
                <a:cs typeface="Calibri" pitchFamily="34" charset="0"/>
              </a:rPr>
              <a:t>H</a:t>
            </a:r>
            <a:r>
              <a:rPr lang="en-US" altLang="zh-CN" baseline="-30000" dirty="0">
                <a:latin typeface="宋体" charset="-122"/>
                <a:cs typeface="Calibri" pitchFamily="34" charset="0"/>
              </a:rPr>
              <a:t>2</a:t>
            </a:r>
            <a:r>
              <a:rPr lang="en-US" altLang="zh-CN" dirty="0">
                <a:latin typeface="Calibri" pitchFamily="34" charset="0"/>
                <a:cs typeface="Calibri" pitchFamily="34" charset="0"/>
              </a:rPr>
              <a:t>0</a:t>
            </a:r>
            <a:r>
              <a:rPr lang="en-US" altLang="zh-CN" baseline="-30000" dirty="0">
                <a:latin typeface="宋体" charset="-122"/>
                <a:cs typeface="Calibri" pitchFamily="34" charset="0"/>
              </a:rPr>
              <a:t>2</a:t>
            </a:r>
            <a:r>
              <a:rPr lang="zh-CN" altLang="en-US" dirty="0">
                <a:latin typeface="宋体" charset="-122"/>
                <a:cs typeface="Calibri" pitchFamily="34" charset="0"/>
              </a:rPr>
              <a:t>分解的催化剂，需要对上述实验方案进行补充，其中必要的是</a:t>
            </a:r>
            <a:r>
              <a:rPr lang="en-US" altLang="zh-CN" dirty="0">
                <a:latin typeface="宋体" charset="-122"/>
                <a:cs typeface="Calibri" pitchFamily="34" charset="0"/>
              </a:rPr>
              <a:t>__________</a:t>
            </a:r>
            <a:r>
              <a:rPr lang="zh-CN" altLang="en-US" dirty="0">
                <a:latin typeface="宋体" charset="-122"/>
                <a:cs typeface="Calibri" pitchFamily="34" charset="0"/>
              </a:rPr>
              <a:t>（填序号）。</a:t>
            </a:r>
            <a:endParaRPr lang="zh-CN" altLang="en-US" dirty="0"/>
          </a:p>
          <a:p>
            <a:pPr indent="66675" eaLnBrk="0" hangingPunct="0">
              <a:lnSpc>
                <a:spcPct val="150000"/>
              </a:lnSpc>
            </a:pPr>
            <a:r>
              <a:rPr lang="en-US" altLang="zh-CN" dirty="0">
                <a:latin typeface="宋体" charset="-122"/>
                <a:cs typeface="Calibri" pitchFamily="34" charset="0"/>
              </a:rPr>
              <a:t>A.</a:t>
            </a:r>
            <a:r>
              <a:rPr lang="zh-CN" altLang="en-US" dirty="0">
                <a:latin typeface="宋体" charset="-122"/>
                <a:cs typeface="Calibri" pitchFamily="34" charset="0"/>
              </a:rPr>
              <a:t>称量实验前铜丝网的质量           </a:t>
            </a:r>
            <a:r>
              <a:rPr lang="en-US" altLang="zh-CN" dirty="0">
                <a:latin typeface="宋体" charset="-122"/>
                <a:cs typeface="Calibri" pitchFamily="34" charset="0"/>
              </a:rPr>
              <a:t>B.</a:t>
            </a:r>
            <a:r>
              <a:rPr lang="zh-CN" altLang="en-US" dirty="0">
                <a:latin typeface="宋体" charset="-122"/>
                <a:cs typeface="Calibri" pitchFamily="34" charset="0"/>
              </a:rPr>
              <a:t>将实验后的铜丝网干燥、称重</a:t>
            </a:r>
            <a:endParaRPr lang="zh-CN" altLang="en-US" dirty="0"/>
          </a:p>
          <a:p>
            <a:pPr indent="66675" eaLnBrk="0" hangingPunct="0">
              <a:lnSpc>
                <a:spcPct val="150000"/>
              </a:lnSpc>
            </a:pPr>
            <a:r>
              <a:rPr lang="en-US" altLang="zh-CN" dirty="0">
                <a:latin typeface="宋体" charset="-122"/>
                <a:cs typeface="Calibri" pitchFamily="34" charset="0"/>
              </a:rPr>
              <a:t>C.</a:t>
            </a:r>
            <a:r>
              <a:rPr lang="zh-CN" altLang="en-US" dirty="0">
                <a:latin typeface="宋体" charset="-122"/>
                <a:cs typeface="Calibri" pitchFamily="34" charset="0"/>
              </a:rPr>
              <a:t>向仪器</a:t>
            </a:r>
            <a:r>
              <a:rPr lang="zh-CN" altLang="en-US" dirty="0">
                <a:latin typeface="Calibri" pitchFamily="34" charset="0"/>
                <a:cs typeface="Calibri" pitchFamily="34" charset="0"/>
              </a:rPr>
              <a:t>②</a:t>
            </a:r>
            <a:r>
              <a:rPr lang="zh-CN" altLang="en-US" dirty="0">
                <a:latin typeface="宋体" charset="-122"/>
                <a:cs typeface="Calibri" pitchFamily="34" charset="0"/>
              </a:rPr>
              <a:t>中加入二氧化锰           </a:t>
            </a:r>
            <a:r>
              <a:rPr lang="en-US" altLang="zh-CN" dirty="0">
                <a:latin typeface="宋体" charset="-122"/>
                <a:cs typeface="Calibri" pitchFamily="34" charset="0"/>
              </a:rPr>
              <a:t>D.</a:t>
            </a:r>
            <a:r>
              <a:rPr lang="zh-CN" altLang="en-US" dirty="0">
                <a:latin typeface="宋体" charset="-122"/>
                <a:cs typeface="Calibri" pitchFamily="34" charset="0"/>
              </a:rPr>
              <a:t>将实验后的铜丝网插入</a:t>
            </a:r>
            <a:r>
              <a:rPr lang="en-US" altLang="zh-CN" dirty="0">
                <a:latin typeface="宋体" charset="-122"/>
                <a:cs typeface="Calibri" pitchFamily="34" charset="0"/>
              </a:rPr>
              <a:t>AgNO</a:t>
            </a:r>
            <a:r>
              <a:rPr lang="en-US" altLang="zh-CN" baseline="-30000" dirty="0">
                <a:latin typeface="宋体" charset="-122"/>
                <a:cs typeface="Calibri" pitchFamily="34" charset="0"/>
              </a:rPr>
              <a:t>3</a:t>
            </a:r>
            <a:r>
              <a:rPr lang="zh-CN" altLang="en-US" dirty="0">
                <a:latin typeface="宋体" charset="-122"/>
                <a:cs typeface="Calibri" pitchFamily="34" charset="0"/>
              </a:rPr>
              <a:t>溶液中</a:t>
            </a:r>
          </a:p>
        </p:txBody>
      </p:sp>
      <p:sp>
        <p:nvSpPr>
          <p:cNvPr id="3" name="矩形 2"/>
          <p:cNvSpPr/>
          <p:nvPr/>
        </p:nvSpPr>
        <p:spPr>
          <a:xfrm>
            <a:off x="3502918" y="908720"/>
            <a:ext cx="906017" cy="523220"/>
          </a:xfrm>
          <a:prstGeom prst="rect">
            <a:avLst/>
          </a:prstGeom>
        </p:spPr>
        <p:txBody>
          <a:bodyPr wrap="none">
            <a:spAutoFit/>
          </a:bodyPr>
          <a:lstStyle/>
          <a:p>
            <a:r>
              <a:rPr lang="zh-CN" altLang="en-US" sz="2800" dirty="0" smtClean="0">
                <a:solidFill>
                  <a:srgbClr val="FF0000"/>
                </a:solidFill>
              </a:rPr>
              <a:t>试管</a:t>
            </a:r>
            <a:endParaRPr lang="zh-CN" altLang="en-US" sz="2800" dirty="0">
              <a:solidFill>
                <a:srgbClr val="FF0000"/>
              </a:solidFill>
            </a:endParaRPr>
          </a:p>
        </p:txBody>
      </p:sp>
      <p:sp>
        <p:nvSpPr>
          <p:cNvPr id="4" name="矩形 3"/>
          <p:cNvSpPr/>
          <p:nvPr/>
        </p:nvSpPr>
        <p:spPr>
          <a:xfrm>
            <a:off x="7967154" y="908720"/>
            <a:ext cx="1152388" cy="523220"/>
          </a:xfrm>
          <a:prstGeom prst="rect">
            <a:avLst/>
          </a:prstGeom>
        </p:spPr>
        <p:txBody>
          <a:bodyPr wrap="square">
            <a:spAutoFit/>
          </a:bodyPr>
          <a:lstStyle/>
          <a:p>
            <a:r>
              <a:rPr lang="zh-CN" altLang="en-US" sz="2800" dirty="0" smtClean="0">
                <a:solidFill>
                  <a:srgbClr val="FF0000"/>
                </a:solidFill>
              </a:rPr>
              <a:t>烧杯</a:t>
            </a:r>
            <a:endParaRPr lang="zh-CN" altLang="en-US" sz="2800" dirty="0">
              <a:solidFill>
                <a:srgbClr val="FF0000"/>
              </a:solidFill>
            </a:endParaRPr>
          </a:p>
        </p:txBody>
      </p:sp>
      <p:sp>
        <p:nvSpPr>
          <p:cNvPr id="5" name="矩形 4"/>
          <p:cNvSpPr/>
          <p:nvPr/>
        </p:nvSpPr>
        <p:spPr>
          <a:xfrm>
            <a:off x="766614" y="1988840"/>
            <a:ext cx="8638903" cy="523220"/>
          </a:xfrm>
          <a:prstGeom prst="rect">
            <a:avLst/>
          </a:prstGeom>
        </p:spPr>
        <p:txBody>
          <a:bodyPr wrap="none">
            <a:spAutoFit/>
          </a:bodyPr>
          <a:lstStyle/>
          <a:p>
            <a:r>
              <a:rPr lang="zh-CN" altLang="en-US" sz="2800" dirty="0" smtClean="0">
                <a:solidFill>
                  <a:srgbClr val="FF0000"/>
                </a:solidFill>
              </a:rPr>
              <a:t>与</a:t>
            </a:r>
            <a:r>
              <a:rPr lang="zh-CN" altLang="en-US" sz="2800" dirty="0">
                <a:latin typeface="Calibri" pitchFamily="34" charset="0"/>
                <a:cs typeface="Calibri" pitchFamily="34" charset="0"/>
              </a:rPr>
              <a:t>①</a:t>
            </a:r>
            <a:r>
              <a:rPr lang="zh-CN" altLang="en-US" sz="2800" dirty="0" smtClean="0">
                <a:solidFill>
                  <a:srgbClr val="FF0000"/>
                </a:solidFill>
              </a:rPr>
              <a:t>对照，判断加入铜丝后</a:t>
            </a:r>
            <a:r>
              <a:rPr lang="en-US" altLang="zh-CN" sz="2800" dirty="0">
                <a:latin typeface="宋体" charset="-122"/>
                <a:cs typeface="Calibri" pitchFamily="34" charset="0"/>
              </a:rPr>
              <a:t>H</a:t>
            </a:r>
            <a:r>
              <a:rPr lang="en-US" altLang="zh-CN" sz="2800" baseline="-30000" dirty="0">
                <a:latin typeface="宋体" charset="-122"/>
                <a:cs typeface="Calibri" pitchFamily="34" charset="0"/>
              </a:rPr>
              <a:t>2</a:t>
            </a:r>
            <a:r>
              <a:rPr lang="en-US" altLang="zh-CN" sz="2800" dirty="0">
                <a:latin typeface="宋体" charset="-122"/>
                <a:cs typeface="Calibri" pitchFamily="34" charset="0"/>
              </a:rPr>
              <a:t>0</a:t>
            </a:r>
            <a:r>
              <a:rPr lang="en-US" altLang="zh-CN" sz="2800" baseline="-30000" dirty="0">
                <a:latin typeface="宋体" charset="-122"/>
                <a:cs typeface="Calibri" pitchFamily="34" charset="0"/>
              </a:rPr>
              <a:t>2</a:t>
            </a:r>
            <a:r>
              <a:rPr lang="zh-CN" altLang="en-US" sz="2800" dirty="0" smtClean="0">
                <a:solidFill>
                  <a:srgbClr val="FF0000"/>
                </a:solidFill>
              </a:rPr>
              <a:t>分解速率是否有变化。</a:t>
            </a:r>
            <a:endParaRPr lang="zh-CN" altLang="en-US" sz="2800" dirty="0">
              <a:solidFill>
                <a:srgbClr val="FF0000"/>
              </a:solidFill>
            </a:endParaRPr>
          </a:p>
        </p:txBody>
      </p:sp>
      <p:sp>
        <p:nvSpPr>
          <p:cNvPr id="6" name="矩形 5"/>
          <p:cNvSpPr/>
          <p:nvPr/>
        </p:nvSpPr>
        <p:spPr>
          <a:xfrm>
            <a:off x="1702718" y="3189288"/>
            <a:ext cx="4394152" cy="523220"/>
          </a:xfrm>
          <a:prstGeom prst="rect">
            <a:avLst/>
          </a:prstGeom>
        </p:spPr>
        <p:txBody>
          <a:bodyPr wrap="none">
            <a:spAutoFit/>
          </a:bodyPr>
          <a:lstStyle/>
          <a:p>
            <a:r>
              <a:rPr lang="zh-CN" altLang="en-US" sz="2800" dirty="0" smtClean="0">
                <a:solidFill>
                  <a:srgbClr val="FF0000"/>
                </a:solidFill>
              </a:rPr>
              <a:t>金属铜能加快</a:t>
            </a:r>
            <a:r>
              <a:rPr lang="en-US" altLang="zh-CN" sz="2800" dirty="0">
                <a:latin typeface="宋体" charset="-122"/>
                <a:cs typeface="Calibri" pitchFamily="34" charset="0"/>
              </a:rPr>
              <a:t>H</a:t>
            </a:r>
            <a:r>
              <a:rPr lang="en-US" altLang="zh-CN" sz="2800" baseline="-30000" dirty="0">
                <a:latin typeface="宋体" charset="-122"/>
                <a:cs typeface="Calibri" pitchFamily="34" charset="0"/>
              </a:rPr>
              <a:t>2</a:t>
            </a:r>
            <a:r>
              <a:rPr lang="en-US" altLang="zh-CN" sz="2800" dirty="0">
                <a:latin typeface="宋体" charset="-122"/>
                <a:cs typeface="Calibri" pitchFamily="34" charset="0"/>
              </a:rPr>
              <a:t>0</a:t>
            </a:r>
            <a:r>
              <a:rPr lang="en-US" altLang="zh-CN" sz="2800" baseline="-30000" dirty="0">
                <a:latin typeface="宋体" charset="-122"/>
                <a:cs typeface="Calibri" pitchFamily="34" charset="0"/>
              </a:rPr>
              <a:t>2</a:t>
            </a:r>
            <a:r>
              <a:rPr lang="zh-CN" altLang="en-US" sz="2800" dirty="0" smtClean="0">
                <a:solidFill>
                  <a:srgbClr val="FF0000"/>
                </a:solidFill>
              </a:rPr>
              <a:t>分解速率</a:t>
            </a:r>
            <a:endParaRPr lang="zh-CN" altLang="en-US" sz="2800" dirty="0">
              <a:solidFill>
                <a:srgbClr val="FF0000"/>
              </a:solidFill>
            </a:endParaRPr>
          </a:p>
        </p:txBody>
      </p:sp>
      <p:sp>
        <p:nvSpPr>
          <p:cNvPr id="7" name="矩形 6"/>
          <p:cNvSpPr/>
          <p:nvPr/>
        </p:nvSpPr>
        <p:spPr>
          <a:xfrm>
            <a:off x="2779319" y="4255840"/>
            <a:ext cx="1670650" cy="523220"/>
          </a:xfrm>
          <a:prstGeom prst="rect">
            <a:avLst/>
          </a:prstGeom>
        </p:spPr>
        <p:txBody>
          <a:bodyPr wrap="none">
            <a:spAutoFit/>
          </a:bodyPr>
          <a:lstStyle/>
          <a:p>
            <a:r>
              <a:rPr lang="en-US" altLang="zh-CN" sz="2800" dirty="0" smtClean="0">
                <a:solidFill>
                  <a:srgbClr val="FF0000"/>
                </a:solidFill>
              </a:rPr>
              <a:t>A</a:t>
            </a:r>
            <a:r>
              <a:rPr lang="zh-CN" altLang="en-US" sz="2800" dirty="0" smtClean="0">
                <a:solidFill>
                  <a:srgbClr val="FF0000"/>
                </a:solidFill>
              </a:rPr>
              <a:t>、</a:t>
            </a:r>
            <a:r>
              <a:rPr lang="en-US" altLang="zh-CN" sz="2800" dirty="0" smtClean="0">
                <a:solidFill>
                  <a:srgbClr val="FF0000"/>
                </a:solidFill>
              </a:rPr>
              <a:t>B</a:t>
            </a:r>
            <a:r>
              <a:rPr lang="zh-CN" altLang="en-US" sz="2800" dirty="0" smtClean="0">
                <a:solidFill>
                  <a:srgbClr val="FF0000"/>
                </a:solidFill>
              </a:rPr>
              <a:t>、</a:t>
            </a:r>
            <a:r>
              <a:rPr lang="en-US" altLang="zh-CN" sz="2800" dirty="0" smtClean="0">
                <a:solidFill>
                  <a:srgbClr val="FF0000"/>
                </a:solidFill>
              </a:rPr>
              <a:t>D</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barn(inVertical)">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barn(inVertical)">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animEffect transition="in" filter="barn(inVertical)">
                                      <p:cBhvr>
                                        <p:cTn id="2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3667" name="Rectangle 3"/>
          <p:cNvSpPr>
            <a:spLocks noChangeArrowheads="1"/>
          </p:cNvSpPr>
          <p:nvPr/>
        </p:nvSpPr>
        <p:spPr bwMode="auto">
          <a:xfrm>
            <a:off x="261938" y="333375"/>
            <a:ext cx="11741150" cy="5568950"/>
          </a:xfrm>
          <a:prstGeom prst="rect">
            <a:avLst/>
          </a:prstGeom>
          <a:noFill/>
          <a:ln w="9525">
            <a:noFill/>
            <a:miter lim="800000"/>
            <a:headEnd/>
            <a:tailEnd/>
          </a:ln>
          <a:effectLst/>
        </p:spPr>
        <p:txBody>
          <a:bodyPr anchor="ctr">
            <a:spAutoFit/>
          </a:bodyPr>
          <a:lstStyle/>
          <a:p>
            <a:pPr indent="266700">
              <a:lnSpc>
                <a:spcPct val="150000"/>
              </a:lnSpc>
            </a:pPr>
            <a:r>
              <a:rPr lang="en-US" altLang="zh-CN">
                <a:latin typeface="宋体" charset="-122"/>
                <a:cs typeface="Calibri" pitchFamily="34" charset="0"/>
              </a:rPr>
              <a:t>2-6.(1)</a:t>
            </a:r>
            <a:r>
              <a:rPr lang="zh-CN" altLang="en-US">
                <a:latin typeface="宋体" charset="-122"/>
                <a:cs typeface="Calibri" pitchFamily="34" charset="0"/>
              </a:rPr>
              <a:t>长期露置于空气中的金属</a:t>
            </a:r>
            <a:r>
              <a:rPr lang="en-US" altLang="zh-CN">
                <a:latin typeface="宋体" charset="-122"/>
                <a:cs typeface="Calibri" pitchFamily="34" charset="0"/>
              </a:rPr>
              <a:t>M</a:t>
            </a:r>
            <a:r>
              <a:rPr lang="zh-CN" altLang="en-US">
                <a:latin typeface="宋体" charset="-122"/>
                <a:cs typeface="Calibri" pitchFamily="34" charset="0"/>
              </a:rPr>
              <a:t>表面会被锈蚀。经检测，锈蚀物中除含有</a:t>
            </a:r>
            <a:r>
              <a:rPr lang="en-US" altLang="zh-CN">
                <a:latin typeface="宋体" charset="-122"/>
                <a:cs typeface="Calibri" pitchFamily="34" charset="0"/>
              </a:rPr>
              <a:t>M</a:t>
            </a:r>
            <a:r>
              <a:rPr lang="zh-CN" altLang="en-US">
                <a:latin typeface="宋体" charset="-122"/>
                <a:cs typeface="Calibri" pitchFamily="34" charset="0"/>
              </a:rPr>
              <a:t>外，还含有</a:t>
            </a:r>
            <a:r>
              <a:rPr lang="en-US" altLang="zh-CN">
                <a:latin typeface="宋体" charset="-122"/>
                <a:cs typeface="Calibri" pitchFamily="34" charset="0"/>
              </a:rPr>
              <a:t>C</a:t>
            </a:r>
            <a:r>
              <a:rPr lang="zh-CN" altLang="en-US">
                <a:latin typeface="宋体" charset="-122"/>
                <a:cs typeface="Calibri" pitchFamily="34" charset="0"/>
              </a:rPr>
              <a:t>、</a:t>
            </a:r>
            <a:r>
              <a:rPr lang="en-US" altLang="zh-CN">
                <a:latin typeface="宋体" charset="-122"/>
                <a:cs typeface="Calibri" pitchFamily="34" charset="0"/>
              </a:rPr>
              <a:t>H</a:t>
            </a:r>
            <a:r>
              <a:rPr lang="zh-CN" altLang="en-US">
                <a:latin typeface="宋体" charset="-122"/>
                <a:cs typeface="Calibri" pitchFamily="34" charset="0"/>
              </a:rPr>
              <a:t>、</a:t>
            </a:r>
            <a:r>
              <a:rPr lang="en-US" altLang="zh-CN">
                <a:latin typeface="Calibri" pitchFamily="34" charset="0"/>
                <a:cs typeface="Calibri" pitchFamily="34" charset="0"/>
              </a:rPr>
              <a:t>0</a:t>
            </a:r>
            <a:r>
              <a:rPr lang="en-US" altLang="zh-CN">
                <a:latin typeface="宋体" charset="-122"/>
                <a:cs typeface="Calibri" pitchFamily="34" charset="0"/>
              </a:rPr>
              <a:t> </a:t>
            </a:r>
            <a:r>
              <a:rPr lang="zh-CN" altLang="en-US">
                <a:latin typeface="宋体" charset="-122"/>
                <a:cs typeface="Calibri" pitchFamily="34" charset="0"/>
              </a:rPr>
              <a:t>三种元素。根据质量守恒定律，推测与金属</a:t>
            </a:r>
            <a:r>
              <a:rPr lang="en-US" altLang="zh-CN">
                <a:latin typeface="宋体" charset="-122"/>
                <a:cs typeface="Calibri" pitchFamily="34" charset="0"/>
              </a:rPr>
              <a:t>M</a:t>
            </a:r>
            <a:r>
              <a:rPr lang="zh-CN" altLang="en-US">
                <a:latin typeface="宋体" charset="-122"/>
                <a:cs typeface="Calibri" pitchFamily="34" charset="0"/>
              </a:rPr>
              <a:t>发生反应生成锈蚀物的物质。</a:t>
            </a:r>
            <a:endParaRPr lang="zh-CN" altLang="en-US"/>
          </a:p>
          <a:p>
            <a:pPr indent="266700" eaLnBrk="0" hangingPunct="0">
              <a:lnSpc>
                <a:spcPct val="150000"/>
              </a:lnSpc>
            </a:pPr>
            <a:r>
              <a:rPr lang="zh-CN" altLang="en-US">
                <a:latin typeface="宋体" charset="-122"/>
                <a:cs typeface="Calibri" pitchFamily="34" charset="0"/>
              </a:rPr>
              <a:t>推测</a:t>
            </a:r>
            <a:r>
              <a:rPr lang="en-US" altLang="zh-CN">
                <a:latin typeface="宋体" charset="-122"/>
                <a:cs typeface="Calibri" pitchFamily="34" charset="0"/>
              </a:rPr>
              <a:t>Ⅰ:</a:t>
            </a:r>
            <a:r>
              <a:rPr lang="zh-CN" altLang="en-US">
                <a:latin typeface="宋体" charset="-122"/>
                <a:cs typeface="Calibri" pitchFamily="34" charset="0"/>
              </a:rPr>
              <a:t>锈蚀物中的</a:t>
            </a:r>
            <a:r>
              <a:rPr lang="en-US" altLang="zh-CN">
                <a:latin typeface="宋体" charset="-122"/>
                <a:cs typeface="Calibri" pitchFamily="34" charset="0"/>
              </a:rPr>
              <a:t>H</a:t>
            </a:r>
            <a:r>
              <a:rPr lang="zh-CN" altLang="en-US">
                <a:latin typeface="宋体" charset="-122"/>
                <a:cs typeface="Calibri" pitchFamily="34" charset="0"/>
              </a:rPr>
              <a:t>来自空气中的</a:t>
            </a:r>
            <a:r>
              <a:rPr lang="en-US" altLang="zh-CN">
                <a:latin typeface="宋体" charset="-122"/>
                <a:cs typeface="Calibri" pitchFamily="34" charset="0"/>
              </a:rPr>
              <a:t>_________</a:t>
            </a:r>
            <a:r>
              <a:rPr lang="zh-CN" altLang="en-US">
                <a:latin typeface="宋体" charset="-122"/>
                <a:cs typeface="Calibri" pitchFamily="34" charset="0"/>
              </a:rPr>
              <a:t>（填化学式，下同），</a:t>
            </a:r>
            <a:r>
              <a:rPr lang="en-US" altLang="zh-CN">
                <a:latin typeface="宋体" charset="-122"/>
                <a:cs typeface="Calibri" pitchFamily="34" charset="0"/>
              </a:rPr>
              <a:t>C</a:t>
            </a:r>
            <a:r>
              <a:rPr lang="zh-CN" altLang="en-US">
                <a:latin typeface="宋体" charset="-122"/>
                <a:cs typeface="Calibri" pitchFamily="34" charset="0"/>
              </a:rPr>
              <a:t>来自空气中的</a:t>
            </a:r>
            <a:r>
              <a:rPr lang="en-US" altLang="zh-CN">
                <a:latin typeface="宋体" charset="-122"/>
                <a:cs typeface="Calibri" pitchFamily="34" charset="0"/>
              </a:rPr>
              <a:t>_______</a:t>
            </a:r>
            <a:r>
              <a:rPr lang="zh-CN" altLang="en-US">
                <a:latin typeface="宋体" charset="-122"/>
                <a:cs typeface="Calibri" pitchFamily="34" charset="0"/>
              </a:rPr>
              <a:t>，因此这两种物质肯定参加了反应。</a:t>
            </a:r>
            <a:endParaRPr lang="zh-CN" altLang="en-US"/>
          </a:p>
          <a:p>
            <a:pPr indent="266700" eaLnBrk="0" hangingPunct="0">
              <a:lnSpc>
                <a:spcPct val="150000"/>
              </a:lnSpc>
            </a:pPr>
            <a:r>
              <a:rPr lang="zh-CN" altLang="en-US">
                <a:latin typeface="宋体" charset="-122"/>
                <a:cs typeface="Calibri" pitchFamily="34" charset="0"/>
              </a:rPr>
              <a:t>推测</a:t>
            </a:r>
            <a:r>
              <a:rPr lang="en-US" altLang="zh-CN">
                <a:latin typeface="宋体" charset="-122"/>
                <a:cs typeface="Calibri" pitchFamily="34" charset="0"/>
              </a:rPr>
              <a:t>Ⅱ:</a:t>
            </a:r>
            <a:r>
              <a:rPr lang="zh-CN" altLang="en-US">
                <a:latin typeface="宋体" charset="-122"/>
                <a:cs typeface="Calibri" pitchFamily="34" charset="0"/>
              </a:rPr>
              <a:t>锈蚀物中的</a:t>
            </a:r>
            <a:r>
              <a:rPr lang="en-US" altLang="zh-CN">
                <a:latin typeface="Calibri" pitchFamily="34" charset="0"/>
                <a:cs typeface="Calibri" pitchFamily="34" charset="0"/>
              </a:rPr>
              <a:t>0</a:t>
            </a:r>
            <a:r>
              <a:rPr lang="zh-CN" altLang="en-US">
                <a:latin typeface="宋体" charset="-122"/>
                <a:cs typeface="Calibri" pitchFamily="34" charset="0"/>
              </a:rPr>
              <a:t>有多种来源，因此不能确定空气中的</a:t>
            </a:r>
            <a:r>
              <a:rPr lang="en-US" altLang="zh-CN">
                <a:latin typeface="宋体" charset="-122"/>
                <a:cs typeface="Calibri" pitchFamily="34" charset="0"/>
              </a:rPr>
              <a:t>O</a:t>
            </a:r>
            <a:r>
              <a:rPr lang="en-US" altLang="zh-CN" baseline="-30000">
                <a:latin typeface="宋体" charset="-122"/>
                <a:cs typeface="Calibri" pitchFamily="34" charset="0"/>
              </a:rPr>
              <a:t>2</a:t>
            </a:r>
            <a:r>
              <a:rPr lang="zh-CN" altLang="en-US">
                <a:latin typeface="宋体" charset="-122"/>
                <a:cs typeface="Calibri" pitchFamily="34" charset="0"/>
              </a:rPr>
              <a:t>是否参加了反应。</a:t>
            </a:r>
            <a:endParaRPr lang="zh-CN" altLang="en-US"/>
          </a:p>
          <a:p>
            <a:pPr indent="266700"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某同学为了验证空气中的</a:t>
            </a:r>
            <a:r>
              <a:rPr lang="en-US" altLang="zh-CN">
                <a:latin typeface="宋体" charset="-122"/>
                <a:cs typeface="Calibri" pitchFamily="34" charset="0"/>
              </a:rPr>
              <a:t>O</a:t>
            </a:r>
            <a:r>
              <a:rPr lang="en-US" altLang="zh-CN" baseline="-30000">
                <a:latin typeface="宋体" charset="-122"/>
                <a:cs typeface="Calibri" pitchFamily="34" charset="0"/>
              </a:rPr>
              <a:t>2</a:t>
            </a:r>
            <a:r>
              <a:rPr lang="zh-CN" altLang="en-US">
                <a:latin typeface="宋体" charset="-122"/>
                <a:cs typeface="Calibri" pitchFamily="34" charset="0"/>
              </a:rPr>
              <a:t>是否参加了反应，设计了如下系列实验，你认为其中必须要做的实</a:t>
            </a:r>
            <a:endParaRPr lang="zh-CN" altLang="en-US"/>
          </a:p>
          <a:p>
            <a:pPr indent="266700" eaLnBrk="0" hangingPunct="0">
              <a:lnSpc>
                <a:spcPct val="150000"/>
              </a:lnSpc>
            </a:pPr>
            <a:r>
              <a:rPr lang="zh-CN" altLang="en-US">
                <a:latin typeface="宋体" charset="-122"/>
                <a:cs typeface="Calibri" pitchFamily="34" charset="0"/>
              </a:rPr>
              <a:t>验是</a:t>
            </a:r>
            <a:r>
              <a:rPr lang="en-US" altLang="zh-CN">
                <a:latin typeface="宋体" charset="-122"/>
                <a:cs typeface="Calibri" pitchFamily="34" charset="0"/>
              </a:rPr>
              <a:t>_______</a:t>
            </a:r>
            <a:r>
              <a:rPr lang="zh-CN" altLang="en-US">
                <a:latin typeface="宋体" charset="-122"/>
                <a:cs typeface="Calibri" pitchFamily="34" charset="0"/>
              </a:rPr>
              <a:t>（填实验编号）。</a:t>
            </a:r>
            <a:endParaRPr lang="zh-CN" altLang="en-US"/>
          </a:p>
          <a:p>
            <a:pPr indent="266700" eaLnBrk="0" hangingPunct="0">
              <a:lnSpc>
                <a:spcPct val="150000"/>
              </a:lnSpc>
            </a:pPr>
            <a:r>
              <a:rPr lang="zh-CN" altLang="en-US">
                <a:latin typeface="宋体" charset="-122"/>
                <a:cs typeface="Calibri" pitchFamily="34" charset="0"/>
              </a:rPr>
              <a:t>说明：</a:t>
            </a:r>
            <a:r>
              <a:rPr lang="zh-CN" altLang="en-US">
                <a:latin typeface="Calibri" pitchFamily="34" charset="0"/>
                <a:cs typeface="Calibri" pitchFamily="34" charset="0"/>
              </a:rPr>
              <a:t>①</a:t>
            </a:r>
            <a:r>
              <a:rPr lang="zh-CN" altLang="en-US">
                <a:latin typeface="宋体" charset="-122"/>
                <a:cs typeface="Calibri" pitchFamily="34" charset="0"/>
              </a:rPr>
              <a:t>所用蒸馏水都是经煮沸迅速冷却的；</a:t>
            </a:r>
            <a:r>
              <a:rPr lang="zh-CN" altLang="en-US">
                <a:latin typeface="Calibri" pitchFamily="34" charset="0"/>
                <a:cs typeface="Calibri" pitchFamily="34" charset="0"/>
              </a:rPr>
              <a:t>②</a:t>
            </a:r>
            <a:r>
              <a:rPr lang="zh-CN" altLang="en-US">
                <a:latin typeface="宋体" charset="-122"/>
                <a:cs typeface="Calibri" pitchFamily="34" charset="0"/>
              </a:rPr>
              <a:t>固体干燥剂</a:t>
            </a:r>
            <a:r>
              <a:rPr lang="en-US" altLang="zh-CN">
                <a:latin typeface="宋体" charset="-122"/>
                <a:cs typeface="Calibri" pitchFamily="34" charset="0"/>
              </a:rPr>
              <a:t>N</a:t>
            </a:r>
            <a:r>
              <a:rPr lang="zh-CN" altLang="en-US">
                <a:latin typeface="宋体" charset="-122"/>
                <a:cs typeface="Calibri" pitchFamily="34" charset="0"/>
              </a:rPr>
              <a:t>只吸收水分，不吸收</a:t>
            </a:r>
            <a:r>
              <a:rPr lang="en-US" altLang="zh-CN">
                <a:latin typeface="宋体" charset="-122"/>
                <a:cs typeface="Calibri" pitchFamily="34" charset="0"/>
              </a:rPr>
              <a:t>CO</a:t>
            </a:r>
            <a:r>
              <a:rPr lang="en-US" altLang="zh-CN" baseline="-30000">
                <a:latin typeface="宋体" charset="-122"/>
                <a:cs typeface="Calibri" pitchFamily="34" charset="0"/>
              </a:rPr>
              <a:t>2</a:t>
            </a:r>
            <a:r>
              <a:rPr lang="zh-CN" altLang="en-US">
                <a:latin typeface="宋体" charset="-122"/>
                <a:cs typeface="Calibri" pitchFamily="34" charset="0"/>
              </a:rPr>
              <a:t>和</a:t>
            </a:r>
            <a:r>
              <a:rPr lang="en-US" altLang="zh-CN">
                <a:latin typeface="宋体" charset="-122"/>
                <a:cs typeface="Calibri" pitchFamily="34" charset="0"/>
              </a:rPr>
              <a:t>O</a:t>
            </a:r>
            <a:r>
              <a:rPr lang="en-US" altLang="zh-CN" baseline="-30000">
                <a:latin typeface="宋体" charset="-122"/>
                <a:cs typeface="Calibri" pitchFamily="34" charset="0"/>
              </a:rPr>
              <a:t>2</a:t>
            </a:r>
            <a:r>
              <a:rPr lang="zh-CN" altLang="en-US">
                <a:latin typeface="宋体" charset="-122"/>
                <a:cs typeface="Calibri" pitchFamily="34" charset="0"/>
              </a:rPr>
              <a:t>。</a:t>
            </a:r>
          </a:p>
        </p:txBody>
      </p:sp>
      <p:sp>
        <p:nvSpPr>
          <p:cNvPr id="4" name="矩形 3"/>
          <p:cNvSpPr/>
          <p:nvPr/>
        </p:nvSpPr>
        <p:spPr>
          <a:xfrm>
            <a:off x="5245732" y="1452960"/>
            <a:ext cx="886781" cy="523220"/>
          </a:xfrm>
          <a:prstGeom prst="rect">
            <a:avLst/>
          </a:prstGeom>
        </p:spPr>
        <p:txBody>
          <a:bodyPr wrap="none">
            <a:spAutoFit/>
          </a:bodyPr>
          <a:lstStyle/>
          <a:p>
            <a:r>
              <a:rPr lang="en-US" altLang="zh-CN" sz="2800" dirty="0" smtClean="0">
                <a:solidFill>
                  <a:srgbClr val="FF0000"/>
                </a:solidFill>
              </a:rPr>
              <a:t>H</a:t>
            </a:r>
            <a:r>
              <a:rPr lang="en-US" altLang="zh-CN" sz="2800" baseline="-25000" dirty="0" smtClean="0">
                <a:solidFill>
                  <a:srgbClr val="FF0000"/>
                </a:solidFill>
              </a:rPr>
              <a:t>2</a:t>
            </a:r>
            <a:r>
              <a:rPr lang="en-US" altLang="zh-CN" sz="2800" dirty="0" smtClean="0">
                <a:solidFill>
                  <a:srgbClr val="FF0000"/>
                </a:solidFill>
              </a:rPr>
              <a:t>O</a:t>
            </a:r>
            <a:endParaRPr lang="zh-CN" altLang="en-US" sz="2800" dirty="0">
              <a:solidFill>
                <a:srgbClr val="FF0000"/>
              </a:solidFill>
            </a:endParaRPr>
          </a:p>
        </p:txBody>
      </p:sp>
      <p:sp>
        <p:nvSpPr>
          <p:cNvPr id="5" name="矩形 4"/>
          <p:cNvSpPr/>
          <p:nvPr/>
        </p:nvSpPr>
        <p:spPr>
          <a:xfrm>
            <a:off x="395968" y="1953340"/>
            <a:ext cx="853119" cy="523220"/>
          </a:xfrm>
          <a:prstGeom prst="rect">
            <a:avLst/>
          </a:prstGeom>
        </p:spPr>
        <p:txBody>
          <a:bodyPr wrap="none">
            <a:spAutoFit/>
          </a:bodyPr>
          <a:lstStyle/>
          <a:p>
            <a:r>
              <a:rPr lang="en-US" altLang="zh-CN" sz="2800" dirty="0" smtClean="0">
                <a:solidFill>
                  <a:srgbClr val="FF0000"/>
                </a:solidFill>
              </a:rPr>
              <a:t>CO</a:t>
            </a:r>
            <a:r>
              <a:rPr lang="en-US" altLang="zh-CN" sz="2800" baseline="-25000" dirty="0" smtClean="0">
                <a:solidFill>
                  <a:srgbClr val="FF0000"/>
                </a:solidFill>
              </a:rPr>
              <a:t>2</a:t>
            </a:r>
            <a:endParaRPr lang="zh-CN" altLang="en-US" sz="2800" baseline="-25000" dirty="0">
              <a:solidFill>
                <a:srgbClr val="FF0000"/>
              </a:solidFill>
            </a:endParaRPr>
          </a:p>
        </p:txBody>
      </p:sp>
      <p:sp>
        <p:nvSpPr>
          <p:cNvPr id="6" name="矩形 5"/>
          <p:cNvSpPr/>
          <p:nvPr/>
        </p:nvSpPr>
        <p:spPr>
          <a:xfrm>
            <a:off x="1261069" y="4149080"/>
            <a:ext cx="998991" cy="523220"/>
          </a:xfrm>
          <a:prstGeom prst="rect">
            <a:avLst/>
          </a:prstGeom>
        </p:spPr>
        <p:txBody>
          <a:bodyPr wrap="none">
            <a:spAutoFit/>
          </a:bodyPr>
          <a:lstStyle/>
          <a:p>
            <a:r>
              <a:rPr lang="en-US" altLang="zh-CN" sz="2800" dirty="0" smtClean="0">
                <a:solidFill>
                  <a:srgbClr val="FF0000"/>
                </a:solidFill>
              </a:rPr>
              <a:t>A</a:t>
            </a:r>
            <a:r>
              <a:rPr lang="zh-CN" altLang="en-US" sz="2800" dirty="0" smtClean="0">
                <a:solidFill>
                  <a:srgbClr val="FF0000"/>
                </a:solidFill>
              </a:rPr>
              <a:t>、</a:t>
            </a:r>
            <a:r>
              <a:rPr lang="en-US" altLang="zh-CN" sz="2800" dirty="0" smtClean="0">
                <a:solidFill>
                  <a:srgbClr val="FF0000"/>
                </a:solidFill>
              </a:rPr>
              <a:t>F</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barn(inVertical)">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42" name="图片 164"/>
          <p:cNvPicPr>
            <a:picLocks noChangeAspect="1" noChangeArrowheads="1"/>
          </p:cNvPicPr>
          <p:nvPr/>
        </p:nvPicPr>
        <p:blipFill>
          <a:blip r:embed="rId3"/>
          <a:srcRect/>
          <a:stretch>
            <a:fillRect/>
          </a:stretch>
        </p:blipFill>
        <p:spPr bwMode="auto">
          <a:xfrm>
            <a:off x="766763" y="333375"/>
            <a:ext cx="10945812" cy="2879725"/>
          </a:xfrm>
          <a:prstGeom prst="rect">
            <a:avLst/>
          </a:prstGeom>
          <a:noFill/>
          <a:ln w="9525">
            <a:noFill/>
            <a:miter lim="800000"/>
            <a:headEnd/>
            <a:tailEnd/>
          </a:ln>
        </p:spPr>
      </p:pic>
      <p:sp>
        <p:nvSpPr>
          <p:cNvPr id="112643" name="Rectangle 3"/>
          <p:cNvSpPr>
            <a:spLocks noChangeArrowheads="1"/>
          </p:cNvSpPr>
          <p:nvPr/>
        </p:nvSpPr>
        <p:spPr bwMode="auto">
          <a:xfrm>
            <a:off x="477838" y="3936355"/>
            <a:ext cx="9815512" cy="461665"/>
          </a:xfrm>
          <a:prstGeom prst="rect">
            <a:avLst/>
          </a:prstGeom>
          <a:noFill/>
          <a:ln w="9525">
            <a:noFill/>
            <a:miter lim="800000"/>
            <a:headEnd/>
            <a:tailEnd/>
          </a:ln>
          <a:effectLst/>
        </p:spPr>
        <p:txBody>
          <a:bodyPr anchor="ctr">
            <a:spAutoFit/>
          </a:bodyPr>
          <a:lstStyle/>
          <a:p>
            <a:pPr indent="266700" algn="ctr"/>
            <a:r>
              <a:rPr lang="zh-CN" altLang="en-US" dirty="0"/>
              <a:t>（</a:t>
            </a:r>
            <a:r>
              <a:rPr lang="en-US" altLang="zh-CN" dirty="0"/>
              <a:t>3)</a:t>
            </a:r>
            <a:r>
              <a:rPr lang="zh-CN" altLang="en-US" dirty="0"/>
              <a:t>假如要进行实验</a:t>
            </a:r>
            <a:r>
              <a:rPr lang="en-US" altLang="zh-CN" dirty="0"/>
              <a:t>D</a:t>
            </a:r>
            <a:r>
              <a:rPr lang="zh-CN" altLang="en-US" dirty="0"/>
              <a:t>，检验</a:t>
            </a:r>
            <a:r>
              <a:rPr lang="en-US" altLang="zh-CN" dirty="0"/>
              <a:t>CO2</a:t>
            </a:r>
            <a:r>
              <a:rPr lang="zh-CN" altLang="en-US" dirty="0"/>
              <a:t>是否充满的操作方法</a:t>
            </a:r>
            <a:r>
              <a:rPr lang="zh-CN" altLang="en-US" dirty="0" smtClean="0"/>
              <a:t>是。</a:t>
            </a:r>
            <a:endParaRPr lang="zh-CN" altLang="en-US" dirty="0"/>
          </a:p>
        </p:txBody>
      </p:sp>
      <p:sp>
        <p:nvSpPr>
          <p:cNvPr id="4" name="矩形 3"/>
          <p:cNvSpPr/>
          <p:nvPr/>
        </p:nvSpPr>
        <p:spPr>
          <a:xfrm>
            <a:off x="2062758" y="4581128"/>
            <a:ext cx="7037504" cy="954107"/>
          </a:xfrm>
          <a:prstGeom prst="rect">
            <a:avLst/>
          </a:prstGeom>
          <a:ln>
            <a:solidFill>
              <a:schemeClr val="accent1"/>
            </a:solidFill>
          </a:ln>
        </p:spPr>
        <p:txBody>
          <a:bodyPr wrap="none">
            <a:spAutoFit/>
          </a:bodyPr>
          <a:lstStyle/>
          <a:p>
            <a:r>
              <a:rPr lang="zh-CN" altLang="en-US" sz="2800" dirty="0" smtClean="0">
                <a:solidFill>
                  <a:srgbClr val="FF0000"/>
                </a:solidFill>
              </a:rPr>
              <a:t>将烧着的木条放在试管口，如果木条熄灭，</a:t>
            </a:r>
            <a:endParaRPr lang="en-US" altLang="zh-CN" sz="2800" dirty="0" smtClean="0">
              <a:solidFill>
                <a:srgbClr val="FF0000"/>
              </a:solidFill>
            </a:endParaRPr>
          </a:p>
          <a:p>
            <a:r>
              <a:rPr lang="zh-CN" altLang="en-US" sz="2800" dirty="0" smtClean="0">
                <a:solidFill>
                  <a:srgbClr val="FF0000"/>
                </a:solidFill>
              </a:rPr>
              <a:t>说明试管中已充满二氧化碳。</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arn(inVertic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1618" name="Rectangle 2"/>
          <p:cNvSpPr>
            <a:spLocks noChangeArrowheads="1"/>
          </p:cNvSpPr>
          <p:nvPr/>
        </p:nvSpPr>
        <p:spPr bwMode="auto">
          <a:xfrm>
            <a:off x="477838" y="0"/>
            <a:ext cx="10766425" cy="1735138"/>
          </a:xfrm>
          <a:prstGeom prst="rect">
            <a:avLst/>
          </a:prstGeom>
          <a:noFill/>
          <a:ln w="9525">
            <a:noFill/>
            <a:miter lim="800000"/>
            <a:headEnd/>
            <a:tailEnd/>
          </a:ln>
          <a:effectLst/>
        </p:spPr>
        <p:txBody>
          <a:bodyPr wrap="none" anchor="ctr">
            <a:spAutoFit/>
          </a:bodyPr>
          <a:lstStyle/>
          <a:p>
            <a:pPr>
              <a:lnSpc>
                <a:spcPct val="150000"/>
              </a:lnSpc>
            </a:pPr>
            <a:r>
              <a:rPr lang="en-US" altLang="zh-CN" dirty="0">
                <a:latin typeface="宋体" charset="-122"/>
                <a:cs typeface="Calibri" pitchFamily="34" charset="0"/>
              </a:rPr>
              <a:t>2-7.</a:t>
            </a:r>
            <a:r>
              <a:rPr lang="zh-CN" altLang="en-US" dirty="0">
                <a:latin typeface="宋体" charset="-122"/>
                <a:cs typeface="Calibri" pitchFamily="34" charset="0"/>
              </a:rPr>
              <a:t>某学习小组的同学对过氧化氢分解反应进行探究。</a:t>
            </a:r>
            <a:endParaRPr lang="zh-CN" altLang="en-US" dirty="0"/>
          </a:p>
          <a:p>
            <a:pPr eaLnBrk="0" hangingPunct="0">
              <a:lnSpc>
                <a:spcPct val="150000"/>
              </a:lnSpc>
            </a:pPr>
            <a:r>
              <a:rPr lang="en-US" altLang="zh-CN" dirty="0">
                <a:latin typeface="宋体" charset="-122"/>
                <a:cs typeface="Calibri" pitchFamily="34" charset="0"/>
              </a:rPr>
              <a:t>I. </a:t>
            </a:r>
            <a:r>
              <a:rPr lang="zh-CN" altLang="en-US" dirty="0">
                <a:latin typeface="宋体" charset="-122"/>
                <a:cs typeface="Calibri" pitchFamily="34" charset="0"/>
              </a:rPr>
              <a:t>影响过氧化氢分解快慢的因素</a:t>
            </a:r>
            <a:endParaRPr lang="zh-CN" altLang="en-US" dirty="0"/>
          </a:p>
          <a:p>
            <a:pPr eaLnBrk="0" hangingPunct="0">
              <a:lnSpc>
                <a:spcPct val="150000"/>
              </a:lnSpc>
            </a:pPr>
            <a:r>
              <a:rPr lang="zh-CN" altLang="en-US" dirty="0">
                <a:latin typeface="宋体" charset="-122"/>
                <a:cs typeface="Calibri" pitchFamily="34" charset="0"/>
              </a:rPr>
              <a:t>分别取</a:t>
            </a:r>
            <a:r>
              <a:rPr lang="en-US" altLang="zh-CN" dirty="0">
                <a:latin typeface="宋体" charset="-122"/>
                <a:cs typeface="Calibri" pitchFamily="34" charset="0"/>
              </a:rPr>
              <a:t>5mL H</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2</a:t>
            </a:r>
            <a:r>
              <a:rPr lang="zh-CN" altLang="en-US" dirty="0">
                <a:latin typeface="宋体" charset="-122"/>
                <a:cs typeface="Calibri" pitchFamily="34" charset="0"/>
              </a:rPr>
              <a:t>溶液进行实验，测定产生</a:t>
            </a:r>
            <a:r>
              <a:rPr lang="en-US" altLang="zh-CN" dirty="0">
                <a:latin typeface="宋体" charset="-122"/>
                <a:cs typeface="Calibri" pitchFamily="34" charset="0"/>
              </a:rPr>
              <a:t>4mL O</a:t>
            </a:r>
            <a:r>
              <a:rPr lang="en-US" altLang="zh-CN" baseline="-30000" dirty="0">
                <a:latin typeface="宋体" charset="-122"/>
                <a:cs typeface="Calibri" pitchFamily="34" charset="0"/>
              </a:rPr>
              <a:t>2</a:t>
            </a:r>
            <a:r>
              <a:rPr lang="zh-CN" altLang="en-US" dirty="0">
                <a:latin typeface="宋体" charset="-122"/>
                <a:cs typeface="Calibri" pitchFamily="34" charset="0"/>
              </a:rPr>
              <a:t>所需时间，实验结果记录如下：</a:t>
            </a:r>
            <a:endParaRPr lang="zh-CN" altLang="en-US" dirty="0"/>
          </a:p>
        </p:txBody>
      </p:sp>
      <p:graphicFrame>
        <p:nvGraphicFramePr>
          <p:cNvPr id="111783" name="Group 167"/>
          <p:cNvGraphicFramePr>
            <a:graphicFrameLocks noGrp="1"/>
          </p:cNvGraphicFramePr>
          <p:nvPr>
            <p:extLst>
              <p:ext uri="{D42A27DB-BD31-4B8C-83A1-F6EECF244321}">
                <p14:modId xmlns:p14="http://schemas.microsoft.com/office/powerpoint/2010/main" val="2924658881"/>
              </p:ext>
            </p:extLst>
          </p:nvPr>
        </p:nvGraphicFramePr>
        <p:xfrm>
          <a:off x="262559" y="1844675"/>
          <a:ext cx="11521454" cy="1981835"/>
        </p:xfrm>
        <a:graphic>
          <a:graphicData uri="http://schemas.openxmlformats.org/drawingml/2006/table">
            <a:tbl>
              <a:tblPr/>
              <a:tblGrid>
                <a:gridCol w="1398661"/>
                <a:gridCol w="3375350"/>
                <a:gridCol w="2043446"/>
                <a:gridCol w="2352813"/>
                <a:gridCol w="2351184"/>
              </a:tblGrid>
              <a:tr h="396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宋体" charset="-122"/>
                          <a:ea typeface="宋体" charset="-122"/>
                          <a:cs typeface="Calibri" pitchFamily="34" charset="0"/>
                        </a:rPr>
                        <a:t>实验序号</a:t>
                      </a:r>
                      <a:endParaRPr kumimoji="0" lang="zh-CN" altLang="en-US"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chemeClr val="tx1"/>
                          </a:solidFill>
                          <a:effectLst/>
                          <a:latin typeface="宋体" charset="-122"/>
                          <a:ea typeface="宋体" charset="-122"/>
                          <a:cs typeface="Calibri" pitchFamily="34" charset="0"/>
                        </a:rPr>
                        <a:t>H</a:t>
                      </a:r>
                      <a:r>
                        <a:rPr kumimoji="0" lang="en-US" altLang="zh-CN" sz="2000" b="1" i="0" u="none" strike="noStrike" cap="none" normalizeH="0" baseline="-30000" dirty="0" smtClean="0">
                          <a:ln>
                            <a:noFill/>
                          </a:ln>
                          <a:solidFill>
                            <a:schemeClr val="tx1"/>
                          </a:solidFill>
                          <a:effectLst/>
                          <a:latin typeface="宋体" charset="-122"/>
                          <a:ea typeface="宋体" charset="-122"/>
                          <a:cs typeface="Calibri" pitchFamily="34" charset="0"/>
                        </a:rPr>
                        <a:t>2</a:t>
                      </a:r>
                      <a:r>
                        <a:rPr kumimoji="0" lang="en-US" altLang="zh-CN" sz="2000" b="1" i="0" u="none" strike="noStrike" cap="none" normalizeH="0" baseline="0" dirty="0" smtClean="0">
                          <a:ln>
                            <a:noFill/>
                          </a:ln>
                          <a:solidFill>
                            <a:schemeClr val="tx1"/>
                          </a:solidFill>
                          <a:effectLst/>
                          <a:latin typeface="宋体" charset="-122"/>
                          <a:ea typeface="宋体" charset="-122"/>
                          <a:cs typeface="Calibri" pitchFamily="34" charset="0"/>
                        </a:rPr>
                        <a:t>O</a:t>
                      </a:r>
                      <a:r>
                        <a:rPr kumimoji="0" lang="en-US" altLang="zh-CN" sz="2000" b="1" i="0" u="none" strike="noStrike" cap="none" normalizeH="0" baseline="-30000" dirty="0" smtClean="0">
                          <a:ln>
                            <a:noFill/>
                          </a:ln>
                          <a:solidFill>
                            <a:schemeClr val="tx1"/>
                          </a:solidFill>
                          <a:effectLst/>
                          <a:latin typeface="宋体" charset="-122"/>
                          <a:ea typeface="宋体" charset="-122"/>
                          <a:cs typeface="Calibri" pitchFamily="34" charset="0"/>
                        </a:rPr>
                        <a:t>2</a:t>
                      </a:r>
                      <a:r>
                        <a:rPr kumimoji="0" lang="zh-CN" altLang="en-US" sz="2000" b="1" i="0" u="none" strike="noStrike" cap="none" normalizeH="0" baseline="0" dirty="0" smtClean="0">
                          <a:ln>
                            <a:noFill/>
                          </a:ln>
                          <a:solidFill>
                            <a:schemeClr val="tx1"/>
                          </a:solidFill>
                          <a:effectLst/>
                          <a:latin typeface="宋体" charset="-122"/>
                          <a:ea typeface="宋体" charset="-122"/>
                          <a:cs typeface="Calibri" pitchFamily="34" charset="0"/>
                        </a:rPr>
                        <a:t>溶液的溶质质量分数</a:t>
                      </a:r>
                      <a:r>
                        <a:rPr kumimoji="0" lang="en-US" altLang="zh-CN" sz="2000" b="1" i="0" u="none" strike="noStrike" cap="none" normalizeH="0" baseline="0" dirty="0" smtClean="0">
                          <a:ln>
                            <a:noFill/>
                          </a:ln>
                          <a:solidFill>
                            <a:schemeClr val="tx1"/>
                          </a:solidFill>
                          <a:effectLst/>
                          <a:latin typeface="宋体" charset="-122"/>
                          <a:ea typeface="宋体" charset="-122"/>
                          <a:cs typeface="Calibri" pitchFamily="34" charset="0"/>
                        </a:rPr>
                        <a:t>/%</a:t>
                      </a:r>
                      <a:endParaRPr kumimoji="0" lang="en-US" altLang="zh-CN"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温度</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a:t>
                      </a:r>
                      <a:r>
                        <a:rPr kumimoji="0" lang="en-US" altLang="zh-CN" sz="2000" b="1" i="0" u="none" strike="noStrike" cap="none" normalizeH="0" baseline="0" smtClean="0">
                          <a:ln>
                            <a:noFill/>
                          </a:ln>
                          <a:solidFill>
                            <a:schemeClr val="tx1"/>
                          </a:solidFill>
                          <a:effectLst/>
                          <a:latin typeface="Calibri" pitchFamily="34" charset="0"/>
                          <a:ea typeface="宋体" charset="-122"/>
                        </a:rPr>
                        <a:t>℃</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MnO2</a:t>
                      </a: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粉末用量</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/g</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反应时间</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/s</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①</a:t>
                      </a:r>
                      <a:endParaRPr kumimoji="0" lang="zh-CN" altLang="en-US"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chemeClr val="tx1"/>
                          </a:solidFill>
                          <a:effectLst/>
                          <a:latin typeface="宋体" charset="-122"/>
                          <a:ea typeface="宋体" charset="-122"/>
                          <a:cs typeface="Calibri" pitchFamily="34" charset="0"/>
                        </a:rPr>
                        <a:t>30</a:t>
                      </a:r>
                      <a:endParaRPr kumimoji="0" lang="en-US" altLang="zh-CN"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t</a:t>
                      </a:r>
                      <a:r>
                        <a:rPr kumimoji="0" lang="en-US" altLang="zh-CN" sz="2000" b="1" i="0" u="none" strike="noStrike" cap="none" normalizeH="0" baseline="-30000" smtClean="0">
                          <a:ln>
                            <a:noFill/>
                          </a:ln>
                          <a:solidFill>
                            <a:schemeClr val="tx1"/>
                          </a:solidFill>
                          <a:effectLst/>
                          <a:latin typeface="宋体" charset="-122"/>
                          <a:ea typeface="宋体" charset="-122"/>
                          <a:cs typeface="Calibri" pitchFamily="34" charset="0"/>
                        </a:rPr>
                        <a:t>1</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②</a:t>
                      </a:r>
                      <a:endParaRPr kumimoji="0" lang="zh-CN" altLang="en-US"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chemeClr val="tx1"/>
                          </a:solidFill>
                          <a:effectLst/>
                          <a:latin typeface="宋体" charset="-122"/>
                          <a:ea typeface="宋体" charset="-122"/>
                          <a:cs typeface="Calibri" pitchFamily="34" charset="0"/>
                        </a:rPr>
                        <a:t>30</a:t>
                      </a:r>
                      <a:endParaRPr kumimoji="0" lang="en-US" altLang="zh-CN"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chemeClr val="tx1"/>
                          </a:solidFill>
                          <a:effectLst/>
                          <a:latin typeface="宋体" charset="-122"/>
                          <a:ea typeface="宋体" charset="-122"/>
                          <a:cs typeface="Calibri" pitchFamily="34" charset="0"/>
                        </a:rPr>
                        <a:t>55</a:t>
                      </a:r>
                      <a:endParaRPr kumimoji="0" lang="en-US" altLang="zh-CN"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t</a:t>
                      </a:r>
                      <a:r>
                        <a:rPr kumimoji="0" lang="en-US" altLang="zh-CN" sz="20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宋体" charset="-122"/>
                          <a:ea typeface="宋体" charset="-122"/>
                          <a:cs typeface="Calibri" pitchFamily="34" charset="0"/>
                        </a:rPr>
                        <a:t>③</a:t>
                      </a:r>
                      <a:endParaRPr kumimoji="0" lang="zh-CN" altLang="en-US"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chemeClr val="tx1"/>
                          </a:solidFill>
                          <a:effectLst/>
                          <a:latin typeface="宋体" charset="-122"/>
                          <a:ea typeface="宋体" charset="-122"/>
                          <a:cs typeface="Calibri" pitchFamily="34" charset="0"/>
                        </a:rPr>
                        <a:t>20</a:t>
                      </a:r>
                      <a:endParaRPr kumimoji="0" lang="en-US" altLang="zh-CN"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chemeClr val="tx1"/>
                          </a:solidFill>
                          <a:effectLst/>
                          <a:latin typeface="宋体" charset="-122"/>
                          <a:ea typeface="宋体" charset="-122"/>
                          <a:cs typeface="Calibri" pitchFamily="34" charset="0"/>
                        </a:rPr>
                        <a:t>0.1</a:t>
                      </a:r>
                      <a:endParaRPr kumimoji="0" lang="en-US" altLang="zh-CN"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宋体" charset="-122"/>
                          <a:ea typeface="宋体" charset="-122"/>
                          <a:cs typeface="Calibri" pitchFamily="34" charset="0"/>
                        </a:rPr>
                        <a:t>④</a:t>
                      </a:r>
                      <a:endParaRPr kumimoji="0" lang="zh-CN" altLang="en-US"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15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chemeClr val="tx1"/>
                          </a:solidFill>
                          <a:effectLst/>
                          <a:latin typeface="宋体" charset="-122"/>
                          <a:ea typeface="宋体" charset="-122"/>
                          <a:cs typeface="Calibri" pitchFamily="34" charset="0"/>
                        </a:rPr>
                        <a:t>0.1</a:t>
                      </a:r>
                      <a:endParaRPr kumimoji="0" lang="en-US" altLang="zh-CN"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chemeClr val="tx1"/>
                          </a:solidFill>
                          <a:effectLst/>
                          <a:latin typeface="宋体" charset="-122"/>
                          <a:ea typeface="宋体" charset="-122"/>
                          <a:cs typeface="Calibri" pitchFamily="34" charset="0"/>
                        </a:rPr>
                        <a:t>1</a:t>
                      </a:r>
                      <a:endParaRPr kumimoji="0" lang="en-US" altLang="zh-CN" sz="20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1780" name="Rectangle 164"/>
          <p:cNvSpPr>
            <a:spLocks noChangeArrowheads="1"/>
          </p:cNvSpPr>
          <p:nvPr/>
        </p:nvSpPr>
        <p:spPr bwMode="auto">
          <a:xfrm>
            <a:off x="324881" y="4005064"/>
            <a:ext cx="10944225" cy="2136775"/>
          </a:xfrm>
          <a:prstGeom prst="rect">
            <a:avLst/>
          </a:prstGeom>
          <a:noFill/>
          <a:ln w="9525">
            <a:noFill/>
            <a:miter lim="800000"/>
            <a:headEnd/>
            <a:tailEnd/>
          </a:ln>
          <a:effectLst/>
        </p:spPr>
        <p:txBody>
          <a:bodyPr anchor="ctr">
            <a:spAutoFit/>
          </a:bodyPr>
          <a:lstStyle/>
          <a:p>
            <a:pPr>
              <a:lnSpc>
                <a:spcPct val="140000"/>
              </a:lnSpc>
            </a:pPr>
            <a:r>
              <a:rPr lang="zh-CN" altLang="en-US" dirty="0">
                <a:latin typeface="宋体" charset="-122"/>
                <a:cs typeface="Calibri" pitchFamily="34" charset="0"/>
              </a:rPr>
              <a:t>（</a:t>
            </a:r>
            <a:r>
              <a:rPr lang="en-US" altLang="zh-CN" dirty="0">
                <a:latin typeface="宋体" charset="-122"/>
                <a:cs typeface="Calibri" pitchFamily="34" charset="0"/>
              </a:rPr>
              <a:t>1)</a:t>
            </a:r>
            <a:r>
              <a:rPr lang="zh-CN" altLang="en-US" dirty="0">
                <a:latin typeface="宋体" charset="-122"/>
                <a:cs typeface="Calibri" pitchFamily="34" charset="0"/>
              </a:rPr>
              <a:t>对比</a:t>
            </a:r>
            <a:r>
              <a:rPr lang="zh-CN" altLang="en-US" dirty="0">
                <a:latin typeface="Calibri" pitchFamily="34" charset="0"/>
                <a:cs typeface="Calibri" pitchFamily="34" charset="0"/>
              </a:rPr>
              <a:t>①②</a:t>
            </a:r>
            <a:r>
              <a:rPr lang="zh-CN" altLang="en-US" dirty="0">
                <a:latin typeface="宋体" charset="-122"/>
                <a:cs typeface="Calibri" pitchFamily="34" charset="0"/>
              </a:rPr>
              <a:t>可知：其它条件相同时，温度越高，过氧化氢分解越快，则</a:t>
            </a:r>
            <a:r>
              <a:rPr lang="en-US" altLang="zh-CN" dirty="0">
                <a:latin typeface="宋体" charset="-122"/>
                <a:cs typeface="Calibri" pitchFamily="34" charset="0"/>
              </a:rPr>
              <a:t>t</a:t>
            </a:r>
            <a:r>
              <a:rPr lang="en-US" altLang="zh-CN" baseline="-30000" dirty="0">
                <a:latin typeface="宋体" charset="-122"/>
                <a:cs typeface="Calibri" pitchFamily="34" charset="0"/>
              </a:rPr>
              <a:t>1</a:t>
            </a:r>
            <a:r>
              <a:rPr lang="en-US" altLang="zh-CN" dirty="0">
                <a:latin typeface="宋体" charset="-122"/>
                <a:cs typeface="Calibri" pitchFamily="34" charset="0"/>
              </a:rPr>
              <a:t>_____</a:t>
            </a:r>
            <a:r>
              <a:rPr lang="zh-CN" altLang="en-US" dirty="0">
                <a:latin typeface="宋体" charset="-122"/>
                <a:cs typeface="Calibri" pitchFamily="34" charset="0"/>
              </a:rPr>
              <a:t>（填</a:t>
            </a:r>
            <a:r>
              <a:rPr lang="zh-CN" altLang="en-US" dirty="0">
                <a:latin typeface="Calibri" pitchFamily="34" charset="0"/>
                <a:cs typeface="Calibri" pitchFamily="34" charset="0"/>
              </a:rPr>
              <a:t>“</a:t>
            </a:r>
            <a:r>
              <a:rPr lang="en-US" altLang="zh-CN" dirty="0">
                <a:latin typeface="宋体" charset="-122"/>
                <a:cs typeface="Calibri" pitchFamily="34" charset="0"/>
              </a:rPr>
              <a:t>&gt;</a:t>
            </a:r>
            <a:r>
              <a:rPr lang="en-US" altLang="zh-CN" dirty="0">
                <a:latin typeface="Calibri" pitchFamily="34" charset="0"/>
                <a:cs typeface="Calibri" pitchFamily="34" charset="0"/>
              </a:rPr>
              <a:t>”“</a:t>
            </a:r>
            <a:r>
              <a:rPr lang="zh-CN" altLang="en-US" dirty="0">
                <a:latin typeface="宋体" charset="-122"/>
                <a:cs typeface="Calibri" pitchFamily="34" charset="0"/>
              </a:rPr>
              <a:t>＝</a:t>
            </a:r>
            <a:r>
              <a:rPr lang="zh-CN" altLang="en-US" dirty="0">
                <a:latin typeface="Calibri" pitchFamily="34" charset="0"/>
                <a:cs typeface="Calibri" pitchFamily="34" charset="0"/>
              </a:rPr>
              <a:t>”</a:t>
            </a:r>
            <a:r>
              <a:rPr lang="zh-CN" altLang="en-US" dirty="0">
                <a:latin typeface="宋体" charset="-122"/>
                <a:cs typeface="Calibri" pitchFamily="34" charset="0"/>
              </a:rPr>
              <a:t>或</a:t>
            </a:r>
            <a:r>
              <a:rPr lang="zh-CN" altLang="en-US" dirty="0">
                <a:latin typeface="Calibri" pitchFamily="34" charset="0"/>
                <a:cs typeface="Calibri" pitchFamily="34" charset="0"/>
              </a:rPr>
              <a:t>“</a:t>
            </a:r>
            <a:r>
              <a:rPr lang="en-US" altLang="zh-CN" dirty="0">
                <a:latin typeface="宋体" charset="-122"/>
                <a:cs typeface="Calibri" pitchFamily="34" charset="0"/>
              </a:rPr>
              <a:t>&lt;</a:t>
            </a:r>
            <a:r>
              <a:rPr lang="en-US" altLang="zh-CN" dirty="0">
                <a:latin typeface="Calibri" pitchFamily="34" charset="0"/>
                <a:cs typeface="Calibri" pitchFamily="34" charset="0"/>
              </a:rPr>
              <a:t>”</a:t>
            </a:r>
            <a:r>
              <a:rPr lang="zh-CN" altLang="en-US" dirty="0">
                <a:latin typeface="宋体" charset="-122"/>
                <a:cs typeface="Calibri" pitchFamily="34" charset="0"/>
              </a:rPr>
              <a:t>）</a:t>
            </a:r>
            <a:r>
              <a:rPr lang="en-US" altLang="zh-CN" dirty="0">
                <a:latin typeface="宋体" charset="-122"/>
                <a:cs typeface="Calibri" pitchFamily="34" charset="0"/>
              </a:rPr>
              <a:t>t2.</a:t>
            </a:r>
            <a:endParaRPr lang="en-US" altLang="zh-CN" dirty="0"/>
          </a:p>
          <a:p>
            <a:pPr eaLnBrk="0" hangingPunct="0">
              <a:lnSpc>
                <a:spcPct val="14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能说明过氧化氢分解快慢与溶质质量分数有关的实验是</a:t>
            </a:r>
            <a:r>
              <a:rPr lang="en-US" altLang="zh-CN" dirty="0" smtClean="0">
                <a:latin typeface="宋体" charset="-122"/>
                <a:cs typeface="Calibri" pitchFamily="34" charset="0"/>
              </a:rPr>
              <a:t>_______</a:t>
            </a:r>
            <a:r>
              <a:rPr lang="zh-CN" altLang="en-US" dirty="0" smtClean="0">
                <a:latin typeface="宋体" charset="-122"/>
                <a:cs typeface="Calibri" pitchFamily="34" charset="0"/>
              </a:rPr>
              <a:t>填</a:t>
            </a:r>
            <a:r>
              <a:rPr lang="zh-CN" altLang="en-US" dirty="0">
                <a:latin typeface="宋体" charset="-122"/>
                <a:cs typeface="Calibri" pitchFamily="34" charset="0"/>
              </a:rPr>
              <a:t>实验序号），合理的结论是</a:t>
            </a:r>
            <a:r>
              <a:rPr lang="en-US" altLang="zh-CN" dirty="0">
                <a:latin typeface="宋体" charset="-122"/>
                <a:cs typeface="Calibri" pitchFamily="34" charset="0"/>
              </a:rPr>
              <a:t>________________________________________________</a:t>
            </a:r>
            <a:r>
              <a:rPr lang="zh-CN" altLang="en-US" dirty="0">
                <a:latin typeface="宋体" charset="-122"/>
                <a:cs typeface="Calibri" pitchFamily="34" charset="0"/>
              </a:rPr>
              <a:t>。</a:t>
            </a:r>
            <a:endParaRPr lang="zh-CN" altLang="en-US" dirty="0"/>
          </a:p>
        </p:txBody>
      </p:sp>
      <p:sp>
        <p:nvSpPr>
          <p:cNvPr id="5" name="矩形 4"/>
          <p:cNvSpPr/>
          <p:nvPr/>
        </p:nvSpPr>
        <p:spPr>
          <a:xfrm>
            <a:off x="745631" y="4437112"/>
            <a:ext cx="478016" cy="523220"/>
          </a:xfrm>
          <a:prstGeom prst="rect">
            <a:avLst/>
          </a:prstGeom>
        </p:spPr>
        <p:txBody>
          <a:bodyPr wrap="none">
            <a:spAutoFit/>
          </a:bodyPr>
          <a:lstStyle/>
          <a:p>
            <a:r>
              <a:rPr lang="en-US" altLang="zh-CN" sz="2800" dirty="0" smtClean="0">
                <a:solidFill>
                  <a:srgbClr val="FF0000"/>
                </a:solidFill>
              </a:rPr>
              <a:t>&gt;</a:t>
            </a:r>
            <a:endParaRPr lang="zh-CN" altLang="en-US" sz="2800" dirty="0">
              <a:solidFill>
                <a:srgbClr val="FF0000"/>
              </a:solidFill>
            </a:endParaRPr>
          </a:p>
        </p:txBody>
      </p:sp>
      <p:sp>
        <p:nvSpPr>
          <p:cNvPr id="6" name="矩形 5"/>
          <p:cNvSpPr/>
          <p:nvPr/>
        </p:nvSpPr>
        <p:spPr>
          <a:xfrm>
            <a:off x="8315945" y="4869160"/>
            <a:ext cx="1249658" cy="954107"/>
          </a:xfrm>
          <a:prstGeom prst="rect">
            <a:avLst/>
          </a:prstGeom>
        </p:spPr>
        <p:txBody>
          <a:bodyPr wrap="square">
            <a:spAutoFit/>
          </a:bodyPr>
          <a:lstStyle/>
          <a:p>
            <a:pPr algn="ctr"/>
            <a:r>
              <a:rPr lang="zh-CN" altLang="en-US" sz="2800" dirty="0" smtClean="0">
                <a:solidFill>
                  <a:srgbClr val="FF0000"/>
                </a:solidFill>
                <a:latin typeface="宋体" charset="-122"/>
                <a:cs typeface="Calibri" pitchFamily="34" charset="0"/>
              </a:rPr>
              <a:t>③</a:t>
            </a:r>
            <a:r>
              <a:rPr lang="zh-CN" altLang="en-US" sz="2800" dirty="0">
                <a:solidFill>
                  <a:srgbClr val="FF0000"/>
                </a:solidFill>
                <a:latin typeface="宋体" charset="-122"/>
                <a:cs typeface="Calibri" pitchFamily="34" charset="0"/>
              </a:rPr>
              <a:t>④</a:t>
            </a:r>
            <a:endParaRPr lang="zh-CN" altLang="en-US" sz="2800" dirty="0">
              <a:solidFill>
                <a:srgbClr val="FF0000"/>
              </a:solidFill>
            </a:endParaRPr>
          </a:p>
          <a:p>
            <a:pPr lvl="0" algn="ctr"/>
            <a:endParaRPr lang="zh-CN" altLang="en-US" sz="2800" dirty="0"/>
          </a:p>
        </p:txBody>
      </p:sp>
      <p:sp>
        <p:nvSpPr>
          <p:cNvPr id="7" name="矩形 6"/>
          <p:cNvSpPr/>
          <p:nvPr/>
        </p:nvSpPr>
        <p:spPr>
          <a:xfrm>
            <a:off x="3214886" y="5505449"/>
            <a:ext cx="8182048" cy="954107"/>
          </a:xfrm>
          <a:prstGeom prst="rect">
            <a:avLst/>
          </a:prstGeom>
        </p:spPr>
        <p:txBody>
          <a:bodyPr wrap="none">
            <a:spAutoFit/>
          </a:bodyPr>
          <a:lstStyle/>
          <a:p>
            <a:r>
              <a:rPr lang="zh-CN" altLang="en-US" sz="2800" dirty="0" smtClean="0">
                <a:solidFill>
                  <a:srgbClr val="FF0000"/>
                </a:solidFill>
              </a:rPr>
              <a:t>其它条件相同时，</a:t>
            </a:r>
            <a:r>
              <a:rPr lang="en-US" altLang="zh-CN" sz="2800" dirty="0">
                <a:latin typeface="宋体" charset="-122"/>
                <a:cs typeface="Calibri" pitchFamily="34" charset="0"/>
              </a:rPr>
              <a:t> H</a:t>
            </a:r>
            <a:r>
              <a:rPr lang="en-US" altLang="zh-CN" sz="2800" baseline="-30000" dirty="0">
                <a:latin typeface="宋体" charset="-122"/>
                <a:cs typeface="Calibri" pitchFamily="34" charset="0"/>
              </a:rPr>
              <a:t>2</a:t>
            </a:r>
            <a:r>
              <a:rPr lang="en-US" altLang="zh-CN" sz="2800" dirty="0">
                <a:latin typeface="宋体" charset="-122"/>
                <a:cs typeface="Calibri" pitchFamily="34" charset="0"/>
              </a:rPr>
              <a:t>O</a:t>
            </a:r>
            <a:r>
              <a:rPr lang="en-US" altLang="zh-CN" sz="2800" baseline="-30000" dirty="0">
                <a:latin typeface="宋体" charset="-122"/>
                <a:cs typeface="Calibri" pitchFamily="34" charset="0"/>
              </a:rPr>
              <a:t>2</a:t>
            </a:r>
            <a:r>
              <a:rPr lang="zh-CN" altLang="en-US" sz="2800" dirty="0" smtClean="0">
                <a:solidFill>
                  <a:srgbClr val="FF0000"/>
                </a:solidFill>
              </a:rPr>
              <a:t>溶液的溶质质量分数越大，</a:t>
            </a:r>
            <a:endParaRPr lang="en-US" altLang="zh-CN" sz="2800" dirty="0" smtClean="0">
              <a:solidFill>
                <a:srgbClr val="FF0000"/>
              </a:solidFill>
            </a:endParaRPr>
          </a:p>
          <a:p>
            <a:r>
              <a:rPr lang="zh-CN" altLang="en-US" sz="2800" dirty="0" smtClean="0">
                <a:solidFill>
                  <a:srgbClr val="FF0000"/>
                </a:solidFill>
              </a:rPr>
              <a:t>过氧化氢分解速率越快。</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arn(inVertic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arn(inVertical)">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xEl>
                                              <p:pRg st="1" end="1"/>
                                            </p:txEl>
                                          </p:spTgt>
                                        </p:tgtEl>
                                        <p:attrNameLst>
                                          <p:attrName>style.visibility</p:attrName>
                                        </p:attrNameLst>
                                      </p:cBhvr>
                                      <p:to>
                                        <p:strVal val="visible"/>
                                      </p:to>
                                    </p:set>
                                    <p:animEffect transition="in" filter="barn(inVertical)">
                                      <p:cBhvr>
                                        <p:cTn id="2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0595" name="图片 165"/>
          <p:cNvPicPr>
            <a:picLocks noChangeAspect="1" noChangeArrowheads="1"/>
          </p:cNvPicPr>
          <p:nvPr/>
        </p:nvPicPr>
        <p:blipFill>
          <a:blip r:embed="rId3"/>
          <a:srcRect/>
          <a:stretch>
            <a:fillRect/>
          </a:stretch>
        </p:blipFill>
        <p:spPr bwMode="auto">
          <a:xfrm>
            <a:off x="1487488" y="1700213"/>
            <a:ext cx="2592387" cy="2011362"/>
          </a:xfrm>
          <a:prstGeom prst="rect">
            <a:avLst/>
          </a:prstGeom>
          <a:noFill/>
        </p:spPr>
      </p:pic>
      <p:pic>
        <p:nvPicPr>
          <p:cNvPr id="110594" name="图片 166"/>
          <p:cNvPicPr>
            <a:picLocks noChangeAspect="1" noChangeArrowheads="1"/>
          </p:cNvPicPr>
          <p:nvPr/>
        </p:nvPicPr>
        <p:blipFill>
          <a:blip r:embed="rId4"/>
          <a:srcRect/>
          <a:stretch>
            <a:fillRect/>
          </a:stretch>
        </p:blipFill>
        <p:spPr bwMode="auto">
          <a:xfrm>
            <a:off x="1774825" y="4768850"/>
            <a:ext cx="2447925" cy="2089150"/>
          </a:xfrm>
          <a:prstGeom prst="rect">
            <a:avLst/>
          </a:prstGeom>
          <a:noFill/>
        </p:spPr>
      </p:pic>
      <p:sp>
        <p:nvSpPr>
          <p:cNvPr id="110596" name="Rectangle 4"/>
          <p:cNvSpPr>
            <a:spLocks noChangeArrowheads="1"/>
          </p:cNvSpPr>
          <p:nvPr/>
        </p:nvSpPr>
        <p:spPr bwMode="auto">
          <a:xfrm>
            <a:off x="982663" y="227013"/>
            <a:ext cx="6369050" cy="457200"/>
          </a:xfrm>
          <a:prstGeom prst="rect">
            <a:avLst/>
          </a:prstGeom>
          <a:noFill/>
          <a:ln w="9525">
            <a:noFill/>
            <a:miter lim="800000"/>
            <a:headEnd/>
            <a:tailEnd/>
          </a:ln>
          <a:effectLst/>
        </p:spPr>
        <p:txBody>
          <a:bodyPr wrap="none" anchor="ctr">
            <a:spAutoFit/>
          </a:bodyPr>
          <a:lstStyle/>
          <a:p>
            <a:r>
              <a:rPr lang="en-US" altLang="zh-CN">
                <a:latin typeface="宋体" charset="-122"/>
                <a:cs typeface="Calibri" pitchFamily="34" charset="0"/>
              </a:rPr>
              <a:t>Ⅱ. </a:t>
            </a:r>
            <a:r>
              <a:rPr lang="zh-CN" altLang="en-US">
                <a:latin typeface="宋体" charset="-122"/>
                <a:cs typeface="Calibri" pitchFamily="34" charset="0"/>
              </a:rPr>
              <a:t>探究</a:t>
            </a:r>
            <a:r>
              <a:rPr lang="en-US" altLang="zh-CN">
                <a:latin typeface="宋体" charset="-122"/>
                <a:cs typeface="Calibri" pitchFamily="34" charset="0"/>
              </a:rPr>
              <a:t>Fe</a:t>
            </a:r>
            <a:r>
              <a:rPr lang="en-US" altLang="zh-CN" baseline="-30000">
                <a:latin typeface="宋体" charset="-122"/>
                <a:cs typeface="Calibri" pitchFamily="34" charset="0"/>
              </a:rPr>
              <a:t>2</a:t>
            </a:r>
            <a:r>
              <a:rPr lang="en-US" altLang="zh-CN">
                <a:latin typeface="Calibri" pitchFamily="34" charset="0"/>
                <a:cs typeface="Calibri" pitchFamily="34" charset="0"/>
              </a:rPr>
              <a:t>0</a:t>
            </a:r>
            <a:r>
              <a:rPr lang="en-US" altLang="zh-CN" baseline="-30000">
                <a:latin typeface="宋体" charset="-122"/>
                <a:cs typeface="Calibri" pitchFamily="34" charset="0"/>
              </a:rPr>
              <a:t>3</a:t>
            </a:r>
            <a:r>
              <a:rPr lang="zh-CN" altLang="en-US">
                <a:latin typeface="宋体" charset="-122"/>
                <a:cs typeface="Calibri" pitchFamily="34" charset="0"/>
              </a:rPr>
              <a:t>是否对过氧化氢分解起催化作用</a:t>
            </a:r>
            <a:endParaRPr lang="zh-CN" altLang="en-US"/>
          </a:p>
        </p:txBody>
      </p:sp>
      <p:sp>
        <p:nvSpPr>
          <p:cNvPr id="110601" name="Rectangle 9"/>
          <p:cNvSpPr>
            <a:spLocks noChangeArrowheads="1"/>
          </p:cNvSpPr>
          <p:nvPr/>
        </p:nvSpPr>
        <p:spPr bwMode="auto">
          <a:xfrm>
            <a:off x="3160713" y="2287588"/>
            <a:ext cx="2593975" cy="0"/>
          </a:xfrm>
          <a:prstGeom prst="rect">
            <a:avLst/>
          </a:prstGeom>
          <a:noFill/>
          <a:ln w="9525">
            <a:noFill/>
            <a:miter lim="800000"/>
            <a:headEnd/>
            <a:tailEnd/>
          </a:ln>
          <a:effectLst/>
        </p:spPr>
        <p:txBody>
          <a:bodyPr wrap="none">
            <a:spAutoFit/>
          </a:bodyPr>
          <a:lstStyle/>
          <a:p>
            <a:endParaRPr lang="zh-CN" altLang="en-US"/>
          </a:p>
        </p:txBody>
      </p:sp>
      <p:sp>
        <p:nvSpPr>
          <p:cNvPr id="110610" name="Rectangle 18"/>
          <p:cNvSpPr>
            <a:spLocks noChangeArrowheads="1"/>
          </p:cNvSpPr>
          <p:nvPr/>
        </p:nvSpPr>
        <p:spPr bwMode="auto">
          <a:xfrm>
            <a:off x="3160713" y="2287588"/>
            <a:ext cx="2593975" cy="0"/>
          </a:xfrm>
          <a:prstGeom prst="rect">
            <a:avLst/>
          </a:prstGeom>
          <a:noFill/>
          <a:ln w="9525">
            <a:noFill/>
            <a:miter lim="800000"/>
            <a:headEnd/>
            <a:tailEnd/>
          </a:ln>
          <a:effectLst/>
        </p:spPr>
        <p:txBody>
          <a:bodyPr wrap="none">
            <a:spAutoFit/>
          </a:bodyPr>
          <a:lstStyle/>
          <a:p>
            <a:endParaRPr lang="zh-CN" altLang="en-US"/>
          </a:p>
        </p:txBody>
      </p:sp>
      <p:graphicFrame>
        <p:nvGraphicFramePr>
          <p:cNvPr id="110706" name="Group 114"/>
          <p:cNvGraphicFramePr>
            <a:graphicFrameLocks noGrp="1"/>
          </p:cNvGraphicFramePr>
          <p:nvPr>
            <p:extLst>
              <p:ext uri="{D42A27DB-BD31-4B8C-83A1-F6EECF244321}">
                <p14:modId xmlns:p14="http://schemas.microsoft.com/office/powerpoint/2010/main" val="3235238558"/>
              </p:ext>
            </p:extLst>
          </p:nvPr>
        </p:nvGraphicFramePr>
        <p:xfrm>
          <a:off x="190500" y="698500"/>
          <a:ext cx="11664950" cy="6170930"/>
        </p:xfrm>
        <a:graphic>
          <a:graphicData uri="http://schemas.openxmlformats.org/drawingml/2006/table">
            <a:tbl>
              <a:tblPr/>
              <a:tblGrid>
                <a:gridCol w="674688"/>
                <a:gridCol w="4005262"/>
                <a:gridCol w="4067175"/>
                <a:gridCol w="2917825"/>
              </a:tblGrid>
              <a:tr h="958850">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操作步骤</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实验记录</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结论</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8097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①</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5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A</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试管上方带火星木条未复燃；</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B</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试管中出现气泡快，带火星的木条复燃</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Fe</a:t>
                      </a:r>
                      <a:r>
                        <a:rPr kumimoji="0" lang="en-US" altLang="zh-CN" sz="2400" b="1" i="0" u="none" strike="noStrike" cap="none" normalizeH="0" baseline="-30000" dirty="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0</a:t>
                      </a:r>
                      <a:r>
                        <a:rPr kumimoji="0" lang="en-US" altLang="zh-CN" sz="2400" b="1" i="0" u="none" strike="noStrike" cap="none" normalizeH="0" baseline="-30000" dirty="0" smtClean="0">
                          <a:ln>
                            <a:noFill/>
                          </a:ln>
                          <a:solidFill>
                            <a:schemeClr val="tx1"/>
                          </a:solidFill>
                          <a:effectLst/>
                          <a:latin typeface="宋体" charset="-122"/>
                          <a:ea typeface="宋体" charset="-122"/>
                          <a:cs typeface="Calibri" pitchFamily="34" charset="0"/>
                        </a:rPr>
                        <a:t>3</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__</a:t>
                      </a:r>
                      <a:r>
                        <a:rPr kumimoji="0" lang="en-US" altLang="zh-CN" sz="2400" b="1" i="0" u="none" strike="noStrike" cap="none" normalizeH="0" baseline="0" dirty="0" smtClean="0">
                          <a:ln>
                            <a:noFill/>
                          </a:ln>
                          <a:solidFill>
                            <a:srgbClr val="FF0000"/>
                          </a:solidFill>
                          <a:effectLst/>
                          <a:latin typeface="宋体" charset="-122"/>
                          <a:ea typeface="宋体" charset="-122"/>
                          <a:cs typeface="Calibri" pitchFamily="34" charset="0"/>
                        </a:rPr>
                        <a:t>____</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（填 </a:t>
                      </a:r>
                      <a:r>
                        <a:rPr kumimoji="0" lang="zh-CN" altLang="en-US" sz="2400" b="1" i="0" u="none" strike="noStrike" cap="none" normalizeH="0" baseline="0" dirty="0" smtClean="0">
                          <a:ln>
                            <a:noFill/>
                          </a:ln>
                          <a:solidFill>
                            <a:schemeClr val="tx1"/>
                          </a:solidFill>
                          <a:effectLst/>
                          <a:latin typeface="Tahoma"/>
                          <a:ea typeface="宋体" charset="-122"/>
                          <a:cs typeface="Calibri" pitchFamily="34" charset="0"/>
                        </a:rPr>
                        <a:t>“</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不影响</a:t>
                      </a:r>
                      <a:r>
                        <a:rPr kumimoji="0" lang="zh-CN" altLang="en-US" sz="2400" b="1" i="0" u="none" strike="noStrike" cap="none" normalizeH="0" baseline="0" dirty="0" smtClean="0">
                          <a:ln>
                            <a:noFill/>
                          </a:ln>
                          <a:solidFill>
                            <a:schemeClr val="tx1"/>
                          </a:solidFill>
                          <a:effectLst/>
                          <a:latin typeface="Tahoma"/>
                          <a:ea typeface="宋体" charset="-122"/>
                          <a:cs typeface="Calibri" pitchFamily="34" charset="0"/>
                        </a:rPr>
                        <a:t>”“</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减慢</a:t>
                      </a:r>
                      <a:r>
                        <a:rPr kumimoji="0" lang="zh-CN" altLang="en-US" sz="2400" b="1" i="0" u="none" strike="noStrike" cap="none" normalizeH="0" baseline="0" dirty="0" smtClean="0">
                          <a:ln>
                            <a:noFill/>
                          </a:ln>
                          <a:solidFill>
                            <a:schemeClr val="tx1"/>
                          </a:solidFill>
                          <a:effectLst/>
                          <a:latin typeface="Tahoma"/>
                          <a:ea typeface="宋体" charset="-122"/>
                          <a:cs typeface="Calibri" pitchFamily="34" charset="0"/>
                        </a:rPr>
                        <a:t>”</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或</a:t>
                      </a:r>
                      <a:r>
                        <a:rPr kumimoji="0" lang="zh-CN" altLang="en-US" sz="2400" b="1" i="0" u="none" strike="noStrike" cap="none" normalizeH="0" baseline="0" dirty="0" smtClean="0">
                          <a:ln>
                            <a:noFill/>
                          </a:ln>
                          <a:solidFill>
                            <a:schemeClr val="tx1"/>
                          </a:solidFill>
                          <a:effectLst/>
                          <a:latin typeface="Tahoma"/>
                          <a:ea typeface="宋体" charset="-122"/>
                          <a:cs typeface="Calibri" pitchFamily="34" charset="0"/>
                        </a:rPr>
                        <a:t>“</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加快</a:t>
                      </a:r>
                      <a:r>
                        <a:rPr kumimoji="0" lang="zh-CN" altLang="en-US" sz="2400" b="1" i="0" u="none" strike="noStrike" cap="none" normalizeH="0" baseline="0" dirty="0" smtClean="0">
                          <a:ln>
                            <a:noFill/>
                          </a:ln>
                          <a:solidFill>
                            <a:schemeClr val="tx1"/>
                          </a:solidFill>
                          <a:effectLst/>
                          <a:latin typeface="Tahoma"/>
                          <a:ea typeface="宋体" charset="-122"/>
                          <a:cs typeface="Calibri" pitchFamily="34" charset="0"/>
                        </a:rPr>
                        <a:t>”</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）过氧化氢分解</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588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②</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将</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B</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试管中的混合物过滤、把滤渣烘干、</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_________</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固体质量</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0.2g</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Fe</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3</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质量未变</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843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③</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5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C</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试管上方带火星木条</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_________</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D</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试管中溶液变成</a:t>
                      </a: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______</a:t>
                      </a: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色</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Fe</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3</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可作过氧化氢分解的催化剂</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9" name="矩形 8"/>
          <p:cNvSpPr/>
          <p:nvPr/>
        </p:nvSpPr>
        <p:spPr>
          <a:xfrm>
            <a:off x="9551590" y="1698374"/>
            <a:ext cx="1249658" cy="523220"/>
          </a:xfrm>
          <a:prstGeom prst="rect">
            <a:avLst/>
          </a:prstGeom>
        </p:spPr>
        <p:txBody>
          <a:bodyPr wrap="square">
            <a:spAutoFit/>
          </a:bodyPr>
          <a:lstStyle/>
          <a:p>
            <a:pPr lvl="0" algn="ctr"/>
            <a:r>
              <a:rPr lang="zh-CN" altLang="en-US" sz="2800" dirty="0" smtClean="0">
                <a:solidFill>
                  <a:srgbClr val="FF0000"/>
                </a:solidFill>
              </a:rPr>
              <a:t>加快</a:t>
            </a:r>
            <a:endParaRPr lang="zh-CN" altLang="en-US" sz="2800" dirty="0">
              <a:solidFill>
                <a:srgbClr val="FF0000"/>
              </a:solidFill>
            </a:endParaRPr>
          </a:p>
        </p:txBody>
      </p:sp>
      <p:sp>
        <p:nvSpPr>
          <p:cNvPr id="10" name="矩形 9"/>
          <p:cNvSpPr/>
          <p:nvPr/>
        </p:nvSpPr>
        <p:spPr>
          <a:xfrm>
            <a:off x="2921833" y="4372253"/>
            <a:ext cx="1249658" cy="523220"/>
          </a:xfrm>
          <a:prstGeom prst="rect">
            <a:avLst/>
          </a:prstGeom>
        </p:spPr>
        <p:txBody>
          <a:bodyPr wrap="square">
            <a:spAutoFit/>
          </a:bodyPr>
          <a:lstStyle/>
          <a:p>
            <a:pPr lvl="0" algn="ctr"/>
            <a:r>
              <a:rPr lang="zh-CN" altLang="en-US" sz="2800" dirty="0" smtClean="0">
                <a:solidFill>
                  <a:srgbClr val="FF0000"/>
                </a:solidFill>
              </a:rPr>
              <a:t>称量</a:t>
            </a:r>
            <a:endParaRPr lang="zh-CN" altLang="en-US" sz="2800" dirty="0">
              <a:solidFill>
                <a:srgbClr val="FF0000"/>
              </a:solidFill>
            </a:endParaRPr>
          </a:p>
        </p:txBody>
      </p:sp>
      <p:sp>
        <p:nvSpPr>
          <p:cNvPr id="11" name="矩形 10"/>
          <p:cNvSpPr/>
          <p:nvPr/>
        </p:nvSpPr>
        <p:spPr>
          <a:xfrm>
            <a:off x="4946227" y="5551815"/>
            <a:ext cx="1249658" cy="523220"/>
          </a:xfrm>
          <a:prstGeom prst="rect">
            <a:avLst/>
          </a:prstGeom>
        </p:spPr>
        <p:txBody>
          <a:bodyPr wrap="square">
            <a:spAutoFit/>
          </a:bodyPr>
          <a:lstStyle/>
          <a:p>
            <a:pPr lvl="0" algn="ctr"/>
            <a:r>
              <a:rPr lang="zh-CN" altLang="en-US" sz="2800" dirty="0" smtClean="0">
                <a:solidFill>
                  <a:srgbClr val="FF0000"/>
                </a:solidFill>
              </a:rPr>
              <a:t>复燃</a:t>
            </a:r>
            <a:endParaRPr lang="zh-CN" altLang="en-US" sz="2800" dirty="0">
              <a:solidFill>
                <a:srgbClr val="FF0000"/>
              </a:solidFill>
            </a:endParaRPr>
          </a:p>
        </p:txBody>
      </p:sp>
      <p:sp>
        <p:nvSpPr>
          <p:cNvPr id="12" name="矩形 11"/>
          <p:cNvSpPr/>
          <p:nvPr/>
        </p:nvSpPr>
        <p:spPr>
          <a:xfrm>
            <a:off x="5129859" y="6104882"/>
            <a:ext cx="1249658" cy="523220"/>
          </a:xfrm>
          <a:prstGeom prst="rect">
            <a:avLst/>
          </a:prstGeom>
        </p:spPr>
        <p:txBody>
          <a:bodyPr wrap="square">
            <a:spAutoFit/>
          </a:bodyPr>
          <a:lstStyle/>
          <a:p>
            <a:pPr lvl="0" algn="ctr"/>
            <a:r>
              <a:rPr lang="zh-CN" altLang="en-US" sz="2800" dirty="0" smtClean="0">
                <a:solidFill>
                  <a:srgbClr val="FF0000"/>
                </a:solidFill>
              </a:rPr>
              <a:t>黄</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arn(inVertic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barn(inVertical)">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barn(inVertical)">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barn(inVertical)">
                                      <p:cBhvr>
                                        <p:cTn id="2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9570" name="Rectangle 2"/>
          <p:cNvSpPr>
            <a:spLocks noChangeArrowheads="1"/>
          </p:cNvSpPr>
          <p:nvPr/>
        </p:nvSpPr>
        <p:spPr bwMode="auto">
          <a:xfrm>
            <a:off x="495300" y="188913"/>
            <a:ext cx="11695113" cy="1735137"/>
          </a:xfrm>
          <a:prstGeom prst="rect">
            <a:avLst/>
          </a:prstGeom>
          <a:noFill/>
          <a:ln w="9525">
            <a:noFill/>
            <a:miter lim="800000"/>
            <a:headEnd/>
            <a:tailEnd/>
          </a:ln>
          <a:effectLst/>
        </p:spPr>
        <p:txBody>
          <a:bodyPr wrap="none" anchor="ctr">
            <a:spAutoFit/>
          </a:bodyPr>
          <a:lstStyle/>
          <a:p>
            <a:pPr>
              <a:lnSpc>
                <a:spcPct val="150000"/>
              </a:lnSpc>
            </a:pPr>
            <a:r>
              <a:rPr lang="en-US" altLang="zh-CN">
                <a:latin typeface="宋体" charset="-122"/>
                <a:cs typeface="Calibri" pitchFamily="34" charset="0"/>
              </a:rPr>
              <a:t>2-8.</a:t>
            </a:r>
            <a:r>
              <a:rPr lang="zh-CN" altLang="en-US">
                <a:latin typeface="宋体" charset="-122"/>
                <a:cs typeface="Calibri" pitchFamily="34" charset="0"/>
              </a:rPr>
              <a:t>（</a:t>
            </a:r>
            <a:r>
              <a:rPr lang="en-US" altLang="zh-CN">
                <a:latin typeface="宋体" charset="-122"/>
                <a:cs typeface="Calibri" pitchFamily="34" charset="0"/>
              </a:rPr>
              <a:t>17</a:t>
            </a:r>
            <a:r>
              <a:rPr lang="zh-CN" altLang="en-US">
                <a:latin typeface="宋体" charset="-122"/>
                <a:cs typeface="Calibri" pitchFamily="34" charset="0"/>
              </a:rPr>
              <a:t>年广州，第</a:t>
            </a:r>
            <a:r>
              <a:rPr lang="en-US" altLang="zh-CN">
                <a:latin typeface="宋体" charset="-122"/>
                <a:cs typeface="Calibri" pitchFamily="34" charset="0"/>
              </a:rPr>
              <a:t>15</a:t>
            </a:r>
            <a:r>
              <a:rPr lang="zh-CN" altLang="en-US">
                <a:latin typeface="宋体" charset="-122"/>
                <a:cs typeface="Calibri" pitchFamily="34" charset="0"/>
              </a:rPr>
              <a:t>题，</a:t>
            </a:r>
            <a:r>
              <a:rPr lang="en-US" altLang="zh-CN">
                <a:solidFill>
                  <a:srgbClr val="000000"/>
                </a:solidFill>
                <a:latin typeface="宋体" charset="-122"/>
                <a:cs typeface="Calibri" pitchFamily="34" charset="0"/>
              </a:rPr>
              <a:t>7</a:t>
            </a:r>
            <a:r>
              <a:rPr lang="zh-CN" altLang="en-US">
                <a:solidFill>
                  <a:srgbClr val="000000"/>
                </a:solidFill>
                <a:latin typeface="宋体" charset="-122"/>
                <a:cs typeface="Calibri" pitchFamily="34" charset="0"/>
              </a:rPr>
              <a:t>分）菱锰矿（含有</a:t>
            </a:r>
            <a:r>
              <a:rPr lang="en-US" altLang="zh-CN">
                <a:latin typeface="宋体" charset="-122"/>
                <a:cs typeface="Calibri" pitchFamily="34" charset="0"/>
              </a:rPr>
              <a:t>MnCO</a:t>
            </a:r>
            <a:r>
              <a:rPr lang="en-US" altLang="zh-CN" baseline="-30000">
                <a:latin typeface="宋体" charset="-122"/>
                <a:cs typeface="Calibri" pitchFamily="34" charset="0"/>
              </a:rPr>
              <a:t>3</a:t>
            </a:r>
            <a:r>
              <a:rPr lang="zh-CN" altLang="en-US">
                <a:solidFill>
                  <a:srgbClr val="000000"/>
                </a:solidFill>
                <a:latin typeface="宋体" charset="-122"/>
                <a:cs typeface="Calibri" pitchFamily="34" charset="0"/>
              </a:rPr>
              <a:t>）常用稀</a:t>
            </a:r>
            <a:r>
              <a:rPr lang="en-US" altLang="zh-CN">
                <a:latin typeface="宋体" charset="-122"/>
                <a:cs typeface="Calibri" pitchFamily="34" charset="0"/>
              </a:rPr>
              <a:t>H</a:t>
            </a:r>
            <a:r>
              <a:rPr lang="en-US" altLang="zh-CN" baseline="-30000">
                <a:latin typeface="宋体" charset="-122"/>
                <a:cs typeface="Calibri" pitchFamily="34" charset="0"/>
              </a:rPr>
              <a:t>2</a:t>
            </a:r>
            <a:r>
              <a:rPr lang="en-US" altLang="zh-CN">
                <a:latin typeface="宋体" charset="-122"/>
                <a:cs typeface="Calibri" pitchFamily="34" charset="0"/>
              </a:rPr>
              <a:t>SO</a:t>
            </a:r>
            <a:r>
              <a:rPr lang="en-US" altLang="zh-CN" baseline="-30000">
                <a:latin typeface="宋体" charset="-122"/>
                <a:cs typeface="Calibri" pitchFamily="34" charset="0"/>
              </a:rPr>
              <a:t>4</a:t>
            </a:r>
            <a:r>
              <a:rPr lang="zh-CN" altLang="en-US">
                <a:latin typeface="宋体" charset="-122"/>
                <a:cs typeface="Calibri" pitchFamily="34" charset="0"/>
              </a:rPr>
              <a:t>来</a:t>
            </a:r>
            <a:r>
              <a:rPr lang="zh-CN" altLang="en-US">
                <a:solidFill>
                  <a:srgbClr val="000000"/>
                </a:solidFill>
                <a:latin typeface="宋体" charset="-122"/>
                <a:cs typeface="Calibri" pitchFamily="34" charset="0"/>
              </a:rPr>
              <a:t>浸出</a:t>
            </a:r>
            <a:r>
              <a:rPr lang="en-US" altLang="zh-CN">
                <a:latin typeface="宋体" charset="-122"/>
                <a:cs typeface="Calibri" pitchFamily="34" charset="0"/>
              </a:rPr>
              <a:t>Mn</a:t>
            </a:r>
            <a:r>
              <a:rPr lang="en-US" altLang="zh-CN" baseline="30000">
                <a:latin typeface="宋体" charset="-122"/>
                <a:cs typeface="Calibri" pitchFamily="34" charset="0"/>
              </a:rPr>
              <a:t>2+</a:t>
            </a:r>
            <a:r>
              <a:rPr lang="zh-CN" altLang="en-US">
                <a:latin typeface="宋体" charset="-122"/>
                <a:cs typeface="Calibri" pitchFamily="34" charset="0"/>
              </a:rPr>
              <a:t>：</a:t>
            </a:r>
            <a:endParaRPr lang="zh-CN" altLang="en-US"/>
          </a:p>
          <a:p>
            <a:pPr eaLnBrk="0" hangingPunct="0">
              <a:lnSpc>
                <a:spcPct val="150000"/>
              </a:lnSpc>
            </a:pPr>
            <a:r>
              <a:rPr lang="zh-CN" altLang="en-US"/>
              <a:t>（</a:t>
            </a:r>
            <a:r>
              <a:rPr lang="en-US" altLang="zh-CN"/>
              <a:t>1</a:t>
            </a:r>
            <a:r>
              <a:rPr lang="zh-CN" altLang="en-US"/>
              <a:t>）侵出</a:t>
            </a:r>
            <a:r>
              <a:rPr lang="en-US" altLang="zh-CN">
                <a:cs typeface="Times New Roman" pitchFamily="18" charset="0"/>
              </a:rPr>
              <a:t>Mn</a:t>
            </a:r>
            <a:r>
              <a:rPr lang="en-US" altLang="zh-CN" baseline="30000">
                <a:cs typeface="Times New Roman" pitchFamily="18" charset="0"/>
              </a:rPr>
              <a:t>2+</a:t>
            </a:r>
            <a:r>
              <a:rPr lang="zh-CN" altLang="en-US"/>
              <a:t>发生的是复分解反应，该化学方程式是</a:t>
            </a:r>
            <a:r>
              <a:rPr lang="zh-CN" altLang="en-US" u="sng"/>
              <a:t>　                                    　</a:t>
            </a:r>
            <a:r>
              <a:rPr lang="zh-CN" altLang="en-US"/>
              <a:t>。</a:t>
            </a:r>
          </a:p>
          <a:p>
            <a:pPr eaLnBrk="0" hangingPunct="0">
              <a:lnSpc>
                <a:spcPct val="150000"/>
              </a:lnSpc>
            </a:pPr>
            <a:r>
              <a:rPr lang="zh-CN" altLang="en-US"/>
              <a:t>（</a:t>
            </a:r>
            <a:r>
              <a:rPr lang="en-US" altLang="zh-CN"/>
              <a:t>2</a:t>
            </a:r>
            <a:r>
              <a:rPr lang="zh-CN" altLang="en-US"/>
              <a:t>）为探究</a:t>
            </a:r>
            <a:r>
              <a:rPr lang="zh-CN" altLang="en-US">
                <a:solidFill>
                  <a:srgbClr val="000000"/>
                </a:solidFill>
              </a:rPr>
              <a:t>浸</a:t>
            </a:r>
            <a:r>
              <a:rPr lang="zh-CN" altLang="en-US"/>
              <a:t>锰的最佳工艺条件，某研究小组首先进行了单因素实验，数据如下：</a:t>
            </a:r>
          </a:p>
        </p:txBody>
      </p:sp>
      <p:graphicFrame>
        <p:nvGraphicFramePr>
          <p:cNvPr id="109649" name="Group 81"/>
          <p:cNvGraphicFramePr>
            <a:graphicFrameLocks noGrp="1"/>
          </p:cNvGraphicFramePr>
          <p:nvPr/>
        </p:nvGraphicFramePr>
        <p:xfrm>
          <a:off x="766763" y="1989138"/>
          <a:ext cx="10296525" cy="1280160"/>
        </p:xfrm>
        <a:graphic>
          <a:graphicData uri="http://schemas.openxmlformats.org/drawingml/2006/table">
            <a:tbl>
              <a:tblPr/>
              <a:tblGrid>
                <a:gridCol w="1716087"/>
                <a:gridCol w="1716088"/>
                <a:gridCol w="1716087"/>
                <a:gridCol w="1716088"/>
                <a:gridCol w="1716087"/>
                <a:gridCol w="1716088"/>
              </a:tblGrid>
              <a:tr h="3524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Times New Roman" pitchFamily="18" charset="0"/>
                        <a:ea typeface="宋体" charset="-12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Times New Roman" pitchFamily="18" charset="0"/>
                          <a:ea typeface="宋体" charset="-122"/>
                        </a:rPr>
                        <a:t>矿酸比</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a:t>
                      </a:r>
                      <a:r>
                        <a:rPr kumimoji="0" lang="zh-CN" altLang="en-US" sz="2400" b="1" i="0" u="none" strike="noStrike" cap="none" normalizeH="0" baseline="0" smtClean="0">
                          <a:ln>
                            <a:noFill/>
                          </a:ln>
                          <a:solidFill>
                            <a:schemeClr val="tx1"/>
                          </a:solidFill>
                          <a:effectLst/>
                          <a:latin typeface="Times New Roman" pitchFamily="18" charset="0"/>
                          <a:ea typeface="宋体" charset="-122"/>
                        </a:rPr>
                        <a:t>：</a:t>
                      </a:r>
                      <a:r>
                        <a:rPr kumimoji="0" lang="en-US" altLang="zh-CN" sz="2400" b="1" i="0" u="none" strike="noStrike" cap="none" normalizeH="0" baseline="0" smtClean="0">
                          <a:ln>
                            <a:noFill/>
                          </a:ln>
                          <a:solidFill>
                            <a:schemeClr val="tx1"/>
                          </a:solidFill>
                          <a:effectLst/>
                          <a:latin typeface="Times New Roman" pitchFamily="18" charset="0"/>
                          <a:ea typeface="宋体" charset="-122"/>
                        </a:rPr>
                        <a:t>0.4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1:0.6</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1:0.7</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7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rgbClr val="000000"/>
                          </a:solidFill>
                          <a:effectLst/>
                          <a:latin typeface="Times New Roman" pitchFamily="18" charset="0"/>
                          <a:ea typeface="宋体" charset="-122"/>
                        </a:rPr>
                        <a:t>浸</a:t>
                      </a:r>
                      <a:r>
                        <a:rPr kumimoji="0" lang="zh-CN" altLang="en-US" sz="2400" b="1" i="0" u="none" strike="noStrike" cap="none" normalizeH="0" baseline="0" smtClean="0">
                          <a:ln>
                            <a:noFill/>
                          </a:ln>
                          <a:solidFill>
                            <a:schemeClr val="tx1"/>
                          </a:solidFill>
                          <a:effectLst/>
                          <a:latin typeface="Times New Roman" pitchFamily="18" charset="0"/>
                          <a:ea typeface="宋体" charset="-122"/>
                        </a:rPr>
                        <a:t>出率</a:t>
                      </a:r>
                      <a:r>
                        <a:rPr kumimoji="0" lang="en-US" altLang="zh-CN" sz="2400" b="1" i="0" u="none" strike="noStrike" cap="none" normalizeH="0" baseline="0" smtClean="0">
                          <a:ln>
                            <a:noFill/>
                          </a:ln>
                          <a:solidFill>
                            <a:schemeClr val="tx1"/>
                          </a:solidFill>
                          <a:effectLst/>
                          <a:latin typeface="Times New Roman" pitchFamily="18" charset="0"/>
                          <a:ea typeface="宋体" charset="-122"/>
                        </a:rPr>
                        <a:t>/(%)</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75.9</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83.8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91.8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92.8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93.0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09646" name="Rectangle 78"/>
          <p:cNvSpPr>
            <a:spLocks noChangeArrowheads="1"/>
          </p:cNvSpPr>
          <p:nvPr/>
        </p:nvSpPr>
        <p:spPr bwMode="auto">
          <a:xfrm>
            <a:off x="0" y="3563868"/>
            <a:ext cx="12975027" cy="1754326"/>
          </a:xfrm>
          <a:prstGeom prst="rect">
            <a:avLst/>
          </a:prstGeom>
          <a:noFill/>
          <a:ln w="9525">
            <a:noFill/>
            <a:miter lim="800000"/>
            <a:headEnd/>
            <a:tailEnd/>
          </a:ln>
          <a:effectLst/>
        </p:spPr>
        <p:txBody>
          <a:bodyPr wrap="none" anchor="ctr">
            <a:spAutoFit/>
          </a:bodyPr>
          <a:lstStyle/>
          <a:p>
            <a:pPr indent="466725">
              <a:lnSpc>
                <a:spcPct val="150000"/>
              </a:lnSpc>
            </a:pPr>
            <a:r>
              <a:rPr lang="zh-CN" altLang="en-US" dirty="0"/>
              <a:t>①矿酸比从</a:t>
            </a:r>
            <a:r>
              <a:rPr lang="en-US" altLang="zh-CN" dirty="0"/>
              <a:t>1</a:t>
            </a:r>
            <a:r>
              <a:rPr lang="zh-CN" altLang="en-US" dirty="0"/>
              <a:t>：</a:t>
            </a:r>
            <a:r>
              <a:rPr lang="en-US" altLang="zh-CN" dirty="0"/>
              <a:t>0.4</a:t>
            </a:r>
            <a:r>
              <a:rPr lang="zh-CN" altLang="en-US" dirty="0"/>
              <a:t>到</a:t>
            </a:r>
            <a:r>
              <a:rPr lang="en-US" altLang="zh-CN" dirty="0"/>
              <a:t>1:0.8</a:t>
            </a:r>
            <a:r>
              <a:rPr lang="zh-CN" altLang="en-US" dirty="0"/>
              <a:t>的过程中，稀</a:t>
            </a:r>
            <a:r>
              <a:rPr lang="en-US" altLang="zh-CN" dirty="0">
                <a:cs typeface="Times New Roman" pitchFamily="18" charset="0"/>
              </a:rPr>
              <a:t>H</a:t>
            </a:r>
            <a:r>
              <a:rPr lang="en-US" altLang="zh-CN" baseline="-30000" dirty="0">
                <a:cs typeface="Times New Roman" pitchFamily="18" charset="0"/>
              </a:rPr>
              <a:t>2</a:t>
            </a:r>
            <a:r>
              <a:rPr lang="en-US" altLang="zh-CN" dirty="0">
                <a:cs typeface="Times New Roman" pitchFamily="18" charset="0"/>
              </a:rPr>
              <a:t>SO</a:t>
            </a:r>
            <a:r>
              <a:rPr lang="en-US" altLang="zh-CN" baseline="-30000" dirty="0">
                <a:cs typeface="Times New Roman" pitchFamily="18" charset="0"/>
              </a:rPr>
              <a:t>4</a:t>
            </a:r>
            <a:r>
              <a:rPr lang="zh-CN" altLang="en-US" dirty="0"/>
              <a:t>的用量</a:t>
            </a:r>
            <a:r>
              <a:rPr lang="zh-CN" altLang="en-US" u="sng" dirty="0"/>
              <a:t>　</a:t>
            </a:r>
            <a:r>
              <a:rPr lang="zh-CN" altLang="en-US" u="sng" dirty="0">
                <a:solidFill>
                  <a:srgbClr val="FF0000"/>
                </a:solidFill>
              </a:rPr>
              <a:t>       </a:t>
            </a:r>
            <a:r>
              <a:rPr lang="zh-CN" altLang="en-US" u="sng" dirty="0"/>
              <a:t>　</a:t>
            </a:r>
            <a:r>
              <a:rPr lang="zh-CN" altLang="en-US" dirty="0"/>
              <a:t>（填“增大”或“减小”）</a:t>
            </a:r>
          </a:p>
          <a:p>
            <a:pPr indent="466725" eaLnBrk="0" hangingPunct="0">
              <a:lnSpc>
                <a:spcPct val="150000"/>
              </a:lnSpc>
            </a:pPr>
            <a:r>
              <a:rPr lang="zh-CN" altLang="en-US" dirty="0"/>
              <a:t>②分析数据得知：当矿酸比从</a:t>
            </a:r>
            <a:r>
              <a:rPr lang="en-US" altLang="zh-CN" dirty="0"/>
              <a:t>1</a:t>
            </a:r>
            <a:r>
              <a:rPr lang="zh-CN" altLang="en-US" dirty="0"/>
              <a:t>：</a:t>
            </a:r>
            <a:r>
              <a:rPr lang="en-US" altLang="zh-CN" dirty="0"/>
              <a:t>0.4</a:t>
            </a:r>
            <a:r>
              <a:rPr lang="zh-CN" altLang="en-US" dirty="0"/>
              <a:t>到</a:t>
            </a:r>
            <a:r>
              <a:rPr lang="en-US" altLang="zh-CN" dirty="0"/>
              <a:t>1:0.6</a:t>
            </a:r>
            <a:r>
              <a:rPr lang="zh-CN" altLang="en-US" dirty="0"/>
              <a:t>时，</a:t>
            </a:r>
            <a:r>
              <a:rPr lang="en-US" altLang="zh-CN" dirty="0">
                <a:cs typeface="Times New Roman" pitchFamily="18" charset="0"/>
              </a:rPr>
              <a:t>Mn</a:t>
            </a:r>
            <a:r>
              <a:rPr lang="en-US" altLang="zh-CN" baseline="30000" dirty="0">
                <a:cs typeface="Times New Roman" pitchFamily="18" charset="0"/>
              </a:rPr>
              <a:t>2</a:t>
            </a:r>
            <a:r>
              <a:rPr lang="en-US" altLang="zh-CN" baseline="30000" dirty="0">
                <a:solidFill>
                  <a:srgbClr val="000000"/>
                </a:solidFill>
              </a:rPr>
              <a:t>+</a:t>
            </a:r>
            <a:r>
              <a:rPr lang="zh-CN" altLang="en-US" dirty="0">
                <a:solidFill>
                  <a:srgbClr val="000000"/>
                </a:solidFill>
              </a:rPr>
              <a:t>浸</a:t>
            </a:r>
            <a:r>
              <a:rPr lang="zh-CN" altLang="en-US" dirty="0"/>
              <a:t>出率</a:t>
            </a:r>
            <a:r>
              <a:rPr lang="zh-CN" altLang="en-US" u="sng" dirty="0"/>
              <a:t>　                       　</a:t>
            </a:r>
            <a:r>
              <a:rPr lang="zh-CN" altLang="en-US" dirty="0"/>
              <a:t>；</a:t>
            </a:r>
          </a:p>
          <a:p>
            <a:pPr indent="466725" eaLnBrk="0" hangingPunct="0">
              <a:lnSpc>
                <a:spcPct val="150000"/>
              </a:lnSpc>
            </a:pPr>
            <a:r>
              <a:rPr lang="zh-CN" altLang="en-US" dirty="0"/>
              <a:t>当矿酸比从</a:t>
            </a:r>
            <a:r>
              <a:rPr lang="en-US" altLang="zh-CN" dirty="0"/>
              <a:t>1</a:t>
            </a:r>
            <a:r>
              <a:rPr lang="zh-CN" altLang="en-US" dirty="0"/>
              <a:t>：</a:t>
            </a:r>
            <a:r>
              <a:rPr lang="en-US" altLang="zh-CN" dirty="0"/>
              <a:t>0.4</a:t>
            </a:r>
            <a:r>
              <a:rPr lang="zh-CN" altLang="en-US" dirty="0"/>
              <a:t>到</a:t>
            </a:r>
            <a:r>
              <a:rPr lang="en-US" altLang="zh-CN" dirty="0"/>
              <a:t>1:0.8</a:t>
            </a:r>
            <a:r>
              <a:rPr lang="zh-CN" altLang="en-US" dirty="0"/>
              <a:t>时，</a:t>
            </a:r>
            <a:r>
              <a:rPr lang="en-US" altLang="zh-CN" dirty="0">
                <a:cs typeface="Times New Roman" pitchFamily="18" charset="0"/>
              </a:rPr>
              <a:t>Mn</a:t>
            </a:r>
            <a:r>
              <a:rPr lang="en-US" altLang="zh-CN" baseline="30000" dirty="0">
                <a:cs typeface="Times New Roman" pitchFamily="18" charset="0"/>
              </a:rPr>
              <a:t>2</a:t>
            </a:r>
            <a:r>
              <a:rPr lang="en-US" altLang="zh-CN" baseline="30000" dirty="0">
                <a:solidFill>
                  <a:srgbClr val="000000"/>
                </a:solidFill>
              </a:rPr>
              <a:t>+</a:t>
            </a:r>
            <a:r>
              <a:rPr lang="zh-CN" altLang="en-US" dirty="0">
                <a:solidFill>
                  <a:srgbClr val="000000"/>
                </a:solidFill>
              </a:rPr>
              <a:t>浸</a:t>
            </a:r>
            <a:r>
              <a:rPr lang="zh-CN" altLang="en-US" dirty="0"/>
              <a:t>出率</a:t>
            </a:r>
            <a:r>
              <a:rPr lang="zh-CN" altLang="en-US" u="sng" dirty="0"/>
              <a:t>　                            　</a:t>
            </a:r>
            <a:r>
              <a:rPr lang="zh-CN" altLang="en-US" dirty="0"/>
              <a:t>；</a:t>
            </a:r>
          </a:p>
        </p:txBody>
      </p:sp>
      <p:sp>
        <p:nvSpPr>
          <p:cNvPr id="5" name="矩形 4"/>
          <p:cNvSpPr/>
          <p:nvPr/>
        </p:nvSpPr>
        <p:spPr>
          <a:xfrm>
            <a:off x="6815286" y="4579532"/>
            <a:ext cx="3096344" cy="523220"/>
          </a:xfrm>
          <a:prstGeom prst="rect">
            <a:avLst/>
          </a:prstGeom>
        </p:spPr>
        <p:txBody>
          <a:bodyPr wrap="square">
            <a:spAutoFit/>
          </a:bodyPr>
          <a:lstStyle/>
          <a:p>
            <a:pPr lvl="0" algn="ctr"/>
            <a:r>
              <a:rPr lang="zh-CN" altLang="en-US" sz="2800" dirty="0" smtClean="0">
                <a:solidFill>
                  <a:srgbClr val="FF0000"/>
                </a:solidFill>
              </a:rPr>
              <a:t>增大但变化不大</a:t>
            </a:r>
            <a:endParaRPr lang="zh-CN" altLang="en-US" sz="2800" dirty="0">
              <a:solidFill>
                <a:srgbClr val="FF0000"/>
              </a:solidFill>
            </a:endParaRPr>
          </a:p>
        </p:txBody>
      </p:sp>
      <p:sp>
        <p:nvSpPr>
          <p:cNvPr id="6" name="矩形 5"/>
          <p:cNvSpPr/>
          <p:nvPr/>
        </p:nvSpPr>
        <p:spPr>
          <a:xfrm>
            <a:off x="7843516" y="3655526"/>
            <a:ext cx="1249658" cy="523220"/>
          </a:xfrm>
          <a:prstGeom prst="rect">
            <a:avLst/>
          </a:prstGeom>
        </p:spPr>
        <p:txBody>
          <a:bodyPr wrap="square">
            <a:spAutoFit/>
          </a:bodyPr>
          <a:lstStyle/>
          <a:p>
            <a:pPr lvl="0" algn="ctr"/>
            <a:r>
              <a:rPr lang="zh-CN" altLang="en-US" sz="2800" dirty="0" smtClean="0">
                <a:solidFill>
                  <a:srgbClr val="FF0000"/>
                </a:solidFill>
              </a:rPr>
              <a:t>增大</a:t>
            </a:r>
            <a:r>
              <a:rPr lang="zh-CN" altLang="en-US" sz="2800" dirty="0" smtClean="0"/>
              <a:t> </a:t>
            </a:r>
            <a:endParaRPr lang="zh-CN" altLang="en-US" sz="2800" dirty="0"/>
          </a:p>
        </p:txBody>
      </p:sp>
      <p:sp>
        <p:nvSpPr>
          <p:cNvPr id="7" name="矩形 6"/>
          <p:cNvSpPr/>
          <p:nvPr/>
        </p:nvSpPr>
        <p:spPr>
          <a:xfrm>
            <a:off x="8903518" y="4178746"/>
            <a:ext cx="1249658" cy="523220"/>
          </a:xfrm>
          <a:prstGeom prst="rect">
            <a:avLst/>
          </a:prstGeom>
        </p:spPr>
        <p:txBody>
          <a:bodyPr wrap="square">
            <a:spAutoFit/>
          </a:bodyPr>
          <a:lstStyle/>
          <a:p>
            <a:pPr lvl="0" algn="ctr"/>
            <a:r>
              <a:rPr lang="zh-CN" altLang="en-US" sz="2800" dirty="0" smtClean="0">
                <a:solidFill>
                  <a:srgbClr val="FF0000"/>
                </a:solidFill>
              </a:rPr>
              <a:t>增大</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arn(inVertic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barn(inVertical)">
                                      <p:cBhvr>
                                        <p:cTn id="1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8546" name="Rectangle 2"/>
          <p:cNvSpPr>
            <a:spLocks noChangeArrowheads="1"/>
          </p:cNvSpPr>
          <p:nvPr/>
        </p:nvSpPr>
        <p:spPr bwMode="auto">
          <a:xfrm>
            <a:off x="406400" y="188913"/>
            <a:ext cx="11187113" cy="457200"/>
          </a:xfrm>
          <a:prstGeom prst="rect">
            <a:avLst/>
          </a:prstGeom>
          <a:noFill/>
          <a:ln w="9525">
            <a:noFill/>
            <a:miter lim="800000"/>
            <a:headEnd/>
            <a:tailEnd/>
          </a:ln>
          <a:effectLst/>
        </p:spPr>
        <p:txBody>
          <a:bodyPr wrap="none" anchor="ctr">
            <a:spAutoFit/>
          </a:bodyPr>
          <a:lstStyle/>
          <a:p>
            <a:pPr lvl="4">
              <a:buFontTx/>
              <a:buAutoNum type="arabicPeriod"/>
            </a:pPr>
            <a:r>
              <a:rPr lang="zh-CN" altLang="en-US"/>
              <a:t>该研究小组选定两个因素作为研究条件进行对比实验，数据如下：</a:t>
            </a:r>
          </a:p>
        </p:txBody>
      </p:sp>
      <p:graphicFrame>
        <p:nvGraphicFramePr>
          <p:cNvPr id="108677" name="Group 133"/>
          <p:cNvGraphicFramePr>
            <a:graphicFrameLocks noGrp="1"/>
          </p:cNvGraphicFramePr>
          <p:nvPr/>
        </p:nvGraphicFramePr>
        <p:xfrm>
          <a:off x="911225" y="908050"/>
          <a:ext cx="9793288" cy="2651760"/>
        </p:xfrm>
        <a:graphic>
          <a:graphicData uri="http://schemas.openxmlformats.org/drawingml/2006/table">
            <a:tbl>
              <a:tblPr/>
              <a:tblGrid>
                <a:gridCol w="1549400"/>
                <a:gridCol w="2746375"/>
                <a:gridCol w="2747963"/>
                <a:gridCol w="2749550"/>
              </a:tblGrid>
              <a:tr h="279400">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Times New Roman" pitchFamily="18" charset="0"/>
                        <a:ea typeface="宋体" charset="-12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Times New Roman" pitchFamily="18" charset="0"/>
                          <a:ea typeface="宋体" charset="-122"/>
                        </a:rPr>
                        <a:t>矿酸比</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Times New Roman" pitchFamily="18" charset="0"/>
                          <a:ea typeface="宋体" charset="-122"/>
                        </a:rPr>
                        <a:t>温度</a:t>
                      </a:r>
                      <a:r>
                        <a:rPr kumimoji="0" lang="en-US" altLang="zh-CN" sz="2400" b="1" i="0" u="none" strike="noStrike" cap="none" normalizeH="0" baseline="0" dirty="0" smtClean="0">
                          <a:ln>
                            <a:noFill/>
                          </a:ln>
                          <a:solidFill>
                            <a:schemeClr val="tx1"/>
                          </a:solidFill>
                          <a:effectLst/>
                          <a:latin typeface="Times New Roman" pitchFamily="18" charset="0"/>
                          <a:ea typeface="宋体" charset="-122"/>
                        </a:rPr>
                        <a:t>/(℃)</a:t>
                      </a:r>
                      <a:endParaRPr kumimoji="0" lang="en-US" altLang="zh-CN" sz="2400" b="1"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rgbClr val="000000"/>
                          </a:solidFill>
                          <a:effectLst/>
                          <a:latin typeface="Times New Roman" pitchFamily="18" charset="0"/>
                          <a:ea typeface="宋体" charset="-122"/>
                        </a:rPr>
                        <a:t>浸</a:t>
                      </a:r>
                      <a:r>
                        <a:rPr kumimoji="0" lang="zh-CN" altLang="en-US" sz="2400" b="1" i="0" u="none" strike="noStrike" cap="none" normalizeH="0" baseline="0" smtClean="0">
                          <a:ln>
                            <a:noFill/>
                          </a:ln>
                          <a:solidFill>
                            <a:schemeClr val="tx1"/>
                          </a:solidFill>
                          <a:effectLst/>
                          <a:latin typeface="Times New Roman" pitchFamily="18" charset="0"/>
                          <a:ea typeface="宋体" charset="-122"/>
                        </a:rPr>
                        <a:t>出率</a:t>
                      </a:r>
                      <a:r>
                        <a:rPr kumimoji="0" lang="en-US" altLang="zh-CN" sz="2400" b="1" i="0" u="none" strike="noStrike" cap="none" normalizeH="0" baseline="0" smtClean="0">
                          <a:ln>
                            <a:noFill/>
                          </a:ln>
                          <a:solidFill>
                            <a:schemeClr val="tx1"/>
                          </a:solidFill>
                          <a:effectLst/>
                          <a:latin typeface="Times New Roman" pitchFamily="18" charset="0"/>
                          <a:ea typeface="宋体" charset="-122"/>
                        </a:rPr>
                        <a:t>/(%)</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60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80.2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80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83.8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3</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1:0.6</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60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X</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57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Times New Roman" pitchFamily="18" charset="0"/>
                          <a:ea typeface="宋体" charset="-122"/>
                        </a:rPr>
                        <a:t>1:0.6</a:t>
                      </a:r>
                      <a:endParaRPr kumimoji="0" lang="en-US" altLang="zh-CN" sz="2400" b="1"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Times New Roman" pitchFamily="18" charset="0"/>
                          <a:ea typeface="宋体" charset="-122"/>
                        </a:rPr>
                        <a:t>80</a:t>
                      </a:r>
                      <a:endParaRPr kumimoji="0" lang="en-US" altLang="zh-CN" sz="2400" b="1" i="0" u="none" strike="noStrike" cap="none" normalizeH="0" baseline="0" dirty="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imes New Roman" pitchFamily="18" charset="0"/>
                          <a:ea typeface="宋体" charset="-122"/>
                        </a:rPr>
                        <a:t>91.8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08676" name="Rectangle 132"/>
          <p:cNvSpPr>
            <a:spLocks noChangeArrowheads="1"/>
          </p:cNvSpPr>
          <p:nvPr/>
        </p:nvSpPr>
        <p:spPr bwMode="auto">
          <a:xfrm>
            <a:off x="911224" y="3705744"/>
            <a:ext cx="9915525" cy="1735138"/>
          </a:xfrm>
          <a:prstGeom prst="rect">
            <a:avLst/>
          </a:prstGeom>
          <a:noFill/>
          <a:ln w="9525">
            <a:noFill/>
            <a:miter lim="800000"/>
            <a:headEnd/>
            <a:tailEnd/>
          </a:ln>
          <a:effectLst/>
        </p:spPr>
        <p:txBody>
          <a:bodyPr wrap="none" anchor="ctr">
            <a:spAutoFit/>
          </a:bodyPr>
          <a:lstStyle/>
          <a:p>
            <a:pPr indent="333375">
              <a:lnSpc>
                <a:spcPct val="150000"/>
              </a:lnSpc>
            </a:pPr>
            <a:r>
              <a:rPr lang="zh-CN" altLang="en-US" dirty="0"/>
              <a:t>①表中</a:t>
            </a:r>
            <a:r>
              <a:rPr lang="en-US" altLang="zh-CN" dirty="0"/>
              <a:t>X</a:t>
            </a:r>
            <a:r>
              <a:rPr lang="zh-CN" altLang="en-US" dirty="0"/>
              <a:t>最有可能的数值为</a:t>
            </a:r>
            <a:r>
              <a:rPr lang="zh-CN" altLang="en-US" u="sng" dirty="0"/>
              <a:t>　       　</a:t>
            </a:r>
            <a:r>
              <a:rPr lang="zh-CN" altLang="en-US" dirty="0"/>
              <a:t>。</a:t>
            </a:r>
          </a:p>
          <a:p>
            <a:pPr indent="333375" eaLnBrk="0" hangingPunct="0">
              <a:lnSpc>
                <a:spcPct val="150000"/>
              </a:lnSpc>
            </a:pPr>
            <a:r>
              <a:rPr lang="en-US" altLang="zh-CN" dirty="0"/>
              <a:t>A. 79.7        B. 80.8         C. 87.6       D. 92.8</a:t>
            </a:r>
          </a:p>
          <a:p>
            <a:pPr indent="333375" eaLnBrk="0" hangingPunct="0">
              <a:lnSpc>
                <a:spcPct val="150000"/>
              </a:lnSpc>
            </a:pPr>
            <a:r>
              <a:rPr lang="en-US" altLang="zh-CN" dirty="0"/>
              <a:t>②</a:t>
            </a:r>
            <a:r>
              <a:rPr lang="zh-CN" altLang="en-US" dirty="0"/>
              <a:t>该工艺的最佳条件为：矿酸比：</a:t>
            </a:r>
            <a:r>
              <a:rPr lang="zh-CN" altLang="en-US" u="sng" dirty="0"/>
              <a:t>　            　</a:t>
            </a:r>
            <a:r>
              <a:rPr lang="zh-CN" altLang="en-US" dirty="0"/>
              <a:t>；温度：</a:t>
            </a:r>
            <a:r>
              <a:rPr lang="zh-CN" altLang="en-US" u="sng" dirty="0"/>
              <a:t>　　           </a:t>
            </a:r>
            <a:r>
              <a:rPr lang="zh-CN" altLang="en-US" dirty="0"/>
              <a:t>。</a:t>
            </a:r>
          </a:p>
        </p:txBody>
      </p:sp>
      <p:sp>
        <p:nvSpPr>
          <p:cNvPr id="5" name="矩形 4"/>
          <p:cNvSpPr/>
          <p:nvPr/>
        </p:nvSpPr>
        <p:spPr>
          <a:xfrm>
            <a:off x="4917625" y="3789040"/>
            <a:ext cx="1249658" cy="523220"/>
          </a:xfrm>
          <a:prstGeom prst="rect">
            <a:avLst/>
          </a:prstGeom>
        </p:spPr>
        <p:txBody>
          <a:bodyPr wrap="square">
            <a:spAutoFit/>
          </a:bodyPr>
          <a:lstStyle/>
          <a:p>
            <a:pPr lvl="0" algn="ctr"/>
            <a:r>
              <a:rPr lang="en-US" altLang="zh-CN" sz="2800" dirty="0" smtClean="0">
                <a:solidFill>
                  <a:srgbClr val="FF0000"/>
                </a:solidFill>
              </a:rPr>
              <a:t>C</a:t>
            </a:r>
            <a:endParaRPr lang="zh-CN" altLang="en-US" sz="2800" dirty="0">
              <a:solidFill>
                <a:srgbClr val="FF0000"/>
              </a:solidFill>
            </a:endParaRPr>
          </a:p>
        </p:txBody>
      </p:sp>
      <p:sp>
        <p:nvSpPr>
          <p:cNvPr id="2" name="矩形 1"/>
          <p:cNvSpPr/>
          <p:nvPr/>
        </p:nvSpPr>
        <p:spPr>
          <a:xfrm>
            <a:off x="6167283" y="4869160"/>
            <a:ext cx="825867" cy="461665"/>
          </a:xfrm>
          <a:prstGeom prst="rect">
            <a:avLst/>
          </a:prstGeom>
        </p:spPr>
        <p:txBody>
          <a:bodyPr wrap="none">
            <a:spAutoFit/>
          </a:bodyPr>
          <a:lstStyle/>
          <a:p>
            <a:pPr lvl="0" algn="ctr"/>
            <a:r>
              <a:rPr lang="en-US" altLang="zh-CN" dirty="0">
                <a:solidFill>
                  <a:srgbClr val="FF0000"/>
                </a:solidFill>
                <a:latin typeface="Times New Roman" pitchFamily="18" charset="0"/>
              </a:rPr>
              <a:t>1:0.6</a:t>
            </a:r>
            <a:endParaRPr lang="en-US" altLang="zh-CN" dirty="0">
              <a:solidFill>
                <a:srgbClr val="FF0000"/>
              </a:solidFill>
            </a:endParaRPr>
          </a:p>
        </p:txBody>
      </p:sp>
      <p:sp>
        <p:nvSpPr>
          <p:cNvPr id="3" name="矩形 2"/>
          <p:cNvSpPr/>
          <p:nvPr/>
        </p:nvSpPr>
        <p:spPr>
          <a:xfrm>
            <a:off x="9097234" y="4887421"/>
            <a:ext cx="801823" cy="461665"/>
          </a:xfrm>
          <a:prstGeom prst="rect">
            <a:avLst/>
          </a:prstGeom>
        </p:spPr>
        <p:txBody>
          <a:bodyPr wrap="none">
            <a:spAutoFit/>
          </a:bodyPr>
          <a:lstStyle/>
          <a:p>
            <a:pPr lvl="0" algn="ctr"/>
            <a:r>
              <a:rPr lang="en-US" altLang="zh-CN" dirty="0" smtClean="0">
                <a:solidFill>
                  <a:srgbClr val="FF0000"/>
                </a:solidFill>
                <a:latin typeface="Times New Roman" pitchFamily="18" charset="0"/>
              </a:rPr>
              <a:t>80</a:t>
            </a:r>
            <a:r>
              <a:rPr lang="en-US" altLang="zh-CN" dirty="0">
                <a:solidFill>
                  <a:srgbClr val="FF0000"/>
                </a:solidFill>
                <a:latin typeface="Times New Roman" pitchFamily="18" charset="0"/>
              </a:rPr>
              <a:t>℃</a:t>
            </a:r>
            <a:endParaRPr lang="en-US" altLang="zh-CN" dirty="0">
              <a:solidFill>
                <a:srgbClr val="FF0000"/>
              </a:solidFill>
            </a:endParaRPr>
          </a:p>
        </p:txBody>
      </p:sp>
      <p:sp>
        <p:nvSpPr>
          <p:cNvPr id="4" name="矩形 3"/>
          <p:cNvSpPr/>
          <p:nvPr/>
        </p:nvSpPr>
        <p:spPr>
          <a:xfrm>
            <a:off x="1227035" y="5474976"/>
            <a:ext cx="1731564" cy="461665"/>
          </a:xfrm>
          <a:prstGeom prst="rect">
            <a:avLst/>
          </a:prstGeom>
        </p:spPr>
        <p:txBody>
          <a:bodyPr wrap="none">
            <a:spAutoFit/>
          </a:bodyPr>
          <a:lstStyle/>
          <a:p>
            <a:r>
              <a:rPr lang="zh-CN" altLang="en-US" dirty="0" smtClean="0"/>
              <a:t>影响因素：</a:t>
            </a:r>
            <a:endParaRPr lang="zh-CN" altLang="en-US" dirty="0"/>
          </a:p>
        </p:txBody>
      </p:sp>
      <p:sp>
        <p:nvSpPr>
          <p:cNvPr id="6" name="矩形 5"/>
          <p:cNvSpPr/>
          <p:nvPr/>
        </p:nvSpPr>
        <p:spPr>
          <a:xfrm>
            <a:off x="3006188" y="5474976"/>
            <a:ext cx="2040943" cy="461665"/>
          </a:xfrm>
          <a:prstGeom prst="rect">
            <a:avLst/>
          </a:prstGeom>
        </p:spPr>
        <p:txBody>
          <a:bodyPr wrap="none">
            <a:spAutoFit/>
          </a:bodyPr>
          <a:lstStyle/>
          <a:p>
            <a:r>
              <a:rPr lang="zh-CN" altLang="en-US" dirty="0" smtClean="0">
                <a:solidFill>
                  <a:srgbClr val="FF0000"/>
                </a:solidFill>
              </a:rPr>
              <a:t>矿酸比、温度</a:t>
            </a:r>
            <a:endParaRPr lang="zh-CN" altLang="en-US" dirty="0">
              <a:solidFill>
                <a:srgbClr val="FF0000"/>
              </a:solidFill>
            </a:endParaRPr>
          </a:p>
        </p:txBody>
      </p:sp>
      <p:sp>
        <p:nvSpPr>
          <p:cNvPr id="7" name="矩形 6"/>
          <p:cNvSpPr/>
          <p:nvPr/>
        </p:nvSpPr>
        <p:spPr>
          <a:xfrm>
            <a:off x="1258778" y="6006479"/>
            <a:ext cx="3897221" cy="461665"/>
          </a:xfrm>
          <a:prstGeom prst="rect">
            <a:avLst/>
          </a:prstGeom>
        </p:spPr>
        <p:txBody>
          <a:bodyPr wrap="none">
            <a:spAutoFit/>
          </a:bodyPr>
          <a:lstStyle/>
          <a:p>
            <a:r>
              <a:rPr lang="zh-CN" altLang="en-US" dirty="0" smtClean="0"/>
              <a:t>哪个实验提取条件更合理：</a:t>
            </a:r>
            <a:endParaRPr lang="zh-CN" altLang="en-US" dirty="0"/>
          </a:p>
        </p:txBody>
      </p:sp>
      <p:sp>
        <p:nvSpPr>
          <p:cNvPr id="8" name="矩形 7"/>
          <p:cNvSpPr/>
          <p:nvPr/>
        </p:nvSpPr>
        <p:spPr>
          <a:xfrm>
            <a:off x="5005292" y="6006479"/>
            <a:ext cx="338554" cy="461665"/>
          </a:xfrm>
          <a:prstGeom prst="rect">
            <a:avLst/>
          </a:prstGeom>
        </p:spPr>
        <p:txBody>
          <a:bodyPr wrap="none">
            <a:spAutoFit/>
          </a:bodyPr>
          <a:lstStyle/>
          <a:p>
            <a:r>
              <a:rPr lang="en-US" altLang="zh-CN" dirty="0" smtClean="0">
                <a:solidFill>
                  <a:srgbClr val="FF0000"/>
                </a:solidFill>
                <a:latin typeface="Times New Roman" pitchFamily="18" charset="0"/>
              </a:rPr>
              <a:t>5</a:t>
            </a:r>
            <a:endParaRPr lang="zh-CN" altLang="en-US"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7523" name="Rectangle 3"/>
          <p:cNvSpPr>
            <a:spLocks noChangeArrowheads="1"/>
          </p:cNvSpPr>
          <p:nvPr/>
        </p:nvSpPr>
        <p:spPr bwMode="auto">
          <a:xfrm>
            <a:off x="334963" y="333375"/>
            <a:ext cx="11044237" cy="5568950"/>
          </a:xfrm>
          <a:prstGeom prst="rect">
            <a:avLst/>
          </a:prstGeom>
          <a:noFill/>
          <a:ln w="9525">
            <a:noFill/>
            <a:miter lim="800000"/>
            <a:headEnd/>
            <a:tailEnd/>
          </a:ln>
          <a:effectLst/>
        </p:spPr>
        <p:txBody>
          <a:bodyPr anchor="ctr">
            <a:spAutoFit/>
          </a:bodyPr>
          <a:lstStyle/>
          <a:p>
            <a:pPr>
              <a:lnSpc>
                <a:spcPct val="150000"/>
              </a:lnSpc>
            </a:pPr>
            <a:r>
              <a:rPr lang="en-US" altLang="zh-CN" dirty="0">
                <a:latin typeface="宋体" charset="-122"/>
                <a:cs typeface="Calibri" pitchFamily="34" charset="0"/>
              </a:rPr>
              <a:t>2-9.</a:t>
            </a:r>
            <a:r>
              <a:rPr lang="zh-CN" altLang="en-US" dirty="0">
                <a:latin typeface="宋体" charset="-122"/>
                <a:cs typeface="Calibri" pitchFamily="34" charset="0"/>
              </a:rPr>
              <a:t>金属锰（</a:t>
            </a:r>
            <a:r>
              <a:rPr lang="en-US" altLang="zh-CN" dirty="0" err="1">
                <a:latin typeface="宋体" charset="-122"/>
                <a:cs typeface="Calibri" pitchFamily="34" charset="0"/>
              </a:rPr>
              <a:t>Mn</a:t>
            </a:r>
            <a:r>
              <a:rPr lang="en-US" altLang="zh-CN" dirty="0">
                <a:latin typeface="宋体" charset="-122"/>
                <a:cs typeface="Calibri" pitchFamily="34" charset="0"/>
              </a:rPr>
              <a:t>)</a:t>
            </a:r>
            <a:r>
              <a:rPr lang="zh-CN" altLang="en-US" dirty="0">
                <a:latin typeface="宋体" charset="-122"/>
                <a:cs typeface="Calibri" pitchFamily="34" charset="0"/>
              </a:rPr>
              <a:t>及其化合物用途广泛。用废铁屑与软锰矿（</a:t>
            </a:r>
            <a:r>
              <a:rPr lang="en-US" altLang="zh-CN" dirty="0">
                <a:latin typeface="宋体" charset="-122"/>
                <a:cs typeface="Calibri" pitchFamily="34" charset="0"/>
              </a:rPr>
              <a:t>MnO</a:t>
            </a:r>
            <a:r>
              <a:rPr lang="en-US" altLang="zh-CN" baseline="-30000" dirty="0">
                <a:latin typeface="宋体" charset="-122"/>
                <a:cs typeface="Calibri" pitchFamily="34" charset="0"/>
              </a:rPr>
              <a:t>2</a:t>
            </a:r>
            <a:r>
              <a:rPr lang="en-US" altLang="zh-CN" dirty="0">
                <a:latin typeface="宋体" charset="-122"/>
                <a:cs typeface="Calibri" pitchFamily="34" charset="0"/>
              </a:rPr>
              <a:t>)</a:t>
            </a:r>
            <a:r>
              <a:rPr lang="zh-CN" altLang="en-US" dirty="0">
                <a:latin typeface="宋体" charset="-122"/>
                <a:cs typeface="Calibri" pitchFamily="34" charset="0"/>
              </a:rPr>
              <a:t>制备硫酸锰的工艺过程中，研究人员在实验室用硫酸酸浸的方法提取锰元素，并探究最佳提取条件。</a:t>
            </a:r>
            <a:endParaRPr lang="zh-CN" altLang="en-US" dirty="0"/>
          </a:p>
          <a:p>
            <a:pPr eaLnBrk="0" hangingPunct="0">
              <a:lnSpc>
                <a:spcPct val="150000"/>
              </a:lnSpc>
            </a:pPr>
            <a:r>
              <a:rPr lang="zh-CN" altLang="en-US" dirty="0">
                <a:latin typeface="宋体" charset="-122"/>
                <a:cs typeface="Calibri" pitchFamily="34" charset="0"/>
              </a:rPr>
              <a:t>酸浸时软锰矿（</a:t>
            </a:r>
            <a:r>
              <a:rPr lang="en-US" altLang="zh-CN" dirty="0">
                <a:latin typeface="宋体" charset="-122"/>
                <a:cs typeface="Calibri" pitchFamily="34" charset="0"/>
              </a:rPr>
              <a:t>MnO</a:t>
            </a:r>
            <a:r>
              <a:rPr lang="en-US" altLang="zh-CN" baseline="-30000" dirty="0">
                <a:latin typeface="宋体" charset="-122"/>
                <a:cs typeface="Calibri" pitchFamily="34" charset="0"/>
              </a:rPr>
              <a:t>2</a:t>
            </a:r>
            <a:r>
              <a:rPr lang="en-US" altLang="zh-CN" dirty="0">
                <a:latin typeface="宋体" charset="-122"/>
                <a:cs typeface="Calibri" pitchFamily="34" charset="0"/>
              </a:rPr>
              <a:t>)</a:t>
            </a:r>
            <a:r>
              <a:rPr lang="zh-CN" altLang="en-US" dirty="0">
                <a:latin typeface="宋体" charset="-122"/>
                <a:cs typeface="Calibri" pitchFamily="34" charset="0"/>
              </a:rPr>
              <a:t>发生如下反应：</a:t>
            </a:r>
            <a:endParaRPr lang="zh-CN" altLang="en-US" dirty="0"/>
          </a:p>
          <a:p>
            <a:pPr eaLnBrk="0" hangingPunct="0">
              <a:lnSpc>
                <a:spcPct val="150000"/>
              </a:lnSpc>
            </a:pPr>
            <a:r>
              <a:rPr lang="zh-CN" altLang="en-US" dirty="0">
                <a:latin typeface="宋体" charset="-122"/>
                <a:cs typeface="Calibri" pitchFamily="34" charset="0"/>
              </a:rPr>
              <a:t>反应</a:t>
            </a:r>
            <a:r>
              <a:rPr lang="zh-CN" altLang="en-US" dirty="0">
                <a:latin typeface="Calibri" pitchFamily="34" charset="0"/>
                <a:cs typeface="Calibri" pitchFamily="34" charset="0"/>
              </a:rPr>
              <a:t>①</a:t>
            </a:r>
            <a:r>
              <a:rPr lang="zh-CN" altLang="en-US" dirty="0">
                <a:latin typeface="宋体" charset="-122"/>
                <a:cs typeface="Calibri" pitchFamily="34" charset="0"/>
              </a:rPr>
              <a:t> </a:t>
            </a:r>
            <a:r>
              <a:rPr lang="en-US" altLang="zh-CN" dirty="0">
                <a:latin typeface="宋体" charset="-122"/>
                <a:cs typeface="Calibri" pitchFamily="34" charset="0"/>
              </a:rPr>
              <a:t>Fe+H</a:t>
            </a:r>
            <a:r>
              <a:rPr lang="en-US" altLang="zh-CN" baseline="-30000" dirty="0">
                <a:latin typeface="宋体" charset="-122"/>
                <a:cs typeface="Calibri" pitchFamily="34" charset="0"/>
              </a:rPr>
              <a:t>2</a:t>
            </a:r>
            <a:r>
              <a:rPr lang="en-US" altLang="zh-CN" dirty="0">
                <a:latin typeface="宋体" charset="-122"/>
                <a:cs typeface="Calibri" pitchFamily="34" charset="0"/>
              </a:rPr>
              <a:t>SO</a:t>
            </a:r>
            <a:r>
              <a:rPr lang="en-US" altLang="zh-CN" baseline="-30000" dirty="0">
                <a:latin typeface="宋体" charset="-122"/>
                <a:cs typeface="Calibri" pitchFamily="34" charset="0"/>
              </a:rPr>
              <a:t>4</a:t>
            </a:r>
            <a:r>
              <a:rPr lang="en-US" altLang="zh-CN" dirty="0">
                <a:latin typeface="宋体" charset="-122"/>
                <a:cs typeface="Calibri" pitchFamily="34" charset="0"/>
              </a:rPr>
              <a:t>==FeSO</a:t>
            </a:r>
            <a:r>
              <a:rPr lang="en-US" altLang="zh-CN" baseline="-30000" dirty="0">
                <a:latin typeface="宋体" charset="-122"/>
                <a:cs typeface="Calibri" pitchFamily="34" charset="0"/>
              </a:rPr>
              <a:t>4</a:t>
            </a:r>
            <a:r>
              <a:rPr lang="en-US" altLang="zh-CN" dirty="0">
                <a:latin typeface="宋体" charset="-122"/>
                <a:cs typeface="Calibri" pitchFamily="34" charset="0"/>
              </a:rPr>
              <a:t>+H</a:t>
            </a:r>
            <a:r>
              <a:rPr lang="en-US" altLang="zh-CN" baseline="-30000" dirty="0">
                <a:latin typeface="宋体" charset="-122"/>
                <a:cs typeface="Calibri" pitchFamily="34" charset="0"/>
              </a:rPr>
              <a:t>2</a:t>
            </a:r>
            <a:r>
              <a:rPr lang="en-US" altLang="zh-CN" dirty="0">
                <a:latin typeface="宋体" charset="-122"/>
                <a:cs typeface="Calibri" pitchFamily="34" charset="0"/>
              </a:rPr>
              <a:t>↑</a:t>
            </a:r>
            <a:r>
              <a:rPr lang="zh-CN" altLang="en-US" dirty="0">
                <a:latin typeface="宋体" charset="-122"/>
                <a:cs typeface="Calibri" pitchFamily="34" charset="0"/>
              </a:rPr>
              <a:t>；反应</a:t>
            </a:r>
            <a:r>
              <a:rPr lang="zh-CN" altLang="en-US" dirty="0">
                <a:latin typeface="Calibri" pitchFamily="34" charset="0"/>
                <a:cs typeface="Calibri" pitchFamily="34" charset="0"/>
              </a:rPr>
              <a:t>②</a:t>
            </a:r>
            <a:r>
              <a:rPr lang="zh-CN" altLang="en-US" dirty="0">
                <a:latin typeface="宋体" charset="-122"/>
                <a:cs typeface="Calibri" pitchFamily="34" charset="0"/>
              </a:rPr>
              <a:t> </a:t>
            </a:r>
            <a:r>
              <a:rPr lang="en-US" altLang="zh-CN" dirty="0">
                <a:latin typeface="宋体" charset="-122"/>
                <a:cs typeface="Calibri" pitchFamily="34" charset="0"/>
              </a:rPr>
              <a:t>MnO</a:t>
            </a:r>
            <a:r>
              <a:rPr lang="en-US" altLang="zh-CN" baseline="-30000" dirty="0">
                <a:latin typeface="宋体" charset="-122"/>
                <a:cs typeface="Calibri" pitchFamily="34" charset="0"/>
              </a:rPr>
              <a:t>2</a:t>
            </a:r>
            <a:r>
              <a:rPr lang="en-US" altLang="zh-CN" dirty="0">
                <a:latin typeface="宋体" charset="-122"/>
                <a:cs typeface="Calibri" pitchFamily="34" charset="0"/>
              </a:rPr>
              <a:t>+2FeSO</a:t>
            </a:r>
            <a:r>
              <a:rPr lang="en-US" altLang="zh-CN" baseline="-30000" dirty="0">
                <a:latin typeface="宋体" charset="-122"/>
                <a:cs typeface="Calibri" pitchFamily="34" charset="0"/>
              </a:rPr>
              <a:t>4</a:t>
            </a:r>
            <a:r>
              <a:rPr lang="en-US" altLang="zh-CN" dirty="0">
                <a:latin typeface="宋体" charset="-122"/>
                <a:cs typeface="Calibri" pitchFamily="34" charset="0"/>
              </a:rPr>
              <a:t>+2H</a:t>
            </a:r>
            <a:r>
              <a:rPr lang="en-US" altLang="zh-CN" baseline="-30000" dirty="0">
                <a:latin typeface="宋体" charset="-122"/>
                <a:cs typeface="Calibri" pitchFamily="34" charset="0"/>
              </a:rPr>
              <a:t>2</a:t>
            </a:r>
            <a:r>
              <a:rPr lang="en-US" altLang="zh-CN" dirty="0">
                <a:latin typeface="宋体" charset="-122"/>
                <a:cs typeface="Calibri" pitchFamily="34" charset="0"/>
              </a:rPr>
              <a:t>SO</a:t>
            </a:r>
            <a:r>
              <a:rPr lang="en-US" altLang="zh-CN" baseline="-30000" dirty="0">
                <a:latin typeface="宋体" charset="-122"/>
                <a:cs typeface="Calibri" pitchFamily="34" charset="0"/>
              </a:rPr>
              <a:t>4</a:t>
            </a:r>
            <a:r>
              <a:rPr lang="en-US" altLang="zh-CN" dirty="0">
                <a:latin typeface="宋体" charset="-122"/>
                <a:cs typeface="Calibri" pitchFamily="34" charset="0"/>
              </a:rPr>
              <a:t>==MnSO</a:t>
            </a:r>
            <a:r>
              <a:rPr lang="en-US" altLang="zh-CN" baseline="-30000" dirty="0">
                <a:latin typeface="宋体" charset="-122"/>
                <a:cs typeface="Calibri" pitchFamily="34" charset="0"/>
              </a:rPr>
              <a:t>4</a:t>
            </a:r>
            <a:r>
              <a:rPr lang="en-US" altLang="zh-CN" dirty="0">
                <a:latin typeface="宋体" charset="-122"/>
                <a:cs typeface="Calibri" pitchFamily="34" charset="0"/>
              </a:rPr>
              <a:t>+Fe</a:t>
            </a:r>
            <a:r>
              <a:rPr lang="en-US" altLang="zh-CN" baseline="-30000" dirty="0">
                <a:latin typeface="宋体" charset="-122"/>
                <a:cs typeface="Calibri" pitchFamily="34" charset="0"/>
              </a:rPr>
              <a:t>2</a:t>
            </a:r>
            <a:r>
              <a:rPr lang="en-US" altLang="zh-CN" dirty="0">
                <a:latin typeface="宋体" charset="-122"/>
                <a:cs typeface="Calibri" pitchFamily="34" charset="0"/>
              </a:rPr>
              <a:t>(SO</a:t>
            </a:r>
            <a:r>
              <a:rPr lang="en-US" altLang="zh-CN" baseline="-30000" dirty="0">
                <a:latin typeface="宋体" charset="-122"/>
                <a:cs typeface="Calibri" pitchFamily="34" charset="0"/>
              </a:rPr>
              <a:t>4</a:t>
            </a:r>
            <a:r>
              <a:rPr lang="en-US" altLang="zh-CN" dirty="0">
                <a:latin typeface="宋体" charset="-122"/>
                <a:cs typeface="Calibri" pitchFamily="34" charset="0"/>
              </a:rPr>
              <a:t>)</a:t>
            </a:r>
            <a:r>
              <a:rPr lang="en-US" altLang="zh-CN" baseline="-30000" dirty="0">
                <a:latin typeface="宋体" charset="-122"/>
                <a:cs typeface="Calibri" pitchFamily="34" charset="0"/>
              </a:rPr>
              <a:t>3</a:t>
            </a:r>
            <a:r>
              <a:rPr lang="en-US" altLang="zh-CN" dirty="0">
                <a:latin typeface="宋体" charset="-122"/>
                <a:cs typeface="Calibri" pitchFamily="34" charset="0"/>
              </a:rPr>
              <a:t>+2H</a:t>
            </a:r>
            <a:r>
              <a:rPr lang="en-US" altLang="zh-CN" baseline="-30000" dirty="0">
                <a:latin typeface="宋体" charset="-122"/>
                <a:cs typeface="Calibri" pitchFamily="34" charset="0"/>
              </a:rPr>
              <a:t>2</a:t>
            </a:r>
            <a:r>
              <a:rPr lang="en-US" altLang="zh-CN" dirty="0">
                <a:latin typeface="宋体" charset="-122"/>
                <a:cs typeface="Calibri" pitchFamily="34" charset="0"/>
              </a:rPr>
              <a:t>0 </a:t>
            </a:r>
            <a:endParaRPr lang="en-US" altLang="zh-CN"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1)</a:t>
            </a:r>
            <a:r>
              <a:rPr lang="zh-CN" altLang="en-US" dirty="0">
                <a:latin typeface="宋体" charset="-122"/>
                <a:cs typeface="Calibri" pitchFamily="34" charset="0"/>
              </a:rPr>
              <a:t>反应</a:t>
            </a:r>
            <a:r>
              <a:rPr lang="zh-CN" altLang="en-US" dirty="0">
                <a:latin typeface="Calibri" pitchFamily="34" charset="0"/>
                <a:cs typeface="Calibri" pitchFamily="34" charset="0"/>
              </a:rPr>
              <a:t>①</a:t>
            </a:r>
            <a:r>
              <a:rPr lang="zh-CN" altLang="en-US" dirty="0">
                <a:latin typeface="宋体" charset="-122"/>
                <a:cs typeface="Calibri" pitchFamily="34" charset="0"/>
              </a:rPr>
              <a:t>的反应类型是</a:t>
            </a:r>
            <a:r>
              <a:rPr lang="en-US" altLang="zh-CN" dirty="0">
                <a:latin typeface="宋体" charset="-122"/>
                <a:cs typeface="Calibri" pitchFamily="34" charset="0"/>
              </a:rPr>
              <a:t>_________________</a:t>
            </a:r>
            <a:r>
              <a:rPr lang="zh-CN" altLang="en-US" dirty="0">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反应后溶液中含锰元素的微粒是</a:t>
            </a:r>
            <a:r>
              <a:rPr lang="en-US" altLang="zh-CN" dirty="0">
                <a:latin typeface="宋体" charset="-122"/>
                <a:cs typeface="Calibri" pitchFamily="34" charset="0"/>
              </a:rPr>
              <a:t>______________</a:t>
            </a:r>
            <a:r>
              <a:rPr lang="zh-CN" altLang="en-US" dirty="0">
                <a:latin typeface="宋体" charset="-122"/>
                <a:cs typeface="Calibri" pitchFamily="34" charset="0"/>
              </a:rPr>
              <a:t>（填化学符号）。</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3)</a:t>
            </a:r>
            <a:r>
              <a:rPr lang="zh-CN" altLang="en-US" dirty="0">
                <a:latin typeface="宋体" charset="-122"/>
                <a:cs typeface="Calibri" pitchFamily="34" charset="0"/>
              </a:rPr>
              <a:t>已知软锰矿（</a:t>
            </a:r>
            <a:r>
              <a:rPr lang="en-US" altLang="zh-CN" dirty="0">
                <a:latin typeface="宋体" charset="-122"/>
                <a:cs typeface="Calibri" pitchFamily="34" charset="0"/>
              </a:rPr>
              <a:t>MnO</a:t>
            </a:r>
            <a:r>
              <a:rPr lang="en-US" altLang="zh-CN" baseline="-30000" dirty="0">
                <a:latin typeface="宋体" charset="-122"/>
                <a:cs typeface="Calibri" pitchFamily="34" charset="0"/>
              </a:rPr>
              <a:t>2</a:t>
            </a:r>
            <a:r>
              <a:rPr lang="en-US" altLang="zh-CN" dirty="0">
                <a:latin typeface="宋体" charset="-122"/>
                <a:cs typeface="Calibri" pitchFamily="34" charset="0"/>
              </a:rPr>
              <a:t>)</a:t>
            </a:r>
            <a:r>
              <a:rPr lang="zh-CN" altLang="en-US" dirty="0">
                <a:latin typeface="宋体" charset="-122"/>
                <a:cs typeface="Calibri" pitchFamily="34" charset="0"/>
              </a:rPr>
              <a:t>反应的质量为</a:t>
            </a:r>
            <a:r>
              <a:rPr lang="en-US" altLang="zh-CN" dirty="0">
                <a:latin typeface="宋体" charset="-122"/>
                <a:cs typeface="Calibri" pitchFamily="34" charset="0"/>
              </a:rPr>
              <a:t>m g,</a:t>
            </a:r>
            <a:r>
              <a:rPr lang="zh-CN" altLang="en-US" dirty="0">
                <a:latin typeface="宋体" charset="-122"/>
                <a:cs typeface="Calibri" pitchFamily="34" charset="0"/>
              </a:rPr>
              <a:t>理论上可以生成</a:t>
            </a:r>
            <a:r>
              <a:rPr lang="en-US" altLang="zh-CN" dirty="0">
                <a:latin typeface="宋体" charset="-122"/>
                <a:cs typeface="Calibri" pitchFamily="34" charset="0"/>
              </a:rPr>
              <a:t>MnSO</a:t>
            </a:r>
            <a:r>
              <a:rPr lang="en-US" altLang="zh-CN" baseline="-30000" dirty="0">
                <a:latin typeface="宋体" charset="-122"/>
                <a:cs typeface="Calibri" pitchFamily="34" charset="0"/>
              </a:rPr>
              <a:t>4</a:t>
            </a:r>
            <a:r>
              <a:rPr lang="zh-CN" altLang="en-US" dirty="0">
                <a:latin typeface="宋体" charset="-122"/>
                <a:cs typeface="Calibri" pitchFamily="34" charset="0"/>
              </a:rPr>
              <a:t>总质量为</a:t>
            </a:r>
            <a:r>
              <a:rPr lang="en-US" altLang="zh-CN" dirty="0">
                <a:latin typeface="宋体" charset="-122"/>
                <a:cs typeface="Calibri" pitchFamily="34" charset="0"/>
              </a:rPr>
              <a:t>__________g(</a:t>
            </a:r>
            <a:r>
              <a:rPr lang="zh-CN" altLang="en-US" dirty="0">
                <a:latin typeface="宋体" charset="-122"/>
                <a:cs typeface="Calibri" pitchFamily="34" charset="0"/>
              </a:rPr>
              <a:t>用含</a:t>
            </a:r>
            <a:r>
              <a:rPr lang="en-US" altLang="zh-CN" dirty="0">
                <a:latin typeface="宋体" charset="-122"/>
                <a:cs typeface="Calibri" pitchFamily="34" charset="0"/>
              </a:rPr>
              <a:t>m</a:t>
            </a:r>
            <a:r>
              <a:rPr lang="zh-CN" altLang="en-US" dirty="0">
                <a:latin typeface="宋体" charset="-122"/>
                <a:cs typeface="Calibri" pitchFamily="34" charset="0"/>
              </a:rPr>
              <a:t>的式子表示）。</a:t>
            </a:r>
          </a:p>
        </p:txBody>
      </p:sp>
      <p:sp>
        <p:nvSpPr>
          <p:cNvPr id="4" name="矩形 3"/>
          <p:cNvSpPr/>
          <p:nvPr/>
        </p:nvSpPr>
        <p:spPr>
          <a:xfrm>
            <a:off x="4264380" y="3660350"/>
            <a:ext cx="1758817" cy="523220"/>
          </a:xfrm>
          <a:prstGeom prst="rect">
            <a:avLst/>
          </a:prstGeom>
        </p:spPr>
        <p:txBody>
          <a:bodyPr wrap="square">
            <a:spAutoFit/>
          </a:bodyPr>
          <a:lstStyle/>
          <a:p>
            <a:pPr lvl="0" algn="ctr"/>
            <a:r>
              <a:rPr lang="zh-CN" altLang="en-US" sz="2800" dirty="0" smtClean="0">
                <a:solidFill>
                  <a:srgbClr val="FF0000"/>
                </a:solidFill>
              </a:rPr>
              <a:t>置换反应</a:t>
            </a:r>
            <a:endParaRPr lang="zh-CN" altLang="en-US" sz="2800" dirty="0">
              <a:solidFill>
                <a:srgbClr val="FF0000"/>
              </a:solidFill>
            </a:endParaRPr>
          </a:p>
        </p:txBody>
      </p:sp>
      <p:sp>
        <p:nvSpPr>
          <p:cNvPr id="5" name="矩形 4"/>
          <p:cNvSpPr/>
          <p:nvPr/>
        </p:nvSpPr>
        <p:spPr>
          <a:xfrm>
            <a:off x="5708856" y="4203050"/>
            <a:ext cx="1249658" cy="523220"/>
          </a:xfrm>
          <a:prstGeom prst="rect">
            <a:avLst/>
          </a:prstGeom>
        </p:spPr>
        <p:txBody>
          <a:bodyPr wrap="square">
            <a:spAutoFit/>
          </a:bodyPr>
          <a:lstStyle/>
          <a:p>
            <a:pPr lvl="0" algn="ctr"/>
            <a:r>
              <a:rPr lang="en-US" altLang="zh-CN" sz="2800" dirty="0" smtClean="0">
                <a:solidFill>
                  <a:srgbClr val="FF0000"/>
                </a:solidFill>
              </a:rPr>
              <a:t>Mn</a:t>
            </a:r>
            <a:r>
              <a:rPr lang="en-US" altLang="zh-CN" sz="2800" baseline="30000" dirty="0" smtClean="0">
                <a:solidFill>
                  <a:srgbClr val="FF0000"/>
                </a:solidFill>
              </a:rPr>
              <a:t>2+</a:t>
            </a:r>
            <a:endParaRPr lang="zh-CN" altLang="en-US" sz="2800" baseline="30000" dirty="0">
              <a:solidFill>
                <a:srgbClr val="FF0000"/>
              </a:solidFill>
            </a:endParaRPr>
          </a:p>
        </p:txBody>
      </p:sp>
      <p:sp>
        <p:nvSpPr>
          <p:cNvPr id="6" name="矩形 5"/>
          <p:cNvSpPr/>
          <p:nvPr/>
        </p:nvSpPr>
        <p:spPr>
          <a:xfrm>
            <a:off x="5398368" y="5412891"/>
            <a:ext cx="2281014" cy="523220"/>
          </a:xfrm>
          <a:prstGeom prst="rect">
            <a:avLst/>
          </a:prstGeom>
        </p:spPr>
        <p:txBody>
          <a:bodyPr wrap="square">
            <a:spAutoFit/>
          </a:bodyPr>
          <a:lstStyle/>
          <a:p>
            <a:pPr lvl="0" algn="ctr"/>
            <a:r>
              <a:rPr lang="en-US" altLang="zh-CN" sz="2800" dirty="0" smtClean="0">
                <a:solidFill>
                  <a:srgbClr val="FF0000"/>
                </a:solidFill>
              </a:rPr>
              <a:t>151m/87</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barn(inVertical)">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8002" name="Rectangle 2"/>
          <p:cNvSpPr>
            <a:spLocks noChangeArrowheads="1"/>
          </p:cNvSpPr>
          <p:nvPr/>
        </p:nvSpPr>
        <p:spPr bwMode="auto">
          <a:xfrm>
            <a:off x="550863" y="227013"/>
            <a:ext cx="8891587" cy="457200"/>
          </a:xfrm>
          <a:prstGeom prst="rect">
            <a:avLst/>
          </a:prstGeom>
          <a:noFill/>
          <a:ln w="9525">
            <a:noFill/>
            <a:miter lim="800000"/>
            <a:headEnd/>
            <a:tailEnd/>
          </a:ln>
          <a:effectLst/>
        </p:spPr>
        <p:txBody>
          <a:bodyPr wrap="none" anchor="ctr">
            <a:spAutoFit/>
          </a:bodyPr>
          <a:lstStyle/>
          <a:p>
            <a:r>
              <a:rPr lang="zh-CN" altLang="en-US" sz="1000">
                <a:latin typeface="宋体" charset="-122"/>
                <a:cs typeface="Calibri" pitchFamily="34" charset="0"/>
              </a:rPr>
              <a:t>（</a:t>
            </a:r>
            <a:r>
              <a:rPr lang="en-US" altLang="zh-CN">
                <a:latin typeface="宋体" charset="-122"/>
                <a:cs typeface="Calibri" pitchFamily="34" charset="0"/>
              </a:rPr>
              <a:t>4)</a:t>
            </a:r>
            <a:r>
              <a:rPr lang="zh-CN" altLang="en-US">
                <a:latin typeface="宋体" charset="-122"/>
                <a:cs typeface="Calibri" pitchFamily="34" charset="0"/>
              </a:rPr>
              <a:t>为探究最佳提取条件，测量锰元素的浸出率，部分数据如下：</a:t>
            </a:r>
            <a:endParaRPr lang="zh-CN" altLang="en-US"/>
          </a:p>
        </p:txBody>
      </p:sp>
      <p:graphicFrame>
        <p:nvGraphicFramePr>
          <p:cNvPr id="128003" name="Group 3"/>
          <p:cNvGraphicFramePr>
            <a:graphicFrameLocks noGrp="1"/>
          </p:cNvGraphicFramePr>
          <p:nvPr/>
        </p:nvGraphicFramePr>
        <p:xfrm>
          <a:off x="1054100" y="765175"/>
          <a:ext cx="8640763" cy="3474720"/>
        </p:xfrm>
        <a:graphic>
          <a:graphicData uri="http://schemas.openxmlformats.org/drawingml/2006/table">
            <a:tbl>
              <a:tblPr/>
              <a:tblGrid>
                <a:gridCol w="763588"/>
                <a:gridCol w="1576387"/>
                <a:gridCol w="1574800"/>
                <a:gridCol w="1574800"/>
                <a:gridCol w="1370013"/>
                <a:gridCol w="1781175"/>
              </a:tblGrid>
              <a:tr h="396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编号</a:t>
                      </a:r>
                      <a:endParaRPr kumimoji="0" lang="zh-CN" altLang="en-US"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Mn0</a:t>
                      </a:r>
                      <a:r>
                        <a:rPr kumimoji="0" lang="en-US" altLang="zh-CN" sz="20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用量</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/g</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硫酸用量</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/g</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Fe</a:t>
                      </a: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用量</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/g</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温度</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a:t>
                      </a:r>
                      <a:r>
                        <a:rPr kumimoji="0" lang="en-US" altLang="zh-CN" sz="2000" b="1" i="0" u="none" strike="noStrike" cap="none" normalizeH="0" baseline="0" smtClean="0">
                          <a:ln>
                            <a:noFill/>
                          </a:ln>
                          <a:solidFill>
                            <a:schemeClr val="tx1"/>
                          </a:solidFill>
                          <a:effectLst/>
                          <a:latin typeface="Calibri" pitchFamily="34" charset="0"/>
                          <a:ea typeface="宋体" charset="-122"/>
                        </a:rPr>
                        <a:t>℃</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锰元素浸出率</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1</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43.7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72.5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43.7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86.5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39.2</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80.0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42</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85.0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43.7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95.0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6</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43.7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60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95.2</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43.7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70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95.1</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28068" name="Rectangle 68"/>
          <p:cNvSpPr>
            <a:spLocks noChangeArrowheads="1"/>
          </p:cNvSpPr>
          <p:nvPr/>
        </p:nvSpPr>
        <p:spPr bwMode="auto">
          <a:xfrm>
            <a:off x="0" y="4437063"/>
            <a:ext cx="12006263" cy="822325"/>
          </a:xfrm>
          <a:prstGeom prst="rect">
            <a:avLst/>
          </a:prstGeom>
          <a:noFill/>
          <a:ln w="9525">
            <a:noFill/>
            <a:miter lim="800000"/>
            <a:headEnd/>
            <a:tailEnd/>
          </a:ln>
          <a:effectLst/>
        </p:spPr>
        <p:txBody>
          <a:bodyPr wrap="none" anchor="ctr">
            <a:spAutoFit/>
          </a:bodyPr>
          <a:lstStyle/>
          <a:p>
            <a:r>
              <a:rPr lang="zh-CN" altLang="en-US" dirty="0">
                <a:latin typeface="Calibri" pitchFamily="34" charset="0"/>
                <a:cs typeface="Calibri" pitchFamily="34" charset="0"/>
              </a:rPr>
              <a:t>①</a:t>
            </a:r>
            <a:r>
              <a:rPr lang="zh-CN" altLang="en-US" dirty="0">
                <a:latin typeface="宋体" charset="-122"/>
                <a:cs typeface="Calibri" pitchFamily="34" charset="0"/>
              </a:rPr>
              <a:t>本实验研究了哪些因素对锰元素浸出率的影响？</a:t>
            </a:r>
            <a:r>
              <a:rPr lang="en-US" altLang="zh-CN" dirty="0">
                <a:latin typeface="宋体" charset="-122"/>
                <a:cs typeface="Calibri" pitchFamily="34" charset="0"/>
              </a:rPr>
              <a:t>_________________________________</a:t>
            </a:r>
            <a:endParaRPr lang="en-US" altLang="zh-CN" dirty="0"/>
          </a:p>
          <a:p>
            <a:pPr eaLnBrk="0" hangingPunct="0"/>
            <a:endParaRPr lang="en-US" altLang="zh-CN" dirty="0"/>
          </a:p>
        </p:txBody>
      </p:sp>
      <p:sp>
        <p:nvSpPr>
          <p:cNvPr id="5" name="矩形 4"/>
          <p:cNvSpPr/>
          <p:nvPr/>
        </p:nvSpPr>
        <p:spPr>
          <a:xfrm>
            <a:off x="7175326" y="4312260"/>
            <a:ext cx="3672408" cy="523220"/>
          </a:xfrm>
          <a:prstGeom prst="rect">
            <a:avLst/>
          </a:prstGeom>
        </p:spPr>
        <p:txBody>
          <a:bodyPr wrap="square">
            <a:spAutoFit/>
          </a:bodyPr>
          <a:lstStyle/>
          <a:p>
            <a:pPr lvl="0" algn="ctr"/>
            <a:r>
              <a:rPr lang="en-US" altLang="zh-CN" sz="2800" dirty="0" smtClean="0">
                <a:solidFill>
                  <a:srgbClr val="FF0000"/>
                </a:solidFill>
              </a:rPr>
              <a:t>Fe</a:t>
            </a:r>
            <a:r>
              <a:rPr lang="zh-CN" altLang="en-US" sz="2800" dirty="0" smtClean="0">
                <a:solidFill>
                  <a:srgbClr val="FF0000"/>
                </a:solidFill>
              </a:rPr>
              <a:t>用量、温度</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6499" name="Rectangle 3"/>
          <p:cNvSpPr>
            <a:spLocks noChangeArrowheads="1"/>
          </p:cNvSpPr>
          <p:nvPr/>
        </p:nvSpPr>
        <p:spPr bwMode="auto">
          <a:xfrm>
            <a:off x="550863" y="227013"/>
            <a:ext cx="8891587" cy="457200"/>
          </a:xfrm>
          <a:prstGeom prst="rect">
            <a:avLst/>
          </a:prstGeom>
          <a:noFill/>
          <a:ln w="9525">
            <a:noFill/>
            <a:miter lim="800000"/>
            <a:headEnd/>
            <a:tailEnd/>
          </a:ln>
          <a:effectLst/>
        </p:spPr>
        <p:txBody>
          <a:bodyPr wrap="none" anchor="ctr">
            <a:spAutoFit/>
          </a:bodyPr>
          <a:lstStyle/>
          <a:p>
            <a:r>
              <a:rPr lang="zh-CN" altLang="en-US" sz="1000">
                <a:latin typeface="宋体" charset="-122"/>
                <a:cs typeface="Calibri" pitchFamily="34" charset="0"/>
              </a:rPr>
              <a:t>（</a:t>
            </a:r>
            <a:r>
              <a:rPr lang="en-US" altLang="zh-CN">
                <a:latin typeface="宋体" charset="-122"/>
                <a:cs typeface="Calibri" pitchFamily="34" charset="0"/>
              </a:rPr>
              <a:t>4)</a:t>
            </a:r>
            <a:r>
              <a:rPr lang="zh-CN" altLang="en-US">
                <a:latin typeface="宋体" charset="-122"/>
                <a:cs typeface="Calibri" pitchFamily="34" charset="0"/>
              </a:rPr>
              <a:t>为探究最佳提取条件，测量锰元素的浸出率，部分数据如下：</a:t>
            </a:r>
            <a:endParaRPr lang="zh-CN" altLang="en-US"/>
          </a:p>
        </p:txBody>
      </p:sp>
      <p:graphicFrame>
        <p:nvGraphicFramePr>
          <p:cNvPr id="106817" name="Group 321"/>
          <p:cNvGraphicFramePr>
            <a:graphicFrameLocks noGrp="1"/>
          </p:cNvGraphicFramePr>
          <p:nvPr/>
        </p:nvGraphicFramePr>
        <p:xfrm>
          <a:off x="261938" y="836613"/>
          <a:ext cx="8640762" cy="3474720"/>
        </p:xfrm>
        <a:graphic>
          <a:graphicData uri="http://schemas.openxmlformats.org/drawingml/2006/table">
            <a:tbl>
              <a:tblPr/>
              <a:tblGrid>
                <a:gridCol w="763587"/>
                <a:gridCol w="1576388"/>
                <a:gridCol w="1574800"/>
                <a:gridCol w="1574800"/>
                <a:gridCol w="1370012"/>
                <a:gridCol w="1781175"/>
              </a:tblGrid>
              <a:tr h="396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编号</a:t>
                      </a:r>
                      <a:endParaRPr kumimoji="0" lang="zh-CN" altLang="en-US"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Mn0</a:t>
                      </a:r>
                      <a:r>
                        <a:rPr kumimoji="0" lang="en-US" altLang="zh-CN" sz="20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用量</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/g</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硫酸用量</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/g</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Fe</a:t>
                      </a: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用量</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/g</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温度</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a:t>
                      </a:r>
                      <a:r>
                        <a:rPr kumimoji="0" lang="en-US" altLang="zh-CN" sz="2000" b="1" i="0" u="none" strike="noStrike" cap="none" normalizeH="0" baseline="0" smtClean="0">
                          <a:ln>
                            <a:noFill/>
                          </a:ln>
                          <a:solidFill>
                            <a:schemeClr val="tx1"/>
                          </a:solidFill>
                          <a:effectLst/>
                          <a:latin typeface="Calibri" pitchFamily="34" charset="0"/>
                          <a:ea typeface="宋体" charset="-122"/>
                        </a:rPr>
                        <a:t>℃</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锰元素浸出率</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1</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43.7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72.5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43.7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86.5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39.2</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80.0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42</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85.0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43.7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95.0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6</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43.7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60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95.2</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87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205.8</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43.7</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70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95.1</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06498" name="图片 167"/>
          <p:cNvPicPr>
            <a:picLocks noChangeAspect="1" noChangeArrowheads="1"/>
          </p:cNvPicPr>
          <p:nvPr/>
        </p:nvPicPr>
        <p:blipFill>
          <a:blip r:embed="rId3"/>
          <a:srcRect/>
          <a:stretch>
            <a:fillRect/>
          </a:stretch>
        </p:blipFill>
        <p:spPr bwMode="auto">
          <a:xfrm>
            <a:off x="9047163" y="1557338"/>
            <a:ext cx="2881312" cy="4679950"/>
          </a:xfrm>
          <a:prstGeom prst="rect">
            <a:avLst/>
          </a:prstGeom>
          <a:noFill/>
        </p:spPr>
      </p:pic>
      <p:sp>
        <p:nvSpPr>
          <p:cNvPr id="106815" name="Rectangle 319"/>
          <p:cNvSpPr>
            <a:spLocks noChangeArrowheads="1"/>
          </p:cNvSpPr>
          <p:nvPr/>
        </p:nvSpPr>
        <p:spPr bwMode="auto">
          <a:xfrm>
            <a:off x="261938" y="4210050"/>
            <a:ext cx="7981950" cy="2647950"/>
          </a:xfrm>
          <a:prstGeom prst="rect">
            <a:avLst/>
          </a:prstGeom>
          <a:noFill/>
          <a:ln w="9525">
            <a:noFill/>
            <a:miter lim="800000"/>
            <a:headEnd/>
            <a:tailEnd/>
          </a:ln>
          <a:effectLst/>
        </p:spPr>
        <p:txBody>
          <a:bodyPr wrap="none" anchor="ctr">
            <a:spAutoFit/>
          </a:bodyPr>
          <a:lstStyle/>
          <a:p>
            <a:pPr indent="133350">
              <a:lnSpc>
                <a:spcPct val="140000"/>
              </a:lnSpc>
            </a:pPr>
            <a:r>
              <a:rPr lang="zh-CN" altLang="en-US">
                <a:latin typeface="Calibri" pitchFamily="34" charset="0"/>
                <a:cs typeface="Calibri" pitchFamily="34" charset="0"/>
              </a:rPr>
              <a:t>②</a:t>
            </a:r>
            <a:r>
              <a:rPr lang="zh-CN" altLang="en-US">
                <a:latin typeface="宋体" charset="-122"/>
                <a:cs typeface="Calibri" pitchFamily="34" charset="0"/>
              </a:rPr>
              <a:t>根据上表数据，生产中采用实验</a:t>
            </a:r>
            <a:r>
              <a:rPr lang="en-US" altLang="zh-CN">
                <a:latin typeface="宋体" charset="-122"/>
                <a:cs typeface="Calibri" pitchFamily="34" charset="0"/>
              </a:rPr>
              <a:t>______</a:t>
            </a:r>
            <a:r>
              <a:rPr lang="zh-CN" altLang="en-US">
                <a:latin typeface="宋体" charset="-122"/>
                <a:cs typeface="Calibri" pitchFamily="34" charset="0"/>
              </a:rPr>
              <a:t>（填编号）的提</a:t>
            </a:r>
            <a:endParaRPr lang="zh-CN" altLang="en-US"/>
          </a:p>
          <a:p>
            <a:pPr indent="133350" eaLnBrk="0" hangingPunct="0">
              <a:lnSpc>
                <a:spcPct val="140000"/>
              </a:lnSpc>
            </a:pPr>
            <a:r>
              <a:rPr lang="zh-CN" altLang="en-US">
                <a:latin typeface="宋体" charset="-122"/>
                <a:cs typeface="Calibri" pitchFamily="34" charset="0"/>
              </a:rPr>
              <a:t>取条件更合理。</a:t>
            </a:r>
            <a:endParaRPr lang="zh-CN" altLang="en-US"/>
          </a:p>
          <a:p>
            <a:pPr indent="133350" eaLnBrk="0" hangingPunct="0">
              <a:lnSpc>
                <a:spcPct val="140000"/>
              </a:lnSpc>
            </a:pPr>
            <a:r>
              <a:rPr lang="zh-CN" altLang="en-US">
                <a:latin typeface="Calibri" pitchFamily="34" charset="0"/>
                <a:cs typeface="Calibri" pitchFamily="34" charset="0"/>
              </a:rPr>
              <a:t>③</a:t>
            </a:r>
            <a:r>
              <a:rPr lang="zh-CN" altLang="en-US">
                <a:latin typeface="宋体" charset="-122"/>
                <a:cs typeface="Calibri" pitchFamily="34" charset="0"/>
              </a:rPr>
              <a:t>研究人员按照上述实验采用最佳提取条件，继续研究反</a:t>
            </a:r>
            <a:endParaRPr lang="zh-CN" altLang="en-US"/>
          </a:p>
          <a:p>
            <a:pPr indent="133350" eaLnBrk="0" hangingPunct="0">
              <a:lnSpc>
                <a:spcPct val="140000"/>
              </a:lnSpc>
            </a:pPr>
            <a:r>
              <a:rPr lang="zh-CN" altLang="en-US">
                <a:latin typeface="宋体" charset="-122"/>
                <a:cs typeface="Calibri" pitchFamily="34" charset="0"/>
              </a:rPr>
              <a:t>应时间对锰元素浸出率的影响，实验数据如右图所示。</a:t>
            </a:r>
            <a:endParaRPr lang="zh-CN" altLang="en-US"/>
          </a:p>
          <a:p>
            <a:pPr indent="133350" eaLnBrk="0" hangingPunct="0">
              <a:lnSpc>
                <a:spcPct val="140000"/>
              </a:lnSpc>
            </a:pPr>
            <a:r>
              <a:rPr lang="zh-CN" altLang="en-US">
                <a:latin typeface="宋体" charset="-122"/>
                <a:cs typeface="Calibri" pitchFamily="34" charset="0"/>
              </a:rPr>
              <a:t>生产中采用最佳反应时间为</a:t>
            </a:r>
            <a:r>
              <a:rPr lang="en-US" altLang="zh-CN">
                <a:latin typeface="宋体" charset="-122"/>
                <a:cs typeface="Calibri" pitchFamily="34" charset="0"/>
              </a:rPr>
              <a:t>______________</a:t>
            </a:r>
            <a:r>
              <a:rPr lang="zh-CN" altLang="en-US">
                <a:latin typeface="宋体" charset="-122"/>
                <a:cs typeface="Calibri" pitchFamily="34" charset="0"/>
              </a:rPr>
              <a:t>。</a:t>
            </a:r>
            <a:endParaRPr lang="zh-CN" altLang="en-US"/>
          </a:p>
        </p:txBody>
      </p:sp>
      <p:sp>
        <p:nvSpPr>
          <p:cNvPr id="6" name="矩形 5"/>
          <p:cNvSpPr/>
          <p:nvPr/>
        </p:nvSpPr>
        <p:spPr>
          <a:xfrm>
            <a:off x="4996656" y="4243836"/>
            <a:ext cx="1249658" cy="523220"/>
          </a:xfrm>
          <a:prstGeom prst="rect">
            <a:avLst/>
          </a:prstGeom>
        </p:spPr>
        <p:txBody>
          <a:bodyPr wrap="square">
            <a:spAutoFit/>
          </a:bodyPr>
          <a:lstStyle/>
          <a:p>
            <a:pPr lvl="0" algn="ctr"/>
            <a:r>
              <a:rPr lang="en-US" altLang="zh-CN" sz="2800" dirty="0" smtClean="0">
                <a:solidFill>
                  <a:srgbClr val="FF0000"/>
                </a:solidFill>
              </a:rPr>
              <a:t>5</a:t>
            </a:r>
            <a:endParaRPr lang="zh-CN" altLang="en-US" sz="2800" dirty="0">
              <a:solidFill>
                <a:srgbClr val="FF0000"/>
              </a:solidFill>
            </a:endParaRPr>
          </a:p>
        </p:txBody>
      </p:sp>
      <p:sp>
        <p:nvSpPr>
          <p:cNvPr id="7" name="矩形 6"/>
          <p:cNvSpPr/>
          <p:nvPr/>
        </p:nvSpPr>
        <p:spPr>
          <a:xfrm>
            <a:off x="4583038" y="6165304"/>
            <a:ext cx="1800200" cy="523220"/>
          </a:xfrm>
          <a:prstGeom prst="rect">
            <a:avLst/>
          </a:prstGeom>
        </p:spPr>
        <p:txBody>
          <a:bodyPr wrap="square">
            <a:spAutoFit/>
          </a:bodyPr>
          <a:lstStyle/>
          <a:p>
            <a:pPr lvl="0" algn="ctr"/>
            <a:r>
              <a:rPr lang="en-US" altLang="zh-CN" sz="2800" dirty="0" smtClean="0">
                <a:solidFill>
                  <a:srgbClr val="FF0000"/>
                </a:solidFill>
              </a:rPr>
              <a:t>80min</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arn(inVertical)">
                                      <p:cBhvr>
                                        <p:cTn id="1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5475" name="Rectangle 3"/>
          <p:cNvSpPr>
            <a:spLocks noChangeArrowheads="1"/>
          </p:cNvSpPr>
          <p:nvPr/>
        </p:nvSpPr>
        <p:spPr bwMode="auto">
          <a:xfrm>
            <a:off x="406400" y="188913"/>
            <a:ext cx="8294688" cy="1735137"/>
          </a:xfrm>
          <a:prstGeom prst="rect">
            <a:avLst/>
          </a:prstGeom>
          <a:noFill/>
          <a:ln w="9525">
            <a:noFill/>
            <a:miter lim="800000"/>
            <a:headEnd/>
            <a:tailEnd/>
          </a:ln>
          <a:effectLst/>
        </p:spPr>
        <p:txBody>
          <a:bodyPr wrap="none" anchor="ctr">
            <a:spAutoFit/>
          </a:bodyPr>
          <a:lstStyle/>
          <a:p>
            <a:pPr indent="139700">
              <a:lnSpc>
                <a:spcPct val="150000"/>
              </a:lnSpc>
            </a:pPr>
            <a:r>
              <a:rPr lang="en-US" altLang="zh-CN">
                <a:latin typeface="宋体" charset="-122"/>
                <a:cs typeface="Calibri" pitchFamily="34" charset="0"/>
              </a:rPr>
              <a:t>2-10. </a:t>
            </a:r>
            <a:r>
              <a:rPr lang="zh-CN" altLang="en-US">
                <a:latin typeface="宋体" charset="-122"/>
                <a:cs typeface="Calibri" pitchFamily="34" charset="0"/>
              </a:rPr>
              <a:t>某研究小组对过氧化氢溶液制取氧气进行如下探究。</a:t>
            </a:r>
            <a:endParaRPr lang="zh-CN" altLang="en-US"/>
          </a:p>
          <a:p>
            <a:pPr indent="139700"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现有如下装置：</a:t>
            </a:r>
            <a:endParaRPr lang="zh-CN" altLang="en-US"/>
          </a:p>
          <a:p>
            <a:pPr indent="139700" eaLnBrk="0" hangingPunct="0">
              <a:lnSpc>
                <a:spcPct val="150000"/>
              </a:lnSpc>
            </a:pPr>
            <a:endParaRPr lang="zh-CN" altLang="en-US"/>
          </a:p>
        </p:txBody>
      </p:sp>
      <p:pic>
        <p:nvPicPr>
          <p:cNvPr id="105474" name="图片 168"/>
          <p:cNvPicPr>
            <a:picLocks noChangeAspect="1" noChangeArrowheads="1"/>
          </p:cNvPicPr>
          <p:nvPr/>
        </p:nvPicPr>
        <p:blipFill>
          <a:blip r:embed="rId3"/>
          <a:srcRect/>
          <a:stretch>
            <a:fillRect/>
          </a:stretch>
        </p:blipFill>
        <p:spPr bwMode="auto">
          <a:xfrm>
            <a:off x="1343025" y="1484313"/>
            <a:ext cx="8424863" cy="1219200"/>
          </a:xfrm>
          <a:prstGeom prst="rect">
            <a:avLst/>
          </a:prstGeom>
          <a:noFill/>
        </p:spPr>
      </p:pic>
      <p:sp>
        <p:nvSpPr>
          <p:cNvPr id="105476" name="Rectangle 4"/>
          <p:cNvSpPr>
            <a:spLocks noChangeArrowheads="1"/>
          </p:cNvSpPr>
          <p:nvPr/>
        </p:nvSpPr>
        <p:spPr bwMode="auto">
          <a:xfrm>
            <a:off x="334963" y="2794000"/>
            <a:ext cx="11664950" cy="3925888"/>
          </a:xfrm>
          <a:prstGeom prst="rect">
            <a:avLst/>
          </a:prstGeom>
          <a:noFill/>
          <a:ln w="9525">
            <a:noFill/>
            <a:miter lim="800000"/>
            <a:headEnd/>
            <a:tailEnd/>
          </a:ln>
          <a:effectLst/>
        </p:spPr>
        <p:txBody>
          <a:bodyPr anchor="ctr">
            <a:spAutoFit/>
          </a:bodyPr>
          <a:lstStyle/>
          <a:p>
            <a:pPr indent="266700">
              <a:lnSpc>
                <a:spcPct val="150000"/>
              </a:lnSpc>
            </a:pPr>
            <a:r>
              <a:rPr lang="zh-CN" altLang="en-US" dirty="0">
                <a:latin typeface="Calibri" pitchFamily="34" charset="0"/>
                <a:cs typeface="Calibri" pitchFamily="34" charset="0"/>
              </a:rPr>
              <a:t>①</a:t>
            </a:r>
            <a:r>
              <a:rPr lang="zh-CN" altLang="en-US" dirty="0">
                <a:latin typeface="宋体" charset="-122"/>
                <a:cs typeface="Calibri" pitchFamily="34" charset="0"/>
              </a:rPr>
              <a:t>实验室用过氧化氢溶液制氧气的化学方程式为</a:t>
            </a:r>
            <a:r>
              <a:rPr lang="en-US" altLang="zh-CN" dirty="0">
                <a:latin typeface="宋体" charset="-122"/>
                <a:cs typeface="Calibri" pitchFamily="34" charset="0"/>
              </a:rPr>
              <a:t>________________________________</a:t>
            </a:r>
            <a:r>
              <a:rPr lang="zh-CN" altLang="en-US" dirty="0">
                <a:latin typeface="宋体" charset="-122"/>
                <a:cs typeface="Calibri" pitchFamily="34" charset="0"/>
              </a:rPr>
              <a:t>，</a:t>
            </a:r>
          </a:p>
          <a:p>
            <a:pPr indent="266700">
              <a:lnSpc>
                <a:spcPct val="150000"/>
              </a:lnSpc>
            </a:pPr>
            <a:r>
              <a:rPr lang="zh-CN" altLang="en-US" dirty="0">
                <a:latin typeface="宋体" charset="-122"/>
                <a:cs typeface="Calibri" pitchFamily="34" charset="0"/>
              </a:rPr>
              <a:t>应选择的发生装置和收集装置分别是</a:t>
            </a:r>
            <a:r>
              <a:rPr lang="en-US" altLang="zh-CN" dirty="0">
                <a:latin typeface="宋体" charset="-122"/>
                <a:cs typeface="Calibri" pitchFamily="34" charset="0"/>
              </a:rPr>
              <a:t>________</a:t>
            </a:r>
            <a:r>
              <a:rPr lang="zh-CN" altLang="en-US" dirty="0">
                <a:latin typeface="宋体" charset="-122"/>
                <a:cs typeface="Calibri" pitchFamily="34" charset="0"/>
              </a:rPr>
              <a:t>（填标号，下同）和</a:t>
            </a:r>
            <a:r>
              <a:rPr lang="en-US" altLang="zh-CN" dirty="0">
                <a:latin typeface="宋体" charset="-122"/>
                <a:cs typeface="Calibri" pitchFamily="34" charset="0"/>
              </a:rPr>
              <a:t>_______</a:t>
            </a:r>
            <a:r>
              <a:rPr lang="zh-CN" altLang="en-US" dirty="0">
                <a:latin typeface="宋体" charset="-122"/>
                <a:cs typeface="Calibri" pitchFamily="34" charset="0"/>
              </a:rPr>
              <a:t>。</a:t>
            </a:r>
            <a:endParaRPr lang="zh-CN" altLang="en-US" dirty="0"/>
          </a:p>
          <a:p>
            <a:pPr indent="266700" eaLnBrk="0" hangingPunct="0">
              <a:lnSpc>
                <a:spcPct val="150000"/>
              </a:lnSpc>
            </a:pPr>
            <a:r>
              <a:rPr lang="zh-CN" altLang="en-US" dirty="0">
                <a:latin typeface="Calibri" pitchFamily="34" charset="0"/>
                <a:cs typeface="Calibri" pitchFamily="34" charset="0"/>
              </a:rPr>
              <a:t>②</a:t>
            </a:r>
            <a:r>
              <a:rPr lang="zh-CN" altLang="en-US" dirty="0">
                <a:latin typeface="宋体" charset="-122"/>
                <a:cs typeface="Calibri" pitchFamily="34" charset="0"/>
              </a:rPr>
              <a:t>用收集的氧气进行</a:t>
            </a:r>
            <a:r>
              <a:rPr lang="zh-CN" altLang="en-US" dirty="0">
                <a:latin typeface="Calibri" pitchFamily="34" charset="0"/>
                <a:cs typeface="Calibri" pitchFamily="34" charset="0"/>
              </a:rPr>
              <a:t>“</a:t>
            </a:r>
            <a:r>
              <a:rPr lang="zh-CN" altLang="en-US" dirty="0">
                <a:latin typeface="宋体" charset="-122"/>
                <a:cs typeface="Calibri" pitchFamily="34" charset="0"/>
              </a:rPr>
              <a:t>铁丝在氧气中燃烧</a:t>
            </a:r>
            <a:r>
              <a:rPr lang="zh-CN" altLang="en-US" dirty="0">
                <a:latin typeface="Calibri" pitchFamily="34" charset="0"/>
                <a:cs typeface="Calibri" pitchFamily="34" charset="0"/>
              </a:rPr>
              <a:t>”</a:t>
            </a:r>
            <a:r>
              <a:rPr lang="zh-CN" altLang="en-US" dirty="0">
                <a:latin typeface="宋体" charset="-122"/>
                <a:cs typeface="Calibri" pitchFamily="34" charset="0"/>
              </a:rPr>
              <a:t>的实验，观察到的现象是</a:t>
            </a:r>
            <a:r>
              <a:rPr lang="en-US" altLang="zh-CN" dirty="0">
                <a:latin typeface="宋体" charset="-122"/>
                <a:cs typeface="Calibri" pitchFamily="34" charset="0"/>
              </a:rPr>
              <a:t>____________________________________________________________________</a:t>
            </a:r>
            <a:r>
              <a:rPr lang="zh-CN" altLang="en-US" dirty="0">
                <a:latin typeface="宋体" charset="-122"/>
                <a:cs typeface="Calibri" pitchFamily="34" charset="0"/>
              </a:rPr>
              <a:t>。</a:t>
            </a:r>
            <a:endParaRPr lang="zh-CN" altLang="en-US" dirty="0"/>
          </a:p>
          <a:p>
            <a:pPr indent="266700" eaLnBrk="0" hangingPunct="0">
              <a:lnSpc>
                <a:spcPct val="150000"/>
              </a:lnSpc>
            </a:pPr>
            <a:r>
              <a:rPr lang="zh-CN" altLang="en-US" dirty="0">
                <a:latin typeface="宋体" charset="-122"/>
                <a:cs typeface="Calibri" pitchFamily="34" charset="0"/>
              </a:rPr>
              <a:t>反应的化学方程式为</a:t>
            </a:r>
            <a:r>
              <a:rPr lang="en-US" altLang="zh-CN" dirty="0">
                <a:latin typeface="宋体" charset="-122"/>
                <a:cs typeface="Calibri" pitchFamily="34" charset="0"/>
              </a:rPr>
              <a:t>____________________________________</a:t>
            </a:r>
            <a:r>
              <a:rPr lang="zh-CN" altLang="en-US" dirty="0">
                <a:latin typeface="宋体" charset="-122"/>
                <a:cs typeface="Calibri" pitchFamily="34" charset="0"/>
              </a:rPr>
              <a:t>。</a:t>
            </a:r>
            <a:endParaRPr lang="zh-CN" altLang="en-US" dirty="0"/>
          </a:p>
          <a:p>
            <a:pPr indent="266700" eaLnBrk="0" hangingPunct="0">
              <a:lnSpc>
                <a:spcPct val="150000"/>
              </a:lnSpc>
            </a:pPr>
            <a:endParaRPr lang="zh-CN" altLang="en-US" dirty="0"/>
          </a:p>
        </p:txBody>
      </p:sp>
      <p:sp>
        <p:nvSpPr>
          <p:cNvPr id="5" name="矩形 4"/>
          <p:cNvSpPr/>
          <p:nvPr/>
        </p:nvSpPr>
        <p:spPr>
          <a:xfrm>
            <a:off x="5447134" y="3933056"/>
            <a:ext cx="1249658" cy="523220"/>
          </a:xfrm>
          <a:prstGeom prst="rect">
            <a:avLst/>
          </a:prstGeom>
        </p:spPr>
        <p:txBody>
          <a:bodyPr wrap="square">
            <a:spAutoFit/>
          </a:bodyPr>
          <a:lstStyle/>
          <a:p>
            <a:pPr lvl="0" algn="ctr"/>
            <a:r>
              <a:rPr lang="en-US" altLang="zh-CN" sz="2800" dirty="0" smtClean="0">
                <a:solidFill>
                  <a:srgbClr val="FF0000"/>
                </a:solidFill>
              </a:rPr>
              <a:t>B</a:t>
            </a:r>
            <a:endParaRPr lang="zh-CN" altLang="en-US" sz="2800" dirty="0">
              <a:solidFill>
                <a:srgbClr val="FF0000"/>
              </a:solidFill>
            </a:endParaRPr>
          </a:p>
        </p:txBody>
      </p:sp>
      <p:sp>
        <p:nvSpPr>
          <p:cNvPr id="6" name="矩形 5"/>
          <p:cNvSpPr/>
          <p:nvPr/>
        </p:nvSpPr>
        <p:spPr>
          <a:xfrm>
            <a:off x="9517272" y="4005064"/>
            <a:ext cx="1249658" cy="523220"/>
          </a:xfrm>
          <a:prstGeom prst="rect">
            <a:avLst/>
          </a:prstGeom>
        </p:spPr>
        <p:txBody>
          <a:bodyPr wrap="square">
            <a:spAutoFit/>
          </a:bodyPr>
          <a:lstStyle/>
          <a:p>
            <a:pPr lvl="0" algn="ctr"/>
            <a:r>
              <a:rPr lang="en-US" altLang="zh-CN" sz="2800" dirty="0" smtClean="0">
                <a:solidFill>
                  <a:srgbClr val="FF0000"/>
                </a:solidFill>
              </a:rPr>
              <a:t>D</a:t>
            </a:r>
            <a:r>
              <a:rPr lang="zh-CN" altLang="en-US" sz="2800" dirty="0" smtClean="0">
                <a:solidFill>
                  <a:srgbClr val="FF0000"/>
                </a:solidFill>
              </a:rPr>
              <a:t>或</a:t>
            </a:r>
            <a:r>
              <a:rPr lang="en-US" altLang="zh-CN" sz="2800" dirty="0" smtClean="0">
                <a:solidFill>
                  <a:srgbClr val="FF0000"/>
                </a:solidFill>
              </a:rPr>
              <a:t>E</a:t>
            </a:r>
            <a:endParaRPr lang="zh-CN" altLang="en-US" sz="2800" dirty="0">
              <a:solidFill>
                <a:srgbClr val="FF0000"/>
              </a:solidFill>
            </a:endParaRPr>
          </a:p>
        </p:txBody>
      </p:sp>
      <p:sp>
        <p:nvSpPr>
          <p:cNvPr id="7" name="矩形 6"/>
          <p:cNvSpPr/>
          <p:nvPr/>
        </p:nvSpPr>
        <p:spPr>
          <a:xfrm>
            <a:off x="1486694" y="4941168"/>
            <a:ext cx="9073008" cy="523220"/>
          </a:xfrm>
          <a:prstGeom prst="rect">
            <a:avLst/>
          </a:prstGeom>
        </p:spPr>
        <p:txBody>
          <a:bodyPr wrap="square">
            <a:spAutoFit/>
          </a:bodyPr>
          <a:lstStyle/>
          <a:p>
            <a:pPr lvl="0" algn="ctr"/>
            <a:r>
              <a:rPr lang="zh-CN" altLang="en-US" sz="2800" dirty="0" smtClean="0">
                <a:solidFill>
                  <a:srgbClr val="FF0000"/>
                </a:solidFill>
              </a:rPr>
              <a:t>剧烈燃烧，火星四射，放出热量，生成黑色固体。</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arn(inVertic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arn(inVertic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4450" name="Rectangle 2"/>
          <p:cNvSpPr>
            <a:spLocks noChangeArrowheads="1"/>
          </p:cNvSpPr>
          <p:nvPr/>
        </p:nvSpPr>
        <p:spPr bwMode="auto">
          <a:xfrm>
            <a:off x="477838" y="260350"/>
            <a:ext cx="3862387" cy="457200"/>
          </a:xfrm>
          <a:prstGeom prst="rect">
            <a:avLst/>
          </a:prstGeom>
          <a:noFill/>
          <a:ln w="9525">
            <a:noFill/>
            <a:miter lim="800000"/>
            <a:headEnd/>
            <a:tailEnd/>
          </a:ln>
          <a:effectLst/>
        </p:spPr>
        <p:txBody>
          <a:bodyPr wrap="none" anchor="ctr">
            <a:spAutoFit/>
          </a:bodyPr>
          <a:lstStyle/>
          <a:p>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设计如下表实验方案：</a:t>
            </a:r>
            <a:endParaRPr lang="zh-CN" altLang="en-US"/>
          </a:p>
        </p:txBody>
      </p:sp>
      <p:graphicFrame>
        <p:nvGraphicFramePr>
          <p:cNvPr id="104648" name="Group 200"/>
          <p:cNvGraphicFramePr>
            <a:graphicFrameLocks noGrp="1"/>
          </p:cNvGraphicFramePr>
          <p:nvPr/>
        </p:nvGraphicFramePr>
        <p:xfrm>
          <a:off x="695325" y="836613"/>
          <a:ext cx="9575800" cy="2682240"/>
        </p:xfrm>
        <a:graphic>
          <a:graphicData uri="http://schemas.openxmlformats.org/drawingml/2006/table">
            <a:tbl>
              <a:tblPr/>
              <a:tblGrid>
                <a:gridCol w="1574800"/>
                <a:gridCol w="1998663"/>
                <a:gridCol w="1998662"/>
                <a:gridCol w="2001838"/>
                <a:gridCol w="2001837"/>
              </a:tblGrid>
              <a:tr h="396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实验序号</a:t>
                      </a:r>
                      <a:endParaRPr kumimoji="0" lang="zh-CN" altLang="en-US"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H</a:t>
                      </a:r>
                      <a:r>
                        <a:rPr kumimoji="0" lang="en-US" altLang="zh-CN" sz="20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0</a:t>
                      </a:r>
                      <a:r>
                        <a:rPr kumimoji="0" lang="en-US" altLang="zh-CN" sz="20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质量分数</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a:t>
                      </a: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a:t>
                      </a:r>
                      <a:endParaRPr kumimoji="0" lang="zh-CN" altLang="en-US"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pH</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温度</a:t>
                      </a: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a:t>
                      </a:r>
                      <a:r>
                        <a:rPr kumimoji="0" lang="en-US" altLang="zh-CN" sz="2000" b="1" i="0" u="none" strike="noStrike" cap="none" normalizeH="0" baseline="0" smtClean="0">
                          <a:ln>
                            <a:noFill/>
                          </a:ln>
                          <a:solidFill>
                            <a:schemeClr val="tx1"/>
                          </a:solidFill>
                          <a:effectLst/>
                          <a:latin typeface="Calibri" pitchFamily="34" charset="0"/>
                          <a:ea typeface="宋体" charset="-122"/>
                        </a:rPr>
                        <a:t>℃</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宋体" charset="-122"/>
                          <a:ea typeface="宋体" charset="-122"/>
                          <a:cs typeface="Calibri" pitchFamily="34" charset="0"/>
                        </a:rPr>
                        <a:t>每分钟气泡数</a:t>
                      </a:r>
                      <a:endParaRPr kumimoji="0" lang="zh-CN" altLang="en-US"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1</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0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6</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0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11</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20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0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4</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15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11</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30</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0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5</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a</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11</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smtClean="0">
                          <a:ln>
                            <a:noFill/>
                          </a:ln>
                          <a:solidFill>
                            <a:schemeClr val="tx1"/>
                          </a:solidFill>
                          <a:effectLst/>
                          <a:latin typeface="宋体" charset="-122"/>
                          <a:ea typeface="宋体" charset="-122"/>
                          <a:cs typeface="Calibri" pitchFamily="34" charset="0"/>
                        </a:rPr>
                        <a:t>b</a:t>
                      </a:r>
                      <a:endParaRPr kumimoji="0" lang="en-US" altLang="zh-CN" sz="20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0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04646" name="Rectangle 198"/>
          <p:cNvSpPr>
            <a:spLocks noChangeArrowheads="1"/>
          </p:cNvSpPr>
          <p:nvPr/>
        </p:nvSpPr>
        <p:spPr bwMode="auto">
          <a:xfrm>
            <a:off x="406400" y="3605213"/>
            <a:ext cx="10945813" cy="1625600"/>
          </a:xfrm>
          <a:prstGeom prst="rect">
            <a:avLst/>
          </a:prstGeom>
          <a:noFill/>
          <a:ln w="9525">
            <a:noFill/>
            <a:miter lim="800000"/>
            <a:headEnd/>
            <a:tailEnd/>
          </a:ln>
          <a:effectLst/>
        </p:spPr>
        <p:txBody>
          <a:bodyPr anchor="ctr">
            <a:spAutoFit/>
          </a:bodyPr>
          <a:lstStyle/>
          <a:p>
            <a:pPr>
              <a:lnSpc>
                <a:spcPct val="140000"/>
              </a:lnSpc>
            </a:pPr>
            <a:r>
              <a:rPr lang="zh-CN" altLang="en-US" dirty="0">
                <a:latin typeface="Calibri" pitchFamily="34" charset="0"/>
                <a:cs typeface="Calibri" pitchFamily="34" charset="0"/>
              </a:rPr>
              <a:t>①</a:t>
            </a:r>
            <a:r>
              <a:rPr lang="zh-CN" altLang="en-US" dirty="0">
                <a:latin typeface="宋体" charset="-122"/>
                <a:cs typeface="Calibri" pitchFamily="34" charset="0"/>
              </a:rPr>
              <a:t>实验</a:t>
            </a:r>
            <a:r>
              <a:rPr lang="en-US" altLang="zh-CN" dirty="0">
                <a:latin typeface="宋体" charset="-122"/>
                <a:cs typeface="Calibri" pitchFamily="34" charset="0"/>
              </a:rPr>
              <a:t>1</a:t>
            </a:r>
            <a:r>
              <a:rPr lang="en-US" altLang="zh-CN" dirty="0">
                <a:latin typeface="Calibri" pitchFamily="34" charset="0"/>
                <a:cs typeface="Calibri" pitchFamily="34" charset="0"/>
              </a:rPr>
              <a:t>-</a:t>
            </a:r>
            <a:r>
              <a:rPr lang="en-US" altLang="zh-CN" dirty="0">
                <a:latin typeface="宋体" charset="-122"/>
                <a:cs typeface="Calibri" pitchFamily="34" charset="0"/>
              </a:rPr>
              <a:t>3</a:t>
            </a:r>
            <a:r>
              <a:rPr lang="zh-CN" altLang="en-US" dirty="0">
                <a:latin typeface="宋体" charset="-122"/>
                <a:cs typeface="Calibri" pitchFamily="34" charset="0"/>
              </a:rPr>
              <a:t>的实验目的是</a:t>
            </a:r>
            <a:r>
              <a:rPr lang="en-US" altLang="zh-CN" dirty="0">
                <a:latin typeface="宋体" charset="-122"/>
                <a:cs typeface="Calibri" pitchFamily="34" charset="0"/>
              </a:rPr>
              <a:t>_______________________________________________________________</a:t>
            </a:r>
            <a:r>
              <a:rPr lang="zh-CN" altLang="en-US" dirty="0">
                <a:latin typeface="宋体" charset="-122"/>
                <a:cs typeface="Calibri" pitchFamily="34" charset="0"/>
              </a:rPr>
              <a:t>。</a:t>
            </a:r>
            <a:endParaRPr lang="zh-CN" altLang="en-US" dirty="0"/>
          </a:p>
          <a:p>
            <a:pPr eaLnBrk="0" hangingPunct="0">
              <a:lnSpc>
                <a:spcPct val="140000"/>
              </a:lnSpc>
            </a:pPr>
            <a:r>
              <a:rPr lang="zh-CN" altLang="en-US" dirty="0">
                <a:latin typeface="Calibri" pitchFamily="34" charset="0"/>
                <a:cs typeface="Calibri" pitchFamily="34" charset="0"/>
              </a:rPr>
              <a:t>②</a:t>
            </a:r>
            <a:r>
              <a:rPr lang="zh-CN" altLang="en-US" dirty="0">
                <a:latin typeface="宋体" charset="-122"/>
                <a:cs typeface="Calibri" pitchFamily="34" charset="0"/>
              </a:rPr>
              <a:t> </a:t>
            </a:r>
            <a:r>
              <a:rPr lang="en-US" altLang="zh-CN" dirty="0">
                <a:latin typeface="宋体" charset="-122"/>
                <a:cs typeface="Calibri" pitchFamily="34" charset="0"/>
              </a:rPr>
              <a:t>a=______</a:t>
            </a:r>
            <a:r>
              <a:rPr lang="zh-CN" altLang="en-US" dirty="0">
                <a:latin typeface="宋体" charset="-122"/>
                <a:cs typeface="Calibri" pitchFamily="34" charset="0"/>
              </a:rPr>
              <a:t>；</a:t>
            </a:r>
            <a:r>
              <a:rPr lang="en-US" altLang="zh-CN" dirty="0">
                <a:latin typeface="宋体" charset="-122"/>
                <a:cs typeface="Calibri" pitchFamily="34" charset="0"/>
              </a:rPr>
              <a:t>b=_______</a:t>
            </a:r>
            <a:r>
              <a:rPr lang="zh-CN" altLang="en-US" dirty="0">
                <a:latin typeface="宋体" charset="-122"/>
                <a:cs typeface="Calibri" pitchFamily="34" charset="0"/>
              </a:rPr>
              <a:t>。</a:t>
            </a:r>
            <a:endParaRPr lang="zh-CN" altLang="en-US" dirty="0"/>
          </a:p>
        </p:txBody>
      </p:sp>
      <p:sp>
        <p:nvSpPr>
          <p:cNvPr id="5" name="矩形 4"/>
          <p:cNvSpPr/>
          <p:nvPr/>
        </p:nvSpPr>
        <p:spPr>
          <a:xfrm>
            <a:off x="1054646" y="4083237"/>
            <a:ext cx="8424936" cy="523220"/>
          </a:xfrm>
          <a:prstGeom prst="rect">
            <a:avLst/>
          </a:prstGeom>
        </p:spPr>
        <p:txBody>
          <a:bodyPr wrap="square">
            <a:spAutoFit/>
          </a:bodyPr>
          <a:lstStyle/>
          <a:p>
            <a:pPr lvl="0" algn="ctr"/>
            <a:r>
              <a:rPr lang="zh-CN" altLang="en-US" sz="2800" dirty="0" smtClean="0">
                <a:solidFill>
                  <a:srgbClr val="FF0000"/>
                </a:solidFill>
              </a:rPr>
              <a:t>探究在相同条件时，溶液</a:t>
            </a:r>
            <a:r>
              <a:rPr lang="en-US" altLang="zh-CN" sz="2800" dirty="0" smtClean="0">
                <a:solidFill>
                  <a:srgbClr val="FF0000"/>
                </a:solidFill>
              </a:rPr>
              <a:t>PH</a:t>
            </a:r>
            <a:r>
              <a:rPr lang="zh-CN" altLang="en-US" sz="2800" dirty="0" smtClean="0">
                <a:solidFill>
                  <a:srgbClr val="FF0000"/>
                </a:solidFill>
              </a:rPr>
              <a:t>对反应速率的影响。</a:t>
            </a:r>
            <a:endParaRPr lang="zh-CN" altLang="en-US" sz="2800" dirty="0">
              <a:solidFill>
                <a:srgbClr val="FF0000"/>
              </a:solidFill>
            </a:endParaRPr>
          </a:p>
        </p:txBody>
      </p:sp>
      <p:sp>
        <p:nvSpPr>
          <p:cNvPr id="6" name="矩形 5"/>
          <p:cNvSpPr/>
          <p:nvPr/>
        </p:nvSpPr>
        <p:spPr>
          <a:xfrm>
            <a:off x="739825" y="4711385"/>
            <a:ext cx="3600400" cy="523220"/>
          </a:xfrm>
          <a:prstGeom prst="rect">
            <a:avLst/>
          </a:prstGeom>
        </p:spPr>
        <p:txBody>
          <a:bodyPr wrap="square">
            <a:spAutoFit/>
          </a:bodyPr>
          <a:lstStyle/>
          <a:p>
            <a:pPr algn="ctr"/>
            <a:r>
              <a:rPr lang="en-US" altLang="zh-CN" sz="2800" dirty="0" smtClean="0">
                <a:solidFill>
                  <a:srgbClr val="FF0000"/>
                </a:solidFill>
              </a:rPr>
              <a:t>15       20</a:t>
            </a:r>
            <a:r>
              <a:rPr lang="en-US" altLang="zh-CN" sz="2800" dirty="0" smtClean="0">
                <a:solidFill>
                  <a:srgbClr val="FF0000"/>
                </a:solidFill>
              </a:rPr>
              <a:t>   </a:t>
            </a:r>
            <a:endParaRPr lang="zh-CN" altLang="en-US" sz="2800" dirty="0">
              <a:solidFill>
                <a:srgbClr val="FF0000"/>
              </a:solidFill>
            </a:endParaRPr>
          </a:p>
        </p:txBody>
      </p:sp>
      <p:sp>
        <p:nvSpPr>
          <p:cNvPr id="7" name="矩形 6"/>
          <p:cNvSpPr/>
          <p:nvPr/>
        </p:nvSpPr>
        <p:spPr>
          <a:xfrm>
            <a:off x="1069624" y="5224887"/>
            <a:ext cx="2880320" cy="523220"/>
          </a:xfrm>
          <a:prstGeom prst="rect">
            <a:avLst/>
          </a:prstGeom>
        </p:spPr>
        <p:txBody>
          <a:bodyPr wrap="square">
            <a:spAutoFit/>
          </a:bodyPr>
          <a:lstStyle/>
          <a:p>
            <a:pPr lvl="0" algn="ctr"/>
            <a:r>
              <a:rPr lang="en-US" altLang="zh-CN" sz="2800" dirty="0" smtClean="0">
                <a:solidFill>
                  <a:srgbClr val="FF0000"/>
                </a:solidFill>
              </a:rPr>
              <a:t>(30     30)    </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arn(inVertic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arn(inVertic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3427" name="Rectangle 3"/>
          <p:cNvSpPr>
            <a:spLocks noChangeArrowheads="1"/>
          </p:cNvSpPr>
          <p:nvPr/>
        </p:nvSpPr>
        <p:spPr bwMode="auto">
          <a:xfrm>
            <a:off x="-17463" y="333375"/>
            <a:ext cx="12207876" cy="5568950"/>
          </a:xfrm>
          <a:prstGeom prst="rect">
            <a:avLst/>
          </a:prstGeom>
          <a:noFill/>
          <a:ln w="9525">
            <a:noFill/>
            <a:miter lim="800000"/>
            <a:headEnd/>
            <a:tailEnd/>
          </a:ln>
          <a:effectLst/>
        </p:spPr>
        <p:txBody>
          <a:bodyPr wrap="none" anchor="ctr">
            <a:spAutoFit/>
          </a:bodyPr>
          <a:lstStyle/>
          <a:p>
            <a:pPr indent="266700">
              <a:lnSpc>
                <a:spcPct val="150000"/>
              </a:lnSpc>
            </a:pPr>
            <a:r>
              <a:rPr lang="en-US" altLang="zh-CN" dirty="0">
                <a:latin typeface="宋体" charset="-122"/>
                <a:cs typeface="Calibri" pitchFamily="34" charset="0"/>
              </a:rPr>
              <a:t>2-11.</a:t>
            </a:r>
            <a:r>
              <a:rPr lang="zh-CN" altLang="en-US" dirty="0">
                <a:latin typeface="宋体" charset="-122"/>
                <a:cs typeface="Calibri" pitchFamily="34" charset="0"/>
              </a:rPr>
              <a:t>某研究小组对用</a:t>
            </a:r>
            <a:r>
              <a:rPr lang="en-US" altLang="zh-CN" dirty="0">
                <a:latin typeface="宋体" charset="-122"/>
                <a:cs typeface="Calibri" pitchFamily="34" charset="0"/>
              </a:rPr>
              <a:t>H</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2</a:t>
            </a:r>
            <a:r>
              <a:rPr lang="zh-CN" altLang="en-US" dirty="0">
                <a:latin typeface="宋体" charset="-122"/>
                <a:cs typeface="Calibri" pitchFamily="34" charset="0"/>
              </a:rPr>
              <a:t>分解生成</a:t>
            </a:r>
            <a:r>
              <a:rPr lang="en-US" altLang="zh-CN" dirty="0">
                <a:latin typeface="宋体" charset="-122"/>
                <a:cs typeface="Calibri" pitchFamily="34" charset="0"/>
              </a:rPr>
              <a:t>H</a:t>
            </a:r>
            <a:r>
              <a:rPr lang="en-US" altLang="zh-CN" baseline="-30000" dirty="0">
                <a:latin typeface="宋体" charset="-122"/>
                <a:cs typeface="Calibri" pitchFamily="34" charset="0"/>
              </a:rPr>
              <a:t>2</a:t>
            </a:r>
            <a:r>
              <a:rPr lang="en-US" altLang="zh-CN" dirty="0">
                <a:latin typeface="Calibri" pitchFamily="34" charset="0"/>
                <a:cs typeface="Calibri" pitchFamily="34" charset="0"/>
              </a:rPr>
              <a:t>0</a:t>
            </a:r>
            <a:r>
              <a:rPr lang="zh-CN" altLang="en-US" dirty="0">
                <a:latin typeface="宋体" charset="-122"/>
                <a:cs typeface="Calibri" pitchFamily="34" charset="0"/>
              </a:rPr>
              <a:t>和</a:t>
            </a:r>
            <a:r>
              <a:rPr lang="en-US" altLang="zh-CN" dirty="0">
                <a:latin typeface="Calibri" pitchFamily="34" charset="0"/>
                <a:cs typeface="Calibri" pitchFamily="34" charset="0"/>
              </a:rPr>
              <a:t>0</a:t>
            </a:r>
            <a:r>
              <a:rPr lang="en-US" altLang="zh-CN" baseline="-30000" dirty="0">
                <a:latin typeface="宋体" charset="-122"/>
                <a:cs typeface="Calibri" pitchFamily="34" charset="0"/>
              </a:rPr>
              <a:t>2</a:t>
            </a:r>
            <a:r>
              <a:rPr lang="zh-CN" altLang="en-US" dirty="0">
                <a:latin typeface="宋体" charset="-122"/>
                <a:cs typeface="Calibri" pitchFamily="34" charset="0"/>
              </a:rPr>
              <a:t>的实验条件进行探究。他们进行了以下实验：</a:t>
            </a:r>
            <a:endParaRPr lang="zh-CN" altLang="en-US" dirty="0"/>
          </a:p>
          <a:p>
            <a:pPr indent="266700"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1)</a:t>
            </a:r>
            <a:r>
              <a:rPr lang="zh-CN" altLang="en-US" dirty="0">
                <a:latin typeface="宋体" charset="-122"/>
                <a:cs typeface="Calibri" pitchFamily="34" charset="0"/>
              </a:rPr>
              <a:t>实验的现象分别如下：</a:t>
            </a:r>
            <a:endParaRPr lang="zh-CN" altLang="en-US" dirty="0"/>
          </a:p>
          <a:p>
            <a:pPr indent="266700" eaLnBrk="0" hangingPunct="0">
              <a:lnSpc>
                <a:spcPct val="150000"/>
              </a:lnSpc>
            </a:pPr>
            <a:r>
              <a:rPr lang="zh-CN" altLang="en-US" dirty="0">
                <a:latin typeface="Calibri" pitchFamily="34" charset="0"/>
                <a:cs typeface="Calibri" pitchFamily="34" charset="0"/>
              </a:rPr>
              <a:t>①</a:t>
            </a:r>
            <a:r>
              <a:rPr lang="zh-CN" altLang="en-US" dirty="0">
                <a:latin typeface="宋体" charset="-122"/>
                <a:cs typeface="Calibri" pitchFamily="34" charset="0"/>
              </a:rPr>
              <a:t>往盛有</a:t>
            </a:r>
            <a:r>
              <a:rPr lang="en-US" altLang="zh-CN" dirty="0">
                <a:latin typeface="宋体" charset="-122"/>
                <a:cs typeface="Calibri" pitchFamily="34" charset="0"/>
              </a:rPr>
              <a:t>5mL 5% H</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2</a:t>
            </a:r>
            <a:r>
              <a:rPr lang="zh-CN" altLang="en-US" dirty="0">
                <a:latin typeface="宋体" charset="-122"/>
                <a:cs typeface="Calibri" pitchFamily="34" charset="0"/>
              </a:rPr>
              <a:t>溶液的试管中伸入带火星的木条，木条不复燃。</a:t>
            </a:r>
            <a:endParaRPr lang="zh-CN" altLang="en-US" dirty="0"/>
          </a:p>
          <a:p>
            <a:pPr indent="266700" eaLnBrk="0" hangingPunct="0">
              <a:lnSpc>
                <a:spcPct val="150000"/>
              </a:lnSpc>
            </a:pPr>
            <a:r>
              <a:rPr lang="zh-CN" altLang="en-US" dirty="0">
                <a:latin typeface="Calibri" pitchFamily="34" charset="0"/>
                <a:cs typeface="Calibri" pitchFamily="34" charset="0"/>
              </a:rPr>
              <a:t>②</a:t>
            </a:r>
            <a:r>
              <a:rPr lang="zh-CN" altLang="en-US" dirty="0">
                <a:latin typeface="宋体" charset="-122"/>
                <a:cs typeface="Calibri" pitchFamily="34" charset="0"/>
              </a:rPr>
              <a:t>往盛有</a:t>
            </a:r>
            <a:r>
              <a:rPr lang="en-US" altLang="zh-CN" dirty="0">
                <a:latin typeface="宋体" charset="-122"/>
                <a:cs typeface="Calibri" pitchFamily="34" charset="0"/>
              </a:rPr>
              <a:t>5mL w% H</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2</a:t>
            </a:r>
            <a:r>
              <a:rPr lang="zh-CN" altLang="en-US" dirty="0">
                <a:latin typeface="宋体" charset="-122"/>
                <a:cs typeface="Calibri" pitchFamily="34" charset="0"/>
              </a:rPr>
              <a:t>溶液的试管中加入</a:t>
            </a:r>
            <a:r>
              <a:rPr lang="en-US" altLang="zh-CN" dirty="0" err="1">
                <a:latin typeface="宋体" charset="-122"/>
                <a:cs typeface="Calibri" pitchFamily="34" charset="0"/>
              </a:rPr>
              <a:t>ag</a:t>
            </a:r>
            <a:r>
              <a:rPr lang="en-US" altLang="zh-CN" dirty="0">
                <a:latin typeface="宋体" charset="-122"/>
                <a:cs typeface="Calibri" pitchFamily="34" charset="0"/>
              </a:rPr>
              <a:t> MnO</a:t>
            </a:r>
            <a:r>
              <a:rPr lang="en-US" altLang="zh-CN" baseline="-30000" dirty="0">
                <a:latin typeface="宋体" charset="-122"/>
                <a:cs typeface="Calibri" pitchFamily="34" charset="0"/>
              </a:rPr>
              <a:t>2</a:t>
            </a:r>
            <a:r>
              <a:rPr lang="zh-CN" altLang="en-US" dirty="0">
                <a:latin typeface="宋体" charset="-122"/>
                <a:cs typeface="Calibri" pitchFamily="34" charset="0"/>
              </a:rPr>
              <a:t>，伸入带火星的木条，木条复燃。</a:t>
            </a:r>
            <a:endParaRPr lang="zh-CN" altLang="en-US" dirty="0"/>
          </a:p>
          <a:p>
            <a:pPr indent="266700" eaLnBrk="0" hangingPunct="0">
              <a:lnSpc>
                <a:spcPct val="150000"/>
              </a:lnSpc>
            </a:pPr>
            <a:r>
              <a:rPr lang="zh-CN" altLang="en-US" dirty="0">
                <a:latin typeface="Calibri" pitchFamily="34" charset="0"/>
                <a:cs typeface="Calibri" pitchFamily="34" charset="0"/>
              </a:rPr>
              <a:t>③</a:t>
            </a:r>
            <a:r>
              <a:rPr lang="zh-CN" altLang="en-US" dirty="0">
                <a:latin typeface="宋体" charset="-122"/>
                <a:cs typeface="Calibri" pitchFamily="34" charset="0"/>
              </a:rPr>
              <a:t>往盛有</a:t>
            </a:r>
            <a:r>
              <a:rPr lang="en-US" altLang="zh-CN" dirty="0">
                <a:latin typeface="宋体" charset="-122"/>
                <a:cs typeface="Calibri" pitchFamily="34" charset="0"/>
              </a:rPr>
              <a:t>5mL w% H</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2</a:t>
            </a:r>
            <a:r>
              <a:rPr lang="zh-CN" altLang="en-US" dirty="0">
                <a:latin typeface="宋体" charset="-122"/>
                <a:cs typeface="Calibri" pitchFamily="34" charset="0"/>
              </a:rPr>
              <a:t>溶液的试管中加入</a:t>
            </a:r>
            <a:r>
              <a:rPr lang="en-US" altLang="zh-CN" dirty="0" err="1">
                <a:latin typeface="宋体" charset="-122"/>
                <a:cs typeface="Calibri" pitchFamily="34" charset="0"/>
              </a:rPr>
              <a:t>ag</a:t>
            </a:r>
            <a:r>
              <a:rPr lang="en-US" altLang="zh-CN" dirty="0">
                <a:latin typeface="宋体" charset="-122"/>
                <a:cs typeface="Calibri" pitchFamily="34" charset="0"/>
              </a:rPr>
              <a:t> Fe</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3</a:t>
            </a:r>
            <a:r>
              <a:rPr lang="zh-CN" altLang="en-US" dirty="0">
                <a:latin typeface="宋体" charset="-122"/>
                <a:cs typeface="Calibri" pitchFamily="34" charset="0"/>
              </a:rPr>
              <a:t>，伸人带火星的木条，木条复燃。</a:t>
            </a:r>
            <a:endParaRPr lang="zh-CN" altLang="en-US" dirty="0"/>
          </a:p>
          <a:p>
            <a:pPr indent="266700" eaLnBrk="0" hangingPunct="0">
              <a:lnSpc>
                <a:spcPct val="150000"/>
              </a:lnSpc>
            </a:pPr>
            <a:r>
              <a:rPr lang="zh-CN" altLang="en-US" dirty="0">
                <a:latin typeface="Calibri" pitchFamily="34" charset="0"/>
                <a:cs typeface="Calibri" pitchFamily="34" charset="0"/>
              </a:rPr>
              <a:t>④</a:t>
            </a:r>
            <a:r>
              <a:rPr lang="zh-CN" altLang="en-US" dirty="0">
                <a:latin typeface="宋体" charset="-122"/>
                <a:cs typeface="Calibri" pitchFamily="34" charset="0"/>
              </a:rPr>
              <a:t>经检验，</a:t>
            </a:r>
            <a:r>
              <a:rPr lang="zh-CN" altLang="en-US" dirty="0">
                <a:latin typeface="Calibri" pitchFamily="34" charset="0"/>
                <a:cs typeface="Calibri" pitchFamily="34" charset="0"/>
              </a:rPr>
              <a:t>②</a:t>
            </a:r>
            <a:r>
              <a:rPr lang="zh-CN" altLang="en-US" dirty="0">
                <a:latin typeface="宋体" charset="-122"/>
                <a:cs typeface="Calibri" pitchFamily="34" charset="0"/>
              </a:rPr>
              <a:t>、</a:t>
            </a:r>
            <a:r>
              <a:rPr lang="zh-CN" altLang="en-US" dirty="0">
                <a:latin typeface="Calibri" pitchFamily="34" charset="0"/>
                <a:cs typeface="Calibri" pitchFamily="34" charset="0"/>
              </a:rPr>
              <a:t>③</a:t>
            </a:r>
            <a:r>
              <a:rPr lang="zh-CN" altLang="en-US" dirty="0">
                <a:latin typeface="宋体" charset="-122"/>
                <a:cs typeface="Calibri" pitchFamily="34" charset="0"/>
              </a:rPr>
              <a:t>反应后试管中仍分别含有</a:t>
            </a:r>
            <a:r>
              <a:rPr lang="en-US" altLang="zh-CN" dirty="0" err="1">
                <a:latin typeface="宋体" charset="-122"/>
                <a:cs typeface="Calibri" pitchFamily="34" charset="0"/>
              </a:rPr>
              <a:t>ag</a:t>
            </a:r>
            <a:r>
              <a:rPr lang="en-US" altLang="zh-CN" dirty="0">
                <a:latin typeface="宋体" charset="-122"/>
                <a:cs typeface="Calibri" pitchFamily="34" charset="0"/>
              </a:rPr>
              <a:t> MnO</a:t>
            </a:r>
            <a:r>
              <a:rPr lang="en-US" altLang="zh-CN" baseline="-30000" dirty="0">
                <a:latin typeface="宋体" charset="-122"/>
                <a:cs typeface="Calibri" pitchFamily="34" charset="0"/>
              </a:rPr>
              <a:t>2</a:t>
            </a:r>
            <a:r>
              <a:rPr lang="zh-CN" altLang="en-US" dirty="0">
                <a:latin typeface="宋体" charset="-122"/>
                <a:cs typeface="Calibri" pitchFamily="34" charset="0"/>
              </a:rPr>
              <a:t>和</a:t>
            </a:r>
            <a:r>
              <a:rPr lang="en-US" altLang="zh-CN" dirty="0">
                <a:latin typeface="宋体" charset="-122"/>
                <a:cs typeface="Calibri" pitchFamily="34" charset="0"/>
              </a:rPr>
              <a:t>agFe</a:t>
            </a:r>
            <a:r>
              <a:rPr lang="en-US" altLang="zh-CN" baseline="-30000" dirty="0">
                <a:latin typeface="宋体" charset="-122"/>
                <a:cs typeface="Calibri" pitchFamily="34" charset="0"/>
              </a:rPr>
              <a:t>2</a:t>
            </a:r>
            <a:r>
              <a:rPr lang="en-US" altLang="zh-CN" dirty="0">
                <a:latin typeface="Calibri" pitchFamily="34" charset="0"/>
                <a:cs typeface="Calibri" pitchFamily="34" charset="0"/>
              </a:rPr>
              <a:t>0</a:t>
            </a:r>
            <a:r>
              <a:rPr lang="en-US" altLang="zh-CN" baseline="-30000" dirty="0">
                <a:latin typeface="宋体" charset="-122"/>
                <a:cs typeface="Calibri" pitchFamily="34" charset="0"/>
              </a:rPr>
              <a:t>3</a:t>
            </a:r>
            <a:r>
              <a:rPr lang="zh-CN" altLang="en-US" dirty="0">
                <a:latin typeface="宋体" charset="-122"/>
                <a:cs typeface="Calibri" pitchFamily="34" charset="0"/>
              </a:rPr>
              <a:t>。</a:t>
            </a:r>
            <a:endParaRPr lang="zh-CN" altLang="en-US" dirty="0"/>
          </a:p>
          <a:p>
            <a:pPr indent="266700" eaLnBrk="0" hangingPunct="0">
              <a:lnSpc>
                <a:spcPct val="150000"/>
              </a:lnSpc>
            </a:pPr>
            <a:r>
              <a:rPr lang="zh-CN" altLang="en-US" dirty="0">
                <a:latin typeface="宋体" charset="-122"/>
                <a:cs typeface="Calibri" pitchFamily="34" charset="0"/>
              </a:rPr>
              <a:t>问题：</a:t>
            </a:r>
            <a:r>
              <a:rPr lang="en-US" altLang="zh-CN" dirty="0">
                <a:latin typeface="宋体" charset="-122"/>
                <a:cs typeface="Calibri" pitchFamily="34" charset="0"/>
              </a:rPr>
              <a:t>a.MnO</a:t>
            </a:r>
            <a:r>
              <a:rPr lang="en-US" altLang="zh-CN" baseline="-30000" dirty="0">
                <a:latin typeface="宋体" charset="-122"/>
                <a:cs typeface="Calibri" pitchFamily="34" charset="0"/>
              </a:rPr>
              <a:t>2</a:t>
            </a:r>
            <a:r>
              <a:rPr lang="zh-CN" altLang="en-US" dirty="0">
                <a:latin typeface="宋体" charset="-122"/>
                <a:cs typeface="Calibri" pitchFamily="34" charset="0"/>
              </a:rPr>
              <a:t>、</a:t>
            </a:r>
            <a:r>
              <a:rPr lang="en-US" altLang="zh-CN" dirty="0">
                <a:latin typeface="宋体" charset="-122"/>
                <a:cs typeface="Calibri" pitchFamily="34" charset="0"/>
              </a:rPr>
              <a:t>Fe</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3</a:t>
            </a:r>
            <a:r>
              <a:rPr lang="zh-CN" altLang="en-US" dirty="0">
                <a:latin typeface="宋体" charset="-122"/>
                <a:cs typeface="Calibri" pitchFamily="34" charset="0"/>
              </a:rPr>
              <a:t>在上述反应中的作用是</a:t>
            </a:r>
            <a:r>
              <a:rPr lang="en-US" altLang="zh-CN" dirty="0">
                <a:latin typeface="宋体" charset="-122"/>
                <a:cs typeface="Calibri" pitchFamily="34" charset="0"/>
              </a:rPr>
              <a:t>_______________________</a:t>
            </a:r>
            <a:r>
              <a:rPr lang="zh-CN" altLang="en-US" dirty="0">
                <a:latin typeface="宋体" charset="-122"/>
                <a:cs typeface="Calibri" pitchFamily="34" charset="0"/>
              </a:rPr>
              <a:t>。</a:t>
            </a:r>
            <a:endParaRPr lang="zh-CN" altLang="en-US" dirty="0"/>
          </a:p>
          <a:p>
            <a:pPr indent="266700" eaLnBrk="0" hangingPunct="0">
              <a:lnSpc>
                <a:spcPct val="150000"/>
              </a:lnSpc>
            </a:pPr>
            <a:r>
              <a:rPr lang="en-US" altLang="zh-CN" dirty="0">
                <a:latin typeface="宋体" charset="-122"/>
                <a:cs typeface="Calibri" pitchFamily="34" charset="0"/>
              </a:rPr>
              <a:t>b. </a:t>
            </a:r>
            <a:r>
              <a:rPr lang="zh-CN" altLang="en-US" dirty="0">
                <a:latin typeface="宋体" charset="-122"/>
                <a:cs typeface="Calibri" pitchFamily="34" charset="0"/>
              </a:rPr>
              <a:t>实验</a:t>
            </a:r>
            <a:r>
              <a:rPr lang="zh-CN" altLang="en-US" dirty="0">
                <a:latin typeface="Calibri" pitchFamily="34" charset="0"/>
                <a:cs typeface="Calibri" pitchFamily="34" charset="0"/>
              </a:rPr>
              <a:t>②</a:t>
            </a:r>
            <a:r>
              <a:rPr lang="zh-CN" altLang="en-US" dirty="0">
                <a:latin typeface="宋体" charset="-122"/>
                <a:cs typeface="Calibri" pitchFamily="34" charset="0"/>
              </a:rPr>
              <a:t>、</a:t>
            </a:r>
            <a:r>
              <a:rPr lang="zh-CN" altLang="en-US" dirty="0">
                <a:latin typeface="Calibri" pitchFamily="34" charset="0"/>
                <a:cs typeface="Calibri" pitchFamily="34" charset="0"/>
              </a:rPr>
              <a:t>③</a:t>
            </a:r>
            <a:r>
              <a:rPr lang="zh-CN" altLang="en-US" dirty="0">
                <a:latin typeface="宋体" charset="-122"/>
                <a:cs typeface="Calibri" pitchFamily="34" charset="0"/>
              </a:rPr>
              <a:t>中</a:t>
            </a:r>
            <a:r>
              <a:rPr lang="en-US" altLang="zh-CN" dirty="0">
                <a:latin typeface="宋体" charset="-122"/>
                <a:cs typeface="Calibri" pitchFamily="34" charset="0"/>
              </a:rPr>
              <a:t>H</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2</a:t>
            </a:r>
            <a:r>
              <a:rPr lang="zh-CN" altLang="en-US" dirty="0">
                <a:latin typeface="宋体" charset="-122"/>
                <a:cs typeface="Calibri" pitchFamily="34" charset="0"/>
              </a:rPr>
              <a:t>的质量分数（</a:t>
            </a:r>
            <a:r>
              <a:rPr lang="en-US" altLang="zh-CN" dirty="0">
                <a:latin typeface="宋体" charset="-122"/>
                <a:cs typeface="Calibri" pitchFamily="34" charset="0"/>
              </a:rPr>
              <a:t>w %)</a:t>
            </a:r>
            <a:r>
              <a:rPr lang="zh-CN" altLang="en-US" dirty="0">
                <a:latin typeface="宋体" charset="-122"/>
                <a:cs typeface="Calibri" pitchFamily="34" charset="0"/>
              </a:rPr>
              <a:t>以</a:t>
            </a:r>
            <a:r>
              <a:rPr lang="en-US" altLang="zh-CN" dirty="0">
                <a:latin typeface="宋体" charset="-122"/>
                <a:cs typeface="Calibri" pitchFamily="34" charset="0"/>
              </a:rPr>
              <a:t>__________</a:t>
            </a:r>
            <a:r>
              <a:rPr lang="zh-CN" altLang="en-US" dirty="0">
                <a:latin typeface="宋体" charset="-122"/>
                <a:cs typeface="Calibri" pitchFamily="34" charset="0"/>
              </a:rPr>
              <a:t>为宜。</a:t>
            </a:r>
            <a:endParaRPr lang="zh-CN" altLang="en-US" dirty="0"/>
          </a:p>
          <a:p>
            <a:pPr indent="266700"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研究小组还对溶液的质量分数、催化剂的种类等实验条件进行了探究。</a:t>
            </a:r>
            <a:endParaRPr lang="zh-CN" altLang="en-US" dirty="0"/>
          </a:p>
          <a:p>
            <a:pPr indent="266700" eaLnBrk="0" hangingPunct="0">
              <a:lnSpc>
                <a:spcPct val="150000"/>
              </a:lnSpc>
            </a:pPr>
            <a:r>
              <a:rPr lang="zh-CN" altLang="en-US" dirty="0">
                <a:latin typeface="宋体" charset="-122"/>
                <a:cs typeface="Calibri" pitchFamily="34" charset="0"/>
              </a:rPr>
              <a:t>下表选取了部分实验数据：</a:t>
            </a:r>
          </a:p>
        </p:txBody>
      </p:sp>
      <p:sp>
        <p:nvSpPr>
          <p:cNvPr id="3" name="矩形 2"/>
          <p:cNvSpPr/>
          <p:nvPr/>
        </p:nvSpPr>
        <p:spPr>
          <a:xfrm>
            <a:off x="6023198" y="3686983"/>
            <a:ext cx="2880320" cy="523220"/>
          </a:xfrm>
          <a:prstGeom prst="rect">
            <a:avLst/>
          </a:prstGeom>
        </p:spPr>
        <p:txBody>
          <a:bodyPr wrap="square">
            <a:spAutoFit/>
          </a:bodyPr>
          <a:lstStyle/>
          <a:p>
            <a:pPr lvl="0" algn="ctr"/>
            <a:r>
              <a:rPr lang="zh-CN" altLang="en-US" sz="2800" dirty="0" smtClean="0">
                <a:solidFill>
                  <a:srgbClr val="FF0000"/>
                </a:solidFill>
              </a:rPr>
              <a:t>催化作用</a:t>
            </a:r>
            <a:endParaRPr lang="zh-CN" altLang="en-US" sz="2800" dirty="0">
              <a:solidFill>
                <a:srgbClr val="FF0000"/>
              </a:solidFill>
            </a:endParaRPr>
          </a:p>
        </p:txBody>
      </p:sp>
      <p:sp>
        <p:nvSpPr>
          <p:cNvPr id="4" name="矩形 3"/>
          <p:cNvSpPr/>
          <p:nvPr/>
        </p:nvSpPr>
        <p:spPr>
          <a:xfrm>
            <a:off x="6266438" y="4203050"/>
            <a:ext cx="1249658" cy="523220"/>
          </a:xfrm>
          <a:prstGeom prst="rect">
            <a:avLst/>
          </a:prstGeom>
        </p:spPr>
        <p:txBody>
          <a:bodyPr wrap="square">
            <a:spAutoFit/>
          </a:bodyPr>
          <a:lstStyle/>
          <a:p>
            <a:pPr lvl="0" algn="ctr"/>
            <a:r>
              <a:rPr lang="en-US" altLang="zh-CN" sz="2800" dirty="0" smtClean="0">
                <a:solidFill>
                  <a:srgbClr val="FF0000"/>
                </a:solidFill>
              </a:rPr>
              <a:t>5</a:t>
            </a:r>
            <a:r>
              <a:rPr lang="en-US" altLang="zh-CN" sz="2800" dirty="0">
                <a:solidFill>
                  <a:srgbClr val="FF0000"/>
                </a:solidFill>
                <a:latin typeface="宋体" charset="-122"/>
                <a:cs typeface="Calibri" pitchFamily="34" charset="0"/>
              </a:rPr>
              <a:t>%</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9506" name="Rectangle 2"/>
          <p:cNvSpPr>
            <a:spLocks noChangeArrowheads="1"/>
          </p:cNvSpPr>
          <p:nvPr/>
        </p:nvSpPr>
        <p:spPr bwMode="auto">
          <a:xfrm>
            <a:off x="2495550" y="333375"/>
            <a:ext cx="6777038" cy="457200"/>
          </a:xfrm>
          <a:prstGeom prst="rect">
            <a:avLst/>
          </a:prstGeom>
          <a:noFill/>
          <a:ln w="9525">
            <a:noFill/>
            <a:miter lim="800000"/>
            <a:headEnd/>
            <a:tailEnd/>
          </a:ln>
          <a:effectLst/>
        </p:spPr>
        <p:txBody>
          <a:bodyPr wrap="none" anchor="ctr">
            <a:spAutoFit/>
          </a:bodyPr>
          <a:lstStyle/>
          <a:p>
            <a:pPr algn="ctr"/>
            <a:r>
              <a:rPr lang="zh-CN" altLang="en-US">
                <a:latin typeface="宋体" charset="-122"/>
                <a:cs typeface="Calibri" pitchFamily="34" charset="0"/>
              </a:rPr>
              <a:t>用足量等体积</a:t>
            </a:r>
            <a:r>
              <a:rPr lang="en-US" altLang="zh-CN">
                <a:latin typeface="宋体" charset="-122"/>
                <a:cs typeface="Calibri" pitchFamily="34" charset="0"/>
              </a:rPr>
              <a:t>H</a:t>
            </a:r>
            <a:r>
              <a:rPr lang="en-US" altLang="zh-CN" baseline="-30000">
                <a:latin typeface="宋体" charset="-122"/>
                <a:cs typeface="Calibri" pitchFamily="34" charset="0"/>
              </a:rPr>
              <a:t>2</a:t>
            </a:r>
            <a:r>
              <a:rPr lang="en-US" altLang="zh-CN">
                <a:latin typeface="Calibri" pitchFamily="34" charset="0"/>
                <a:cs typeface="Calibri" pitchFamily="34" charset="0"/>
              </a:rPr>
              <a:t>0</a:t>
            </a:r>
            <a:r>
              <a:rPr lang="en-US" altLang="zh-CN" baseline="-30000">
                <a:latin typeface="宋体" charset="-122"/>
                <a:cs typeface="Calibri" pitchFamily="34" charset="0"/>
              </a:rPr>
              <a:t>2</a:t>
            </a:r>
            <a:r>
              <a:rPr lang="zh-CN" altLang="en-US">
                <a:latin typeface="宋体" charset="-122"/>
                <a:cs typeface="Calibri" pitchFamily="34" charset="0"/>
              </a:rPr>
              <a:t>溶液制取相同体积</a:t>
            </a:r>
            <a:r>
              <a:rPr lang="en-US" altLang="zh-CN">
                <a:latin typeface="宋体" charset="-122"/>
                <a:cs typeface="Calibri" pitchFamily="34" charset="0"/>
              </a:rPr>
              <a:t>O</a:t>
            </a:r>
            <a:r>
              <a:rPr lang="en-US" altLang="zh-CN" baseline="-30000">
                <a:latin typeface="宋体" charset="-122"/>
                <a:cs typeface="Calibri" pitchFamily="34" charset="0"/>
              </a:rPr>
              <a:t>2</a:t>
            </a:r>
            <a:r>
              <a:rPr lang="zh-CN" altLang="en-US">
                <a:latin typeface="宋体" charset="-122"/>
                <a:cs typeface="Calibri" pitchFamily="34" charset="0"/>
              </a:rPr>
              <a:t>所需的时间</a:t>
            </a:r>
            <a:endParaRPr lang="zh-CN" altLang="en-US"/>
          </a:p>
        </p:txBody>
      </p:sp>
      <p:graphicFrame>
        <p:nvGraphicFramePr>
          <p:cNvPr id="149602" name="Group 98"/>
          <p:cNvGraphicFramePr>
            <a:graphicFrameLocks noGrp="1"/>
          </p:cNvGraphicFramePr>
          <p:nvPr/>
        </p:nvGraphicFramePr>
        <p:xfrm>
          <a:off x="1487488" y="1052513"/>
          <a:ext cx="9936162" cy="2194560"/>
        </p:xfrm>
        <a:graphic>
          <a:graphicData uri="http://schemas.openxmlformats.org/drawingml/2006/table">
            <a:tbl>
              <a:tblPr/>
              <a:tblGrid>
                <a:gridCol w="2152650"/>
                <a:gridCol w="2595562"/>
                <a:gridCol w="2593975"/>
                <a:gridCol w="2593975"/>
              </a:tblGrid>
              <a:tr h="250825">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条件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时间</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/min</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r>
              <a:tr h="244475">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质量分数为</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30%H</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质量分数为</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15% H</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质量分数为</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5% H</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加入</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ag Mn0</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0.8</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2.0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加入</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agFe</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3</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7.0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9.0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16.0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49599" name="Rectangle 95"/>
          <p:cNvSpPr>
            <a:spLocks noChangeArrowheads="1"/>
          </p:cNvSpPr>
          <p:nvPr/>
        </p:nvSpPr>
        <p:spPr bwMode="auto">
          <a:xfrm>
            <a:off x="477838" y="3429000"/>
            <a:ext cx="11233150" cy="2231124"/>
          </a:xfrm>
          <a:prstGeom prst="rect">
            <a:avLst/>
          </a:prstGeom>
          <a:noFill/>
          <a:ln w="9525">
            <a:noFill/>
            <a:miter lim="800000"/>
            <a:headEnd/>
            <a:tailEnd/>
          </a:ln>
          <a:effectLst/>
        </p:spPr>
        <p:txBody>
          <a:bodyPr anchor="ctr">
            <a:spAutoFit/>
          </a:bodyPr>
          <a:lstStyle/>
          <a:p>
            <a:pPr>
              <a:lnSpc>
                <a:spcPct val="150000"/>
              </a:lnSpc>
            </a:pPr>
            <a:r>
              <a:rPr lang="zh-CN" altLang="en-US" dirty="0">
                <a:latin typeface="宋体" charset="-122"/>
                <a:cs typeface="Calibri" pitchFamily="34" charset="0"/>
              </a:rPr>
              <a:t>从上表中能得出的结论是：</a:t>
            </a:r>
            <a:endParaRPr lang="zh-CN" altLang="en-US" dirty="0"/>
          </a:p>
          <a:p>
            <a:pPr eaLnBrk="0" hangingPunct="0">
              <a:lnSpc>
                <a:spcPct val="150000"/>
              </a:lnSpc>
            </a:pPr>
            <a:r>
              <a:rPr lang="zh-CN" altLang="en-US" dirty="0">
                <a:latin typeface="Calibri" pitchFamily="34" charset="0"/>
                <a:cs typeface="Calibri" pitchFamily="34" charset="0"/>
              </a:rPr>
              <a:t>①</a:t>
            </a:r>
            <a:r>
              <a:rPr lang="en-US" altLang="zh-CN" dirty="0">
                <a:latin typeface="宋体" charset="-122"/>
                <a:cs typeface="Calibri" pitchFamily="34" charset="0"/>
              </a:rPr>
              <a:t>_______________________________________________________________</a:t>
            </a:r>
            <a:r>
              <a:rPr lang="zh-CN" altLang="en-US" dirty="0">
                <a:latin typeface="宋体" charset="-122"/>
                <a:cs typeface="Calibri" pitchFamily="34" charset="0"/>
              </a:rPr>
              <a:t>。</a:t>
            </a:r>
            <a:endParaRPr lang="zh-CN" altLang="en-US" dirty="0"/>
          </a:p>
          <a:p>
            <a:pPr eaLnBrk="0" hangingPunct="0">
              <a:lnSpc>
                <a:spcPct val="150000"/>
              </a:lnSpc>
            </a:pPr>
            <a:endParaRPr lang="en-US" altLang="zh-CN" dirty="0" smtClean="0">
              <a:latin typeface="Calibri" pitchFamily="34" charset="0"/>
              <a:cs typeface="Calibri" pitchFamily="34" charset="0"/>
            </a:endParaRPr>
          </a:p>
          <a:p>
            <a:pPr eaLnBrk="0" hangingPunct="0">
              <a:lnSpc>
                <a:spcPct val="150000"/>
              </a:lnSpc>
            </a:pPr>
            <a:r>
              <a:rPr lang="zh-CN" altLang="en-US" dirty="0" smtClean="0">
                <a:latin typeface="Calibri" pitchFamily="34" charset="0"/>
                <a:cs typeface="Calibri" pitchFamily="34" charset="0"/>
              </a:rPr>
              <a:t>②</a:t>
            </a:r>
            <a:r>
              <a:rPr lang="en-US" altLang="zh-CN" dirty="0">
                <a:latin typeface="宋体" charset="-122"/>
                <a:cs typeface="Calibri" pitchFamily="34" charset="0"/>
              </a:rPr>
              <a:t>_____________________________________________________________</a:t>
            </a:r>
            <a:r>
              <a:rPr lang="zh-CN" altLang="en-US" dirty="0">
                <a:latin typeface="宋体" charset="-122"/>
                <a:cs typeface="Calibri" pitchFamily="34" charset="0"/>
              </a:rPr>
              <a:t>。</a:t>
            </a:r>
            <a:endParaRPr lang="zh-CN" altLang="en-US" dirty="0"/>
          </a:p>
        </p:txBody>
      </p:sp>
      <p:sp>
        <p:nvSpPr>
          <p:cNvPr id="6" name="矩形 5"/>
          <p:cNvSpPr/>
          <p:nvPr/>
        </p:nvSpPr>
        <p:spPr>
          <a:xfrm>
            <a:off x="766614" y="4005064"/>
            <a:ext cx="9577064" cy="954107"/>
          </a:xfrm>
          <a:prstGeom prst="rect">
            <a:avLst/>
          </a:prstGeom>
        </p:spPr>
        <p:txBody>
          <a:bodyPr wrap="square">
            <a:spAutoFit/>
          </a:bodyPr>
          <a:lstStyle/>
          <a:p>
            <a:pPr lvl="0" algn="ctr"/>
            <a:r>
              <a:rPr lang="zh-CN" altLang="en-US" sz="2800" dirty="0" smtClean="0">
                <a:solidFill>
                  <a:srgbClr val="FF0000"/>
                </a:solidFill>
              </a:rPr>
              <a:t>随着过氧化氢的质量分数的增大，制取相同体积氧气需要的时间减少。</a:t>
            </a:r>
            <a:endParaRPr lang="zh-CN" altLang="en-US" sz="2800" dirty="0">
              <a:solidFill>
                <a:srgbClr val="FF0000"/>
              </a:solidFill>
            </a:endParaRPr>
          </a:p>
        </p:txBody>
      </p:sp>
      <p:sp>
        <p:nvSpPr>
          <p:cNvPr id="7" name="矩形 6"/>
          <p:cNvSpPr/>
          <p:nvPr/>
        </p:nvSpPr>
        <p:spPr>
          <a:xfrm>
            <a:off x="910630" y="4990243"/>
            <a:ext cx="9721824" cy="954107"/>
          </a:xfrm>
          <a:prstGeom prst="rect">
            <a:avLst/>
          </a:prstGeom>
        </p:spPr>
        <p:txBody>
          <a:bodyPr wrap="square">
            <a:spAutoFit/>
          </a:bodyPr>
          <a:lstStyle/>
          <a:p>
            <a:pPr lvl="0" algn="ctr"/>
            <a:r>
              <a:rPr lang="zh-CN" altLang="en-US" sz="2800" dirty="0" smtClean="0">
                <a:solidFill>
                  <a:srgbClr val="FF0000"/>
                </a:solidFill>
              </a:rPr>
              <a:t>在相同的质量分数条件下，制取相同体积的氧气，用二氧化锰催化剂所需要的时间比用氧化铁作催化剂所需要的时间少。</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arn(inVertical)">
                                      <p:cBhvr>
                                        <p:cTn id="1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8483" name="Rectangle 3"/>
          <p:cNvSpPr>
            <a:spLocks noChangeArrowheads="1"/>
          </p:cNvSpPr>
          <p:nvPr/>
        </p:nvSpPr>
        <p:spPr bwMode="auto">
          <a:xfrm>
            <a:off x="1270000" y="188913"/>
            <a:ext cx="7181850" cy="822325"/>
          </a:xfrm>
          <a:prstGeom prst="rect">
            <a:avLst/>
          </a:prstGeom>
          <a:noFill/>
          <a:ln w="9525">
            <a:noFill/>
            <a:miter lim="800000"/>
            <a:headEnd/>
            <a:tailEnd/>
          </a:ln>
          <a:effectLst/>
        </p:spPr>
        <p:txBody>
          <a:bodyPr wrap="none" anchor="ctr">
            <a:spAutoFit/>
          </a:bodyPr>
          <a:lstStyle/>
          <a:p>
            <a:pPr indent="558800"/>
            <a:r>
              <a:rPr lang="en-US" altLang="zh-CN">
                <a:latin typeface="宋体" charset="-122"/>
                <a:cs typeface="Calibri" pitchFamily="34" charset="0"/>
              </a:rPr>
              <a:t>2-12. </a:t>
            </a:r>
            <a:r>
              <a:rPr lang="zh-CN" altLang="en-US">
                <a:latin typeface="宋体" charset="-122"/>
                <a:cs typeface="Calibri" pitchFamily="34" charset="0"/>
              </a:rPr>
              <a:t>实验室常用的制取气体的发生装置如下：</a:t>
            </a:r>
            <a:endParaRPr lang="zh-CN" altLang="en-US"/>
          </a:p>
          <a:p>
            <a:pPr indent="558800" eaLnBrk="0" hangingPunct="0"/>
            <a:endParaRPr lang="zh-CN" altLang="en-US"/>
          </a:p>
        </p:txBody>
      </p:sp>
      <p:pic>
        <p:nvPicPr>
          <p:cNvPr id="148482" name="图片 169"/>
          <p:cNvPicPr>
            <a:picLocks noChangeAspect="1" noChangeArrowheads="1"/>
          </p:cNvPicPr>
          <p:nvPr/>
        </p:nvPicPr>
        <p:blipFill>
          <a:blip r:embed="rId3"/>
          <a:srcRect/>
          <a:stretch>
            <a:fillRect/>
          </a:stretch>
        </p:blipFill>
        <p:spPr bwMode="auto">
          <a:xfrm>
            <a:off x="1487488" y="908050"/>
            <a:ext cx="8135937" cy="3025775"/>
          </a:xfrm>
          <a:prstGeom prst="rect">
            <a:avLst/>
          </a:prstGeom>
          <a:noFill/>
        </p:spPr>
      </p:pic>
      <p:sp>
        <p:nvSpPr>
          <p:cNvPr id="148484" name="Rectangle 4"/>
          <p:cNvSpPr>
            <a:spLocks noChangeArrowheads="1"/>
          </p:cNvSpPr>
          <p:nvPr/>
        </p:nvSpPr>
        <p:spPr bwMode="auto">
          <a:xfrm>
            <a:off x="622300" y="4076700"/>
            <a:ext cx="7616825" cy="2136775"/>
          </a:xfrm>
          <a:prstGeom prst="rect">
            <a:avLst/>
          </a:prstGeom>
          <a:noFill/>
          <a:ln w="9525">
            <a:noFill/>
            <a:miter lim="800000"/>
            <a:headEnd/>
            <a:tailEnd/>
          </a:ln>
          <a:effectLst/>
        </p:spPr>
        <p:txBody>
          <a:bodyPr wrap="none" anchor="ctr">
            <a:spAutoFit/>
          </a:bodyPr>
          <a:lstStyle/>
          <a:p>
            <a:pPr>
              <a:lnSpc>
                <a:spcPct val="14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仪器</a:t>
            </a:r>
            <a:r>
              <a:rPr lang="en-US" altLang="zh-CN">
                <a:latin typeface="宋体" charset="-122"/>
                <a:cs typeface="Calibri" pitchFamily="34" charset="0"/>
              </a:rPr>
              <a:t>a</a:t>
            </a:r>
            <a:r>
              <a:rPr lang="zh-CN" altLang="en-US">
                <a:latin typeface="宋体" charset="-122"/>
                <a:cs typeface="Calibri" pitchFamily="34" charset="0"/>
              </a:rPr>
              <a:t>的名称是</a:t>
            </a:r>
            <a:r>
              <a:rPr lang="en-US" altLang="zh-CN">
                <a:latin typeface="宋体" charset="-122"/>
                <a:cs typeface="Calibri" pitchFamily="34" charset="0"/>
              </a:rPr>
              <a:t>_________</a:t>
            </a:r>
            <a:r>
              <a:rPr lang="zh-CN" altLang="en-US">
                <a:latin typeface="宋体" charset="-122"/>
                <a:cs typeface="Calibri" pitchFamily="34" charset="0"/>
              </a:rPr>
              <a:t>；组装</a:t>
            </a:r>
            <a:r>
              <a:rPr lang="en-US" altLang="zh-CN">
                <a:latin typeface="宋体" charset="-122"/>
                <a:cs typeface="Calibri" pitchFamily="34" charset="0"/>
              </a:rPr>
              <a:t>A</a:t>
            </a:r>
            <a:r>
              <a:rPr lang="zh-CN" altLang="en-US">
                <a:latin typeface="宋体" charset="-122"/>
                <a:cs typeface="Calibri" pitchFamily="34" charset="0"/>
              </a:rPr>
              <a:t>装置时，</a:t>
            </a:r>
          </a:p>
          <a:p>
            <a:pPr>
              <a:lnSpc>
                <a:spcPct val="140000"/>
              </a:lnSpc>
            </a:pPr>
            <a:r>
              <a:rPr lang="zh-CN" altLang="en-US">
                <a:latin typeface="宋体" charset="-122"/>
                <a:cs typeface="Calibri" pitchFamily="34" charset="0"/>
              </a:rPr>
              <a:t>酒精灯应在固定仪器</a:t>
            </a:r>
            <a:r>
              <a:rPr lang="en-US" altLang="zh-CN">
                <a:latin typeface="宋体" charset="-122"/>
                <a:cs typeface="Calibri" pitchFamily="34" charset="0"/>
              </a:rPr>
              <a:t>a</a:t>
            </a:r>
            <a:r>
              <a:rPr lang="zh-CN" altLang="en-US">
                <a:latin typeface="宋体" charset="-122"/>
                <a:cs typeface="Calibri" pitchFamily="34" charset="0"/>
              </a:rPr>
              <a:t>之</a:t>
            </a:r>
            <a:r>
              <a:rPr lang="en-US" altLang="zh-CN">
                <a:latin typeface="宋体" charset="-122"/>
                <a:cs typeface="Calibri" pitchFamily="34" charset="0"/>
              </a:rPr>
              <a:t>______</a:t>
            </a:r>
            <a:r>
              <a:rPr lang="zh-CN" altLang="en-US">
                <a:latin typeface="宋体" charset="-122"/>
                <a:cs typeface="Calibri" pitchFamily="34" charset="0"/>
              </a:rPr>
              <a:t>（填</a:t>
            </a:r>
            <a:r>
              <a:rPr lang="zh-CN" altLang="en-US">
                <a:latin typeface="Calibri" pitchFamily="34" charset="0"/>
                <a:cs typeface="Calibri" pitchFamily="34" charset="0"/>
              </a:rPr>
              <a:t>“</a:t>
            </a:r>
            <a:r>
              <a:rPr lang="zh-CN" altLang="en-US">
                <a:latin typeface="宋体" charset="-122"/>
                <a:cs typeface="Calibri" pitchFamily="34" charset="0"/>
              </a:rPr>
              <a:t>前</a:t>
            </a:r>
            <a:r>
              <a:rPr lang="zh-CN" altLang="en-US">
                <a:latin typeface="Calibri" pitchFamily="34" charset="0"/>
                <a:cs typeface="Calibri" pitchFamily="34" charset="0"/>
              </a:rPr>
              <a:t>”</a:t>
            </a:r>
            <a:r>
              <a:rPr lang="zh-CN" altLang="en-US">
                <a:latin typeface="宋体" charset="-122"/>
                <a:cs typeface="Calibri" pitchFamily="34" charset="0"/>
              </a:rPr>
              <a:t>或</a:t>
            </a:r>
            <a:r>
              <a:rPr lang="zh-CN" altLang="en-US">
                <a:latin typeface="Calibri" pitchFamily="34" charset="0"/>
                <a:cs typeface="Calibri" pitchFamily="34" charset="0"/>
              </a:rPr>
              <a:t>“</a:t>
            </a:r>
            <a:r>
              <a:rPr lang="zh-CN" altLang="en-US">
                <a:latin typeface="宋体" charset="-122"/>
                <a:cs typeface="Calibri" pitchFamily="34" charset="0"/>
              </a:rPr>
              <a:t>后</a:t>
            </a:r>
            <a:r>
              <a:rPr lang="zh-CN" altLang="en-US">
                <a:latin typeface="Calibri" pitchFamily="34" charset="0"/>
                <a:cs typeface="Calibri" pitchFamily="34" charset="0"/>
              </a:rPr>
              <a:t>”</a:t>
            </a:r>
            <a:r>
              <a:rPr lang="zh-CN" altLang="en-US">
                <a:latin typeface="宋体" charset="-122"/>
                <a:cs typeface="Calibri" pitchFamily="34" charset="0"/>
              </a:rPr>
              <a:t>）放置。</a:t>
            </a:r>
            <a:endParaRPr lang="zh-CN" altLang="en-US"/>
          </a:p>
          <a:p>
            <a:pPr eaLnBrk="0" hangingPunct="0">
              <a:lnSpc>
                <a:spcPct val="14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实验室用过氧化氢溶液和二氧化锰混合制取氧气，</a:t>
            </a:r>
          </a:p>
          <a:p>
            <a:pPr eaLnBrk="0" hangingPunct="0">
              <a:lnSpc>
                <a:spcPct val="140000"/>
              </a:lnSpc>
            </a:pPr>
            <a:r>
              <a:rPr lang="zh-CN" altLang="en-US">
                <a:latin typeface="宋体" charset="-122"/>
                <a:cs typeface="Calibri" pitchFamily="34" charset="0"/>
              </a:rPr>
              <a:t>反应的化学方程式是</a:t>
            </a:r>
            <a:r>
              <a:rPr lang="en-US" altLang="zh-CN">
                <a:latin typeface="宋体" charset="-122"/>
                <a:cs typeface="Calibri" pitchFamily="34" charset="0"/>
              </a:rPr>
              <a:t>___________________</a:t>
            </a:r>
            <a:r>
              <a:rPr lang="zh-CN" altLang="en-US">
                <a:latin typeface="宋体" charset="-122"/>
                <a:cs typeface="Calibri" pitchFamily="34" charset="0"/>
              </a:rPr>
              <a:t>。</a:t>
            </a:r>
            <a:endParaRPr lang="zh-CN" altLang="en-US"/>
          </a:p>
        </p:txBody>
      </p:sp>
      <p:sp>
        <p:nvSpPr>
          <p:cNvPr id="5" name="矩形 4"/>
          <p:cNvSpPr/>
          <p:nvPr/>
        </p:nvSpPr>
        <p:spPr>
          <a:xfrm>
            <a:off x="3070870" y="4061695"/>
            <a:ext cx="1592486" cy="523220"/>
          </a:xfrm>
          <a:prstGeom prst="rect">
            <a:avLst/>
          </a:prstGeom>
        </p:spPr>
        <p:txBody>
          <a:bodyPr wrap="square">
            <a:spAutoFit/>
          </a:bodyPr>
          <a:lstStyle/>
          <a:p>
            <a:pPr lvl="0" algn="ctr"/>
            <a:r>
              <a:rPr lang="zh-CN" altLang="en-US" sz="2800" dirty="0" smtClean="0">
                <a:solidFill>
                  <a:srgbClr val="FF0000"/>
                </a:solidFill>
              </a:rPr>
              <a:t>试管</a:t>
            </a:r>
            <a:endParaRPr lang="zh-CN" altLang="en-US" sz="2800" dirty="0">
              <a:solidFill>
                <a:srgbClr val="FF0000"/>
              </a:solidFill>
            </a:endParaRPr>
          </a:p>
        </p:txBody>
      </p:sp>
      <p:sp>
        <p:nvSpPr>
          <p:cNvPr id="6" name="矩形 5"/>
          <p:cNvSpPr/>
          <p:nvPr/>
        </p:nvSpPr>
        <p:spPr>
          <a:xfrm>
            <a:off x="3787712" y="4625801"/>
            <a:ext cx="1285999" cy="523220"/>
          </a:xfrm>
          <a:prstGeom prst="rect">
            <a:avLst/>
          </a:prstGeom>
        </p:spPr>
        <p:txBody>
          <a:bodyPr wrap="square">
            <a:spAutoFit/>
          </a:bodyPr>
          <a:lstStyle/>
          <a:p>
            <a:pPr lvl="0" algn="ctr"/>
            <a:r>
              <a:rPr lang="zh-CN" altLang="en-US" sz="2800" dirty="0" smtClean="0">
                <a:solidFill>
                  <a:srgbClr val="FF0000"/>
                </a:solidFill>
              </a:rPr>
              <a:t>前</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arn(inVertical)">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7458" name="Rectangle 2"/>
          <p:cNvSpPr>
            <a:spLocks noChangeArrowheads="1"/>
          </p:cNvSpPr>
          <p:nvPr/>
        </p:nvSpPr>
        <p:spPr bwMode="auto">
          <a:xfrm>
            <a:off x="1270000" y="333375"/>
            <a:ext cx="7845425" cy="457200"/>
          </a:xfrm>
          <a:prstGeom prst="rect">
            <a:avLst/>
          </a:prstGeom>
          <a:noFill/>
          <a:ln w="9525">
            <a:noFill/>
            <a:miter lim="800000"/>
            <a:headEnd/>
            <a:tailEnd/>
          </a:ln>
          <a:effectLst/>
        </p:spPr>
        <p:txBody>
          <a:bodyPr wrap="none" anchor="ctr">
            <a:spAutoFit/>
          </a:bodyPr>
          <a:lstStyle/>
          <a:p>
            <a:r>
              <a:rPr lang="zh-CN" altLang="en-US">
                <a:latin typeface="宋体" charset="-122"/>
                <a:cs typeface="Calibri" pitchFamily="34" charset="0"/>
              </a:rPr>
              <a:t>（</a:t>
            </a:r>
            <a:r>
              <a:rPr lang="en-US" altLang="zh-CN">
                <a:latin typeface="宋体" charset="-122"/>
                <a:cs typeface="Calibri" pitchFamily="34" charset="0"/>
              </a:rPr>
              <a:t>3)</a:t>
            </a:r>
            <a:r>
              <a:rPr lang="zh-CN" altLang="en-US">
                <a:latin typeface="宋体" charset="-122"/>
                <a:cs typeface="Calibri" pitchFamily="34" charset="0"/>
              </a:rPr>
              <a:t>在实验室制取二氧化碳的研究中，进行了如下实验：</a:t>
            </a:r>
            <a:endParaRPr lang="zh-CN" altLang="en-US"/>
          </a:p>
        </p:txBody>
      </p:sp>
      <p:graphicFrame>
        <p:nvGraphicFramePr>
          <p:cNvPr id="147575" name="Group 119"/>
          <p:cNvGraphicFramePr>
            <a:graphicFrameLocks noGrp="1"/>
          </p:cNvGraphicFramePr>
          <p:nvPr/>
        </p:nvGraphicFramePr>
        <p:xfrm>
          <a:off x="1774825" y="1125538"/>
          <a:ext cx="8569325" cy="2560320"/>
        </p:xfrm>
        <a:graphic>
          <a:graphicData uri="http://schemas.openxmlformats.org/drawingml/2006/table">
            <a:tbl>
              <a:tblPr/>
              <a:tblGrid>
                <a:gridCol w="1712913"/>
                <a:gridCol w="1712912"/>
                <a:gridCol w="1712913"/>
                <a:gridCol w="1716087"/>
                <a:gridCol w="1714500"/>
              </a:tblGrid>
              <a:tr h="244475">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药品</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实验编号</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44475">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乙</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丙</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丁</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大理石</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 g</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，块状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 g</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，块状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 g</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，粉末状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 g</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，粉末状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盐酸（过量）</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w g</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，稀盐酸</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w g</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，浓盐酸</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w g</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，稀盐酸</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w g</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，浓盐酸</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47574" name="Rectangle 118"/>
          <p:cNvSpPr>
            <a:spLocks noChangeArrowheads="1"/>
          </p:cNvSpPr>
          <p:nvPr/>
        </p:nvSpPr>
        <p:spPr bwMode="auto">
          <a:xfrm>
            <a:off x="0" y="4149725"/>
            <a:ext cx="12458700" cy="1735138"/>
          </a:xfrm>
          <a:prstGeom prst="rect">
            <a:avLst/>
          </a:prstGeom>
          <a:noFill/>
          <a:ln w="9525">
            <a:noFill/>
            <a:miter lim="800000"/>
            <a:headEnd/>
            <a:tailEnd/>
          </a:ln>
          <a:effectLst/>
        </p:spPr>
        <p:txBody>
          <a:bodyPr wrap="none" anchor="ctr">
            <a:spAutoFit/>
          </a:bodyPr>
          <a:lstStyle/>
          <a:p>
            <a:pPr>
              <a:lnSpc>
                <a:spcPct val="150000"/>
              </a:lnSpc>
            </a:pPr>
            <a:r>
              <a:rPr lang="zh-CN" altLang="en-US">
                <a:latin typeface="Calibri" pitchFamily="34" charset="0"/>
                <a:cs typeface="Calibri" pitchFamily="34" charset="0"/>
              </a:rPr>
              <a:t>①</a:t>
            </a:r>
            <a:r>
              <a:rPr lang="zh-CN" altLang="en-US">
                <a:latin typeface="宋体" charset="-122"/>
                <a:cs typeface="Calibri" pitchFamily="34" charset="0"/>
              </a:rPr>
              <a:t>上述实验中反应的化学方程式是</a:t>
            </a:r>
            <a:r>
              <a:rPr lang="en-US" altLang="zh-CN">
                <a:latin typeface="宋体" charset="-122"/>
                <a:cs typeface="Calibri" pitchFamily="34" charset="0"/>
              </a:rPr>
              <a:t>____________________________________________</a:t>
            </a:r>
            <a:r>
              <a:rPr lang="zh-CN" altLang="en-US">
                <a:latin typeface="宋体" charset="-122"/>
                <a:cs typeface="Calibri" pitchFamily="34" charset="0"/>
              </a:rPr>
              <a:t>。</a:t>
            </a:r>
            <a:endParaRPr lang="zh-CN" altLang="en-US"/>
          </a:p>
          <a:p>
            <a:pPr eaLnBrk="0" hangingPunct="0">
              <a:lnSpc>
                <a:spcPct val="150000"/>
              </a:lnSpc>
            </a:pPr>
            <a:r>
              <a:rPr lang="zh-CN" altLang="en-US">
                <a:latin typeface="Calibri" pitchFamily="34" charset="0"/>
                <a:cs typeface="Calibri" pitchFamily="34" charset="0"/>
              </a:rPr>
              <a:t>②</a:t>
            </a:r>
            <a:r>
              <a:rPr lang="zh-CN" altLang="en-US">
                <a:latin typeface="宋体" charset="-122"/>
                <a:cs typeface="Calibri" pitchFamily="34" charset="0"/>
              </a:rPr>
              <a:t>若要研究盐酸浓度大小对反应的影响，可选择实验甲与</a:t>
            </a:r>
            <a:r>
              <a:rPr lang="en-US" altLang="zh-CN">
                <a:latin typeface="宋体" charset="-122"/>
                <a:cs typeface="Calibri" pitchFamily="34" charset="0"/>
              </a:rPr>
              <a:t>________</a:t>
            </a:r>
            <a:r>
              <a:rPr lang="zh-CN" altLang="en-US">
                <a:latin typeface="宋体" charset="-122"/>
                <a:cs typeface="Calibri" pitchFamily="34" charset="0"/>
              </a:rPr>
              <a:t>（填实验编号）对照。</a:t>
            </a:r>
            <a:endParaRPr lang="zh-CN" altLang="en-US"/>
          </a:p>
          <a:p>
            <a:pPr eaLnBrk="0" hangingPunct="0">
              <a:lnSpc>
                <a:spcPct val="150000"/>
              </a:lnSpc>
            </a:pPr>
            <a:r>
              <a:rPr lang="zh-CN" altLang="en-US">
                <a:latin typeface="Calibri" pitchFamily="34" charset="0"/>
                <a:cs typeface="Calibri" pitchFamily="34" charset="0"/>
              </a:rPr>
              <a:t>③</a:t>
            </a:r>
            <a:r>
              <a:rPr lang="zh-CN" altLang="en-US">
                <a:latin typeface="宋体" charset="-122"/>
                <a:cs typeface="Calibri" pitchFamily="34" charset="0"/>
              </a:rPr>
              <a:t>除盐酸的浓度外，上述实验研究的另一个影响反应的因素是</a:t>
            </a:r>
            <a:r>
              <a:rPr lang="en-US" altLang="zh-CN">
                <a:latin typeface="宋体" charset="-122"/>
                <a:cs typeface="Calibri" pitchFamily="34" charset="0"/>
              </a:rPr>
              <a:t>________________________</a:t>
            </a:r>
            <a:r>
              <a:rPr lang="zh-CN" altLang="en-US">
                <a:latin typeface="宋体" charset="-122"/>
                <a:cs typeface="Calibri" pitchFamily="34" charset="0"/>
              </a:rPr>
              <a:t>。</a:t>
            </a:r>
            <a:endParaRPr lang="zh-CN" altLang="en-US"/>
          </a:p>
        </p:txBody>
      </p:sp>
      <p:sp>
        <p:nvSpPr>
          <p:cNvPr id="5" name="矩形 4"/>
          <p:cNvSpPr/>
          <p:nvPr/>
        </p:nvSpPr>
        <p:spPr>
          <a:xfrm>
            <a:off x="7895406" y="4755684"/>
            <a:ext cx="864096" cy="523220"/>
          </a:xfrm>
          <a:prstGeom prst="rect">
            <a:avLst/>
          </a:prstGeom>
        </p:spPr>
        <p:txBody>
          <a:bodyPr wrap="square">
            <a:spAutoFit/>
          </a:bodyPr>
          <a:lstStyle/>
          <a:p>
            <a:pPr lvl="0"/>
            <a:r>
              <a:rPr lang="zh-CN" altLang="en-US" sz="2800" dirty="0">
                <a:solidFill>
                  <a:srgbClr val="FF0000"/>
                </a:solidFill>
                <a:latin typeface="宋体" charset="-122"/>
                <a:cs typeface="Calibri" pitchFamily="34" charset="0"/>
              </a:rPr>
              <a:t>乙</a:t>
            </a:r>
            <a:endParaRPr lang="zh-CN" altLang="en-US" sz="2800" dirty="0">
              <a:solidFill>
                <a:srgbClr val="FF0000"/>
              </a:solidFill>
            </a:endParaRPr>
          </a:p>
        </p:txBody>
      </p:sp>
      <p:sp>
        <p:nvSpPr>
          <p:cNvPr id="6" name="矩形 5"/>
          <p:cNvSpPr/>
          <p:nvPr/>
        </p:nvSpPr>
        <p:spPr>
          <a:xfrm>
            <a:off x="1774726" y="5884863"/>
            <a:ext cx="8136904" cy="523220"/>
          </a:xfrm>
          <a:prstGeom prst="rect">
            <a:avLst/>
          </a:prstGeom>
        </p:spPr>
        <p:txBody>
          <a:bodyPr wrap="square">
            <a:spAutoFit/>
          </a:bodyPr>
          <a:lstStyle/>
          <a:p>
            <a:pPr lvl="0" algn="ctr"/>
            <a:r>
              <a:rPr lang="zh-CN" altLang="en-US" sz="2800" dirty="0" smtClean="0">
                <a:solidFill>
                  <a:srgbClr val="FF0000"/>
                </a:solidFill>
              </a:rPr>
              <a:t>固体反应物的颗粒大（反应物的接触面积）</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arn(inVertical)">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6434" name="图片 171"/>
          <p:cNvPicPr>
            <a:picLocks noChangeAspect="1" noChangeArrowheads="1"/>
          </p:cNvPicPr>
          <p:nvPr/>
        </p:nvPicPr>
        <p:blipFill>
          <a:blip r:embed="rId3"/>
          <a:srcRect/>
          <a:stretch>
            <a:fillRect/>
          </a:stretch>
        </p:blipFill>
        <p:spPr bwMode="auto">
          <a:xfrm>
            <a:off x="9093200" y="1268413"/>
            <a:ext cx="3097213" cy="2447925"/>
          </a:xfrm>
          <a:prstGeom prst="rect">
            <a:avLst/>
          </a:prstGeom>
          <a:noFill/>
        </p:spPr>
      </p:pic>
      <p:sp>
        <p:nvSpPr>
          <p:cNvPr id="146436" name="Rectangle 4"/>
          <p:cNvSpPr>
            <a:spLocks noChangeArrowheads="1"/>
          </p:cNvSpPr>
          <p:nvPr/>
        </p:nvSpPr>
        <p:spPr bwMode="auto">
          <a:xfrm>
            <a:off x="0" y="260350"/>
            <a:ext cx="11426825" cy="822325"/>
          </a:xfrm>
          <a:prstGeom prst="rect">
            <a:avLst/>
          </a:prstGeom>
          <a:noFill/>
          <a:ln w="9525">
            <a:noFill/>
            <a:miter lim="800000"/>
            <a:headEnd/>
            <a:tailEnd/>
          </a:ln>
          <a:effectLst/>
        </p:spPr>
        <p:txBody>
          <a:bodyPr wrap="none" anchor="ctr">
            <a:spAutoFit/>
          </a:bodyPr>
          <a:lstStyle/>
          <a:p>
            <a:r>
              <a:rPr lang="en-US" altLang="zh-CN">
                <a:latin typeface="宋体" charset="-122"/>
                <a:cs typeface="Calibri" pitchFamily="34" charset="0"/>
              </a:rPr>
              <a:t>2-13. </a:t>
            </a:r>
            <a:r>
              <a:rPr lang="zh-CN" altLang="en-US">
                <a:latin typeface="宋体" charset="-122"/>
                <a:cs typeface="Calibri" pitchFamily="34" charset="0"/>
              </a:rPr>
              <a:t>为了探究温度对</a:t>
            </a:r>
            <a:r>
              <a:rPr lang="en-US" altLang="zh-CN">
                <a:latin typeface="宋体" charset="-122"/>
                <a:cs typeface="Calibri" pitchFamily="34" charset="0"/>
              </a:rPr>
              <a:t>H</a:t>
            </a:r>
            <a:r>
              <a:rPr lang="en-US" altLang="zh-CN" baseline="-30000">
                <a:latin typeface="宋体" charset="-122"/>
                <a:cs typeface="Calibri" pitchFamily="34" charset="0"/>
              </a:rPr>
              <a:t>2</a:t>
            </a:r>
            <a:r>
              <a:rPr lang="en-US" altLang="zh-CN">
                <a:latin typeface="Calibri" pitchFamily="34" charset="0"/>
                <a:cs typeface="Calibri" pitchFamily="34" charset="0"/>
              </a:rPr>
              <a:t>0</a:t>
            </a:r>
            <a:r>
              <a:rPr lang="en-US" altLang="zh-CN" baseline="-30000">
                <a:latin typeface="宋体" charset="-122"/>
                <a:cs typeface="Calibri" pitchFamily="34" charset="0"/>
              </a:rPr>
              <a:t>2</a:t>
            </a:r>
            <a:r>
              <a:rPr lang="zh-CN" altLang="en-US">
                <a:latin typeface="宋体" charset="-122"/>
                <a:cs typeface="Calibri" pitchFamily="34" charset="0"/>
              </a:rPr>
              <a:t>分解反应速率的影响，借助右图所示实验装置（夹持仪器</a:t>
            </a:r>
          </a:p>
          <a:p>
            <a:r>
              <a:rPr lang="zh-CN" altLang="en-US">
                <a:latin typeface="宋体" charset="-122"/>
                <a:cs typeface="Calibri" pitchFamily="34" charset="0"/>
              </a:rPr>
              <a:t>略去）进行了两次实验，两次实验的部分设计如表所示：</a:t>
            </a:r>
            <a:endParaRPr lang="zh-CN" altLang="en-US"/>
          </a:p>
        </p:txBody>
      </p:sp>
      <p:sp>
        <p:nvSpPr>
          <p:cNvPr id="146439" name="Rectangle 7"/>
          <p:cNvSpPr>
            <a:spLocks noChangeArrowheads="1"/>
          </p:cNvSpPr>
          <p:nvPr/>
        </p:nvSpPr>
        <p:spPr bwMode="auto">
          <a:xfrm>
            <a:off x="2084388" y="2224088"/>
            <a:ext cx="855662" cy="0"/>
          </a:xfrm>
          <a:prstGeom prst="rect">
            <a:avLst/>
          </a:prstGeom>
          <a:noFill/>
          <a:ln w="9525">
            <a:noFill/>
            <a:miter lim="800000"/>
            <a:headEnd/>
            <a:tailEnd/>
          </a:ln>
          <a:effectLst/>
        </p:spPr>
        <p:txBody>
          <a:bodyPr wrap="none">
            <a:spAutoFit/>
          </a:bodyPr>
          <a:lstStyle/>
          <a:p>
            <a:endParaRPr lang="zh-CN" altLang="en-US"/>
          </a:p>
        </p:txBody>
      </p:sp>
      <p:sp>
        <p:nvSpPr>
          <p:cNvPr id="146440" name="Rectangle 8"/>
          <p:cNvSpPr>
            <a:spLocks noChangeArrowheads="1"/>
          </p:cNvSpPr>
          <p:nvPr/>
        </p:nvSpPr>
        <p:spPr bwMode="auto">
          <a:xfrm>
            <a:off x="2084388" y="2224088"/>
            <a:ext cx="855662" cy="0"/>
          </a:xfrm>
          <a:prstGeom prst="rect">
            <a:avLst/>
          </a:prstGeom>
          <a:noFill/>
          <a:ln w="9525">
            <a:noFill/>
            <a:miter lim="800000"/>
            <a:headEnd/>
            <a:tailEnd/>
          </a:ln>
          <a:effectLst/>
        </p:spPr>
        <p:txBody>
          <a:bodyPr wrap="none">
            <a:spAutoFit/>
          </a:bodyPr>
          <a:lstStyle/>
          <a:p>
            <a:endParaRPr lang="zh-CN" altLang="en-US"/>
          </a:p>
        </p:txBody>
      </p:sp>
      <p:graphicFrame>
        <p:nvGraphicFramePr>
          <p:cNvPr id="146538" name="Group 106"/>
          <p:cNvGraphicFramePr>
            <a:graphicFrameLocks noGrp="1"/>
          </p:cNvGraphicFramePr>
          <p:nvPr/>
        </p:nvGraphicFramePr>
        <p:xfrm>
          <a:off x="406400" y="1196975"/>
          <a:ext cx="8497888" cy="2651760"/>
        </p:xfrm>
        <a:graphic>
          <a:graphicData uri="http://schemas.openxmlformats.org/drawingml/2006/table">
            <a:tbl>
              <a:tblPr/>
              <a:tblGrid>
                <a:gridCol w="3568700"/>
                <a:gridCol w="2462213"/>
                <a:gridCol w="2466975"/>
              </a:tblGrid>
              <a:tr h="396875">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实验</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Times New Roman" pitchFamily="18" charset="0"/>
                        </a:rPr>
                        <a:t>实验</a:t>
                      </a:r>
                      <a:r>
                        <a:rPr kumimoji="0" lang="en-US" altLang="zh-CN" sz="2400" b="1" i="0" u="none" strike="noStrike" cap="none" normalizeH="0" baseline="0" smtClean="0">
                          <a:ln>
                            <a:noFill/>
                          </a:ln>
                          <a:solidFill>
                            <a:schemeClr val="tx1"/>
                          </a:solidFill>
                          <a:effectLst/>
                          <a:latin typeface="宋体" charset="-122"/>
                          <a:ea typeface="宋体" charset="-122"/>
                          <a:cs typeface="Times New Roman" pitchFamily="18"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7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MnO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的质量</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/g</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0.5</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5%H</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的体积</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/mL</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40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待填</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水浴温度</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a:t>
                      </a:r>
                      <a:r>
                        <a:rPr kumimoji="0" lang="en-US" altLang="zh-CN" sz="2400" b="1" i="0" u="none" strike="noStrike" cap="none" normalizeH="0" baseline="0" smtClean="0">
                          <a:ln>
                            <a:noFill/>
                          </a:ln>
                          <a:solidFill>
                            <a:schemeClr val="tx1"/>
                          </a:solidFill>
                          <a:effectLst/>
                          <a:latin typeface="Calibri" pitchFamily="34" charset="0"/>
                          <a:ea typeface="宋体" charset="-122"/>
                        </a:rPr>
                        <a:t>℃</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20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80</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Tahoma"/>
                          <a:ea typeface="宋体" charset="-122"/>
                          <a:cs typeface="Calibri" pitchFamily="34" charset="0"/>
                        </a:rPr>
                        <a:t>……</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60000"/>
                        <a:buFont typeface="Wingdings" pitchFamily="2" charset="2"/>
                        <a:buNone/>
                        <a:tabLst/>
                      </a:pPr>
                      <a:endParaRPr kumimoji="0" lang="zh-CN" altLang="en-US" sz="2400" b="0"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46535" name="Rectangle 103"/>
          <p:cNvSpPr>
            <a:spLocks noChangeArrowheads="1"/>
          </p:cNvSpPr>
          <p:nvPr/>
        </p:nvSpPr>
        <p:spPr bwMode="auto">
          <a:xfrm>
            <a:off x="622300" y="4076700"/>
            <a:ext cx="10175875" cy="1735138"/>
          </a:xfrm>
          <a:prstGeom prst="rect">
            <a:avLst/>
          </a:prstGeom>
          <a:noFill/>
          <a:ln w="9525">
            <a:noFill/>
            <a:miter lim="800000"/>
            <a:headEnd/>
            <a:tailEnd/>
          </a:ln>
          <a:effectLst/>
        </p:spPr>
        <p:txBody>
          <a:bodyPr wrap="none" anchor="ctr">
            <a:spAutoFit/>
          </a:bodyPr>
          <a:lstStyle/>
          <a:p>
            <a:pPr>
              <a:lnSpc>
                <a:spcPct val="15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实验</a:t>
            </a:r>
            <a:r>
              <a:rPr lang="en-US" altLang="zh-CN">
                <a:latin typeface="宋体" charset="-122"/>
                <a:cs typeface="Calibri" pitchFamily="34" charset="0"/>
              </a:rPr>
              <a:t>2</a:t>
            </a:r>
            <a:r>
              <a:rPr lang="zh-CN" altLang="en-US">
                <a:latin typeface="宋体" charset="-122"/>
                <a:cs typeface="Calibri" pitchFamily="34" charset="0"/>
              </a:rPr>
              <a:t>中应加入</a:t>
            </a:r>
            <a:r>
              <a:rPr lang="en-US" altLang="zh-CN">
                <a:latin typeface="宋体" charset="-122"/>
                <a:cs typeface="Calibri" pitchFamily="34" charset="0"/>
              </a:rPr>
              <a:t>5%H</a:t>
            </a:r>
            <a:r>
              <a:rPr lang="en-US" altLang="zh-CN" baseline="-30000">
                <a:latin typeface="宋体" charset="-122"/>
                <a:cs typeface="Calibri" pitchFamily="34" charset="0"/>
              </a:rPr>
              <a:t>2</a:t>
            </a:r>
            <a:r>
              <a:rPr lang="en-US" altLang="zh-CN">
                <a:latin typeface="宋体" charset="-122"/>
                <a:cs typeface="Calibri" pitchFamily="34" charset="0"/>
              </a:rPr>
              <a:t>O</a:t>
            </a:r>
            <a:r>
              <a:rPr lang="en-US" altLang="zh-CN" baseline="-30000">
                <a:latin typeface="宋体" charset="-122"/>
                <a:cs typeface="Calibri" pitchFamily="34" charset="0"/>
              </a:rPr>
              <a:t>2</a:t>
            </a:r>
            <a:r>
              <a:rPr lang="en-US" altLang="zh-CN">
                <a:latin typeface="宋体" charset="-122"/>
                <a:cs typeface="Calibri" pitchFamily="34" charset="0"/>
              </a:rPr>
              <a:t>_____mL</a:t>
            </a:r>
            <a:r>
              <a:rPr lang="zh-CN" altLang="en-US">
                <a:latin typeface="宋体" charset="-122"/>
                <a:cs typeface="Calibri" pitchFamily="34" charset="0"/>
              </a:rPr>
              <a:t>。</a:t>
            </a:r>
            <a:endParaRPr lang="zh-CN" altLang="en-US"/>
          </a:p>
          <a:p>
            <a:pPr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在两次实验中，可通过</a:t>
            </a:r>
            <a:r>
              <a:rPr lang="en-US" altLang="zh-CN">
                <a:latin typeface="宋体" charset="-122"/>
                <a:cs typeface="Calibri" pitchFamily="34" charset="0"/>
              </a:rPr>
              <a:t>_________________________________________</a:t>
            </a:r>
          </a:p>
          <a:p>
            <a:pPr eaLnBrk="0" hangingPunct="0">
              <a:lnSpc>
                <a:spcPct val="150000"/>
              </a:lnSpc>
            </a:pPr>
            <a:r>
              <a:rPr lang="en-US" altLang="zh-CN">
                <a:latin typeface="宋体" charset="-122"/>
                <a:cs typeface="Calibri" pitchFamily="34" charset="0"/>
              </a:rPr>
              <a:t>_</a:t>
            </a:r>
            <a:r>
              <a:rPr lang="zh-CN" altLang="en-US">
                <a:latin typeface="宋体" charset="-122"/>
                <a:cs typeface="Calibri" pitchFamily="34" charset="0"/>
              </a:rPr>
              <a:t>来比较</a:t>
            </a:r>
            <a:r>
              <a:rPr lang="en-US" altLang="zh-CN">
                <a:latin typeface="宋体" charset="-122"/>
                <a:cs typeface="Calibri" pitchFamily="34" charset="0"/>
              </a:rPr>
              <a:t>H</a:t>
            </a:r>
            <a:r>
              <a:rPr lang="en-US" altLang="zh-CN" baseline="-30000">
                <a:latin typeface="宋体" charset="-122"/>
                <a:cs typeface="Calibri" pitchFamily="34" charset="0"/>
              </a:rPr>
              <a:t>2</a:t>
            </a:r>
            <a:r>
              <a:rPr lang="en-US" altLang="zh-CN">
                <a:latin typeface="Calibri" pitchFamily="34" charset="0"/>
                <a:cs typeface="Calibri" pitchFamily="34" charset="0"/>
              </a:rPr>
              <a:t>0</a:t>
            </a:r>
            <a:r>
              <a:rPr lang="en-US" altLang="zh-CN" baseline="-30000">
                <a:latin typeface="宋体" charset="-122"/>
                <a:cs typeface="Calibri" pitchFamily="34" charset="0"/>
              </a:rPr>
              <a:t>2</a:t>
            </a:r>
            <a:r>
              <a:rPr lang="zh-CN" altLang="en-US">
                <a:latin typeface="宋体" charset="-122"/>
                <a:cs typeface="Calibri" pitchFamily="34" charset="0"/>
              </a:rPr>
              <a:t>分解反应速率的大小。</a:t>
            </a:r>
            <a:endParaRPr lang="zh-CN" altLang="en-US"/>
          </a:p>
        </p:txBody>
      </p:sp>
      <p:sp>
        <p:nvSpPr>
          <p:cNvPr id="9" name="矩形 8"/>
          <p:cNvSpPr/>
          <p:nvPr/>
        </p:nvSpPr>
        <p:spPr>
          <a:xfrm>
            <a:off x="4222998" y="4121987"/>
            <a:ext cx="864096" cy="523220"/>
          </a:xfrm>
          <a:prstGeom prst="rect">
            <a:avLst/>
          </a:prstGeom>
        </p:spPr>
        <p:txBody>
          <a:bodyPr wrap="square">
            <a:spAutoFit/>
          </a:bodyPr>
          <a:lstStyle/>
          <a:p>
            <a:pPr lvl="0"/>
            <a:r>
              <a:rPr lang="en-US" altLang="zh-CN" sz="2800" dirty="0" smtClean="0">
                <a:solidFill>
                  <a:srgbClr val="FF0000"/>
                </a:solidFill>
                <a:latin typeface="宋体" charset="-122"/>
                <a:cs typeface="Calibri" pitchFamily="34" charset="0"/>
              </a:rPr>
              <a:t>40</a:t>
            </a:r>
            <a:endParaRPr lang="zh-CN" altLang="en-US" sz="2800" dirty="0">
              <a:solidFill>
                <a:srgbClr val="FF0000"/>
              </a:solidFill>
            </a:endParaRPr>
          </a:p>
        </p:txBody>
      </p:sp>
      <p:sp>
        <p:nvSpPr>
          <p:cNvPr id="10" name="矩形 9"/>
          <p:cNvSpPr/>
          <p:nvPr/>
        </p:nvSpPr>
        <p:spPr>
          <a:xfrm>
            <a:off x="4655046" y="4682659"/>
            <a:ext cx="7272808" cy="523220"/>
          </a:xfrm>
          <a:prstGeom prst="rect">
            <a:avLst/>
          </a:prstGeom>
        </p:spPr>
        <p:txBody>
          <a:bodyPr wrap="square">
            <a:spAutoFit/>
          </a:bodyPr>
          <a:lstStyle/>
          <a:p>
            <a:pPr lvl="0"/>
            <a:r>
              <a:rPr lang="zh-CN" altLang="en-US" sz="2800" dirty="0" smtClean="0">
                <a:solidFill>
                  <a:srgbClr val="FF0000"/>
                </a:solidFill>
              </a:rPr>
              <a:t>收集相同体积的氧气所需要的时间</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arn(inVertic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barn(inVertical)">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5411" name="Rectangle 3"/>
          <p:cNvSpPr>
            <a:spLocks noChangeArrowheads="1"/>
          </p:cNvSpPr>
          <p:nvPr/>
        </p:nvSpPr>
        <p:spPr bwMode="auto">
          <a:xfrm>
            <a:off x="695325" y="1052513"/>
            <a:ext cx="8928100" cy="4473575"/>
          </a:xfrm>
          <a:prstGeom prst="rect">
            <a:avLst/>
          </a:prstGeom>
          <a:noFill/>
          <a:ln w="9525">
            <a:noFill/>
            <a:miter lim="800000"/>
            <a:headEnd/>
            <a:tailEnd/>
          </a:ln>
          <a:effectLst/>
        </p:spPr>
        <p:txBody>
          <a:bodyPr anchor="ctr">
            <a:spAutoFit/>
          </a:bodyPr>
          <a:lstStyle/>
          <a:p>
            <a:pPr>
              <a:lnSpc>
                <a:spcPct val="150000"/>
              </a:lnSpc>
            </a:pPr>
            <a:r>
              <a:rPr lang="zh-CN" altLang="en-US">
                <a:latin typeface="宋体" charset="-122"/>
                <a:cs typeface="Calibri" pitchFamily="34" charset="0"/>
              </a:rPr>
              <a:t>（</a:t>
            </a:r>
            <a:r>
              <a:rPr lang="en-US" altLang="zh-CN">
                <a:latin typeface="宋体" charset="-122"/>
                <a:cs typeface="Calibri" pitchFamily="34" charset="0"/>
              </a:rPr>
              <a:t>3)</a:t>
            </a:r>
            <a:r>
              <a:rPr lang="zh-CN" altLang="en-US">
                <a:latin typeface="宋体" charset="-122"/>
                <a:cs typeface="Calibri" pitchFamily="34" charset="0"/>
              </a:rPr>
              <a:t>实验</a:t>
            </a:r>
            <a:r>
              <a:rPr lang="en-US" altLang="zh-CN">
                <a:latin typeface="宋体" charset="-122"/>
                <a:cs typeface="Calibri" pitchFamily="34" charset="0"/>
              </a:rPr>
              <a:t>2</a:t>
            </a:r>
            <a:r>
              <a:rPr lang="zh-CN" altLang="en-US">
                <a:latin typeface="宋体" charset="-122"/>
                <a:cs typeface="Calibri" pitchFamily="34" charset="0"/>
              </a:rPr>
              <a:t>中水浴温度控制在</a:t>
            </a:r>
            <a:r>
              <a:rPr lang="en-US" altLang="zh-CN">
                <a:latin typeface="宋体" charset="-122"/>
                <a:cs typeface="Calibri" pitchFamily="34" charset="0"/>
              </a:rPr>
              <a:t>80</a:t>
            </a:r>
            <a:r>
              <a:rPr lang="en-US" altLang="zh-CN">
                <a:latin typeface="Calibri" pitchFamily="34" charset="0"/>
              </a:rPr>
              <a:t>℃</a:t>
            </a:r>
            <a:r>
              <a:rPr lang="zh-CN" altLang="en-US">
                <a:latin typeface="宋体" charset="-122"/>
                <a:cs typeface="Calibri" pitchFamily="34" charset="0"/>
              </a:rPr>
              <a:t>时，测定的反应速率会比真实值偏大，其原因除锥形瓶内气体受热膨胀外，还有</a:t>
            </a:r>
            <a:r>
              <a:rPr lang="en-US" altLang="zh-CN">
                <a:latin typeface="宋体" charset="-122"/>
                <a:cs typeface="Calibri" pitchFamily="34" charset="0"/>
              </a:rPr>
              <a:t>_________________________________________________________________</a:t>
            </a:r>
            <a:r>
              <a:rPr lang="zh-CN" altLang="en-US">
                <a:latin typeface="宋体" charset="-122"/>
                <a:cs typeface="Calibri" pitchFamily="34" charset="0"/>
              </a:rPr>
              <a:t>。</a:t>
            </a:r>
            <a:endParaRPr lang="zh-CN" altLang="en-US"/>
          </a:p>
          <a:p>
            <a:pPr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4)</a:t>
            </a:r>
            <a:r>
              <a:rPr lang="zh-CN" altLang="en-US">
                <a:latin typeface="宋体" charset="-122"/>
                <a:cs typeface="Calibri" pitchFamily="34" charset="0"/>
              </a:rPr>
              <a:t>实验结束后若要将</a:t>
            </a:r>
            <a:r>
              <a:rPr lang="en-US" altLang="zh-CN">
                <a:latin typeface="宋体" charset="-122"/>
                <a:cs typeface="Calibri" pitchFamily="34" charset="0"/>
              </a:rPr>
              <a:t>MnO2</a:t>
            </a:r>
            <a:r>
              <a:rPr lang="zh-CN" altLang="en-US">
                <a:latin typeface="宋体" charset="-122"/>
                <a:cs typeface="Calibri" pitchFamily="34" charset="0"/>
              </a:rPr>
              <a:t>从混合物中分离出来，可采取的方法是</a:t>
            </a:r>
            <a:r>
              <a:rPr lang="en-US" altLang="zh-CN">
                <a:latin typeface="宋体" charset="-122"/>
                <a:cs typeface="Calibri" pitchFamily="34" charset="0"/>
              </a:rPr>
              <a:t>________________________</a:t>
            </a:r>
            <a:r>
              <a:rPr lang="zh-CN" altLang="en-US">
                <a:latin typeface="宋体" charset="-122"/>
                <a:cs typeface="Calibri" pitchFamily="34" charset="0"/>
              </a:rPr>
              <a:t>。</a:t>
            </a:r>
            <a:endParaRPr lang="zh-CN" altLang="en-US"/>
          </a:p>
          <a:p>
            <a:pPr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5)</a:t>
            </a:r>
            <a:r>
              <a:rPr lang="zh-CN" altLang="en-US">
                <a:latin typeface="宋体" charset="-122"/>
                <a:cs typeface="Calibri" pitchFamily="34" charset="0"/>
              </a:rPr>
              <a:t>该实验装置发生反应的化学方程式为</a:t>
            </a:r>
            <a:r>
              <a:rPr lang="en-US" altLang="zh-CN">
                <a:latin typeface="宋体" charset="-122"/>
                <a:cs typeface="Calibri" pitchFamily="34" charset="0"/>
              </a:rPr>
              <a:t>____________________________________________</a:t>
            </a:r>
            <a:r>
              <a:rPr lang="zh-CN" altLang="en-US">
                <a:latin typeface="宋体" charset="-122"/>
                <a:cs typeface="Calibri" pitchFamily="34" charset="0"/>
              </a:rPr>
              <a:t>。</a:t>
            </a:r>
          </a:p>
        </p:txBody>
      </p:sp>
      <p:pic>
        <p:nvPicPr>
          <p:cNvPr id="145413" name="Picture 5"/>
          <p:cNvPicPr>
            <a:picLocks noChangeAspect="1" noChangeArrowheads="1"/>
          </p:cNvPicPr>
          <p:nvPr/>
        </p:nvPicPr>
        <p:blipFill>
          <a:blip r:embed="rId3"/>
          <a:srcRect/>
          <a:stretch>
            <a:fillRect/>
          </a:stretch>
        </p:blipFill>
        <p:spPr bwMode="auto">
          <a:xfrm>
            <a:off x="9551988" y="1628775"/>
            <a:ext cx="2160587" cy="3671888"/>
          </a:xfrm>
          <a:prstGeom prst="rect">
            <a:avLst/>
          </a:prstGeom>
          <a:noFill/>
        </p:spPr>
      </p:pic>
      <p:sp>
        <p:nvSpPr>
          <p:cNvPr id="4" name="矩形 3"/>
          <p:cNvSpPr/>
          <p:nvPr/>
        </p:nvSpPr>
        <p:spPr>
          <a:xfrm>
            <a:off x="766614" y="2132856"/>
            <a:ext cx="8640960" cy="523220"/>
          </a:xfrm>
          <a:prstGeom prst="rect">
            <a:avLst/>
          </a:prstGeom>
        </p:spPr>
        <p:txBody>
          <a:bodyPr wrap="square">
            <a:spAutoFit/>
          </a:bodyPr>
          <a:lstStyle/>
          <a:p>
            <a:pPr lvl="0"/>
            <a:r>
              <a:rPr lang="zh-CN" altLang="en-US" sz="2800" dirty="0" smtClean="0">
                <a:solidFill>
                  <a:srgbClr val="FF0000"/>
                </a:solidFill>
              </a:rPr>
              <a:t>温度较高，水蒸发较快，导致氧气中含较多的水蒸气。</a:t>
            </a:r>
            <a:endParaRPr lang="zh-CN" altLang="en-US" sz="2800" dirty="0">
              <a:solidFill>
                <a:srgbClr val="FF0000"/>
              </a:solidFill>
            </a:endParaRPr>
          </a:p>
        </p:txBody>
      </p:sp>
      <p:sp>
        <p:nvSpPr>
          <p:cNvPr id="5" name="矩形 4"/>
          <p:cNvSpPr/>
          <p:nvPr/>
        </p:nvSpPr>
        <p:spPr>
          <a:xfrm>
            <a:off x="1486694" y="3789040"/>
            <a:ext cx="2304256" cy="523220"/>
          </a:xfrm>
          <a:prstGeom prst="rect">
            <a:avLst/>
          </a:prstGeom>
        </p:spPr>
        <p:txBody>
          <a:bodyPr wrap="square">
            <a:spAutoFit/>
          </a:bodyPr>
          <a:lstStyle/>
          <a:p>
            <a:pPr lvl="0"/>
            <a:r>
              <a:rPr lang="zh-CN" altLang="en-US" sz="2800" dirty="0" smtClean="0">
                <a:solidFill>
                  <a:srgbClr val="FF0000"/>
                </a:solidFill>
              </a:rPr>
              <a:t>过滤</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4386" name="Rectangle 2"/>
          <p:cNvSpPr>
            <a:spLocks noChangeArrowheads="1"/>
          </p:cNvSpPr>
          <p:nvPr/>
        </p:nvSpPr>
        <p:spPr bwMode="auto">
          <a:xfrm>
            <a:off x="52388" y="188913"/>
            <a:ext cx="12138025" cy="3670300"/>
          </a:xfrm>
          <a:prstGeom prst="rect">
            <a:avLst/>
          </a:prstGeom>
          <a:noFill/>
          <a:ln w="9525">
            <a:noFill/>
            <a:miter lim="800000"/>
            <a:headEnd/>
            <a:tailEnd/>
          </a:ln>
          <a:effectLst/>
        </p:spPr>
        <p:txBody>
          <a:bodyPr wrap="none" anchor="ctr">
            <a:spAutoFit/>
          </a:bodyPr>
          <a:lstStyle/>
          <a:p>
            <a:pPr>
              <a:lnSpc>
                <a:spcPct val="140000"/>
              </a:lnSpc>
            </a:pPr>
            <a:r>
              <a:rPr lang="en-US" altLang="zh-CN">
                <a:latin typeface="宋体" charset="-122"/>
                <a:cs typeface="Calibri" pitchFamily="34" charset="0"/>
              </a:rPr>
              <a:t>2-14. </a:t>
            </a:r>
            <a:r>
              <a:rPr lang="zh-CN" altLang="en-US">
                <a:latin typeface="宋体" charset="-122"/>
                <a:cs typeface="Calibri" pitchFamily="34" charset="0"/>
              </a:rPr>
              <a:t>高锰酸钾在生产、生活中有广泛应用。实验小组对高锰酸钾的某些性质进行研究。</a:t>
            </a:r>
            <a:endParaRPr lang="zh-CN" altLang="en-US"/>
          </a:p>
          <a:p>
            <a:pPr eaLnBrk="0" hangingPunct="0">
              <a:lnSpc>
                <a:spcPct val="140000"/>
              </a:lnSpc>
            </a:pPr>
            <a:r>
              <a:rPr lang="en-US" altLang="zh-CN">
                <a:latin typeface="宋体" charset="-122"/>
                <a:cs typeface="Calibri" pitchFamily="34" charset="0"/>
              </a:rPr>
              <a:t>I.</a:t>
            </a:r>
            <a:r>
              <a:rPr lang="zh-CN" altLang="en-US">
                <a:latin typeface="宋体" charset="-122"/>
                <a:cs typeface="Calibri" pitchFamily="34" charset="0"/>
              </a:rPr>
              <a:t>不稳定性</a:t>
            </a:r>
            <a:endParaRPr lang="zh-CN" altLang="en-US"/>
          </a:p>
          <a:p>
            <a:pPr eaLnBrk="0" hangingPunct="0">
              <a:lnSpc>
                <a:spcPct val="14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如图所示进行实验，</a:t>
            </a:r>
            <a:r>
              <a:rPr lang="en-US" altLang="zh-CN">
                <a:latin typeface="宋体" charset="-122"/>
                <a:cs typeface="Calibri" pitchFamily="34" charset="0"/>
              </a:rPr>
              <a:t>3.16 g KMnO</a:t>
            </a:r>
            <a:r>
              <a:rPr lang="en-US" altLang="zh-CN" baseline="-30000">
                <a:latin typeface="宋体" charset="-122"/>
                <a:cs typeface="Calibri" pitchFamily="34" charset="0"/>
              </a:rPr>
              <a:t>4</a:t>
            </a:r>
            <a:r>
              <a:rPr lang="zh-CN" altLang="en-US">
                <a:latin typeface="宋体" charset="-122"/>
                <a:cs typeface="Calibri" pitchFamily="34" charset="0"/>
              </a:rPr>
              <a:t>产生</a:t>
            </a:r>
            <a:r>
              <a:rPr lang="en-US" altLang="zh-CN">
                <a:latin typeface="宋体" charset="-122"/>
                <a:cs typeface="Calibri" pitchFamily="34" charset="0"/>
              </a:rPr>
              <a:t>O</a:t>
            </a:r>
            <a:r>
              <a:rPr lang="en-US" altLang="zh-CN" baseline="-30000">
                <a:latin typeface="宋体" charset="-122"/>
                <a:cs typeface="Calibri" pitchFamily="34" charset="0"/>
              </a:rPr>
              <a:t>2</a:t>
            </a:r>
            <a:r>
              <a:rPr lang="zh-CN" altLang="en-US">
                <a:latin typeface="宋体" charset="-122"/>
                <a:cs typeface="Calibri" pitchFamily="34" charset="0"/>
              </a:rPr>
              <a:t>质量为</a:t>
            </a:r>
            <a:r>
              <a:rPr lang="en-US" altLang="zh-CN">
                <a:latin typeface="宋体" charset="-122"/>
                <a:cs typeface="Calibri" pitchFamily="34" charset="0"/>
              </a:rPr>
              <a:t>_____g</a:t>
            </a:r>
            <a:r>
              <a:rPr lang="zh-CN" altLang="en-US">
                <a:latin typeface="宋体" charset="-122"/>
                <a:cs typeface="Calibri" pitchFamily="34" charset="0"/>
              </a:rPr>
              <a:t>。</a:t>
            </a:r>
            <a:endParaRPr lang="zh-CN" altLang="en-US"/>
          </a:p>
          <a:p>
            <a:pPr eaLnBrk="0" hangingPunct="0">
              <a:lnSpc>
                <a:spcPct val="14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用向上排空气法收集</a:t>
            </a:r>
            <a:r>
              <a:rPr lang="en-US" altLang="zh-CN">
                <a:latin typeface="宋体" charset="-122"/>
                <a:cs typeface="Calibri" pitchFamily="34" charset="0"/>
              </a:rPr>
              <a:t>O</a:t>
            </a:r>
            <a:r>
              <a:rPr lang="en-US" altLang="zh-CN" baseline="-30000">
                <a:latin typeface="宋体" charset="-122"/>
                <a:cs typeface="Calibri" pitchFamily="34" charset="0"/>
              </a:rPr>
              <a:t>2</a:t>
            </a:r>
            <a:r>
              <a:rPr lang="zh-CN" altLang="en-US">
                <a:latin typeface="宋体" charset="-122"/>
                <a:cs typeface="Calibri" pitchFamily="34" charset="0"/>
              </a:rPr>
              <a:t>的原因是</a:t>
            </a:r>
            <a:r>
              <a:rPr lang="en-US" altLang="zh-CN">
                <a:latin typeface="宋体" charset="-122"/>
                <a:cs typeface="Calibri" pitchFamily="34" charset="0"/>
              </a:rPr>
              <a:t>_____________________</a:t>
            </a:r>
            <a:r>
              <a:rPr lang="zh-CN" altLang="en-US">
                <a:latin typeface="宋体" charset="-122"/>
                <a:cs typeface="Calibri" pitchFamily="34" charset="0"/>
              </a:rPr>
              <a:t>。</a:t>
            </a:r>
            <a:endParaRPr lang="zh-CN" altLang="en-US"/>
          </a:p>
          <a:p>
            <a:pPr eaLnBrk="0" hangingPunct="0">
              <a:lnSpc>
                <a:spcPct val="140000"/>
              </a:lnSpc>
            </a:pPr>
            <a:r>
              <a:rPr lang="en-US" altLang="zh-CN">
                <a:latin typeface="宋体" charset="-122"/>
                <a:cs typeface="Calibri" pitchFamily="34" charset="0"/>
              </a:rPr>
              <a:t>Ⅱ. </a:t>
            </a:r>
            <a:r>
              <a:rPr lang="zh-CN" altLang="en-US">
                <a:latin typeface="宋体" charset="-122"/>
                <a:cs typeface="Calibri" pitchFamily="34" charset="0"/>
              </a:rPr>
              <a:t>腐蚀性</a:t>
            </a:r>
            <a:endParaRPr lang="zh-CN" altLang="en-US"/>
          </a:p>
          <a:p>
            <a:pPr eaLnBrk="0" hangingPunct="0">
              <a:lnSpc>
                <a:spcPct val="140000"/>
              </a:lnSpc>
            </a:pPr>
            <a:r>
              <a:rPr lang="zh-CN" altLang="en-US">
                <a:latin typeface="宋体" charset="-122"/>
                <a:cs typeface="Calibri" pitchFamily="34" charset="0"/>
              </a:rPr>
              <a:t>已知：</a:t>
            </a:r>
            <a:r>
              <a:rPr lang="en-US" altLang="zh-CN">
                <a:latin typeface="宋体" charset="-122"/>
                <a:cs typeface="Calibri" pitchFamily="34" charset="0"/>
              </a:rPr>
              <a:t>KMnO</a:t>
            </a:r>
            <a:r>
              <a:rPr lang="en-US" altLang="zh-CN" baseline="-30000">
                <a:latin typeface="宋体" charset="-122"/>
                <a:cs typeface="Calibri" pitchFamily="34" charset="0"/>
              </a:rPr>
              <a:t>4</a:t>
            </a:r>
            <a:r>
              <a:rPr lang="zh-CN" altLang="en-US">
                <a:latin typeface="宋体" charset="-122"/>
                <a:cs typeface="Calibri" pitchFamily="34" charset="0"/>
              </a:rPr>
              <a:t>溶液呈中性，有腐蚀性。</a:t>
            </a:r>
            <a:endParaRPr lang="zh-CN" altLang="en-US"/>
          </a:p>
          <a:p>
            <a:pPr eaLnBrk="0" hangingPunct="0">
              <a:lnSpc>
                <a:spcPct val="140000"/>
              </a:lnSpc>
            </a:pPr>
            <a:r>
              <a:rPr lang="zh-CN" altLang="en-US">
                <a:latin typeface="宋体" charset="-122"/>
                <a:cs typeface="Calibri" pitchFamily="34" charset="0"/>
              </a:rPr>
              <a:t>实验</a:t>
            </a:r>
            <a:r>
              <a:rPr lang="en-US" altLang="zh-CN">
                <a:latin typeface="宋体" charset="-122"/>
                <a:cs typeface="Calibri" pitchFamily="34" charset="0"/>
              </a:rPr>
              <a:t>1:</a:t>
            </a:r>
            <a:r>
              <a:rPr lang="zh-CN" altLang="en-US">
                <a:latin typeface="宋体" charset="-122"/>
                <a:cs typeface="Calibri" pitchFamily="34" charset="0"/>
              </a:rPr>
              <a:t>将新鲜鸡皮在不同浓度的</a:t>
            </a:r>
            <a:r>
              <a:rPr lang="en-US" altLang="zh-CN">
                <a:latin typeface="宋体" charset="-122"/>
                <a:cs typeface="Calibri" pitchFamily="34" charset="0"/>
              </a:rPr>
              <a:t>KMnO</a:t>
            </a:r>
            <a:r>
              <a:rPr lang="en-US" altLang="zh-CN" baseline="-30000">
                <a:latin typeface="宋体" charset="-122"/>
                <a:cs typeface="Calibri" pitchFamily="34" charset="0"/>
              </a:rPr>
              <a:t>4</a:t>
            </a:r>
            <a:r>
              <a:rPr lang="zh-CN" altLang="en-US">
                <a:latin typeface="宋体" charset="-122"/>
                <a:cs typeface="Calibri" pitchFamily="34" charset="0"/>
              </a:rPr>
              <a:t>溶液中浸泡相同时间，现象如下表。</a:t>
            </a:r>
            <a:endParaRPr lang="zh-CN" altLang="en-US"/>
          </a:p>
        </p:txBody>
      </p:sp>
      <p:graphicFrame>
        <p:nvGraphicFramePr>
          <p:cNvPr id="144450" name="Group 66"/>
          <p:cNvGraphicFramePr>
            <a:graphicFrameLocks noGrp="1"/>
          </p:cNvGraphicFramePr>
          <p:nvPr/>
        </p:nvGraphicFramePr>
        <p:xfrm>
          <a:off x="477838" y="4076700"/>
          <a:ext cx="10442575" cy="2011680"/>
        </p:xfrm>
        <a:graphic>
          <a:graphicData uri="http://schemas.openxmlformats.org/drawingml/2006/table">
            <a:tbl>
              <a:tblPr/>
              <a:tblGrid>
                <a:gridCol w="2087562"/>
                <a:gridCol w="1717675"/>
                <a:gridCol w="2457450"/>
                <a:gridCol w="2089150"/>
                <a:gridCol w="2090738"/>
              </a:tblGrid>
              <a:tr h="396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KMnO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4</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溶液浓度</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0.002%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0.01%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鸡皮的变化</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无明显变化</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边缘部分变为棕黄色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全部变为棕色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全部变为黑色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 name="矩形 3"/>
          <p:cNvSpPr/>
          <p:nvPr/>
        </p:nvSpPr>
        <p:spPr>
          <a:xfrm>
            <a:off x="7069978" y="1196752"/>
            <a:ext cx="1080120" cy="523220"/>
          </a:xfrm>
          <a:prstGeom prst="rect">
            <a:avLst/>
          </a:prstGeom>
        </p:spPr>
        <p:txBody>
          <a:bodyPr wrap="square">
            <a:spAutoFit/>
          </a:bodyPr>
          <a:lstStyle/>
          <a:p>
            <a:pPr lvl="0"/>
            <a:r>
              <a:rPr lang="en-US" altLang="zh-CN" sz="2800" dirty="0" smtClean="0">
                <a:solidFill>
                  <a:srgbClr val="FF0000"/>
                </a:solidFill>
                <a:latin typeface="宋体" charset="-122"/>
                <a:cs typeface="Calibri" pitchFamily="34" charset="0"/>
              </a:rPr>
              <a:t>0.32</a:t>
            </a:r>
            <a:endParaRPr lang="zh-CN" altLang="en-US" sz="2800" dirty="0">
              <a:solidFill>
                <a:srgbClr val="FF0000"/>
              </a:solidFill>
            </a:endParaRPr>
          </a:p>
        </p:txBody>
      </p:sp>
      <p:sp>
        <p:nvSpPr>
          <p:cNvPr id="5" name="矩形 4"/>
          <p:cNvSpPr/>
          <p:nvPr/>
        </p:nvSpPr>
        <p:spPr>
          <a:xfrm>
            <a:off x="5159102" y="1719972"/>
            <a:ext cx="4176464" cy="523220"/>
          </a:xfrm>
          <a:prstGeom prst="rect">
            <a:avLst/>
          </a:prstGeom>
        </p:spPr>
        <p:txBody>
          <a:bodyPr wrap="square">
            <a:spAutoFit/>
          </a:bodyPr>
          <a:lstStyle/>
          <a:p>
            <a:pPr lvl="0"/>
            <a:r>
              <a:rPr lang="zh-CN" altLang="en-US" sz="2800" dirty="0" smtClean="0">
                <a:solidFill>
                  <a:srgbClr val="FF0000"/>
                </a:solidFill>
              </a:rPr>
              <a:t>氧气密度比空气大</a:t>
            </a:r>
            <a:endParaRPr lang="zh-CN" altLang="en-US" sz="2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64" name="图片 174"/>
          <p:cNvPicPr>
            <a:picLocks noChangeAspect="1" noChangeArrowheads="1"/>
          </p:cNvPicPr>
          <p:nvPr/>
        </p:nvPicPr>
        <p:blipFill>
          <a:blip r:embed="rId3"/>
          <a:srcRect/>
          <a:stretch>
            <a:fillRect/>
          </a:stretch>
        </p:blipFill>
        <p:spPr bwMode="auto">
          <a:xfrm>
            <a:off x="11590338" y="333375"/>
            <a:ext cx="600075" cy="600075"/>
          </a:xfrm>
          <a:prstGeom prst="rect">
            <a:avLst/>
          </a:prstGeom>
          <a:noFill/>
        </p:spPr>
      </p:pic>
      <p:sp>
        <p:nvSpPr>
          <p:cNvPr id="143366" name="Rectangle 6"/>
          <p:cNvSpPr>
            <a:spLocks noChangeArrowheads="1"/>
          </p:cNvSpPr>
          <p:nvPr/>
        </p:nvSpPr>
        <p:spPr bwMode="auto">
          <a:xfrm>
            <a:off x="911225" y="153988"/>
            <a:ext cx="8918575" cy="457200"/>
          </a:xfrm>
          <a:prstGeom prst="rect">
            <a:avLst/>
          </a:prstGeom>
          <a:noFill/>
          <a:ln w="9525">
            <a:noFill/>
            <a:miter lim="800000"/>
            <a:headEnd/>
            <a:tailEnd/>
          </a:ln>
          <a:effectLst/>
        </p:spPr>
        <p:txBody>
          <a:bodyPr wrap="none" anchor="ctr">
            <a:spAutoFit/>
          </a:bodyPr>
          <a:lstStyle/>
          <a:p>
            <a:r>
              <a:rPr lang="zh-CN" altLang="en-US">
                <a:latin typeface="宋体" charset="-122"/>
                <a:cs typeface="Calibri" pitchFamily="34" charset="0"/>
              </a:rPr>
              <a:t>实验</a:t>
            </a:r>
            <a:r>
              <a:rPr lang="en-US" altLang="zh-CN">
                <a:latin typeface="宋体" charset="-122"/>
                <a:cs typeface="Calibri" pitchFamily="34" charset="0"/>
              </a:rPr>
              <a:t>2:</a:t>
            </a:r>
            <a:r>
              <a:rPr lang="zh-CN" altLang="en-US">
                <a:latin typeface="宋体" charset="-122"/>
                <a:cs typeface="Calibri" pitchFamily="34" charset="0"/>
              </a:rPr>
              <a:t>将铜片分别浸泡在</a:t>
            </a:r>
            <a:r>
              <a:rPr lang="en-US" altLang="zh-CN">
                <a:latin typeface="宋体" charset="-122"/>
                <a:cs typeface="Calibri" pitchFamily="34" charset="0"/>
              </a:rPr>
              <a:t>4</a:t>
            </a:r>
            <a:r>
              <a:rPr lang="zh-CN" altLang="en-US">
                <a:latin typeface="宋体" charset="-122"/>
                <a:cs typeface="Calibri" pitchFamily="34" charset="0"/>
              </a:rPr>
              <a:t>种溶液中进行实验，所得数据如下表。</a:t>
            </a:r>
            <a:endParaRPr lang="zh-CN" altLang="en-US"/>
          </a:p>
        </p:txBody>
      </p:sp>
      <p:sp>
        <p:nvSpPr>
          <p:cNvPr id="143373" name="Rectangle 13"/>
          <p:cNvSpPr>
            <a:spLocks noChangeArrowheads="1"/>
          </p:cNvSpPr>
          <p:nvPr/>
        </p:nvSpPr>
        <p:spPr bwMode="auto">
          <a:xfrm>
            <a:off x="3159125" y="2057400"/>
            <a:ext cx="1173163" cy="0"/>
          </a:xfrm>
          <a:prstGeom prst="rect">
            <a:avLst/>
          </a:prstGeom>
          <a:noFill/>
          <a:ln w="9525">
            <a:noFill/>
            <a:miter lim="800000"/>
            <a:headEnd/>
            <a:tailEnd/>
          </a:ln>
          <a:effectLst/>
        </p:spPr>
        <p:txBody>
          <a:bodyPr wrap="none">
            <a:spAutoFit/>
          </a:bodyPr>
          <a:lstStyle/>
          <a:p>
            <a:endParaRPr lang="zh-CN" altLang="en-US"/>
          </a:p>
        </p:txBody>
      </p:sp>
      <p:sp>
        <p:nvSpPr>
          <p:cNvPr id="143375" name="Rectangle 15"/>
          <p:cNvSpPr>
            <a:spLocks noChangeArrowheads="1"/>
          </p:cNvSpPr>
          <p:nvPr/>
        </p:nvSpPr>
        <p:spPr bwMode="auto">
          <a:xfrm>
            <a:off x="3159125" y="2057400"/>
            <a:ext cx="1173163" cy="0"/>
          </a:xfrm>
          <a:prstGeom prst="rect">
            <a:avLst/>
          </a:prstGeom>
          <a:noFill/>
          <a:ln w="9525">
            <a:noFill/>
            <a:miter lim="800000"/>
            <a:headEnd/>
            <a:tailEnd/>
          </a:ln>
          <a:effectLst/>
        </p:spPr>
        <p:txBody>
          <a:bodyPr wrap="none">
            <a:spAutoFit/>
          </a:bodyPr>
          <a:lstStyle/>
          <a:p>
            <a:endParaRPr lang="zh-CN" altLang="en-US"/>
          </a:p>
        </p:txBody>
      </p:sp>
      <p:sp>
        <p:nvSpPr>
          <p:cNvPr id="143377" name="Rectangle 17"/>
          <p:cNvSpPr>
            <a:spLocks noChangeArrowheads="1"/>
          </p:cNvSpPr>
          <p:nvPr/>
        </p:nvSpPr>
        <p:spPr bwMode="auto">
          <a:xfrm>
            <a:off x="3159125" y="2057400"/>
            <a:ext cx="1174750" cy="0"/>
          </a:xfrm>
          <a:prstGeom prst="rect">
            <a:avLst/>
          </a:prstGeom>
          <a:noFill/>
          <a:ln w="9525">
            <a:noFill/>
            <a:miter lim="800000"/>
            <a:headEnd/>
            <a:tailEnd/>
          </a:ln>
          <a:effectLst/>
        </p:spPr>
        <p:txBody>
          <a:bodyPr wrap="none">
            <a:spAutoFit/>
          </a:bodyPr>
          <a:lstStyle/>
          <a:p>
            <a:endParaRPr lang="zh-CN" altLang="en-US"/>
          </a:p>
        </p:txBody>
      </p:sp>
      <p:sp>
        <p:nvSpPr>
          <p:cNvPr id="143379" name="Rectangle 19"/>
          <p:cNvSpPr>
            <a:spLocks noChangeArrowheads="1"/>
          </p:cNvSpPr>
          <p:nvPr/>
        </p:nvSpPr>
        <p:spPr bwMode="auto">
          <a:xfrm>
            <a:off x="3159125" y="2057400"/>
            <a:ext cx="1174750" cy="0"/>
          </a:xfrm>
          <a:prstGeom prst="rect">
            <a:avLst/>
          </a:prstGeom>
          <a:noFill/>
          <a:ln w="9525">
            <a:noFill/>
            <a:miter lim="800000"/>
            <a:headEnd/>
            <a:tailEnd/>
          </a:ln>
          <a:effectLst/>
        </p:spPr>
        <p:txBody>
          <a:bodyPr wrap="none">
            <a:spAutoFit/>
          </a:bodyPr>
          <a:lstStyle/>
          <a:p>
            <a:endParaRPr lang="zh-CN" altLang="en-US"/>
          </a:p>
        </p:txBody>
      </p:sp>
      <p:graphicFrame>
        <p:nvGraphicFramePr>
          <p:cNvPr id="143517" name="Group 157"/>
          <p:cNvGraphicFramePr>
            <a:graphicFrameLocks noGrp="1"/>
          </p:cNvGraphicFramePr>
          <p:nvPr>
            <p:extLst>
              <p:ext uri="{D42A27DB-BD31-4B8C-83A1-F6EECF244321}">
                <p14:modId xmlns:p14="http://schemas.microsoft.com/office/powerpoint/2010/main" val="613728616"/>
              </p:ext>
            </p:extLst>
          </p:nvPr>
        </p:nvGraphicFramePr>
        <p:xfrm>
          <a:off x="334963" y="620713"/>
          <a:ext cx="10801350" cy="2926080"/>
        </p:xfrm>
        <a:graphic>
          <a:graphicData uri="http://schemas.openxmlformats.org/drawingml/2006/table">
            <a:tbl>
              <a:tblPr/>
              <a:tblGrid>
                <a:gridCol w="893762"/>
                <a:gridCol w="1268413"/>
                <a:gridCol w="2157412"/>
                <a:gridCol w="2159000"/>
                <a:gridCol w="2160588"/>
                <a:gridCol w="2162175"/>
              </a:tblGrid>
              <a:tr h="396875">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编号</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①</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②</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③</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④</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实验</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宋体" charset="-122"/>
                          <a:ea typeface="宋体" charset="-122"/>
                          <a:cs typeface="Calibri" pitchFamily="34" charset="0"/>
                        </a:rPr>
                        <a:t>25mL0.1%KMnO</a:t>
                      </a:r>
                      <a:r>
                        <a:rPr kumimoji="0" lang="en-US" altLang="zh-CN" sz="2400" b="1" i="0" u="none" strike="noStrike" cap="none" normalizeH="0" baseline="-30000" dirty="0" smtClean="0">
                          <a:ln>
                            <a:noFill/>
                          </a:ln>
                          <a:solidFill>
                            <a:schemeClr val="tx1"/>
                          </a:solidFill>
                          <a:effectLst/>
                          <a:latin typeface="宋体" charset="-122"/>
                          <a:ea typeface="宋体" charset="-122"/>
                          <a:cs typeface="Calibri" pitchFamily="34" charset="0"/>
                        </a:rPr>
                        <a:t>4</a:t>
                      </a:r>
                      <a:endParaRPr kumimoji="0" lang="en-US" altLang="zh-CN" sz="2400" b="1" i="0" u="none" strike="noStrike" cap="none" normalizeH="0" baseline="0" dirty="0" smtClean="0">
                        <a:ln>
                          <a:noFill/>
                        </a:ln>
                        <a:solidFill>
                          <a:schemeClr val="tx1"/>
                        </a:solidFill>
                        <a:effectLst/>
                        <a:latin typeface="Times New Roman" pitchFamily="18" charset="0"/>
                        <a:ea typeface="宋体" charset="-122"/>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溶液</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25mL0.1%KMnO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4</a:t>
                      </a:r>
                      <a:endParaRPr kumimoji="0" lang="en-US" altLang="zh-CN" sz="2400" b="1" i="0" u="none" strike="noStrike" cap="none" normalizeH="0" baseline="0" smtClean="0">
                        <a:ln>
                          <a:noFill/>
                        </a:ln>
                        <a:solidFill>
                          <a:schemeClr val="tx1"/>
                        </a:solidFill>
                        <a:effectLst/>
                        <a:latin typeface="Times New Roman" pitchFamily="18" charset="0"/>
                        <a:ea typeface="宋体" charset="-122"/>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溶液</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+10</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滴浓硫酸</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25mL</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水</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a:t>
                      </a:r>
                      <a:endParaRPr kumimoji="0" lang="en-US" altLang="zh-CN" sz="2400" b="1" i="0" u="none" strike="noStrike" cap="none" normalizeH="0" baseline="0" smtClean="0">
                        <a:ln>
                          <a:noFill/>
                        </a:ln>
                        <a:solidFill>
                          <a:schemeClr val="tx1"/>
                        </a:solidFill>
                        <a:effectLst/>
                        <a:latin typeface="Times New Roman" pitchFamily="18" charset="0"/>
                        <a:ea typeface="宋体" charset="-122"/>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10</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滴浓硫酸</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25mL1%KMnO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4</a:t>
                      </a:r>
                      <a:endParaRPr kumimoji="0" lang="en-US" altLang="zh-CN" sz="2400" b="1" i="0" u="none" strike="noStrike" cap="none" normalizeH="0" baseline="0" smtClean="0">
                        <a:ln>
                          <a:noFill/>
                        </a:ln>
                        <a:solidFill>
                          <a:schemeClr val="tx1"/>
                        </a:solidFill>
                        <a:effectLst/>
                        <a:latin typeface="Times New Roman" pitchFamily="18" charset="0"/>
                        <a:ea typeface="宋体" charset="-122"/>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溶液</a:t>
                      </a: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+10</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滴浓硫酸</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charset="-122"/>
                          <a:ea typeface="宋体" charset="-122"/>
                          <a:cs typeface="Calibri" pitchFamily="34" charset="0"/>
                        </a:rPr>
                        <a:t>铜片质量</a:t>
                      </a:r>
                      <a:endParaRPr kumimoji="0" lang="zh-CN" altLang="en-US" sz="2400" b="1" i="0" u="none" strike="noStrike" cap="none" normalizeH="0" baseline="0" dirty="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实验前</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0.54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0.54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0.54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0.54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18</a:t>
                      </a: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小时后</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0.54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0.52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0.54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0.43</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43515" name="Rectangle 155"/>
          <p:cNvSpPr>
            <a:spLocks noChangeArrowheads="1"/>
          </p:cNvSpPr>
          <p:nvPr/>
        </p:nvSpPr>
        <p:spPr bwMode="auto">
          <a:xfrm>
            <a:off x="391781" y="3645024"/>
            <a:ext cx="11593513" cy="2647950"/>
          </a:xfrm>
          <a:prstGeom prst="rect">
            <a:avLst/>
          </a:prstGeom>
          <a:noFill/>
          <a:ln w="9525">
            <a:noFill/>
            <a:miter lim="800000"/>
            <a:headEnd/>
            <a:tailEnd/>
          </a:ln>
          <a:effectLst/>
        </p:spPr>
        <p:txBody>
          <a:bodyPr anchor="ctr">
            <a:spAutoFit/>
          </a:bodyPr>
          <a:lstStyle/>
          <a:p>
            <a:pPr>
              <a:lnSpc>
                <a:spcPct val="140000"/>
              </a:lnSpc>
            </a:pPr>
            <a:r>
              <a:rPr lang="zh-CN" altLang="en-US" dirty="0">
                <a:latin typeface="宋体" charset="-122"/>
                <a:cs typeface="Calibri" pitchFamily="34" charset="0"/>
              </a:rPr>
              <a:t>（</a:t>
            </a:r>
            <a:r>
              <a:rPr lang="en-US" altLang="zh-CN" dirty="0">
                <a:latin typeface="宋体" charset="-122"/>
                <a:cs typeface="Calibri" pitchFamily="34" charset="0"/>
              </a:rPr>
              <a:t>3)</a:t>
            </a:r>
            <a:r>
              <a:rPr lang="zh-CN" altLang="en-US" dirty="0">
                <a:latin typeface="宋体" charset="-122"/>
                <a:cs typeface="Calibri" pitchFamily="34" charset="0"/>
              </a:rPr>
              <a:t>实验</a:t>
            </a:r>
            <a:r>
              <a:rPr lang="en-US" altLang="zh-CN" dirty="0">
                <a:latin typeface="宋体" charset="-122"/>
                <a:cs typeface="Calibri" pitchFamily="34" charset="0"/>
              </a:rPr>
              <a:t>1</a:t>
            </a:r>
            <a:r>
              <a:rPr lang="zh-CN" altLang="en-US" dirty="0">
                <a:latin typeface="宋体" charset="-122"/>
                <a:cs typeface="Calibri" pitchFamily="34" charset="0"/>
              </a:rPr>
              <a:t>的目的是</a:t>
            </a:r>
            <a:r>
              <a:rPr lang="en-US" altLang="zh-CN" dirty="0">
                <a:latin typeface="宋体" charset="-122"/>
                <a:cs typeface="Calibri" pitchFamily="34" charset="0"/>
              </a:rPr>
              <a:t>__________________________________________________</a:t>
            </a:r>
            <a:r>
              <a:rPr lang="zh-CN" altLang="en-US" dirty="0">
                <a:latin typeface="宋体" charset="-122"/>
                <a:cs typeface="Calibri" pitchFamily="34" charset="0"/>
              </a:rPr>
              <a:t>。</a:t>
            </a:r>
            <a:endParaRPr lang="zh-CN" altLang="en-US" dirty="0"/>
          </a:p>
          <a:p>
            <a:pPr eaLnBrk="0" hangingPunct="0">
              <a:lnSpc>
                <a:spcPct val="140000"/>
              </a:lnSpc>
            </a:pPr>
            <a:r>
              <a:rPr lang="zh-CN" altLang="en-US" dirty="0">
                <a:latin typeface="宋体" charset="-122"/>
                <a:cs typeface="Calibri" pitchFamily="34" charset="0"/>
              </a:rPr>
              <a:t>（</a:t>
            </a:r>
            <a:r>
              <a:rPr lang="en-US" altLang="zh-CN" dirty="0">
                <a:latin typeface="宋体" charset="-122"/>
                <a:cs typeface="Calibri" pitchFamily="34" charset="0"/>
              </a:rPr>
              <a:t>4)</a:t>
            </a:r>
            <a:r>
              <a:rPr lang="zh-CN" altLang="en-US" dirty="0">
                <a:latin typeface="宋体" charset="-122"/>
                <a:cs typeface="Calibri" pitchFamily="34" charset="0"/>
              </a:rPr>
              <a:t>实验</a:t>
            </a:r>
            <a:r>
              <a:rPr lang="en-US" altLang="zh-CN" dirty="0">
                <a:latin typeface="宋体" charset="-122"/>
                <a:cs typeface="Calibri" pitchFamily="34" charset="0"/>
              </a:rPr>
              <a:t>2</a:t>
            </a:r>
            <a:r>
              <a:rPr lang="zh-CN" altLang="en-US" dirty="0">
                <a:latin typeface="宋体" charset="-122"/>
                <a:cs typeface="Calibri" pitchFamily="34" charset="0"/>
              </a:rPr>
              <a:t>中，通过对比</a:t>
            </a:r>
            <a:r>
              <a:rPr lang="zh-CN" altLang="en-US" dirty="0">
                <a:latin typeface="Calibri" pitchFamily="34" charset="0"/>
                <a:cs typeface="Calibri" pitchFamily="34" charset="0"/>
              </a:rPr>
              <a:t>②</a:t>
            </a:r>
            <a:r>
              <a:rPr lang="zh-CN" altLang="en-US" dirty="0">
                <a:latin typeface="宋体" charset="-122"/>
                <a:cs typeface="Calibri" pitchFamily="34" charset="0"/>
              </a:rPr>
              <a:t>和</a:t>
            </a:r>
            <a:r>
              <a:rPr lang="zh-CN" altLang="en-US" dirty="0">
                <a:latin typeface="Calibri" pitchFamily="34" charset="0"/>
                <a:cs typeface="Calibri" pitchFamily="34" charset="0"/>
              </a:rPr>
              <a:t>④</a:t>
            </a:r>
            <a:r>
              <a:rPr lang="en-US" altLang="zh-CN" dirty="0">
                <a:latin typeface="Calibri" pitchFamily="34" charset="0"/>
                <a:cs typeface="Calibri" pitchFamily="34" charset="0"/>
              </a:rPr>
              <a:t>,</a:t>
            </a:r>
            <a:r>
              <a:rPr lang="zh-CN" altLang="en-US" dirty="0">
                <a:latin typeface="宋体" charset="-122"/>
                <a:cs typeface="Calibri" pitchFamily="34" charset="0"/>
              </a:rPr>
              <a:t>得出的结论是</a:t>
            </a:r>
            <a:r>
              <a:rPr lang="en-US" altLang="zh-CN" dirty="0">
                <a:latin typeface="宋体" charset="-122"/>
                <a:cs typeface="Calibri" pitchFamily="34" charset="0"/>
              </a:rPr>
              <a:t>____________________________________________</a:t>
            </a:r>
            <a:r>
              <a:rPr lang="zh-CN" altLang="en-US" dirty="0">
                <a:latin typeface="宋体" charset="-122"/>
                <a:cs typeface="Calibri" pitchFamily="34" charset="0"/>
              </a:rPr>
              <a:t>。</a:t>
            </a:r>
            <a:endParaRPr lang="zh-CN" altLang="en-US" dirty="0"/>
          </a:p>
          <a:p>
            <a:pPr eaLnBrk="0" hangingPunct="0">
              <a:lnSpc>
                <a:spcPct val="140000"/>
              </a:lnSpc>
            </a:pPr>
            <a:r>
              <a:rPr lang="zh-CN" altLang="en-US" dirty="0">
                <a:latin typeface="宋体" charset="-122"/>
                <a:cs typeface="Calibri" pitchFamily="34" charset="0"/>
              </a:rPr>
              <a:t>（</a:t>
            </a:r>
            <a:r>
              <a:rPr lang="en-US" altLang="zh-CN" dirty="0">
                <a:latin typeface="宋体" charset="-122"/>
                <a:cs typeface="Calibri" pitchFamily="34" charset="0"/>
              </a:rPr>
              <a:t>5)</a:t>
            </a:r>
            <a:r>
              <a:rPr lang="zh-CN" altLang="en-US" dirty="0">
                <a:latin typeface="宋体" charset="-122"/>
                <a:cs typeface="Calibri" pitchFamily="34" charset="0"/>
              </a:rPr>
              <a:t>实验</a:t>
            </a:r>
            <a:r>
              <a:rPr lang="en-US" altLang="zh-CN" dirty="0">
                <a:latin typeface="宋体" charset="-122"/>
                <a:cs typeface="Calibri" pitchFamily="34" charset="0"/>
              </a:rPr>
              <a:t>2</a:t>
            </a:r>
            <a:r>
              <a:rPr lang="zh-CN" altLang="en-US" dirty="0">
                <a:latin typeface="宋体" charset="-122"/>
                <a:cs typeface="Calibri" pitchFamily="34" charset="0"/>
              </a:rPr>
              <a:t>中，欲得出</a:t>
            </a:r>
            <a:r>
              <a:rPr lang="zh-CN" altLang="en-US" dirty="0">
                <a:latin typeface="Calibri" pitchFamily="34" charset="0"/>
                <a:cs typeface="Calibri" pitchFamily="34" charset="0"/>
              </a:rPr>
              <a:t>“</a:t>
            </a:r>
            <a:r>
              <a:rPr lang="en-US" altLang="zh-CN" dirty="0">
                <a:latin typeface="宋体" charset="-122"/>
                <a:cs typeface="Calibri" pitchFamily="34" charset="0"/>
              </a:rPr>
              <a:t>KMn0,</a:t>
            </a:r>
            <a:r>
              <a:rPr lang="zh-CN" altLang="en-US" dirty="0">
                <a:latin typeface="宋体" charset="-122"/>
                <a:cs typeface="Calibri" pitchFamily="34" charset="0"/>
              </a:rPr>
              <a:t>和硫酸共同作用对铜才有腐蚀性</a:t>
            </a:r>
            <a:r>
              <a:rPr lang="zh-CN" altLang="en-US" dirty="0">
                <a:latin typeface="Calibri" pitchFamily="34" charset="0"/>
                <a:cs typeface="Calibri" pitchFamily="34" charset="0"/>
              </a:rPr>
              <a:t>”</a:t>
            </a:r>
            <a:r>
              <a:rPr lang="zh-CN" altLang="en-US" dirty="0">
                <a:latin typeface="宋体" charset="-122"/>
                <a:cs typeface="Calibri" pitchFamily="34" charset="0"/>
              </a:rPr>
              <a:t>的结论，需要对比</a:t>
            </a:r>
            <a:r>
              <a:rPr lang="en-US" altLang="zh-CN" dirty="0">
                <a:latin typeface="宋体" charset="-122"/>
                <a:cs typeface="Calibri" pitchFamily="34" charset="0"/>
              </a:rPr>
              <a:t>___________</a:t>
            </a:r>
            <a:r>
              <a:rPr lang="zh-CN" altLang="en-US" dirty="0">
                <a:latin typeface="宋体" charset="-122"/>
                <a:cs typeface="Calibri" pitchFamily="34" charset="0"/>
              </a:rPr>
              <a:t>（填编号）。</a:t>
            </a:r>
            <a:endParaRPr lang="zh-CN" altLang="en-US" dirty="0"/>
          </a:p>
        </p:txBody>
      </p:sp>
      <p:sp>
        <p:nvSpPr>
          <p:cNvPr id="10" name="矩形 9"/>
          <p:cNvSpPr/>
          <p:nvPr/>
        </p:nvSpPr>
        <p:spPr>
          <a:xfrm>
            <a:off x="3620115" y="3440097"/>
            <a:ext cx="5859416" cy="830997"/>
          </a:xfrm>
          <a:prstGeom prst="rect">
            <a:avLst/>
          </a:prstGeom>
          <a:solidFill>
            <a:srgbClr val="FFFF00"/>
          </a:solidFill>
        </p:spPr>
        <p:txBody>
          <a:bodyPr wrap="square">
            <a:spAutoFit/>
          </a:bodyPr>
          <a:lstStyle/>
          <a:p>
            <a:r>
              <a:rPr lang="zh-CN" altLang="en-US" dirty="0" smtClean="0">
                <a:solidFill>
                  <a:srgbClr val="FF0000"/>
                </a:solidFill>
              </a:rPr>
              <a:t>探究在相同条件下，不同浓度的</a:t>
            </a:r>
            <a:r>
              <a:rPr lang="en-US" altLang="zh-CN" dirty="0">
                <a:solidFill>
                  <a:srgbClr val="FF0000"/>
                </a:solidFill>
                <a:latin typeface="宋体" charset="-122"/>
                <a:cs typeface="Calibri" pitchFamily="34" charset="0"/>
              </a:rPr>
              <a:t>KMnO</a:t>
            </a:r>
            <a:r>
              <a:rPr lang="en-US" altLang="zh-CN" baseline="-30000" dirty="0">
                <a:solidFill>
                  <a:srgbClr val="FF0000"/>
                </a:solidFill>
                <a:latin typeface="宋体" charset="-122"/>
                <a:cs typeface="Calibri" pitchFamily="34" charset="0"/>
              </a:rPr>
              <a:t>4</a:t>
            </a:r>
            <a:endParaRPr lang="en-US" altLang="zh-CN" dirty="0">
              <a:solidFill>
                <a:srgbClr val="FF0000"/>
              </a:solidFill>
              <a:latin typeface="Times New Roman" pitchFamily="18" charset="0"/>
              <a:cs typeface="Times New Roman" pitchFamily="18" charset="0"/>
            </a:endParaRPr>
          </a:p>
          <a:p>
            <a:pPr lvl="0"/>
            <a:r>
              <a:rPr lang="zh-CN" altLang="en-US" dirty="0" smtClean="0">
                <a:solidFill>
                  <a:srgbClr val="FF0000"/>
                </a:solidFill>
              </a:rPr>
              <a:t>溶液对鸡皮腐蚀性的影响。</a:t>
            </a:r>
            <a:endParaRPr lang="zh-CN" altLang="en-US" dirty="0">
              <a:solidFill>
                <a:srgbClr val="FF0000"/>
              </a:solidFill>
            </a:endParaRPr>
          </a:p>
        </p:txBody>
      </p:sp>
      <p:sp>
        <p:nvSpPr>
          <p:cNvPr id="11" name="矩形 10"/>
          <p:cNvSpPr/>
          <p:nvPr/>
        </p:nvSpPr>
        <p:spPr>
          <a:xfrm>
            <a:off x="478582" y="4653136"/>
            <a:ext cx="10823724" cy="523220"/>
          </a:xfrm>
          <a:prstGeom prst="rect">
            <a:avLst/>
          </a:prstGeom>
        </p:spPr>
        <p:txBody>
          <a:bodyPr wrap="square">
            <a:spAutoFit/>
          </a:bodyPr>
          <a:lstStyle/>
          <a:p>
            <a:pPr lvl="0"/>
            <a:r>
              <a:rPr lang="en-US" altLang="zh-CN" sz="2800" dirty="0" smtClean="0">
                <a:solidFill>
                  <a:srgbClr val="FF0000"/>
                </a:solidFill>
                <a:latin typeface="宋体" charset="-122"/>
                <a:cs typeface="Calibri" pitchFamily="34" charset="0"/>
              </a:rPr>
              <a:t>KMnO</a:t>
            </a:r>
            <a:r>
              <a:rPr lang="en-US" altLang="zh-CN" sz="2800" baseline="-30000" dirty="0" smtClean="0">
                <a:solidFill>
                  <a:srgbClr val="FF0000"/>
                </a:solidFill>
                <a:latin typeface="宋体" charset="-122"/>
                <a:cs typeface="Calibri" pitchFamily="34" charset="0"/>
              </a:rPr>
              <a:t>4</a:t>
            </a:r>
            <a:r>
              <a:rPr lang="zh-CN" altLang="en-US" sz="2800" dirty="0" smtClean="0">
                <a:solidFill>
                  <a:srgbClr val="FF0000"/>
                </a:solidFill>
              </a:rPr>
              <a:t>和硫酸共同作用下，</a:t>
            </a:r>
            <a:r>
              <a:rPr lang="en-US" altLang="zh-CN" sz="2800" dirty="0" smtClean="0">
                <a:solidFill>
                  <a:srgbClr val="FF0000"/>
                </a:solidFill>
                <a:latin typeface="宋体" charset="-122"/>
                <a:cs typeface="Calibri" pitchFamily="34" charset="0"/>
              </a:rPr>
              <a:t>KMnO</a:t>
            </a:r>
            <a:r>
              <a:rPr lang="en-US" altLang="zh-CN" sz="2800" baseline="-30000" dirty="0" smtClean="0">
                <a:solidFill>
                  <a:srgbClr val="FF0000"/>
                </a:solidFill>
                <a:latin typeface="宋体" charset="-122"/>
                <a:cs typeface="Calibri" pitchFamily="34" charset="0"/>
              </a:rPr>
              <a:t>4</a:t>
            </a:r>
            <a:r>
              <a:rPr lang="zh-CN" altLang="en-US" sz="2800" dirty="0" smtClean="0">
                <a:solidFill>
                  <a:srgbClr val="FF0000"/>
                </a:solidFill>
              </a:rPr>
              <a:t>溶液浓度越大，对铜的腐蚀性越强。</a:t>
            </a:r>
            <a:endParaRPr lang="zh-CN" altLang="en-US" sz="2800" dirty="0">
              <a:solidFill>
                <a:srgbClr val="FF0000"/>
              </a:solidFill>
            </a:endParaRPr>
          </a:p>
        </p:txBody>
      </p:sp>
      <p:sp>
        <p:nvSpPr>
          <p:cNvPr id="12" name="矩形 11"/>
          <p:cNvSpPr/>
          <p:nvPr/>
        </p:nvSpPr>
        <p:spPr>
          <a:xfrm>
            <a:off x="622598" y="5661248"/>
            <a:ext cx="2088232" cy="1384995"/>
          </a:xfrm>
          <a:prstGeom prst="rect">
            <a:avLst/>
          </a:prstGeom>
        </p:spPr>
        <p:txBody>
          <a:bodyPr wrap="square">
            <a:spAutoFit/>
          </a:bodyPr>
          <a:lstStyle/>
          <a:p>
            <a:pPr lvl="0"/>
            <a:r>
              <a:rPr lang="zh-CN" altLang="en-US" sz="2800" dirty="0" smtClean="0">
                <a:solidFill>
                  <a:srgbClr val="FF0000"/>
                </a:solidFill>
                <a:latin typeface="宋体" charset="-122"/>
                <a:cs typeface="Calibri" pitchFamily="34" charset="0"/>
              </a:rPr>
              <a:t>①②</a:t>
            </a:r>
            <a:r>
              <a:rPr lang="zh-CN" altLang="en-US" sz="2800" dirty="0">
                <a:solidFill>
                  <a:srgbClr val="FF0000"/>
                </a:solidFill>
                <a:latin typeface="宋体" charset="-122"/>
                <a:cs typeface="Calibri" pitchFamily="34" charset="0"/>
              </a:rPr>
              <a:t>③</a:t>
            </a:r>
            <a:endParaRPr lang="zh-CN" altLang="en-US" sz="2800" dirty="0">
              <a:solidFill>
                <a:srgbClr val="FF0000"/>
              </a:solidFill>
            </a:endParaRPr>
          </a:p>
          <a:p>
            <a:endParaRPr lang="zh-CN" altLang="en-US" sz="2800" dirty="0"/>
          </a:p>
          <a:p>
            <a:pPr lvl="0"/>
            <a:endParaRPr lang="zh-CN" altLang="en-US" sz="28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arn(inVertic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arn(inVertical)">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barn(inVertical)">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barn(inVertical)">
                                      <p:cBhvr>
                                        <p:cTn id="2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Tahoma"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Tahoma" pitchFamily="34" charset="0"/>
            <a:ea typeface="宋体" pitchFamily="2"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Blends</Template>
  <TotalTime>4673</TotalTime>
  <Words>3666</Words>
  <Application>Microsoft Office PowerPoint</Application>
  <PresentationFormat>自定义</PresentationFormat>
  <Paragraphs>661</Paragraphs>
  <Slides>37</Slides>
  <Notes>36</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37</vt:i4>
      </vt:variant>
    </vt:vector>
  </HeadingPairs>
  <TitlesOfParts>
    <vt:vector size="39" baseType="lpstr">
      <vt:lpstr>Blends</vt:lpstr>
      <vt:lpstr>文档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课题2  化学肥料</dc:title>
  <dc:creator>邓作逵</dc:creator>
  <cp:lastModifiedBy>T4900</cp:lastModifiedBy>
  <cp:revision>366</cp:revision>
  <dcterms:created xsi:type="dcterms:W3CDTF">2005-03-12T10:30:44Z</dcterms:created>
  <dcterms:modified xsi:type="dcterms:W3CDTF">2020-05-26T06:29:56Z</dcterms:modified>
</cp:coreProperties>
</file>