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6"/>
  </p:notesMasterIdLst>
  <p:handoutMasterIdLst>
    <p:handoutMasterId r:id="rId27"/>
  </p:handoutMasterIdLst>
  <p:sldIdLst>
    <p:sldId id="261" r:id="rId2"/>
    <p:sldId id="256" r:id="rId3"/>
    <p:sldId id="257" r:id="rId4"/>
    <p:sldId id="262" r:id="rId5"/>
    <p:sldId id="258" r:id="rId6"/>
    <p:sldId id="284" r:id="rId7"/>
    <p:sldId id="291" r:id="rId8"/>
    <p:sldId id="263" r:id="rId9"/>
    <p:sldId id="292" r:id="rId10"/>
    <p:sldId id="293" r:id="rId11"/>
    <p:sldId id="266" r:id="rId12"/>
    <p:sldId id="294" r:id="rId13"/>
    <p:sldId id="285" r:id="rId14"/>
    <p:sldId id="295" r:id="rId15"/>
    <p:sldId id="267" r:id="rId16"/>
    <p:sldId id="296" r:id="rId17"/>
    <p:sldId id="287" r:id="rId18"/>
    <p:sldId id="288" r:id="rId19"/>
    <p:sldId id="297" r:id="rId20"/>
    <p:sldId id="289" r:id="rId21"/>
    <p:sldId id="290" r:id="rId22"/>
    <p:sldId id="260" r:id="rId23"/>
    <p:sldId id="277" r:id="rId24"/>
    <p:sldId id="278" r:id="rId25"/>
  </p:sldIdLst>
  <p:sldSz cx="9144000" cy="5143500" type="screen16x9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78" d="100"/>
          <a:sy n="78" d="100"/>
        </p:scale>
        <p:origin x="-936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2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3.wmf"/><Relationship Id="rId7" Type="http://schemas.openxmlformats.org/officeDocument/2006/relationships/image" Target="../media/image40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image" Target="../media/image53.wmf"/><Relationship Id="rId7" Type="http://schemas.openxmlformats.org/officeDocument/2006/relationships/image" Target="../media/image57.wmf"/><Relationship Id="rId2" Type="http://schemas.openxmlformats.org/officeDocument/2006/relationships/image" Target="../media/image51.wmf"/><Relationship Id="rId1" Type="http://schemas.openxmlformats.org/officeDocument/2006/relationships/image" Target="../media/image52.wmf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Relationship Id="rId9" Type="http://schemas.openxmlformats.org/officeDocument/2006/relationships/image" Target="../media/image59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10" Type="http://schemas.openxmlformats.org/officeDocument/2006/relationships/image" Target="../media/image56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7F293-6457-4A44-AAFC-B46E958BAA87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8D47D8-0669-4928-8F78-742F7B0CCE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D47D8-0669-4928-8F78-742F7B0CCED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DC6F0-3959-4B9A-8C1D-B3AD5A32708A}" type="datetimeFigureOut">
              <a:rPr lang="zh-CN" altLang="en-US" smtClean="0"/>
              <a:pPr/>
              <a:t>2016/6/27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oleObject" Target="../embeddings/oleObject19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4.bin"/><Relationship Id="rId12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2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21.bin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oleObject" Target="../embeddings/oleObject16.bin"/><Relationship Id="rId14" Type="http://schemas.openxmlformats.org/officeDocument/2006/relationships/oleObject" Target="../embeddings/oleObject2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13" Type="http://schemas.openxmlformats.org/officeDocument/2006/relationships/oleObject" Target="../embeddings/oleObject35.bin"/><Relationship Id="rId3" Type="http://schemas.openxmlformats.org/officeDocument/2006/relationships/image" Target="../media/image31.png"/><Relationship Id="rId7" Type="http://schemas.openxmlformats.org/officeDocument/2006/relationships/oleObject" Target="../embeddings/oleObject29.bin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8.bin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27.bin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6.bin"/><Relationship Id="rId9" Type="http://schemas.openxmlformats.org/officeDocument/2006/relationships/oleObject" Target="../embeddings/oleObject31.bin"/><Relationship Id="rId14" Type="http://schemas.openxmlformats.org/officeDocument/2006/relationships/oleObject" Target="../embeddings/oleObject3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8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2.bin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48.bin"/><Relationship Id="rId9" Type="http://schemas.openxmlformats.org/officeDocument/2006/relationships/oleObject" Target="../embeddings/oleObject5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7.bin"/><Relationship Id="rId5" Type="http://schemas.openxmlformats.org/officeDocument/2006/relationships/oleObject" Target="../embeddings/oleObject56.bin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5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4.bin"/><Relationship Id="rId12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63.bin"/><Relationship Id="rId11" Type="http://schemas.openxmlformats.org/officeDocument/2006/relationships/oleObject" Target="../embeddings/oleObject68.bin"/><Relationship Id="rId5" Type="http://schemas.openxmlformats.org/officeDocument/2006/relationships/oleObject" Target="../embeddings/oleObject62.bin"/><Relationship Id="rId10" Type="http://schemas.openxmlformats.org/officeDocument/2006/relationships/oleObject" Target="../embeddings/oleObject67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13" Type="http://schemas.openxmlformats.org/officeDocument/2006/relationships/oleObject" Target="../embeddings/oleObject79.bin"/><Relationship Id="rId3" Type="http://schemas.openxmlformats.org/officeDocument/2006/relationships/oleObject" Target="../embeddings/oleObject70.bin"/><Relationship Id="rId7" Type="http://schemas.openxmlformats.org/officeDocument/2006/relationships/oleObject" Target="../embeddings/oleObject74.bin"/><Relationship Id="rId12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69.png"/><Relationship Id="rId5" Type="http://schemas.openxmlformats.org/officeDocument/2006/relationships/oleObject" Target="../embeddings/oleObject72.bin"/><Relationship Id="rId10" Type="http://schemas.openxmlformats.org/officeDocument/2006/relationships/oleObject" Target="../embeddings/oleObject77.bin"/><Relationship Id="rId4" Type="http://schemas.openxmlformats.org/officeDocument/2006/relationships/oleObject" Target="../embeddings/oleObject71.bin"/><Relationship Id="rId9" Type="http://schemas.openxmlformats.org/officeDocument/2006/relationships/oleObject" Target="../embeddings/oleObject76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81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843558"/>
            <a:ext cx="59766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第一讲    </a:t>
            </a:r>
            <a:endParaRPr lang="en-US" altLang="zh-CN" sz="4000" b="1" dirty="0" smtClean="0"/>
          </a:p>
          <a:p>
            <a:pPr algn="ctr"/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三角函数及图像、性质、</a:t>
            </a:r>
            <a:endParaRPr lang="en-US" altLang="zh-CN" sz="4000" b="1" dirty="0" smtClean="0"/>
          </a:p>
          <a:p>
            <a:pPr algn="ctr"/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恒等变形及应用 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7504" y="555526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一、重要考点：</a:t>
            </a:r>
            <a:endParaRPr lang="en-US" altLang="zh-CN" sz="24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任意角、</a:t>
            </a:r>
            <a:r>
              <a:rPr lang="zh-CN" altLang="zh-CN" sz="2400" b="1" dirty="0">
                <a:latin typeface="楷体" pitchFamily="49" charset="-122"/>
                <a:ea typeface="楷体" pitchFamily="49" charset="-122"/>
              </a:rPr>
              <a:t>弧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度制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、象限角与象限界角、半个象限角、同终边的角、扇形、任意角的三角函数及在各象限的符号、三角函数线、基本三角不等式、同角三角函数的基本关系及平方关系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07504" y="3018314"/>
            <a:ext cx="8712968" cy="1569660"/>
            <a:chOff x="179512" y="2348880"/>
            <a:chExt cx="8712968" cy="1569660"/>
          </a:xfrm>
        </p:grpSpPr>
        <p:sp>
          <p:nvSpPr>
            <p:cNvPr id="14" name="TextBox 13"/>
            <p:cNvSpPr txBox="1"/>
            <p:nvPr/>
          </p:nvSpPr>
          <p:spPr>
            <a:xfrm>
              <a:off x="179512" y="2348880"/>
              <a:ext cx="871296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3、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诱导公式及记忆方式：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(1)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与π相关的：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π的整数倍</a:t>
              </a:r>
              <a:r>
                <a:rPr lang="en-US" altLang="zh-CN" sz="2400" b="1" dirty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如           等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</a:p>
            <a:p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名称不改变，符号看象限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——“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视为锐角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”.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5" name="Object 2"/>
            <p:cNvGraphicFramePr>
              <a:graphicFrameLocks noChangeAspect="1"/>
            </p:cNvGraphicFramePr>
            <p:nvPr/>
          </p:nvGraphicFramePr>
          <p:xfrm>
            <a:off x="4572000" y="2564904"/>
            <a:ext cx="1728192" cy="792088"/>
          </p:xfrm>
          <a:graphic>
            <a:graphicData uri="http://schemas.openxmlformats.org/presentationml/2006/ole">
              <p:oleObj spid="_x0000_s4097" name="Equation" r:id="rId3" imgW="914400" imgH="393480" progId="Equation.DSMT4">
                <p:embed/>
              </p:oleObj>
            </a:graphicData>
          </a:graphic>
        </p:graphicFrame>
      </p:grp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16552" y="2499742"/>
            <a:ext cx="74077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同角三角函数关系、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两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角和与差的三角函数公式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：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07504" y="555526"/>
            <a:ext cx="6812775" cy="1397189"/>
            <a:chOff x="179512" y="3309697"/>
            <a:chExt cx="8964488" cy="1397189"/>
          </a:xfrm>
        </p:grpSpPr>
        <p:grpSp>
          <p:nvGrpSpPr>
            <p:cNvPr id="19" name="组合 9"/>
            <p:cNvGrpSpPr/>
            <p:nvPr/>
          </p:nvGrpSpPr>
          <p:grpSpPr>
            <a:xfrm>
              <a:off x="179512" y="3309697"/>
              <a:ext cx="8964488" cy="1397189"/>
              <a:chOff x="179512" y="3140968"/>
              <a:chExt cx="8964488" cy="1397189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179512" y="3337828"/>
                <a:ext cx="896448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(2)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</a:rPr>
                  <a:t>与  相关的：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 的奇数倍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</a:rPr>
                  <a:t>,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</a:rPr>
                  <a:t>如           等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</a:rPr>
                  <a:t>.</a:t>
                </a:r>
              </a:p>
              <a:p>
                <a:endParaRPr lang="en-US" altLang="zh-CN" sz="2400" b="1" dirty="0" smtClean="0">
                  <a:latin typeface="楷体" pitchFamily="49" charset="-122"/>
                  <a:ea typeface="楷体" pitchFamily="49" charset="-122"/>
                </a:endParaRPr>
              </a:p>
              <a:p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</a:rPr>
                  <a:t>名称要改变，符号看象限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</a:rPr>
                  <a:t>——“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视为锐角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</a:rPr>
                  <a:t>”.</a:t>
                </a:r>
                <a:endParaRPr lang="zh-CN" altLang="en-US" sz="2400" b="1" dirty="0" smtClean="0">
                  <a:latin typeface="楷体" pitchFamily="49" charset="-122"/>
                  <a:ea typeface="楷体" pitchFamily="49" charset="-122"/>
                </a:endParaRPr>
              </a:p>
            </p:txBody>
          </p:sp>
          <p:graphicFrame>
            <p:nvGraphicFramePr>
              <p:cNvPr id="24" name="Object 3"/>
              <p:cNvGraphicFramePr>
                <a:graphicFrameLocks noChangeAspect="1"/>
              </p:cNvGraphicFramePr>
              <p:nvPr/>
            </p:nvGraphicFramePr>
            <p:xfrm>
              <a:off x="1252932" y="3140968"/>
              <a:ext cx="442590" cy="911391"/>
            </p:xfrm>
            <a:graphic>
              <a:graphicData uri="http://schemas.openxmlformats.org/presentationml/2006/ole">
                <p:oleObj spid="_x0000_s1028" name="Equation" r:id="rId3" imgW="164880" imgH="393480" progId="Equation.DSMT4">
                  <p:embed/>
                </p:oleObj>
              </a:graphicData>
            </a:graphic>
          </p:graphicFrame>
        </p:grpSp>
        <p:graphicFrame>
          <p:nvGraphicFramePr>
            <p:cNvPr id="21" name="Object 3"/>
            <p:cNvGraphicFramePr>
              <a:graphicFrameLocks noChangeAspect="1"/>
            </p:cNvGraphicFramePr>
            <p:nvPr/>
          </p:nvGraphicFramePr>
          <p:xfrm>
            <a:off x="3116783" y="3309697"/>
            <a:ext cx="442590" cy="911391"/>
          </p:xfrm>
          <a:graphic>
            <a:graphicData uri="http://schemas.openxmlformats.org/presentationml/2006/ole">
              <p:oleObj spid="_x0000_s1029" name="Equation" r:id="rId4" imgW="164880" imgH="393480" progId="Equation.DSMT4">
                <p:embed/>
              </p:oleObj>
            </a:graphicData>
          </a:graphic>
        </p:graphicFrame>
        <p:graphicFrame>
          <p:nvGraphicFramePr>
            <p:cNvPr id="22" name="Object 5"/>
            <p:cNvGraphicFramePr>
              <a:graphicFrameLocks noChangeAspect="1"/>
            </p:cNvGraphicFramePr>
            <p:nvPr/>
          </p:nvGraphicFramePr>
          <p:xfrm>
            <a:off x="5740340" y="3376166"/>
            <a:ext cx="2303476" cy="792088"/>
          </p:xfrm>
          <a:graphic>
            <a:graphicData uri="http://schemas.openxmlformats.org/presentationml/2006/ole">
              <p:oleObj spid="_x0000_s1030" name="Equation" r:id="rId5" imgW="990360" imgH="393480" progId="Equation.DSMT4">
                <p:embed/>
              </p:oleObj>
            </a:graphicData>
          </a:graphic>
        </p:graphicFrame>
      </p:grpSp>
      <p:sp>
        <p:nvSpPr>
          <p:cNvPr id="25" name="矩形 24"/>
          <p:cNvSpPr/>
          <p:nvPr/>
        </p:nvSpPr>
        <p:spPr>
          <a:xfrm>
            <a:off x="35496" y="2067694"/>
            <a:ext cx="2448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4、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二倍角公式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：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96" y="3297369"/>
            <a:ext cx="219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5、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半角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公式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：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339752" y="2067694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cos2x= 2cos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x-1</a:t>
            </a: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 = 1-2sin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 = cos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x-sin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2" name="Object 7"/>
          <p:cNvGraphicFramePr>
            <a:graphicFrameLocks noChangeAspect="1"/>
          </p:cNvGraphicFramePr>
          <p:nvPr/>
        </p:nvGraphicFramePr>
        <p:xfrm>
          <a:off x="1970608" y="3225361"/>
          <a:ext cx="4329584" cy="1223913"/>
        </p:xfrm>
        <a:graphic>
          <a:graphicData uri="http://schemas.openxmlformats.org/presentationml/2006/ole">
            <p:oleObj spid="_x0000_s1031" name="Equation" r:id="rId6" imgW="2984400" imgH="8125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5496" y="1462013"/>
            <a:ext cx="37433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7、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三角函数图像及变换：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两种变换方式：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23528" y="2285459"/>
            <a:ext cx="2659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①先平移再伸缩；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3528" y="2758157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②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先伸缩再平移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5496" y="3252921"/>
            <a:ext cx="6077305" cy="470956"/>
            <a:chOff x="35496" y="3252921"/>
            <a:chExt cx="6077305" cy="470956"/>
          </a:xfrm>
        </p:grpSpPr>
        <p:sp>
          <p:nvSpPr>
            <p:cNvPr id="19" name="矩形 18"/>
            <p:cNvSpPr/>
            <p:nvPr/>
          </p:nvSpPr>
          <p:spPr>
            <a:xfrm>
              <a:off x="35496" y="3252921"/>
              <a:ext cx="60773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(2)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已知              的图像，求解析式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</a:p>
          </p:txBody>
        </p:sp>
        <p:graphicFrame>
          <p:nvGraphicFramePr>
            <p:cNvPr id="3079" name="Object 7"/>
            <p:cNvGraphicFramePr>
              <a:graphicFrameLocks noChangeAspect="1"/>
            </p:cNvGraphicFramePr>
            <p:nvPr/>
          </p:nvGraphicFramePr>
          <p:xfrm>
            <a:off x="1180356" y="3292474"/>
            <a:ext cx="2095500" cy="431403"/>
          </p:xfrm>
          <a:graphic>
            <a:graphicData uri="http://schemas.openxmlformats.org/presentationml/2006/ole">
              <p:oleObj spid="_x0000_s3079" name="Equation" r:id="rId3" imgW="1091880" imgH="203040" progId="Equation.DSMT4">
                <p:embed/>
              </p:oleObj>
            </a:graphicData>
          </a:graphic>
        </p:graphicFrame>
      </p:grpSp>
      <p:grpSp>
        <p:nvGrpSpPr>
          <p:cNvPr id="10" name="组合 9"/>
          <p:cNvGrpSpPr/>
          <p:nvPr/>
        </p:nvGrpSpPr>
        <p:grpSpPr>
          <a:xfrm>
            <a:off x="35496" y="771550"/>
            <a:ext cx="7416824" cy="792088"/>
            <a:chOff x="35496" y="771550"/>
            <a:chExt cx="7416824" cy="792088"/>
          </a:xfrm>
        </p:grpSpPr>
        <p:sp>
          <p:nvSpPr>
            <p:cNvPr id="14" name="矩形 13"/>
            <p:cNvSpPr/>
            <p:nvPr/>
          </p:nvSpPr>
          <p:spPr>
            <a:xfrm>
              <a:off x="35496" y="885949"/>
              <a:ext cx="25058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6、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辅助角公式：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3080" name="Object 8"/>
            <p:cNvGraphicFramePr>
              <a:graphicFrameLocks noChangeAspect="1"/>
            </p:cNvGraphicFramePr>
            <p:nvPr/>
          </p:nvGraphicFramePr>
          <p:xfrm>
            <a:off x="2339752" y="771550"/>
            <a:ext cx="5112568" cy="792088"/>
          </p:xfrm>
          <a:graphic>
            <a:graphicData uri="http://schemas.openxmlformats.org/presentationml/2006/ole">
              <p:oleObj spid="_x0000_s3080" name="Equation" r:id="rId4" imgW="2946240" imgH="393480" progId="Equation.DSMT4">
                <p:embed/>
              </p:oleObj>
            </a:graphicData>
          </a:graphic>
        </p:graphicFrame>
      </p:grpSp>
      <p:grpSp>
        <p:nvGrpSpPr>
          <p:cNvPr id="13" name="组合 12"/>
          <p:cNvGrpSpPr/>
          <p:nvPr/>
        </p:nvGrpSpPr>
        <p:grpSpPr>
          <a:xfrm>
            <a:off x="2843808" y="2549594"/>
            <a:ext cx="4536504" cy="886252"/>
            <a:chOff x="2843808" y="2549594"/>
            <a:chExt cx="4536504" cy="886252"/>
          </a:xfrm>
        </p:grpSpPr>
        <p:sp>
          <p:nvSpPr>
            <p:cNvPr id="11" name="矩形 10"/>
            <p:cNvSpPr/>
            <p:nvPr/>
          </p:nvSpPr>
          <p:spPr>
            <a:xfrm>
              <a:off x="2843808" y="2758157"/>
              <a:ext cx="453650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如由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y=sin3x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变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y=sin(3x-   ).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3081" name="Object 9"/>
            <p:cNvGraphicFramePr>
              <a:graphicFrameLocks noChangeAspect="1"/>
            </p:cNvGraphicFramePr>
            <p:nvPr/>
          </p:nvGraphicFramePr>
          <p:xfrm>
            <a:off x="6372200" y="2549594"/>
            <a:ext cx="432048" cy="886252"/>
          </p:xfrm>
          <a:graphic>
            <a:graphicData uri="http://schemas.openxmlformats.org/presentationml/2006/ole">
              <p:oleObj spid="_x0000_s3081" name="Equation" r:id="rId5" imgW="16488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5496" y="669925"/>
            <a:ext cx="4671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三角函数大题中的三大问题：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80528" y="1203598"/>
            <a:ext cx="5564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型如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y=2sin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l-GR" altLang="zh-CN" sz="2400" b="1" dirty="0" smtClean="0">
                <a:latin typeface="楷体"/>
                <a:ea typeface="楷体"/>
              </a:rPr>
              <a:t>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x)-3cos(</a:t>
            </a:r>
            <a:r>
              <a:rPr lang="el-GR" altLang="zh-CN" sz="2400" b="1" dirty="0" smtClean="0">
                <a:latin typeface="楷体"/>
                <a:ea typeface="楷体"/>
              </a:rPr>
              <a:t>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x)+2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80528" y="1676296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（</a:t>
            </a:r>
            <a:r>
              <a:rPr lang="en-US" altLang="zh-CN" sz="2400" b="1" dirty="0" smtClean="0">
                <a:latin typeface="楷体"/>
                <a:ea typeface="楷体"/>
              </a:rPr>
              <a:t>2）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型如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y=2sin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l-GR" altLang="zh-CN" sz="2400" b="1" dirty="0" smtClean="0">
                <a:latin typeface="楷体"/>
                <a:ea typeface="楷体"/>
              </a:rPr>
              <a:t>ω</a:t>
            </a:r>
            <a:r>
              <a:rPr lang="en-US" altLang="zh-CN" sz="2400" b="1" dirty="0" smtClean="0">
                <a:latin typeface="楷体"/>
                <a:ea typeface="楷体"/>
              </a:rPr>
              <a:t>x)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-3sin(2</a:t>
            </a:r>
            <a:r>
              <a:rPr lang="el-GR" altLang="zh-CN" sz="2400" b="1" dirty="0" smtClean="0">
                <a:latin typeface="楷体"/>
                <a:ea typeface="楷体"/>
              </a:rPr>
              <a:t>ω</a:t>
            </a:r>
            <a:r>
              <a:rPr lang="en-US" altLang="zh-CN" sz="2400" b="1" dirty="0" smtClean="0">
                <a:latin typeface="楷体"/>
                <a:ea typeface="楷体"/>
              </a:rPr>
              <a:t>)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x+2.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5496" y="2758157"/>
            <a:ext cx="5290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注：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充分注重其给出的变量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的范围！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80528" y="2182093"/>
            <a:ext cx="4517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（</a:t>
            </a:r>
            <a:r>
              <a:rPr lang="en-US" altLang="zh-CN" sz="2400" b="1" dirty="0" smtClean="0">
                <a:latin typeface="楷体"/>
                <a:ea typeface="楷体"/>
              </a:rPr>
              <a:t>3）</a:t>
            </a:r>
            <a:r>
              <a:rPr lang="zh-CN" altLang="en-US" sz="2400" b="1" dirty="0" smtClean="0">
                <a:latin typeface="楷体"/>
                <a:ea typeface="楷体"/>
              </a:rPr>
              <a:t>三角形中的三角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函数问题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004048" y="411510"/>
            <a:ext cx="1440160" cy="648072"/>
            <a:chOff x="4427984" y="699542"/>
            <a:chExt cx="1440160" cy="648072"/>
          </a:xfrm>
        </p:grpSpPr>
        <p:sp>
          <p:nvSpPr>
            <p:cNvPr id="8" name="矩形标注 7"/>
            <p:cNvSpPr/>
            <p:nvPr/>
          </p:nvSpPr>
          <p:spPr>
            <a:xfrm>
              <a:off x="4427984" y="699542"/>
              <a:ext cx="1368152" cy="631767"/>
            </a:xfrm>
            <a:prstGeom prst="wedgeRectCallout">
              <a:avLst>
                <a:gd name="adj1" fmla="val -145591"/>
                <a:gd name="adj2" fmla="val 9530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427984" y="699542"/>
              <a:ext cx="1440160" cy="6480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同名化后一</a:t>
              </a:r>
              <a:endParaRPr lang="en-US" altLang="zh-CN" b="1" dirty="0" smtClean="0">
                <a:solidFill>
                  <a:srgbClr val="FF0000"/>
                </a:solidFill>
              </a:endParaRPr>
            </a:p>
            <a:p>
              <a:r>
                <a:rPr lang="zh-CN" altLang="en-US" b="1" dirty="0" smtClean="0">
                  <a:solidFill>
                    <a:srgbClr val="FF0000"/>
                  </a:solidFill>
                </a:rPr>
                <a:t>元二次函数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148064" y="2427734"/>
            <a:ext cx="1296144" cy="646331"/>
            <a:chOff x="4427984" y="699542"/>
            <a:chExt cx="1368152" cy="646331"/>
          </a:xfrm>
        </p:grpSpPr>
        <p:sp>
          <p:nvSpPr>
            <p:cNvPr id="17" name="矩形标注 16"/>
            <p:cNvSpPr/>
            <p:nvPr/>
          </p:nvSpPr>
          <p:spPr>
            <a:xfrm>
              <a:off x="4427984" y="699542"/>
              <a:ext cx="1368152" cy="631767"/>
            </a:xfrm>
            <a:prstGeom prst="wedgeRectCallout">
              <a:avLst>
                <a:gd name="adj1" fmla="val -164304"/>
                <a:gd name="adj2" fmla="val -101535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95991" y="699542"/>
              <a:ext cx="12241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rgbClr val="FF0000"/>
                  </a:solidFill>
                </a:rPr>
                <a:t>单名化后</a:t>
              </a:r>
              <a:endParaRPr lang="en-US" altLang="zh-CN" b="1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zh-CN" altLang="en-US" b="1" dirty="0" smtClean="0">
                  <a:solidFill>
                    <a:srgbClr val="FF0000"/>
                  </a:solidFill>
                </a:rPr>
                <a:t>三角函数</a:t>
              </a:r>
              <a:endParaRPr lang="en-US" altLang="zh-CN" b="1" dirty="0" smtClean="0">
                <a:solidFill>
                  <a:srgbClr val="FF0000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07504" y="3435846"/>
            <a:ext cx="4517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9、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数学思想方法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数形结合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7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496" y="978282"/>
            <a:ext cx="6742808" cy="1375703"/>
            <a:chOff x="3192615" y="2211710"/>
            <a:chExt cx="6742808" cy="1375703"/>
          </a:xfrm>
        </p:grpSpPr>
        <p:sp>
          <p:nvSpPr>
            <p:cNvPr id="6" name="矩形 5"/>
            <p:cNvSpPr/>
            <p:nvPr/>
          </p:nvSpPr>
          <p:spPr>
            <a:xfrm>
              <a:off x="3192615" y="2387084"/>
              <a:ext cx="674280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1、</a:t>
              </a:r>
              <a:r>
                <a:rPr lang="zh-CN" altLang="zh-CN" sz="2400" b="1" dirty="0" smtClean="0"/>
                <a:t>若</a:t>
              </a:r>
              <a:r>
                <a:rPr lang="en-US" altLang="zh-CN" sz="2400" b="1" dirty="0" smtClean="0"/>
                <a:t>                   </a:t>
              </a:r>
              <a:r>
                <a:rPr lang="zh-CN" altLang="zh-CN" sz="2400" b="1" dirty="0" smtClean="0"/>
                <a:t>，则点</a:t>
              </a:r>
              <a:r>
                <a:rPr lang="en-US" altLang="zh-CN" sz="2400" b="1" dirty="0" smtClean="0"/>
                <a:t>Q(sin(</a:t>
              </a:r>
              <a:r>
                <a:rPr lang="en-US" altLang="zh-CN" sz="2400" b="1" dirty="0" err="1" smtClean="0"/>
                <a:t>cos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),  </a:t>
              </a:r>
              <a:r>
                <a:rPr lang="en-US" altLang="zh-CN" sz="2400" b="1" dirty="0" err="1" smtClean="0"/>
                <a:t>cos</a:t>
              </a:r>
              <a:r>
                <a:rPr lang="en-US" altLang="zh-CN" sz="2400" b="1" dirty="0" smtClean="0"/>
                <a:t>(sin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))</a:t>
              </a:r>
            </a:p>
            <a:p>
              <a:endParaRPr lang="en-US" altLang="zh-CN" sz="2400" b="1" dirty="0" smtClean="0"/>
            </a:p>
            <a:p>
              <a:r>
                <a:rPr lang="zh-CN" altLang="zh-CN" sz="2400" b="1" dirty="0" smtClean="0"/>
                <a:t>位于</a:t>
              </a:r>
              <a:r>
                <a:rPr lang="zh-CN" altLang="en-US" sz="2400" b="1" dirty="0" smtClean="0"/>
                <a:t>第</a:t>
              </a:r>
              <a:r>
                <a:rPr lang="en-US" altLang="zh-CN" sz="2400" b="1" dirty="0" smtClean="0"/>
                <a:t>_______</a:t>
              </a:r>
              <a:r>
                <a:rPr lang="zh-CN" altLang="en-US" sz="2400" b="1" dirty="0" smtClean="0"/>
                <a:t>象限</a:t>
              </a:r>
              <a:r>
                <a:rPr lang="en-US" altLang="zh-CN" sz="2400" b="1" dirty="0" smtClean="0"/>
                <a:t>.</a:t>
              </a:r>
              <a:endParaRPr lang="zh-CN" altLang="en-US" sz="2400" b="1" dirty="0"/>
            </a:p>
          </p:txBody>
        </p:sp>
        <p:graphicFrame>
          <p:nvGraphicFramePr>
            <p:cNvPr id="5" name="_x0000340d0b46-2ba0-423d-8d3f-9a630507e9e9_i1035"/>
            <p:cNvGraphicFramePr>
              <a:graphicFrameLocks noChangeAspect="1"/>
            </p:cNvGraphicFramePr>
            <p:nvPr/>
          </p:nvGraphicFramePr>
          <p:xfrm>
            <a:off x="4709754" y="2211710"/>
            <a:ext cx="1224136" cy="792088"/>
          </p:xfrm>
          <a:graphic>
            <a:graphicData uri="http://schemas.openxmlformats.org/presentationml/2006/ole">
              <p:oleObj spid="_x0000_s60418" name="Equation" r:id="rId3" imgW="672808" imgH="368140" progId="Equation.DSMT4">
                <p:embed/>
              </p:oleObj>
            </a:graphicData>
          </a:graphic>
        </p:graphicFrame>
      </p:grpSp>
      <p:sp>
        <p:nvSpPr>
          <p:cNvPr id="15" name="矩形 14"/>
          <p:cNvSpPr/>
          <p:nvPr/>
        </p:nvSpPr>
        <p:spPr>
          <a:xfrm>
            <a:off x="107504" y="555526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二、题型探究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6827" y="2418442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探究：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99592" y="2481158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由角</a:t>
            </a:r>
            <a:r>
              <a:rPr lang="el-GR" altLang="zh-CN" b="1" dirty="0" smtClean="0">
                <a:latin typeface="楷体"/>
                <a:ea typeface="楷体"/>
              </a:rPr>
              <a:t>α</a:t>
            </a:r>
            <a:r>
              <a:rPr lang="zh-CN" altLang="en-US" b="1" dirty="0" smtClean="0">
                <a:latin typeface="楷体"/>
                <a:ea typeface="楷体"/>
              </a:rPr>
              <a:t>的范围控制</a:t>
            </a:r>
            <a:r>
              <a:rPr lang="en-US" altLang="zh-CN" b="1" dirty="0" err="1" smtClean="0">
                <a:latin typeface="楷体"/>
                <a:ea typeface="楷体"/>
              </a:rPr>
              <a:t>cos</a:t>
            </a:r>
            <a:r>
              <a:rPr lang="el-GR" altLang="zh-CN" b="1" dirty="0" smtClean="0">
                <a:latin typeface="楷体"/>
                <a:ea typeface="楷体"/>
              </a:rPr>
              <a:t>α</a:t>
            </a:r>
            <a:r>
              <a:rPr lang="en-US" altLang="zh-CN" b="1" dirty="0" smtClean="0">
                <a:latin typeface="楷体"/>
                <a:ea typeface="楷体"/>
              </a:rPr>
              <a:t>,sin</a:t>
            </a:r>
            <a:r>
              <a:rPr lang="el-GR" altLang="zh-CN" b="1" dirty="0" smtClean="0">
                <a:latin typeface="楷体"/>
                <a:ea typeface="楷体"/>
              </a:rPr>
              <a:t>α</a:t>
            </a:r>
            <a:r>
              <a:rPr lang="zh-CN" altLang="en-US" b="1" dirty="0" smtClean="0">
                <a:latin typeface="楷体"/>
                <a:ea typeface="楷体"/>
              </a:rPr>
              <a:t>的取值范围，</a:t>
            </a:r>
            <a:endParaRPr lang="zh-CN" altLang="en-US" b="1" dirty="0"/>
          </a:p>
        </p:txBody>
      </p:sp>
      <p:sp>
        <p:nvSpPr>
          <p:cNvPr id="18" name="矩形 17"/>
          <p:cNvSpPr/>
          <p:nvPr/>
        </p:nvSpPr>
        <p:spPr>
          <a:xfrm>
            <a:off x="107504" y="2913206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再将</a:t>
            </a:r>
            <a:r>
              <a:rPr lang="en-US" altLang="zh-CN" b="1" dirty="0" err="1" smtClean="0">
                <a:latin typeface="楷体"/>
                <a:ea typeface="楷体"/>
              </a:rPr>
              <a:t>cos</a:t>
            </a:r>
            <a:r>
              <a:rPr lang="el-GR" altLang="zh-CN" b="1" dirty="0" smtClean="0">
                <a:latin typeface="楷体"/>
                <a:ea typeface="楷体"/>
              </a:rPr>
              <a:t>α</a:t>
            </a:r>
            <a:r>
              <a:rPr lang="en-US" altLang="zh-CN" b="1" dirty="0" smtClean="0">
                <a:latin typeface="楷体"/>
                <a:ea typeface="楷体"/>
              </a:rPr>
              <a:t>,sin</a:t>
            </a:r>
            <a:r>
              <a:rPr lang="el-GR" altLang="zh-CN" b="1" dirty="0" smtClean="0">
                <a:latin typeface="楷体"/>
                <a:ea typeface="楷体"/>
              </a:rPr>
              <a:t>α</a:t>
            </a:r>
            <a:r>
              <a:rPr lang="zh-CN" altLang="en-US" b="1" dirty="0" smtClean="0">
                <a:latin typeface="楷体"/>
                <a:ea typeface="楷体"/>
              </a:rPr>
              <a:t>的值又视为角</a:t>
            </a:r>
            <a:r>
              <a:rPr lang="en-US" altLang="zh-CN" b="1" dirty="0" smtClean="0">
                <a:latin typeface="楷体"/>
                <a:ea typeface="楷体"/>
              </a:rPr>
              <a:t>——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弧度</a:t>
            </a:r>
            <a:r>
              <a:rPr lang="zh-CN" altLang="en-US" b="1" dirty="0" smtClean="0">
                <a:latin typeface="楷体"/>
                <a:ea typeface="楷体"/>
              </a:rPr>
              <a:t>，</a:t>
            </a:r>
            <a:endParaRPr lang="zh-CN" altLang="en-US" b="1" dirty="0"/>
          </a:p>
        </p:txBody>
      </p:sp>
      <p:sp>
        <p:nvSpPr>
          <p:cNvPr id="19" name="矩形 18"/>
          <p:cNvSpPr/>
          <p:nvPr/>
        </p:nvSpPr>
        <p:spPr>
          <a:xfrm>
            <a:off x="106039" y="3354546"/>
            <a:ext cx="46819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之后确定最外层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en-US" altLang="zh-CN" b="1" dirty="0" err="1" smtClean="0">
                <a:latin typeface="楷体" pitchFamily="49" charset="-122"/>
                <a:ea typeface="楷体" pitchFamily="49" charset="-122"/>
              </a:rPr>
              <a:t>sin”,“cos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的符号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dirty="0"/>
          </a:p>
        </p:txBody>
      </p:sp>
      <p:grpSp>
        <p:nvGrpSpPr>
          <p:cNvPr id="20" name="组合 19"/>
          <p:cNvGrpSpPr/>
          <p:nvPr/>
        </p:nvGrpSpPr>
        <p:grpSpPr>
          <a:xfrm>
            <a:off x="4716016" y="3282539"/>
            <a:ext cx="1296144" cy="432047"/>
            <a:chOff x="4427984" y="699542"/>
            <a:chExt cx="1440160" cy="631767"/>
          </a:xfrm>
        </p:grpSpPr>
        <p:sp>
          <p:nvSpPr>
            <p:cNvPr id="21" name="矩形标注 20"/>
            <p:cNvSpPr/>
            <p:nvPr/>
          </p:nvSpPr>
          <p:spPr>
            <a:xfrm>
              <a:off x="4427984" y="699542"/>
              <a:ext cx="1368152" cy="631767"/>
            </a:xfrm>
            <a:prstGeom prst="wedgeRectCallout">
              <a:avLst>
                <a:gd name="adj1" fmla="val -91133"/>
                <a:gd name="adj2" fmla="val -71186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27984" y="764975"/>
              <a:ext cx="1440160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关键步骤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7504" y="1894061"/>
            <a:ext cx="5832648" cy="792088"/>
            <a:chOff x="179512" y="2139702"/>
            <a:chExt cx="5832648" cy="792088"/>
          </a:xfrm>
        </p:grpSpPr>
        <p:sp>
          <p:nvSpPr>
            <p:cNvPr id="5" name="TextBox 4"/>
            <p:cNvSpPr txBox="1"/>
            <p:nvPr/>
          </p:nvSpPr>
          <p:spPr>
            <a:xfrm>
              <a:off x="179512" y="2316817"/>
              <a:ext cx="58326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解</a:t>
              </a:r>
              <a:r>
                <a:rPr lang="en-US" altLang="zh-CN" sz="2400" b="1" dirty="0" smtClean="0"/>
                <a:t>: ∵                  , ∴ 0&lt;</a:t>
              </a:r>
              <a:r>
                <a:rPr lang="en-US" altLang="zh-CN" sz="2400" b="1" dirty="0" err="1" smtClean="0"/>
                <a:t>cos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&lt;1,  -1&lt;sin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&lt;0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6" name="_x0000340d0b46-2ba0-423d-8d3f-9a630507e9e9_i1035"/>
            <p:cNvGraphicFramePr>
              <a:graphicFrameLocks noChangeAspect="1"/>
            </p:cNvGraphicFramePr>
            <p:nvPr/>
          </p:nvGraphicFramePr>
          <p:xfrm>
            <a:off x="1043608" y="2139702"/>
            <a:ext cx="1224136" cy="792088"/>
          </p:xfrm>
          <a:graphic>
            <a:graphicData uri="http://schemas.openxmlformats.org/presentationml/2006/ole">
              <p:oleObj spid="_x0000_s103426" name="Equation" r:id="rId3" imgW="672808" imgH="368140" progId="Equation.DSMT4">
                <p:embed/>
              </p:oleObj>
            </a:graphicData>
          </a:graphic>
        </p:graphicFrame>
      </p:grpSp>
      <p:sp>
        <p:nvSpPr>
          <p:cNvPr id="7" name="TextBox 6"/>
          <p:cNvSpPr txBox="1"/>
          <p:nvPr/>
        </p:nvSpPr>
        <p:spPr>
          <a:xfrm>
            <a:off x="107504" y="2614141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∴ sin(</a:t>
            </a:r>
            <a:r>
              <a:rPr lang="en-US" altLang="zh-CN" sz="2400" b="1" dirty="0" err="1" smtClean="0"/>
              <a:t>cos</a:t>
            </a:r>
            <a:r>
              <a:rPr lang="zh-CN" altLang="zh-CN" sz="2400" b="1" dirty="0" smtClean="0"/>
              <a:t>α</a:t>
            </a:r>
            <a:r>
              <a:rPr lang="en-US" altLang="zh-CN" sz="2400" b="1" dirty="0" smtClean="0"/>
              <a:t>)&gt;0,  </a:t>
            </a:r>
            <a:r>
              <a:rPr lang="en-US" altLang="zh-CN" sz="2400" b="1" dirty="0" err="1" smtClean="0"/>
              <a:t>cos</a:t>
            </a:r>
            <a:r>
              <a:rPr lang="en-US" altLang="zh-CN" sz="2400" b="1" dirty="0" smtClean="0"/>
              <a:t>(sin</a:t>
            </a:r>
            <a:r>
              <a:rPr lang="zh-CN" altLang="zh-CN" sz="2400" b="1" dirty="0" smtClean="0"/>
              <a:t>α</a:t>
            </a:r>
            <a:r>
              <a:rPr lang="en-US" altLang="zh-CN" sz="2400" b="1" dirty="0" smtClean="0"/>
              <a:t>)&gt;0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504" y="3003798"/>
            <a:ext cx="5518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∴ </a:t>
            </a:r>
            <a:r>
              <a:rPr lang="zh-CN" altLang="en-US" sz="2400" b="1" dirty="0" smtClean="0"/>
              <a:t>点</a:t>
            </a:r>
            <a:r>
              <a:rPr lang="en-US" altLang="zh-CN" sz="2400" b="1" dirty="0" smtClean="0"/>
              <a:t>Q(sin(</a:t>
            </a:r>
            <a:r>
              <a:rPr lang="en-US" altLang="zh-CN" sz="2400" b="1" dirty="0" err="1" smtClean="0"/>
              <a:t>cos</a:t>
            </a:r>
            <a:r>
              <a:rPr lang="zh-CN" altLang="zh-CN" sz="2400" b="1" dirty="0" smtClean="0"/>
              <a:t>α</a:t>
            </a:r>
            <a:r>
              <a:rPr lang="en-US" altLang="zh-CN" sz="2400" b="1" dirty="0" smtClean="0"/>
              <a:t>),</a:t>
            </a:r>
            <a:r>
              <a:rPr lang="en-US" altLang="zh-CN" sz="2400" b="1" dirty="0" err="1" smtClean="0"/>
              <a:t>cos</a:t>
            </a:r>
            <a:r>
              <a:rPr lang="en-US" altLang="zh-CN" sz="2400" b="1" dirty="0" smtClean="0"/>
              <a:t>(sin</a:t>
            </a:r>
            <a:r>
              <a:rPr lang="zh-CN" altLang="zh-CN" sz="2400" b="1" dirty="0" smtClean="0"/>
              <a:t>α</a:t>
            </a:r>
            <a:r>
              <a:rPr lang="en-US" altLang="zh-CN" sz="2400" b="1" dirty="0" smtClean="0"/>
              <a:t>))</a:t>
            </a:r>
            <a:r>
              <a:rPr lang="zh-CN" altLang="en-US" sz="2400" b="1" dirty="0" smtClean="0"/>
              <a:t>位于第一象限</a:t>
            </a:r>
            <a:endParaRPr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107504" y="3540953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变式：</a:t>
            </a:r>
            <a:r>
              <a:rPr lang="zh-CN" altLang="en-US" sz="2000" b="1" dirty="0" smtClean="0"/>
              <a:t>若</a:t>
            </a:r>
            <a:r>
              <a:rPr lang="en-US" altLang="zh-CN" sz="2000" b="1" dirty="0" smtClean="0"/>
              <a:t>sin(</a:t>
            </a:r>
            <a:r>
              <a:rPr lang="en-US" altLang="zh-CN" sz="2000" b="1" dirty="0" err="1" smtClean="0"/>
              <a:t>cos</a:t>
            </a:r>
            <a:r>
              <a:rPr lang="el-GR" altLang="zh-CN" sz="2000" b="1" dirty="0" smtClean="0"/>
              <a:t>θ</a:t>
            </a:r>
            <a:r>
              <a:rPr lang="en-US" altLang="zh-CN" sz="2000" b="1" dirty="0" smtClean="0"/>
              <a:t>)</a:t>
            </a:r>
            <a:r>
              <a:rPr lang="en-US" altLang="zh-CN" sz="2000" b="1" dirty="0" smtClean="0">
                <a:latin typeface="楷体"/>
                <a:ea typeface="楷体"/>
              </a:rPr>
              <a:t>·</a:t>
            </a:r>
            <a:r>
              <a:rPr lang="en-US" altLang="zh-CN" sz="2000" b="1" dirty="0" err="1" smtClean="0"/>
              <a:t>cos</a:t>
            </a:r>
            <a:r>
              <a:rPr lang="en-US" altLang="zh-CN" sz="2000" b="1" dirty="0" smtClean="0"/>
              <a:t>(sin</a:t>
            </a:r>
            <a:r>
              <a:rPr lang="el-GR" altLang="zh-CN" sz="2000" b="1" dirty="0" smtClean="0"/>
              <a:t>θ</a:t>
            </a:r>
            <a:r>
              <a:rPr lang="en-US" altLang="zh-CN" sz="2000" b="1" dirty="0" smtClean="0"/>
              <a:t>)</a:t>
            </a:r>
            <a:r>
              <a:rPr lang="el-GR" altLang="zh-CN" sz="2000" b="1" dirty="0" smtClean="0"/>
              <a:t>﹤0,</a:t>
            </a:r>
            <a:r>
              <a:rPr lang="zh-CN" altLang="en-US" sz="2000" b="1" dirty="0" smtClean="0"/>
              <a:t>则</a:t>
            </a:r>
            <a:r>
              <a:rPr lang="el-GR" altLang="zh-CN" sz="2000" b="1" dirty="0" smtClean="0"/>
              <a:t>θ</a:t>
            </a:r>
            <a:r>
              <a:rPr lang="zh-CN" altLang="en-US" sz="2000" b="1" dirty="0" smtClean="0"/>
              <a:t>为第</a:t>
            </a:r>
            <a:r>
              <a:rPr lang="en-US" altLang="zh-CN" sz="2000" b="1" dirty="0" smtClean="0"/>
              <a:t>____</a:t>
            </a:r>
            <a:r>
              <a:rPr lang="zh-CN" altLang="en-US" sz="2000" b="1" dirty="0" smtClean="0"/>
              <a:t>象限角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10" name="矩形 9"/>
          <p:cNvSpPr/>
          <p:nvPr/>
        </p:nvSpPr>
        <p:spPr>
          <a:xfrm>
            <a:off x="4730962" y="3507854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三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2533" y="4002618"/>
            <a:ext cx="48195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提示：</a:t>
            </a:r>
            <a:r>
              <a:rPr lang="zh-CN" altLang="en-US" sz="2000" b="1" dirty="0" smtClean="0"/>
              <a:t>分象限讨论</a:t>
            </a:r>
            <a:r>
              <a:rPr lang="en-US" altLang="zh-CN" sz="2000" b="1" dirty="0" smtClean="0"/>
              <a:t>.</a:t>
            </a:r>
            <a:endParaRPr lang="zh-CN" altLang="en-US" sz="200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35496" y="627534"/>
            <a:ext cx="6742808" cy="1375703"/>
            <a:chOff x="3192615" y="2211710"/>
            <a:chExt cx="6742808" cy="1375703"/>
          </a:xfrm>
        </p:grpSpPr>
        <p:sp>
          <p:nvSpPr>
            <p:cNvPr id="13" name="矩形 12"/>
            <p:cNvSpPr/>
            <p:nvPr/>
          </p:nvSpPr>
          <p:spPr>
            <a:xfrm>
              <a:off x="3192615" y="2387084"/>
              <a:ext cx="674280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1、</a:t>
              </a:r>
              <a:r>
                <a:rPr lang="zh-CN" altLang="zh-CN" sz="2400" b="1" dirty="0" smtClean="0"/>
                <a:t>若</a:t>
              </a:r>
              <a:r>
                <a:rPr lang="en-US" altLang="zh-CN" sz="2400" b="1" dirty="0" smtClean="0"/>
                <a:t>                   </a:t>
              </a:r>
              <a:r>
                <a:rPr lang="zh-CN" altLang="zh-CN" sz="2400" b="1" dirty="0" smtClean="0"/>
                <a:t>，则点</a:t>
              </a:r>
              <a:r>
                <a:rPr lang="en-US" altLang="zh-CN" sz="2400" b="1" dirty="0" smtClean="0"/>
                <a:t>Q(sin(</a:t>
              </a:r>
              <a:r>
                <a:rPr lang="en-US" altLang="zh-CN" sz="2400" b="1" dirty="0" err="1" smtClean="0"/>
                <a:t>cos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),  </a:t>
              </a:r>
              <a:r>
                <a:rPr lang="en-US" altLang="zh-CN" sz="2400" b="1" dirty="0" err="1" smtClean="0"/>
                <a:t>cos</a:t>
              </a:r>
              <a:r>
                <a:rPr lang="en-US" altLang="zh-CN" sz="2400" b="1" dirty="0" smtClean="0"/>
                <a:t>(sin</a:t>
              </a:r>
              <a:r>
                <a:rPr lang="zh-CN" altLang="zh-CN" sz="2400" b="1" dirty="0" smtClean="0"/>
                <a:t>α</a:t>
              </a:r>
              <a:r>
                <a:rPr lang="en-US" altLang="zh-CN" sz="2400" b="1" dirty="0" smtClean="0"/>
                <a:t>))</a:t>
              </a:r>
            </a:p>
            <a:p>
              <a:endParaRPr lang="en-US" altLang="zh-CN" sz="2400" b="1" dirty="0" smtClean="0"/>
            </a:p>
            <a:p>
              <a:r>
                <a:rPr lang="zh-CN" altLang="zh-CN" sz="2400" b="1" dirty="0" smtClean="0"/>
                <a:t>位于</a:t>
              </a:r>
              <a:r>
                <a:rPr lang="zh-CN" altLang="en-US" sz="2400" b="1" dirty="0" smtClean="0"/>
                <a:t>第</a:t>
              </a:r>
              <a:r>
                <a:rPr lang="en-US" altLang="zh-CN" sz="2400" b="1" dirty="0" smtClean="0"/>
                <a:t>_______</a:t>
              </a:r>
              <a:r>
                <a:rPr lang="zh-CN" altLang="en-US" sz="2400" b="1" dirty="0" smtClean="0"/>
                <a:t>象限</a:t>
              </a:r>
              <a:r>
                <a:rPr lang="en-US" altLang="zh-CN" sz="2400" b="1" dirty="0" smtClean="0"/>
                <a:t>.</a:t>
              </a:r>
              <a:endParaRPr lang="zh-CN" altLang="en-US" sz="2400" b="1" dirty="0"/>
            </a:p>
          </p:txBody>
        </p:sp>
        <p:graphicFrame>
          <p:nvGraphicFramePr>
            <p:cNvPr id="14" name="_x0000340d0b46-2ba0-423d-8d3f-9a630507e9e9_i1035"/>
            <p:cNvGraphicFramePr>
              <a:graphicFrameLocks noChangeAspect="1"/>
            </p:cNvGraphicFramePr>
            <p:nvPr/>
          </p:nvGraphicFramePr>
          <p:xfrm>
            <a:off x="4709754" y="2211710"/>
            <a:ext cx="1224136" cy="792088"/>
          </p:xfrm>
          <a:graphic>
            <a:graphicData uri="http://schemas.openxmlformats.org/presentationml/2006/ole">
              <p:oleObj spid="_x0000_s103427" name="Equation" r:id="rId4" imgW="672808" imgH="36814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35496" y="732641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kern="0" dirty="0" smtClean="0">
                <a:solidFill>
                  <a:srgbClr val="FF0000"/>
                </a:solidFill>
              </a:rPr>
              <a:t>探究</a:t>
            </a:r>
            <a:r>
              <a:rPr lang="en-US" altLang="zh-CN" sz="2400" b="1" kern="0" dirty="0" smtClean="0">
                <a:solidFill>
                  <a:srgbClr val="FF0000"/>
                </a:solidFill>
              </a:rPr>
              <a:t>2、</a:t>
            </a:r>
            <a:r>
              <a:rPr lang="zh-CN" altLang="zh-CN" sz="2400" b="1" dirty="0" smtClean="0"/>
              <a:t>函数</a:t>
            </a:r>
            <a:r>
              <a:rPr lang="en-US" altLang="zh-CN" sz="2400" b="1" dirty="0" smtClean="0"/>
              <a:t>f(x)=</a:t>
            </a:r>
            <a:r>
              <a:rPr lang="en-US" altLang="zh-CN" sz="2400" b="1" dirty="0" err="1" smtClean="0"/>
              <a:t>xcosx+sinx</a:t>
            </a:r>
            <a:r>
              <a:rPr lang="zh-CN" altLang="zh-CN" sz="2400" b="1" dirty="0" smtClean="0"/>
              <a:t>的图象大致为</a:t>
            </a:r>
            <a:r>
              <a:rPr lang="en-US" altLang="zh-CN" sz="2400" b="1" dirty="0" smtClean="0"/>
              <a:t>(</a:t>
            </a:r>
            <a:r>
              <a:rPr lang="zh-CN" altLang="zh-CN" sz="2400" b="1" dirty="0" smtClean="0"/>
              <a:t>　</a:t>
            </a:r>
            <a:r>
              <a:rPr lang="en-US" altLang="zh-CN" sz="2400" b="1" dirty="0" smtClean="0"/>
              <a:t>)</a:t>
            </a:r>
            <a:endParaRPr lang="zh-CN" altLang="zh-CN" sz="2400" b="1" dirty="0"/>
          </a:p>
        </p:txBody>
      </p:sp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75606"/>
            <a:ext cx="53435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35496" y="2571750"/>
            <a:ext cx="6264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探究</a:t>
            </a:r>
            <a:r>
              <a:rPr lang="zh-CN" altLang="en-US" sz="2400" b="1" kern="0" dirty="0" smtClean="0">
                <a:solidFill>
                  <a:srgbClr val="FF0000"/>
                </a:solidFill>
              </a:rPr>
              <a:t>：</a:t>
            </a:r>
            <a:r>
              <a:rPr lang="en-US" altLang="zh-CN" sz="2400" b="1" kern="0" dirty="0" smtClean="0"/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判断函数的大致图像，一般从其基本性质（奇偶性、对称性、单调性、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某个小区间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内的函数值的符号、经过某些特殊点等）出发进行判断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5536" y="3651870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kern="0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kern="0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kern="0" dirty="0" smtClean="0">
                <a:latin typeface="楷体" pitchFamily="49" charset="-122"/>
                <a:ea typeface="楷体" pitchFamily="49" charset="-122"/>
              </a:rPr>
              <a:t>解选择题时，排除法的有效性</a:t>
            </a:r>
            <a:r>
              <a:rPr lang="en-US" altLang="zh-CN" sz="2000" b="1" kern="0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496" y="2583944"/>
            <a:ext cx="6480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kern="0" dirty="0" smtClean="0">
                <a:solidFill>
                  <a:srgbClr val="FF0000"/>
                </a:solidFill>
              </a:rPr>
              <a:t>         解</a:t>
            </a:r>
            <a:r>
              <a:rPr lang="en-US" altLang="zh-CN" sz="2000" b="1" kern="0" dirty="0" smtClean="0">
                <a:solidFill>
                  <a:srgbClr val="FF0000"/>
                </a:solidFill>
              </a:rPr>
              <a:t>:</a:t>
            </a:r>
            <a:r>
              <a:rPr lang="en-US" altLang="zh-CN" sz="2000" b="1" dirty="0" smtClean="0"/>
              <a:t>f(x</a:t>
            </a:r>
            <a:r>
              <a:rPr lang="en-US" altLang="zh-CN" sz="2400" b="1" dirty="0" smtClean="0"/>
              <a:t>)=</a:t>
            </a:r>
            <a:r>
              <a:rPr lang="en-US" altLang="zh-CN" sz="2400" b="1" dirty="0" err="1" smtClean="0"/>
              <a:t>xcosx+sinx</a:t>
            </a:r>
            <a:r>
              <a:rPr lang="zh-CN" altLang="en-US" sz="2000" b="1" dirty="0" smtClean="0"/>
              <a:t>为奇函数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即图像</a:t>
            </a:r>
            <a:endParaRPr lang="en-US" altLang="zh-CN" sz="2000" b="1" dirty="0" smtClean="0"/>
          </a:p>
          <a:p>
            <a:r>
              <a:rPr lang="zh-CN" altLang="en-US" sz="2000" b="1" dirty="0" smtClean="0"/>
              <a:t>关于原点对称</a:t>
            </a:r>
            <a:r>
              <a:rPr lang="en-US" altLang="zh-CN" sz="2000" b="1" dirty="0" smtClean="0"/>
              <a:t>.</a:t>
            </a:r>
            <a:r>
              <a:rPr lang="zh-CN" altLang="en-US" sz="2000" b="1" dirty="0" smtClean="0"/>
              <a:t>排除</a:t>
            </a:r>
            <a:r>
              <a:rPr lang="en-US" altLang="zh-CN" sz="2000" b="1" dirty="0" smtClean="0"/>
              <a:t>B.</a:t>
            </a:r>
            <a:endParaRPr lang="zh-CN" altLang="zh-CN" sz="2000" b="1" dirty="0"/>
          </a:p>
        </p:txBody>
      </p:sp>
      <p:sp>
        <p:nvSpPr>
          <p:cNvPr id="5" name="矩形 4"/>
          <p:cNvSpPr/>
          <p:nvPr/>
        </p:nvSpPr>
        <p:spPr>
          <a:xfrm>
            <a:off x="35496" y="3291830"/>
            <a:ext cx="6264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kern="0" dirty="0" smtClean="0"/>
              <a:t>         在原点右侧附近的一个小区间内，</a:t>
            </a:r>
            <a:endParaRPr lang="en-US" altLang="zh-CN" sz="2000" b="1" kern="0" dirty="0" smtClean="0"/>
          </a:p>
          <a:p>
            <a:r>
              <a:rPr lang="en-US" altLang="zh-CN" sz="2000" b="1" kern="0" dirty="0" smtClean="0"/>
              <a:t>f(x)</a:t>
            </a:r>
            <a:r>
              <a:rPr lang="zh-CN" altLang="en-US" sz="2000" b="1" kern="0" dirty="0" smtClean="0"/>
              <a:t>为正，排除</a:t>
            </a:r>
            <a:r>
              <a:rPr lang="en-US" altLang="zh-CN" sz="2000" b="1" kern="0" dirty="0" smtClean="0"/>
              <a:t>C.</a:t>
            </a:r>
            <a:endParaRPr lang="zh-CN" altLang="zh-CN" sz="2000" b="1" dirty="0"/>
          </a:p>
        </p:txBody>
      </p:sp>
      <p:sp>
        <p:nvSpPr>
          <p:cNvPr id="6" name="矩形 5"/>
          <p:cNvSpPr/>
          <p:nvPr/>
        </p:nvSpPr>
        <p:spPr>
          <a:xfrm>
            <a:off x="35496" y="3971840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kern="0" dirty="0" smtClean="0"/>
              <a:t>         又</a:t>
            </a:r>
            <a:r>
              <a:rPr lang="en-US" altLang="zh-CN" sz="2000" b="1" kern="0" dirty="0" smtClean="0"/>
              <a:t>f(</a:t>
            </a:r>
            <a:r>
              <a:rPr lang="el-GR" altLang="zh-CN" sz="2000" b="1" kern="0" dirty="0" smtClean="0">
                <a:latin typeface="楷体"/>
                <a:ea typeface="楷体"/>
              </a:rPr>
              <a:t>π</a:t>
            </a:r>
            <a:r>
              <a:rPr lang="en-US" altLang="zh-CN" sz="2000" b="1" kern="0" dirty="0" smtClean="0"/>
              <a:t>)=</a:t>
            </a:r>
            <a:r>
              <a:rPr lang="el-GR" altLang="zh-CN" sz="2000" b="1" kern="0" dirty="0" smtClean="0">
                <a:latin typeface="楷体"/>
                <a:ea typeface="楷体"/>
              </a:rPr>
              <a:t>π</a:t>
            </a:r>
            <a:r>
              <a:rPr lang="en-US" altLang="zh-CN" sz="2000" b="1" kern="0" dirty="0" err="1" smtClean="0">
                <a:latin typeface="楷体"/>
                <a:ea typeface="楷体"/>
              </a:rPr>
              <a:t>cos</a:t>
            </a:r>
            <a:r>
              <a:rPr lang="el-GR" altLang="zh-CN" sz="2000" b="1" kern="0" dirty="0" smtClean="0">
                <a:latin typeface="楷体"/>
                <a:ea typeface="楷体"/>
              </a:rPr>
              <a:t>π</a:t>
            </a:r>
            <a:r>
              <a:rPr lang="en-US" altLang="zh-CN" sz="2000" b="1" kern="0" dirty="0" smtClean="0">
                <a:latin typeface="楷体"/>
                <a:ea typeface="楷体"/>
              </a:rPr>
              <a:t>+sin</a:t>
            </a:r>
            <a:r>
              <a:rPr lang="el-GR" altLang="zh-CN" sz="2000" b="1" kern="0" dirty="0" smtClean="0">
                <a:latin typeface="楷体"/>
                <a:ea typeface="楷体"/>
              </a:rPr>
              <a:t>π﹤</a:t>
            </a:r>
            <a:r>
              <a:rPr lang="en-US" altLang="zh-CN" sz="2000" b="1" kern="0" dirty="0" smtClean="0">
                <a:latin typeface="楷体"/>
                <a:ea typeface="楷体"/>
              </a:rPr>
              <a:t>0,</a:t>
            </a:r>
            <a:r>
              <a:rPr lang="zh-CN" altLang="en-US" sz="2000" b="1" kern="0" dirty="0" smtClean="0"/>
              <a:t>排除</a:t>
            </a:r>
            <a:r>
              <a:rPr lang="en-US" altLang="zh-CN" sz="2000" b="1" kern="0" dirty="0" smtClean="0"/>
              <a:t>A.</a:t>
            </a:r>
            <a:endParaRPr lang="zh-CN" altLang="zh-CN" sz="2000" b="1" dirty="0"/>
          </a:p>
        </p:txBody>
      </p:sp>
      <p:sp>
        <p:nvSpPr>
          <p:cNvPr id="7" name="矩形 6"/>
          <p:cNvSpPr/>
          <p:nvPr/>
        </p:nvSpPr>
        <p:spPr>
          <a:xfrm>
            <a:off x="467544" y="4371950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kern="0" dirty="0" smtClean="0"/>
              <a:t> ∴选</a:t>
            </a:r>
            <a:r>
              <a:rPr lang="en-US" altLang="zh-CN" sz="2000" b="1" kern="0" dirty="0" smtClean="0"/>
              <a:t>D.</a:t>
            </a:r>
            <a:endParaRPr lang="zh-CN" altLang="zh-CN" sz="2000" b="1" dirty="0"/>
          </a:p>
        </p:txBody>
      </p:sp>
      <p:sp>
        <p:nvSpPr>
          <p:cNvPr id="8" name="矩形 7"/>
          <p:cNvSpPr/>
          <p:nvPr/>
        </p:nvSpPr>
        <p:spPr>
          <a:xfrm>
            <a:off x="35496" y="732641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kern="0" dirty="0" smtClean="0">
                <a:solidFill>
                  <a:srgbClr val="FF0000"/>
                </a:solidFill>
              </a:rPr>
              <a:t>探究</a:t>
            </a:r>
            <a:r>
              <a:rPr lang="en-US" altLang="zh-CN" sz="2400" b="1" kern="0" dirty="0" smtClean="0">
                <a:solidFill>
                  <a:srgbClr val="FF0000"/>
                </a:solidFill>
              </a:rPr>
              <a:t>2、</a:t>
            </a:r>
            <a:r>
              <a:rPr lang="zh-CN" altLang="zh-CN" sz="2400" b="1" dirty="0" smtClean="0"/>
              <a:t>函数</a:t>
            </a:r>
            <a:r>
              <a:rPr lang="en-US" altLang="zh-CN" sz="2400" b="1" dirty="0" smtClean="0"/>
              <a:t>f(x)=</a:t>
            </a:r>
            <a:r>
              <a:rPr lang="en-US" altLang="zh-CN" sz="2400" b="1" dirty="0" err="1" smtClean="0"/>
              <a:t>xcosx+sinx</a:t>
            </a:r>
            <a:r>
              <a:rPr lang="zh-CN" altLang="zh-CN" sz="2400" b="1" dirty="0" smtClean="0"/>
              <a:t>的图象大致为</a:t>
            </a:r>
            <a:r>
              <a:rPr lang="en-US" altLang="zh-CN" sz="2400" b="1" dirty="0" smtClean="0"/>
              <a:t>(</a:t>
            </a:r>
            <a:r>
              <a:rPr lang="zh-CN" altLang="zh-CN" sz="2400" b="1" dirty="0" smtClean="0"/>
              <a:t>　</a:t>
            </a:r>
            <a:r>
              <a:rPr lang="en-US" altLang="zh-CN" sz="2400" b="1" dirty="0" smtClean="0"/>
              <a:t>)</a:t>
            </a:r>
            <a:endParaRPr lang="zh-CN" altLang="zh-CN" sz="2400" b="1" dirty="0"/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75606"/>
            <a:ext cx="53435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35496" y="699542"/>
            <a:ext cx="7776864" cy="1224136"/>
            <a:chOff x="35496" y="699542"/>
            <a:chExt cx="7776864" cy="1224136"/>
          </a:xfrm>
        </p:grpSpPr>
        <p:sp>
          <p:nvSpPr>
            <p:cNvPr id="5" name="副标题 2"/>
            <p:cNvSpPr txBox="1">
              <a:spLocks/>
            </p:cNvSpPr>
            <p:nvPr/>
          </p:nvSpPr>
          <p:spPr bwMode="auto">
            <a:xfrm>
              <a:off x="35496" y="699542"/>
              <a:ext cx="7776864" cy="115212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24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400" b="1" kern="0" dirty="0" smtClean="0">
                  <a:solidFill>
                    <a:srgbClr val="FF0000"/>
                  </a:solidFill>
                </a:rPr>
                <a:t>3</a:t>
              </a: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、</a:t>
              </a:r>
              <a:r>
                <a:rPr lang="zh-CN" altLang="zh-CN" sz="2400" b="1" dirty="0" smtClean="0"/>
                <a:t>已知函数</a:t>
              </a:r>
              <a:r>
                <a:rPr lang="en-US" altLang="zh-CN" sz="2400" b="1" dirty="0" smtClean="0"/>
                <a:t>f(x)=sin(2x+</a:t>
              </a:r>
              <a:r>
                <a:rPr lang="el-GR" altLang="zh-CN" sz="2400" b="1" dirty="0" smtClean="0">
                  <a:latin typeface="楷体"/>
                  <a:ea typeface="楷体"/>
                </a:rPr>
                <a:t>φ</a:t>
              </a:r>
              <a:r>
                <a:rPr lang="en-US" altLang="zh-CN" sz="2400" b="1" dirty="0" smtClean="0"/>
                <a:t>)</a:t>
              </a:r>
              <a:r>
                <a:rPr lang="zh-CN" altLang="zh-CN" sz="2400" b="1" dirty="0" smtClean="0"/>
                <a:t>，其中</a:t>
              </a:r>
              <a:r>
                <a:rPr lang="el-GR" altLang="zh-CN" sz="2400" b="1" dirty="0" smtClean="0">
                  <a:latin typeface="楷体"/>
                  <a:ea typeface="楷体"/>
                </a:rPr>
                <a:t>φ</a:t>
              </a:r>
              <a:r>
                <a:rPr lang="zh-CN" altLang="zh-CN" sz="2400" b="1" dirty="0" smtClean="0"/>
                <a:t>为实数，若</a:t>
              </a:r>
              <a:endParaRPr lang="en-US" altLang="zh-CN" sz="2400" b="1" dirty="0" smtClean="0"/>
            </a:p>
            <a:p>
              <a:endParaRPr lang="en-US" altLang="zh-CN" sz="2400" b="1" dirty="0" smtClean="0"/>
            </a:p>
            <a:p>
              <a:r>
                <a:rPr lang="en-US" altLang="zh-CN" sz="2400" b="1" dirty="0" smtClean="0"/>
                <a:t>f(x)≤|f(       )|</a:t>
              </a:r>
              <a:r>
                <a:rPr lang="zh-CN" altLang="zh-CN" sz="2400" b="1" dirty="0" smtClean="0"/>
                <a:t>对</a:t>
              </a:r>
              <a:r>
                <a:rPr lang="en-US" altLang="zh-CN" sz="2400" b="1" dirty="0" smtClean="0"/>
                <a:t>x</a:t>
              </a:r>
              <a:r>
                <a:rPr lang="zh-CN" altLang="zh-CN" sz="2400" b="1" dirty="0" smtClean="0"/>
                <a:t>∈</a:t>
              </a:r>
              <a:r>
                <a:rPr lang="en-US" altLang="zh-CN" sz="2400" b="1" dirty="0" smtClean="0"/>
                <a:t>R</a:t>
              </a:r>
              <a:r>
                <a:rPr lang="zh-CN" altLang="zh-CN" sz="2400" b="1" dirty="0" smtClean="0"/>
                <a:t>恒成立，且</a:t>
              </a:r>
              <a:r>
                <a:rPr lang="en-US" altLang="zh-CN" sz="2400" b="1" dirty="0" smtClean="0"/>
                <a:t>f(       )&gt;f(</a:t>
              </a:r>
              <a:r>
                <a:rPr lang="el-GR" altLang="zh-CN" sz="2400" b="1" dirty="0" smtClean="0">
                  <a:latin typeface="楷体"/>
                  <a:ea typeface="楷体"/>
                </a:rPr>
                <a:t>π</a:t>
              </a:r>
              <a:r>
                <a:rPr lang="en-US" altLang="zh-CN" sz="2400" b="1" dirty="0" smtClean="0"/>
                <a:t>)</a:t>
              </a:r>
              <a:r>
                <a:rPr lang="zh-CN" altLang="zh-CN" sz="2400" b="1" dirty="0" smtClean="0"/>
                <a:t>，则</a:t>
              </a:r>
              <a:r>
                <a:rPr lang="en-US" altLang="zh-CN" sz="2400" b="1" dirty="0" smtClean="0"/>
                <a:t>f(x)</a:t>
              </a:r>
              <a:r>
                <a:rPr lang="zh-CN" altLang="zh-CN" sz="2400" b="1" dirty="0" smtClean="0"/>
                <a:t>的单调</a:t>
              </a:r>
              <a:endParaRPr lang="en-US" altLang="zh-CN" sz="2400" b="1" dirty="0" smtClean="0"/>
            </a:p>
            <a:p>
              <a:endParaRPr lang="en-US" altLang="zh-CN" sz="2400" b="1" dirty="0" smtClean="0"/>
            </a:p>
            <a:p>
              <a:r>
                <a:rPr lang="zh-CN" altLang="zh-CN" sz="2400" b="1" dirty="0" smtClean="0"/>
                <a:t>递增区间是</a:t>
              </a:r>
              <a:r>
                <a:rPr lang="en-US" altLang="zh-CN" sz="2400" b="1" dirty="0" smtClean="0"/>
                <a:t>_______  .</a:t>
              </a:r>
              <a:endParaRPr lang="zh-CN" altLang="zh-CN" sz="2400" b="1" dirty="0"/>
            </a:p>
          </p:txBody>
        </p:sp>
        <p:pic>
          <p:nvPicPr>
            <p:cNvPr id="6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1368152"/>
              <a:ext cx="323528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7" name="_x0000f0d43b14-1bc3-4239-9aa9-b907a62d64cb_i1081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99992" y="1440160"/>
              <a:ext cx="323528" cy="483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107504" y="2943036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探究：</a:t>
            </a:r>
            <a:endParaRPr lang="zh-CN" altLang="en-US" sz="2400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043608" y="2900858"/>
            <a:ext cx="7200800" cy="555526"/>
            <a:chOff x="827584" y="1944216"/>
            <a:chExt cx="5976664" cy="555526"/>
          </a:xfrm>
        </p:grpSpPr>
        <p:sp>
          <p:nvSpPr>
            <p:cNvPr id="9" name="矩形 8"/>
            <p:cNvSpPr/>
            <p:nvPr/>
          </p:nvSpPr>
          <p:spPr>
            <a:xfrm>
              <a:off x="827584" y="1995686"/>
              <a:ext cx="597666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/>
                <a:t>f(x)≤|f(       )|</a:t>
              </a:r>
              <a:r>
                <a:rPr lang="zh-CN" altLang="zh-CN" sz="2400" b="1" dirty="0" smtClean="0"/>
                <a:t>对</a:t>
              </a:r>
              <a:r>
                <a:rPr lang="en-US" altLang="zh-CN" sz="2400" b="1" dirty="0" smtClean="0"/>
                <a:t>x</a:t>
              </a:r>
              <a:r>
                <a:rPr lang="zh-CN" altLang="zh-CN" sz="2400" b="1" dirty="0" smtClean="0"/>
                <a:t>∈</a:t>
              </a:r>
              <a:r>
                <a:rPr lang="en-US" altLang="zh-CN" sz="2400" b="1" dirty="0" smtClean="0"/>
                <a:t>R</a:t>
              </a:r>
              <a:r>
                <a:rPr lang="zh-CN" altLang="zh-CN" sz="2400" b="1" dirty="0" smtClean="0"/>
                <a:t>恒成立</a:t>
              </a:r>
              <a:r>
                <a:rPr lang="zh-CN" altLang="en-US" sz="2400" b="1" dirty="0" smtClean="0">
                  <a:latin typeface="楷体"/>
                  <a:ea typeface="楷体"/>
                </a:rPr>
                <a:t>，什么意思？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</a:rPr>
                <a:t>[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</a:rPr>
                <a:t>语言翻译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</a:rPr>
                <a:t>]</a:t>
              </a:r>
            </a:p>
          </p:txBody>
        </p:sp>
        <p:pic>
          <p:nvPicPr>
            <p:cNvPr id="10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24084" y="1944216"/>
              <a:ext cx="323528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" name="组合 14"/>
          <p:cNvGrpSpPr/>
          <p:nvPr/>
        </p:nvGrpSpPr>
        <p:grpSpPr>
          <a:xfrm>
            <a:off x="323528" y="3651870"/>
            <a:ext cx="6264696" cy="493603"/>
            <a:chOff x="251520" y="2499742"/>
            <a:chExt cx="6264696" cy="493603"/>
          </a:xfrm>
        </p:grpSpPr>
        <p:sp>
          <p:nvSpPr>
            <p:cNvPr id="13" name="矩形 12"/>
            <p:cNvSpPr/>
            <p:nvPr/>
          </p:nvSpPr>
          <p:spPr>
            <a:xfrm>
              <a:off x="251520" y="2531680"/>
              <a:ext cx="62646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b="1" kern="0" dirty="0" smtClean="0">
                  <a:latin typeface="楷体" pitchFamily="49" charset="-122"/>
                  <a:ea typeface="楷体" pitchFamily="49" charset="-122"/>
                </a:rPr>
                <a:t>    </a:t>
              </a:r>
              <a:r>
                <a:rPr lang="en-US" altLang="zh-CN" sz="2400" b="1" kern="0" dirty="0" smtClean="0">
                  <a:latin typeface="楷体" pitchFamily="49" charset="-122"/>
                  <a:ea typeface="楷体" pitchFamily="49" charset="-122"/>
                </a:rPr>
                <a:t>f(   )</a:t>
              </a:r>
              <a:r>
                <a:rPr lang="zh-CN" altLang="en-US" sz="2400" b="1" kern="0" dirty="0" smtClean="0">
                  <a:latin typeface="楷体" pitchFamily="49" charset="-122"/>
                  <a:ea typeface="楷体" pitchFamily="49" charset="-122"/>
                </a:rPr>
                <a:t>＞</a:t>
              </a:r>
              <a:r>
                <a:rPr lang="en-US" altLang="zh-CN" sz="2400" b="1" kern="0" dirty="0" smtClean="0">
                  <a:latin typeface="楷体" pitchFamily="49" charset="-122"/>
                  <a:ea typeface="楷体" pitchFamily="49" charset="-122"/>
                </a:rPr>
                <a:t>f(</a:t>
              </a:r>
              <a:r>
                <a:rPr lang="el-GR" altLang="zh-CN" sz="2400" b="1" kern="0" dirty="0" smtClean="0">
                  <a:latin typeface="楷体"/>
                  <a:ea typeface="楷体"/>
                </a:rPr>
                <a:t>π</a:t>
              </a:r>
              <a:r>
                <a:rPr lang="en-US" altLang="zh-CN" sz="2400" b="1" kern="0" dirty="0" smtClean="0">
                  <a:latin typeface="楷体" pitchFamily="49" charset="-122"/>
                  <a:ea typeface="楷体" pitchFamily="49" charset="-122"/>
                </a:rPr>
                <a:t>)，</a:t>
              </a:r>
              <a:r>
                <a:rPr lang="zh-CN" altLang="en-US" sz="2400" b="1" kern="0" dirty="0" smtClean="0">
                  <a:latin typeface="楷体" pitchFamily="49" charset="-122"/>
                  <a:ea typeface="楷体" pitchFamily="49" charset="-122"/>
                </a:rPr>
                <a:t>控制角</a:t>
              </a:r>
              <a:r>
                <a:rPr lang="el-GR" altLang="zh-CN" sz="2400" b="1" kern="0" dirty="0" smtClean="0">
                  <a:latin typeface="楷体"/>
                  <a:ea typeface="楷体"/>
                </a:rPr>
                <a:t>φ</a:t>
              </a:r>
              <a:r>
                <a:rPr lang="zh-CN" altLang="en-US" sz="2400" b="1" kern="0" dirty="0" smtClean="0">
                  <a:latin typeface="楷体"/>
                  <a:ea typeface="楷体"/>
                </a:rPr>
                <a:t>的范围</a:t>
              </a:r>
              <a:r>
                <a:rPr lang="en-US" altLang="zh-CN" sz="2400" b="1" kern="0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zh-CN" sz="2400" b="1" dirty="0">
                <a:latin typeface="楷体" pitchFamily="49" charset="-122"/>
                <a:ea typeface="楷体" pitchFamily="49" charset="-122"/>
              </a:endParaRPr>
            </a:p>
          </p:txBody>
        </p:sp>
        <p:pic>
          <p:nvPicPr>
            <p:cNvPr id="14" name="_x0000f0d43b14-1bc3-4239-9aa9-b907a62d64cb_i1081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68152" y="2499742"/>
              <a:ext cx="323528" cy="483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53294" y="2283718"/>
            <a:ext cx="2608406" cy="555526"/>
            <a:chOff x="53294" y="2787774"/>
            <a:chExt cx="2608406" cy="555526"/>
          </a:xfrm>
        </p:grpSpPr>
        <p:sp>
          <p:nvSpPr>
            <p:cNvPr id="22" name="矩形 21"/>
            <p:cNvSpPr/>
            <p:nvPr/>
          </p:nvSpPr>
          <p:spPr>
            <a:xfrm>
              <a:off x="53294" y="2859782"/>
              <a:ext cx="26084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∴f(x)</a:t>
              </a:r>
              <a:r>
                <a:rPr lang="zh-CN" altLang="en-US" b="1" dirty="0" smtClean="0"/>
                <a:t>在</a:t>
              </a:r>
              <a:r>
                <a:rPr lang="en-US" altLang="zh-CN" b="1" dirty="0" smtClean="0"/>
                <a:t>x=        </a:t>
              </a:r>
              <a:r>
                <a:rPr lang="zh-CN" altLang="en-US" b="1" dirty="0" smtClean="0"/>
                <a:t>处取最值</a:t>
              </a:r>
              <a:r>
                <a:rPr lang="en-US" altLang="zh-CN" b="1" dirty="0" smtClean="0"/>
                <a:t>.</a:t>
              </a:r>
              <a:endParaRPr lang="zh-CN" altLang="en-US" b="1" dirty="0"/>
            </a:p>
          </p:txBody>
        </p:sp>
        <p:pic>
          <p:nvPicPr>
            <p:cNvPr id="23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87624" y="2787774"/>
              <a:ext cx="323528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2" name="组合 31"/>
          <p:cNvGrpSpPr/>
          <p:nvPr/>
        </p:nvGrpSpPr>
        <p:grpSpPr>
          <a:xfrm>
            <a:off x="2699792" y="2211710"/>
            <a:ext cx="3240360" cy="628898"/>
            <a:chOff x="179512" y="3238996"/>
            <a:chExt cx="3240360" cy="628898"/>
          </a:xfrm>
        </p:grpSpPr>
        <p:sp>
          <p:nvSpPr>
            <p:cNvPr id="26" name="矩形 25"/>
            <p:cNvSpPr/>
            <p:nvPr/>
          </p:nvSpPr>
          <p:spPr>
            <a:xfrm>
              <a:off x="179512" y="3363838"/>
              <a:ext cx="324036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/>
                <a:t>又</a:t>
              </a:r>
              <a:r>
                <a:rPr lang="en-US" altLang="zh-CN" sz="2000" b="1" dirty="0" smtClean="0"/>
                <a:t>f</a:t>
              </a:r>
              <a:r>
                <a:rPr lang="zh-CN" altLang="en-US" sz="2000" b="1" dirty="0" smtClean="0"/>
                <a:t>（</a:t>
              </a:r>
              <a:r>
                <a:rPr lang="en-US" altLang="zh-CN" sz="2000" b="1" dirty="0" smtClean="0"/>
                <a:t>     </a:t>
              </a:r>
              <a:r>
                <a:rPr lang="zh-CN" altLang="en-US" sz="2000" b="1" dirty="0" smtClean="0"/>
                <a:t>）</a:t>
              </a:r>
              <a:r>
                <a:rPr lang="en-US" altLang="zh-CN" sz="2000" b="1" dirty="0" smtClean="0"/>
                <a:t>=sin(     </a:t>
              </a:r>
              <a:r>
                <a:rPr lang="el-GR" altLang="zh-CN" sz="2000" b="1" dirty="0" smtClean="0"/>
                <a:t>+</a:t>
              </a:r>
              <a:r>
                <a:rPr lang="en-US" altLang="zh-CN" sz="2000" b="1" dirty="0" smtClean="0"/>
                <a:t> </a:t>
              </a:r>
              <a:r>
                <a:rPr lang="el-GR" altLang="zh-CN" sz="2000" b="1" dirty="0" smtClean="0"/>
                <a:t>φ</a:t>
              </a:r>
              <a:r>
                <a:rPr lang="en-US" altLang="zh-CN" sz="2000" b="1" dirty="0" smtClean="0"/>
                <a:t>)</a:t>
              </a:r>
              <a:r>
                <a:rPr lang="el-GR" altLang="zh-CN" sz="2000" b="1" dirty="0" smtClean="0"/>
                <a:t>=±1</a:t>
              </a:r>
              <a:endParaRPr lang="zh-CN" altLang="en-US" sz="2000" b="1" dirty="0"/>
            </a:p>
          </p:txBody>
        </p:sp>
        <p:pic>
          <p:nvPicPr>
            <p:cNvPr id="30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27584" y="3291830"/>
              <a:ext cx="323528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64516" name="Object 4"/>
            <p:cNvGraphicFramePr>
              <a:graphicFrameLocks noChangeAspect="1"/>
            </p:cNvGraphicFramePr>
            <p:nvPr/>
          </p:nvGraphicFramePr>
          <p:xfrm>
            <a:off x="1907704" y="3238996"/>
            <a:ext cx="288032" cy="628898"/>
          </p:xfrm>
          <a:graphic>
            <a:graphicData uri="http://schemas.openxmlformats.org/presentationml/2006/ole">
              <p:oleObj spid="_x0000_s64516" name="Equation" r:id="rId5" imgW="164880" imgH="393480" progId="Equation.DSMT4">
                <p:embed/>
              </p:oleObj>
            </a:graphicData>
          </a:graphic>
        </p:graphicFrame>
      </p:grpSp>
      <p:grpSp>
        <p:nvGrpSpPr>
          <p:cNvPr id="34" name="组合 33"/>
          <p:cNvGrpSpPr/>
          <p:nvPr/>
        </p:nvGrpSpPr>
        <p:grpSpPr>
          <a:xfrm>
            <a:off x="251520" y="2806948"/>
            <a:ext cx="1867819" cy="628898"/>
            <a:chOff x="251520" y="3311004"/>
            <a:chExt cx="1867819" cy="628898"/>
          </a:xfrm>
        </p:grpSpPr>
        <p:sp>
          <p:nvSpPr>
            <p:cNvPr id="31" name="矩形 30"/>
            <p:cNvSpPr/>
            <p:nvPr/>
          </p:nvSpPr>
          <p:spPr>
            <a:xfrm>
              <a:off x="251520" y="3395776"/>
              <a:ext cx="18678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/>
                <a:t>      </a:t>
              </a:r>
              <a:r>
                <a:rPr lang="el-GR" altLang="zh-CN" sz="2000" b="1" dirty="0" smtClean="0"/>
                <a:t>+</a:t>
              </a:r>
              <a:r>
                <a:rPr lang="en-US" altLang="zh-CN" sz="2000" b="1" dirty="0" smtClean="0"/>
                <a:t> </a:t>
              </a:r>
              <a:r>
                <a:rPr lang="el-GR" altLang="zh-CN" sz="2000" b="1" dirty="0" smtClean="0"/>
                <a:t>φ</a:t>
              </a:r>
              <a:r>
                <a:rPr lang="en-US" altLang="zh-CN" sz="2000" b="1" dirty="0" smtClean="0"/>
                <a:t> </a:t>
              </a:r>
              <a:r>
                <a:rPr lang="el-GR" altLang="zh-CN" sz="2000" b="1" dirty="0" smtClean="0"/>
                <a:t>=±</a:t>
              </a:r>
              <a:r>
                <a:rPr lang="en-US" altLang="zh-CN" sz="2000" b="1" dirty="0" smtClean="0"/>
                <a:t>      ,  </a:t>
              </a:r>
              <a:endParaRPr lang="zh-CN" altLang="en-US" sz="2000" b="1" dirty="0"/>
            </a:p>
          </p:txBody>
        </p:sp>
        <p:graphicFrame>
          <p:nvGraphicFramePr>
            <p:cNvPr id="64517" name="Object 5"/>
            <p:cNvGraphicFramePr>
              <a:graphicFrameLocks noChangeAspect="1"/>
            </p:cNvGraphicFramePr>
            <p:nvPr/>
          </p:nvGraphicFramePr>
          <p:xfrm>
            <a:off x="323528" y="3311252"/>
            <a:ext cx="287338" cy="628650"/>
          </p:xfrm>
          <a:graphic>
            <a:graphicData uri="http://schemas.openxmlformats.org/presentationml/2006/ole">
              <p:oleObj spid="_x0000_s64517" name="Equation" r:id="rId6" imgW="164880" imgH="393480" progId="Equation.DSMT4">
                <p:embed/>
              </p:oleObj>
            </a:graphicData>
          </a:graphic>
        </p:graphicFrame>
        <p:graphicFrame>
          <p:nvGraphicFramePr>
            <p:cNvPr id="64518" name="Object 6"/>
            <p:cNvGraphicFramePr>
              <a:graphicFrameLocks noChangeAspect="1"/>
            </p:cNvGraphicFramePr>
            <p:nvPr/>
          </p:nvGraphicFramePr>
          <p:xfrm>
            <a:off x="1475656" y="3311004"/>
            <a:ext cx="298574" cy="628898"/>
          </p:xfrm>
          <a:graphic>
            <a:graphicData uri="http://schemas.openxmlformats.org/presentationml/2006/ole">
              <p:oleObj spid="_x0000_s64518" name="Equation" r:id="rId7" imgW="164880" imgH="393480" progId="Equation.DSMT4">
                <p:embed/>
              </p:oleObj>
            </a:graphicData>
          </a:graphic>
        </p:graphicFrame>
      </p:grpSp>
      <p:grpSp>
        <p:nvGrpSpPr>
          <p:cNvPr id="35" name="组合 34"/>
          <p:cNvGrpSpPr/>
          <p:nvPr/>
        </p:nvGrpSpPr>
        <p:grpSpPr>
          <a:xfrm>
            <a:off x="1835696" y="2734940"/>
            <a:ext cx="1810742" cy="772914"/>
            <a:chOff x="2267744" y="3238996"/>
            <a:chExt cx="1810742" cy="772914"/>
          </a:xfrm>
        </p:grpSpPr>
        <p:sp>
          <p:nvSpPr>
            <p:cNvPr id="33" name="矩形 32"/>
            <p:cNvSpPr/>
            <p:nvPr/>
          </p:nvSpPr>
          <p:spPr>
            <a:xfrm>
              <a:off x="2267744" y="3435846"/>
              <a:ext cx="150073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altLang="zh-CN" sz="2000" b="1" dirty="0" smtClean="0"/>
                <a:t>φ=</a:t>
              </a:r>
              <a:r>
                <a:rPr lang="en-US" altLang="zh-CN" sz="2000" b="1" dirty="0" smtClean="0"/>
                <a:t>             </a:t>
              </a:r>
              <a:r>
                <a:rPr lang="zh-CN" altLang="en-US" sz="2000" b="1" dirty="0" smtClean="0"/>
                <a:t>或</a:t>
              </a:r>
              <a:endParaRPr lang="zh-CN" altLang="en-US" sz="2000" dirty="0"/>
            </a:p>
          </p:txBody>
        </p:sp>
        <p:graphicFrame>
          <p:nvGraphicFramePr>
            <p:cNvPr id="64519" name="Object 7"/>
            <p:cNvGraphicFramePr>
              <a:graphicFrameLocks noChangeAspect="1"/>
            </p:cNvGraphicFramePr>
            <p:nvPr/>
          </p:nvGraphicFramePr>
          <p:xfrm>
            <a:off x="2699792" y="3291830"/>
            <a:ext cx="576064" cy="648072"/>
          </p:xfrm>
          <a:graphic>
            <a:graphicData uri="http://schemas.openxmlformats.org/presentationml/2006/ole">
              <p:oleObj spid="_x0000_s64519" name="Equation" r:id="rId8" imgW="342720" imgH="393480" progId="Equation.DSMT4">
                <p:embed/>
              </p:oleObj>
            </a:graphicData>
          </a:graphic>
        </p:graphicFrame>
        <p:graphicFrame>
          <p:nvGraphicFramePr>
            <p:cNvPr id="64520" name="Object 8"/>
            <p:cNvGraphicFramePr>
              <a:graphicFrameLocks noChangeAspect="1"/>
            </p:cNvGraphicFramePr>
            <p:nvPr/>
          </p:nvGraphicFramePr>
          <p:xfrm>
            <a:off x="3707904" y="3238996"/>
            <a:ext cx="370582" cy="772914"/>
          </p:xfrm>
          <a:graphic>
            <a:graphicData uri="http://schemas.openxmlformats.org/presentationml/2006/ole">
              <p:oleObj spid="_x0000_s64520" name="Equation" r:id="rId9" imgW="164880" imgH="393480" progId="Equation.DSMT4">
                <p:embed/>
              </p:oleObj>
            </a:graphicData>
          </a:graphic>
        </p:graphicFrame>
      </p:grpSp>
      <p:grpSp>
        <p:nvGrpSpPr>
          <p:cNvPr id="44" name="组合 43"/>
          <p:cNvGrpSpPr/>
          <p:nvPr/>
        </p:nvGrpSpPr>
        <p:grpSpPr>
          <a:xfrm>
            <a:off x="179512" y="3219822"/>
            <a:ext cx="4976522" cy="792088"/>
            <a:chOff x="179512" y="3723878"/>
            <a:chExt cx="4976522" cy="792088"/>
          </a:xfrm>
        </p:grpSpPr>
        <p:grpSp>
          <p:nvGrpSpPr>
            <p:cNvPr id="38" name="组合 37"/>
            <p:cNvGrpSpPr/>
            <p:nvPr/>
          </p:nvGrpSpPr>
          <p:grpSpPr>
            <a:xfrm>
              <a:off x="179512" y="3867894"/>
              <a:ext cx="4320480" cy="483518"/>
              <a:chOff x="323528" y="4083918"/>
              <a:chExt cx="4320480" cy="483518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323528" y="4155926"/>
                <a:ext cx="432048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dirty="0" smtClean="0"/>
                  <a:t>又∵</a:t>
                </a:r>
                <a:r>
                  <a:rPr lang="en-US" altLang="zh-CN" sz="2000" b="1" dirty="0" smtClean="0"/>
                  <a:t>f(       </a:t>
                </a:r>
                <a:r>
                  <a:rPr lang="el-GR" altLang="zh-CN" sz="2000" b="1" dirty="0" smtClean="0"/>
                  <a:t>)</a:t>
                </a:r>
                <a:r>
                  <a:rPr lang="zh-CN" altLang="el-GR" sz="2000" b="1" dirty="0" smtClean="0"/>
                  <a:t>＞</a:t>
                </a:r>
                <a:r>
                  <a:rPr lang="en-US" altLang="zh-CN" sz="2000" b="1" dirty="0" smtClean="0"/>
                  <a:t>f(</a:t>
                </a:r>
                <a:r>
                  <a:rPr lang="el-GR" altLang="zh-CN" sz="2000" b="1" dirty="0" smtClean="0"/>
                  <a:t>π)</a:t>
                </a:r>
                <a:r>
                  <a:rPr lang="en-US" altLang="zh-CN" sz="2000" b="1" dirty="0" smtClean="0"/>
                  <a:t>, </a:t>
                </a:r>
                <a:r>
                  <a:rPr lang="zh-CN" altLang="en-US" sz="2000" b="1" dirty="0" smtClean="0"/>
                  <a:t>即</a:t>
                </a:r>
                <a:r>
                  <a:rPr lang="en-US" altLang="zh-CN" sz="2000" b="1" dirty="0" smtClean="0"/>
                  <a:t>sin</a:t>
                </a:r>
                <a:r>
                  <a:rPr lang="el-GR" altLang="zh-CN" sz="2000" b="1" dirty="0" smtClean="0">
                    <a:latin typeface="楷体"/>
                    <a:ea typeface="楷体"/>
                  </a:rPr>
                  <a:t>φ</a:t>
                </a:r>
                <a:r>
                  <a:rPr lang="zh-CN" altLang="el-GR" sz="2000" b="1" dirty="0" smtClean="0">
                    <a:latin typeface="楷体"/>
                    <a:ea typeface="楷体"/>
                  </a:rPr>
                  <a:t>＜</a:t>
                </a:r>
                <a:r>
                  <a:rPr lang="en-US" altLang="zh-CN" sz="2000" b="1" dirty="0" smtClean="0">
                    <a:latin typeface="楷体"/>
                    <a:ea typeface="楷体"/>
                  </a:rPr>
                  <a:t>0 ,∴</a:t>
                </a:r>
                <a:endParaRPr lang="zh-CN" altLang="en-US" sz="2000" b="1" dirty="0"/>
              </a:p>
            </p:txBody>
          </p:sp>
          <p:pic>
            <p:nvPicPr>
              <p:cNvPr id="37" name="_x0000f0d43b14-1bc3-4239-9aa9-b907a62d64cb_i1081"/>
              <p:cNvPicPr preferRelativeResize="0">
                <a:picLocks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115616" y="4083918"/>
                <a:ext cx="323528" cy="48351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0" name="组合 39"/>
            <p:cNvGrpSpPr/>
            <p:nvPr/>
          </p:nvGrpSpPr>
          <p:grpSpPr>
            <a:xfrm>
              <a:off x="3913386" y="3723878"/>
              <a:ext cx="1242648" cy="792088"/>
              <a:chOff x="2267744" y="3219822"/>
              <a:chExt cx="1242648" cy="792088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2267744" y="3435846"/>
                <a:ext cx="124264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altLang="zh-CN" sz="2000" b="1" dirty="0" smtClean="0"/>
                  <a:t>φ=</a:t>
                </a:r>
                <a:r>
                  <a:rPr lang="en-US" altLang="zh-CN" sz="2000" b="1" dirty="0" smtClean="0"/>
                  <a:t>             </a:t>
                </a:r>
                <a:endParaRPr lang="zh-CN" altLang="en-US" sz="2000" dirty="0"/>
              </a:p>
            </p:txBody>
          </p:sp>
          <p:graphicFrame>
            <p:nvGraphicFramePr>
              <p:cNvPr id="42" name="Object 7"/>
              <p:cNvGraphicFramePr>
                <a:graphicFrameLocks noChangeAspect="1"/>
              </p:cNvGraphicFramePr>
              <p:nvPr/>
            </p:nvGraphicFramePr>
            <p:xfrm>
              <a:off x="2699792" y="3219822"/>
              <a:ext cx="576064" cy="792088"/>
            </p:xfrm>
            <a:graphic>
              <a:graphicData uri="http://schemas.openxmlformats.org/presentationml/2006/ole">
                <p:oleObj spid="_x0000_s64521" name="Equation" r:id="rId11" imgW="342720" imgH="393480" progId="Equation.DSMT4">
                  <p:embed/>
                </p:oleObj>
              </a:graphicData>
            </a:graphic>
          </p:graphicFrame>
        </p:grpSp>
      </p:grpSp>
      <p:grpSp>
        <p:nvGrpSpPr>
          <p:cNvPr id="43" name="组合 42"/>
          <p:cNvGrpSpPr/>
          <p:nvPr/>
        </p:nvGrpSpPr>
        <p:grpSpPr>
          <a:xfrm>
            <a:off x="179512" y="3795886"/>
            <a:ext cx="6120680" cy="648072"/>
            <a:chOff x="179512" y="4299942"/>
            <a:chExt cx="6120680" cy="648072"/>
          </a:xfrm>
        </p:grpSpPr>
        <p:graphicFrame>
          <p:nvGraphicFramePr>
            <p:cNvPr id="45" name="Object 7"/>
            <p:cNvGraphicFramePr>
              <a:graphicFrameLocks noChangeAspect="1"/>
            </p:cNvGraphicFramePr>
            <p:nvPr/>
          </p:nvGraphicFramePr>
          <p:xfrm>
            <a:off x="1691680" y="4299942"/>
            <a:ext cx="576064" cy="648072"/>
          </p:xfrm>
          <a:graphic>
            <a:graphicData uri="http://schemas.openxmlformats.org/presentationml/2006/ole">
              <p:oleObj spid="_x0000_s64523" name="Equation" r:id="rId12" imgW="342720" imgH="393480" progId="Equation.DSMT4">
                <p:embed/>
              </p:oleObj>
            </a:graphicData>
          </a:graphic>
        </p:graphicFrame>
        <p:grpSp>
          <p:nvGrpSpPr>
            <p:cNvPr id="48" name="组合 47"/>
            <p:cNvGrpSpPr/>
            <p:nvPr/>
          </p:nvGrpSpPr>
          <p:grpSpPr>
            <a:xfrm>
              <a:off x="179512" y="4299942"/>
              <a:ext cx="6120680" cy="628898"/>
              <a:chOff x="179512" y="4299942"/>
              <a:chExt cx="6120680" cy="6288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179512" y="4443958"/>
                <a:ext cx="612068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l-GR" altLang="zh-CN" sz="2000" b="1" dirty="0" smtClean="0"/>
                  <a:t>∴</a:t>
                </a:r>
                <a:r>
                  <a:rPr lang="en-US" altLang="zh-CN" sz="2000" b="1" dirty="0" smtClean="0"/>
                  <a:t>f(x)=sin(2x           </a:t>
                </a:r>
                <a:r>
                  <a:rPr lang="el-GR" altLang="zh-CN" sz="2000" b="1" dirty="0" smtClean="0"/>
                  <a:t>)</a:t>
                </a:r>
                <a:r>
                  <a:rPr lang="zh-CN" altLang="en-US" sz="2000" b="1" dirty="0" smtClean="0"/>
                  <a:t>单调增区间</a:t>
                </a:r>
                <a:r>
                  <a:rPr lang="en-US" altLang="zh-CN" sz="2000" dirty="0" smtClean="0"/>
                  <a:t>[ k</a:t>
                </a:r>
                <a:r>
                  <a:rPr lang="el-GR" altLang="zh-CN" sz="2000" dirty="0" smtClean="0">
                    <a:latin typeface="楷体"/>
                    <a:ea typeface="楷体"/>
                  </a:rPr>
                  <a:t>π</a:t>
                </a:r>
                <a:r>
                  <a:rPr lang="en-US" altLang="zh-CN" sz="2000" dirty="0" smtClean="0"/>
                  <a:t>+       , k</a:t>
                </a:r>
                <a:r>
                  <a:rPr lang="el-GR" altLang="zh-CN" sz="2000" dirty="0" smtClean="0">
                    <a:latin typeface="楷体"/>
                    <a:ea typeface="楷体"/>
                  </a:rPr>
                  <a:t>π</a:t>
                </a:r>
                <a:r>
                  <a:rPr lang="en-US" altLang="zh-CN" sz="2000" dirty="0" smtClean="0"/>
                  <a:t>+         ]</a:t>
                </a:r>
                <a:endParaRPr lang="zh-CN" altLang="en-US" sz="2000" b="1" dirty="0"/>
              </a:p>
            </p:txBody>
          </p:sp>
          <p:pic>
            <p:nvPicPr>
              <p:cNvPr id="46" name="_x0000f0d43b14-1bc3-4239-9aa9-b907a62d64cb_i1080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283968" y="4371950"/>
                <a:ext cx="323528" cy="55552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</p:pic>
          <p:graphicFrame>
            <p:nvGraphicFramePr>
              <p:cNvPr id="64524" name="Object 12"/>
              <p:cNvGraphicFramePr>
                <a:graphicFrameLocks noChangeAspect="1"/>
              </p:cNvGraphicFramePr>
              <p:nvPr/>
            </p:nvGraphicFramePr>
            <p:xfrm>
              <a:off x="5292080" y="4299942"/>
              <a:ext cx="408682" cy="628898"/>
            </p:xfrm>
            <a:graphic>
              <a:graphicData uri="http://schemas.openxmlformats.org/presentationml/2006/ole">
                <p:oleObj spid="_x0000_s64524" name="Equation" r:id="rId13" imgW="241200" imgH="393480" progId="Equation.DSMT4">
                  <p:embed/>
                </p:oleObj>
              </a:graphicData>
            </a:graphic>
          </p:graphicFrame>
        </p:grpSp>
      </p:grpSp>
      <p:grpSp>
        <p:nvGrpSpPr>
          <p:cNvPr id="47" name="组合 46"/>
          <p:cNvGrpSpPr/>
          <p:nvPr/>
        </p:nvGrpSpPr>
        <p:grpSpPr>
          <a:xfrm>
            <a:off x="35496" y="627534"/>
            <a:ext cx="7776864" cy="1224136"/>
            <a:chOff x="35496" y="627534"/>
            <a:chExt cx="7776864" cy="1224136"/>
          </a:xfrm>
        </p:grpSpPr>
        <p:sp>
          <p:nvSpPr>
            <p:cNvPr id="49" name="副标题 2"/>
            <p:cNvSpPr txBox="1">
              <a:spLocks/>
            </p:cNvSpPr>
            <p:nvPr/>
          </p:nvSpPr>
          <p:spPr bwMode="auto">
            <a:xfrm>
              <a:off x="35496" y="699542"/>
              <a:ext cx="7776864" cy="115212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kern="0" dirty="0" smtClean="0">
                  <a:solidFill>
                    <a:srgbClr val="FF0000"/>
                  </a:solidFill>
                </a:rPr>
                <a:t>3</a:t>
              </a: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、</a:t>
              </a:r>
              <a:r>
                <a:rPr lang="zh-CN" altLang="zh-CN" sz="2000" b="1" dirty="0" smtClean="0"/>
                <a:t>已知函数</a:t>
              </a:r>
              <a:r>
                <a:rPr lang="en-US" altLang="zh-CN" sz="2000" b="1" dirty="0" smtClean="0"/>
                <a:t>f(x)=sin(2x+</a:t>
              </a:r>
              <a:r>
                <a:rPr lang="el-GR" altLang="zh-CN" sz="2000" b="1" dirty="0" smtClean="0">
                  <a:latin typeface="楷体"/>
                  <a:ea typeface="楷体"/>
                </a:rPr>
                <a:t>φ</a:t>
              </a:r>
              <a:r>
                <a:rPr lang="en-US" altLang="zh-CN" sz="2000" b="1" dirty="0" smtClean="0"/>
                <a:t>)</a:t>
              </a:r>
              <a:r>
                <a:rPr lang="zh-CN" altLang="zh-CN" sz="2000" b="1" dirty="0" smtClean="0"/>
                <a:t>，其中</a:t>
              </a:r>
              <a:r>
                <a:rPr lang="el-GR" altLang="zh-CN" sz="2000" b="1" dirty="0" smtClean="0">
                  <a:latin typeface="楷体"/>
                  <a:ea typeface="楷体"/>
                </a:rPr>
                <a:t>φ</a:t>
              </a:r>
              <a:r>
                <a:rPr lang="zh-CN" altLang="zh-CN" sz="2000" b="1" dirty="0" smtClean="0"/>
                <a:t>为实数，若</a:t>
              </a:r>
              <a:r>
                <a:rPr lang="en-US" altLang="zh-CN" sz="2000" b="1" dirty="0" smtClean="0"/>
                <a:t>f(x)≤|f(       )|</a:t>
              </a:r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对</a:t>
              </a:r>
              <a:r>
                <a:rPr lang="en-US" altLang="zh-CN" sz="2000" b="1" dirty="0" smtClean="0"/>
                <a:t>x</a:t>
              </a:r>
              <a:r>
                <a:rPr lang="zh-CN" altLang="zh-CN" sz="2000" b="1" dirty="0" smtClean="0"/>
                <a:t>∈</a:t>
              </a:r>
              <a:r>
                <a:rPr lang="en-US" altLang="zh-CN" sz="2000" b="1" dirty="0" smtClean="0"/>
                <a:t>R</a:t>
              </a:r>
              <a:r>
                <a:rPr lang="zh-CN" altLang="zh-CN" sz="2000" b="1" dirty="0" smtClean="0"/>
                <a:t>恒成立，且</a:t>
              </a:r>
              <a:r>
                <a:rPr lang="en-US" altLang="zh-CN" sz="2000" b="1" dirty="0" smtClean="0"/>
                <a:t>f(       )&gt;f(</a:t>
              </a:r>
              <a:r>
                <a:rPr lang="el-GR" altLang="zh-CN" sz="2000" b="1" dirty="0" smtClean="0">
                  <a:latin typeface="楷体"/>
                  <a:ea typeface="楷体"/>
                </a:rPr>
                <a:t>π</a:t>
              </a:r>
              <a:r>
                <a:rPr lang="en-US" altLang="zh-CN" sz="2000" b="1" dirty="0" smtClean="0"/>
                <a:t>)</a:t>
              </a:r>
              <a:r>
                <a:rPr lang="zh-CN" altLang="zh-CN" sz="2000" b="1" dirty="0" smtClean="0"/>
                <a:t>，则</a:t>
              </a:r>
              <a:r>
                <a:rPr lang="en-US" altLang="zh-CN" sz="2000" b="1" dirty="0" smtClean="0"/>
                <a:t>f(x)</a:t>
              </a:r>
              <a:r>
                <a:rPr lang="zh-CN" altLang="zh-CN" sz="2000" b="1" dirty="0" smtClean="0"/>
                <a:t>的单调递增区间是</a:t>
              </a:r>
              <a:r>
                <a:rPr lang="en-US" altLang="zh-CN" sz="2000" b="1" dirty="0" smtClean="0"/>
                <a:t>_______  .</a:t>
              </a:r>
              <a:endParaRPr lang="zh-CN" altLang="zh-CN" sz="2000" b="1" dirty="0"/>
            </a:p>
          </p:txBody>
        </p:sp>
        <p:pic>
          <p:nvPicPr>
            <p:cNvPr id="50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732240" y="627534"/>
              <a:ext cx="323528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51" name="_x0000f0d43b14-1bc3-4239-9aa9-b907a62d64cb_i1081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339752" y="1275606"/>
              <a:ext cx="323528" cy="4835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4" name="组合 53"/>
          <p:cNvGrpSpPr/>
          <p:nvPr/>
        </p:nvGrpSpPr>
        <p:grpSpPr>
          <a:xfrm>
            <a:off x="35496" y="1779662"/>
            <a:ext cx="7632848" cy="802541"/>
            <a:chOff x="35496" y="1779662"/>
            <a:chExt cx="7632848" cy="802541"/>
          </a:xfrm>
        </p:grpSpPr>
        <p:grpSp>
          <p:nvGrpSpPr>
            <p:cNvPr id="21" name="组合 20"/>
            <p:cNvGrpSpPr/>
            <p:nvPr/>
          </p:nvGrpSpPr>
          <p:grpSpPr>
            <a:xfrm>
              <a:off x="35496" y="1779662"/>
              <a:ext cx="7632848" cy="802541"/>
              <a:chOff x="35496" y="2283718"/>
              <a:chExt cx="6480720" cy="802541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35496" y="2378373"/>
                <a:ext cx="6480720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kern="0" dirty="0" smtClean="0">
                    <a:solidFill>
                      <a:srgbClr val="FF0000"/>
                    </a:solidFill>
                  </a:rPr>
                  <a:t>         解</a:t>
                </a:r>
                <a:r>
                  <a:rPr lang="en-US" altLang="zh-CN" sz="2000" b="1" kern="0" dirty="0" smtClean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sz="2000" b="1" dirty="0" smtClean="0"/>
                  <a:t> f(x)≤|f(       )|</a:t>
                </a:r>
                <a:r>
                  <a:rPr lang="zh-CN" altLang="zh-CN" sz="2000" b="1" dirty="0" smtClean="0"/>
                  <a:t>对</a:t>
                </a:r>
                <a:r>
                  <a:rPr lang="en-US" altLang="zh-CN" sz="2000" b="1" dirty="0" smtClean="0"/>
                  <a:t>x</a:t>
                </a:r>
                <a:r>
                  <a:rPr lang="zh-CN" altLang="zh-CN" sz="2000" b="1" dirty="0" smtClean="0"/>
                  <a:t>∈</a:t>
                </a:r>
                <a:r>
                  <a:rPr lang="en-US" altLang="zh-CN" sz="2000" b="1" dirty="0" smtClean="0"/>
                  <a:t>R</a:t>
                </a:r>
                <a:r>
                  <a:rPr lang="zh-CN" altLang="zh-CN" sz="2000" b="1" dirty="0" smtClean="0"/>
                  <a:t>恒成立</a:t>
                </a:r>
                <a:r>
                  <a:rPr lang="en-US" altLang="zh-CN" sz="2000" b="1" dirty="0" smtClean="0"/>
                  <a:t>,</a:t>
                </a:r>
                <a:r>
                  <a:rPr lang="zh-CN" altLang="en-US" sz="2000" b="1" dirty="0" smtClean="0"/>
                  <a:t>即</a:t>
                </a:r>
                <a:r>
                  <a:rPr lang="en-US" altLang="zh-CN" sz="2000" b="1" dirty="0" smtClean="0"/>
                  <a:t>— f(        )</a:t>
                </a:r>
                <a:r>
                  <a:rPr lang="zh-CN" altLang="en-US" sz="2000" b="1" dirty="0" smtClean="0"/>
                  <a:t>≤ </a:t>
                </a:r>
                <a:r>
                  <a:rPr lang="en-US" altLang="zh-CN" sz="2000" b="1" dirty="0" smtClean="0"/>
                  <a:t>f(x) ≤ f(       )</a:t>
                </a:r>
                <a:r>
                  <a:rPr lang="zh-CN" altLang="en-US" sz="2000" b="1" dirty="0" smtClean="0"/>
                  <a:t>恒成立</a:t>
                </a:r>
                <a:r>
                  <a:rPr lang="en-US" altLang="zh-CN" sz="2000" b="1" dirty="0" smtClean="0"/>
                  <a:t>.</a:t>
                </a:r>
                <a:endParaRPr lang="en-US" altLang="zh-CN" sz="2000" b="1" kern="0" dirty="0" smtClean="0">
                  <a:solidFill>
                    <a:srgbClr val="FF0000"/>
                  </a:solidFill>
                </a:endParaRPr>
              </a:p>
            </p:txBody>
          </p:sp>
          <p:pic>
            <p:nvPicPr>
              <p:cNvPr id="20" name="_x0000f0d43b14-1bc3-4239-9aa9-b907a62d64cb_i1080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502829" y="2283718"/>
                <a:ext cx="323528" cy="55552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2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16016" y="1779662"/>
              <a:ext cx="363070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53" name="_x0000f0d43b14-1bc3-4239-9aa9-b907a62d64cb_i1080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53146" y="1779662"/>
              <a:ext cx="363070" cy="5555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1" name="组合 60"/>
          <p:cNvGrpSpPr/>
          <p:nvPr/>
        </p:nvGrpSpPr>
        <p:grpSpPr>
          <a:xfrm>
            <a:off x="6228184" y="2499742"/>
            <a:ext cx="2736304" cy="1477328"/>
            <a:chOff x="6228184" y="2499742"/>
            <a:chExt cx="2736304" cy="1477328"/>
          </a:xfrm>
        </p:grpSpPr>
        <p:sp>
          <p:nvSpPr>
            <p:cNvPr id="55" name="TextBox 54"/>
            <p:cNvSpPr txBox="1"/>
            <p:nvPr/>
          </p:nvSpPr>
          <p:spPr>
            <a:xfrm>
              <a:off x="6228184" y="2499742"/>
              <a:ext cx="2736304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思考：</a:t>
              </a:r>
              <a:r>
                <a:rPr lang="zh-CN" altLang="en-US" b="1" dirty="0" smtClean="0"/>
                <a:t>若我们得到的是</a:t>
              </a:r>
              <a:endParaRPr lang="en-US" altLang="zh-CN" b="1" dirty="0" smtClean="0"/>
            </a:p>
            <a:p>
              <a:endParaRPr lang="en-US" altLang="zh-CN" b="1" dirty="0" smtClean="0"/>
            </a:p>
            <a:p>
              <a:r>
                <a:rPr lang="en-US" altLang="zh-CN" b="1" dirty="0" smtClean="0"/>
                <a:t>f(x)=sin(— 2x             ),</a:t>
              </a:r>
              <a:r>
                <a:rPr lang="zh-CN" altLang="en-US" b="1" dirty="0" smtClean="0"/>
                <a:t>如何</a:t>
              </a:r>
              <a:endParaRPr lang="en-US" altLang="zh-CN" b="1" dirty="0" smtClean="0"/>
            </a:p>
            <a:p>
              <a:endParaRPr lang="en-US" altLang="zh-CN" b="1" dirty="0" smtClean="0"/>
            </a:p>
            <a:p>
              <a:r>
                <a:rPr lang="zh-CN" altLang="en-US" b="1" dirty="0" smtClean="0"/>
                <a:t>求期单调增区间？</a:t>
              </a:r>
              <a:endParaRPr lang="zh-CN" altLang="en-US" b="1" dirty="0"/>
            </a:p>
          </p:txBody>
        </p:sp>
        <p:graphicFrame>
          <p:nvGraphicFramePr>
            <p:cNvPr id="56" name="Object 7"/>
            <p:cNvGraphicFramePr>
              <a:graphicFrameLocks noChangeAspect="1"/>
            </p:cNvGraphicFramePr>
            <p:nvPr/>
          </p:nvGraphicFramePr>
          <p:xfrm>
            <a:off x="7596336" y="2931790"/>
            <a:ext cx="576064" cy="648072"/>
          </p:xfrm>
          <a:graphic>
            <a:graphicData uri="http://schemas.openxmlformats.org/presentationml/2006/ole">
              <p:oleObj spid="_x0000_s64525" name="Equation" r:id="rId14" imgW="342720" imgH="393480" progId="Equation.DSMT4">
                <p:embed/>
              </p:oleObj>
            </a:graphicData>
          </a:graphic>
        </p:graphicFrame>
      </p:grpSp>
      <p:grpSp>
        <p:nvGrpSpPr>
          <p:cNvPr id="60" name="组合 59"/>
          <p:cNvGrpSpPr/>
          <p:nvPr/>
        </p:nvGrpSpPr>
        <p:grpSpPr>
          <a:xfrm>
            <a:off x="6012160" y="4083918"/>
            <a:ext cx="3122971" cy="792236"/>
            <a:chOff x="4716016" y="4299868"/>
            <a:chExt cx="3122971" cy="792236"/>
          </a:xfrm>
        </p:grpSpPr>
        <p:sp>
          <p:nvSpPr>
            <p:cNvPr id="57" name="矩形 56"/>
            <p:cNvSpPr/>
            <p:nvPr/>
          </p:nvSpPr>
          <p:spPr>
            <a:xfrm>
              <a:off x="4716016" y="4515966"/>
              <a:ext cx="312297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答案：</a:t>
              </a:r>
              <a:r>
                <a:rPr lang="en-US" altLang="zh-CN" b="1" dirty="0" smtClean="0"/>
                <a:t>[ k</a:t>
              </a:r>
              <a:r>
                <a:rPr lang="el-GR" altLang="zh-CN" b="1" dirty="0" smtClean="0">
                  <a:latin typeface="楷体"/>
                  <a:ea typeface="楷体"/>
                </a:rPr>
                <a:t>π</a:t>
              </a:r>
              <a:r>
                <a:rPr lang="en-US" altLang="zh-CN" b="1" dirty="0" smtClean="0">
                  <a:latin typeface="楷体"/>
                  <a:ea typeface="楷体"/>
                </a:rPr>
                <a:t>  </a:t>
              </a:r>
              <a:r>
                <a:rPr lang="en-US" altLang="zh-CN" b="1" dirty="0" smtClean="0"/>
                <a:t>       , k</a:t>
              </a:r>
              <a:r>
                <a:rPr lang="el-GR" altLang="zh-CN" b="1" dirty="0" smtClean="0">
                  <a:latin typeface="楷体"/>
                  <a:ea typeface="楷体"/>
                </a:rPr>
                <a:t>π</a:t>
              </a:r>
              <a:r>
                <a:rPr lang="en-US" altLang="zh-CN" b="1" dirty="0" smtClean="0"/>
                <a:t>            ]</a:t>
              </a:r>
              <a:endParaRPr lang="zh-CN" altLang="en-US" b="1" dirty="0"/>
            </a:p>
          </p:txBody>
        </p:sp>
        <p:graphicFrame>
          <p:nvGraphicFramePr>
            <p:cNvPr id="58" name="Object 7"/>
            <p:cNvGraphicFramePr>
              <a:graphicFrameLocks noChangeAspect="1"/>
            </p:cNvGraphicFramePr>
            <p:nvPr/>
          </p:nvGraphicFramePr>
          <p:xfrm>
            <a:off x="5919316" y="4299942"/>
            <a:ext cx="596900" cy="792162"/>
          </p:xfrm>
          <a:graphic>
            <a:graphicData uri="http://schemas.openxmlformats.org/presentationml/2006/ole">
              <p:oleObj spid="_x0000_s64526" name="Equation" r:id="rId15" imgW="355320" imgH="393480" progId="Equation.DSMT4">
                <p:embed/>
              </p:oleObj>
            </a:graphicData>
          </a:graphic>
        </p:graphicFrame>
        <p:graphicFrame>
          <p:nvGraphicFramePr>
            <p:cNvPr id="59" name="Object 7"/>
            <p:cNvGraphicFramePr>
              <a:graphicFrameLocks noChangeAspect="1"/>
            </p:cNvGraphicFramePr>
            <p:nvPr/>
          </p:nvGraphicFramePr>
          <p:xfrm>
            <a:off x="6999436" y="4299868"/>
            <a:ext cx="596900" cy="792162"/>
          </p:xfrm>
          <a:graphic>
            <a:graphicData uri="http://schemas.openxmlformats.org/presentationml/2006/ole">
              <p:oleObj spid="_x0000_s64527" name="Equation" r:id="rId16" imgW="355320" imgH="393480" progId="Equation.DSMT4">
                <p:embed/>
              </p:oleObj>
            </a:graphicData>
          </a:graphic>
        </p:graphicFrame>
      </p:grpSp>
      <p:sp>
        <p:nvSpPr>
          <p:cNvPr id="62" name="矩形 61"/>
          <p:cNvSpPr/>
          <p:nvPr/>
        </p:nvSpPr>
        <p:spPr>
          <a:xfrm>
            <a:off x="6084168" y="2499742"/>
            <a:ext cx="2987824" cy="24482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496" y="555526"/>
            <a:ext cx="6624736" cy="1224136"/>
            <a:chOff x="35496" y="555526"/>
            <a:chExt cx="6624736" cy="1224136"/>
          </a:xfrm>
        </p:grpSpPr>
        <p:sp>
          <p:nvSpPr>
            <p:cNvPr id="5" name="副标题 2"/>
            <p:cNvSpPr txBox="1">
              <a:spLocks/>
            </p:cNvSpPr>
            <p:nvPr/>
          </p:nvSpPr>
          <p:spPr bwMode="auto">
            <a:xfrm>
              <a:off x="35496" y="699542"/>
              <a:ext cx="6624736" cy="108012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kern="0" dirty="0" smtClean="0">
                  <a:solidFill>
                    <a:srgbClr val="FF0000"/>
                  </a:solidFill>
                </a:rPr>
                <a:t>4</a:t>
              </a: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、</a:t>
              </a:r>
              <a:r>
                <a:rPr lang="zh-CN" altLang="zh-CN" sz="2000" b="1" dirty="0" smtClean="0"/>
                <a:t>函数</a:t>
              </a:r>
              <a:r>
                <a:rPr lang="en-US" altLang="zh-CN" sz="2000" b="1" dirty="0" smtClean="0"/>
                <a:t>                                                     </a:t>
              </a:r>
              <a:r>
                <a:rPr lang="zh-CN" altLang="zh-CN" sz="2000" b="1" dirty="0" smtClean="0"/>
                <a:t>在</a:t>
              </a:r>
              <a:r>
                <a:rPr lang="en-US" altLang="zh-CN" sz="2000" b="1" dirty="0" smtClean="0"/>
                <a:t>               </a:t>
              </a:r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上有两个零点，则</a:t>
              </a:r>
              <a:r>
                <a:rPr lang="en-US" altLang="zh-CN" sz="2000" b="1" dirty="0" smtClean="0"/>
                <a:t>m</a:t>
              </a:r>
              <a:r>
                <a:rPr lang="zh-CN" altLang="zh-CN" sz="2000" b="1" dirty="0" smtClean="0"/>
                <a:t>的取值范围是</a:t>
              </a:r>
              <a:r>
                <a:rPr lang="en-US" altLang="zh-CN" sz="2000" b="1" dirty="0" smtClean="0"/>
                <a:t>_________</a:t>
              </a:r>
              <a:endParaRPr lang="zh-CN" altLang="zh-CN" sz="2000" b="1" dirty="0" smtClean="0"/>
            </a:p>
          </p:txBody>
        </p:sp>
        <p:graphicFrame>
          <p:nvGraphicFramePr>
            <p:cNvPr id="6" name="_x000043cbdcbf-2b8e-44fa-8f13-b03740dad943_i1100"/>
            <p:cNvGraphicFramePr>
              <a:graphicFrameLocks noChangeAspect="1"/>
            </p:cNvGraphicFramePr>
            <p:nvPr/>
          </p:nvGraphicFramePr>
          <p:xfrm>
            <a:off x="1547664" y="648072"/>
            <a:ext cx="2987824" cy="411510"/>
          </p:xfrm>
          <a:graphic>
            <a:graphicData uri="http://schemas.openxmlformats.org/presentationml/2006/ole">
              <p:oleObj spid="_x0000_s104450" name="Equation" r:id="rId3" imgW="1663700" imgH="228600" progId="Equation.DSMT4">
                <p:embed/>
              </p:oleObj>
            </a:graphicData>
          </a:graphic>
        </p:graphicFrame>
        <p:graphicFrame>
          <p:nvGraphicFramePr>
            <p:cNvPr id="7" name="_x000043cbdcbf-2b8e-44fa-8f13-b03740dad943_i1101"/>
            <p:cNvGraphicFramePr>
              <a:graphicFrameLocks noChangeAspect="1"/>
            </p:cNvGraphicFramePr>
            <p:nvPr/>
          </p:nvGraphicFramePr>
          <p:xfrm>
            <a:off x="4860032" y="555526"/>
            <a:ext cx="755576" cy="627534"/>
          </p:xfrm>
          <a:graphic>
            <a:graphicData uri="http://schemas.openxmlformats.org/presentationml/2006/ole">
              <p:oleObj spid="_x0000_s104451" name="Equation" r:id="rId4" imgW="355446" imgH="368140" progId="Equation.DSMT4">
                <p:embed/>
              </p:oleObj>
            </a:graphicData>
          </a:graphic>
        </p:graphicFrame>
      </p:grpSp>
      <p:sp>
        <p:nvSpPr>
          <p:cNvPr id="8" name="矩形 7"/>
          <p:cNvSpPr/>
          <p:nvPr/>
        </p:nvSpPr>
        <p:spPr>
          <a:xfrm>
            <a:off x="107504" y="1811600"/>
            <a:ext cx="958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探究：</a:t>
            </a:r>
            <a:endParaRPr lang="zh-CN" altLang="en-US" sz="2000" dirty="0"/>
          </a:p>
        </p:txBody>
      </p:sp>
      <p:grpSp>
        <p:nvGrpSpPr>
          <p:cNvPr id="13" name="组合 12"/>
          <p:cNvGrpSpPr/>
          <p:nvPr/>
        </p:nvGrpSpPr>
        <p:grpSpPr>
          <a:xfrm>
            <a:off x="35496" y="1791856"/>
            <a:ext cx="7776864" cy="1015663"/>
            <a:chOff x="971600" y="4011910"/>
            <a:chExt cx="5976664" cy="1015663"/>
          </a:xfrm>
        </p:grpSpPr>
        <p:sp>
          <p:nvSpPr>
            <p:cNvPr id="10" name="矩形 9"/>
            <p:cNvSpPr/>
            <p:nvPr/>
          </p:nvSpPr>
          <p:spPr>
            <a:xfrm>
              <a:off x="971600" y="4011910"/>
              <a:ext cx="597666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f(x)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的零点即为方程                       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在给定范围内的解，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2" name="_x000043cbdcbf-2b8e-44fa-8f13-b03740dad943_i1100"/>
            <p:cNvGraphicFramePr>
              <a:graphicFrameLocks noChangeAspect="1"/>
            </p:cNvGraphicFramePr>
            <p:nvPr/>
          </p:nvGraphicFramePr>
          <p:xfrm>
            <a:off x="3369295" y="4011910"/>
            <a:ext cx="2282825" cy="388937"/>
          </p:xfrm>
          <a:graphic>
            <a:graphicData uri="http://schemas.openxmlformats.org/presentationml/2006/ole">
              <p:oleObj spid="_x0000_s104452" name="Equation" r:id="rId5" imgW="1269720" imgH="215640" progId="Equation.DSMT4">
                <p:embed/>
              </p:oleObj>
            </a:graphicData>
          </a:graphic>
        </p:graphicFrame>
      </p:grpSp>
      <p:sp>
        <p:nvSpPr>
          <p:cNvPr id="14" name="矩形 13"/>
          <p:cNvSpPr/>
          <p:nvPr/>
        </p:nvSpPr>
        <p:spPr>
          <a:xfrm>
            <a:off x="35496" y="2931790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单名化后左边后，结合图形在给定范围内寻找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交点个数即可控制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m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的范围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5940152" y="2067694"/>
            <a:ext cx="3024336" cy="2880320"/>
            <a:chOff x="5940152" y="2487742"/>
            <a:chExt cx="3024336" cy="1956216"/>
          </a:xfrm>
        </p:grpSpPr>
        <p:pic>
          <p:nvPicPr>
            <p:cNvPr id="77844" name="Picture 2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40152" y="2487742"/>
              <a:ext cx="3024336" cy="1956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31" name="_x000043cbdcbf-2b8e-44fa-8f13-b03740dad943_i1101"/>
            <p:cNvGraphicFramePr>
              <a:graphicFrameLocks noChangeAspect="1"/>
            </p:cNvGraphicFramePr>
            <p:nvPr/>
          </p:nvGraphicFramePr>
          <p:xfrm>
            <a:off x="6084168" y="3507854"/>
            <a:ext cx="204018" cy="287759"/>
          </p:xfrm>
          <a:graphic>
            <a:graphicData uri="http://schemas.openxmlformats.org/presentationml/2006/ole">
              <p:oleObj spid="_x0000_s77846" name="Equation" r:id="rId4" imgW="139680" imgH="368280" progId="Equation.DSMT4">
                <p:embed/>
              </p:oleObj>
            </a:graphicData>
          </a:graphic>
        </p:graphicFrame>
      </p:grp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5496" y="555526"/>
            <a:ext cx="6624736" cy="1224136"/>
            <a:chOff x="35496" y="555526"/>
            <a:chExt cx="6624736" cy="1224136"/>
          </a:xfrm>
        </p:grpSpPr>
        <p:sp>
          <p:nvSpPr>
            <p:cNvPr id="5" name="副标题 2"/>
            <p:cNvSpPr txBox="1">
              <a:spLocks/>
            </p:cNvSpPr>
            <p:nvPr/>
          </p:nvSpPr>
          <p:spPr bwMode="auto">
            <a:xfrm>
              <a:off x="35496" y="699542"/>
              <a:ext cx="6624736" cy="108012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kern="0" dirty="0" smtClean="0">
                  <a:solidFill>
                    <a:srgbClr val="FF0000"/>
                  </a:solidFill>
                </a:rPr>
                <a:t>4</a:t>
              </a: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、</a:t>
              </a:r>
              <a:r>
                <a:rPr lang="zh-CN" altLang="zh-CN" sz="2000" b="1" dirty="0" smtClean="0"/>
                <a:t>函数</a:t>
              </a:r>
              <a:r>
                <a:rPr lang="en-US" altLang="zh-CN" sz="2000" b="1" dirty="0" smtClean="0"/>
                <a:t>                                                     </a:t>
              </a:r>
              <a:r>
                <a:rPr lang="zh-CN" altLang="zh-CN" sz="2000" b="1" dirty="0" smtClean="0"/>
                <a:t>在</a:t>
              </a:r>
              <a:r>
                <a:rPr lang="en-US" altLang="zh-CN" sz="2000" b="1" dirty="0" smtClean="0"/>
                <a:t>               </a:t>
              </a:r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上有两个零点，则</a:t>
              </a:r>
              <a:r>
                <a:rPr lang="en-US" altLang="zh-CN" sz="2000" b="1" dirty="0" smtClean="0"/>
                <a:t>m</a:t>
              </a:r>
              <a:r>
                <a:rPr lang="zh-CN" altLang="zh-CN" sz="2000" b="1" dirty="0" smtClean="0"/>
                <a:t>的取值范围是</a:t>
              </a:r>
              <a:r>
                <a:rPr lang="en-US" altLang="zh-CN" sz="2000" b="1" dirty="0" smtClean="0"/>
                <a:t>_________</a:t>
              </a:r>
              <a:endParaRPr lang="zh-CN" altLang="zh-CN" sz="2000" b="1" dirty="0" smtClean="0"/>
            </a:p>
          </p:txBody>
        </p:sp>
        <p:graphicFrame>
          <p:nvGraphicFramePr>
            <p:cNvPr id="77825" name="_x000043cbdcbf-2b8e-44fa-8f13-b03740dad943_i1100"/>
            <p:cNvGraphicFramePr>
              <a:graphicFrameLocks noChangeAspect="1"/>
            </p:cNvGraphicFramePr>
            <p:nvPr/>
          </p:nvGraphicFramePr>
          <p:xfrm>
            <a:off x="1547664" y="648072"/>
            <a:ext cx="2987824" cy="411510"/>
          </p:xfrm>
          <a:graphic>
            <a:graphicData uri="http://schemas.openxmlformats.org/presentationml/2006/ole">
              <p:oleObj spid="_x0000_s77825" name="Equation" r:id="rId5" imgW="1663700" imgH="228600" progId="Equation.DSMT4">
                <p:embed/>
              </p:oleObj>
            </a:graphicData>
          </a:graphic>
        </p:graphicFrame>
        <p:graphicFrame>
          <p:nvGraphicFramePr>
            <p:cNvPr id="77827" name="_x000043cbdcbf-2b8e-44fa-8f13-b03740dad943_i1101"/>
            <p:cNvGraphicFramePr>
              <a:graphicFrameLocks noChangeAspect="1"/>
            </p:cNvGraphicFramePr>
            <p:nvPr/>
          </p:nvGraphicFramePr>
          <p:xfrm>
            <a:off x="4860032" y="555526"/>
            <a:ext cx="755576" cy="627534"/>
          </p:xfrm>
          <a:graphic>
            <a:graphicData uri="http://schemas.openxmlformats.org/presentationml/2006/ole">
              <p:oleObj spid="_x0000_s77827" name="Equation" r:id="rId6" imgW="355446" imgH="368140" progId="Equation.DSMT4">
                <p:embed/>
              </p:oleObj>
            </a:graphicData>
          </a:graphic>
        </p:graphicFrame>
      </p:grp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39552" y="1635646"/>
            <a:ext cx="7344816" cy="851902"/>
            <a:chOff x="539552" y="1635646"/>
            <a:chExt cx="6120680" cy="851902"/>
          </a:xfrm>
        </p:grpSpPr>
        <p:sp>
          <p:nvSpPr>
            <p:cNvPr id="13" name="矩形 12"/>
            <p:cNvSpPr/>
            <p:nvPr/>
          </p:nvSpPr>
          <p:spPr>
            <a:xfrm>
              <a:off x="539552" y="1779662"/>
              <a:ext cx="612068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>
                  <a:solidFill>
                    <a:srgbClr val="FF0000"/>
                  </a:solidFill>
                </a:rPr>
                <a:t>解：</a:t>
              </a:r>
              <a:r>
                <a:rPr lang="zh-CN" altLang="zh-CN" sz="2000" b="1" dirty="0" smtClean="0"/>
                <a:t>直线</a:t>
              </a:r>
              <a:r>
                <a:rPr lang="en-US" altLang="zh-CN" sz="2000" b="1" dirty="0" smtClean="0"/>
                <a:t>y=m</a:t>
              </a:r>
              <a:r>
                <a:rPr lang="zh-CN" altLang="zh-CN" sz="2000" b="1" dirty="0" smtClean="0"/>
                <a:t>与曲线</a:t>
              </a:r>
              <a:r>
                <a:rPr lang="en-US" altLang="zh-CN" sz="2000" b="1" dirty="0" smtClean="0"/>
                <a:t>                                                            </a:t>
              </a:r>
              <a:r>
                <a:rPr lang="zh-CN" altLang="en-US" sz="2000" b="1" dirty="0" smtClean="0"/>
                <a:t>有两个交点</a:t>
              </a:r>
              <a:r>
                <a:rPr lang="en-US" altLang="zh-CN" sz="2000" b="1" dirty="0" smtClean="0"/>
                <a:t>.                                                   </a:t>
              </a:r>
            </a:p>
            <a:p>
              <a:endParaRPr lang="zh-CN" altLang="en-US" sz="2000" b="1" dirty="0"/>
            </a:p>
          </p:txBody>
        </p:sp>
        <p:graphicFrame>
          <p:nvGraphicFramePr>
            <p:cNvPr id="77829" name="_x000043cbdcbf-2b8e-44fa-8f13-b03740dad943_i1108"/>
            <p:cNvGraphicFramePr>
              <a:graphicFrameLocks noChangeAspect="1"/>
            </p:cNvGraphicFramePr>
            <p:nvPr/>
          </p:nvGraphicFramePr>
          <p:xfrm>
            <a:off x="2519772" y="1635646"/>
            <a:ext cx="2799886" cy="648072"/>
          </p:xfrm>
          <a:graphic>
            <a:graphicData uri="http://schemas.openxmlformats.org/presentationml/2006/ole">
              <p:oleObj spid="_x0000_s77829" name="Equation" r:id="rId7" imgW="1803400" imgH="368300" progId="Equation.DSMT4">
                <p:embed/>
              </p:oleObj>
            </a:graphicData>
          </a:graphic>
        </p:graphicFrame>
      </p:grpSp>
      <p:sp>
        <p:nvSpPr>
          <p:cNvPr id="778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107504" y="2088009"/>
            <a:ext cx="3960440" cy="699765"/>
            <a:chOff x="1547664" y="1995463"/>
            <a:chExt cx="3960440" cy="699765"/>
          </a:xfrm>
        </p:grpSpPr>
        <p:sp>
          <p:nvSpPr>
            <p:cNvPr id="18" name="矩形 17"/>
            <p:cNvSpPr/>
            <p:nvPr/>
          </p:nvSpPr>
          <p:spPr>
            <a:xfrm>
              <a:off x="1547664" y="2211710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/>
                <a:t>又</a:t>
              </a:r>
              <a:endParaRPr lang="zh-CN" altLang="en-US" b="1" dirty="0"/>
            </a:p>
          </p:txBody>
        </p:sp>
        <p:graphicFrame>
          <p:nvGraphicFramePr>
            <p:cNvPr id="77831" name="_x000043cbdcbf-2b8e-44fa-8f13-b03740dad943_i1109"/>
            <p:cNvGraphicFramePr>
              <a:graphicFrameLocks noChangeAspect="1"/>
            </p:cNvGraphicFramePr>
            <p:nvPr/>
          </p:nvGraphicFramePr>
          <p:xfrm>
            <a:off x="1896294" y="1995463"/>
            <a:ext cx="3611810" cy="699765"/>
          </p:xfrm>
          <a:graphic>
            <a:graphicData uri="http://schemas.openxmlformats.org/presentationml/2006/ole">
              <p:oleObj spid="_x0000_s77831" name="Equation" r:id="rId8" imgW="2145960" imgH="368280" progId="Equation.DSMT4">
                <p:embed/>
              </p:oleObj>
            </a:graphicData>
          </a:graphic>
        </p:graphicFrame>
      </p:grpSp>
      <p:sp>
        <p:nvSpPr>
          <p:cNvPr id="35" name="矩形 34"/>
          <p:cNvSpPr/>
          <p:nvPr/>
        </p:nvSpPr>
        <p:spPr>
          <a:xfrm>
            <a:off x="2051720" y="4443958"/>
            <a:ext cx="3456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 ∴</a:t>
            </a:r>
            <a:r>
              <a:rPr lang="zh-CN" altLang="en-US" sz="2000" b="1" dirty="0" smtClean="0"/>
              <a:t>要有两个零点，</a:t>
            </a:r>
            <a:r>
              <a:rPr lang="en-US" altLang="zh-CN" sz="2000" b="1" dirty="0" smtClean="0"/>
              <a:t>m ∈[1,2)</a:t>
            </a:r>
            <a:endParaRPr lang="zh-CN" altLang="en-US" sz="2000" b="1" dirty="0"/>
          </a:p>
        </p:txBody>
      </p:sp>
      <p:grpSp>
        <p:nvGrpSpPr>
          <p:cNvPr id="41" name="组合 40"/>
          <p:cNvGrpSpPr/>
          <p:nvPr/>
        </p:nvGrpSpPr>
        <p:grpSpPr>
          <a:xfrm>
            <a:off x="251520" y="2591743"/>
            <a:ext cx="6696744" cy="700087"/>
            <a:chOff x="251520" y="2591743"/>
            <a:chExt cx="6696744" cy="700087"/>
          </a:xfrm>
        </p:grpSpPr>
        <p:graphicFrame>
          <p:nvGraphicFramePr>
            <p:cNvPr id="33" name="_x000043cbdcbf-2b8e-44fa-8f13-b03740dad943_i1109"/>
            <p:cNvGraphicFramePr>
              <a:graphicFrameLocks noChangeAspect="1"/>
            </p:cNvGraphicFramePr>
            <p:nvPr/>
          </p:nvGraphicFramePr>
          <p:xfrm>
            <a:off x="899592" y="2591743"/>
            <a:ext cx="1668462" cy="700087"/>
          </p:xfrm>
          <a:graphic>
            <a:graphicData uri="http://schemas.openxmlformats.org/presentationml/2006/ole">
              <p:oleObj spid="_x0000_s77841" name="Equation" r:id="rId9" imgW="990360" imgH="368280" progId="Equation.DSMT4">
                <p:embed/>
              </p:oleObj>
            </a:graphicData>
          </a:graphic>
        </p:graphicFrame>
        <p:sp>
          <p:nvSpPr>
            <p:cNvPr id="36" name="矩形 35"/>
            <p:cNvSpPr/>
            <p:nvPr/>
          </p:nvSpPr>
          <p:spPr>
            <a:xfrm>
              <a:off x="251520" y="2787774"/>
              <a:ext cx="669674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/>
                <a:t>即使                               与</a:t>
              </a:r>
              <a:r>
                <a:rPr lang="en-US" altLang="zh-CN" sz="2000" b="1" dirty="0" smtClean="0"/>
                <a:t>y=m</a:t>
              </a:r>
              <a:r>
                <a:rPr lang="zh-CN" altLang="en-US" sz="2000" b="1" dirty="0" smtClean="0"/>
                <a:t>在              内有两个交点</a:t>
              </a:r>
              <a:endParaRPr lang="zh-CN" altLang="en-US" sz="2000" dirty="0"/>
            </a:p>
          </p:txBody>
        </p:sp>
        <p:graphicFrame>
          <p:nvGraphicFramePr>
            <p:cNvPr id="37" name="_x000043cbdcbf-2b8e-44fa-8f13-b03740dad943_i1101"/>
            <p:cNvGraphicFramePr>
              <a:graphicFrameLocks noChangeAspect="1"/>
            </p:cNvGraphicFramePr>
            <p:nvPr/>
          </p:nvGraphicFramePr>
          <p:xfrm>
            <a:off x="3600400" y="2664296"/>
            <a:ext cx="755576" cy="627534"/>
          </p:xfrm>
          <a:graphic>
            <a:graphicData uri="http://schemas.openxmlformats.org/presentationml/2006/ole">
              <p:oleObj spid="_x0000_s77842" name="Equation" r:id="rId10" imgW="355446" imgH="368140" progId="Equation.DSMT4">
                <p:embed/>
              </p:oleObj>
            </a:graphicData>
          </a:graphic>
        </p:graphicFrame>
      </p:grpSp>
      <p:grpSp>
        <p:nvGrpSpPr>
          <p:cNvPr id="43" name="组合 42"/>
          <p:cNvGrpSpPr/>
          <p:nvPr/>
        </p:nvGrpSpPr>
        <p:grpSpPr>
          <a:xfrm>
            <a:off x="179512" y="3228005"/>
            <a:ext cx="5688632" cy="711897"/>
            <a:chOff x="179512" y="3075806"/>
            <a:chExt cx="5688632" cy="711897"/>
          </a:xfrm>
        </p:grpSpPr>
        <p:graphicFrame>
          <p:nvGraphicFramePr>
            <p:cNvPr id="77834" name="Object 10"/>
            <p:cNvGraphicFramePr>
              <a:graphicFrameLocks noChangeAspect="1"/>
            </p:cNvGraphicFramePr>
            <p:nvPr/>
          </p:nvGraphicFramePr>
          <p:xfrm>
            <a:off x="539552" y="3075806"/>
            <a:ext cx="1080120" cy="711897"/>
          </p:xfrm>
          <a:graphic>
            <a:graphicData uri="http://schemas.openxmlformats.org/presentationml/2006/ole">
              <p:oleObj spid="_x0000_s77834" name="Equation" r:id="rId11" imgW="558720" imgH="368280" progId="Equation.DSMT4">
                <p:embed/>
              </p:oleObj>
            </a:graphicData>
          </a:graphic>
        </p:graphicFrame>
        <p:sp>
          <p:nvSpPr>
            <p:cNvPr id="25" name="矩形 24"/>
            <p:cNvSpPr/>
            <p:nvPr/>
          </p:nvSpPr>
          <p:spPr>
            <a:xfrm>
              <a:off x="179512" y="3282538"/>
              <a:ext cx="568863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又                       时，</a:t>
              </a:r>
              <a:endParaRPr lang="zh-CN" altLang="en-US" b="1" dirty="0"/>
            </a:p>
          </p:txBody>
        </p:sp>
        <p:graphicFrame>
          <p:nvGraphicFramePr>
            <p:cNvPr id="42" name="_x000043cbdcbf-2b8e-44fa-8f13-b03740dad943_i1109"/>
            <p:cNvGraphicFramePr>
              <a:graphicFrameLocks noChangeAspect="1"/>
            </p:cNvGraphicFramePr>
            <p:nvPr/>
          </p:nvGraphicFramePr>
          <p:xfrm>
            <a:off x="2123728" y="3075806"/>
            <a:ext cx="1754188" cy="700087"/>
          </p:xfrm>
          <a:graphic>
            <a:graphicData uri="http://schemas.openxmlformats.org/presentationml/2006/ole">
              <p:oleObj spid="_x0000_s77843" name="Equation" r:id="rId12" imgW="1041120" imgH="368280" progId="Equation.DSMT4">
                <p:embed/>
              </p:oleObj>
            </a:graphicData>
          </a:graphic>
        </p:graphicFrame>
      </p:grpSp>
      <p:grpSp>
        <p:nvGrpSpPr>
          <p:cNvPr id="32" name="组合 31"/>
          <p:cNvGrpSpPr/>
          <p:nvPr/>
        </p:nvGrpSpPr>
        <p:grpSpPr>
          <a:xfrm>
            <a:off x="179512" y="3795886"/>
            <a:ext cx="4968552" cy="628079"/>
            <a:chOff x="179512" y="3795886"/>
            <a:chExt cx="4968552" cy="628079"/>
          </a:xfrm>
        </p:grpSpPr>
        <p:sp>
          <p:nvSpPr>
            <p:cNvPr id="44" name="矩形 43"/>
            <p:cNvSpPr/>
            <p:nvPr/>
          </p:nvSpPr>
          <p:spPr>
            <a:xfrm>
              <a:off x="179512" y="3939902"/>
              <a:ext cx="496855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/>
                <a:t>结合正弦函数在                的图像：</a:t>
              </a:r>
              <a:endParaRPr lang="zh-CN" altLang="en-US" sz="2000" b="1" dirty="0"/>
            </a:p>
          </p:txBody>
        </p:sp>
        <p:graphicFrame>
          <p:nvGraphicFramePr>
            <p:cNvPr id="48" name="_x000043cbdcbf-2b8e-44fa-8f13-b03740dad943_i1109"/>
            <p:cNvGraphicFramePr>
              <a:graphicFrameLocks noChangeAspect="1"/>
            </p:cNvGraphicFramePr>
            <p:nvPr/>
          </p:nvGraphicFramePr>
          <p:xfrm>
            <a:off x="2103016" y="3795886"/>
            <a:ext cx="812800" cy="628079"/>
          </p:xfrm>
          <a:graphic>
            <a:graphicData uri="http://schemas.openxmlformats.org/presentationml/2006/ole">
              <p:oleObj spid="_x0000_s77845" name="Equation" r:id="rId13" imgW="482400" imgH="368280" progId="Equation.DSMT4">
                <p:embed/>
              </p:oleObj>
            </a:graphicData>
          </a:graphic>
        </p:graphicFrame>
      </p:grpSp>
      <p:grpSp>
        <p:nvGrpSpPr>
          <p:cNvPr id="52" name="组合 51"/>
          <p:cNvGrpSpPr/>
          <p:nvPr/>
        </p:nvGrpSpPr>
        <p:grpSpPr>
          <a:xfrm>
            <a:off x="5508104" y="3219822"/>
            <a:ext cx="2952328" cy="369332"/>
            <a:chOff x="5580112" y="1131590"/>
            <a:chExt cx="2952328" cy="369332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6228184" y="1347614"/>
              <a:ext cx="2304256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5580112" y="1131590"/>
              <a:ext cx="59663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FF0000"/>
                  </a:solidFill>
                </a:rPr>
                <a:t>y=m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38" name="_x000043cbdcbf-2b8e-44fa-8f13-b03740dad943_i1109"/>
          <p:cNvGraphicFramePr>
            <a:graphicFrameLocks noChangeAspect="1"/>
          </p:cNvGraphicFramePr>
          <p:nvPr/>
        </p:nvGraphicFramePr>
        <p:xfrm>
          <a:off x="251520" y="4299942"/>
          <a:ext cx="1872208" cy="720080"/>
        </p:xfrm>
        <a:graphic>
          <a:graphicData uri="http://schemas.openxmlformats.org/presentationml/2006/ole">
            <p:oleObj spid="_x0000_s77847" name="Equation" r:id="rId14" imgW="1206360" imgH="3682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83951E-6 L -3.05556E-6 0.05617 " pathEditMode="relative" ptsTypes="AA">
                                      <p:cBhvr>
                                        <p:cTn id="4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2008" y="790724"/>
            <a:ext cx="6228184" cy="628898"/>
            <a:chOff x="0" y="771550"/>
            <a:chExt cx="6228184" cy="628898"/>
          </a:xfrm>
        </p:grpSpPr>
        <p:graphicFrame>
          <p:nvGraphicFramePr>
            <p:cNvPr id="5" name="Object 14"/>
            <p:cNvGraphicFramePr>
              <a:graphicFrameLocks noChangeAspect="1"/>
            </p:cNvGraphicFramePr>
            <p:nvPr/>
          </p:nvGraphicFramePr>
          <p:xfrm>
            <a:off x="1707185" y="771550"/>
            <a:ext cx="3368871" cy="628898"/>
          </p:xfrm>
          <a:graphic>
            <a:graphicData uri="http://schemas.openxmlformats.org/presentationml/2006/ole">
              <p:oleObj spid="_x0000_s110594" name="Equation" r:id="rId3" imgW="1892160" imgH="393480" progId="Equation.DSMT4">
                <p:embed/>
              </p:oleObj>
            </a:graphicData>
          </a:graphic>
        </p:graphicFrame>
        <p:sp>
          <p:nvSpPr>
            <p:cNvPr id="6" name="矩形 5"/>
            <p:cNvSpPr/>
            <p:nvPr/>
          </p:nvSpPr>
          <p:spPr>
            <a:xfrm>
              <a:off x="0" y="915566"/>
              <a:ext cx="622818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kern="0" dirty="0" smtClean="0">
                  <a:solidFill>
                    <a:srgbClr val="FF0000"/>
                  </a:solidFill>
                </a:rPr>
                <a:t>5</a:t>
              </a:r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、</a:t>
              </a:r>
              <a:r>
                <a:rPr lang="zh-CN" altLang="en-US" sz="2000" b="1" kern="0" dirty="0" smtClean="0"/>
                <a:t>求值：</a:t>
              </a:r>
              <a:endParaRPr lang="zh-CN" altLang="en-US" sz="2000" dirty="0"/>
            </a:p>
          </p:txBody>
        </p:sp>
      </p:grpSp>
      <p:sp>
        <p:nvSpPr>
          <p:cNvPr id="10" name="矩形 9"/>
          <p:cNvSpPr/>
          <p:nvPr/>
        </p:nvSpPr>
        <p:spPr>
          <a:xfrm>
            <a:off x="107504" y="1595576"/>
            <a:ext cx="958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探究：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35496" y="1563638"/>
            <a:ext cx="7776864" cy="1631216"/>
            <a:chOff x="35496" y="1563638"/>
            <a:chExt cx="7776864" cy="1631216"/>
          </a:xfrm>
        </p:grpSpPr>
        <p:sp>
          <p:nvSpPr>
            <p:cNvPr id="8" name="矩形 7"/>
            <p:cNvSpPr/>
            <p:nvPr/>
          </p:nvSpPr>
          <p:spPr>
            <a:xfrm>
              <a:off x="35496" y="1563638"/>
              <a:ext cx="7776864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前两项通分后分子即出现平方差，分解后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系数出现   与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，便联想到辅助角公式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     结合二倍角公式，再将角度较小化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10596" name="Object 4"/>
            <p:cNvGraphicFramePr>
              <a:graphicFrameLocks noChangeAspect="1"/>
            </p:cNvGraphicFramePr>
            <p:nvPr/>
          </p:nvGraphicFramePr>
          <p:xfrm>
            <a:off x="1115616" y="2211710"/>
            <a:ext cx="432048" cy="360040"/>
          </p:xfrm>
          <a:graphic>
            <a:graphicData uri="http://schemas.openxmlformats.org/presentationml/2006/ole">
              <p:oleObj spid="_x0000_s110596" name="Equation" r:id="rId4" imgW="228600" imgH="22860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0" y="555526"/>
            <a:ext cx="6228184" cy="628898"/>
            <a:chOff x="0" y="771550"/>
            <a:chExt cx="6228184" cy="628898"/>
          </a:xfrm>
        </p:grpSpPr>
        <p:graphicFrame>
          <p:nvGraphicFramePr>
            <p:cNvPr id="2" name="Object 14"/>
            <p:cNvGraphicFramePr>
              <a:graphicFrameLocks noChangeAspect="1"/>
            </p:cNvGraphicFramePr>
            <p:nvPr/>
          </p:nvGraphicFramePr>
          <p:xfrm>
            <a:off x="1707185" y="771550"/>
            <a:ext cx="3368871" cy="628898"/>
          </p:xfrm>
          <a:graphic>
            <a:graphicData uri="http://schemas.openxmlformats.org/presentationml/2006/ole">
              <p:oleObj spid="_x0000_s26638" name="Equation" r:id="rId3" imgW="1892160" imgH="393480" progId="Equation.DSMT4">
                <p:embed/>
              </p:oleObj>
            </a:graphicData>
          </a:graphic>
        </p:graphicFrame>
        <p:sp>
          <p:nvSpPr>
            <p:cNvPr id="27" name="矩形 26"/>
            <p:cNvSpPr/>
            <p:nvPr/>
          </p:nvSpPr>
          <p:spPr>
            <a:xfrm>
              <a:off x="0" y="915566"/>
              <a:ext cx="622818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kern="0" dirty="0" smtClean="0">
                  <a:solidFill>
                    <a:srgbClr val="FF0000"/>
                  </a:solidFill>
                </a:rPr>
                <a:t>5</a:t>
              </a:r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、</a:t>
              </a:r>
              <a:r>
                <a:rPr lang="zh-CN" altLang="en-US" sz="2000" b="1" kern="0" dirty="0" smtClean="0"/>
                <a:t>求值：</a:t>
              </a:r>
              <a:endParaRPr lang="zh-CN" altLang="en-US" sz="2000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5496" y="1275606"/>
            <a:ext cx="6228184" cy="586714"/>
            <a:chOff x="35496" y="1430272"/>
            <a:chExt cx="6228184" cy="586714"/>
          </a:xfrm>
        </p:grpSpPr>
        <p:sp>
          <p:nvSpPr>
            <p:cNvPr id="5" name="矩形 4"/>
            <p:cNvSpPr/>
            <p:nvPr/>
          </p:nvSpPr>
          <p:spPr>
            <a:xfrm>
              <a:off x="35496" y="1563638"/>
              <a:ext cx="622818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kern="0" dirty="0" smtClean="0">
                  <a:solidFill>
                    <a:srgbClr val="FF0000"/>
                  </a:solidFill>
                </a:rPr>
                <a:t>解：</a:t>
              </a:r>
              <a:r>
                <a:rPr lang="zh-CN" altLang="en-US" sz="2000" b="1" kern="0" dirty="0" smtClean="0"/>
                <a:t>原式</a:t>
              </a:r>
              <a:endParaRPr lang="zh-CN" altLang="en-US" sz="2000" dirty="0"/>
            </a:p>
          </p:txBody>
        </p:sp>
        <p:graphicFrame>
          <p:nvGraphicFramePr>
            <p:cNvPr id="26639" name="Object 15"/>
            <p:cNvGraphicFramePr>
              <a:graphicFrameLocks noChangeAspect="1"/>
            </p:cNvGraphicFramePr>
            <p:nvPr/>
          </p:nvGraphicFramePr>
          <p:xfrm>
            <a:off x="1187623" y="1430272"/>
            <a:ext cx="3731635" cy="586714"/>
          </p:xfrm>
          <a:graphic>
            <a:graphicData uri="http://schemas.openxmlformats.org/presentationml/2006/ole">
              <p:oleObj spid="_x0000_s26639" name="Equation" r:id="rId4" imgW="2082600" imgH="419040" progId="Equation.DSMT4">
                <p:embed/>
              </p:oleObj>
            </a:graphicData>
          </a:graphic>
        </p:graphicFrame>
      </p:grpSp>
      <p:graphicFrame>
        <p:nvGraphicFramePr>
          <p:cNvPr id="26640" name="Object 16"/>
          <p:cNvGraphicFramePr>
            <a:graphicFrameLocks noChangeAspect="1"/>
          </p:cNvGraphicFramePr>
          <p:nvPr/>
        </p:nvGraphicFramePr>
        <p:xfrm>
          <a:off x="91859" y="1893175"/>
          <a:ext cx="4984197" cy="894599"/>
        </p:xfrm>
        <a:graphic>
          <a:graphicData uri="http://schemas.openxmlformats.org/presentationml/2006/ole">
            <p:oleObj spid="_x0000_s26640" name="Equation" r:id="rId5" imgW="3466800" imgH="622080" progId="Equation.DSMT4">
              <p:embed/>
            </p:oleObj>
          </a:graphicData>
        </a:graphic>
      </p:graphicFrame>
      <p:graphicFrame>
        <p:nvGraphicFramePr>
          <p:cNvPr id="26641" name="Object 17"/>
          <p:cNvGraphicFramePr>
            <a:graphicFrameLocks noChangeAspect="1"/>
          </p:cNvGraphicFramePr>
          <p:nvPr/>
        </p:nvGraphicFramePr>
        <p:xfrm>
          <a:off x="107505" y="2700455"/>
          <a:ext cx="4968552" cy="1023423"/>
        </p:xfrm>
        <a:graphic>
          <a:graphicData uri="http://schemas.openxmlformats.org/presentationml/2006/ole">
            <p:oleObj spid="_x0000_s26641" name="Equation" r:id="rId6" imgW="3822480" imgH="787320" progId="Equation.DSMT4">
              <p:embed/>
            </p:oleObj>
          </a:graphicData>
        </a:graphic>
      </p:graphicFrame>
      <p:graphicFrame>
        <p:nvGraphicFramePr>
          <p:cNvPr id="26642" name="Object 18"/>
          <p:cNvGraphicFramePr>
            <a:graphicFrameLocks noChangeAspect="1"/>
          </p:cNvGraphicFramePr>
          <p:nvPr/>
        </p:nvGraphicFramePr>
        <p:xfrm>
          <a:off x="107504" y="3651870"/>
          <a:ext cx="2583560" cy="576064"/>
        </p:xfrm>
        <a:graphic>
          <a:graphicData uri="http://schemas.openxmlformats.org/presentationml/2006/ole">
            <p:oleObj spid="_x0000_s26642" name="Equation" r:id="rId7" imgW="1879560" imgH="419040" progId="Equation.DSMT4">
              <p:embed/>
            </p:oleObj>
          </a:graphicData>
        </a:graphic>
      </p:graphicFrame>
      <p:graphicFrame>
        <p:nvGraphicFramePr>
          <p:cNvPr id="26643" name="Object 19"/>
          <p:cNvGraphicFramePr>
            <a:graphicFrameLocks noChangeAspect="1"/>
          </p:cNvGraphicFramePr>
          <p:nvPr/>
        </p:nvGraphicFramePr>
        <p:xfrm>
          <a:off x="2732523" y="3651870"/>
          <a:ext cx="2775581" cy="576064"/>
        </p:xfrm>
        <a:graphic>
          <a:graphicData uri="http://schemas.openxmlformats.org/presentationml/2006/ole">
            <p:oleObj spid="_x0000_s26643" name="Equation" r:id="rId8" imgW="2019240" imgH="419040" progId="Equation.DSMT4">
              <p:embed/>
            </p:oleObj>
          </a:graphicData>
        </a:graphic>
      </p:graphicFrame>
      <p:graphicFrame>
        <p:nvGraphicFramePr>
          <p:cNvPr id="26644" name="Object 20"/>
          <p:cNvGraphicFramePr>
            <a:graphicFrameLocks noChangeAspect="1"/>
          </p:cNvGraphicFramePr>
          <p:nvPr/>
        </p:nvGraphicFramePr>
        <p:xfrm>
          <a:off x="107504" y="4227934"/>
          <a:ext cx="432048" cy="318351"/>
        </p:xfrm>
        <a:graphic>
          <a:graphicData uri="http://schemas.openxmlformats.org/presentationml/2006/ole">
            <p:oleObj spid="_x0000_s26644" name="Equation" r:id="rId9" imgW="24120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5496" y="2708215"/>
            <a:ext cx="6624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属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考点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中的第一类问题：即同名化后一元二次函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当然，离不了对范围的考求；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0" y="869196"/>
            <a:ext cx="7740352" cy="1774562"/>
            <a:chOff x="0" y="484188"/>
            <a:chExt cx="7740352" cy="1774562"/>
          </a:xfrm>
        </p:grpSpPr>
        <p:sp>
          <p:nvSpPr>
            <p:cNvPr id="5" name="矩形 4"/>
            <p:cNvSpPr/>
            <p:nvPr/>
          </p:nvSpPr>
          <p:spPr>
            <a:xfrm>
              <a:off x="0" y="627534"/>
              <a:ext cx="7740352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</a:rPr>
                <a:t>6、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其最</a:t>
              </a:r>
              <a:r>
                <a:rPr lang="zh-CN" altLang="en-US" sz="2000" b="1" dirty="0" smtClean="0"/>
                <a:t>小</a:t>
              </a:r>
              <a:r>
                <a:rPr lang="zh-CN" altLang="zh-CN" sz="2000" b="1" dirty="0" smtClean="0"/>
                <a:t>值为</a:t>
              </a:r>
              <a:r>
                <a:rPr lang="en-US" altLang="zh-CN" sz="2000" b="1" dirty="0" smtClean="0"/>
                <a:t> g(t)</a:t>
              </a:r>
              <a:r>
                <a:rPr lang="zh-CN" altLang="zh-CN" sz="2000" b="1" dirty="0" smtClean="0"/>
                <a:t> </a:t>
              </a:r>
              <a:r>
                <a:rPr lang="zh-CN" altLang="en-US" sz="2000" b="1" dirty="0" smtClean="0"/>
                <a:t>，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1</a:t>
              </a:r>
              <a:r>
                <a:rPr lang="zh-CN" altLang="zh-CN" sz="2000" b="1" dirty="0" smtClean="0"/>
                <a:t>）求</a:t>
              </a:r>
              <a:r>
                <a:rPr lang="en-US" altLang="zh-CN" sz="2000" b="1" dirty="0" smtClean="0"/>
                <a:t> g(t) </a:t>
              </a:r>
              <a:r>
                <a:rPr lang="zh-CN" altLang="zh-CN" sz="2000" b="1" dirty="0" smtClean="0"/>
                <a:t>的表达式；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2</a:t>
              </a:r>
              <a:r>
                <a:rPr lang="zh-CN" altLang="zh-CN" sz="2000" b="1" dirty="0" smtClean="0"/>
                <a:t>）当</a:t>
              </a:r>
              <a:r>
                <a:rPr lang="en-US" altLang="zh-CN" sz="2000" b="1" dirty="0" smtClean="0"/>
                <a:t>— 1 </a:t>
              </a:r>
              <a:r>
                <a:rPr lang="zh-CN" altLang="zh-CN" sz="2000" b="1" dirty="0" smtClean="0"/>
                <a:t>≤</a:t>
              </a:r>
              <a:r>
                <a:rPr lang="en-US" altLang="zh-CN" sz="2000" b="1" dirty="0" smtClean="0"/>
                <a:t> t </a:t>
              </a:r>
              <a:r>
                <a:rPr lang="zh-CN" altLang="zh-CN" sz="2000" b="1" dirty="0" smtClean="0"/>
                <a:t>≤</a:t>
              </a:r>
              <a:r>
                <a:rPr lang="en-US" altLang="zh-CN" sz="2000" b="1" dirty="0" smtClean="0"/>
                <a:t> 1</a:t>
              </a:r>
              <a:r>
                <a:rPr lang="zh-CN" altLang="zh-CN" sz="2000" b="1" dirty="0" smtClean="0"/>
                <a:t>时，要使关于</a:t>
              </a:r>
              <a:r>
                <a:rPr lang="en-US" altLang="zh-CN" sz="2000" b="1" dirty="0" smtClean="0"/>
                <a:t> t </a:t>
              </a:r>
              <a:r>
                <a:rPr lang="zh-CN" altLang="zh-CN" sz="2000" b="1" dirty="0" smtClean="0"/>
                <a:t>的方程</a:t>
              </a:r>
              <a:r>
                <a:rPr lang="en-US" altLang="zh-CN" sz="2000" b="1" dirty="0" smtClean="0"/>
                <a:t>g(t)= </a:t>
              </a:r>
              <a:r>
                <a:rPr lang="en-US" altLang="zh-CN" sz="2000" b="1" dirty="0" err="1" smtClean="0"/>
                <a:t>kt</a:t>
              </a:r>
              <a:r>
                <a:rPr lang="zh-CN" altLang="zh-CN" sz="2000" b="1" dirty="0" smtClean="0"/>
                <a:t>有一个实根，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求实数</a:t>
              </a:r>
              <a:r>
                <a:rPr lang="en-US" altLang="zh-CN" sz="2000" b="1" dirty="0" smtClean="0"/>
                <a:t>k</a:t>
              </a:r>
              <a:r>
                <a:rPr lang="zh-CN" altLang="zh-CN" sz="2000" b="1" dirty="0" smtClean="0"/>
                <a:t>的值．</a:t>
              </a:r>
            </a:p>
          </p:txBody>
        </p:sp>
        <p:graphicFrame>
          <p:nvGraphicFramePr>
            <p:cNvPr id="6" name="_x0000033ebacd-0d0c-4c15-a556-6cbbf307daf1_i1462" descr=" "/>
            <p:cNvGraphicFramePr>
              <a:graphicFrameLocks noChangeAspect="1"/>
            </p:cNvGraphicFramePr>
            <p:nvPr/>
          </p:nvGraphicFramePr>
          <p:xfrm>
            <a:off x="902246" y="484188"/>
            <a:ext cx="5541962" cy="649287"/>
          </p:xfrm>
          <a:graphic>
            <a:graphicData uri="http://schemas.openxmlformats.org/presentationml/2006/ole">
              <p:oleObj spid="_x0000_s111618" name="Equation" r:id="rId3" imgW="3340080" imgH="393480" progId="Equation.DSMT4">
                <p:embed/>
              </p:oleObj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107504" y="2707634"/>
            <a:ext cx="958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探究：</a:t>
            </a:r>
            <a:endParaRPr lang="zh-CN" altLang="en-US" sz="2000" dirty="0"/>
          </a:p>
        </p:txBody>
      </p:sp>
      <p:sp>
        <p:nvSpPr>
          <p:cNvPr id="15" name="矩形 14"/>
          <p:cNvSpPr/>
          <p:nvPr/>
        </p:nvSpPr>
        <p:spPr>
          <a:xfrm>
            <a:off x="35496" y="3971840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利用数形结合考察第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484188"/>
            <a:ext cx="7740352" cy="1774562"/>
            <a:chOff x="0" y="484188"/>
            <a:chExt cx="7740352" cy="1774562"/>
          </a:xfrm>
        </p:grpSpPr>
        <p:sp>
          <p:nvSpPr>
            <p:cNvPr id="42" name="矩形 41"/>
            <p:cNvSpPr/>
            <p:nvPr/>
          </p:nvSpPr>
          <p:spPr>
            <a:xfrm>
              <a:off x="0" y="627534"/>
              <a:ext cx="7740352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</a:rPr>
                <a:t>6、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其最</a:t>
              </a:r>
              <a:r>
                <a:rPr lang="zh-CN" altLang="en-US" sz="2000" b="1" dirty="0" smtClean="0"/>
                <a:t>小</a:t>
              </a:r>
              <a:r>
                <a:rPr lang="zh-CN" altLang="zh-CN" sz="2000" b="1" dirty="0" smtClean="0"/>
                <a:t>值为</a:t>
              </a:r>
              <a:r>
                <a:rPr lang="en-US" altLang="zh-CN" sz="2000" b="1" dirty="0" smtClean="0"/>
                <a:t>g(t)</a:t>
              </a:r>
              <a:r>
                <a:rPr lang="zh-CN" altLang="zh-CN" sz="2000" b="1" dirty="0" smtClean="0"/>
                <a:t> </a:t>
              </a:r>
              <a:r>
                <a:rPr lang="zh-CN" altLang="en-US" sz="2000" b="1" dirty="0" smtClean="0"/>
                <a:t>，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1</a:t>
              </a:r>
              <a:r>
                <a:rPr lang="zh-CN" altLang="zh-CN" sz="2000" b="1" dirty="0" smtClean="0"/>
                <a:t>）求</a:t>
              </a:r>
              <a:r>
                <a:rPr lang="en-US" altLang="zh-CN" sz="2000" b="1" dirty="0" smtClean="0"/>
                <a:t>g(t)</a:t>
              </a:r>
              <a:r>
                <a:rPr lang="zh-CN" altLang="zh-CN" sz="2000" b="1" dirty="0" smtClean="0"/>
                <a:t>的表达式；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2</a:t>
              </a:r>
              <a:r>
                <a:rPr lang="zh-CN" altLang="zh-CN" sz="2000" b="1" dirty="0" smtClean="0"/>
                <a:t>）当</a:t>
              </a:r>
              <a:r>
                <a:rPr lang="en-US" altLang="zh-CN" sz="2000" b="1" dirty="0" smtClean="0"/>
                <a:t>— 1</a:t>
              </a:r>
              <a:r>
                <a:rPr lang="zh-CN" altLang="zh-CN" sz="2000" b="1" dirty="0" smtClean="0"/>
                <a:t>≤</a:t>
              </a:r>
              <a:r>
                <a:rPr lang="en-US" altLang="zh-CN" sz="2000" b="1" dirty="0" smtClean="0"/>
                <a:t>t</a:t>
              </a:r>
              <a:r>
                <a:rPr lang="zh-CN" altLang="zh-CN" sz="2000" b="1" dirty="0" smtClean="0"/>
                <a:t>≤</a:t>
              </a:r>
              <a:r>
                <a:rPr lang="en-US" altLang="zh-CN" sz="2000" b="1" dirty="0" smtClean="0"/>
                <a:t>1</a:t>
              </a:r>
              <a:r>
                <a:rPr lang="zh-CN" altLang="zh-CN" sz="2000" b="1" dirty="0" smtClean="0"/>
                <a:t>时，要使关于</a:t>
              </a:r>
              <a:r>
                <a:rPr lang="en-US" altLang="zh-CN" sz="2000" b="1" dirty="0" smtClean="0"/>
                <a:t>t</a:t>
              </a:r>
              <a:r>
                <a:rPr lang="zh-CN" altLang="zh-CN" sz="2000" b="1" dirty="0" smtClean="0"/>
                <a:t>的方程</a:t>
              </a:r>
              <a:r>
                <a:rPr lang="en-US" altLang="zh-CN" sz="2000" b="1" dirty="0" smtClean="0"/>
                <a:t>g(t)=</a:t>
              </a:r>
              <a:r>
                <a:rPr lang="en-US" altLang="zh-CN" sz="2000" b="1" dirty="0" err="1" smtClean="0"/>
                <a:t>kt</a:t>
              </a:r>
              <a:r>
                <a:rPr lang="zh-CN" altLang="zh-CN" sz="2000" b="1" dirty="0" smtClean="0"/>
                <a:t>有一个实根，</a:t>
              </a:r>
              <a:endParaRPr lang="en-US" altLang="zh-CN" sz="2000" b="1" dirty="0" smtClean="0"/>
            </a:p>
            <a:p>
              <a:r>
                <a:rPr lang="zh-CN" altLang="zh-CN" sz="2000" b="1" dirty="0" smtClean="0"/>
                <a:t>求实数</a:t>
              </a:r>
              <a:r>
                <a:rPr lang="en-US" altLang="zh-CN" sz="2000" b="1" dirty="0" smtClean="0"/>
                <a:t>k</a:t>
              </a:r>
              <a:r>
                <a:rPr lang="zh-CN" altLang="zh-CN" sz="2000" b="1" dirty="0" smtClean="0"/>
                <a:t>的取值．</a:t>
              </a:r>
            </a:p>
          </p:txBody>
        </p:sp>
        <p:graphicFrame>
          <p:nvGraphicFramePr>
            <p:cNvPr id="43" name="_x0000033ebacd-0d0c-4c15-a556-6cbbf307daf1_i1462" descr=" "/>
            <p:cNvGraphicFramePr>
              <a:graphicFrameLocks noChangeAspect="1"/>
            </p:cNvGraphicFramePr>
            <p:nvPr/>
          </p:nvGraphicFramePr>
          <p:xfrm>
            <a:off x="902246" y="484188"/>
            <a:ext cx="5541962" cy="649287"/>
          </p:xfrm>
          <a:graphic>
            <a:graphicData uri="http://schemas.openxmlformats.org/presentationml/2006/ole">
              <p:oleObj spid="_x0000_s96272" name="Equation" r:id="rId3" imgW="3340080" imgH="393480" progId="Equation.DSMT4">
                <p:embed/>
              </p:oleObj>
            </a:graphicData>
          </a:graphic>
        </p:graphicFrame>
      </p:grpSp>
      <p:grpSp>
        <p:nvGrpSpPr>
          <p:cNvPr id="53" name="组合 52"/>
          <p:cNvGrpSpPr/>
          <p:nvPr/>
        </p:nvGrpSpPr>
        <p:grpSpPr>
          <a:xfrm>
            <a:off x="77008" y="2138487"/>
            <a:ext cx="7663344" cy="1153343"/>
            <a:chOff x="77008" y="2138487"/>
            <a:chExt cx="7663344" cy="1153343"/>
          </a:xfrm>
        </p:grpSpPr>
        <p:sp>
          <p:nvSpPr>
            <p:cNvPr id="9" name="矩形 8"/>
            <p:cNvSpPr/>
            <p:nvPr/>
          </p:nvSpPr>
          <p:spPr>
            <a:xfrm>
              <a:off x="77008" y="2276167"/>
              <a:ext cx="766334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</a:rPr>
                <a:t>解</a:t>
              </a:r>
              <a:r>
                <a:rPr lang="en-US" altLang="zh-CN" sz="2000" b="1" dirty="0" smtClean="0">
                  <a:solidFill>
                    <a:srgbClr val="FF0000"/>
                  </a:solidFill>
                  <a:sym typeface="Wingdings" pitchFamily="2" charset="2"/>
                </a:rPr>
                <a:t>:</a:t>
              </a:r>
              <a:r>
                <a:rPr lang="en-US" altLang="zh-CN" sz="2000" b="1" dirty="0" smtClean="0">
                  <a:sym typeface="Wingdings" pitchFamily="2" charset="2"/>
                </a:rPr>
                <a:t>(</a:t>
              </a:r>
              <a:r>
                <a:rPr lang="en-US" altLang="zh-CN" sz="2000" b="1" dirty="0" smtClean="0"/>
                <a:t>1)</a:t>
              </a:r>
              <a:r>
                <a:rPr lang="zh-CN" altLang="en-US" sz="2000" b="1" dirty="0" smtClean="0"/>
                <a:t>同名化到余弦后，   </a:t>
              </a:r>
              <a:r>
                <a:rPr lang="en-US" altLang="zh-CN" sz="2000" b="1" dirty="0" smtClean="0"/>
                <a:t>                                                                    </a:t>
              </a:r>
            </a:p>
            <a:p>
              <a:endParaRPr lang="en-US" altLang="zh-CN" sz="2000" b="1" dirty="0" smtClean="0"/>
            </a:p>
            <a:p>
              <a:r>
                <a:rPr lang="zh-CN" altLang="en-US" sz="2000" b="1" dirty="0" smtClean="0"/>
                <a:t>                            </a:t>
              </a:r>
              <a:r>
                <a:rPr lang="en-US" altLang="zh-CN" sz="2000" b="1" dirty="0" smtClean="0"/>
                <a:t>,                                        ，</a:t>
              </a:r>
              <a:endParaRPr lang="zh-CN" altLang="en-US" sz="2000" b="1" dirty="0"/>
            </a:p>
          </p:txBody>
        </p:sp>
        <p:graphicFrame>
          <p:nvGraphicFramePr>
            <p:cNvPr id="50" name="_x0000033ebacd-0d0c-4c15-a556-6cbbf307daf1_i1462" descr=" "/>
            <p:cNvGraphicFramePr>
              <a:graphicFrameLocks noChangeAspect="1"/>
            </p:cNvGraphicFramePr>
            <p:nvPr/>
          </p:nvGraphicFramePr>
          <p:xfrm>
            <a:off x="2771800" y="2138487"/>
            <a:ext cx="3543300" cy="649287"/>
          </p:xfrm>
          <a:graphic>
            <a:graphicData uri="http://schemas.openxmlformats.org/presentationml/2006/ole">
              <p:oleObj spid="_x0000_s96273" name="Equation" r:id="rId4" imgW="2361960" imgH="393480" progId="Equation.DSMT4">
                <p:embed/>
              </p:oleObj>
            </a:graphicData>
          </a:graphic>
        </p:graphicFrame>
      </p:grpSp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62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96259" name="_x0000033ebacd-0d0c-4c15-a556-6cbbf307daf1_i1491"/>
          <p:cNvGraphicFramePr>
            <a:graphicFrameLocks noChangeAspect="1"/>
          </p:cNvGraphicFramePr>
          <p:nvPr/>
        </p:nvGraphicFramePr>
        <p:xfrm>
          <a:off x="251520" y="2644130"/>
          <a:ext cx="1438275" cy="647700"/>
        </p:xfrm>
        <a:graphic>
          <a:graphicData uri="http://schemas.openxmlformats.org/presentationml/2006/ole">
            <p:oleObj spid="_x0000_s96259" name="Equation" r:id="rId5" imgW="850680" imgH="393480" progId="Equation.DSMT4">
              <p:embed/>
            </p:oleObj>
          </a:graphicData>
        </a:graphic>
      </p:graphicFrame>
      <p:graphicFrame>
        <p:nvGraphicFramePr>
          <p:cNvPr id="96261" name="_x0000033ebacd-0d0c-4c15-a556-6cbbf307daf1_i1492"/>
          <p:cNvGraphicFramePr>
            <a:graphicFrameLocks noChangeAspect="1"/>
          </p:cNvGraphicFramePr>
          <p:nvPr/>
        </p:nvGraphicFramePr>
        <p:xfrm>
          <a:off x="1952625" y="2643188"/>
          <a:ext cx="2033588" cy="649287"/>
        </p:xfrm>
        <a:graphic>
          <a:graphicData uri="http://schemas.openxmlformats.org/presentationml/2006/ole">
            <p:oleObj spid="_x0000_s96261" name="Equation" r:id="rId6" imgW="1307880" imgH="393480" progId="Equation.DSMT4">
              <p:embed/>
            </p:oleObj>
          </a:graphicData>
        </a:graphic>
      </p:graphicFrame>
      <p:sp>
        <p:nvSpPr>
          <p:cNvPr id="9626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626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251520" y="3775075"/>
            <a:ext cx="6588224" cy="692150"/>
            <a:chOff x="72008" y="3446973"/>
            <a:chExt cx="6588224" cy="692150"/>
          </a:xfrm>
        </p:grpSpPr>
        <p:sp>
          <p:nvSpPr>
            <p:cNvPr id="21" name="矩形 20"/>
            <p:cNvSpPr/>
            <p:nvPr/>
          </p:nvSpPr>
          <p:spPr>
            <a:xfrm>
              <a:off x="72008" y="3611800"/>
              <a:ext cx="65882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/>
                <a:t>则原函数化为                                                  ， </a:t>
              </a:r>
              <a:endParaRPr lang="zh-CN" altLang="en-US" sz="2000" dirty="0"/>
            </a:p>
          </p:txBody>
        </p:sp>
        <p:graphicFrame>
          <p:nvGraphicFramePr>
            <p:cNvPr id="96269" name="_x0000033ebacd-0d0c-4c15-a556-6cbbf307daf1_i1462" descr=" "/>
            <p:cNvGraphicFramePr>
              <a:graphicFrameLocks noChangeAspect="1"/>
            </p:cNvGraphicFramePr>
            <p:nvPr/>
          </p:nvGraphicFramePr>
          <p:xfrm>
            <a:off x="1800200" y="3446973"/>
            <a:ext cx="2738438" cy="692150"/>
          </p:xfrm>
          <a:graphic>
            <a:graphicData uri="http://schemas.openxmlformats.org/presentationml/2006/ole">
              <p:oleObj spid="_x0000_s96269" name="Equation" r:id="rId7" imgW="1676160" imgH="419040" progId="Equation.DSMT4">
                <p:embed/>
              </p:oleObj>
            </a:graphicData>
          </a:graphic>
        </p:graphicFrame>
      </p:grpSp>
      <p:sp>
        <p:nvSpPr>
          <p:cNvPr id="24" name="矩形 23"/>
          <p:cNvSpPr/>
          <p:nvPr/>
        </p:nvSpPr>
        <p:spPr>
          <a:xfrm>
            <a:off x="179512" y="4443958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/>
              <a:t>比较对称轴</a:t>
            </a:r>
            <a:r>
              <a:rPr lang="en-US" altLang="zh-CN" sz="2000" b="1" dirty="0" smtClean="0"/>
              <a:t>s=t</a:t>
            </a:r>
            <a:r>
              <a:rPr lang="zh-CN" altLang="en-US" sz="2000" b="1" dirty="0" smtClean="0"/>
              <a:t>与所给区间的位置关系，最小值</a:t>
            </a:r>
            <a:r>
              <a:rPr lang="en-US" altLang="zh-CN" sz="2000" b="1" dirty="0" smtClean="0"/>
              <a:t>g(t)</a:t>
            </a:r>
            <a:r>
              <a:rPr lang="zh-CN" altLang="en-US" sz="2000" b="1" dirty="0" smtClean="0"/>
              <a:t>为：</a:t>
            </a:r>
            <a:endParaRPr lang="zh-CN" altLang="en-US" sz="2000" b="1" dirty="0"/>
          </a:p>
        </p:txBody>
      </p:sp>
      <p:grpSp>
        <p:nvGrpSpPr>
          <p:cNvPr id="45" name="组合 44"/>
          <p:cNvGrpSpPr/>
          <p:nvPr/>
        </p:nvGrpSpPr>
        <p:grpSpPr>
          <a:xfrm>
            <a:off x="4788024" y="2931790"/>
            <a:ext cx="1584176" cy="1039470"/>
            <a:chOff x="7168896" y="1122298"/>
            <a:chExt cx="1158240" cy="103947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7812360" y="1338322"/>
              <a:ext cx="1904" cy="823446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矩形 37"/>
            <p:cNvSpPr/>
            <p:nvPr/>
          </p:nvSpPr>
          <p:spPr>
            <a:xfrm>
              <a:off x="7668344" y="1122298"/>
              <a:ext cx="2648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FF0000"/>
                  </a:solidFill>
                </a:rPr>
                <a:t>t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7168896" y="1414272"/>
              <a:ext cx="1158240" cy="670560"/>
            </a:xfrm>
            <a:custGeom>
              <a:avLst/>
              <a:gdLst>
                <a:gd name="connsiteX0" fmla="*/ 0 w 1158240"/>
                <a:gd name="connsiteY0" fmla="*/ 0 h 670560"/>
                <a:gd name="connsiteX1" fmla="*/ 646176 w 1158240"/>
                <a:gd name="connsiteY1" fmla="*/ 670560 h 670560"/>
                <a:gd name="connsiteX2" fmla="*/ 1158240 w 1158240"/>
                <a:gd name="connsiteY2" fmla="*/ 0 h 670560"/>
                <a:gd name="connsiteX3" fmla="*/ 1158240 w 1158240"/>
                <a:gd name="connsiteY3" fmla="*/ 0 h 670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8240" h="670560">
                  <a:moveTo>
                    <a:pt x="0" y="0"/>
                  </a:moveTo>
                  <a:cubicBezTo>
                    <a:pt x="226568" y="335280"/>
                    <a:pt x="453136" y="670560"/>
                    <a:pt x="646176" y="670560"/>
                  </a:cubicBezTo>
                  <a:cubicBezTo>
                    <a:pt x="839216" y="670560"/>
                    <a:pt x="1158240" y="0"/>
                    <a:pt x="1158240" y="0"/>
                  </a:cubicBezTo>
                  <a:lnTo>
                    <a:pt x="1158240" y="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084168" y="3003798"/>
            <a:ext cx="1584176" cy="1039470"/>
            <a:chOff x="7168896" y="1131590"/>
            <a:chExt cx="1158240" cy="1039470"/>
          </a:xfrm>
        </p:grpSpPr>
        <p:cxnSp>
          <p:nvCxnSpPr>
            <p:cNvPr id="56" name="直接连接符 55"/>
            <p:cNvCxnSpPr/>
            <p:nvPr/>
          </p:nvCxnSpPr>
          <p:spPr>
            <a:xfrm>
              <a:off x="7812360" y="1347614"/>
              <a:ext cx="1904" cy="823446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矩形 56"/>
            <p:cNvSpPr/>
            <p:nvPr/>
          </p:nvSpPr>
          <p:spPr>
            <a:xfrm>
              <a:off x="7668344" y="1131590"/>
              <a:ext cx="2648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FF0000"/>
                  </a:solidFill>
                </a:rPr>
                <a:t>t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7168896" y="1414272"/>
              <a:ext cx="1158240" cy="670560"/>
            </a:xfrm>
            <a:custGeom>
              <a:avLst/>
              <a:gdLst>
                <a:gd name="connsiteX0" fmla="*/ 0 w 1158240"/>
                <a:gd name="connsiteY0" fmla="*/ 0 h 670560"/>
                <a:gd name="connsiteX1" fmla="*/ 646176 w 1158240"/>
                <a:gd name="connsiteY1" fmla="*/ 670560 h 670560"/>
                <a:gd name="connsiteX2" fmla="*/ 1158240 w 1158240"/>
                <a:gd name="connsiteY2" fmla="*/ 0 h 670560"/>
                <a:gd name="connsiteX3" fmla="*/ 1158240 w 1158240"/>
                <a:gd name="connsiteY3" fmla="*/ 0 h 670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8240" h="670560">
                  <a:moveTo>
                    <a:pt x="0" y="0"/>
                  </a:moveTo>
                  <a:cubicBezTo>
                    <a:pt x="226568" y="335280"/>
                    <a:pt x="453136" y="670560"/>
                    <a:pt x="646176" y="670560"/>
                  </a:cubicBezTo>
                  <a:cubicBezTo>
                    <a:pt x="839216" y="670560"/>
                    <a:pt x="1158240" y="0"/>
                    <a:pt x="1158240" y="0"/>
                  </a:cubicBezTo>
                  <a:lnTo>
                    <a:pt x="1158240" y="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84168" y="2715766"/>
            <a:ext cx="654184" cy="1111478"/>
            <a:chOff x="7318029" y="1347614"/>
            <a:chExt cx="1158240" cy="1111478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7953581" y="1635646"/>
              <a:ext cx="1903" cy="823446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47"/>
            <p:cNvSpPr/>
            <p:nvPr/>
          </p:nvSpPr>
          <p:spPr>
            <a:xfrm>
              <a:off x="7668344" y="1347614"/>
              <a:ext cx="2648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FF0000"/>
                  </a:solidFill>
                </a:rPr>
                <a:t>t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7318029" y="1923678"/>
              <a:ext cx="1158240" cy="216024"/>
            </a:xfrm>
            <a:custGeom>
              <a:avLst/>
              <a:gdLst>
                <a:gd name="connsiteX0" fmla="*/ 0 w 1158240"/>
                <a:gd name="connsiteY0" fmla="*/ 0 h 670560"/>
                <a:gd name="connsiteX1" fmla="*/ 646176 w 1158240"/>
                <a:gd name="connsiteY1" fmla="*/ 670560 h 670560"/>
                <a:gd name="connsiteX2" fmla="*/ 1158240 w 1158240"/>
                <a:gd name="connsiteY2" fmla="*/ 0 h 670560"/>
                <a:gd name="connsiteX3" fmla="*/ 1158240 w 1158240"/>
                <a:gd name="connsiteY3" fmla="*/ 0 h 670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8240" h="670560">
                  <a:moveTo>
                    <a:pt x="0" y="0"/>
                  </a:moveTo>
                  <a:cubicBezTo>
                    <a:pt x="226568" y="335280"/>
                    <a:pt x="453136" y="670560"/>
                    <a:pt x="646176" y="670560"/>
                  </a:cubicBezTo>
                  <a:cubicBezTo>
                    <a:pt x="839216" y="670560"/>
                    <a:pt x="1158240" y="0"/>
                    <a:pt x="1158240" y="0"/>
                  </a:cubicBezTo>
                  <a:lnTo>
                    <a:pt x="1158240" y="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508104" y="2643758"/>
            <a:ext cx="1512168" cy="1224136"/>
            <a:chOff x="5436096" y="2787774"/>
            <a:chExt cx="1512168" cy="1224136"/>
          </a:xfrm>
        </p:grpSpPr>
        <p:cxnSp>
          <p:nvCxnSpPr>
            <p:cNvPr id="27" name="直接箭头连接符 26"/>
            <p:cNvCxnSpPr/>
            <p:nvPr/>
          </p:nvCxnSpPr>
          <p:spPr>
            <a:xfrm flipV="1">
              <a:off x="6143952" y="2787774"/>
              <a:ext cx="6112" cy="122413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5862032" y="3507854"/>
              <a:ext cx="0" cy="144016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654120" y="3507854"/>
              <a:ext cx="0" cy="144016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/>
          </p:nvCxnSpPr>
          <p:spPr>
            <a:xfrm>
              <a:off x="5436096" y="3579862"/>
              <a:ext cx="151216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6270" name="Object 14"/>
            <p:cNvGraphicFramePr>
              <a:graphicFrameLocks noChangeAspect="1"/>
            </p:cNvGraphicFramePr>
            <p:nvPr/>
          </p:nvGraphicFramePr>
          <p:xfrm>
            <a:off x="5715868" y="3579862"/>
            <a:ext cx="368300" cy="419100"/>
          </p:xfrm>
          <a:graphic>
            <a:graphicData uri="http://schemas.openxmlformats.org/presentationml/2006/ole">
              <p:oleObj spid="_x0000_s96270" name="Equation" r:id="rId8" imgW="368280" imgH="419040" progId="Equation.DSMT4">
                <p:embed/>
              </p:oleObj>
            </a:graphicData>
          </a:graphic>
        </p:graphicFrame>
        <p:graphicFrame>
          <p:nvGraphicFramePr>
            <p:cNvPr id="96271" name="Object 15"/>
            <p:cNvGraphicFramePr>
              <a:graphicFrameLocks noChangeAspect="1"/>
            </p:cNvGraphicFramePr>
            <p:nvPr/>
          </p:nvGraphicFramePr>
          <p:xfrm>
            <a:off x="6588224" y="3651870"/>
            <a:ext cx="88900" cy="165100"/>
          </p:xfrm>
          <a:graphic>
            <a:graphicData uri="http://schemas.openxmlformats.org/presentationml/2006/ole">
              <p:oleObj spid="_x0000_s96271" name="Equation" r:id="rId9" imgW="88560" imgH="164880" progId="Equation.DSMT4">
                <p:embed/>
              </p:oleObj>
            </a:graphicData>
          </a:graphic>
        </p:graphicFrame>
      </p:grpSp>
      <p:grpSp>
        <p:nvGrpSpPr>
          <p:cNvPr id="52" name="组合 51"/>
          <p:cNvGrpSpPr/>
          <p:nvPr/>
        </p:nvGrpSpPr>
        <p:grpSpPr>
          <a:xfrm>
            <a:off x="251520" y="3291830"/>
            <a:ext cx="2900735" cy="669925"/>
            <a:chOff x="3923928" y="3341688"/>
            <a:chExt cx="2900735" cy="669925"/>
          </a:xfrm>
        </p:grpSpPr>
        <p:graphicFrame>
          <p:nvGraphicFramePr>
            <p:cNvPr id="96263" name="_x0000033ebacd-0d0c-4c15-a556-6cbbf307daf1_i1493"/>
            <p:cNvGraphicFramePr>
              <a:graphicFrameLocks noChangeAspect="1"/>
            </p:cNvGraphicFramePr>
            <p:nvPr/>
          </p:nvGraphicFramePr>
          <p:xfrm>
            <a:off x="4552950" y="3341688"/>
            <a:ext cx="2271713" cy="669925"/>
          </p:xfrm>
          <a:graphic>
            <a:graphicData uri="http://schemas.openxmlformats.org/presentationml/2006/ole">
              <p:oleObj spid="_x0000_s96263" name="Equation" r:id="rId10" imgW="1434960" imgH="419040" progId="Equation.DSMT4">
                <p:embed/>
              </p:oleObj>
            </a:graphicData>
          </a:graphic>
        </p:graphicFrame>
        <p:sp>
          <p:nvSpPr>
            <p:cNvPr id="51" name="矩形 50"/>
            <p:cNvSpPr/>
            <p:nvPr/>
          </p:nvSpPr>
          <p:spPr>
            <a:xfrm>
              <a:off x="3923928" y="3435846"/>
              <a:ext cx="73129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/>
                <a:t>设</a:t>
              </a:r>
              <a:r>
                <a:rPr lang="en-US" altLang="zh-CN" sz="2000" b="1" dirty="0" smtClean="0"/>
                <a:t>s= </a:t>
              </a:r>
              <a:endParaRPr lang="zh-CN" altLang="en-US" sz="2000" dirty="0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4788024" y="393990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过定点（</a:t>
            </a:r>
            <a:r>
              <a:rPr lang="en-US" altLang="zh-CN" sz="2000" b="1" dirty="0" smtClean="0"/>
              <a:t>0，0</a:t>
            </a:r>
            <a:r>
              <a:rPr lang="zh-CN" altLang="en-US" sz="2000" b="1" dirty="0" smtClean="0"/>
              <a:t>）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99329" name="_x0000033ebacd-0d0c-4c15-a556-6cbbf307daf1_i1505"/>
          <p:cNvGraphicFramePr>
            <a:graphicFrameLocks noChangeAspect="1"/>
          </p:cNvGraphicFramePr>
          <p:nvPr/>
        </p:nvGraphicFramePr>
        <p:xfrm>
          <a:off x="198438" y="514350"/>
          <a:ext cx="2733675" cy="2098675"/>
        </p:xfrm>
        <a:graphic>
          <a:graphicData uri="http://schemas.openxmlformats.org/presentationml/2006/ole">
            <p:oleObj spid="_x0000_s99329" name="Equation" r:id="rId3" imgW="1879560" imgH="1295280" progId="Equation.DSMT4">
              <p:embed/>
            </p:oleObj>
          </a:graphicData>
        </a:graphic>
      </p:graphicFrame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93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2008" y="2636207"/>
            <a:ext cx="6660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 b="1" dirty="0" smtClean="0"/>
              <a:t>（</a:t>
            </a:r>
            <a:r>
              <a:rPr lang="en-US" altLang="zh-CN" sz="2000" b="1" dirty="0" smtClean="0"/>
              <a:t>2</a:t>
            </a:r>
            <a:r>
              <a:rPr lang="zh-CN" altLang="zh-CN" sz="2000" b="1" dirty="0" smtClean="0"/>
              <a:t>）当</a:t>
            </a:r>
            <a:r>
              <a:rPr lang="en-US" altLang="zh-CN" sz="2000" b="1" dirty="0" smtClean="0"/>
              <a:t>— 1</a:t>
            </a:r>
            <a:r>
              <a:rPr lang="zh-CN" altLang="zh-CN" sz="2000" b="1" dirty="0" smtClean="0"/>
              <a:t>≤</a:t>
            </a:r>
            <a:r>
              <a:rPr lang="en-US" altLang="zh-CN" sz="2000" b="1" dirty="0" smtClean="0"/>
              <a:t>t</a:t>
            </a:r>
            <a:r>
              <a:rPr lang="zh-CN" altLang="zh-CN" sz="2000" b="1" dirty="0" smtClean="0"/>
              <a:t>≤</a:t>
            </a:r>
            <a:r>
              <a:rPr lang="en-US" altLang="zh-CN" sz="2000" b="1" dirty="0" smtClean="0"/>
              <a:t>1</a:t>
            </a:r>
            <a:r>
              <a:rPr lang="zh-CN" altLang="zh-CN" sz="2000" b="1" dirty="0" smtClean="0"/>
              <a:t>时，</a:t>
            </a:r>
            <a:r>
              <a:rPr lang="zh-CN" altLang="en-US" sz="2000" b="1" dirty="0" smtClean="0"/>
              <a:t>作出</a:t>
            </a:r>
            <a:r>
              <a:rPr lang="en-US" altLang="zh-CN" sz="2000" b="1" dirty="0" smtClean="0"/>
              <a:t>g(t)</a:t>
            </a:r>
            <a:r>
              <a:rPr lang="zh-CN" altLang="en-US" sz="2000" b="1" dirty="0" smtClean="0"/>
              <a:t>的草图：</a:t>
            </a:r>
            <a:r>
              <a:rPr lang="en-US" altLang="zh-CN" sz="2000" b="1" dirty="0" smtClean="0"/>
              <a:t>                    </a:t>
            </a:r>
            <a:endParaRPr lang="zh-CN" altLang="en-US" sz="2000" b="1" dirty="0"/>
          </a:p>
        </p:txBody>
      </p:sp>
      <p:sp>
        <p:nvSpPr>
          <p:cNvPr id="29" name="矩形 28"/>
          <p:cNvSpPr/>
          <p:nvPr/>
        </p:nvSpPr>
        <p:spPr>
          <a:xfrm>
            <a:off x="611560" y="3723878"/>
            <a:ext cx="24318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而直线</a:t>
            </a:r>
            <a:r>
              <a:rPr lang="en-US" altLang="zh-CN" sz="2000" b="1" dirty="0" smtClean="0"/>
              <a:t>y=</a:t>
            </a:r>
            <a:r>
              <a:rPr lang="en-US" altLang="zh-CN" sz="2000" b="1" dirty="0" err="1" smtClean="0"/>
              <a:t>kt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过定点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O.</a:t>
            </a:r>
            <a:endParaRPr lang="zh-CN" altLang="zh-CN" sz="2000" b="1" dirty="0">
              <a:solidFill>
                <a:srgbClr val="FF0000"/>
              </a:solidFill>
            </a:endParaRPr>
          </a:p>
        </p:txBody>
      </p:sp>
      <p:pic>
        <p:nvPicPr>
          <p:cNvPr id="9933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95486"/>
            <a:ext cx="27813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直接连接符 49"/>
          <p:cNvCxnSpPr/>
          <p:nvPr/>
        </p:nvCxnSpPr>
        <p:spPr>
          <a:xfrm flipH="1">
            <a:off x="6156176" y="1059582"/>
            <a:ext cx="2520280" cy="0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6732240" y="699542"/>
            <a:ext cx="2160240" cy="1296144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611560" y="4195996"/>
            <a:ext cx="3732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∴要有唯一的公共点，只有</a:t>
            </a:r>
            <a:r>
              <a:rPr lang="en-US" altLang="zh-CN" sz="2000" b="1" dirty="0" smtClean="0"/>
              <a:t>k=0.</a:t>
            </a:r>
            <a:endParaRPr lang="zh-CN" altLang="zh-CN" sz="2000" b="1" dirty="0"/>
          </a:p>
        </p:txBody>
      </p:sp>
      <p:sp>
        <p:nvSpPr>
          <p:cNvPr id="60" name="矩形 59"/>
          <p:cNvSpPr/>
          <p:nvPr/>
        </p:nvSpPr>
        <p:spPr>
          <a:xfrm>
            <a:off x="179512" y="3179752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 b="1" dirty="0" smtClean="0"/>
              <a:t>欲使</a:t>
            </a:r>
            <a:r>
              <a:rPr lang="en-US" altLang="zh-CN" sz="2000" b="1" dirty="0" smtClean="0"/>
              <a:t>g(t)=</a:t>
            </a:r>
            <a:r>
              <a:rPr lang="en-US" altLang="zh-CN" sz="2000" b="1" dirty="0" err="1" smtClean="0"/>
              <a:t>kt</a:t>
            </a:r>
            <a:r>
              <a:rPr lang="zh-CN" altLang="zh-CN" sz="2000" b="1" dirty="0" smtClean="0"/>
              <a:t>有一个实根，则只需</a:t>
            </a:r>
            <a:r>
              <a:rPr lang="en-US" altLang="zh-CN" sz="2000" b="1" dirty="0" smtClean="0"/>
              <a:t>y=g(t)</a:t>
            </a:r>
            <a:r>
              <a:rPr lang="zh-CN" altLang="en-US" sz="2000" b="1" dirty="0" smtClean="0"/>
              <a:t>与</a:t>
            </a:r>
            <a:r>
              <a:rPr lang="en-US" altLang="zh-CN" sz="2000" b="1" dirty="0" smtClean="0"/>
              <a:t>y=</a:t>
            </a:r>
            <a:r>
              <a:rPr lang="en-US" altLang="zh-CN" sz="2000" b="1" dirty="0" err="1" smtClean="0"/>
              <a:t>kt</a:t>
            </a:r>
            <a:r>
              <a:rPr lang="zh-CN" altLang="en-US" sz="2000" b="1" dirty="0" smtClean="0"/>
              <a:t>有唯一的交点，</a:t>
            </a:r>
            <a:endParaRPr lang="zh-CN" altLang="en-US" sz="2000" dirty="0"/>
          </a:p>
        </p:txBody>
      </p:sp>
      <p:grpSp>
        <p:nvGrpSpPr>
          <p:cNvPr id="34" name="组合 33"/>
          <p:cNvGrpSpPr/>
          <p:nvPr/>
        </p:nvGrpSpPr>
        <p:grpSpPr>
          <a:xfrm>
            <a:off x="3059832" y="627534"/>
            <a:ext cx="2880320" cy="1584176"/>
            <a:chOff x="3059832" y="627534"/>
            <a:chExt cx="2880320" cy="1584176"/>
          </a:xfrm>
        </p:grpSpPr>
        <p:grpSp>
          <p:nvGrpSpPr>
            <p:cNvPr id="13" name="组合 12"/>
            <p:cNvGrpSpPr/>
            <p:nvPr/>
          </p:nvGrpSpPr>
          <p:grpSpPr>
            <a:xfrm>
              <a:off x="3059832" y="1140882"/>
              <a:ext cx="1584176" cy="1070828"/>
              <a:chOff x="7168896" y="1347614"/>
              <a:chExt cx="1158240" cy="1070828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7812360" y="1594996"/>
                <a:ext cx="1904" cy="823446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矩形 14"/>
              <p:cNvSpPr/>
              <p:nvPr/>
            </p:nvSpPr>
            <p:spPr>
              <a:xfrm>
                <a:off x="7668344" y="1347614"/>
                <a:ext cx="2648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srgbClr val="FF0000"/>
                    </a:solidFill>
                  </a:rPr>
                  <a:t>t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7168896" y="1414272"/>
                <a:ext cx="1158240" cy="670560"/>
              </a:xfrm>
              <a:custGeom>
                <a:avLst/>
                <a:gdLst>
                  <a:gd name="connsiteX0" fmla="*/ 0 w 1158240"/>
                  <a:gd name="connsiteY0" fmla="*/ 0 h 670560"/>
                  <a:gd name="connsiteX1" fmla="*/ 646176 w 1158240"/>
                  <a:gd name="connsiteY1" fmla="*/ 670560 h 670560"/>
                  <a:gd name="connsiteX2" fmla="*/ 1158240 w 1158240"/>
                  <a:gd name="connsiteY2" fmla="*/ 0 h 670560"/>
                  <a:gd name="connsiteX3" fmla="*/ 1158240 w 1158240"/>
                  <a:gd name="connsiteY3" fmla="*/ 0 h 670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8240" h="670560">
                    <a:moveTo>
                      <a:pt x="0" y="0"/>
                    </a:moveTo>
                    <a:cubicBezTo>
                      <a:pt x="226568" y="335280"/>
                      <a:pt x="453136" y="670560"/>
                      <a:pt x="646176" y="670560"/>
                    </a:cubicBezTo>
                    <a:cubicBezTo>
                      <a:pt x="839216" y="670560"/>
                      <a:pt x="1158240" y="0"/>
                      <a:pt x="1158240" y="0"/>
                    </a:cubicBezTo>
                    <a:lnTo>
                      <a:pt x="1158240" y="0"/>
                    </a:lnTo>
                  </a:path>
                </a:pathLst>
              </a:cu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4355976" y="987574"/>
              <a:ext cx="1584176" cy="1039470"/>
              <a:chOff x="7168896" y="1131590"/>
              <a:chExt cx="1158240" cy="1039470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7812360" y="1347614"/>
                <a:ext cx="1904" cy="823446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矩形 18"/>
              <p:cNvSpPr/>
              <p:nvPr/>
            </p:nvSpPr>
            <p:spPr>
              <a:xfrm>
                <a:off x="7668344" y="1131590"/>
                <a:ext cx="2648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srgbClr val="FF0000"/>
                    </a:solidFill>
                  </a:rPr>
                  <a:t>t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7168896" y="1414272"/>
                <a:ext cx="1158240" cy="670560"/>
              </a:xfrm>
              <a:custGeom>
                <a:avLst/>
                <a:gdLst>
                  <a:gd name="connsiteX0" fmla="*/ 0 w 1158240"/>
                  <a:gd name="connsiteY0" fmla="*/ 0 h 670560"/>
                  <a:gd name="connsiteX1" fmla="*/ 646176 w 1158240"/>
                  <a:gd name="connsiteY1" fmla="*/ 670560 h 670560"/>
                  <a:gd name="connsiteX2" fmla="*/ 1158240 w 1158240"/>
                  <a:gd name="connsiteY2" fmla="*/ 0 h 670560"/>
                  <a:gd name="connsiteX3" fmla="*/ 1158240 w 1158240"/>
                  <a:gd name="connsiteY3" fmla="*/ 0 h 670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8240" h="670560">
                    <a:moveTo>
                      <a:pt x="0" y="0"/>
                    </a:moveTo>
                    <a:cubicBezTo>
                      <a:pt x="226568" y="335280"/>
                      <a:pt x="453136" y="670560"/>
                      <a:pt x="646176" y="670560"/>
                    </a:cubicBezTo>
                    <a:cubicBezTo>
                      <a:pt x="839216" y="670560"/>
                      <a:pt x="1158240" y="0"/>
                      <a:pt x="1158240" y="0"/>
                    </a:cubicBezTo>
                    <a:lnTo>
                      <a:pt x="1158240" y="0"/>
                    </a:lnTo>
                  </a:path>
                </a:pathLst>
              </a:cu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4355976" y="699542"/>
              <a:ext cx="654184" cy="1111478"/>
              <a:chOff x="7318029" y="1347614"/>
              <a:chExt cx="1158240" cy="1111478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7953581" y="1635646"/>
                <a:ext cx="1903" cy="823446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矩形 22"/>
              <p:cNvSpPr/>
              <p:nvPr/>
            </p:nvSpPr>
            <p:spPr>
              <a:xfrm>
                <a:off x="7668344" y="1347614"/>
                <a:ext cx="2648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srgbClr val="FF0000"/>
                    </a:solidFill>
                  </a:rPr>
                  <a:t>t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7318029" y="1719908"/>
                <a:ext cx="1158240" cy="670560"/>
              </a:xfrm>
              <a:custGeom>
                <a:avLst/>
                <a:gdLst>
                  <a:gd name="connsiteX0" fmla="*/ 0 w 1158240"/>
                  <a:gd name="connsiteY0" fmla="*/ 0 h 670560"/>
                  <a:gd name="connsiteX1" fmla="*/ 646176 w 1158240"/>
                  <a:gd name="connsiteY1" fmla="*/ 670560 h 670560"/>
                  <a:gd name="connsiteX2" fmla="*/ 1158240 w 1158240"/>
                  <a:gd name="connsiteY2" fmla="*/ 0 h 670560"/>
                  <a:gd name="connsiteX3" fmla="*/ 1158240 w 1158240"/>
                  <a:gd name="connsiteY3" fmla="*/ 0 h 670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8240" h="670560">
                    <a:moveTo>
                      <a:pt x="0" y="0"/>
                    </a:moveTo>
                    <a:cubicBezTo>
                      <a:pt x="226568" y="335280"/>
                      <a:pt x="453136" y="670560"/>
                      <a:pt x="646176" y="670560"/>
                    </a:cubicBezTo>
                    <a:cubicBezTo>
                      <a:pt x="839216" y="670560"/>
                      <a:pt x="1158240" y="0"/>
                      <a:pt x="1158240" y="0"/>
                    </a:cubicBezTo>
                    <a:lnTo>
                      <a:pt x="1158240" y="0"/>
                    </a:lnTo>
                  </a:path>
                </a:pathLst>
              </a:cu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3779912" y="627534"/>
              <a:ext cx="1512168" cy="1224136"/>
              <a:chOff x="5436096" y="2787774"/>
              <a:chExt cx="1512168" cy="1224136"/>
            </a:xfrm>
          </p:grpSpPr>
          <p:cxnSp>
            <p:nvCxnSpPr>
              <p:cNvPr id="27" name="直接箭头连接符 26"/>
              <p:cNvCxnSpPr/>
              <p:nvPr/>
            </p:nvCxnSpPr>
            <p:spPr>
              <a:xfrm flipV="1">
                <a:off x="6143952" y="2787774"/>
                <a:ext cx="6112" cy="1224136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5862032" y="3507854"/>
                <a:ext cx="0" cy="144016"/>
              </a:xfrm>
              <a:prstGeom prst="line">
                <a:avLst/>
              </a:prstGeom>
              <a:ln w="158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>
                <a:off x="6654120" y="3507854"/>
                <a:ext cx="0" cy="144016"/>
              </a:xfrm>
              <a:prstGeom prst="line">
                <a:avLst/>
              </a:prstGeom>
              <a:ln w="158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箭头连接符 30"/>
              <p:cNvCxnSpPr/>
              <p:nvPr/>
            </p:nvCxnSpPr>
            <p:spPr>
              <a:xfrm>
                <a:off x="5436096" y="3579862"/>
                <a:ext cx="1512168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32" name="Object 14"/>
              <p:cNvGraphicFramePr>
                <a:graphicFrameLocks noChangeAspect="1"/>
              </p:cNvGraphicFramePr>
              <p:nvPr/>
            </p:nvGraphicFramePr>
            <p:xfrm>
              <a:off x="5715868" y="3579862"/>
              <a:ext cx="368300" cy="419100"/>
            </p:xfrm>
            <a:graphic>
              <a:graphicData uri="http://schemas.openxmlformats.org/presentationml/2006/ole">
                <p:oleObj spid="_x0000_s99330" name="Equation" r:id="rId5" imgW="368280" imgH="419040" progId="Equation.DSMT4">
                  <p:embed/>
                </p:oleObj>
              </a:graphicData>
            </a:graphic>
          </p:graphicFrame>
          <p:graphicFrame>
            <p:nvGraphicFramePr>
              <p:cNvPr id="33" name="Object 15"/>
              <p:cNvGraphicFramePr>
                <a:graphicFrameLocks noChangeAspect="1"/>
              </p:cNvGraphicFramePr>
              <p:nvPr/>
            </p:nvGraphicFramePr>
            <p:xfrm>
              <a:off x="6588224" y="3651870"/>
              <a:ext cx="88900" cy="165100"/>
            </p:xfrm>
            <a:graphic>
              <a:graphicData uri="http://schemas.openxmlformats.org/presentationml/2006/ole">
                <p:oleObj spid="_x0000_s99331" name="Equation" r:id="rId6" imgW="88560" imgH="164880" progId="Equation.DSMT4">
                  <p:embed/>
                </p:oleObj>
              </a:graphicData>
            </a:graphic>
          </p:graphicFrame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9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58" grpId="0"/>
      <p:bldP spid="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16" y="504825"/>
            <a:ext cx="7740352" cy="1994917"/>
            <a:chOff x="0" y="144785"/>
            <a:chExt cx="7740352" cy="1994917"/>
          </a:xfrm>
        </p:grpSpPr>
        <p:sp>
          <p:nvSpPr>
            <p:cNvPr id="5" name="矩形 4"/>
            <p:cNvSpPr/>
            <p:nvPr/>
          </p:nvSpPr>
          <p:spPr>
            <a:xfrm>
              <a:off x="35496" y="1216372"/>
              <a:ext cx="741682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b="1" dirty="0" smtClean="0"/>
                <a:t>(1)</a:t>
              </a:r>
              <a:r>
                <a:rPr lang="zh-CN" altLang="zh-CN" b="1" dirty="0" smtClean="0"/>
                <a:t>求</a:t>
              </a:r>
              <a:r>
                <a:rPr lang="en-US" altLang="zh-CN" b="1" dirty="0" smtClean="0"/>
                <a:t>y=f(x)</a:t>
              </a:r>
              <a:r>
                <a:rPr lang="zh-CN" altLang="zh-CN" b="1" dirty="0" smtClean="0"/>
                <a:t>的单调递增区间；</a:t>
              </a:r>
            </a:p>
            <a:p>
              <a:r>
                <a:rPr lang="en-US" altLang="zh-CN" b="1" dirty="0" smtClean="0"/>
                <a:t>(2)</a:t>
              </a:r>
              <a:r>
                <a:rPr lang="zh-CN" altLang="zh-CN" b="1" dirty="0" smtClean="0"/>
                <a:t>在⊿</a:t>
              </a:r>
              <a:r>
                <a:rPr lang="en-US" altLang="zh-CN" b="1" dirty="0" smtClean="0"/>
                <a:t>ABC</a:t>
              </a:r>
              <a:r>
                <a:rPr lang="zh-CN" altLang="zh-CN" b="1" dirty="0" smtClean="0"/>
                <a:t>中角</a:t>
              </a:r>
              <a:r>
                <a:rPr lang="en-US" altLang="zh-CN" b="1" dirty="0" smtClean="0"/>
                <a:t>A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B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C</a:t>
              </a:r>
              <a:r>
                <a:rPr lang="zh-CN" altLang="zh-CN" b="1" dirty="0" smtClean="0"/>
                <a:t>的对边分别是</a:t>
              </a:r>
              <a:r>
                <a:rPr lang="en-US" altLang="zh-CN" b="1" dirty="0" smtClean="0"/>
                <a:t>a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b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c</a:t>
              </a:r>
              <a:r>
                <a:rPr lang="zh-CN" altLang="zh-CN" b="1" dirty="0" smtClean="0"/>
                <a:t>满足</a:t>
              </a:r>
              <a:r>
                <a:rPr lang="en-US" altLang="zh-CN" b="1" dirty="0" smtClean="0"/>
                <a:t>(2b — a)</a:t>
              </a:r>
              <a:r>
                <a:rPr lang="en-US" altLang="zh-CN" b="1" dirty="0" err="1" smtClean="0"/>
                <a:t>cosC</a:t>
              </a:r>
              <a:r>
                <a:rPr lang="en-US" altLang="zh-CN" b="1" dirty="0" smtClean="0"/>
                <a:t>=</a:t>
              </a:r>
              <a:r>
                <a:rPr lang="en-US" altLang="zh-CN" b="1" dirty="0" err="1" smtClean="0"/>
                <a:t>c·cosA</a:t>
              </a:r>
              <a:endParaRPr lang="en-US" altLang="zh-CN" b="1" dirty="0" smtClean="0"/>
            </a:p>
            <a:p>
              <a:r>
                <a:rPr lang="zh-CN" altLang="zh-CN" b="1" dirty="0" smtClean="0"/>
                <a:t>且</a:t>
              </a:r>
              <a:r>
                <a:rPr lang="en-US" altLang="zh-CN" b="1" dirty="0" smtClean="0"/>
                <a:t>f(B)</a:t>
              </a:r>
              <a:r>
                <a:rPr lang="zh-CN" altLang="zh-CN" b="1" dirty="0" smtClean="0"/>
                <a:t>恰是</a:t>
              </a:r>
              <a:r>
                <a:rPr lang="en-US" altLang="zh-CN" b="1" dirty="0" smtClean="0"/>
                <a:t>f(x)</a:t>
              </a:r>
              <a:r>
                <a:rPr lang="zh-CN" altLang="zh-CN" b="1" dirty="0" smtClean="0"/>
                <a:t>的最大值，试判断⊿</a:t>
              </a:r>
              <a:r>
                <a:rPr lang="en-US" altLang="zh-CN" b="1" dirty="0" smtClean="0"/>
                <a:t>ABC</a:t>
              </a:r>
              <a:r>
                <a:rPr lang="zh-CN" altLang="zh-CN" b="1" dirty="0" smtClean="0"/>
                <a:t>的形状．</a:t>
              </a:r>
              <a:endParaRPr lang="zh-CN" altLang="zh-CN" b="1" dirty="0"/>
            </a:p>
          </p:txBody>
        </p:sp>
        <p:grpSp>
          <p:nvGrpSpPr>
            <p:cNvPr id="6" name="组合 15"/>
            <p:cNvGrpSpPr/>
            <p:nvPr/>
          </p:nvGrpSpPr>
          <p:grpSpPr>
            <a:xfrm>
              <a:off x="0" y="144785"/>
              <a:ext cx="7740352" cy="1161753"/>
              <a:chOff x="0" y="453355"/>
              <a:chExt cx="7740352" cy="1161753"/>
            </a:xfrm>
          </p:grpSpPr>
          <p:sp>
            <p:nvSpPr>
              <p:cNvPr id="7" name="矩形 3"/>
              <p:cNvSpPr/>
              <p:nvPr/>
            </p:nvSpPr>
            <p:spPr>
              <a:xfrm>
                <a:off x="0" y="627534"/>
                <a:ext cx="7740352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b="1" dirty="0" smtClean="0">
                    <a:solidFill>
                      <a:srgbClr val="FF0000"/>
                    </a:solidFill>
                  </a:rPr>
                  <a:t>探究</a:t>
                </a:r>
                <a:r>
                  <a:rPr lang="en-US" altLang="zh-CN" b="1" dirty="0" smtClean="0">
                    <a:solidFill>
                      <a:srgbClr val="FF0000"/>
                    </a:solidFill>
                  </a:rPr>
                  <a:t>7、</a:t>
                </a:r>
                <a:r>
                  <a:rPr lang="zh-CN" altLang="zh-CN" b="1" dirty="0" smtClean="0"/>
                  <a:t>已知函数</a:t>
                </a:r>
                <a:r>
                  <a:rPr lang="en-US" altLang="zh-CN" b="1" dirty="0" smtClean="0"/>
                  <a:t>                                                                                   </a:t>
                </a:r>
                <a:r>
                  <a:rPr lang="zh-CN" altLang="zh-CN" b="1" dirty="0" smtClean="0"/>
                  <a:t>（ω</a:t>
                </a:r>
                <a:r>
                  <a:rPr lang="en-US" altLang="zh-CN" b="1" dirty="0" smtClean="0"/>
                  <a:t>&gt;0</a:t>
                </a:r>
                <a:r>
                  <a:rPr lang="zh-CN" altLang="zh-CN" b="1" dirty="0" smtClean="0"/>
                  <a:t>），</a:t>
                </a:r>
                <a:endParaRPr lang="en-US" altLang="zh-CN" b="1" dirty="0" smtClean="0"/>
              </a:p>
              <a:p>
                <a:endParaRPr lang="en-US" altLang="zh-CN" b="1" dirty="0" smtClean="0"/>
              </a:p>
              <a:p>
                <a:r>
                  <a:rPr lang="zh-CN" altLang="zh-CN" b="1" dirty="0" smtClean="0"/>
                  <a:t>若</a:t>
                </a:r>
                <a:r>
                  <a:rPr lang="en-US" altLang="zh-CN" b="1" dirty="0" smtClean="0"/>
                  <a:t>f(x)</a:t>
                </a:r>
                <a:r>
                  <a:rPr lang="zh-CN" altLang="zh-CN" b="1" dirty="0" smtClean="0"/>
                  <a:t>的一条对称轴离最近的对称中心的距离为</a:t>
                </a:r>
                <a:r>
                  <a:rPr lang="en-US" altLang="zh-CN" b="1" dirty="0" smtClean="0"/>
                  <a:t>        </a:t>
                </a:r>
                <a:r>
                  <a:rPr lang="zh-CN" altLang="zh-CN" b="1" dirty="0" smtClean="0"/>
                  <a:t>．</a:t>
                </a:r>
                <a:endParaRPr lang="zh-CN" altLang="zh-CN" b="1" dirty="0"/>
              </a:p>
            </p:txBody>
          </p:sp>
          <p:graphicFrame>
            <p:nvGraphicFramePr>
              <p:cNvPr id="8" name="_x0000bb63617b-ce1b-48c9-9b44-f0b4f0f25efe_i1218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1868934" y="453355"/>
              <a:ext cx="4144963" cy="698500"/>
            </p:xfrm>
            <a:graphic>
              <a:graphicData uri="http://schemas.openxmlformats.org/presentationml/2006/ole">
                <p:oleObj spid="_x0000_s113666" name="Equation" r:id="rId3" imgW="2412720" imgH="393480" progId="Equation.DSMT4">
                  <p:embed/>
                </p:oleObj>
              </a:graphicData>
            </a:graphic>
          </p:graphicFrame>
          <p:graphicFrame>
            <p:nvGraphicFramePr>
              <p:cNvPr id="9" name="_x0000bb63617b-ce1b-48c9-9b44-f0b4f0f25efe_i1221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4896544" y="1059582"/>
              <a:ext cx="323528" cy="555526"/>
            </p:xfrm>
            <a:graphic>
              <a:graphicData uri="http://schemas.openxmlformats.org/presentationml/2006/ole">
                <p:oleObj spid="_x0000_s113667" name="Equation" r:id="rId4" imgW="164957" imgH="393359" progId="Equation.DSMT4">
                  <p:embed/>
                </p:oleObj>
              </a:graphicData>
            </a:graphic>
          </p:graphicFrame>
        </p:grpSp>
      </p:grpSp>
      <p:sp>
        <p:nvSpPr>
          <p:cNvPr id="10" name="矩形 9"/>
          <p:cNvSpPr/>
          <p:nvPr/>
        </p:nvSpPr>
        <p:spPr>
          <a:xfrm>
            <a:off x="107504" y="2636207"/>
            <a:ext cx="6624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属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考点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中的第二类问题：即单名化后利用三角函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数的性质处理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9512" y="2643758"/>
            <a:ext cx="958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探究：</a:t>
            </a:r>
            <a:endParaRPr lang="zh-CN" altLang="en-US" sz="2000" dirty="0"/>
          </a:p>
        </p:txBody>
      </p:sp>
      <p:sp>
        <p:nvSpPr>
          <p:cNvPr id="12" name="矩形 11"/>
          <p:cNvSpPr/>
          <p:nvPr/>
        </p:nvSpPr>
        <p:spPr>
          <a:xfrm>
            <a:off x="899592" y="3723878"/>
            <a:ext cx="44438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当然，离不了对相关角的范围的控制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03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03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0" y="144463"/>
            <a:ext cx="7740352" cy="1995239"/>
            <a:chOff x="0" y="144463"/>
            <a:chExt cx="7740352" cy="1995239"/>
          </a:xfrm>
        </p:grpSpPr>
        <p:sp>
          <p:nvSpPr>
            <p:cNvPr id="7" name="矩形 6"/>
            <p:cNvSpPr/>
            <p:nvPr/>
          </p:nvSpPr>
          <p:spPr>
            <a:xfrm>
              <a:off x="35496" y="1216372"/>
              <a:ext cx="741682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b="1" dirty="0" smtClean="0"/>
                <a:t>(1)</a:t>
              </a:r>
              <a:r>
                <a:rPr lang="zh-CN" altLang="zh-CN" b="1" dirty="0" smtClean="0"/>
                <a:t>求</a:t>
              </a:r>
              <a:r>
                <a:rPr lang="en-US" altLang="zh-CN" b="1" dirty="0" smtClean="0"/>
                <a:t>y=f(x)</a:t>
              </a:r>
              <a:r>
                <a:rPr lang="zh-CN" altLang="zh-CN" b="1" dirty="0" smtClean="0"/>
                <a:t>的单调递增区间；</a:t>
              </a:r>
            </a:p>
            <a:p>
              <a:r>
                <a:rPr lang="en-US" altLang="zh-CN" b="1" dirty="0" smtClean="0"/>
                <a:t>(2)</a:t>
              </a:r>
              <a:r>
                <a:rPr lang="zh-CN" altLang="zh-CN" b="1" dirty="0" smtClean="0"/>
                <a:t>在⊿</a:t>
              </a:r>
              <a:r>
                <a:rPr lang="en-US" altLang="zh-CN" b="1" dirty="0" smtClean="0"/>
                <a:t>ABC</a:t>
              </a:r>
              <a:r>
                <a:rPr lang="zh-CN" altLang="zh-CN" b="1" dirty="0" smtClean="0"/>
                <a:t>中角</a:t>
              </a:r>
              <a:r>
                <a:rPr lang="en-US" altLang="zh-CN" b="1" dirty="0" smtClean="0"/>
                <a:t>A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B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C</a:t>
              </a:r>
              <a:r>
                <a:rPr lang="zh-CN" altLang="zh-CN" b="1" dirty="0" smtClean="0"/>
                <a:t>的对边分别是</a:t>
              </a:r>
              <a:r>
                <a:rPr lang="en-US" altLang="zh-CN" b="1" dirty="0" smtClean="0"/>
                <a:t>a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b</a:t>
              </a:r>
              <a:r>
                <a:rPr lang="zh-CN" altLang="zh-CN" b="1" dirty="0" smtClean="0"/>
                <a:t>、</a:t>
              </a:r>
              <a:r>
                <a:rPr lang="en-US" altLang="zh-CN" b="1" dirty="0" smtClean="0"/>
                <a:t>c</a:t>
              </a:r>
              <a:r>
                <a:rPr lang="zh-CN" altLang="zh-CN" b="1" dirty="0" smtClean="0"/>
                <a:t>满足</a:t>
              </a:r>
              <a:r>
                <a:rPr lang="en-US" altLang="zh-CN" b="1" dirty="0" smtClean="0"/>
                <a:t>(2b — a)</a:t>
              </a:r>
              <a:r>
                <a:rPr lang="en-US" altLang="zh-CN" b="1" dirty="0" err="1" smtClean="0"/>
                <a:t>cosC</a:t>
              </a:r>
              <a:r>
                <a:rPr lang="en-US" altLang="zh-CN" b="1" dirty="0" smtClean="0"/>
                <a:t>=</a:t>
              </a:r>
              <a:r>
                <a:rPr lang="en-US" altLang="zh-CN" b="1" dirty="0" err="1" smtClean="0"/>
                <a:t>c·cosA</a:t>
              </a:r>
              <a:r>
                <a:rPr lang="en-US" altLang="zh-CN" b="1" dirty="0" smtClean="0"/>
                <a:t>，</a:t>
              </a:r>
            </a:p>
            <a:p>
              <a:r>
                <a:rPr lang="zh-CN" altLang="zh-CN" b="1" dirty="0" smtClean="0"/>
                <a:t>且</a:t>
              </a:r>
              <a:r>
                <a:rPr lang="en-US" altLang="zh-CN" b="1" dirty="0" smtClean="0"/>
                <a:t>f(B)</a:t>
              </a:r>
              <a:r>
                <a:rPr lang="zh-CN" altLang="zh-CN" b="1" dirty="0" smtClean="0"/>
                <a:t>恰是</a:t>
              </a:r>
              <a:r>
                <a:rPr lang="en-US" altLang="zh-CN" b="1" dirty="0" smtClean="0"/>
                <a:t>f(x)</a:t>
              </a:r>
              <a:r>
                <a:rPr lang="zh-CN" altLang="zh-CN" b="1" dirty="0" smtClean="0"/>
                <a:t>的最大值，试判断⊿</a:t>
              </a:r>
              <a:r>
                <a:rPr lang="en-US" altLang="zh-CN" b="1" dirty="0" smtClean="0"/>
                <a:t>ABC</a:t>
              </a:r>
              <a:r>
                <a:rPr lang="zh-CN" altLang="zh-CN" b="1" dirty="0" smtClean="0"/>
                <a:t>的形状．</a:t>
              </a:r>
              <a:endParaRPr lang="zh-CN" altLang="zh-CN" b="1" dirty="0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0" y="144463"/>
              <a:ext cx="7740352" cy="1162075"/>
              <a:chOff x="0" y="453033"/>
              <a:chExt cx="7740352" cy="1162075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0" y="627534"/>
                <a:ext cx="7740352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b="1" dirty="0" smtClean="0">
                    <a:solidFill>
                      <a:srgbClr val="FF0000"/>
                    </a:solidFill>
                  </a:rPr>
                  <a:t>探究</a:t>
                </a:r>
                <a:r>
                  <a:rPr lang="en-US" altLang="zh-CN" b="1" dirty="0" smtClean="0">
                    <a:solidFill>
                      <a:srgbClr val="FF0000"/>
                    </a:solidFill>
                  </a:rPr>
                  <a:t>7、</a:t>
                </a:r>
                <a:r>
                  <a:rPr lang="zh-CN" altLang="zh-CN" b="1" dirty="0" smtClean="0"/>
                  <a:t>已知函数</a:t>
                </a:r>
                <a:r>
                  <a:rPr lang="en-US" altLang="zh-CN" b="1" dirty="0" smtClean="0"/>
                  <a:t>                                                                                   </a:t>
                </a:r>
                <a:r>
                  <a:rPr lang="zh-CN" altLang="zh-CN" b="1" dirty="0" smtClean="0"/>
                  <a:t>（ω</a:t>
                </a:r>
                <a:r>
                  <a:rPr lang="en-US" altLang="zh-CN" b="1" dirty="0" smtClean="0"/>
                  <a:t>&gt;0</a:t>
                </a:r>
                <a:r>
                  <a:rPr lang="zh-CN" altLang="zh-CN" b="1" dirty="0" smtClean="0"/>
                  <a:t>），</a:t>
                </a:r>
                <a:endParaRPr lang="en-US" altLang="zh-CN" b="1" dirty="0" smtClean="0"/>
              </a:p>
              <a:p>
                <a:endParaRPr lang="en-US" altLang="zh-CN" b="1" dirty="0" smtClean="0"/>
              </a:p>
              <a:p>
                <a:r>
                  <a:rPr lang="zh-CN" altLang="zh-CN" b="1" dirty="0" smtClean="0"/>
                  <a:t>若</a:t>
                </a:r>
                <a:r>
                  <a:rPr lang="en-US" altLang="zh-CN" b="1" dirty="0" smtClean="0"/>
                  <a:t>f(x)</a:t>
                </a:r>
                <a:r>
                  <a:rPr lang="zh-CN" altLang="zh-CN" b="1" dirty="0" smtClean="0"/>
                  <a:t>的一条对称轴离最近的对称中心的距离为</a:t>
                </a:r>
                <a:r>
                  <a:rPr lang="en-US" altLang="zh-CN" b="1" dirty="0" smtClean="0"/>
                  <a:t>        </a:t>
                </a:r>
                <a:r>
                  <a:rPr lang="zh-CN" altLang="zh-CN" b="1" dirty="0" smtClean="0"/>
                  <a:t>．</a:t>
                </a:r>
                <a:endParaRPr lang="zh-CN" altLang="zh-CN" b="1" dirty="0"/>
              </a:p>
            </p:txBody>
          </p:sp>
          <p:graphicFrame>
            <p:nvGraphicFramePr>
              <p:cNvPr id="100357" name="_x0000bb63617b-ce1b-48c9-9b44-f0b4f0f25efe_i1218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1866900" y="453033"/>
              <a:ext cx="4148138" cy="698500"/>
            </p:xfrm>
            <a:graphic>
              <a:graphicData uri="http://schemas.openxmlformats.org/presentationml/2006/ole">
                <p:oleObj spid="_x0000_s100357" name="Equation" r:id="rId3" imgW="2412720" imgH="393480" progId="Equation.DSMT4">
                  <p:embed/>
                </p:oleObj>
              </a:graphicData>
            </a:graphic>
          </p:graphicFrame>
          <p:graphicFrame>
            <p:nvGraphicFramePr>
              <p:cNvPr id="100359" name="_x0000bb63617b-ce1b-48c9-9b44-f0b4f0f25efe_i1221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4824536" y="1059582"/>
              <a:ext cx="323528" cy="555526"/>
            </p:xfrm>
            <a:graphic>
              <a:graphicData uri="http://schemas.openxmlformats.org/presentationml/2006/ole">
                <p:oleObj spid="_x0000_s100359" name="Equation" r:id="rId4" imgW="164957" imgH="393359" progId="Equation.DSMT4">
                  <p:embed/>
                </p:oleObj>
              </a:graphicData>
            </a:graphic>
          </p:graphicFrame>
        </p:grpSp>
      </p:grpSp>
      <p:sp>
        <p:nvSpPr>
          <p:cNvPr id="1003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50442" y="2087563"/>
            <a:ext cx="6656746" cy="628650"/>
            <a:chOff x="50442" y="2087563"/>
            <a:chExt cx="6656746" cy="628650"/>
          </a:xfrm>
        </p:grpSpPr>
        <p:graphicFrame>
          <p:nvGraphicFramePr>
            <p:cNvPr id="100361" name="_x0000bb63617b-ce1b-48c9-9b44-f0b4f0f25efe_i1239" descr="e卷通组卷系统 www.zujuan.com"/>
            <p:cNvGraphicFramePr>
              <a:graphicFrameLocks noChangeAspect="1"/>
            </p:cNvGraphicFramePr>
            <p:nvPr/>
          </p:nvGraphicFramePr>
          <p:xfrm>
            <a:off x="1139825" y="2087563"/>
            <a:ext cx="5567363" cy="628650"/>
          </p:xfrm>
          <a:graphic>
            <a:graphicData uri="http://schemas.openxmlformats.org/presentationml/2006/ole">
              <p:oleObj spid="_x0000_s100361" name="Equation" r:id="rId5" imgW="4279680" imgH="431640" progId="Equation.DSMT4">
                <p:embed/>
              </p:oleObj>
            </a:graphicData>
          </a:graphic>
        </p:graphicFrame>
        <p:sp>
          <p:nvSpPr>
            <p:cNvPr id="19" name="矩形 18"/>
            <p:cNvSpPr/>
            <p:nvPr/>
          </p:nvSpPr>
          <p:spPr>
            <a:xfrm>
              <a:off x="50442" y="2274426"/>
              <a:ext cx="639376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解</a:t>
              </a:r>
              <a:r>
                <a:rPr lang="zh-CN" altLang="en-US" b="1" dirty="0" smtClean="0">
                  <a:solidFill>
                    <a:srgbClr val="FF0000"/>
                  </a:solidFill>
                  <a:sym typeface="Wingdings" pitchFamily="2" charset="2"/>
                </a:rPr>
                <a:t>：</a:t>
              </a:r>
              <a:r>
                <a:rPr lang="zh-CN" altLang="en-US" b="1" dirty="0" smtClean="0">
                  <a:sym typeface="Wingdings" pitchFamily="2" charset="2"/>
                </a:rPr>
                <a:t>（</a:t>
              </a:r>
              <a:r>
                <a:rPr lang="en-US" altLang="zh-CN" b="1" dirty="0" smtClean="0">
                  <a:sym typeface="Wingdings" pitchFamily="2" charset="2"/>
                </a:rPr>
                <a:t>1）</a:t>
              </a:r>
              <a:endParaRPr lang="zh-CN" altLang="en-US" dirty="0"/>
            </a:p>
          </p:txBody>
        </p:sp>
      </p:grpSp>
      <p:sp>
        <p:nvSpPr>
          <p:cNvPr id="1003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100363" name="_x0000bb63617b-ce1b-48c9-9b44-f0b4f0f25efe_i1240" descr="e卷通组卷系统 www.zujuan.com"/>
          <p:cNvGraphicFramePr>
            <a:graphicFrameLocks noChangeAspect="1"/>
          </p:cNvGraphicFramePr>
          <p:nvPr/>
        </p:nvGraphicFramePr>
        <p:xfrm>
          <a:off x="103659" y="2592288"/>
          <a:ext cx="3820269" cy="576064"/>
        </p:xfrm>
        <a:graphic>
          <a:graphicData uri="http://schemas.openxmlformats.org/presentationml/2006/ole">
            <p:oleObj spid="_x0000_s100363" name="Equation" r:id="rId6" imgW="2527300" imgH="431800" progId="Equation.DSMT4">
              <p:embed/>
            </p:oleObj>
          </a:graphicData>
        </a:graphic>
      </p:graphicFrame>
      <p:grpSp>
        <p:nvGrpSpPr>
          <p:cNvPr id="24" name="组合 23"/>
          <p:cNvGrpSpPr/>
          <p:nvPr/>
        </p:nvGrpSpPr>
        <p:grpSpPr>
          <a:xfrm>
            <a:off x="179512" y="3024336"/>
            <a:ext cx="5544616" cy="555526"/>
            <a:chOff x="179512" y="3435846"/>
            <a:chExt cx="5544616" cy="555526"/>
          </a:xfrm>
        </p:grpSpPr>
        <p:sp>
          <p:nvSpPr>
            <p:cNvPr id="22" name="矩形 21"/>
            <p:cNvSpPr/>
            <p:nvPr/>
          </p:nvSpPr>
          <p:spPr>
            <a:xfrm>
              <a:off x="179512" y="3579862"/>
              <a:ext cx="55446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b="1" dirty="0" smtClean="0"/>
                <a:t>因为</a:t>
              </a:r>
              <a:r>
                <a:rPr lang="en-US" altLang="zh-CN" b="1" dirty="0" smtClean="0"/>
                <a:t>f(x)</a:t>
              </a:r>
              <a:r>
                <a:rPr lang="zh-CN" altLang="zh-CN" b="1" dirty="0" smtClean="0"/>
                <a:t>的对称轴离最近的对称中心的距离为</a:t>
              </a:r>
              <a:endParaRPr lang="zh-CN" altLang="en-US" b="1" dirty="0"/>
            </a:p>
          </p:txBody>
        </p:sp>
        <p:graphicFrame>
          <p:nvGraphicFramePr>
            <p:cNvPr id="23" name="_x0000bb63617b-ce1b-48c9-9b44-f0b4f0f25efe_i1221" descr="e卷通组卷系统 www.zujuan.com"/>
            <p:cNvGraphicFramePr>
              <a:graphicFrameLocks noChangeAspect="1"/>
            </p:cNvGraphicFramePr>
            <p:nvPr/>
          </p:nvGraphicFramePr>
          <p:xfrm>
            <a:off x="4788024" y="3435846"/>
            <a:ext cx="323528" cy="555526"/>
          </p:xfrm>
          <a:graphic>
            <a:graphicData uri="http://schemas.openxmlformats.org/presentationml/2006/ole">
              <p:oleObj spid="_x0000_s100365" name="Equation" r:id="rId7" imgW="164957" imgH="393359" progId="Equation.DSMT4">
                <p:embed/>
              </p:oleObj>
            </a:graphicData>
          </a:graphic>
        </p:graphicFrame>
      </p:grpSp>
      <p:sp>
        <p:nvSpPr>
          <p:cNvPr id="10036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036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179512" y="3456384"/>
            <a:ext cx="6768752" cy="627534"/>
            <a:chOff x="179512" y="3456384"/>
            <a:chExt cx="6768752" cy="627534"/>
          </a:xfrm>
        </p:grpSpPr>
        <p:sp>
          <p:nvSpPr>
            <p:cNvPr id="25" name="矩形 24"/>
            <p:cNvSpPr/>
            <p:nvPr/>
          </p:nvSpPr>
          <p:spPr>
            <a:xfrm>
              <a:off x="179512" y="3600400"/>
              <a:ext cx="676875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∴ </a:t>
              </a:r>
              <a:r>
                <a:rPr lang="en-US" altLang="zh-CN" b="1" dirty="0" smtClean="0"/>
                <a:t>T=</a:t>
              </a:r>
              <a:r>
                <a:rPr lang="zh-CN" altLang="zh-CN" b="1" dirty="0" smtClean="0"/>
                <a:t>π，</a:t>
              </a:r>
              <a:r>
                <a:rPr lang="zh-CN" altLang="en-US" b="1" dirty="0" smtClean="0"/>
                <a:t> ∴</a:t>
              </a:r>
              <a:r>
                <a:rPr lang="en-US" altLang="zh-CN" b="1" dirty="0" smtClean="0"/>
                <a:t>                     </a:t>
              </a:r>
              <a:r>
                <a:rPr lang="zh-CN" altLang="zh-CN" dirty="0" smtClean="0"/>
                <a:t>，</a:t>
              </a:r>
              <a:r>
                <a:rPr lang="zh-CN" altLang="en-US" dirty="0" smtClean="0"/>
                <a:t>∴ </a:t>
              </a:r>
              <a:r>
                <a:rPr lang="zh-CN" altLang="zh-CN" dirty="0" smtClean="0"/>
                <a:t>ω</a:t>
              </a:r>
              <a:r>
                <a:rPr lang="en-US" altLang="zh-CN" dirty="0" smtClean="0"/>
                <a:t>=1</a:t>
              </a:r>
              <a:r>
                <a:rPr lang="zh-CN" altLang="zh-CN" dirty="0" smtClean="0"/>
                <a:t>，</a:t>
              </a:r>
              <a:r>
                <a:rPr lang="zh-CN" altLang="en-US" dirty="0" smtClean="0"/>
                <a:t> ∴</a:t>
              </a:r>
              <a:endParaRPr lang="zh-CN" altLang="en-US" b="1" dirty="0"/>
            </a:p>
          </p:txBody>
        </p:sp>
        <p:graphicFrame>
          <p:nvGraphicFramePr>
            <p:cNvPr id="100366" name="_x0000bb63617b-ce1b-48c9-9b44-f0b4f0f25efe_i1244" descr="e卷通组卷系统 www.zujuan.com"/>
            <p:cNvGraphicFramePr>
              <a:graphicFrameLocks noChangeAspect="1"/>
            </p:cNvGraphicFramePr>
            <p:nvPr/>
          </p:nvGraphicFramePr>
          <p:xfrm>
            <a:off x="1403648" y="3456384"/>
            <a:ext cx="1115616" cy="555526"/>
          </p:xfrm>
          <a:graphic>
            <a:graphicData uri="http://schemas.openxmlformats.org/presentationml/2006/ole">
              <p:oleObj spid="_x0000_s100366" name="Equation" r:id="rId8" imgW="507780" imgH="393529" progId="Equation.DSMT4">
                <p:embed/>
              </p:oleObj>
            </a:graphicData>
          </a:graphic>
        </p:graphicFrame>
        <p:graphicFrame>
          <p:nvGraphicFramePr>
            <p:cNvPr id="100368" name="_x0000bb63617b-ce1b-48c9-9b44-f0b4f0f25efe_i1246" descr="e卷通组卷系统 www.zujuan.com"/>
            <p:cNvGraphicFramePr>
              <a:graphicFrameLocks noChangeAspect="1"/>
            </p:cNvGraphicFramePr>
            <p:nvPr/>
          </p:nvGraphicFramePr>
          <p:xfrm>
            <a:off x="3923928" y="3528392"/>
            <a:ext cx="1907704" cy="555526"/>
          </p:xfrm>
          <a:graphic>
            <a:graphicData uri="http://schemas.openxmlformats.org/presentationml/2006/ole">
              <p:oleObj spid="_x0000_s100368" name="Equation" r:id="rId9" imgW="1180588" imgH="393529" progId="Equation.DSMT4">
                <p:embed/>
              </p:oleObj>
            </a:graphicData>
          </a:graphic>
        </p:graphicFrame>
      </p:grpSp>
      <p:sp>
        <p:nvSpPr>
          <p:cNvPr id="10037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037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251520" y="3960440"/>
            <a:ext cx="6552728" cy="555526"/>
            <a:chOff x="251520" y="3960440"/>
            <a:chExt cx="6552728" cy="555526"/>
          </a:xfrm>
        </p:grpSpPr>
        <p:sp>
          <p:nvSpPr>
            <p:cNvPr id="30" name="矩形 29"/>
            <p:cNvSpPr/>
            <p:nvPr/>
          </p:nvSpPr>
          <p:spPr>
            <a:xfrm>
              <a:off x="251520" y="4032448"/>
              <a:ext cx="65527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dirty="0" smtClean="0"/>
                <a:t>由</a:t>
              </a:r>
              <a:r>
                <a:rPr lang="en-US" altLang="zh-CN" dirty="0" smtClean="0"/>
                <a:t>                                                 </a:t>
              </a:r>
              <a:r>
                <a:rPr lang="zh-CN" altLang="zh-CN" dirty="0" smtClean="0"/>
                <a:t>得</a:t>
              </a:r>
              <a:endParaRPr lang="zh-CN" altLang="en-US" dirty="0"/>
            </a:p>
          </p:txBody>
        </p:sp>
        <p:graphicFrame>
          <p:nvGraphicFramePr>
            <p:cNvPr id="100370" name="_x0000bb63617b-ce1b-48c9-9b44-f0b4f0f25efe_i1247" descr="e卷通组卷系统 www.zujuan.com"/>
            <p:cNvGraphicFramePr>
              <a:graphicFrameLocks noChangeAspect="1"/>
            </p:cNvGraphicFramePr>
            <p:nvPr/>
          </p:nvGraphicFramePr>
          <p:xfrm>
            <a:off x="611560" y="3960440"/>
            <a:ext cx="2448272" cy="555526"/>
          </p:xfrm>
          <a:graphic>
            <a:graphicData uri="http://schemas.openxmlformats.org/presentationml/2006/ole">
              <p:oleObj spid="_x0000_s100370" name="Equation" r:id="rId10" imgW="1892300" imgH="393700" progId="Equation.DSMT4">
                <p:embed/>
              </p:oleObj>
            </a:graphicData>
          </a:graphic>
        </p:graphicFrame>
        <p:graphicFrame>
          <p:nvGraphicFramePr>
            <p:cNvPr id="100372" name="_x0000bb63617b-ce1b-48c9-9b44-f0b4f0f25efe_i1248" descr="e卷通组卷系统 www.zujuan.com"/>
            <p:cNvGraphicFramePr>
              <a:graphicFrameLocks noChangeAspect="1"/>
            </p:cNvGraphicFramePr>
            <p:nvPr/>
          </p:nvGraphicFramePr>
          <p:xfrm>
            <a:off x="3456384" y="3960440"/>
            <a:ext cx="1763688" cy="555526"/>
          </p:xfrm>
          <a:graphic>
            <a:graphicData uri="http://schemas.openxmlformats.org/presentationml/2006/ole">
              <p:oleObj spid="_x0000_s100372" name="Equation" r:id="rId11" imgW="1396394" imgH="393529" progId="Equation.DSMT4">
                <p:embed/>
              </p:oleObj>
            </a:graphicData>
          </a:graphic>
        </p:graphicFrame>
      </p:grpSp>
      <p:sp>
        <p:nvSpPr>
          <p:cNvPr id="10037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07504" y="4392613"/>
            <a:ext cx="5048696" cy="555625"/>
            <a:chOff x="179512" y="4248597"/>
            <a:chExt cx="5048696" cy="555625"/>
          </a:xfrm>
        </p:grpSpPr>
        <p:sp>
          <p:nvSpPr>
            <p:cNvPr id="36" name="矩形 35"/>
            <p:cNvSpPr/>
            <p:nvPr/>
          </p:nvSpPr>
          <p:spPr>
            <a:xfrm>
              <a:off x="179512" y="4362658"/>
              <a:ext cx="283282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所以函数</a:t>
              </a:r>
              <a:r>
                <a:rPr lang="en-US" altLang="zh-CN" b="1" dirty="0" smtClean="0"/>
                <a:t>f(x)</a:t>
              </a:r>
              <a:r>
                <a:rPr lang="zh-CN" altLang="zh-CN" b="1" dirty="0" smtClean="0"/>
                <a:t>单调增区间为</a:t>
              </a:r>
              <a:endParaRPr lang="zh-CN" altLang="en-US" b="1" dirty="0"/>
            </a:p>
          </p:txBody>
        </p:sp>
        <p:graphicFrame>
          <p:nvGraphicFramePr>
            <p:cNvPr id="100374" name="_x0000bb63617b-ce1b-48c9-9b44-f0b4f0f25efe_i1250" descr="e卷通组卷系统 www.zujuan.com"/>
            <p:cNvGraphicFramePr>
              <a:graphicFrameLocks noChangeAspect="1"/>
            </p:cNvGraphicFramePr>
            <p:nvPr/>
          </p:nvGraphicFramePr>
          <p:xfrm>
            <a:off x="2945383" y="4248597"/>
            <a:ext cx="2282825" cy="555625"/>
          </p:xfrm>
          <a:graphic>
            <a:graphicData uri="http://schemas.openxmlformats.org/presentationml/2006/ole">
              <p:oleObj spid="_x0000_s100374" name="Equation" r:id="rId12" imgW="166356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920" y="771550"/>
            <a:ext cx="6373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（2） ∵(2b-a)</a:t>
            </a:r>
            <a:r>
              <a:rPr lang="en-US" altLang="zh-CN" sz="2000" b="1" dirty="0" err="1" smtClean="0"/>
              <a:t>cosC</a:t>
            </a:r>
            <a:r>
              <a:rPr lang="en-US" altLang="zh-CN" sz="2000" b="1" dirty="0" smtClean="0"/>
              <a:t>=</a:t>
            </a:r>
            <a:r>
              <a:rPr lang="en-US" altLang="zh-CN" sz="2000" b="1" dirty="0" err="1" smtClean="0"/>
              <a:t>c·cosA</a:t>
            </a:r>
            <a:r>
              <a:rPr lang="zh-CN" altLang="en-US" sz="2000" b="1" dirty="0" smtClean="0"/>
              <a:t>，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179512" y="1203598"/>
            <a:ext cx="4638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/>
              <a:t>由正弦定理，得</a:t>
            </a:r>
            <a:r>
              <a:rPr lang="en-US" altLang="zh-CN" b="1" dirty="0" smtClean="0"/>
              <a:t>(2sinB-sinA)</a:t>
            </a:r>
            <a:r>
              <a:rPr lang="en-US" altLang="zh-CN" b="1" dirty="0" err="1" smtClean="0"/>
              <a:t>cosC</a:t>
            </a:r>
            <a:r>
              <a:rPr lang="en-US" altLang="zh-CN" b="1" dirty="0" smtClean="0"/>
              <a:t>=</a:t>
            </a:r>
            <a:r>
              <a:rPr lang="en-US" altLang="zh-CN" b="1" dirty="0" err="1" smtClean="0"/>
              <a:t>sinC</a:t>
            </a:r>
            <a:r>
              <a:rPr lang="zh-CN" altLang="zh-CN" b="1" dirty="0" smtClean="0"/>
              <a:t>·</a:t>
            </a:r>
            <a:r>
              <a:rPr lang="en-US" altLang="zh-CN" b="1" dirty="0" err="1" smtClean="0"/>
              <a:t>cosA</a:t>
            </a:r>
            <a:r>
              <a:rPr lang="zh-CN" altLang="zh-CN" b="1" dirty="0" smtClean="0"/>
              <a:t>，</a:t>
            </a:r>
            <a:endParaRPr lang="zh-CN" altLang="zh-CN" b="1" dirty="0"/>
          </a:p>
        </p:txBody>
      </p:sp>
      <p:sp>
        <p:nvSpPr>
          <p:cNvPr id="6" name="矩形 5"/>
          <p:cNvSpPr/>
          <p:nvPr/>
        </p:nvSpPr>
        <p:spPr>
          <a:xfrm>
            <a:off x="251520" y="1635646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/>
              <a:t>即</a:t>
            </a:r>
            <a:r>
              <a:rPr lang="en-US" altLang="zh-CN" b="1" dirty="0" smtClean="0"/>
              <a:t>2sinBcosC=</a:t>
            </a:r>
            <a:r>
              <a:rPr lang="en-US" altLang="zh-CN" b="1" dirty="0" err="1" smtClean="0"/>
              <a:t>sinAcosC+sinCcosA</a:t>
            </a:r>
            <a:r>
              <a:rPr lang="en-US" altLang="zh-CN" b="1" dirty="0" smtClean="0"/>
              <a:t>=sin(A+C)=</a:t>
            </a:r>
            <a:r>
              <a:rPr lang="en-US" altLang="zh-CN" b="1" dirty="0" err="1" smtClean="0"/>
              <a:t>sinB</a:t>
            </a:r>
            <a:r>
              <a:rPr lang="zh-CN" altLang="zh-CN" b="1" dirty="0" smtClean="0"/>
              <a:t>，</a:t>
            </a:r>
            <a:endParaRPr lang="zh-CN" altLang="zh-CN" b="1" dirty="0"/>
          </a:p>
        </p:txBody>
      </p:sp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51520" y="2067694"/>
            <a:ext cx="5400600" cy="627534"/>
            <a:chOff x="251520" y="2067694"/>
            <a:chExt cx="5400600" cy="627534"/>
          </a:xfrm>
        </p:grpSpPr>
        <p:sp>
          <p:nvSpPr>
            <p:cNvPr id="7" name="矩形 6"/>
            <p:cNvSpPr/>
            <p:nvPr/>
          </p:nvSpPr>
          <p:spPr>
            <a:xfrm>
              <a:off x="251520" y="2202418"/>
              <a:ext cx="54006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dirty="0" smtClean="0"/>
                <a:t>∵</a:t>
              </a:r>
              <a:r>
                <a:rPr lang="en-US" altLang="zh-CN" dirty="0" smtClean="0"/>
                <a:t>                 ，</a:t>
              </a:r>
              <a:r>
                <a:rPr lang="zh-CN" altLang="en-US" dirty="0" smtClean="0"/>
                <a:t>∴                 ， ∴</a:t>
              </a:r>
              <a:endParaRPr lang="zh-CN" altLang="en-US" dirty="0"/>
            </a:p>
          </p:txBody>
        </p:sp>
        <p:graphicFrame>
          <p:nvGraphicFramePr>
            <p:cNvPr id="101377" name="_x0000bb63617b-ce1b-48c9-9b44-f0b4f0f25efe_i1254" descr="e卷通组卷系统 www.zujuan.com"/>
            <p:cNvGraphicFramePr>
              <a:graphicFrameLocks noChangeAspect="1"/>
            </p:cNvGraphicFramePr>
            <p:nvPr/>
          </p:nvGraphicFramePr>
          <p:xfrm>
            <a:off x="611560" y="2232248"/>
            <a:ext cx="827584" cy="267494"/>
          </p:xfrm>
          <a:graphic>
            <a:graphicData uri="http://schemas.openxmlformats.org/presentationml/2006/ole">
              <p:oleObj spid="_x0000_s101377" name="Equation" r:id="rId3" imgW="583693" imgH="177646" progId="Equation.DSMT4">
                <p:embed/>
              </p:oleObj>
            </a:graphicData>
          </a:graphic>
        </p:graphicFrame>
        <p:graphicFrame>
          <p:nvGraphicFramePr>
            <p:cNvPr id="101379" name="_x0000bb63617b-ce1b-48c9-9b44-f0b4f0f25efe_i1255" descr="e卷通组卷系统 www.zujuan.com"/>
            <p:cNvGraphicFramePr>
              <a:graphicFrameLocks noChangeAspect="1"/>
            </p:cNvGraphicFramePr>
            <p:nvPr/>
          </p:nvGraphicFramePr>
          <p:xfrm>
            <a:off x="1944216" y="2067694"/>
            <a:ext cx="827584" cy="576064"/>
          </p:xfrm>
          <a:graphic>
            <a:graphicData uri="http://schemas.openxmlformats.org/presentationml/2006/ole">
              <p:oleObj spid="_x0000_s101379" name="Equation" r:id="rId4" imgW="622030" imgH="393529" progId="Equation.DSMT4">
                <p:embed/>
              </p:oleObj>
            </a:graphicData>
          </a:graphic>
        </p:graphicFrame>
        <p:graphicFrame>
          <p:nvGraphicFramePr>
            <p:cNvPr id="101381" name="_x0000bb63617b-ce1b-48c9-9b44-f0b4f0f25efe_i1256" descr="e卷通组卷系统 www.zujuan.com"/>
            <p:cNvGraphicFramePr>
              <a:graphicFrameLocks noChangeAspect="1"/>
            </p:cNvGraphicFramePr>
            <p:nvPr/>
          </p:nvGraphicFramePr>
          <p:xfrm>
            <a:off x="3347864" y="2067694"/>
            <a:ext cx="755576" cy="627534"/>
          </p:xfrm>
          <a:graphic>
            <a:graphicData uri="http://schemas.openxmlformats.org/presentationml/2006/ole">
              <p:oleObj spid="_x0000_s101381" name="Equation" r:id="rId5" imgW="431613" imgH="393529" progId="Equation.DSMT4">
                <p:embed/>
              </p:oleObj>
            </a:graphicData>
          </a:graphic>
        </p:graphicFrame>
      </p:grpSp>
      <p:sp>
        <p:nvSpPr>
          <p:cNvPr id="1013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8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251520" y="2643758"/>
            <a:ext cx="4320480" cy="576064"/>
            <a:chOff x="251520" y="2643758"/>
            <a:chExt cx="4320480" cy="576064"/>
          </a:xfrm>
        </p:grpSpPr>
        <p:sp>
          <p:nvSpPr>
            <p:cNvPr id="15" name="矩形 14"/>
            <p:cNvSpPr/>
            <p:nvPr/>
          </p:nvSpPr>
          <p:spPr>
            <a:xfrm>
              <a:off x="251520" y="2715766"/>
              <a:ext cx="42484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dirty="0" smtClean="0"/>
                <a:t>∴</a:t>
              </a:r>
              <a:r>
                <a:rPr lang="en-US" altLang="zh-CN" dirty="0" smtClean="0"/>
                <a:t>                   ，                     ，</a:t>
              </a:r>
              <a:endParaRPr lang="zh-CN" altLang="en-US" dirty="0"/>
            </a:p>
          </p:txBody>
        </p:sp>
        <p:graphicFrame>
          <p:nvGraphicFramePr>
            <p:cNvPr id="101383" name="_x0000bb63617b-ce1b-48c9-9b44-f0b4f0f25efe_i1257" descr="e卷通组卷系统 www.zujuan.com"/>
            <p:cNvGraphicFramePr>
              <a:graphicFrameLocks noChangeAspect="1"/>
            </p:cNvGraphicFramePr>
            <p:nvPr/>
          </p:nvGraphicFramePr>
          <p:xfrm>
            <a:off x="611560" y="2643758"/>
            <a:ext cx="864096" cy="576064"/>
          </p:xfrm>
          <a:graphic>
            <a:graphicData uri="http://schemas.openxmlformats.org/presentationml/2006/ole">
              <p:oleObj spid="_x0000_s101383" name="Equation" r:id="rId6" imgW="723586" imgH="393529" progId="Equation.DSMT4">
                <p:embed/>
              </p:oleObj>
            </a:graphicData>
          </a:graphic>
        </p:graphicFrame>
        <p:graphicFrame>
          <p:nvGraphicFramePr>
            <p:cNvPr id="101385" name="_x0000bb63617b-ce1b-48c9-9b44-f0b4f0f25efe_i1258" descr="e卷通组卷系统 www.zujuan.com"/>
            <p:cNvGraphicFramePr>
              <a:graphicFrameLocks noChangeAspect="1"/>
            </p:cNvGraphicFramePr>
            <p:nvPr/>
          </p:nvGraphicFramePr>
          <p:xfrm>
            <a:off x="1691680" y="2643758"/>
            <a:ext cx="1080120" cy="576064"/>
          </p:xfrm>
          <a:graphic>
            <a:graphicData uri="http://schemas.openxmlformats.org/presentationml/2006/ole">
              <p:oleObj spid="_x0000_s101385" name="Equation" r:id="rId7" imgW="799753" imgH="393529" progId="Equation.DSMT4">
                <p:embed/>
              </p:oleObj>
            </a:graphicData>
          </a:graphic>
        </p:graphicFrame>
        <p:graphicFrame>
          <p:nvGraphicFramePr>
            <p:cNvPr id="101387" name="_x0000bb63617b-ce1b-48c9-9b44-f0b4f0f25efe_i1259" descr="e卷通组卷系统 www.zujuan.com"/>
            <p:cNvGraphicFramePr>
              <a:graphicFrameLocks noChangeAspect="1"/>
            </p:cNvGraphicFramePr>
            <p:nvPr/>
          </p:nvGraphicFramePr>
          <p:xfrm>
            <a:off x="3059832" y="2643758"/>
            <a:ext cx="1512168" cy="576064"/>
          </p:xfrm>
          <a:graphic>
            <a:graphicData uri="http://schemas.openxmlformats.org/presentationml/2006/ole">
              <p:oleObj spid="_x0000_s101387" name="Equation" r:id="rId8" imgW="1205977" imgH="393529" progId="Equation.DSMT4">
                <p:embed/>
              </p:oleObj>
            </a:graphicData>
          </a:graphic>
        </p:graphicFrame>
      </p:grpSp>
      <p:sp>
        <p:nvSpPr>
          <p:cNvPr id="10139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92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1394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0" y="4032448"/>
            <a:ext cx="6228184" cy="627534"/>
            <a:chOff x="0" y="3528392"/>
            <a:chExt cx="6228184" cy="627534"/>
          </a:xfrm>
        </p:grpSpPr>
        <p:sp>
          <p:nvSpPr>
            <p:cNvPr id="24" name="矩形 23"/>
            <p:cNvSpPr/>
            <p:nvPr/>
          </p:nvSpPr>
          <p:spPr>
            <a:xfrm>
              <a:off x="0" y="3651870"/>
              <a:ext cx="62281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b="1" dirty="0" smtClean="0"/>
                <a:t>   ∴                           ，</a:t>
              </a:r>
              <a:r>
                <a:rPr lang="zh-CN" altLang="zh-CN" b="1" dirty="0" smtClean="0"/>
                <a:t>即</a:t>
              </a:r>
              <a:r>
                <a:rPr lang="en-US" altLang="zh-CN" dirty="0" smtClean="0"/>
                <a:t>                 </a:t>
              </a:r>
              <a:endParaRPr lang="zh-CN" altLang="en-US" b="1" dirty="0"/>
            </a:p>
          </p:txBody>
        </p:sp>
        <p:graphicFrame>
          <p:nvGraphicFramePr>
            <p:cNvPr id="101389" name="_x0000bb63617b-ce1b-48c9-9b44-f0b4f0f25efe_i1262" descr="e卷通组卷系统 www.zujuan.com"/>
            <p:cNvGraphicFramePr>
              <a:graphicFrameLocks noChangeAspect="1"/>
            </p:cNvGraphicFramePr>
            <p:nvPr/>
          </p:nvGraphicFramePr>
          <p:xfrm>
            <a:off x="611560" y="3528392"/>
            <a:ext cx="1259632" cy="627534"/>
          </p:xfrm>
          <a:graphic>
            <a:graphicData uri="http://schemas.openxmlformats.org/presentationml/2006/ole">
              <p:oleObj spid="_x0000_s101389" name="Equation" r:id="rId9" imgW="761760" imgH="393480" progId="Equation.DSMT4">
                <p:embed/>
              </p:oleObj>
            </a:graphicData>
          </a:graphic>
        </p:graphicFrame>
        <p:graphicFrame>
          <p:nvGraphicFramePr>
            <p:cNvPr id="101391" name="_x0000bb63617b-ce1b-48c9-9b44-f0b4f0f25efe_i1263" descr="e卷通组卷系统 www.zujuan.com"/>
            <p:cNvGraphicFramePr>
              <a:graphicFrameLocks noChangeAspect="1"/>
            </p:cNvGraphicFramePr>
            <p:nvPr/>
          </p:nvGraphicFramePr>
          <p:xfrm>
            <a:off x="2339752" y="3528392"/>
            <a:ext cx="683568" cy="627534"/>
          </p:xfrm>
          <a:graphic>
            <a:graphicData uri="http://schemas.openxmlformats.org/presentationml/2006/ole">
              <p:oleObj spid="_x0000_s101391" name="Equation" r:id="rId10" imgW="418918" imgH="393529" progId="Equation.DSMT4">
                <p:embed/>
              </p:oleObj>
            </a:graphicData>
          </a:graphic>
        </p:graphicFrame>
      </p:grpSp>
      <p:sp>
        <p:nvSpPr>
          <p:cNvPr id="33" name="矩形 32"/>
          <p:cNvSpPr/>
          <p:nvPr/>
        </p:nvSpPr>
        <p:spPr>
          <a:xfrm>
            <a:off x="3203848" y="4155926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∴ </a:t>
            </a:r>
            <a:r>
              <a:rPr lang="zh-CN" altLang="zh-CN" b="1" dirty="0" smtClean="0"/>
              <a:t>⊿</a:t>
            </a:r>
            <a:r>
              <a:rPr lang="en-US" altLang="zh-CN" b="1" dirty="0" smtClean="0"/>
              <a:t>ABC</a:t>
            </a:r>
            <a:r>
              <a:rPr lang="zh-CN" altLang="en-US" b="1" dirty="0" smtClean="0"/>
              <a:t>为等边三角形</a:t>
            </a:r>
            <a:r>
              <a:rPr lang="en-US" altLang="zh-CN" b="1" dirty="0" smtClean="0"/>
              <a:t>.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496" y="3651870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依</a:t>
            </a:r>
            <a:r>
              <a:rPr lang="zh-CN" altLang="zh-CN" b="1" dirty="0" smtClean="0"/>
              <a:t>图象</a:t>
            </a:r>
            <a:r>
              <a:rPr lang="zh-CN" altLang="en-US" b="1" dirty="0" smtClean="0"/>
              <a:t>知</a:t>
            </a:r>
            <a:r>
              <a:rPr lang="zh-CN" altLang="zh-CN" b="1" dirty="0" smtClean="0"/>
              <a:t>，</a:t>
            </a:r>
            <a:r>
              <a:rPr lang="en-US" altLang="zh-CN" b="1" dirty="0" smtClean="0"/>
              <a:t>f(x)</a:t>
            </a:r>
            <a:r>
              <a:rPr lang="zh-CN" altLang="zh-CN" b="1" dirty="0" smtClean="0"/>
              <a:t>无最小值，有</a:t>
            </a:r>
            <a:r>
              <a:rPr lang="en-US" altLang="zh-CN" sz="2000" b="1" dirty="0" smtClean="0"/>
              <a:t>y</a:t>
            </a:r>
            <a:r>
              <a:rPr lang="en-US" altLang="zh-CN" sz="2000" b="1" baseline="-25000" dirty="0" smtClean="0"/>
              <a:t>max</a:t>
            </a:r>
            <a:r>
              <a:rPr lang="en-US" altLang="zh-CN" sz="2000" b="1" dirty="0" smtClean="0"/>
              <a:t>|</a:t>
            </a:r>
            <a:r>
              <a:rPr lang="en-US" altLang="zh-CN" sz="2000" b="1" baseline="-25000" dirty="0" smtClean="0"/>
              <a:t>x=B</a:t>
            </a:r>
            <a:r>
              <a:rPr lang="en-US" altLang="zh-CN" sz="2000" b="1" dirty="0" smtClean="0"/>
              <a:t>=1</a:t>
            </a:r>
            <a:r>
              <a:rPr lang="zh-CN" altLang="zh-CN" sz="2000" b="1" dirty="0" smtClean="0"/>
              <a:t>，</a:t>
            </a:r>
            <a:endParaRPr lang="zh-CN" altLang="zh-CN" sz="2000" b="1" dirty="0"/>
          </a:p>
        </p:txBody>
      </p:sp>
      <p:pic>
        <p:nvPicPr>
          <p:cNvPr id="101395" name="Picture 1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8064" y="1923678"/>
            <a:ext cx="24384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7" name="组合 36"/>
          <p:cNvGrpSpPr/>
          <p:nvPr/>
        </p:nvGrpSpPr>
        <p:grpSpPr>
          <a:xfrm>
            <a:off x="6084168" y="2211710"/>
            <a:ext cx="288032" cy="1118894"/>
            <a:chOff x="6084168" y="2211710"/>
            <a:chExt cx="288032" cy="1118894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6228184" y="2211710"/>
              <a:ext cx="0" cy="720080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" name="Object 19"/>
            <p:cNvGraphicFramePr>
              <a:graphicFrameLocks noChangeAspect="1"/>
            </p:cNvGraphicFramePr>
            <p:nvPr/>
          </p:nvGraphicFramePr>
          <p:xfrm>
            <a:off x="6084168" y="2643758"/>
            <a:ext cx="288032" cy="686846"/>
          </p:xfrm>
          <a:graphic>
            <a:graphicData uri="http://schemas.openxmlformats.org/presentationml/2006/ole">
              <p:oleObj spid="_x0000_s101395" name="Equation" r:id="rId12" imgW="164880" imgH="393480" progId="Equation.DSMT4">
                <p:embed/>
              </p:oleObj>
            </a:graphicData>
          </a:graphic>
        </p:graphicFrame>
      </p:grpSp>
      <p:graphicFrame>
        <p:nvGraphicFramePr>
          <p:cNvPr id="38" name="_x0000bb63617b-ce1b-48c9-9b44-f0b4f0f25efe_i1246" descr="e卷通组卷系统 www.zujuan.com"/>
          <p:cNvGraphicFramePr>
            <a:graphicFrameLocks noChangeAspect="1"/>
          </p:cNvGraphicFramePr>
          <p:nvPr/>
        </p:nvGraphicFramePr>
        <p:xfrm>
          <a:off x="251520" y="3147814"/>
          <a:ext cx="1907704" cy="555526"/>
        </p:xfrm>
        <a:graphic>
          <a:graphicData uri="http://schemas.openxmlformats.org/presentationml/2006/ole">
            <p:oleObj spid="_x0000_s101396" name="Equation" r:id="rId13" imgW="1180588" imgH="393529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33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144016" y="555526"/>
            <a:ext cx="68762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8：</a:t>
            </a:r>
            <a:r>
              <a:rPr lang="zh-CN" altLang="zh-CN" sz="2000" b="1" dirty="0" smtClean="0"/>
              <a:t>如图，港口</a:t>
            </a:r>
            <a:r>
              <a:rPr lang="en-US" altLang="zh-CN" sz="2000" b="1" dirty="0" smtClean="0"/>
              <a:t>B</a:t>
            </a:r>
            <a:r>
              <a:rPr lang="zh-CN" altLang="zh-CN" sz="2000" b="1" dirty="0" smtClean="0"/>
              <a:t>在港口</a:t>
            </a:r>
            <a:r>
              <a:rPr lang="en-US" altLang="zh-CN" sz="2000" b="1" dirty="0" smtClean="0"/>
              <a:t>O</a:t>
            </a:r>
            <a:r>
              <a:rPr lang="zh-CN" altLang="zh-CN" sz="2000" b="1" dirty="0" smtClean="0"/>
              <a:t>正东方</a:t>
            </a:r>
            <a:r>
              <a:rPr lang="en-US" altLang="zh-CN" sz="2000" b="1" dirty="0" smtClean="0"/>
              <a:t>120</a:t>
            </a:r>
            <a:r>
              <a:rPr lang="zh-CN" altLang="zh-CN" sz="2000" b="1" dirty="0" smtClean="0"/>
              <a:t>海里处，小岛</a:t>
            </a:r>
            <a:r>
              <a:rPr lang="en-US" altLang="zh-CN" sz="2000" b="1" dirty="0" smtClean="0"/>
              <a:t>C</a:t>
            </a:r>
            <a:r>
              <a:rPr lang="zh-CN" altLang="zh-CN" sz="2000" b="1" dirty="0" smtClean="0"/>
              <a:t>在港口</a:t>
            </a:r>
            <a:r>
              <a:rPr lang="en-US" altLang="zh-CN" sz="2000" b="1" dirty="0" smtClean="0"/>
              <a:t>O</a:t>
            </a:r>
            <a:r>
              <a:rPr lang="zh-CN" altLang="zh-CN" sz="2000" b="1" dirty="0" smtClean="0"/>
              <a:t>北偏东</a:t>
            </a:r>
            <a:r>
              <a:rPr lang="en-US" altLang="zh-CN" sz="2000" b="1" dirty="0" smtClean="0"/>
              <a:t>60</a:t>
            </a:r>
            <a:r>
              <a:rPr lang="en-US" altLang="zh-CN" sz="2000" b="1" baseline="30000" dirty="0" smtClean="0"/>
              <a:t>0</a:t>
            </a:r>
            <a:r>
              <a:rPr lang="zh-CN" altLang="zh-CN" sz="2000" b="1" dirty="0" smtClean="0"/>
              <a:t>方向和港口</a:t>
            </a:r>
            <a:r>
              <a:rPr lang="en-US" altLang="zh-CN" sz="2000" b="1" dirty="0" smtClean="0"/>
              <a:t>B</a:t>
            </a:r>
            <a:r>
              <a:rPr lang="zh-CN" altLang="zh-CN" sz="2000" b="1" dirty="0" smtClean="0"/>
              <a:t>北偏西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zh-CN" sz="2000" b="1" dirty="0" smtClean="0"/>
              <a:t>方向上，一艘科学考察船从港口</a:t>
            </a:r>
            <a:r>
              <a:rPr lang="en-US" altLang="zh-CN" sz="2000" b="1" dirty="0" smtClean="0"/>
              <a:t>O</a:t>
            </a:r>
            <a:r>
              <a:rPr lang="zh-CN" altLang="zh-CN" sz="2000" b="1" dirty="0" smtClean="0"/>
              <a:t>出发，沿北偏东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zh-CN" sz="2000" b="1" dirty="0" smtClean="0"/>
              <a:t>的</a:t>
            </a:r>
            <a:r>
              <a:rPr lang="en-US" altLang="zh-CN" sz="2000" b="1" dirty="0" smtClean="0"/>
              <a:t>OA</a:t>
            </a:r>
            <a:r>
              <a:rPr lang="zh-CN" altLang="zh-CN" sz="2000" b="1" dirty="0" smtClean="0"/>
              <a:t>方向以每小时</a:t>
            </a:r>
            <a:r>
              <a:rPr lang="en-US" altLang="zh-CN" sz="2000" b="1" dirty="0" smtClean="0"/>
              <a:t>20</a:t>
            </a:r>
            <a:r>
              <a:rPr lang="zh-CN" altLang="zh-CN" sz="2000" b="1" dirty="0" smtClean="0"/>
              <a:t>海里的速度驶离港口</a:t>
            </a:r>
            <a:r>
              <a:rPr lang="en-US" altLang="zh-CN" sz="2000" b="1" dirty="0" smtClean="0"/>
              <a:t>O</a:t>
            </a:r>
            <a:r>
              <a:rPr lang="zh-CN" altLang="zh-CN" sz="2000" b="1" dirty="0" smtClean="0"/>
              <a:t>，一艘快艇从港口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B</a:t>
            </a:r>
            <a:r>
              <a:rPr lang="zh-CN" altLang="zh-CN" sz="2000" b="1" dirty="0" smtClean="0"/>
              <a:t>出发，以每小时</a:t>
            </a:r>
            <a:r>
              <a:rPr lang="en-US" altLang="zh-CN" sz="2000" b="1" dirty="0" smtClean="0"/>
              <a:t>60</a:t>
            </a:r>
            <a:r>
              <a:rPr lang="zh-CN" altLang="zh-CN" sz="2000" b="1" dirty="0" smtClean="0"/>
              <a:t>海里的速度驶向</a:t>
            </a:r>
            <a:endParaRPr lang="en-US" altLang="zh-CN" sz="2000" b="1" dirty="0" smtClean="0"/>
          </a:p>
          <a:p>
            <a:r>
              <a:rPr lang="zh-CN" altLang="zh-CN" sz="2000" b="1" dirty="0" smtClean="0"/>
              <a:t>小岛</a:t>
            </a:r>
            <a:r>
              <a:rPr lang="en-US" altLang="zh-CN" sz="2000" b="1" dirty="0" smtClean="0"/>
              <a:t>C</a:t>
            </a:r>
            <a:r>
              <a:rPr lang="zh-CN" altLang="zh-CN" sz="2000" b="1" dirty="0" smtClean="0"/>
              <a:t>，在</a:t>
            </a:r>
            <a:r>
              <a:rPr lang="en-US" altLang="zh-CN" sz="2000" b="1" dirty="0" smtClean="0"/>
              <a:t>C</a:t>
            </a:r>
            <a:r>
              <a:rPr lang="zh-CN" altLang="zh-CN" sz="2000" b="1" dirty="0" smtClean="0"/>
              <a:t>岛装运补给物资后给考</a:t>
            </a:r>
            <a:endParaRPr lang="en-US" altLang="zh-CN" sz="2000" b="1" dirty="0" smtClean="0"/>
          </a:p>
          <a:p>
            <a:r>
              <a:rPr lang="zh-CN" altLang="zh-CN" sz="2000" b="1" dirty="0" smtClean="0"/>
              <a:t>察船送去，现两船同时出发，补给</a:t>
            </a:r>
            <a:endParaRPr lang="en-US" altLang="zh-CN" sz="2000" b="1" dirty="0" smtClean="0"/>
          </a:p>
          <a:p>
            <a:r>
              <a:rPr lang="zh-CN" altLang="zh-CN" sz="2000" b="1" dirty="0" smtClean="0"/>
              <a:t>物资的装船时间需要</a:t>
            </a:r>
            <a:r>
              <a:rPr lang="en-US" altLang="zh-CN" sz="2000" b="1" dirty="0" smtClean="0"/>
              <a:t>1</a:t>
            </a:r>
            <a:r>
              <a:rPr lang="zh-CN" altLang="zh-CN" sz="2000" b="1" dirty="0" smtClean="0"/>
              <a:t>小时，问快艇</a:t>
            </a:r>
            <a:endParaRPr lang="en-US" altLang="zh-CN" sz="2000" b="1" dirty="0" smtClean="0"/>
          </a:p>
          <a:p>
            <a:r>
              <a:rPr lang="zh-CN" altLang="zh-CN" sz="2000" b="1" dirty="0" smtClean="0"/>
              <a:t>驶离港口</a:t>
            </a:r>
            <a:r>
              <a:rPr lang="en-US" altLang="zh-CN" sz="2000" b="1" dirty="0" smtClean="0"/>
              <a:t>B</a:t>
            </a:r>
            <a:r>
              <a:rPr lang="zh-CN" altLang="zh-CN" sz="2000" b="1" dirty="0" smtClean="0"/>
              <a:t>后最少要经过多少时间才</a:t>
            </a:r>
            <a:endParaRPr lang="en-US" altLang="zh-CN" sz="2000" b="1" dirty="0" smtClean="0"/>
          </a:p>
          <a:p>
            <a:r>
              <a:rPr lang="zh-CN" altLang="zh-CN" sz="2000" b="1" dirty="0" smtClean="0"/>
              <a:t>能和考察船相遇？</a:t>
            </a:r>
            <a:endParaRPr lang="zh-CN" altLang="zh-CN" sz="2000" b="1" dirty="0"/>
          </a:p>
        </p:txBody>
      </p:sp>
      <p:pic>
        <p:nvPicPr>
          <p:cNvPr id="35882" name="_x000018af7b5d-2cb1-4752-a0e6-157eb4676ce2_i1316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0975" cy="171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5890" name="Rectangle 5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5892" name="Rectangle 52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B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211962" y="1440160"/>
            <a:ext cx="3003258" cy="2427734"/>
            <a:chOff x="4211962" y="1440160"/>
            <a:chExt cx="3003258" cy="2427734"/>
          </a:xfrm>
        </p:grpSpPr>
        <p:grpSp>
          <p:nvGrpSpPr>
            <p:cNvPr id="35876" name="_x000018af7b5d-2cb1-4752-a0e6-157eb4676ce2_s1027" descr="e卷通组卷系统 www.zujuan.com"/>
            <p:cNvGrpSpPr>
              <a:grpSpLocks/>
            </p:cNvGrpSpPr>
            <p:nvPr/>
          </p:nvGrpSpPr>
          <p:grpSpPr bwMode="auto">
            <a:xfrm>
              <a:off x="4211962" y="1440160"/>
              <a:ext cx="3003258" cy="2427734"/>
              <a:chOff x="3875" y="15348"/>
              <a:chExt cx="2892" cy="3238"/>
            </a:xfrm>
          </p:grpSpPr>
          <p:sp>
            <p:nvSpPr>
              <p:cNvPr id="35889" name="_x000018af7b5d-2cb1-4752-a0e6-157eb4676ce2_s1028"/>
              <p:cNvSpPr>
                <a:spLocks noChangeShapeType="1"/>
              </p:cNvSpPr>
              <p:nvPr/>
            </p:nvSpPr>
            <p:spPr bwMode="auto">
              <a:xfrm flipV="1">
                <a:off x="3875" y="18010"/>
                <a:ext cx="2427" cy="4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8" name="_x000018af7b5d-2cb1-4752-a0e6-157eb4676ce2_s1029"/>
              <p:cNvSpPr>
                <a:spLocks noChangeShapeType="1"/>
              </p:cNvSpPr>
              <p:nvPr/>
            </p:nvSpPr>
            <p:spPr bwMode="auto">
              <a:xfrm flipV="1">
                <a:off x="4317" y="15926"/>
                <a:ext cx="12" cy="248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7" name="_x000018af7b5d-2cb1-4752-a0e6-157eb4676ce2_s1030"/>
              <p:cNvSpPr>
                <a:spLocks noChangeShapeType="1"/>
              </p:cNvSpPr>
              <p:nvPr/>
            </p:nvSpPr>
            <p:spPr bwMode="auto">
              <a:xfrm flipV="1">
                <a:off x="4319" y="17310"/>
                <a:ext cx="1408" cy="7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6" name="_x000018af7b5d-2cb1-4752-a0e6-157eb4676ce2_s1031"/>
              <p:cNvSpPr>
                <a:spLocks noChangeShapeType="1"/>
              </p:cNvSpPr>
              <p:nvPr/>
            </p:nvSpPr>
            <p:spPr bwMode="auto">
              <a:xfrm>
                <a:off x="5727" y="17297"/>
                <a:ext cx="378" cy="7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5" name="_x000018af7b5d-2cb1-4752-a0e6-157eb4676ce2_s1032"/>
              <p:cNvSpPr>
                <a:spLocks noChangeShapeType="1"/>
              </p:cNvSpPr>
              <p:nvPr/>
            </p:nvSpPr>
            <p:spPr bwMode="auto">
              <a:xfrm flipV="1">
                <a:off x="4331" y="15701"/>
                <a:ext cx="1292" cy="234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4" name="_x000018af7b5d-2cb1-4752-a0e6-157eb4676ce2_s1033"/>
              <p:cNvSpPr>
                <a:spLocks noChangeShapeType="1"/>
              </p:cNvSpPr>
              <p:nvPr/>
            </p:nvSpPr>
            <p:spPr bwMode="auto">
              <a:xfrm>
                <a:off x="5611" y="15701"/>
                <a:ext cx="116" cy="159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3" name="_x000018af7b5d-2cb1-4752-a0e6-157eb4676ce2_s1034"/>
              <p:cNvSpPr>
                <a:spLocks noChangeArrowheads="1"/>
              </p:cNvSpPr>
              <p:nvPr/>
            </p:nvSpPr>
            <p:spPr bwMode="auto">
              <a:xfrm>
                <a:off x="4073" y="17914"/>
                <a:ext cx="495" cy="483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宋体" pitchFamily="2" charset="-122"/>
                    <a:cs typeface="Times New Roman" pitchFamily="18" charset="0"/>
                  </a:rPr>
                  <a:t>O</a:t>
                </a:r>
                <a:endParaRPr kumimoji="0" lang="en-US" alt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  <a:cs typeface="宋体" pitchFamily="2" charset="-122"/>
                </a:endParaRPr>
              </a:p>
            </p:txBody>
          </p:sp>
          <p:sp>
            <p:nvSpPr>
              <p:cNvPr id="35881" name="_x000018af7b5d-2cb1-4752-a0e6-157eb4676ce2_s1035"/>
              <p:cNvSpPr>
                <a:spLocks noChangeArrowheads="1"/>
              </p:cNvSpPr>
              <p:nvPr/>
            </p:nvSpPr>
            <p:spPr bwMode="auto">
              <a:xfrm>
                <a:off x="5922" y="18102"/>
                <a:ext cx="483" cy="484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80" name="_x000018af7b5d-2cb1-4752-a0e6-157eb4676ce2_s1036"/>
              <p:cNvSpPr>
                <a:spLocks noChangeArrowheads="1"/>
              </p:cNvSpPr>
              <p:nvPr/>
            </p:nvSpPr>
            <p:spPr bwMode="auto">
              <a:xfrm>
                <a:off x="5305" y="15348"/>
                <a:ext cx="494" cy="484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宋体" pitchFamily="2" charset="-122"/>
                    <a:cs typeface="Times New Roman" pitchFamily="18" charset="0"/>
                  </a:rPr>
                  <a:t>A</a:t>
                </a:r>
                <a:endParaRPr kumimoji="0" lang="en-US" altLang="zh-CN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  <a:cs typeface="宋体" pitchFamily="2" charset="-122"/>
                </a:endParaRPr>
              </a:p>
            </p:txBody>
          </p:sp>
          <p:sp>
            <p:nvSpPr>
              <p:cNvPr id="35879" name="_x000018af7b5d-2cb1-4752-a0e6-157eb4676ce2_s1037"/>
              <p:cNvSpPr>
                <a:spLocks noChangeArrowheads="1"/>
              </p:cNvSpPr>
              <p:nvPr/>
            </p:nvSpPr>
            <p:spPr bwMode="auto">
              <a:xfrm>
                <a:off x="5736" y="17020"/>
                <a:ext cx="495" cy="484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宋体" pitchFamily="2" charset="-122"/>
                    <a:cs typeface="Times New Roman" pitchFamily="18" charset="0"/>
                  </a:rPr>
                  <a:t>C</a:t>
                </a:r>
                <a:endParaRPr kumimoji="0" lang="en-US" alt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  <a:cs typeface="宋体" pitchFamily="2" charset="-122"/>
                </a:endParaRPr>
              </a:p>
            </p:txBody>
          </p:sp>
          <p:sp>
            <p:nvSpPr>
              <p:cNvPr id="35878" name="_x000018af7b5d-2cb1-4752-a0e6-157eb4676ce2_s1038"/>
              <p:cNvSpPr>
                <a:spLocks noChangeArrowheads="1"/>
              </p:cNvSpPr>
              <p:nvPr/>
            </p:nvSpPr>
            <p:spPr bwMode="auto">
              <a:xfrm>
                <a:off x="6233" y="17867"/>
                <a:ext cx="534" cy="550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6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宋体" pitchFamily="2" charset="-122"/>
                    <a:cs typeface="Times New Roman" pitchFamily="18" charset="0"/>
                  </a:rPr>
                  <a:t>东</a:t>
                </a:r>
                <a:endParaRPr kumimoji="0" lang="zh-CN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  <a:cs typeface="宋体" pitchFamily="2" charset="-122"/>
                </a:endParaRPr>
              </a:p>
            </p:txBody>
          </p:sp>
          <p:sp>
            <p:nvSpPr>
              <p:cNvPr id="35877" name="_x000018af7b5d-2cb1-4752-a0e6-157eb4676ce2_s1039"/>
              <p:cNvSpPr>
                <a:spLocks noChangeArrowheads="1"/>
              </p:cNvSpPr>
              <p:nvPr/>
            </p:nvSpPr>
            <p:spPr bwMode="auto">
              <a:xfrm>
                <a:off x="4082" y="15528"/>
                <a:ext cx="534" cy="549"/>
              </a:xfrm>
              <a:custGeom>
                <a:avLst/>
                <a:gdLst/>
                <a:ahLst/>
                <a:cxnLst/>
                <a:rect l="0" t="0" r="r" b="b"/>
                <a:pathLst/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宋体" pitchFamily="2" charset="-122"/>
                    <a:cs typeface="Times New Roman" pitchFamily="18" charset="0"/>
                  </a:rPr>
                  <a:t>北</a:t>
                </a:r>
                <a:endParaRPr kumimoji="0" 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  <a:cs typeface="宋体" pitchFamily="2" charset="-122"/>
                </a:endParaRPr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6372200" y="3426554"/>
              <a:ext cx="3145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b="1" dirty="0" smtClean="0"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B</a:t>
              </a:r>
              <a:endParaRPr lang="en-US" altLang="zh-CN" b="1" dirty="0" smtClean="0"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07504" y="3714586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分析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：</a:t>
            </a:r>
            <a:r>
              <a:rPr lang="en-US" altLang="zh-CN" sz="2400" b="1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t</a:t>
            </a:r>
            <a:r>
              <a:rPr lang="en-US" altLang="zh-CN" sz="2400" b="1" baseline="-25000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BC</a:t>
            </a:r>
            <a:r>
              <a:rPr lang="en-US" altLang="zh-CN" sz="2400" b="1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+1+t</a:t>
            </a:r>
            <a:r>
              <a:rPr lang="en-US" altLang="zh-CN" sz="2400" b="1" baseline="-25000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AC</a:t>
            </a:r>
            <a:r>
              <a:rPr lang="en-US" altLang="zh-CN" sz="2400" b="1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=t</a:t>
            </a:r>
            <a:r>
              <a:rPr lang="en-US" altLang="zh-CN" sz="2400" b="1" baseline="-25000" dirty="0" smtClean="0">
                <a:latin typeface="Arial" pitchFamily="34" charset="0"/>
                <a:ea typeface="宋体" pitchFamily="2" charset="-122"/>
                <a:cs typeface="宋体" pitchFamily="2" charset="-122"/>
                <a:sym typeface="Wingdings" pitchFamily="2" charset="2"/>
              </a:rPr>
              <a:t>AO</a:t>
            </a:r>
            <a:endParaRPr lang="en-US" altLang="zh-CN" sz="2400" b="1" baseline="-25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932040" y="3210530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30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860032" y="3003798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30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012160" y="3147814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60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084168" y="2139702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60t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8" grpId="0"/>
      <p:bldP spid="59" grpId="0"/>
      <p:bldP spid="60" grpId="0"/>
      <p:bldP spid="61" grpId="0"/>
      <p:bldP spid="6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79512" y="771550"/>
            <a:ext cx="6408712" cy="461665"/>
            <a:chOff x="179512" y="771550"/>
            <a:chExt cx="6408712" cy="461665"/>
          </a:xfrm>
        </p:grpSpPr>
        <p:sp>
          <p:nvSpPr>
            <p:cNvPr id="2" name="矩形 1"/>
            <p:cNvSpPr/>
            <p:nvPr/>
          </p:nvSpPr>
          <p:spPr>
            <a:xfrm>
              <a:off x="179512" y="771550"/>
              <a:ext cx="577273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</a:rPr>
                <a:t>解：</a:t>
              </a:r>
              <a:r>
                <a:rPr lang="zh-CN" altLang="zh-CN" sz="2400" b="1" dirty="0" smtClean="0"/>
                <a:t>由图可知</a:t>
              </a:r>
              <a:r>
                <a:rPr lang="en-US" altLang="zh-CN" sz="2400" b="1" dirty="0" smtClean="0"/>
                <a:t>|OB|=120</a:t>
              </a:r>
              <a:r>
                <a:rPr lang="zh-CN" altLang="zh-CN" sz="2400" b="1" dirty="0" smtClean="0"/>
                <a:t>，</a:t>
              </a:r>
              <a:r>
                <a:rPr lang="en-US" altLang="zh-CN" sz="2400" b="1" dirty="0" smtClean="0"/>
                <a:t>|BC|=60,  |OC|=</a:t>
              </a:r>
              <a:endParaRPr lang="zh-CN" altLang="en-US" sz="2400" b="1" dirty="0"/>
            </a:p>
          </p:txBody>
        </p:sp>
        <p:graphicFrame>
          <p:nvGraphicFramePr>
            <p:cNvPr id="40961" name="_x000018af7b5d-2cb1-4752-a0e6-157eb4676ce2_i1262" descr="e卷通组卷系统 www.zujuan.com"/>
            <p:cNvGraphicFramePr>
              <a:graphicFrameLocks noChangeAspect="1"/>
            </p:cNvGraphicFramePr>
            <p:nvPr/>
          </p:nvGraphicFramePr>
          <p:xfrm>
            <a:off x="5868144" y="771550"/>
            <a:ext cx="720080" cy="432048"/>
          </p:xfrm>
          <a:graphic>
            <a:graphicData uri="http://schemas.openxmlformats.org/presentationml/2006/ole">
              <p:oleObj spid="_x0000_s40961" name="Equation" r:id="rId3" imgW="381000" imgH="228600" progId="Equation.DSMT4">
                <p:embed/>
              </p:oleObj>
            </a:graphicData>
          </a:graphic>
        </p:graphicFrame>
      </p:grpSp>
      <p:sp>
        <p:nvSpPr>
          <p:cNvPr id="5" name="矩形 4"/>
          <p:cNvSpPr/>
          <p:nvPr/>
        </p:nvSpPr>
        <p:spPr>
          <a:xfrm>
            <a:off x="179512" y="1275606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          </a:t>
            </a:r>
            <a:r>
              <a:rPr lang="zh-CN" altLang="zh-CN" sz="2400" b="1" dirty="0" smtClean="0"/>
              <a:t>快艇从</a:t>
            </a:r>
            <a:r>
              <a:rPr lang="en-US" altLang="zh-CN" sz="2400" b="1" dirty="0" smtClean="0"/>
              <a:t>B</a:t>
            </a:r>
            <a:r>
              <a:rPr lang="zh-CN" altLang="zh-CN" sz="2400" b="1" dirty="0" smtClean="0"/>
              <a:t>到</a:t>
            </a:r>
            <a:r>
              <a:rPr lang="en-US" altLang="zh-CN" sz="2400" b="1" dirty="0" smtClean="0"/>
              <a:t>C</a:t>
            </a:r>
            <a:r>
              <a:rPr lang="zh-CN" altLang="zh-CN" sz="2400" b="1" dirty="0" smtClean="0"/>
              <a:t>需要</a:t>
            </a:r>
            <a:r>
              <a:rPr lang="en-US" altLang="zh-CN" sz="2400" b="1" dirty="0" smtClean="0"/>
              <a:t>1</a:t>
            </a:r>
            <a:r>
              <a:rPr lang="zh-CN" altLang="zh-CN" sz="2400" b="1" dirty="0" smtClean="0"/>
              <a:t>小时，</a:t>
            </a:r>
            <a:endParaRPr lang="en-US" altLang="zh-CN" sz="2400" b="1" dirty="0" smtClean="0"/>
          </a:p>
          <a:p>
            <a:r>
              <a:rPr lang="zh-CN" altLang="zh-CN" sz="2400" b="1" dirty="0" smtClean="0"/>
              <a:t>然后装物资需要</a:t>
            </a:r>
            <a:r>
              <a:rPr lang="en-US" altLang="zh-CN" sz="2400" b="1" dirty="0" smtClean="0"/>
              <a:t>1</a:t>
            </a:r>
            <a:r>
              <a:rPr lang="zh-CN" altLang="zh-CN" sz="2400" b="1" dirty="0" smtClean="0"/>
              <a:t>小时，所以</a:t>
            </a:r>
            <a:endParaRPr lang="en-US" altLang="zh-CN" sz="2400" b="1" dirty="0" smtClean="0"/>
          </a:p>
          <a:p>
            <a:r>
              <a:rPr lang="zh-CN" altLang="zh-CN" sz="2400" b="1" dirty="0" smtClean="0"/>
              <a:t>考察船已经走了两小时</a:t>
            </a:r>
            <a:r>
              <a:rPr lang="en-US" altLang="zh-CN" sz="2400" b="1" dirty="0" smtClean="0"/>
              <a:t>.</a:t>
            </a:r>
            <a:endParaRPr lang="zh-CN" altLang="zh-CN" sz="2400" b="1" dirty="0"/>
          </a:p>
        </p:txBody>
      </p:sp>
      <p:grpSp>
        <p:nvGrpSpPr>
          <p:cNvPr id="6" name="_x000018af7b5d-2cb1-4752-a0e6-157eb4676ce2_s1027" descr="e卷通组卷系统 www.zujuan.com"/>
          <p:cNvGrpSpPr>
            <a:grpSpLocks/>
          </p:cNvGrpSpPr>
          <p:nvPr/>
        </p:nvGrpSpPr>
        <p:grpSpPr bwMode="auto">
          <a:xfrm>
            <a:off x="4139952" y="1059582"/>
            <a:ext cx="3003258" cy="2427734"/>
            <a:chOff x="3875" y="15348"/>
            <a:chExt cx="2892" cy="3238"/>
          </a:xfrm>
        </p:grpSpPr>
        <p:sp>
          <p:nvSpPr>
            <p:cNvPr id="7" name="_x000018af7b5d-2cb1-4752-a0e6-157eb4676ce2_s1028"/>
            <p:cNvSpPr>
              <a:spLocks noChangeShapeType="1"/>
            </p:cNvSpPr>
            <p:nvPr/>
          </p:nvSpPr>
          <p:spPr bwMode="auto">
            <a:xfrm flipV="1">
              <a:off x="3875" y="18010"/>
              <a:ext cx="2427" cy="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_x000018af7b5d-2cb1-4752-a0e6-157eb4676ce2_s1029"/>
            <p:cNvSpPr>
              <a:spLocks noChangeShapeType="1"/>
            </p:cNvSpPr>
            <p:nvPr/>
          </p:nvSpPr>
          <p:spPr bwMode="auto">
            <a:xfrm flipV="1">
              <a:off x="4317" y="15926"/>
              <a:ext cx="12" cy="24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_x000018af7b5d-2cb1-4752-a0e6-157eb4676ce2_s1030"/>
            <p:cNvSpPr>
              <a:spLocks noChangeShapeType="1"/>
            </p:cNvSpPr>
            <p:nvPr/>
          </p:nvSpPr>
          <p:spPr bwMode="auto">
            <a:xfrm flipV="1">
              <a:off x="4319" y="17310"/>
              <a:ext cx="1408" cy="7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_x000018af7b5d-2cb1-4752-a0e6-157eb4676ce2_s1031"/>
            <p:cNvSpPr>
              <a:spLocks noChangeShapeType="1"/>
            </p:cNvSpPr>
            <p:nvPr/>
          </p:nvSpPr>
          <p:spPr bwMode="auto">
            <a:xfrm>
              <a:off x="5727" y="17297"/>
              <a:ext cx="378" cy="7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_x000018af7b5d-2cb1-4752-a0e6-157eb4676ce2_s1032"/>
            <p:cNvSpPr>
              <a:spLocks noChangeShapeType="1"/>
            </p:cNvSpPr>
            <p:nvPr/>
          </p:nvSpPr>
          <p:spPr bwMode="auto">
            <a:xfrm flipV="1">
              <a:off x="4331" y="15701"/>
              <a:ext cx="1292" cy="23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_x000018af7b5d-2cb1-4752-a0e6-157eb4676ce2_s1033"/>
            <p:cNvSpPr>
              <a:spLocks noChangeShapeType="1"/>
            </p:cNvSpPr>
            <p:nvPr/>
          </p:nvSpPr>
          <p:spPr bwMode="auto">
            <a:xfrm>
              <a:off x="5611" y="15701"/>
              <a:ext cx="116" cy="15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_x000018af7b5d-2cb1-4752-a0e6-157eb4676ce2_s1034"/>
            <p:cNvSpPr>
              <a:spLocks noChangeArrowheads="1"/>
            </p:cNvSpPr>
            <p:nvPr/>
          </p:nvSpPr>
          <p:spPr bwMode="auto">
            <a:xfrm>
              <a:off x="4073" y="17914"/>
              <a:ext cx="495" cy="483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O</a:t>
              </a:r>
              <a:endPara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4" name="_x000018af7b5d-2cb1-4752-a0e6-157eb4676ce2_s1035"/>
            <p:cNvSpPr>
              <a:spLocks noChangeArrowheads="1"/>
            </p:cNvSpPr>
            <p:nvPr/>
          </p:nvSpPr>
          <p:spPr bwMode="auto">
            <a:xfrm>
              <a:off x="5922" y="18102"/>
              <a:ext cx="483" cy="484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_x000018af7b5d-2cb1-4752-a0e6-157eb4676ce2_s1036"/>
            <p:cNvSpPr>
              <a:spLocks noChangeArrowheads="1"/>
            </p:cNvSpPr>
            <p:nvPr/>
          </p:nvSpPr>
          <p:spPr bwMode="auto">
            <a:xfrm>
              <a:off x="5305" y="15348"/>
              <a:ext cx="494" cy="484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A</a:t>
              </a:r>
              <a:endPara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6" name="_x000018af7b5d-2cb1-4752-a0e6-157eb4676ce2_s1037"/>
            <p:cNvSpPr>
              <a:spLocks noChangeArrowheads="1"/>
            </p:cNvSpPr>
            <p:nvPr/>
          </p:nvSpPr>
          <p:spPr bwMode="auto">
            <a:xfrm>
              <a:off x="5736" y="17020"/>
              <a:ext cx="495" cy="484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C</a:t>
              </a:r>
              <a:endPara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" name="_x000018af7b5d-2cb1-4752-a0e6-157eb4676ce2_s1038"/>
            <p:cNvSpPr>
              <a:spLocks noChangeArrowheads="1"/>
            </p:cNvSpPr>
            <p:nvPr/>
          </p:nvSpPr>
          <p:spPr bwMode="auto">
            <a:xfrm>
              <a:off x="6233" y="17867"/>
              <a:ext cx="534" cy="550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东</a:t>
              </a:r>
              <a:endPara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8" name="_x000018af7b5d-2cb1-4752-a0e6-157eb4676ce2_s1039"/>
            <p:cNvSpPr>
              <a:spLocks noChangeArrowheads="1"/>
            </p:cNvSpPr>
            <p:nvPr/>
          </p:nvSpPr>
          <p:spPr bwMode="auto">
            <a:xfrm>
              <a:off x="4082" y="15528"/>
              <a:ext cx="534" cy="549"/>
            </a:xfrm>
            <a:custGeom>
              <a:avLst/>
              <a:gdLst/>
              <a:ahLst/>
              <a:cxnLst/>
              <a:rect l="0" t="0" r="r" b="b"/>
              <a:pathLst/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宋体" pitchFamily="2" charset="-122"/>
                  <a:cs typeface="Times New Roman" pitchFamily="18" charset="0"/>
                </a:rPr>
                <a:t>北</a:t>
              </a:r>
              <a:endPara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6300190" y="3045976"/>
            <a:ext cx="314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B</a:t>
            </a:r>
            <a:endParaRPr lang="en-US" altLang="zh-CN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60030" y="2829952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30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88022" y="2623220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30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40150" y="2767236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60</a:t>
            </a:r>
            <a:r>
              <a:rPr lang="en-US" altLang="zh-CN" b="1" baseline="30000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0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12158" y="1759124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60t</a:t>
            </a:r>
            <a:endParaRPr lang="en-US" altLang="zh-CN" b="1" baseline="300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9512" y="2379533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        </a:t>
            </a:r>
            <a:r>
              <a:rPr lang="zh-CN" altLang="zh-CN" sz="2400" b="1" dirty="0" smtClean="0"/>
              <a:t>设快艇从</a:t>
            </a:r>
            <a:r>
              <a:rPr lang="en-US" altLang="zh-CN" sz="2400" b="1" dirty="0" smtClean="0"/>
              <a:t>C</a:t>
            </a:r>
            <a:r>
              <a:rPr lang="zh-CN" altLang="zh-CN" sz="2400" b="1" dirty="0" smtClean="0"/>
              <a:t>到</a:t>
            </a:r>
            <a:r>
              <a:rPr lang="en-US" altLang="zh-CN" sz="2400" b="1" dirty="0" smtClean="0"/>
              <a:t>A</a:t>
            </a:r>
            <a:r>
              <a:rPr lang="zh-CN" altLang="zh-CN" sz="2400" b="1" dirty="0" smtClean="0"/>
              <a:t>需</a:t>
            </a:r>
            <a:r>
              <a:rPr lang="en-US" altLang="zh-CN" sz="2400" b="1" dirty="0" smtClean="0"/>
              <a:t>t</a:t>
            </a:r>
            <a:r>
              <a:rPr lang="zh-CN" altLang="zh-CN" sz="2400" b="1" dirty="0" smtClean="0"/>
              <a:t>小时； 则</a:t>
            </a:r>
            <a:r>
              <a:rPr lang="en-US" altLang="zh-CN" sz="2400" b="1" dirty="0" smtClean="0"/>
              <a:t>|OA|=40+20t,  |CA|=60t, ∠AOC=30</a:t>
            </a:r>
            <a:r>
              <a:rPr lang="en-US" altLang="zh-CN" sz="2400" b="1" baseline="30000" dirty="0" smtClean="0"/>
              <a:t>0</a:t>
            </a:r>
            <a:r>
              <a:rPr lang="zh-CN" altLang="zh-CN" sz="2400" b="1" dirty="0" smtClean="0"/>
              <a:t>，由余弦定理得：</a:t>
            </a:r>
            <a:endParaRPr lang="zh-CN" altLang="zh-CN" sz="2400" b="1" dirty="0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40963" name="_x000018af7b5d-2cb1-4752-a0e6-157eb4676ce2_i1264" descr="e卷通组卷系统 www.zujuan.com"/>
          <p:cNvGraphicFramePr>
            <a:graphicFrameLocks noChangeAspect="1"/>
          </p:cNvGraphicFramePr>
          <p:nvPr/>
        </p:nvGraphicFramePr>
        <p:xfrm>
          <a:off x="144016" y="3579862"/>
          <a:ext cx="6444208" cy="483518"/>
        </p:xfrm>
        <a:graphic>
          <a:graphicData uri="http://schemas.openxmlformats.org/presentationml/2006/ole">
            <p:oleObj spid="_x0000_s40963" name="Equation" r:id="rId4" imgW="3568700" imgH="241300" progId="Equation.DSMT4">
              <p:embed/>
            </p:oleObj>
          </a:graphicData>
        </a:graphic>
      </p:graphicFrame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54216" y="4011910"/>
            <a:ext cx="3313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/>
              <a:t>解得</a:t>
            </a:r>
            <a:r>
              <a:rPr lang="en-US" altLang="zh-CN" sz="2400" b="1" dirty="0" smtClean="0"/>
              <a:t>t=1</a:t>
            </a:r>
            <a:r>
              <a:rPr lang="zh-CN" altLang="en-US" sz="2400" b="1" dirty="0" smtClean="0"/>
              <a:t>，即共用</a:t>
            </a: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小时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0" grpId="0"/>
      <p:bldP spid="21" grpId="0"/>
      <p:bldP spid="22" grpId="0"/>
      <p:bldP spid="23" grpId="0"/>
      <p:bldP spid="24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771550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五、课堂小结：</a:t>
            </a:r>
            <a:endParaRPr lang="zh-CN" altLang="en-US" sz="2400" b="1" dirty="0"/>
          </a:p>
        </p:txBody>
      </p:sp>
      <p:sp>
        <p:nvSpPr>
          <p:cNvPr id="5" name="矩形 4"/>
          <p:cNvSpPr/>
          <p:nvPr/>
        </p:nvSpPr>
        <p:spPr>
          <a:xfrm>
            <a:off x="107504" y="1203598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      1、</a:t>
            </a:r>
            <a:r>
              <a:rPr lang="zh-CN" altLang="en-US" sz="2400" b="1" dirty="0" smtClean="0"/>
              <a:t>切化弦</a:t>
            </a:r>
            <a:r>
              <a:rPr lang="en-US" altLang="zh-CN" sz="2400" b="1" dirty="0" smtClean="0"/>
              <a:t>,  </a:t>
            </a:r>
            <a:r>
              <a:rPr lang="zh-CN" altLang="en-US" sz="2400" b="1" dirty="0" smtClean="0"/>
              <a:t>边化角或角化边即边或角的统一性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  <p:sp>
        <p:nvSpPr>
          <p:cNvPr id="6" name="矩形 5"/>
          <p:cNvSpPr/>
          <p:nvPr/>
        </p:nvSpPr>
        <p:spPr>
          <a:xfrm>
            <a:off x="539552" y="1707654"/>
            <a:ext cx="32063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2、</a:t>
            </a:r>
            <a:r>
              <a:rPr lang="zh-CN" altLang="en-US" sz="2400" b="1" dirty="0" smtClean="0"/>
              <a:t>充分注意角的范围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  <p:sp>
        <p:nvSpPr>
          <p:cNvPr id="7" name="矩形 6"/>
          <p:cNvSpPr/>
          <p:nvPr/>
        </p:nvSpPr>
        <p:spPr>
          <a:xfrm>
            <a:off x="35496" y="2244809"/>
            <a:ext cx="698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        3、</a:t>
            </a:r>
            <a:r>
              <a:rPr lang="zh-CN" altLang="en-US" sz="2400" b="1" dirty="0" smtClean="0"/>
              <a:t>重视分类讨论，利用正、余弦定理构建方程是基本的数学思想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539552" y="3147814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4、</a:t>
            </a:r>
            <a:r>
              <a:rPr lang="zh-CN" altLang="en-US" sz="2400" b="1" dirty="0" smtClean="0"/>
              <a:t>掌握三类问题的处理原则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2214</TotalTime>
  <Words>2362</Words>
  <Application>Microsoft Office PowerPoint</Application>
  <PresentationFormat>全屏显示(16:9)</PresentationFormat>
  <Paragraphs>222</Paragraphs>
  <Slides>24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Office 主题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197</cp:revision>
  <dcterms:created xsi:type="dcterms:W3CDTF">2016-03-07T00:49:06Z</dcterms:created>
  <dcterms:modified xsi:type="dcterms:W3CDTF">2016-06-27T04:19:31Z</dcterms:modified>
</cp:coreProperties>
</file>