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435" r:id="rId2"/>
    <p:sldId id="433" r:id="rId3"/>
    <p:sldId id="436" r:id="rId4"/>
    <p:sldId id="450" r:id="rId5"/>
    <p:sldId id="451" r:id="rId6"/>
    <p:sldId id="438" r:id="rId7"/>
    <p:sldId id="439" r:id="rId8"/>
    <p:sldId id="437" r:id="rId9"/>
    <p:sldId id="452" r:id="rId10"/>
  </p:sldIdLst>
  <p:sldSz cx="12192000" cy="6858000"/>
  <p:notesSz cx="6858000" cy="9144000"/>
  <p:custDataLst>
    <p:tags r:id="rId1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6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>
      <p:cViewPr varScale="1">
        <p:scale>
          <a:sx n="91" d="100"/>
          <a:sy n="91" d="100"/>
        </p:scale>
        <p:origin x="180" y="78"/>
      </p:cViewPr>
      <p:guideLst>
        <p:guide orient="horz" pos="2196"/>
        <p:guide pos="383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tags" Target="../tags/tag26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0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4.xml"/><Relationship Id="rId4" Type="http://schemas.openxmlformats.org/officeDocument/2006/relationships/tags" Target="../tags/tag5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3.xml"/><Relationship Id="rId4" Type="http://schemas.openxmlformats.org/officeDocument/2006/relationships/tags" Target="../tags/tag6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None/>
              <a:tabLst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18" Type="http://schemas.openxmlformats.org/officeDocument/2006/relationships/tags" Target="../tags/tag7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3" name="矩形 109572"/>
          <p:cNvSpPr/>
          <p:nvPr/>
        </p:nvSpPr>
        <p:spPr>
          <a:xfrm>
            <a:off x="3755390" y="1622226"/>
            <a:ext cx="5976938" cy="2838213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rgbClr val="FFFF00"/>
            </a:outerShdw>
          </a:effectLst>
        </p:spPr>
        <p:txBody>
          <a:bodyPr anchor="ctr">
            <a:spAutoFit/>
          </a:bodyPr>
          <a:lstStyle/>
          <a:p>
            <a:pPr algn="ctr">
              <a:lnSpc>
                <a:spcPct val="155000"/>
              </a:lnSpc>
            </a:pPr>
            <a:r>
              <a:rPr lang="zh-CN" altLang="en-US" sz="4000" b="1" dirty="0">
                <a:latin typeface="楷体_GB2312" charset="0"/>
                <a:ea typeface="楷体_GB2312" pitchFamily="49" charset="-122"/>
              </a:rPr>
              <a:t>次北固山下</a:t>
            </a:r>
            <a:endParaRPr lang="en-US" altLang="zh-CN" sz="4000" b="1" dirty="0">
              <a:latin typeface="楷体_GB2312" charset="0"/>
              <a:ea typeface="楷体_GB2312" pitchFamily="49" charset="-122"/>
            </a:endParaRPr>
          </a:p>
          <a:p>
            <a:pPr algn="ctr">
              <a:lnSpc>
                <a:spcPct val="155000"/>
              </a:lnSpc>
            </a:pPr>
            <a:r>
              <a:rPr lang="zh-CN" altLang="en-US" sz="4000" b="1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楷体_GB2312" charset="0"/>
                <a:ea typeface="楷体_GB2312" pitchFamily="49" charset="-122"/>
              </a:rPr>
              <a:t>读题目：作者此时在哪里？做什么？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AB549614-284C-4D1C-95E4-11D1EA407BBB}"/>
              </a:ext>
            </a:extLst>
          </p:cNvPr>
          <p:cNvSpPr txBox="1"/>
          <p:nvPr/>
        </p:nvSpPr>
        <p:spPr>
          <a:xfrm>
            <a:off x="2647950" y="4815959"/>
            <a:ext cx="7810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宋体" panose="02010600030101010101" pitchFamily="2" charset="-122"/>
                <a:ea typeface="宋体" panose="02010600030101010101" pitchFamily="2" charset="-122"/>
              </a:rPr>
              <a:t>“次”本义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临时驻扎和住宿</a:t>
            </a:r>
            <a:r>
              <a:rPr lang="zh-CN" altLang="en-US" sz="3200" dirty="0" smtClean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cover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3" name="文本占位符 107522"/>
          <p:cNvSpPr>
            <a:spLocks noGrp="1" noRot="1"/>
          </p:cNvSpPr>
          <p:nvPr>
            <p:ph type="body" idx="1"/>
          </p:nvPr>
        </p:nvSpPr>
        <p:spPr>
          <a:xfrm>
            <a:off x="1774825" y="476250"/>
            <a:ext cx="8497888" cy="5616575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zh-CN" altLang="en-US"/>
              <a:t>  </a:t>
            </a:r>
          </a:p>
          <a:p>
            <a:pPr>
              <a:lnSpc>
                <a:spcPct val="90000"/>
              </a:lnSpc>
            </a:pP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879725" y="388620"/>
            <a:ext cx="920559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>
                <a:latin typeface="楷体" panose="02010609060101010101" charset="-122"/>
                <a:ea typeface="楷体" panose="02010609060101010101" charset="-122"/>
              </a:rPr>
              <a:t>这首诗表达了作者的什么感情？</a:t>
            </a:r>
            <a:endParaRPr lang="zh-CN" altLang="en-US" sz="4800" b="1">
              <a:latin typeface="楷体" charset="0"/>
              <a:ea typeface="楷体" charset="0"/>
            </a:endParaRPr>
          </a:p>
          <a:p>
            <a:r>
              <a:rPr lang="zh-CN" altLang="en-US" sz="4800" b="1">
                <a:latin typeface="楷体" panose="02010609060101010101" charset="-122"/>
                <a:ea typeface="楷体" panose="02010609060101010101" charset="-122"/>
              </a:rPr>
              <a:t>你从哪些字词读出来的？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049516" y="2814320"/>
            <a:ext cx="966951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思念</a:t>
            </a:r>
            <a:r>
              <a:rPr lang="zh-CN" altLang="en-US" sz="5400" b="1" dirty="0" smtClean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家乡</a:t>
            </a:r>
            <a:endParaRPr lang="en-US" altLang="zh-CN" sz="5400" b="1" dirty="0" smtClean="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endParaRPr lang="en-US" altLang="zh-CN" sz="54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5400" b="1" dirty="0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次</a:t>
            </a:r>
            <a:r>
              <a:rPr lang="zh-CN" altLang="en-US" sz="5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；客路；行舟</a:t>
            </a:r>
            <a:r>
              <a:rPr lang="zh-CN" altLang="en-US" sz="5400" b="1" dirty="0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；乡</a:t>
            </a:r>
            <a:r>
              <a:rPr lang="zh-CN" altLang="en-US" sz="5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书；归雁；</a:t>
            </a:r>
          </a:p>
          <a:p>
            <a:endParaRPr lang="zh-CN" altLang="en-US" sz="54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2993" y="408703"/>
            <a:ext cx="10969200" cy="705600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/>
              <a:t>次北固</a:t>
            </a:r>
            <a:r>
              <a:rPr lang="zh-CN" altLang="en-US" dirty="0" smtClean="0"/>
              <a:t>山下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王</a:t>
            </a:r>
            <a:r>
              <a:rPr lang="zh-CN" altLang="en-US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湾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90897" y="1490345"/>
            <a:ext cx="5952818" cy="5032375"/>
          </a:xfrm>
          <a:solidFill>
            <a:schemeClr val="bg1"/>
          </a:solidFill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郁郁葱葱的山外是旅客的道路，船行在绿水之间。</a:t>
            </a:r>
            <a:endParaRPr lang="zh-CN" altLang="en-US" sz="2800" b="1" dirty="0">
              <a:solidFill>
                <a:schemeClr val="tx1"/>
              </a:solidFill>
              <a:latin typeface="楷体" charset="0"/>
              <a:ea typeface="楷体" charset="0"/>
            </a:endParaRPr>
          </a:p>
          <a:p>
            <a:pPr>
              <a:lnSpc>
                <a:spcPct val="10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潮水涨满，两岸之间水面宽阔，顺风行船，帆儿端端直直地高</a:t>
            </a:r>
            <a:r>
              <a:rPr lang="zh-CN" altLang="en-US" sz="2800" b="1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挂。</a:t>
            </a:r>
            <a:endParaRPr lang="zh-CN" altLang="en-US" sz="28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0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夜幕还没有褪尽，旭日已在江上冉冉升起，还在旧年时分，江南已有了春天的气息。</a:t>
            </a:r>
          </a:p>
          <a:p>
            <a:pPr>
              <a:lnSpc>
                <a:spcPct val="10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我的</a:t>
            </a:r>
            <a:r>
              <a:rPr lang="zh-CN" altLang="en-US" sz="2800" b="1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家书送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到什么地方呢？北去的归</a:t>
            </a:r>
            <a:r>
              <a:rPr lang="zh-CN" altLang="en-US" sz="2800" b="1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雁，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请给我捎回</a:t>
            </a:r>
            <a:r>
              <a:rPr lang="zh-CN" altLang="en-US" sz="2800" b="1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洛阳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那边</a:t>
            </a:r>
            <a:r>
              <a:rPr lang="zh-CN" altLang="en-US" sz="2800" b="1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。</a:t>
            </a:r>
            <a:endParaRPr lang="zh-CN" altLang="en-US" sz="28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346841" y="1490345"/>
            <a:ext cx="5306432" cy="3922483"/>
          </a:xfrm>
          <a:prstGeom prst="rect">
            <a:avLst/>
          </a:prstGeom>
          <a:solidFill>
            <a:schemeClr val="bg1"/>
          </a:solidFill>
        </p:spPr>
        <p:txBody>
          <a:bodyPr vert="horz" lIns="90000" tIns="46800" rIns="90000" bIns="4680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3200" b="1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客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路青山外，行舟绿水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前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。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潮平两岸阔，风正一帆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悬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。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海日生残夜，江春入旧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年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。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乡书何处达？归雁洛阳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边</a:t>
            </a:r>
            <a:r>
              <a:rPr lang="zh-CN" altLang="en-US" sz="3200" b="1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。</a:t>
            </a:r>
            <a:endParaRPr lang="zh-CN" altLang="en-US" sz="32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216022" y="609303"/>
            <a:ext cx="8415020" cy="705485"/>
          </a:xfrm>
        </p:spPr>
        <p:txBody>
          <a:bodyPr>
            <a:normAutofit fontScale="90000"/>
          </a:bodyPr>
          <a:lstStyle/>
          <a:p>
            <a:r>
              <a:rPr lang="zh-CN" altLang="en-US" dirty="0"/>
              <a:t>潮平两岸阔 风正一帆悬。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zh-CN" altLang="en-US" dirty="0"/>
              <a:t>这句诗有哪几个字用得好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453255" y="1704290"/>
            <a:ext cx="8564245" cy="17048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5000"/>
              </a:lnSpc>
            </a:pPr>
            <a:r>
              <a:rPr lang="zh-CN" altLang="en-US" sz="3600" b="1" dirty="0">
                <a:latin typeface="楷体_GB2312" panose="02010609030101010101" charset="-122"/>
                <a:ea typeface="楷体_GB2312" pitchFamily="49" charset="-122"/>
                <a:sym typeface="+mn-ea"/>
              </a:rPr>
              <a:t>平：江面似乎与岸平了</a:t>
            </a:r>
            <a:r>
              <a:rPr lang="en-US" altLang="zh-CN" sz="3600" b="1" dirty="0">
                <a:latin typeface="楷体_GB2312" panose="02010609030101010101" charset="-122"/>
                <a:ea typeface="楷体_GB2312" pitchFamily="49" charset="-122"/>
                <a:sym typeface="+mn-ea"/>
              </a:rPr>
              <a:t>——</a:t>
            </a:r>
            <a:r>
              <a:rPr lang="zh-CN" altLang="en-US" sz="3600" b="1" dirty="0">
                <a:latin typeface="楷体_GB2312" panose="02010609030101010101" charset="-122"/>
                <a:ea typeface="楷体_GB2312" pitchFamily="49" charset="-122"/>
                <a:sym typeface="+mn-ea"/>
              </a:rPr>
              <a:t>春潮涌张</a:t>
            </a:r>
            <a:endParaRPr lang="en-US" altLang="zh-CN" sz="3600" b="1" dirty="0">
              <a:latin typeface="楷体_GB2312" panose="02010609030101010101" charset="-122"/>
              <a:ea typeface="楷体_GB2312" pitchFamily="49" charset="-122"/>
              <a:sym typeface="+mn-ea"/>
            </a:endParaRPr>
          </a:p>
          <a:p>
            <a:pPr>
              <a:lnSpc>
                <a:spcPct val="155000"/>
              </a:lnSpc>
            </a:pPr>
            <a:r>
              <a:rPr lang="zh-CN" altLang="en-US" sz="3600" b="1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楷体_GB2312" panose="02010609030101010101" charset="-122"/>
                <a:ea typeface="楷体_GB2312" pitchFamily="49" charset="-122"/>
                <a:sym typeface="+mn-ea"/>
              </a:rPr>
              <a:t>阔：为何阔？因潮平而视野开阔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8FB97D35-BC1F-44B7-9712-7934C8929E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3996055" cy="2992826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B1D6530B-E60F-4253-855B-D3A2722DF207}"/>
              </a:ext>
            </a:extLst>
          </p:cNvPr>
          <p:cNvSpPr txBox="1"/>
          <p:nvPr/>
        </p:nvSpPr>
        <p:spPr>
          <a:xfrm>
            <a:off x="1464128" y="3543932"/>
            <a:ext cx="1022508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正：顺风。为何不用风顺？</a:t>
            </a:r>
            <a:endParaRPr lang="en-US" altLang="zh-CN" sz="3200" dirty="0">
              <a:solidFill>
                <a:srgbClr val="0070C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2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悬：端端直直地高挂着。帆如何端直地高挂？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22B904BC-C0C3-4B87-9C9A-8DFDCF1D2F4E}"/>
              </a:ext>
            </a:extLst>
          </p:cNvPr>
          <p:cNvSpPr txBox="1"/>
          <p:nvPr/>
        </p:nvSpPr>
        <p:spPr>
          <a:xfrm>
            <a:off x="3707543" y="4879867"/>
            <a:ext cx="79816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只有既是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顺风，又是和风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，帆才能够“悬”</a:t>
            </a:r>
          </a:p>
        </p:txBody>
      </p:sp>
    </p:spTree>
    <p:extLst>
      <p:ext uri="{BB962C8B-B14F-4D97-AF65-F5344CB8AC3E}">
        <p14:creationId xmlns:p14="http://schemas.microsoft.com/office/powerpoint/2010/main" val="14386409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40380" y="769620"/>
            <a:ext cx="8415020" cy="705485"/>
          </a:xfrm>
        </p:spPr>
        <p:txBody>
          <a:bodyPr>
            <a:normAutofit fontScale="90000"/>
          </a:bodyPr>
          <a:lstStyle/>
          <a:p>
            <a:r>
              <a:rPr lang="zh-CN" altLang="en-US" dirty="0"/>
              <a:t>海日生残夜，江春入旧年。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zh-CN" altLang="en-US" dirty="0"/>
              <a:t>这句诗哪几个字用得好？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965767" y="1686930"/>
            <a:ext cx="8564245" cy="84619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5000"/>
              </a:lnSpc>
            </a:pPr>
            <a:r>
              <a:rPr lang="zh-CN" altLang="en-US" sz="3600" b="1" dirty="0">
                <a:latin typeface="楷体_GB2312" panose="02010609030101010101" charset="-122"/>
                <a:ea typeface="楷体_GB2312" pitchFamily="49" charset="-122"/>
                <a:sym typeface="+mn-ea"/>
              </a:rPr>
              <a:t>此时的季节？时间？</a:t>
            </a:r>
            <a:r>
              <a:rPr lang="en-US" altLang="zh-CN" sz="3600" b="1" dirty="0">
                <a:latin typeface="楷体_GB2312" panose="02010609030101010101" charset="-122"/>
                <a:ea typeface="楷体_GB2312" pitchFamily="49" charset="-122"/>
                <a:sym typeface="+mn-ea"/>
              </a:rPr>
              <a:t>——</a:t>
            </a:r>
            <a:r>
              <a:rPr lang="zh-CN" altLang="en-US" sz="3600" b="1" dirty="0">
                <a:latin typeface="楷体_GB2312" panose="02010609030101010101" charset="-122"/>
                <a:ea typeface="楷体_GB2312" pitchFamily="49" charset="-122"/>
                <a:sym typeface="+mn-ea"/>
              </a:rPr>
              <a:t>晚冬早春 凌晨</a:t>
            </a:r>
            <a:endParaRPr lang="zh-CN" altLang="en-US" sz="3600" b="1" dirty="0">
              <a:ln>
                <a:noFill/>
              </a:ln>
              <a:solidFill>
                <a:schemeClr val="tx1"/>
              </a:solidFill>
              <a:effectLst/>
              <a:uFillTx/>
              <a:latin typeface="楷体_GB2312" panose="02010609030101010101" charset="-122"/>
              <a:ea typeface="楷体_GB2312" pitchFamily="49" charset="-122"/>
              <a:sym typeface="+mn-ea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B1D6530B-E60F-4253-855B-D3A2722DF207}"/>
              </a:ext>
            </a:extLst>
          </p:cNvPr>
          <p:cNvSpPr txBox="1"/>
          <p:nvPr/>
        </p:nvSpPr>
        <p:spPr>
          <a:xfrm>
            <a:off x="1190455" y="4202897"/>
            <a:ext cx="113133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生</a:t>
            </a:r>
            <a:r>
              <a:rPr lang="en-US" altLang="zh-CN" sz="3600" dirty="0" smtClean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--</a:t>
            </a:r>
            <a:r>
              <a:rPr lang="zh-CN" altLang="en-US" sz="3600" dirty="0" smtClean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升</a:t>
            </a:r>
            <a:r>
              <a:rPr lang="zh-CN" altLang="en-US" sz="36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：拟人，如子之脱离母腹而渐现。</a:t>
            </a:r>
            <a:endParaRPr lang="en-US" altLang="zh-CN" sz="3600" dirty="0">
              <a:solidFill>
                <a:srgbClr val="0070C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600" dirty="0" smtClean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入</a:t>
            </a:r>
            <a:r>
              <a:rPr lang="en-US" altLang="zh-CN" sz="3600" dirty="0" smtClean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--</a:t>
            </a:r>
            <a:r>
              <a:rPr lang="zh-CN" altLang="en-US" sz="3600" dirty="0" smtClean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替</a:t>
            </a:r>
            <a:r>
              <a:rPr lang="zh-CN" altLang="en-US" sz="36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：拟人，写出了新生的锐气。</a:t>
            </a:r>
            <a:endParaRPr lang="en-US" altLang="zh-CN" sz="3600" dirty="0">
              <a:solidFill>
                <a:srgbClr val="0070C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没有决绝地分开新、旧事物，而是强调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动态的过程。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AF27E45-A11D-4A01-9C05-141923ECC3C6}"/>
              </a:ext>
            </a:extLst>
          </p:cNvPr>
          <p:cNvSpPr txBox="1"/>
          <p:nvPr/>
        </p:nvSpPr>
        <p:spPr>
          <a:xfrm>
            <a:off x="2965767" y="2533124"/>
            <a:ext cx="99536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代表新生、美好的事物的意象是？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8E3D1F2C-0BA0-4E81-82DC-1AB80A0A0B67}"/>
              </a:ext>
            </a:extLst>
          </p:cNvPr>
          <p:cNvSpPr txBox="1"/>
          <p:nvPr/>
        </p:nvSpPr>
        <p:spPr>
          <a:xfrm>
            <a:off x="2802066" y="3312706"/>
            <a:ext cx="73628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</a:rPr>
              <a:t>试对比：</a:t>
            </a:r>
            <a:r>
              <a:rPr lang="zh-CN" altLang="en-US" sz="3200" dirty="0">
                <a:solidFill>
                  <a:srgbClr val="0070C0"/>
                </a:solidFill>
              </a:rPr>
              <a:t>海日</a:t>
            </a:r>
            <a:r>
              <a:rPr lang="zh-CN" altLang="en-US" sz="3200" dirty="0">
                <a:solidFill>
                  <a:srgbClr val="FF0000"/>
                </a:solidFill>
              </a:rPr>
              <a:t>升残夜，</a:t>
            </a:r>
            <a:r>
              <a:rPr lang="zh-CN" altLang="en-US" sz="3200" dirty="0">
                <a:solidFill>
                  <a:srgbClr val="0070C0"/>
                </a:solidFill>
              </a:rPr>
              <a:t>江春</a:t>
            </a:r>
            <a:r>
              <a:rPr lang="zh-CN" altLang="en-US" sz="3200" dirty="0">
                <a:solidFill>
                  <a:srgbClr val="FF0000"/>
                </a:solidFill>
              </a:rPr>
              <a:t>替旧年</a:t>
            </a:r>
            <a:r>
              <a:rPr lang="zh-CN" altLang="en-US" sz="2000" dirty="0">
                <a:solidFill>
                  <a:srgbClr val="FF0000"/>
                </a:solidFill>
              </a:rPr>
              <a:t>。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8344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3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84780" y="0"/>
            <a:ext cx="10302875" cy="1476375"/>
          </a:xfrm>
        </p:spPr>
        <p:txBody>
          <a:bodyPr>
            <a:noAutofit/>
          </a:bodyPr>
          <a:lstStyle/>
          <a:p>
            <a:r>
              <a:rPr lang="zh-CN" altLang="en-US" sz="35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“海日生残夜，江春入旧年”</a:t>
            </a:r>
            <a:endParaRPr lang="zh-CN" altLang="en-US" sz="3500" b="1">
              <a:solidFill>
                <a:schemeClr val="tx1"/>
              </a:solidFill>
              <a:latin typeface="楷体" charset="0"/>
              <a:ea typeface="楷体" charset="0"/>
              <a:cs typeface="楷体" panose="02010609060101010101" charset="-122"/>
            </a:endParaRPr>
          </a:p>
          <a:p>
            <a:pPr marL="0" indent="0">
              <a:buNone/>
            </a:pPr>
            <a:r>
              <a:rPr lang="zh-CN" altLang="en-US" sz="35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揭示了什么生活哲理？</a:t>
            </a:r>
          </a:p>
          <a:p>
            <a:endParaRPr lang="zh-CN" altLang="en-US" sz="2700" b="1">
              <a:solidFill>
                <a:schemeClr val="tx1"/>
              </a:solidFill>
              <a:latin typeface="楷体" charset="0"/>
              <a:ea typeface="楷体" charset="0"/>
              <a:cs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684780" y="2101215"/>
            <a:ext cx="8629650" cy="3538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200" b="1" spc="150" dirty="0">
                <a:solidFill>
                  <a:schemeClr val="tx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</a:t>
            </a:r>
            <a:r>
              <a:rPr lang="zh-CN" altLang="en-US" sz="3200" b="1" spc="150" dirty="0">
                <a:solidFill>
                  <a:srgbClr val="0070C0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“日”与“春”</a:t>
            </a:r>
            <a:r>
              <a:rPr lang="zh-CN" altLang="en-US" sz="3200" b="1" spc="150" dirty="0">
                <a:solidFill>
                  <a:srgbClr val="FF0000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是新生的美好事物的象征，运用</a:t>
            </a:r>
            <a:r>
              <a:rPr lang="zh-CN" altLang="en-US" sz="3200" b="1" spc="150" dirty="0">
                <a:solidFill>
                  <a:srgbClr val="0070C0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拟人</a:t>
            </a:r>
            <a:r>
              <a:rPr lang="zh-CN" altLang="en-US" sz="3200" b="1" spc="150" dirty="0">
                <a:solidFill>
                  <a:srgbClr val="FF0000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的修辞手法，用“生”字和“入”字，把“海日”和“江春”拟人化，</a:t>
            </a:r>
            <a:r>
              <a:rPr lang="zh-CN" altLang="en-US" sz="3200" b="1" spc="150" dirty="0">
                <a:solidFill>
                  <a:srgbClr val="0070C0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赋予它们以人的意志和情思</a:t>
            </a:r>
            <a:r>
              <a:rPr lang="zh-CN" altLang="en-US" sz="3200" b="1" spc="150" dirty="0">
                <a:solidFill>
                  <a:srgbClr val="FF0000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，表现了生活</a:t>
            </a:r>
            <a:r>
              <a:rPr lang="zh-CN" altLang="en-US" sz="3200" b="1" spc="150" dirty="0">
                <a:solidFill>
                  <a:srgbClr val="0070C0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哲理</a:t>
            </a:r>
            <a:r>
              <a:rPr lang="zh-CN" altLang="en-US" sz="3200" b="1" spc="150" dirty="0">
                <a:solidFill>
                  <a:srgbClr val="FF0000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</a:t>
            </a:r>
            <a:r>
              <a:rPr lang="zh-CN" altLang="en-US" sz="3200" b="1" u="sng" spc="150" dirty="0">
                <a:solidFill>
                  <a:srgbClr val="FF0000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相信美好事物定会冲破阻力，出现在眼前，给人以乐观向上的积极力量。</a:t>
            </a:r>
            <a:r>
              <a:rPr lang="zh-CN" altLang="en-US" sz="3200" b="1" spc="150" dirty="0">
                <a:solidFill>
                  <a:srgbClr val="FF0000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</a:t>
            </a:r>
            <a:r>
              <a:rPr lang="zh-CN" altLang="en-US" sz="3200" b="1" u="sng" spc="150" dirty="0">
                <a:solidFill>
                  <a:srgbClr val="FF0000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或：“新事物必然代替旧事物。”</a:t>
            </a:r>
            <a:endParaRPr lang="zh-CN" altLang="en-US" sz="3200" b="1" u="sng" spc="150" dirty="0">
              <a:solidFill>
                <a:srgbClr val="FF0000"/>
              </a:solidFill>
              <a:uFillTx/>
              <a:latin typeface="楷体" charset="0"/>
              <a:ea typeface="楷体" charset="0"/>
              <a:cs typeface="楷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14370" y="236855"/>
            <a:ext cx="8228330" cy="1645285"/>
          </a:xfrm>
          <a:noFill/>
        </p:spPr>
        <p:txBody>
          <a:bodyPr>
            <a:normAutofit fontScale="90000"/>
          </a:bodyPr>
          <a:lstStyle/>
          <a:p>
            <a:r>
              <a:rPr sz="40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“乡书何处达？归雁洛阳边”</a:t>
            </a:r>
            <a:br>
              <a:rPr sz="40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</a:br>
            <a:r>
              <a:rPr sz="40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  <a:r>
              <a:rPr lang="zh-CN" altLang="en-US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出现了哪个意象？表达的是怎样的情感？</a:t>
            </a:r>
            <a:endParaRPr lang="zh-CN" altLang="en-US" dirty="0">
              <a:solidFill>
                <a:srgbClr val="0070C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66670" y="1882140"/>
            <a:ext cx="9135110" cy="47593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36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归雁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”指北归的大雁，每年秋天飞往南方，春天飞往北方。古代</a:t>
            </a:r>
            <a:r>
              <a:rPr lang="zh-CN" altLang="en-US" sz="32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有用大雁传递书信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的传说。因漂泊在外，游子见到归雁，就想让归雁带信。</a:t>
            </a:r>
            <a:endParaRPr lang="en-US" altLang="zh-CN" sz="32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>
              <a:buNone/>
            </a:pP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运用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设问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的修辞手法，抒发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游子对家乡亲人的思念之情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，点明题旨。</a:t>
            </a:r>
            <a:endParaRPr lang="zh-CN" altLang="en-US" sz="3200" b="1" dirty="0">
              <a:solidFill>
                <a:schemeClr val="tx1"/>
              </a:solidFill>
              <a:latin typeface="楷体" charset="0"/>
              <a:ea typeface="楷体" charset="0"/>
              <a:cs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1805" y="781050"/>
            <a:ext cx="8415020" cy="705485"/>
          </a:xfrm>
        </p:spPr>
        <p:txBody>
          <a:bodyPr/>
          <a:lstStyle/>
          <a:p>
            <a:r>
              <a:rPr lang="zh-CN" altLang="en-US"/>
              <a:t>你能从这首诗中找到哪些修辞或手法？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139565" y="1838325"/>
            <a:ext cx="476440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拟人；</a:t>
            </a:r>
            <a:endParaRPr lang="zh-CN" altLang="en-US" sz="3600" b="1" dirty="0">
              <a:solidFill>
                <a:srgbClr val="FF0000"/>
              </a:solidFill>
              <a:latin typeface="楷体" charset="0"/>
              <a:ea typeface="楷体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设问。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627755" y="3746500"/>
            <a:ext cx="8564245" cy="18084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5000"/>
              </a:lnSpc>
            </a:pPr>
            <a:r>
              <a:rPr lang="zh-CN" altLang="en-US" sz="3600" b="1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楷体_GB2312" charset="0"/>
                <a:ea typeface="楷体_GB2312" pitchFamily="49" charset="-122"/>
                <a:sym typeface="+mn-ea"/>
              </a:rPr>
              <a:t>海日</a:t>
            </a:r>
            <a:r>
              <a:rPr lang="zh-CN" altLang="en-US" sz="3600" b="1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楷体_GB2312" charset="0"/>
                <a:ea typeface="楷体_GB2312" pitchFamily="49" charset="-122"/>
                <a:sym typeface="+mn-ea"/>
              </a:rPr>
              <a:t>生</a:t>
            </a:r>
            <a:r>
              <a:rPr lang="zh-CN" altLang="en-US" sz="3600" b="1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楷体_GB2312" charset="0"/>
                <a:ea typeface="楷体_GB2312" pitchFamily="49" charset="-122"/>
                <a:sym typeface="+mn-ea"/>
              </a:rPr>
              <a:t>残夜，江春</a:t>
            </a:r>
            <a:r>
              <a:rPr lang="zh-CN" altLang="en-US" sz="3600" b="1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楷体_GB2312" charset="0"/>
                <a:ea typeface="楷体_GB2312" pitchFamily="49" charset="-122"/>
                <a:sym typeface="+mn-ea"/>
              </a:rPr>
              <a:t>入</a:t>
            </a:r>
            <a:r>
              <a:rPr lang="zh-CN" altLang="en-US" sz="3600" b="1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楷体_GB2312" charset="0"/>
                <a:ea typeface="楷体_GB2312" pitchFamily="49" charset="-122"/>
                <a:sym typeface="+mn-ea"/>
              </a:rPr>
              <a:t>旧年。 </a:t>
            </a:r>
            <a:endParaRPr lang="zh-CN" altLang="en-US" sz="3600" b="1" dirty="0">
              <a:ln>
                <a:noFill/>
              </a:ln>
              <a:solidFill>
                <a:schemeClr val="tx1"/>
              </a:solidFill>
              <a:effectLst/>
              <a:uFillTx/>
              <a:latin typeface="楷体_GB2312" panose="02010609030101010101" charset="-122"/>
              <a:ea typeface="楷体_GB2312" pitchFamily="49" charset="-122"/>
            </a:endParaRPr>
          </a:p>
          <a:p>
            <a:pPr>
              <a:lnSpc>
                <a:spcPct val="155000"/>
              </a:lnSpc>
            </a:pPr>
            <a:r>
              <a:rPr lang="zh-CN" altLang="en-US" sz="3600" b="1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楷体_GB2312" charset="0"/>
                <a:ea typeface="楷体_GB2312" pitchFamily="49" charset="-122"/>
                <a:sym typeface="+mn-ea"/>
              </a:rPr>
              <a:t>乡书</a:t>
            </a:r>
            <a:r>
              <a:rPr lang="zh-CN" altLang="en-US" sz="3600" b="1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楷体_GB2312" charset="0"/>
                <a:ea typeface="楷体_GB2312" pitchFamily="49" charset="-122"/>
                <a:sym typeface="+mn-ea"/>
              </a:rPr>
              <a:t>何处达？</a:t>
            </a:r>
            <a:r>
              <a:rPr lang="zh-CN" altLang="en-US" sz="3600" b="1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楷体_GB2312" charset="0"/>
                <a:ea typeface="楷体_GB2312" pitchFamily="49" charset="-122"/>
                <a:sym typeface="+mn-ea"/>
              </a:rPr>
              <a:t>归雁洛阳边。</a:t>
            </a:r>
            <a:endParaRPr lang="zh-CN" altLang="en-US" sz="3600" b="1" dirty="0">
              <a:ln>
                <a:noFill/>
              </a:ln>
              <a:solidFill>
                <a:schemeClr val="tx1"/>
              </a:solidFill>
              <a:effectLst/>
              <a:uFillTx/>
              <a:latin typeface="楷体_GB2312" panose="02010609030101010101" charset="-122"/>
              <a:ea typeface="楷体_GB2312" pitchFamily="49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321" y="1243505"/>
            <a:ext cx="11445765" cy="705485"/>
          </a:xfrm>
        </p:spPr>
        <p:txBody>
          <a:bodyPr>
            <a:normAutofit fontScale="90000"/>
          </a:bodyPr>
          <a:lstStyle/>
          <a:p>
            <a:pPr algn="ctr">
              <a:lnSpc>
                <a:spcPts val="4540"/>
              </a:lnSpc>
            </a:pP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/>
              <a:t/>
            </a:r>
            <a:br>
              <a:rPr lang="en-US" altLang="zh-CN" dirty="0"/>
            </a:br>
            <a:r>
              <a:rPr lang="zh-CN" altLang="en-US" dirty="0" smtClean="0"/>
              <a:t>酬</a:t>
            </a:r>
            <a:r>
              <a:rPr lang="zh-CN" altLang="en-US" dirty="0"/>
              <a:t>乐天扬州初逢席上见</a:t>
            </a:r>
            <a:r>
              <a:rPr lang="zh-CN" altLang="en-US" dirty="0" smtClean="0"/>
              <a:t>赠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/>
              <a:t>刘禹锡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/>
              <a:t/>
            </a:r>
            <a:br>
              <a:rPr lang="en-US" altLang="zh-CN" dirty="0"/>
            </a:br>
            <a:r>
              <a:rPr lang="zh-CN" altLang="en-US" dirty="0"/>
              <a:t>巴山楚水凄凉地，二十三年弃置身。</a:t>
            </a:r>
            <a:br>
              <a:rPr lang="zh-CN" altLang="en-US" dirty="0"/>
            </a:br>
            <a:r>
              <a:rPr lang="zh-CN" altLang="en-US" dirty="0"/>
              <a:t>怀旧空吟闻笛赋，到乡翻似烂柯人。</a:t>
            </a:r>
            <a:br>
              <a:rPr lang="zh-CN" altLang="en-US" dirty="0"/>
            </a:br>
            <a:r>
              <a:rPr lang="zh-CN" altLang="en-US" dirty="0"/>
              <a:t>沉舟侧畔千帆过，病树前头万木春。</a:t>
            </a:r>
            <a:br>
              <a:rPr lang="zh-CN" altLang="en-US" dirty="0"/>
            </a:br>
            <a:r>
              <a:rPr lang="zh-CN" altLang="en-US" dirty="0"/>
              <a:t>今日听君歌一曲，暂凭杯酒长精神。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哪</a:t>
            </a:r>
            <a:r>
              <a:rPr lang="zh-CN" altLang="en-US" dirty="0"/>
              <a:t>句话和“</a:t>
            </a:r>
            <a:r>
              <a:rPr lang="zh-CN" altLang="en-US" dirty="0">
                <a:solidFill>
                  <a:srgbClr val="0070C0"/>
                </a:solidFill>
              </a:rPr>
              <a:t>海日生残夜，江春入旧年</a:t>
            </a:r>
            <a:r>
              <a:rPr lang="zh-CN" altLang="en-US" dirty="0"/>
              <a:t>”意趣相似？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508398" y="4726096"/>
            <a:ext cx="10107613" cy="17048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5000"/>
              </a:lnSpc>
            </a:pPr>
            <a:endParaRPr lang="en-US" altLang="zh-CN" sz="3600" b="1" dirty="0">
              <a:ln>
                <a:noFill/>
              </a:ln>
              <a:solidFill>
                <a:schemeClr val="tx1"/>
              </a:solidFill>
              <a:effectLst/>
              <a:uFillTx/>
              <a:latin typeface="楷体_GB2312" panose="02010609030101010101" charset="-122"/>
              <a:ea typeface="楷体_GB2312" pitchFamily="49" charset="-122"/>
              <a:sym typeface="+mn-ea"/>
            </a:endParaRPr>
          </a:p>
          <a:p>
            <a:pPr>
              <a:lnSpc>
                <a:spcPct val="155000"/>
              </a:lnSpc>
            </a:pPr>
            <a:r>
              <a:rPr lang="zh-CN" altLang="en-US" sz="3600" b="1" dirty="0">
                <a:latin typeface="楷体_GB2312" panose="02010609030101010101" charset="-122"/>
                <a:ea typeface="楷体_GB2312" pitchFamily="49" charset="-122"/>
                <a:sym typeface="+mn-ea"/>
              </a:rPr>
              <a:t>沉舟侧畔，有千帆竞发；病树前头，正万木皆春。</a:t>
            </a:r>
            <a:endParaRPr lang="zh-CN" altLang="en-US" sz="3600" b="1" dirty="0">
              <a:ln>
                <a:noFill/>
              </a:ln>
              <a:solidFill>
                <a:schemeClr val="tx1"/>
              </a:solidFill>
              <a:effectLst/>
              <a:uFillTx/>
              <a:latin typeface="楷体_GB2312" panose="02010609030101010101" charset="-122"/>
              <a:ea typeface="楷体_GB2312" pitchFamily="49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106115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566</Words>
  <Application>Microsoft Office PowerPoint</Application>
  <PresentationFormat>宽屏</PresentationFormat>
  <Paragraphs>45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8" baseType="lpstr">
      <vt:lpstr>楷体</vt:lpstr>
      <vt:lpstr>楷体_GB2312</vt:lpstr>
      <vt:lpstr>隶书</vt:lpstr>
      <vt:lpstr>宋体</vt:lpstr>
      <vt:lpstr>微软雅黑</vt:lpstr>
      <vt:lpstr>Arial</vt:lpstr>
      <vt:lpstr>Calibri</vt:lpstr>
      <vt:lpstr>Wingdings</vt:lpstr>
      <vt:lpstr>Office 主题​​</vt:lpstr>
      <vt:lpstr>PowerPoint 演示文稿</vt:lpstr>
      <vt:lpstr>PowerPoint 演示文稿</vt:lpstr>
      <vt:lpstr>次北固山下 王湾</vt:lpstr>
      <vt:lpstr>潮平两岸阔 风正一帆悬。 这句诗有哪几个字用得好</vt:lpstr>
      <vt:lpstr>海日生残夜，江春入旧年。 这句诗哪几个字用得好？</vt:lpstr>
      <vt:lpstr>PowerPoint 演示文稿</vt:lpstr>
      <vt:lpstr>“乡书何处达？归雁洛阳边”  出现了哪个意象？表达的是怎样的情感？</vt:lpstr>
      <vt:lpstr>你能从这首诗中找到哪些修辞或手法？</vt:lpstr>
      <vt:lpstr>    酬乐天扬州初逢席上见赠 刘禹锡  巴山楚水凄凉地，二十三年弃置身。 怀旧空吟闻笛赋，到乡翻似烂柯人。 沉舟侧畔千帆过，病树前头万木春。 今日听君歌一曲，暂凭杯酒长精神。  哪句话和“海日生残夜，江春入旧年”意趣相似？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MENGRAN CUI</dc:creator>
  <cp:lastModifiedBy>apple</cp:lastModifiedBy>
  <cp:revision>189</cp:revision>
  <dcterms:created xsi:type="dcterms:W3CDTF">2019-06-19T02:08:00Z</dcterms:created>
  <dcterms:modified xsi:type="dcterms:W3CDTF">2020-09-16T12:34:53Z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2052-11.1.0.9912</vt:lpwstr>
  </property>
</Properties>
</file>