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comments/comment2.xml" ContentType="application/vnd.openxmlformats-officedocument.presentationml.comments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comments/comment3.xml" ContentType="application/vnd.openxmlformats-officedocument.presentationml.comments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0" r:id="rId2"/>
  </p:sldMasterIdLst>
  <p:notesMasterIdLst>
    <p:notesMasterId r:id="rId52"/>
  </p:notesMasterIdLst>
  <p:sldIdLst>
    <p:sldId id="256" r:id="rId3"/>
    <p:sldId id="660" r:id="rId4"/>
    <p:sldId id="661" r:id="rId5"/>
    <p:sldId id="823" r:id="rId6"/>
    <p:sldId id="824" r:id="rId7"/>
    <p:sldId id="704" r:id="rId8"/>
    <p:sldId id="745" r:id="rId9"/>
    <p:sldId id="825" r:id="rId10"/>
    <p:sldId id="316" r:id="rId11"/>
    <p:sldId id="560" r:id="rId12"/>
    <p:sldId id="445" r:id="rId13"/>
    <p:sldId id="634" r:id="rId14"/>
    <p:sldId id="258" r:id="rId15"/>
    <p:sldId id="338" r:id="rId16"/>
    <p:sldId id="826" r:id="rId17"/>
    <p:sldId id="443" r:id="rId18"/>
    <p:sldId id="271" r:id="rId19"/>
    <p:sldId id="638" r:id="rId20"/>
    <p:sldId id="639" r:id="rId21"/>
    <p:sldId id="640" r:id="rId22"/>
    <p:sldId id="641" r:id="rId23"/>
    <p:sldId id="642" r:id="rId24"/>
    <p:sldId id="643" r:id="rId25"/>
    <p:sldId id="668" r:id="rId26"/>
    <p:sldId id="669" r:id="rId27"/>
    <p:sldId id="670" r:id="rId28"/>
    <p:sldId id="685" r:id="rId29"/>
    <p:sldId id="673" r:id="rId30"/>
    <p:sldId id="674" r:id="rId31"/>
    <p:sldId id="675" r:id="rId32"/>
    <p:sldId id="676" r:id="rId33"/>
    <p:sldId id="677" r:id="rId34"/>
    <p:sldId id="679" r:id="rId35"/>
    <p:sldId id="680" r:id="rId36"/>
    <p:sldId id="681" r:id="rId37"/>
    <p:sldId id="682" r:id="rId38"/>
    <p:sldId id="683" r:id="rId39"/>
    <p:sldId id="665" r:id="rId40"/>
    <p:sldId id="667" r:id="rId41"/>
    <p:sldId id="686" r:id="rId42"/>
    <p:sldId id="645" r:id="rId43"/>
    <p:sldId id="646" r:id="rId44"/>
    <p:sldId id="684" r:id="rId45"/>
    <p:sldId id="551" r:id="rId46"/>
    <p:sldId id="827" r:id="rId47"/>
    <p:sldId id="828" r:id="rId48"/>
    <p:sldId id="829" r:id="rId49"/>
    <p:sldId id="257" r:id="rId50"/>
    <p:sldId id="32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s" initials="A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956"/>
    <p:restoredTop sz="94599"/>
  </p:normalViewPr>
  <p:slideViewPr>
    <p:cSldViewPr snapToGrid="0" snapToObjects="1">
      <p:cViewPr varScale="1">
        <p:scale>
          <a:sx n="86" d="100"/>
          <a:sy n="86" d="100"/>
        </p:scale>
        <p:origin x="101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commentAuthors" Target="commentAuthor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9-29T07:41:38.138" idx="3">
    <p:pos x="5760" y="-90"/>
    <p:text>基数词构成
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9-29T07:41:38.138" idx="3">
    <p:pos x="5760" y="-90"/>
    <p:text>基数词构成
</p:tex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9-29T07:41:38.139" idx="3">
    <p:pos x="5760" y="-90"/>
    <p:text>基数词构成
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4004B4-E9D2-4D48-BA94-5B88672F9BB3}" type="datetimeFigureOut">
              <a:rPr kumimoji="1" lang="zh-CN" altLang="en-US" smtClean="0"/>
              <a:t>2018/9/29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3624F3-0B32-F64B-A0D7-DC086FA2135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59083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F1ADDF80-3DB7-E641-973B-B6CE0FAB9FDC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2147482688" y="0"/>
            <a:ext cx="0" cy="0"/>
          </a:xfrm>
        </p:spPr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46DC3586-E499-BC4E-BC6C-95A1D27A46A4}"/>
              </a:ext>
            </a:extLst>
          </p:cNvPr>
          <p:cNvSpPr>
            <a:spLocks noGrp="1" noRot="1" noChangeAspect="1" noChangeArrowheads="1" noTextEdit="1"/>
          </p:cNvSpPr>
          <p:nvPr>
            <p:ph type="body" idx="4294967295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7372226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F1ADDF80-3DB7-E641-973B-B6CE0FAB9FDC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2147482688" y="0"/>
            <a:ext cx="0" cy="0"/>
          </a:xfrm>
        </p:spPr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46DC3586-E499-BC4E-BC6C-95A1D27A46A4}"/>
              </a:ext>
            </a:extLst>
          </p:cNvPr>
          <p:cNvSpPr>
            <a:spLocks noGrp="1" noRot="1" noChangeAspect="1" noChangeArrowheads="1" noTextEdit="1"/>
          </p:cNvSpPr>
          <p:nvPr>
            <p:ph type="body" idx="4294967295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37891536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F1ADDF80-3DB7-E641-973B-B6CE0FAB9FDC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2147482688" y="0"/>
            <a:ext cx="0" cy="0"/>
          </a:xfrm>
        </p:spPr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46DC3586-E499-BC4E-BC6C-95A1D27A46A4}"/>
              </a:ext>
            </a:extLst>
          </p:cNvPr>
          <p:cNvSpPr>
            <a:spLocks noGrp="1" noRot="1" noChangeAspect="1" noChangeArrowheads="1" noTextEdit="1"/>
          </p:cNvSpPr>
          <p:nvPr>
            <p:ph type="body" idx="4294967295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31757510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幻灯片图像占位符 112641">
            <a:extLst>
              <a:ext uri="{FF2B5EF4-FFF2-40B4-BE49-F238E27FC236}">
                <a16:creationId xmlns:a16="http://schemas.microsoft.com/office/drawing/2014/main" id="{4DB9A2BF-7543-8248-979F-0D14228E0E91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29698" name="文本占位符 112642">
            <a:extLst>
              <a:ext uri="{FF2B5EF4-FFF2-40B4-BE49-F238E27FC236}">
                <a16:creationId xmlns:a16="http://schemas.microsoft.com/office/drawing/2014/main" id="{401A89F3-E6E8-0541-8630-0A50DC34037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9699" name="灯片编号占位符 1">
            <a:extLst>
              <a:ext uri="{FF2B5EF4-FFF2-40B4-BE49-F238E27FC236}">
                <a16:creationId xmlns:a16="http://schemas.microsoft.com/office/drawing/2014/main" id="{2BE61010-27F4-084B-8E7C-7FD67B7E5AA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fld id="{5AEE5EF3-DE68-6642-A9F0-5BDEE52BE78B}" type="slidenum">
              <a:rPr lang="zh-CN" altLang="en-US" sz="1200" smtClean="0"/>
              <a:pPr eaLnBrk="0" hangingPunct="0"/>
              <a:t>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3904103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幻灯片图像占位符 112641">
            <a:extLst>
              <a:ext uri="{FF2B5EF4-FFF2-40B4-BE49-F238E27FC236}">
                <a16:creationId xmlns:a16="http://schemas.microsoft.com/office/drawing/2014/main" id="{4DB9A2BF-7543-8248-979F-0D14228E0E91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29698" name="文本占位符 112642">
            <a:extLst>
              <a:ext uri="{FF2B5EF4-FFF2-40B4-BE49-F238E27FC236}">
                <a16:creationId xmlns:a16="http://schemas.microsoft.com/office/drawing/2014/main" id="{401A89F3-E6E8-0541-8630-0A50DC34037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9699" name="灯片编号占位符 1">
            <a:extLst>
              <a:ext uri="{FF2B5EF4-FFF2-40B4-BE49-F238E27FC236}">
                <a16:creationId xmlns:a16="http://schemas.microsoft.com/office/drawing/2014/main" id="{2BE61010-27F4-084B-8E7C-7FD67B7E5AA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fld id="{5AEE5EF3-DE68-6642-A9F0-5BDEE52BE78B}" type="slidenum">
              <a:rPr lang="zh-CN" altLang="en-US" sz="1200" smtClean="0"/>
              <a:pPr eaLnBrk="0" hangingPunct="0"/>
              <a:t>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0843764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>
            <a:extLst>
              <a:ext uri="{FF2B5EF4-FFF2-40B4-BE49-F238E27FC236}">
                <a16:creationId xmlns:a16="http://schemas.microsoft.com/office/drawing/2014/main" id="{7A353D37-5791-4541-A049-F92BFE599C7C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816912800" y="0"/>
            <a:ext cx="661142950" cy="2147482688"/>
          </a:xfrm>
        </p:spPr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8CC23D89-A96F-864B-B4E3-39058284A7B4}"/>
              </a:ext>
            </a:extLst>
          </p:cNvPr>
          <p:cNvSpPr>
            <a:spLocks noGrp="1" noRot="1" noChangeAspect="1" noChangeArrowheads="1" noTextEdit="1"/>
          </p:cNvSpPr>
          <p:nvPr>
            <p:ph type="body" idx="4294967295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32694166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>
            <a:extLst>
              <a:ext uri="{FF2B5EF4-FFF2-40B4-BE49-F238E27FC236}">
                <a16:creationId xmlns:a16="http://schemas.microsoft.com/office/drawing/2014/main" id="{847C5C61-C421-4685-85E8-C113ED51534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备注占位符 2">
            <a:extLst>
              <a:ext uri="{FF2B5EF4-FFF2-40B4-BE49-F238E27FC236}">
                <a16:creationId xmlns:a16="http://schemas.microsoft.com/office/drawing/2014/main" id="{1D8726C5-8B4D-438A-9F7A-FF4354D3C8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72" name="灯片编号占位符 3">
            <a:extLst>
              <a:ext uri="{FF2B5EF4-FFF2-40B4-BE49-F238E27FC236}">
                <a16:creationId xmlns:a16="http://schemas.microsoft.com/office/drawing/2014/main" id="{57DC49DA-A022-477C-A22D-30A28270547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524706A-B040-48A8-BC9E-6057796F9D05}" type="slidenum">
              <a:rPr lang="zh-CN" altLang="en-US" smtClean="0">
                <a:latin typeface="Calibri" panose="020F0502020204030204" pitchFamily="34" charset="0"/>
              </a:rPr>
              <a:pPr/>
              <a:t>29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>
            <a:extLst>
              <a:ext uri="{FF2B5EF4-FFF2-40B4-BE49-F238E27FC236}">
                <a16:creationId xmlns:a16="http://schemas.microsoft.com/office/drawing/2014/main" id="{FF875068-5C27-4256-9BE9-E18EF4AADBB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备注占位符 2">
            <a:extLst>
              <a:ext uri="{FF2B5EF4-FFF2-40B4-BE49-F238E27FC236}">
                <a16:creationId xmlns:a16="http://schemas.microsoft.com/office/drawing/2014/main" id="{9CD038ED-7571-4A14-B1DC-D0E1DFF385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20" name="灯片编号占位符 3">
            <a:extLst>
              <a:ext uri="{FF2B5EF4-FFF2-40B4-BE49-F238E27FC236}">
                <a16:creationId xmlns:a16="http://schemas.microsoft.com/office/drawing/2014/main" id="{40735183-DDB4-4821-A46B-1B498FD39B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61F0851A-7678-472E-B09B-540CBD1107DD}" type="slidenum">
              <a:rPr lang="zh-CN" altLang="en-US" smtClean="0">
                <a:latin typeface="Calibri" panose="020F0502020204030204" pitchFamily="34" charset="0"/>
              </a:rPr>
              <a:pPr/>
              <a:t>30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>
            <a:extLst>
              <a:ext uri="{FF2B5EF4-FFF2-40B4-BE49-F238E27FC236}">
                <a16:creationId xmlns:a16="http://schemas.microsoft.com/office/drawing/2014/main" id="{460DD345-DEE7-475F-9DFE-7E624DF7363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备注占位符 2">
            <a:extLst>
              <a:ext uri="{FF2B5EF4-FFF2-40B4-BE49-F238E27FC236}">
                <a16:creationId xmlns:a16="http://schemas.microsoft.com/office/drawing/2014/main" id="{F787C55B-D04C-4BF5-9C02-1845449FCD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68" name="灯片编号占位符 3">
            <a:extLst>
              <a:ext uri="{FF2B5EF4-FFF2-40B4-BE49-F238E27FC236}">
                <a16:creationId xmlns:a16="http://schemas.microsoft.com/office/drawing/2014/main" id="{8E452AE7-408B-40CA-9F77-16382217CD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12060BB-08B9-4977-9B3B-D8BD0E23D2F4}" type="slidenum">
              <a:rPr lang="zh-CN" altLang="en-US" smtClean="0">
                <a:latin typeface="Calibri" panose="020F0502020204030204" pitchFamily="34" charset="0"/>
              </a:rPr>
              <a:pPr/>
              <a:t>31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>
            <a:extLst>
              <a:ext uri="{FF2B5EF4-FFF2-40B4-BE49-F238E27FC236}">
                <a16:creationId xmlns:a16="http://schemas.microsoft.com/office/drawing/2014/main" id="{33719BA5-B8DF-48D6-AD26-E53D96D5EB8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备注占位符 2">
            <a:extLst>
              <a:ext uri="{FF2B5EF4-FFF2-40B4-BE49-F238E27FC236}">
                <a16:creationId xmlns:a16="http://schemas.microsoft.com/office/drawing/2014/main" id="{4C8B5DA9-08DB-4ECD-B084-9291FA3907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316" name="灯片编号占位符 3">
            <a:extLst>
              <a:ext uri="{FF2B5EF4-FFF2-40B4-BE49-F238E27FC236}">
                <a16:creationId xmlns:a16="http://schemas.microsoft.com/office/drawing/2014/main" id="{18A74EEA-9E8E-401B-9F51-16546633C9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08C1BEA7-F621-46C5-8D64-1E8B44929DA9}" type="slidenum">
              <a:rPr lang="zh-CN" altLang="en-US" smtClean="0">
                <a:latin typeface="Calibri" panose="020F0502020204030204" pitchFamily="34" charset="0"/>
              </a:rPr>
              <a:pPr/>
              <a:t>32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>
            <a:extLst>
              <a:ext uri="{FF2B5EF4-FFF2-40B4-BE49-F238E27FC236}">
                <a16:creationId xmlns:a16="http://schemas.microsoft.com/office/drawing/2014/main" id="{9CC53833-B63E-4EDB-A970-9730C158BD0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备注占位符 2">
            <a:extLst>
              <a:ext uri="{FF2B5EF4-FFF2-40B4-BE49-F238E27FC236}">
                <a16:creationId xmlns:a16="http://schemas.microsoft.com/office/drawing/2014/main" id="{C256D7A9-A434-4AF9-9EAB-375DBB7996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460" name="灯片编号占位符 3">
            <a:extLst>
              <a:ext uri="{FF2B5EF4-FFF2-40B4-BE49-F238E27FC236}">
                <a16:creationId xmlns:a16="http://schemas.microsoft.com/office/drawing/2014/main" id="{8C4B4398-572D-4E13-AE1C-0B4CD3C47EE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B25B144C-4B77-4417-A8E8-A0D05BB81915}" type="slidenum">
              <a:rPr lang="zh-CN" altLang="en-US" smtClean="0">
                <a:latin typeface="Calibri" panose="020F0502020204030204" pitchFamily="34" charset="0"/>
              </a:rPr>
              <a:pPr/>
              <a:t>37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49244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57DBBF4-C306-3B44-B099-44B65C2D7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EC1FBD0F-C6E9-F64D-B8E4-E6CF2B24CC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CE27DC1E-C9E6-3A43-80B7-CA801A85B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F97DE6-2526-2F40-B1C3-18020BEE845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159025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0F42C56B-5008-FC49-8ED3-DF43E7B8A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420CAFFA-D2BC-D842-8D4A-FE3F8E3EB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7D892134-2BAA-4D48-AF8B-147586DB5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A83557-2A21-4D48-A2E8-47CAA51454F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759797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4006790"/>
            <a:ext cx="10363200" cy="40011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B788AEE7-05AC-0741-8B38-76F1AF410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CBB3EF50-EEE0-1A4D-A8F0-D6C97EA78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0C9A89E2-A253-E74A-9070-34246223E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2E18F8-396B-CC4F-9B35-E9BDB227183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507816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CCA46112-2EFA-DD48-B128-87DFF04DD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5CA3903C-6EE2-2F44-9767-97F336408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21295182-E577-BC48-B078-B1631A161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99993C-5B68-A946-9AC5-D4B512F9A3C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051207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713210"/>
            <a:ext cx="5386917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713210"/>
            <a:ext cx="5389033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7E8D9843-E969-1247-977B-6DC87860B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31BA59F3-CE48-1D4E-8B3A-E5B30CD0E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F9C67BBE-45B7-DC42-ADB8-6588B29FC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9437C-A1F3-0249-9D9E-C73D14A7C9D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331146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FFC05E9E-F951-EE4B-91D1-1492DDC92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F6C015F3-9B23-AE43-9F77-E016C10885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E4E91803-2EF7-F641-BF86-8E300B1D3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F4215F-D31E-064D-904B-FF32AB4BAEA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450863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F25C7BD-D689-7942-BAA5-4BB2A9B12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8259F38-B0B7-3D4E-8A56-984B6B4E6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B613E88-3A1A-6B48-A0B1-941547094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4213A8-F546-1745-BEB0-9D061799884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928811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22837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15D217C3-289B-774E-AD94-20EB5619E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38AC26BA-B9D9-944E-B537-65873C100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6228BDD8-CB6A-AE47-B6D5-F25DAB124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F23EC3-C7DF-354C-9C58-9B6CF2A6C35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615450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584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7E36DFB8-0882-CC45-97CD-441F53A36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9182A552-F4F0-8B4E-9D49-CD65068E7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E9A6B579-E9DE-C740-B136-551CF6C0B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B56ECE-13A9-AE4D-835B-806CC3CBB22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289798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012192" y="1935163"/>
            <a:ext cx="3570208" cy="206216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42D13841-55B5-C848-B121-B3AB406F5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DF0B702F-1AD3-1A4E-93FC-FE8A551B2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DB88AF9B-CA2A-F545-A572-C54E99E89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DFEA36-6C65-0A44-9C2A-4F4A77C6042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99801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704850"/>
            <a:ext cx="2743200" cy="56197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481564" y="704850"/>
            <a:ext cx="2154436" cy="56197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7642709A-FC7F-BC4A-A9F9-70D85E489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9B871F47-B92B-D04F-BAF2-134A550A8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D39F1053-0B26-DD4E-AE67-0CDA60B2A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ADDD81-B7CB-8D4A-A04D-D1A9A645159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48116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1292FBE5-AB9B-4B4C-B0C8-8AF518CFB820}"/>
              </a:ext>
            </a:extLst>
          </p:cNvPr>
          <p:cNvSpPr>
            <a:spLocks/>
          </p:cNvSpPr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itchFamily="34" charset="0"/>
              <a:buNone/>
              <a:defRPr/>
            </a:pPr>
            <a:endParaRPr lang="en-US" sz="1800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85F96BBA-1D61-5C48-A5C1-3925939D1C5C}"/>
              </a:ext>
            </a:extLst>
          </p:cNvPr>
          <p:cNvSpPr>
            <a:spLocks/>
          </p:cNvSpPr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itchFamily="34" charset="0"/>
              <a:buNone/>
              <a:defRPr/>
            </a:pPr>
            <a:endParaRPr lang="en-US" sz="1800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C5B82234-B6C9-4D42-8C62-94C50372156F}"/>
              </a:ext>
            </a:extLst>
          </p:cNvPr>
          <p:cNvGrpSpPr>
            <a:grpSpLocks/>
          </p:cNvGrpSpPr>
          <p:nvPr/>
        </p:nvGrpSpPr>
        <p:grpSpPr bwMode="auto">
          <a:xfrm>
            <a:off x="-25399" y="203200"/>
            <a:ext cx="12240684" cy="647700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1127531D-4F64-3942-B8C4-1D9459B8EC65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itchFamily="34" charset="0"/>
                <a:buNone/>
                <a:defRPr/>
              </a:pPr>
              <a:endParaRPr lang="en-US" sz="1800">
                <a:latin typeface="Comic Sans MS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3908B5A0-FD10-254A-A555-0CD801C32BCD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itchFamily="34" charset="0"/>
                <a:buNone/>
                <a:defRPr/>
              </a:pPr>
              <a:endParaRPr lang="en-US" sz="1800">
                <a:latin typeface="Comic Sans MS" pitchFamily="66" charset="0"/>
              </a:endParaRPr>
            </a:p>
          </p:txBody>
        </p:sp>
      </p:grpSp>
      <p:sp>
        <p:nvSpPr>
          <p:cNvPr id="1029" name="标题占位符 8">
            <a:extLst>
              <a:ext uri="{FF2B5EF4-FFF2-40B4-BE49-F238E27FC236}">
                <a16:creationId xmlns:a16="http://schemas.microsoft.com/office/drawing/2014/main" id="{310375AC-A9EF-DE4C-95E3-67CDC5EE08A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0" name="文本占位符 29">
            <a:extLst>
              <a:ext uri="{FF2B5EF4-FFF2-40B4-BE49-F238E27FC236}">
                <a16:creationId xmlns:a16="http://schemas.microsoft.com/office/drawing/2014/main" id="{08F5D102-A863-254B-A946-A5CF5C6E962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8C7336D7-6FA6-404F-9E74-CF704AE182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itchFamily="66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5EF8FB64-F2D8-2E48-8C43-ACC435C473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itchFamily="66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3CCEBCC3-F4AF-3344-98B2-40E4443FE2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buFont typeface="Arial" panose="020B0604020202020204" pitchFamily="34" charset="0"/>
              <a:buNone/>
              <a:defRPr sz="1200">
                <a:solidFill>
                  <a:srgbClr val="045C75"/>
                </a:solidFill>
                <a:latin typeface="Comic Sans MS" panose="030F0902030302020204" pitchFamily="66" charset="0"/>
              </a:defRPr>
            </a:lvl1pPr>
          </a:lstStyle>
          <a:p>
            <a:fld id="{CAA627AD-A88E-5948-AA0A-2A3EB8D5B241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1034" name="图片 1">
            <a:extLst>
              <a:ext uri="{FF2B5EF4-FFF2-40B4-BE49-F238E27FC236}">
                <a16:creationId xmlns:a16="http://schemas.microsoft.com/office/drawing/2014/main" id="{282DC16B-A6B3-7D42-AC69-E70AAC0C349D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12192000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0" descr="英语周报标志">
            <a:extLst>
              <a:ext uri="{FF2B5EF4-FFF2-40B4-BE49-F238E27FC236}">
                <a16:creationId xmlns:a16="http://schemas.microsoft.com/office/drawing/2014/main" id="{BCE0E8C3-4DE3-8547-A7F3-7265F74070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95250"/>
            <a:ext cx="24384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11">
            <a:extLst>
              <a:ext uri="{FF2B5EF4-FFF2-40B4-BE49-F238E27FC236}">
                <a16:creationId xmlns:a16="http://schemas.microsoft.com/office/drawing/2014/main" id="{1359F46B-E4C2-AE43-A8B4-C56057E602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50400" y="76201"/>
            <a:ext cx="2540000" cy="36671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en-US" altLang="zh-CN" sz="1800" dirty="0">
                <a:solidFill>
                  <a:srgbClr val="5F5F5F"/>
                </a:solidFill>
                <a:latin typeface="Comic Sans MS" pitchFamily="66" charset="0"/>
              </a:rPr>
              <a:t>Unit 2 Grammar</a:t>
            </a:r>
          </a:p>
        </p:txBody>
      </p:sp>
    </p:spTree>
    <p:extLst>
      <p:ext uri="{BB962C8B-B14F-4D97-AF65-F5344CB8AC3E}">
        <p14:creationId xmlns:p14="http://schemas.microsoft.com/office/powerpoint/2010/main" val="1567182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2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2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2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2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2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288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488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3688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0888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7CA92D-20E2-EC42-B261-7FE7358DB8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17779" y="1611630"/>
            <a:ext cx="8637073" cy="1903549"/>
          </a:xfrm>
        </p:spPr>
        <p:txBody>
          <a:bodyPr>
            <a:normAutofit/>
          </a:bodyPr>
          <a:lstStyle/>
          <a:p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Unit 2  Numbers</a:t>
            </a:r>
            <a:endParaRPr kumimoji="1"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F0F6E18-B0F3-CC43-A95D-B7B78C1673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80" y="3629479"/>
            <a:ext cx="8637072" cy="977621"/>
          </a:xfrm>
        </p:spPr>
        <p:txBody>
          <a:bodyPr>
            <a:norm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G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</a:t>
            </a:r>
            <a:r>
              <a:rPr lang="en-US" altLang="zh-CN" sz="36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3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3600" b="1" dirty="0">
                <a:solidFill>
                  <a:srgbClr val="FFFF00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r</a:t>
            </a:r>
            <a:endParaRPr kumimoji="1" lang="zh-CN" altLang="en-US" sz="3600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40DE126F-1A11-B04B-B2E6-D4AE281412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0370" b="27971"/>
          <a:stretch/>
        </p:blipFill>
        <p:spPr>
          <a:xfrm>
            <a:off x="7677948" y="5097426"/>
            <a:ext cx="4673871" cy="148304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FDDFE5DC-B4A7-BC42-82BB-D140313CC7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6772" b="52673"/>
          <a:stretch/>
        </p:blipFill>
        <p:spPr>
          <a:xfrm>
            <a:off x="3382747" y="5088219"/>
            <a:ext cx="5104016" cy="153698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BCEF2A6B-A08A-6E4E-A01F-BB7A953389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3899"/>
          <a:stretch/>
        </p:blipFill>
        <p:spPr>
          <a:xfrm>
            <a:off x="-482309" y="4838985"/>
            <a:ext cx="4554248" cy="1741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288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ordArt 3" descr="烟花2">
            <a:extLst>
              <a:ext uri="{FF2B5EF4-FFF2-40B4-BE49-F238E27FC236}">
                <a16:creationId xmlns:a16="http://schemas.microsoft.com/office/drawing/2014/main" id="{40C95D56-E81D-FD46-8281-7B2173AE1A2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81401" y="548640"/>
            <a:ext cx="4465319" cy="109378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16403"/>
              </a:avLst>
            </a:prstTxWarp>
          </a:bodyPr>
          <a:lstStyle/>
          <a:p>
            <a:pPr algn="ctr"/>
            <a:r>
              <a:rPr lang="en-US" altLang="zh-CN" sz="24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Comic Sans MS" panose="030F0902030302020204" pitchFamily="66" charset="0"/>
              </a:rPr>
              <a:t>Grammar A </a:t>
            </a:r>
            <a:endParaRPr lang="zh-CN" altLang="en-US" sz="24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62821AB0-EF51-3149-A7F5-DA5B8AEB6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3030" y="2552700"/>
            <a:ext cx="9681210" cy="2246769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200" b="1" dirty="0">
                <a:solidFill>
                  <a:srgbClr val="0000CC"/>
                </a:solidFill>
                <a:latin typeface="Comic Sans MS" panose="030F0902030302020204" pitchFamily="66" charset="0"/>
                <a:sym typeface="宋体" panose="02010600030101010101" pitchFamily="2" charset="-122"/>
              </a:rPr>
              <a:t>　</a:t>
            </a:r>
            <a:r>
              <a:rPr lang="en-US" altLang="zh-CN" sz="3200" b="1" dirty="0">
                <a:solidFill>
                  <a:srgbClr val="0000CC"/>
                </a:solidFill>
                <a:latin typeface="Comic Sans MS" panose="030F0902030302020204" pitchFamily="66" charset="0"/>
                <a:sym typeface="宋体" panose="02010600030101010101" pitchFamily="2" charset="-122"/>
              </a:rPr>
              <a:t>Numbers consist of cardinal numbers and ordinal numbers.</a:t>
            </a:r>
            <a:endParaRPr lang="en-US" altLang="zh-CN" sz="3600" b="1" dirty="0">
              <a:solidFill>
                <a:srgbClr val="660066"/>
              </a:solidFill>
              <a:latin typeface="Comic Sans MS" panose="030F0902030302020204" pitchFamily="66" charset="0"/>
              <a:sym typeface="宋体" panose="02010600030101010101" pitchFamily="2" charset="-122"/>
            </a:endParaRPr>
          </a:p>
          <a:p>
            <a:pPr eaLnBrk="0" hangingPunct="0"/>
            <a:r>
              <a:rPr lang="en-US" altLang="zh-CN" sz="3600" b="1" dirty="0">
                <a:solidFill>
                  <a:srgbClr val="660066"/>
                </a:solidFill>
                <a:latin typeface="Comic Sans MS" panose="030F0902030302020204" pitchFamily="66" charset="0"/>
                <a:sym typeface="宋体" panose="02010600030101010101" pitchFamily="2" charset="-122"/>
              </a:rPr>
              <a:t>	</a:t>
            </a:r>
            <a:r>
              <a:rPr lang="zh-CN" altLang="en-US" sz="3600" b="1" dirty="0">
                <a:solidFill>
                  <a:srgbClr val="660066"/>
                </a:solidFill>
                <a:latin typeface="Comic Sans MS" panose="030F0902030302020204" pitchFamily="66" charset="0"/>
                <a:sym typeface="宋体" panose="02010600030101010101" pitchFamily="2" charset="-122"/>
              </a:rPr>
              <a:t>表示数目多少的数词叫</a:t>
            </a:r>
            <a:r>
              <a:rPr lang="en-US" altLang="zh-CN" sz="3600" b="1" dirty="0">
                <a:solidFill>
                  <a:srgbClr val="FF3300"/>
                </a:solidFill>
                <a:latin typeface="Comic Sans MS" panose="030F0902030302020204" pitchFamily="66" charset="0"/>
                <a:sym typeface="宋体" panose="02010600030101010101" pitchFamily="2" charset="-122"/>
              </a:rPr>
              <a:t>_____</a:t>
            </a:r>
            <a:r>
              <a:rPr lang="zh-CN" altLang="en-US" sz="3600" b="1" dirty="0">
                <a:solidFill>
                  <a:srgbClr val="660066"/>
                </a:solidFill>
                <a:latin typeface="Comic Sans MS" panose="030F0902030302020204" pitchFamily="66" charset="0"/>
                <a:sym typeface="宋体" panose="02010600030101010101" pitchFamily="2" charset="-122"/>
              </a:rPr>
              <a:t>；表示顺序的数词叫</a:t>
            </a:r>
            <a:r>
              <a:rPr lang="en-US" altLang="zh-CN" sz="3600" b="1" dirty="0">
                <a:solidFill>
                  <a:srgbClr val="FF3300"/>
                </a:solidFill>
                <a:latin typeface="Comic Sans MS" panose="030F0902030302020204" pitchFamily="66" charset="0"/>
                <a:sym typeface="宋体" panose="02010600030101010101" pitchFamily="2" charset="-122"/>
              </a:rPr>
              <a:t>_____</a:t>
            </a:r>
            <a:r>
              <a:rPr lang="zh-CN" altLang="en-US" sz="3600" b="1" dirty="0">
                <a:solidFill>
                  <a:srgbClr val="660066"/>
                </a:solidFill>
                <a:latin typeface="Comic Sans MS" panose="030F0902030302020204" pitchFamily="66" charset="0"/>
                <a:sym typeface="宋体" panose="02010600030101010101" pitchFamily="2" charset="-122"/>
              </a:rPr>
              <a:t>。</a:t>
            </a:r>
            <a:endParaRPr lang="zh-CN" altLang="en-US" sz="3600" dirty="0">
              <a:solidFill>
                <a:srgbClr val="660066"/>
              </a:solidFill>
              <a:latin typeface="Comic Sans MS" panose="030F0902030302020204" pitchFamily="66" charset="0"/>
              <a:sym typeface="黑体" panose="020106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CD589B19-8013-7A44-87ED-618A4090D4B0}"/>
              </a:ext>
            </a:extLst>
          </p:cNvPr>
          <p:cNvSpPr txBox="1"/>
          <p:nvPr/>
        </p:nvSpPr>
        <p:spPr>
          <a:xfrm>
            <a:off x="6492240" y="3531870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200" dirty="0"/>
              <a:t>基数词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3F4B2D1-AB08-D74B-B046-B4F68D2190AE}"/>
              </a:ext>
            </a:extLst>
          </p:cNvPr>
          <p:cNvSpPr txBox="1"/>
          <p:nvPr/>
        </p:nvSpPr>
        <p:spPr>
          <a:xfrm>
            <a:off x="2873515" y="4107060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200" dirty="0"/>
              <a:t>序数词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A83F618D-C183-441F-8B92-9B5500F1CCDF}"/>
              </a:ext>
            </a:extLst>
          </p:cNvPr>
          <p:cNvSpPr txBox="1"/>
          <p:nvPr/>
        </p:nvSpPr>
        <p:spPr>
          <a:xfrm>
            <a:off x="1207008" y="4983480"/>
            <a:ext cx="29219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Cardinal [ˈ</a:t>
            </a:r>
            <a:r>
              <a:rPr lang="en-US" altLang="zh-CN" sz="2800" dirty="0" err="1"/>
              <a:t>kɑ:dɪnl</a:t>
            </a:r>
            <a:r>
              <a:rPr lang="en-US" altLang="zh-CN" sz="2800" dirty="0"/>
              <a:t>]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A95538E-FF2D-4C40-B62F-1E2E1AED3817}"/>
              </a:ext>
            </a:extLst>
          </p:cNvPr>
          <p:cNvSpPr txBox="1"/>
          <p:nvPr/>
        </p:nvSpPr>
        <p:spPr>
          <a:xfrm>
            <a:off x="1207008" y="5448131"/>
            <a:ext cx="27760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Ordinal   [ˈ</a:t>
            </a:r>
            <a:r>
              <a:rPr lang="en-US" altLang="zh-CN" sz="2800" dirty="0" err="1"/>
              <a:t>ɔ:dɪnl</a:t>
            </a:r>
            <a:r>
              <a:rPr lang="en-US" altLang="zh-CN" sz="2800" dirty="0"/>
              <a:t>]</a:t>
            </a:r>
            <a:endParaRPr lang="zh-CN" altLang="en-US" sz="2800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6577CF4-8C3D-4B9A-AFBA-C87CFBC7842E}"/>
              </a:ext>
            </a:extLst>
          </p:cNvPr>
          <p:cNvSpPr txBox="1"/>
          <p:nvPr/>
        </p:nvSpPr>
        <p:spPr>
          <a:xfrm>
            <a:off x="4425696" y="4983480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基数词</a:t>
            </a:r>
            <a:endParaRPr lang="en-US" altLang="zh-CN" sz="2800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033A28A5-350D-49E4-A10D-E578B1F11E73}"/>
              </a:ext>
            </a:extLst>
          </p:cNvPr>
          <p:cNvSpPr txBox="1"/>
          <p:nvPr/>
        </p:nvSpPr>
        <p:spPr>
          <a:xfrm>
            <a:off x="4425696" y="5506700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序数词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5331895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5" grpId="0"/>
      <p:bldP spid="8" grpId="0"/>
      <p:bldP spid="2" grpId="0"/>
      <p:bldP spid="7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3" descr="2004112410511146[1]">
            <a:extLst>
              <a:ext uri="{FF2B5EF4-FFF2-40B4-BE49-F238E27FC236}">
                <a16:creationId xmlns:a16="http://schemas.microsoft.com/office/drawing/2014/main" id="{D3755378-B671-E94E-AFBC-4FADF7370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121920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 Box 5">
            <a:extLst>
              <a:ext uri="{FF2B5EF4-FFF2-40B4-BE49-F238E27FC236}">
                <a16:creationId xmlns:a16="http://schemas.microsoft.com/office/drawing/2014/main" id="{86C67612-1026-EE40-9700-DC722A3CCE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75" y="349087"/>
            <a:ext cx="4032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4000" b="1" dirty="0">
                <a:solidFill>
                  <a:srgbClr val="660066"/>
                </a:solidFill>
                <a:sym typeface="黑体" panose="02010609060101010101" pitchFamily="49" charset="-122"/>
              </a:rPr>
              <a:t>基数词的构成</a:t>
            </a:r>
            <a:endParaRPr lang="zh-CN" altLang="en-US" dirty="0"/>
          </a:p>
        </p:txBody>
      </p:sp>
      <p:sp>
        <p:nvSpPr>
          <p:cNvPr id="8196" name="Text Box 7">
            <a:extLst>
              <a:ext uri="{FF2B5EF4-FFF2-40B4-BE49-F238E27FC236}">
                <a16:creationId xmlns:a16="http://schemas.microsoft.com/office/drawing/2014/main" id="{BFD92318-56BC-AF4E-A489-52E02F768996}"/>
              </a:ext>
            </a:extLst>
          </p:cNvPr>
          <p:cNvSpPr/>
          <p:nvPr/>
        </p:nvSpPr>
        <p:spPr>
          <a:xfrm>
            <a:off x="685800" y="963884"/>
            <a:ext cx="10911677" cy="618630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600" b="1" noProof="1">
                <a:solidFill>
                  <a:schemeClr val="tx1">
                    <a:lumMod val="95000"/>
                    <a:lumOff val="5000"/>
                  </a:schemeClr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1</a:t>
            </a:r>
            <a:r>
              <a:rPr lang="zh-CN" altLang="en-US" sz="3600" b="1" noProof="1">
                <a:solidFill>
                  <a:schemeClr val="tx1">
                    <a:lumMod val="95000"/>
                    <a:lumOff val="5000"/>
                  </a:schemeClr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）</a:t>
            </a:r>
            <a:r>
              <a:rPr lang="zh-CN" altLang="zh-CN" sz="3600" b="1" noProof="1">
                <a:solidFill>
                  <a:schemeClr val="tx1">
                    <a:lumMod val="95000"/>
                    <a:lumOff val="5000"/>
                  </a:schemeClr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1</a:t>
            </a:r>
            <a:r>
              <a:rPr lang="zh-CN" altLang="en-US" sz="3600" b="1" noProof="1">
                <a:solidFill>
                  <a:schemeClr val="tx1">
                    <a:lumMod val="95000"/>
                    <a:lumOff val="5000"/>
                  </a:schemeClr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－</a:t>
            </a:r>
            <a:r>
              <a:rPr lang="zh-CN" altLang="zh-CN" sz="3600" b="1" noProof="1">
                <a:solidFill>
                  <a:schemeClr val="tx1">
                    <a:lumMod val="95000"/>
                    <a:lumOff val="5000"/>
                  </a:schemeClr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12,  </a:t>
            </a:r>
            <a:r>
              <a:rPr lang="zh-CN" altLang="en-US" sz="3600" b="1" noProof="1">
                <a:solidFill>
                  <a:schemeClr val="tx1">
                    <a:lumMod val="95000"/>
                    <a:lumOff val="5000"/>
                  </a:schemeClr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独立成词。</a:t>
            </a:r>
            <a:endParaRPr lang="zh-CN" altLang="en-US" sz="3600" b="1" noProof="1">
              <a:solidFill>
                <a:schemeClr val="tx1">
                  <a:lumMod val="95000"/>
                  <a:lumOff val="5000"/>
                </a:schemeClr>
              </a:solidFill>
              <a:sym typeface="黑体" panose="02010609060101010101" pitchFamily="49" charset="-122"/>
            </a:endParaRPr>
          </a:p>
          <a:p>
            <a:r>
              <a:rPr lang="en" altLang="zh-CN" sz="3600" b="1" noProof="1">
                <a:solidFill>
                  <a:schemeClr val="tx1">
                    <a:lumMod val="95000"/>
                    <a:lumOff val="5000"/>
                  </a:schemeClr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one		two		three		four		five		six   </a:t>
            </a:r>
          </a:p>
          <a:p>
            <a:r>
              <a:rPr lang="en" altLang="zh-CN" sz="3600" b="1" noProof="1">
                <a:solidFill>
                  <a:schemeClr val="tx1">
                    <a:lumMod val="95000"/>
                    <a:lumOff val="5000"/>
                  </a:schemeClr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seven  	eight  	nine  	ten  		eleven  	twelve</a:t>
            </a:r>
            <a:endParaRPr lang="en" altLang="en-US" sz="3600" b="1" noProof="1">
              <a:solidFill>
                <a:schemeClr val="tx1">
                  <a:lumMod val="95000"/>
                  <a:lumOff val="5000"/>
                </a:schemeClr>
              </a:solidFill>
              <a:sym typeface="Lucida Sans Unicode" panose="020B0602030504020204" pitchFamily="34" charset="0"/>
            </a:endParaRPr>
          </a:p>
          <a:p>
            <a:endParaRPr lang="en" altLang="en-US" sz="3600" b="1" noProof="1">
              <a:solidFill>
                <a:schemeClr val="accent2"/>
              </a:solidFill>
              <a:sym typeface="Lucida Sans Unicode" panose="020B0602030504020204" pitchFamily="34" charset="0"/>
            </a:endParaRPr>
          </a:p>
          <a:p>
            <a:r>
              <a:rPr lang="en" altLang="zh-CN" sz="3600" b="1" noProof="1">
                <a:solidFill>
                  <a:schemeClr val="bg2">
                    <a:lumMod val="10000"/>
                  </a:schemeClr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2</a:t>
            </a:r>
            <a:r>
              <a:rPr lang="en" altLang="en-US" sz="3600" b="1" noProof="1">
                <a:solidFill>
                  <a:schemeClr val="bg2">
                    <a:lumMod val="10000"/>
                  </a:schemeClr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）</a:t>
            </a:r>
            <a:r>
              <a:rPr lang="en" altLang="zh-CN" sz="3600" b="1" noProof="1">
                <a:solidFill>
                  <a:schemeClr val="bg2">
                    <a:lumMod val="10000"/>
                  </a:schemeClr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13--19,   </a:t>
            </a:r>
            <a:r>
              <a:rPr lang="zh-CN" altLang="en-US" sz="3600" b="1" noProof="1">
                <a:solidFill>
                  <a:schemeClr val="bg2">
                    <a:lumMod val="10000"/>
                  </a:schemeClr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由</a:t>
            </a:r>
            <a:r>
              <a:rPr lang="zh-CN" altLang="zh-CN" sz="3600" b="1" noProof="1">
                <a:solidFill>
                  <a:schemeClr val="bg2">
                    <a:lumMod val="10000"/>
                  </a:schemeClr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3</a:t>
            </a:r>
            <a:r>
              <a:rPr lang="zh-CN" altLang="en-US" sz="3600" b="1" noProof="1">
                <a:solidFill>
                  <a:schemeClr val="bg2">
                    <a:lumMod val="10000"/>
                  </a:schemeClr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－</a:t>
            </a:r>
            <a:r>
              <a:rPr lang="en" altLang="zh-CN" sz="3600" b="1" noProof="1">
                <a:solidFill>
                  <a:schemeClr val="bg2">
                    <a:lumMod val="10000"/>
                  </a:schemeClr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9 + 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teen</a:t>
            </a:r>
            <a:r>
              <a:rPr lang="zh-CN" altLang="en-US" sz="3600" b="1" noProof="1">
                <a:solidFill>
                  <a:schemeClr val="bg2">
                    <a:lumMod val="10000"/>
                  </a:schemeClr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构成。读时，重音落在</a:t>
            </a:r>
            <a:r>
              <a:rPr lang="zh-CN" altLang="en-US" sz="3600" b="1" noProof="1">
                <a:solidFill>
                  <a:srgbClr val="FF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最后一个</a:t>
            </a:r>
            <a:r>
              <a:rPr lang="zh-CN" altLang="en-US" sz="3600" b="1" noProof="1">
                <a:solidFill>
                  <a:schemeClr val="bg2">
                    <a:lumMod val="10000"/>
                  </a:schemeClr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音节。</a:t>
            </a:r>
            <a:endParaRPr lang="zh-CN" altLang="en-US" sz="3600" b="1" noProof="1">
              <a:solidFill>
                <a:schemeClr val="bg2">
                  <a:lumMod val="10000"/>
                </a:schemeClr>
              </a:solidFill>
              <a:sym typeface="黑体" panose="02010609060101010101" pitchFamily="49" charset="-122"/>
            </a:endParaRPr>
          </a:p>
          <a:p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 </a:t>
            </a:r>
            <a:r>
              <a:rPr lang="zh-C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14–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four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teen   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16--six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teen  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17--seven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teen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 19—nine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teen</a:t>
            </a:r>
            <a:endParaRPr lang="en" altLang="en-US" sz="3600" b="1" noProof="1">
              <a:solidFill>
                <a:srgbClr val="FF0000"/>
              </a:solidFill>
              <a:sym typeface="Lucida Sans Unicode" panose="020B0602030504020204" pitchFamily="34" charset="0"/>
            </a:endParaRPr>
          </a:p>
          <a:p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  </a:t>
            </a:r>
          </a:p>
          <a:p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特殊拼写</a:t>
            </a:r>
            <a:r>
              <a:rPr lang="zh-C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: 13–</a:t>
            </a:r>
            <a:r>
              <a:rPr lang="en-US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					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15--					18—</a:t>
            </a:r>
            <a:endParaRPr lang="en" altLang="en-US" sz="3600" b="1" noProof="1">
              <a:solidFill>
                <a:srgbClr val="FF0000"/>
              </a:solidFill>
              <a:sym typeface="Lucida Sans Unicode" panose="020B0602030504020204" pitchFamily="34" charset="0"/>
            </a:endParaRPr>
          </a:p>
          <a:p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    </a:t>
            </a:r>
            <a:endParaRPr lang="en" altLang="zh-CN" sz="3600" b="1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endParaRPr lang="en" altLang="zh-CN" sz="3600" b="1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</p:txBody>
      </p:sp>
      <p:sp>
        <p:nvSpPr>
          <p:cNvPr id="22533" name="灯片编号占位符 1">
            <a:extLst>
              <a:ext uri="{FF2B5EF4-FFF2-40B4-BE49-F238E27FC236}">
                <a16:creationId xmlns:a16="http://schemas.microsoft.com/office/drawing/2014/main" id="{4D275397-35F9-604E-A4AC-3A9D908008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fld id="{3BE71A45-ED84-974F-858D-D5076AB410B0}" type="slidenum">
              <a:rPr lang="zh-CN" altLang="en-US" sz="1000"/>
              <a:pPr eaLnBrk="0" hangingPunct="0"/>
              <a:t>3</a:t>
            </a:fld>
            <a:endParaRPr lang="zh-CN" altLang="en-US" sz="1000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62A3BF4-103F-2D4D-A3D1-3E44A7571F3B}"/>
              </a:ext>
            </a:extLst>
          </p:cNvPr>
          <p:cNvSpPr/>
          <p:nvPr/>
        </p:nvSpPr>
        <p:spPr>
          <a:xfrm>
            <a:off x="3673979" y="5393174"/>
            <a:ext cx="1949188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th</a:t>
            </a:r>
            <a:r>
              <a:rPr lang="en" altLang="zh-CN" sz="3600" b="1" noProof="1">
                <a:solidFill>
                  <a:srgbClr val="7030A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ir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teen</a:t>
            </a:r>
            <a:endParaRPr lang="zh-CN" altLang="en-US" sz="3600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09408A2-3A84-BF4C-9E0F-6D7823BC9F16}"/>
              </a:ext>
            </a:extLst>
          </p:cNvPr>
          <p:cNvSpPr/>
          <p:nvPr/>
        </p:nvSpPr>
        <p:spPr>
          <a:xfrm>
            <a:off x="6644510" y="5393173"/>
            <a:ext cx="1683474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fi</a:t>
            </a:r>
            <a:r>
              <a:rPr lang="en" altLang="zh-CN" sz="3600" b="1" noProof="1">
                <a:solidFill>
                  <a:srgbClr val="7030A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f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teen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</a:t>
            </a:r>
            <a:endParaRPr lang="zh-CN" altLang="en-US" sz="3600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C3C2A585-A41F-2741-A4EB-4C6769ED1485}"/>
              </a:ext>
            </a:extLst>
          </p:cNvPr>
          <p:cNvSpPr/>
          <p:nvPr/>
        </p:nvSpPr>
        <p:spPr>
          <a:xfrm>
            <a:off x="9531316" y="5393173"/>
            <a:ext cx="2050561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eigh</a:t>
            </a:r>
            <a:r>
              <a:rPr lang="en" altLang="zh-CN" sz="3600" b="1" noProof="1">
                <a:solidFill>
                  <a:srgbClr val="7030A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een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769054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31" dur="500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1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1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3" descr="2004112410511146[1]">
            <a:extLst>
              <a:ext uri="{FF2B5EF4-FFF2-40B4-BE49-F238E27FC236}">
                <a16:creationId xmlns:a16="http://schemas.microsoft.com/office/drawing/2014/main" id="{D3755378-B671-E94E-AFBC-4FADF7370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121920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 Box 7">
            <a:extLst>
              <a:ext uri="{FF2B5EF4-FFF2-40B4-BE49-F238E27FC236}">
                <a16:creationId xmlns:a16="http://schemas.microsoft.com/office/drawing/2014/main" id="{BFD92318-56BC-AF4E-A489-52E02F768996}"/>
              </a:ext>
            </a:extLst>
          </p:cNvPr>
          <p:cNvSpPr/>
          <p:nvPr/>
        </p:nvSpPr>
        <p:spPr>
          <a:xfrm>
            <a:off x="685800" y="730250"/>
            <a:ext cx="11506200" cy="563231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</a:t>
            </a:r>
            <a:endParaRPr lang="en" altLang="zh-CN" sz="3600" b="1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3</a:t>
            </a:r>
            <a:r>
              <a:rPr lang="e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）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20</a:t>
            </a:r>
            <a:r>
              <a:rPr lang="e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－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90,  </a:t>
            </a:r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以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-ty</a:t>
            </a:r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结尾。</a:t>
            </a:r>
            <a:endParaRPr lang="en-US" altLang="zh-CN" sz="3600" b="1" noProof="1">
              <a:solidFill>
                <a:srgbClr val="000000"/>
              </a:solidFill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正常拼写：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60---six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ty 	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70---seven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ty 	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90—nine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ty</a:t>
            </a:r>
            <a:r>
              <a:rPr lang="en" altLang="zh-CN" sz="3600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</a:t>
            </a:r>
            <a:endParaRPr lang="zh-CN" altLang="en-US" sz="3600" b="1" noProof="1">
              <a:solidFill>
                <a:srgbClr val="000000"/>
              </a:solidFill>
              <a:sym typeface="黑体" panose="02010609060101010101" pitchFamily="49" charset="-122"/>
            </a:endParaRPr>
          </a:p>
          <a:p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特殊拼写：</a:t>
            </a:r>
            <a:r>
              <a:rPr lang="zh-C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20—</a:t>
            </a:r>
            <a:r>
              <a:rPr lang="en-US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				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30---</a:t>
            </a:r>
          </a:p>
          <a:p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40—			50—	</a:t>
            </a:r>
            <a:r>
              <a:rPr lang="en" altLang="zh-CN" sz="3600" b="1" noProof="1">
                <a:solidFill>
                  <a:srgbClr val="000000"/>
                </a:solidFill>
                <a:sym typeface="Lucida Sans Unicode" panose="020B0602030504020204" pitchFamily="34" charset="0"/>
              </a:rPr>
              <a:t>		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80---</a:t>
            </a:r>
            <a:endParaRPr lang="en" altLang="en-US" sz="3600" noProof="1">
              <a:solidFill>
                <a:srgbClr val="000000"/>
              </a:solidFill>
              <a:highlight>
                <a:srgbClr val="FFFF00"/>
              </a:highlight>
              <a:sym typeface="Lucida Sans Unicode" panose="020B0602030504020204" pitchFamily="34" charset="0"/>
            </a:endParaRPr>
          </a:p>
          <a:p>
            <a:endParaRPr lang="en" altLang="en-US" sz="3600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4</a:t>
            </a:r>
            <a:r>
              <a:rPr lang="e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）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21</a:t>
            </a:r>
            <a:r>
              <a:rPr lang="e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－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99</a:t>
            </a:r>
            <a:r>
              <a:rPr lang="e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， </a:t>
            </a:r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两位数，十位与个位之间</a:t>
            </a:r>
            <a:r>
              <a:rPr lang="zh-CN" altLang="en-US" sz="3600" b="1" noProof="1">
                <a:solidFill>
                  <a:srgbClr val="00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黑体" panose="02010609060101010101" pitchFamily="49" charset="-122"/>
              </a:rPr>
              <a:t>必须有 “</a:t>
            </a:r>
            <a:r>
              <a:rPr lang="zh-CN" altLang="zh-CN" sz="3600" b="1" noProof="1">
                <a:solidFill>
                  <a:srgbClr val="FF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黑体" panose="02010609060101010101" pitchFamily="49" charset="-122"/>
              </a:rPr>
              <a:t>-</a:t>
            </a:r>
            <a:r>
              <a:rPr lang="zh-CN" altLang="en-US" sz="3600" b="1" noProof="1">
                <a:solidFill>
                  <a:srgbClr val="00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黑体" panose="02010609060101010101" pitchFamily="49" charset="-122"/>
              </a:rPr>
              <a:t>”。</a:t>
            </a:r>
            <a:endParaRPr lang="zh-CN" altLang="en-US" sz="3600" b="1" noProof="1">
              <a:solidFill>
                <a:srgbClr val="000000"/>
              </a:solidFill>
              <a:highlight>
                <a:srgbClr val="FFFF00"/>
              </a:highlight>
              <a:sym typeface="黑体" panose="02010609060101010101" pitchFamily="49" charset="-122"/>
            </a:endParaRPr>
          </a:p>
          <a:p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    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21   twenty</a:t>
            </a:r>
            <a:r>
              <a:rPr lang="en" altLang="zh-CN" sz="3600" b="1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  <a:sym typeface="Lucida Sans Unicode" panose="020B0602030504020204" pitchFamily="34" charset="0"/>
              </a:rPr>
              <a:t>-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one     55  fifty</a:t>
            </a:r>
            <a:r>
              <a:rPr lang="en" altLang="zh-CN" sz="3600" b="1" noProof="1">
                <a:solidFill>
                  <a:srgbClr val="FF33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-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five      99  ninety</a:t>
            </a:r>
            <a:r>
              <a:rPr lang="en" altLang="zh-CN" sz="3600" b="1" noProof="1">
                <a:solidFill>
                  <a:srgbClr val="FF33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-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nine</a:t>
            </a:r>
            <a:endParaRPr lang="en" altLang="en-US" sz="3600" b="1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endParaRPr lang="en" altLang="en-US" sz="3600" b="1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endParaRPr lang="en" altLang="zh-CN" sz="3600" b="1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</p:txBody>
      </p:sp>
      <p:sp>
        <p:nvSpPr>
          <p:cNvPr id="22533" name="灯片编号占位符 1">
            <a:extLst>
              <a:ext uri="{FF2B5EF4-FFF2-40B4-BE49-F238E27FC236}">
                <a16:creationId xmlns:a16="http://schemas.microsoft.com/office/drawing/2014/main" id="{4D275397-35F9-604E-A4AC-3A9D908008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fld id="{3BE71A45-ED84-974F-858D-D5076AB410B0}" type="slidenum">
              <a:rPr lang="zh-CN" altLang="en-US" sz="1000"/>
              <a:pPr eaLnBrk="0" hangingPunct="0"/>
              <a:t>4</a:t>
            </a:fld>
            <a:endParaRPr lang="zh-CN" altLang="en-US" sz="100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19052F8-6D47-A849-ABBA-7DAC64556C4F}"/>
              </a:ext>
            </a:extLst>
          </p:cNvPr>
          <p:cNvSpPr/>
          <p:nvPr/>
        </p:nvSpPr>
        <p:spPr>
          <a:xfrm>
            <a:off x="4079875" y="2375654"/>
            <a:ext cx="1671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3600" b="1" noProof="1">
                <a:solidFill>
                  <a:srgbClr val="00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tw</a:t>
            </a:r>
            <a:r>
              <a:rPr lang="en" altLang="zh-CN" sz="3600" b="1" noProof="1">
                <a:solidFill>
                  <a:srgbClr val="7030A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en</a:t>
            </a:r>
            <a:r>
              <a:rPr lang="en" altLang="zh-CN" sz="3600" b="1" noProof="1">
                <a:solidFill>
                  <a:srgbClr val="FF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ty</a:t>
            </a:r>
            <a:endParaRPr lang="zh-CN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52C58D67-7DEA-FC49-9BBE-4E566470C69E}"/>
              </a:ext>
            </a:extLst>
          </p:cNvPr>
          <p:cNvSpPr/>
          <p:nvPr/>
        </p:nvSpPr>
        <p:spPr>
          <a:xfrm>
            <a:off x="6706356" y="2375653"/>
            <a:ext cx="14057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3600" b="1" noProof="1">
                <a:solidFill>
                  <a:srgbClr val="00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th</a:t>
            </a:r>
            <a:r>
              <a:rPr lang="en" altLang="zh-CN" sz="3600" b="1" noProof="1">
                <a:solidFill>
                  <a:srgbClr val="7030A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ir</a:t>
            </a:r>
            <a:r>
              <a:rPr lang="en" altLang="zh-CN" sz="3600" b="1" noProof="1">
                <a:solidFill>
                  <a:srgbClr val="FF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ty</a:t>
            </a:r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0C6B1CA-17E6-C44F-981F-3E26CD1DDFCC}"/>
              </a:ext>
            </a:extLst>
          </p:cNvPr>
          <p:cNvSpPr/>
          <p:nvPr/>
        </p:nvSpPr>
        <p:spPr>
          <a:xfrm>
            <a:off x="1632200" y="2900074"/>
            <a:ext cx="12329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3600" b="1" noProof="1">
                <a:solidFill>
                  <a:srgbClr val="00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fo</a:t>
            </a:r>
            <a:r>
              <a:rPr lang="en" altLang="zh-CN" sz="3600" b="1" noProof="1">
                <a:solidFill>
                  <a:srgbClr val="7030A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r</a:t>
            </a:r>
            <a:r>
              <a:rPr lang="en" altLang="zh-CN" sz="3600" b="1" noProof="1">
                <a:solidFill>
                  <a:srgbClr val="FF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ty</a:t>
            </a:r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5C05979-C7AD-9E43-BC73-7D256DE06F60}"/>
              </a:ext>
            </a:extLst>
          </p:cNvPr>
          <p:cNvSpPr/>
          <p:nvPr/>
        </p:nvSpPr>
        <p:spPr>
          <a:xfrm>
            <a:off x="4079875" y="2934435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3600" b="1" noProof="1">
                <a:solidFill>
                  <a:srgbClr val="00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fi</a:t>
            </a:r>
            <a:r>
              <a:rPr lang="en" altLang="zh-CN" sz="3600" b="1" noProof="1">
                <a:solidFill>
                  <a:srgbClr val="7030A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f</a:t>
            </a:r>
            <a:r>
              <a:rPr lang="en" altLang="zh-CN" sz="3600" b="1" noProof="1">
                <a:solidFill>
                  <a:srgbClr val="FF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ty</a:t>
            </a:r>
            <a:r>
              <a:rPr lang="en" altLang="zh-CN" sz="3600" b="1" noProof="1">
                <a:solidFill>
                  <a:srgbClr val="000000"/>
                </a:solidFill>
                <a:sym typeface="Lucida Sans Unicode" panose="020B0602030504020204" pitchFamily="34" charset="0"/>
              </a:rPr>
              <a:t>	</a:t>
            </a:r>
            <a:endParaRPr lang="zh-CN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E10B6364-4EA1-2448-8FCC-E165126604A8}"/>
              </a:ext>
            </a:extLst>
          </p:cNvPr>
          <p:cNvSpPr/>
          <p:nvPr/>
        </p:nvSpPr>
        <p:spPr>
          <a:xfrm>
            <a:off x="6320957" y="2934435"/>
            <a:ext cx="15071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3600" b="1" noProof="1">
                <a:solidFill>
                  <a:srgbClr val="00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eigh</a:t>
            </a:r>
            <a:r>
              <a:rPr lang="en" altLang="zh-CN" sz="3600" b="1" noProof="1">
                <a:solidFill>
                  <a:srgbClr val="7030A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t</a:t>
            </a:r>
            <a:r>
              <a:rPr lang="en" altLang="zh-CN" sz="3600" b="1" noProof="1">
                <a:solidFill>
                  <a:srgbClr val="FF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y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5367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>
                                      <p:cBhvr>
                                        <p:cTn id="13" dur="500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>
                                      <p:cBhvr>
                                        <p:cTn id="18" dur="500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3" descr="2004112410511146[1]">
            <a:extLst>
              <a:ext uri="{FF2B5EF4-FFF2-40B4-BE49-F238E27FC236}">
                <a16:creationId xmlns:a16="http://schemas.microsoft.com/office/drawing/2014/main" id="{D3755378-B671-E94E-AFBC-4FADF7370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121920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 Box 7">
            <a:extLst>
              <a:ext uri="{FF2B5EF4-FFF2-40B4-BE49-F238E27FC236}">
                <a16:creationId xmlns:a16="http://schemas.microsoft.com/office/drawing/2014/main" id="{BFD92318-56BC-AF4E-A489-52E02F768996}"/>
              </a:ext>
            </a:extLst>
          </p:cNvPr>
          <p:cNvSpPr/>
          <p:nvPr/>
        </p:nvSpPr>
        <p:spPr>
          <a:xfrm>
            <a:off x="685800" y="730250"/>
            <a:ext cx="11506200" cy="3416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</a:t>
            </a:r>
            <a:endParaRPr lang="en" altLang="zh-CN" sz="3600" b="1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endParaRPr lang="en" altLang="en-US" sz="3600" b="1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5</a:t>
            </a:r>
            <a:r>
              <a:rPr lang="e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）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101—999</a:t>
            </a:r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，三位数，百位与十位之间加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and</a:t>
            </a:r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，若十位上数字为</a:t>
            </a:r>
            <a:r>
              <a:rPr lang="en-US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0</a:t>
            </a:r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，则百位与个位之间加上</a:t>
            </a:r>
            <a:r>
              <a:rPr lang="en-US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and</a:t>
            </a:r>
            <a:r>
              <a:rPr lang="e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。</a:t>
            </a:r>
            <a:endParaRPr lang="en" altLang="en-US" sz="3600" b="1" noProof="1">
              <a:solidFill>
                <a:srgbClr val="000000"/>
              </a:solidFill>
              <a:sym typeface="黑体" panose="02010609060101010101" pitchFamily="49" charset="-122"/>
            </a:endParaRPr>
          </a:p>
          <a:p>
            <a:r>
              <a:rPr lang="e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      </a:t>
            </a:r>
          </a:p>
          <a:p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		</a:t>
            </a:r>
            <a:endParaRPr lang="en" altLang="zh-CN" sz="3600" b="1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</p:txBody>
      </p:sp>
      <p:sp>
        <p:nvSpPr>
          <p:cNvPr id="22533" name="灯片编号占位符 1">
            <a:extLst>
              <a:ext uri="{FF2B5EF4-FFF2-40B4-BE49-F238E27FC236}">
                <a16:creationId xmlns:a16="http://schemas.microsoft.com/office/drawing/2014/main" id="{4D275397-35F9-604E-A4AC-3A9D908008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fld id="{3BE71A45-ED84-974F-858D-D5076AB410B0}" type="slidenum">
              <a:rPr lang="zh-CN" altLang="en-US" sz="1000"/>
              <a:pPr eaLnBrk="0" hangingPunct="0"/>
              <a:t>5</a:t>
            </a:fld>
            <a:endParaRPr lang="zh-CN" altLang="en-US" sz="100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9590065-0C83-432D-8CAD-88192F84CD53}"/>
              </a:ext>
            </a:extLst>
          </p:cNvPr>
          <p:cNvSpPr txBox="1"/>
          <p:nvPr/>
        </p:nvSpPr>
        <p:spPr>
          <a:xfrm>
            <a:off x="804486" y="3500714"/>
            <a:ext cx="20773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111</a:t>
            </a:r>
            <a:endParaRPr lang="zh-CN" altLang="en-US" sz="3200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915096D-528C-427D-9FA8-D6CE5A806EAB}"/>
              </a:ext>
            </a:extLst>
          </p:cNvPr>
          <p:cNvSpPr txBox="1"/>
          <p:nvPr/>
        </p:nvSpPr>
        <p:spPr>
          <a:xfrm>
            <a:off x="2100625" y="3500714"/>
            <a:ext cx="61556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one hundred and eleven</a:t>
            </a:r>
            <a:endParaRPr lang="zh-CN" altLang="en-US" sz="3200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C8EE4D9-11DA-4A9A-95A4-C69DD774C106}"/>
              </a:ext>
            </a:extLst>
          </p:cNvPr>
          <p:cNvSpPr txBox="1"/>
          <p:nvPr/>
        </p:nvSpPr>
        <p:spPr>
          <a:xfrm>
            <a:off x="804486" y="4146570"/>
            <a:ext cx="20773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182</a:t>
            </a:r>
            <a:endParaRPr lang="zh-CN" altLang="en-US" sz="3200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260C2D0-69C4-461A-BCD0-B2862546D6C9}"/>
              </a:ext>
            </a:extLst>
          </p:cNvPr>
          <p:cNvSpPr txBox="1"/>
          <p:nvPr/>
        </p:nvSpPr>
        <p:spPr>
          <a:xfrm>
            <a:off x="2100624" y="4146569"/>
            <a:ext cx="61556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one hundred and eighty-two</a:t>
            </a:r>
            <a:endParaRPr lang="zh-CN" altLang="en-US" sz="3200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B739BB5-D649-491B-B2EF-A3481FF0DFE6}"/>
              </a:ext>
            </a:extLst>
          </p:cNvPr>
          <p:cNvSpPr txBox="1"/>
          <p:nvPr/>
        </p:nvSpPr>
        <p:spPr>
          <a:xfrm>
            <a:off x="804486" y="4846904"/>
            <a:ext cx="20773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101</a:t>
            </a:r>
            <a:endParaRPr lang="zh-CN" altLang="en-US" sz="3200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C925240E-5EDA-494A-A10E-94D5DA4078F8}"/>
              </a:ext>
            </a:extLst>
          </p:cNvPr>
          <p:cNvSpPr txBox="1"/>
          <p:nvPr/>
        </p:nvSpPr>
        <p:spPr>
          <a:xfrm>
            <a:off x="2100623" y="4783094"/>
            <a:ext cx="61556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one hundred and one</a:t>
            </a:r>
            <a:endParaRPr lang="zh-CN" altLang="en-US" sz="3200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36B39BC1-15C5-4F94-B584-47FA35B5EC9A}"/>
              </a:ext>
            </a:extLst>
          </p:cNvPr>
          <p:cNvSpPr txBox="1"/>
          <p:nvPr/>
        </p:nvSpPr>
        <p:spPr>
          <a:xfrm>
            <a:off x="804486" y="5492759"/>
            <a:ext cx="20773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102</a:t>
            </a:r>
            <a:endParaRPr lang="zh-CN" altLang="en-US" sz="3200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8EAF1619-0F3D-40ED-9CAA-E6D76601F66F}"/>
              </a:ext>
            </a:extLst>
          </p:cNvPr>
          <p:cNvSpPr txBox="1"/>
          <p:nvPr/>
        </p:nvSpPr>
        <p:spPr>
          <a:xfrm>
            <a:off x="2100622" y="5419618"/>
            <a:ext cx="61556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one hundred and two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722647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3" dur="500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2">
            <a:extLst>
              <a:ext uri="{FF2B5EF4-FFF2-40B4-BE49-F238E27FC236}">
                <a16:creationId xmlns:a16="http://schemas.microsoft.com/office/drawing/2014/main" id="{1FE2C18B-72B8-8B46-B96D-D0E0551C1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25"/>
            <a:ext cx="12192000" cy="695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6" name="Rectangle 7">
            <a:extLst>
              <a:ext uri="{FF2B5EF4-FFF2-40B4-BE49-F238E27FC236}">
                <a16:creationId xmlns:a16="http://schemas.microsoft.com/office/drawing/2014/main" id="{0746716F-B07E-CF40-860F-C165CAC54E14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8558213" y="124968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  <a:spcBef>
                <a:spcPct val="20000"/>
              </a:spcBef>
            </a:pPr>
            <a:endParaRPr lang="zh-CN" altLang="en-US" sz="6000" b="1">
              <a:solidFill>
                <a:srgbClr val="000000"/>
              </a:solidFill>
              <a:sym typeface="黑体" panose="02010609060101010101" pitchFamily="49" charset="-122"/>
            </a:endParaRPr>
          </a:p>
        </p:txBody>
      </p:sp>
      <p:pic>
        <p:nvPicPr>
          <p:cNvPr id="26627" name="Picture 21" descr="t9">
            <a:extLst>
              <a:ext uri="{FF2B5EF4-FFF2-40B4-BE49-F238E27FC236}">
                <a16:creationId xmlns:a16="http://schemas.microsoft.com/office/drawing/2014/main" id="{7B11AC88-2CAA-3745-8F45-14965EDCA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6097" y="5103356"/>
            <a:ext cx="126682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6" name="Text Box 27">
            <a:extLst>
              <a:ext uri="{FF2B5EF4-FFF2-40B4-BE49-F238E27FC236}">
                <a16:creationId xmlns:a16="http://schemas.microsoft.com/office/drawing/2014/main" id="{652D00B9-3F0A-C943-B458-707A24EA5BBC}"/>
              </a:ext>
            </a:extLst>
          </p:cNvPr>
          <p:cNvSpPr/>
          <p:nvPr/>
        </p:nvSpPr>
        <p:spPr>
          <a:xfrm>
            <a:off x="280035" y="30464"/>
            <a:ext cx="6145532" cy="701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altLang="zh-CN" sz="4000" b="1" noProof="1">
                <a:solidFill>
                  <a:srgbClr val="660066"/>
                </a:solidFill>
                <a:cs typeface="+mn-ea"/>
                <a:sym typeface="黑体" panose="02010600030101010101" pitchFamily="49" charset="-122"/>
              </a:rPr>
              <a:t>Practice</a:t>
            </a:r>
            <a:endParaRPr lang="zh-CN" altLang="en-US" noProof="1"/>
          </a:p>
        </p:txBody>
      </p:sp>
      <p:sp>
        <p:nvSpPr>
          <p:cNvPr id="26629" name="灯片编号占位符 1">
            <a:extLst>
              <a:ext uri="{FF2B5EF4-FFF2-40B4-BE49-F238E27FC236}">
                <a16:creationId xmlns:a16="http://schemas.microsoft.com/office/drawing/2014/main" id="{23B9E304-291E-194C-91F5-E4698999513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fld id="{9C553609-388B-774E-8BE2-DD2C2C84A0F4}" type="slidenum">
              <a:rPr lang="zh-CN" altLang="en-US" sz="1000"/>
              <a:pPr eaLnBrk="0" hangingPunct="0"/>
              <a:t>6</a:t>
            </a:fld>
            <a:endParaRPr lang="zh-CN" altLang="en-US" sz="1000"/>
          </a:p>
        </p:txBody>
      </p:sp>
      <p:sp>
        <p:nvSpPr>
          <p:cNvPr id="26630" name="文本框 2">
            <a:extLst>
              <a:ext uri="{FF2B5EF4-FFF2-40B4-BE49-F238E27FC236}">
                <a16:creationId xmlns:a16="http://schemas.microsoft.com/office/drawing/2014/main" id="{E498B40F-284D-9D4E-9346-A1017238C8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84564" y="1508443"/>
            <a:ext cx="974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8C4FDBCF-5BE0-8C42-9180-6BD859A4F2D3}"/>
              </a:ext>
            </a:extLst>
          </p:cNvPr>
          <p:cNvSpPr txBox="1"/>
          <p:nvPr/>
        </p:nvSpPr>
        <p:spPr>
          <a:xfrm>
            <a:off x="3317874" y="1707514"/>
            <a:ext cx="6623050" cy="70104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4000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+mn-ea"/>
              </a:rPr>
              <a:t>four hundred</a:t>
            </a:r>
            <a:r>
              <a:rPr lang="en-US" altLang="zh-CN" sz="4000" noProof="1">
                <a:cs typeface="+mn-ea"/>
              </a:rPr>
              <a:t> </a:t>
            </a:r>
            <a:r>
              <a:rPr lang="en-US" altLang="zh-CN" sz="400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+mn-ea"/>
              </a:rPr>
              <a:t>and</a:t>
            </a:r>
            <a:r>
              <a:rPr lang="en-US" altLang="zh-CN" sz="4000" noProof="1">
                <a:cs typeface="+mn-ea"/>
              </a:rPr>
              <a:t> </a:t>
            </a:r>
            <a:r>
              <a:rPr lang="en-US" altLang="zh-CN" sz="4000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+mn-ea"/>
              </a:rPr>
              <a:t>thirty-two</a:t>
            </a:r>
            <a:endParaRPr lang="en-US" altLang="zh-CN" sz="4000" noProof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0EEF27DA-74E6-CC4A-8E3F-3F4CC046F963}"/>
              </a:ext>
            </a:extLst>
          </p:cNvPr>
          <p:cNvSpPr txBox="1"/>
          <p:nvPr/>
        </p:nvSpPr>
        <p:spPr>
          <a:xfrm>
            <a:off x="3317874" y="2604132"/>
            <a:ext cx="6623050" cy="70104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4000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+mn-ea"/>
              </a:rPr>
              <a:t>one hundred</a:t>
            </a:r>
            <a:r>
              <a:rPr lang="en-US" altLang="zh-CN" sz="4000" noProof="1">
                <a:cs typeface="+mn-ea"/>
              </a:rPr>
              <a:t> </a:t>
            </a:r>
            <a:r>
              <a:rPr lang="en-US" altLang="zh-CN" sz="400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+mn-ea"/>
              </a:rPr>
              <a:t>and</a:t>
            </a:r>
            <a:r>
              <a:rPr lang="en-US" altLang="zh-CN" sz="4000" noProof="1">
                <a:cs typeface="+mn-ea"/>
              </a:rPr>
              <a:t> </a:t>
            </a:r>
            <a:r>
              <a:rPr lang="en-US" altLang="zh-CN" sz="4000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+mn-ea"/>
              </a:rPr>
              <a:t>seventy</a:t>
            </a:r>
            <a:endParaRPr lang="en-US" altLang="zh-CN" sz="4000" noProof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FDF7BBF1-343F-3144-8DDB-EB54C98CCC11}"/>
              </a:ext>
            </a:extLst>
          </p:cNvPr>
          <p:cNvSpPr txBox="1"/>
          <p:nvPr/>
        </p:nvSpPr>
        <p:spPr>
          <a:xfrm>
            <a:off x="3352801" y="3406774"/>
            <a:ext cx="6381115" cy="7010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4000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+mn-ea"/>
              </a:rPr>
              <a:t>eight hundred</a:t>
            </a:r>
            <a:r>
              <a:rPr lang="en-US" altLang="zh-CN" sz="4000" noProof="1">
                <a:cs typeface="+mn-ea"/>
              </a:rPr>
              <a:t> </a:t>
            </a:r>
            <a:r>
              <a:rPr lang="en-US" altLang="zh-CN" sz="400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+mn-ea"/>
              </a:rPr>
              <a:t>and</a:t>
            </a:r>
            <a:r>
              <a:rPr lang="en-US" altLang="zh-CN" sz="4000" noProof="1">
                <a:cs typeface="+mn-ea"/>
              </a:rPr>
              <a:t> </a:t>
            </a:r>
            <a:r>
              <a:rPr lang="en-US" altLang="zh-CN" sz="4000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+mn-ea"/>
              </a:rPr>
              <a:t>sixty-five</a:t>
            </a:r>
            <a:endParaRPr lang="en-US" altLang="zh-CN" sz="4000" noProof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C4202E77-2221-A042-A7EF-54CCCA7311D2}"/>
              </a:ext>
            </a:extLst>
          </p:cNvPr>
          <p:cNvSpPr txBox="1"/>
          <p:nvPr/>
        </p:nvSpPr>
        <p:spPr>
          <a:xfrm>
            <a:off x="3317874" y="4395470"/>
            <a:ext cx="4953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4000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+mn-ea"/>
              </a:rPr>
              <a:t>one hundred</a:t>
            </a:r>
            <a:r>
              <a:rPr lang="en-US" altLang="zh-CN" sz="4000" noProof="1">
                <a:cs typeface="+mn-ea"/>
              </a:rPr>
              <a:t> </a:t>
            </a:r>
            <a:r>
              <a:rPr lang="en-US" altLang="zh-CN" sz="400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+mn-ea"/>
              </a:rPr>
              <a:t>and</a:t>
            </a:r>
            <a:r>
              <a:rPr lang="en-US" altLang="zh-CN" sz="4000" noProof="1">
                <a:cs typeface="+mn-ea"/>
              </a:rPr>
              <a:t> </a:t>
            </a:r>
            <a:r>
              <a:rPr lang="en-US" altLang="zh-CN" sz="4000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+mn-ea"/>
              </a:rPr>
              <a:t>nine</a:t>
            </a:r>
            <a:endParaRPr lang="en-US" altLang="zh-CN" sz="4000" noProof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187B6561-0D79-8E4F-A27C-0AF6A578CF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5500" y="4456430"/>
            <a:ext cx="11874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400"/>
              <a:t>109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19704BD1-FB49-9E42-99E9-E4ED1AE545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4851" y="1706880"/>
            <a:ext cx="128746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400" dirty="0"/>
              <a:t>432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652175B5-770D-1043-9BE9-E779C47118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4850" y="2603818"/>
            <a:ext cx="118903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400"/>
              <a:t>170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CEBABEB0-572D-FA47-B0D4-139789A6AB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5650" y="3467418"/>
            <a:ext cx="11874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400"/>
              <a:t>865</a:t>
            </a:r>
          </a:p>
        </p:txBody>
      </p:sp>
    </p:spTree>
    <p:extLst>
      <p:ext uri="{BB962C8B-B14F-4D97-AF65-F5344CB8AC3E}">
        <p14:creationId xmlns:p14="http://schemas.microsoft.com/office/powerpoint/2010/main" val="2371647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图片 111617" descr="2004112410511146[1]">
            <a:extLst>
              <a:ext uri="{FF2B5EF4-FFF2-40B4-BE49-F238E27FC236}">
                <a16:creationId xmlns:a16="http://schemas.microsoft.com/office/drawing/2014/main" id="{114B5D65-F416-A84C-B3A4-C0D3BA538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19" name="文本框 111618">
            <a:extLst>
              <a:ext uri="{FF2B5EF4-FFF2-40B4-BE49-F238E27FC236}">
                <a16:creationId xmlns:a16="http://schemas.microsoft.com/office/drawing/2014/main" id="{74BB08E0-6239-C24A-AC97-F7C119268D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910" y="670561"/>
            <a:ext cx="1134618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</a:rPr>
              <a:t>6) </a:t>
            </a:r>
            <a:r>
              <a:rPr lang="zh-CN" altLang="en-US" sz="3600" b="1" dirty="0">
                <a:latin typeface="Arial" panose="020B0604020202020204" pitchFamily="34" charset="0"/>
              </a:rPr>
              <a:t>若位数在四位及以上</a:t>
            </a:r>
            <a:r>
              <a:rPr lang="zh-CN" altLang="en-US" sz="3600" b="1" dirty="0"/>
              <a:t>，每三位数加一个逗号，从右往左数，第一个逗号前的数为</a:t>
            </a:r>
            <a:r>
              <a:rPr lang="en-US" altLang="zh-CN" sz="3600" b="1" dirty="0">
                <a:solidFill>
                  <a:srgbClr val="FF0000"/>
                </a:solidFill>
              </a:rPr>
              <a:t>_________</a:t>
            </a:r>
            <a:r>
              <a:rPr lang="zh-CN" altLang="en-US" sz="3600" b="1" dirty="0"/>
              <a:t>，第二个逗号前的数为</a:t>
            </a:r>
            <a:r>
              <a:rPr lang="en-US" altLang="zh-CN" sz="3600" b="1" dirty="0">
                <a:solidFill>
                  <a:srgbClr val="FF3300"/>
                </a:solidFill>
              </a:rPr>
              <a:t>_________</a:t>
            </a:r>
            <a:r>
              <a:rPr lang="zh-CN" altLang="en-US" sz="3600" b="1" dirty="0"/>
              <a:t>（百万）</a:t>
            </a:r>
            <a:r>
              <a:rPr lang="en-US" altLang="zh-CN" sz="3600" b="1" dirty="0"/>
              <a:t>, </a:t>
            </a:r>
            <a:r>
              <a:rPr lang="zh-CN" altLang="en-US" sz="3600" b="1" dirty="0"/>
              <a:t>第三个逗号前的数为</a:t>
            </a:r>
            <a:r>
              <a:rPr lang="en-US" altLang="zh-CN" sz="3600" b="1" dirty="0">
                <a:solidFill>
                  <a:srgbClr val="FF3300"/>
                </a:solidFill>
              </a:rPr>
              <a:t>__________</a:t>
            </a:r>
            <a:r>
              <a:rPr lang="zh-CN" altLang="en-US" sz="3600" b="1" dirty="0"/>
              <a:t>（十亿），第四个逗号前的数为</a:t>
            </a:r>
            <a:r>
              <a:rPr lang="en-US" altLang="zh-CN" sz="3600" b="1" dirty="0">
                <a:solidFill>
                  <a:srgbClr val="FF3300"/>
                </a:solidFill>
              </a:rPr>
              <a:t>____________</a:t>
            </a:r>
            <a:r>
              <a:rPr lang="zh-CN" altLang="en-US" sz="3600" b="1" dirty="0"/>
              <a:t>（万亿）。</a:t>
            </a:r>
            <a:r>
              <a:rPr lang="zh-CN" altLang="en-US" b="1" dirty="0"/>
              <a:t>  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9CF4CFFC-9792-3245-8539-AFC741016758}"/>
              </a:ext>
            </a:extLst>
          </p:cNvPr>
          <p:cNvSpPr/>
          <p:nvPr/>
        </p:nvSpPr>
        <p:spPr>
          <a:xfrm>
            <a:off x="5920620" y="1191397"/>
            <a:ext cx="21659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7030A0"/>
                </a:solidFill>
              </a:rPr>
              <a:t>thousand</a:t>
            </a:r>
            <a:endParaRPr lang="zh-CN" altLang="en-US" dirty="0">
              <a:solidFill>
                <a:srgbClr val="7030A0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7E0EB6F-2C94-AF40-9EE7-E93581B85DE3}"/>
              </a:ext>
            </a:extLst>
          </p:cNvPr>
          <p:cNvSpPr/>
          <p:nvPr/>
        </p:nvSpPr>
        <p:spPr>
          <a:xfrm>
            <a:off x="1912500" y="1705093"/>
            <a:ext cx="16706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7030A0"/>
                </a:solidFill>
              </a:rPr>
              <a:t>million</a:t>
            </a:r>
            <a:endParaRPr lang="zh-CN" altLang="en-US" dirty="0">
              <a:solidFill>
                <a:srgbClr val="7030A0"/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C9E2311-A7A2-DA49-A940-E63F8E5AB789}"/>
              </a:ext>
            </a:extLst>
          </p:cNvPr>
          <p:cNvSpPr/>
          <p:nvPr/>
        </p:nvSpPr>
        <p:spPr>
          <a:xfrm>
            <a:off x="752257" y="2351424"/>
            <a:ext cx="14975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7030A0"/>
                </a:solidFill>
              </a:rPr>
              <a:t>billion</a:t>
            </a:r>
            <a:endParaRPr lang="zh-CN" altLang="en-US" dirty="0">
              <a:solidFill>
                <a:srgbClr val="7030A0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918DC21-E094-F84C-B667-BF8CBEA11AF1}"/>
              </a:ext>
            </a:extLst>
          </p:cNvPr>
          <p:cNvSpPr/>
          <p:nvPr/>
        </p:nvSpPr>
        <p:spPr>
          <a:xfrm>
            <a:off x="963712" y="2837146"/>
            <a:ext cx="16225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7030A0"/>
                </a:solidFill>
              </a:rPr>
              <a:t>trillion</a:t>
            </a:r>
            <a:endParaRPr lang="zh-CN" altLang="en-US" dirty="0">
              <a:solidFill>
                <a:srgbClr val="7030A0"/>
              </a:solidFill>
            </a:endParaRPr>
          </a:p>
        </p:txBody>
      </p:sp>
      <p:sp>
        <p:nvSpPr>
          <p:cNvPr id="8" name="文本框 1">
            <a:extLst>
              <a:ext uri="{FF2B5EF4-FFF2-40B4-BE49-F238E27FC236}">
                <a16:creationId xmlns:a16="http://schemas.microsoft.com/office/drawing/2014/main" id="{E1955922-A89B-BE43-B7BC-CAE18F03CA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910" y="3343273"/>
            <a:ext cx="8662987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endParaRPr lang="zh-CN" altLang="en-US" sz="3600" dirty="0"/>
          </a:p>
          <a:p>
            <a:r>
              <a:rPr lang="zh-CN" altLang="en-US" sz="3600" b="1" dirty="0"/>
              <a:t>trillion     </a:t>
            </a:r>
            <a:r>
              <a:rPr lang="zh-CN" altLang="en-US" sz="3600" b="1" dirty="0">
                <a:solidFill>
                  <a:srgbClr val="7030A0"/>
                </a:solidFill>
              </a:rPr>
              <a:t>[ˈtrɪljən]     </a:t>
            </a:r>
            <a:r>
              <a:rPr lang="zh-CN" altLang="en-US" sz="3600" b="1" dirty="0">
                <a:solidFill>
                  <a:srgbClr val="FF0000"/>
                </a:solidFill>
              </a:rPr>
              <a:t>万亿</a:t>
            </a:r>
          </a:p>
          <a:p>
            <a:r>
              <a:rPr lang="zh-CN" altLang="en-US" sz="3600" b="1" dirty="0"/>
              <a:t>billion	</a:t>
            </a:r>
            <a:r>
              <a:rPr lang="zh-CN" altLang="en-US" sz="3600" b="1" dirty="0">
                <a:solidFill>
                  <a:srgbClr val="7030A0"/>
                </a:solidFill>
              </a:rPr>
              <a:t> [ˈbɪljən]     </a:t>
            </a:r>
            <a:r>
              <a:rPr lang="en-US" altLang="zh-CN" sz="3600" b="1" dirty="0">
                <a:solidFill>
                  <a:srgbClr val="7030A0"/>
                </a:solidFill>
              </a:rPr>
              <a:t>	</a:t>
            </a:r>
            <a:r>
              <a:rPr lang="zh-CN" altLang="en-US" sz="3600" b="1" dirty="0">
                <a:solidFill>
                  <a:srgbClr val="FF0000"/>
                </a:solidFill>
              </a:rPr>
              <a:t>十亿</a:t>
            </a:r>
          </a:p>
          <a:p>
            <a:r>
              <a:rPr lang="zh-CN" altLang="en-US" sz="3600" b="1" dirty="0"/>
              <a:t>million     </a:t>
            </a:r>
            <a:r>
              <a:rPr lang="zh-CN" altLang="en-US" sz="3600" b="1" dirty="0">
                <a:solidFill>
                  <a:srgbClr val="7030A0"/>
                </a:solidFill>
              </a:rPr>
              <a:t>[ˈmɪljən]    </a:t>
            </a:r>
            <a:r>
              <a:rPr lang="zh-CN" altLang="en-US" sz="3600" b="1" dirty="0">
                <a:solidFill>
                  <a:srgbClr val="FF0000"/>
                </a:solidFill>
              </a:rPr>
              <a:t>百万</a:t>
            </a:r>
          </a:p>
          <a:p>
            <a:r>
              <a:rPr lang="zh-CN" altLang="en-US" sz="3600" b="1" dirty="0"/>
              <a:t>thousand  </a:t>
            </a:r>
            <a:r>
              <a:rPr lang="zh-CN" altLang="en-US" sz="3600" b="1" dirty="0">
                <a:solidFill>
                  <a:srgbClr val="7030A0"/>
                </a:solidFill>
              </a:rPr>
              <a:t>['θaʊznd] </a:t>
            </a:r>
            <a:r>
              <a:rPr lang="en-US" altLang="zh-CN" sz="3600" b="1" dirty="0">
                <a:solidFill>
                  <a:srgbClr val="7030A0"/>
                </a:solidFill>
              </a:rPr>
              <a:t>	</a:t>
            </a:r>
            <a:r>
              <a:rPr lang="zh-CN" altLang="en-US" sz="3600" b="1" dirty="0">
                <a:solidFill>
                  <a:srgbClr val="FF0000"/>
                </a:solidFill>
              </a:rPr>
              <a:t>千</a:t>
            </a:r>
            <a:endParaRPr lang="en-US" altLang="zh-CN" sz="3600" b="1" dirty="0">
              <a:solidFill>
                <a:srgbClr val="FF0000"/>
              </a:solidFill>
            </a:endParaRPr>
          </a:p>
          <a:p>
            <a:r>
              <a:rPr lang="zh-CN" altLang="en-US" sz="3600" b="1" dirty="0"/>
              <a:t>hundred	</a:t>
            </a:r>
            <a:r>
              <a:rPr lang="zh-CN" altLang="en-US" sz="3600" b="1" dirty="0">
                <a:solidFill>
                  <a:srgbClr val="7030A0"/>
                </a:solidFill>
              </a:rPr>
              <a:t>[ˈhʌndrəd]  </a:t>
            </a:r>
            <a:r>
              <a:rPr lang="zh-CN" altLang="en-US" sz="3600" b="1" dirty="0">
                <a:solidFill>
                  <a:srgbClr val="FF0000"/>
                </a:solidFill>
              </a:rPr>
              <a:t>百</a:t>
            </a:r>
          </a:p>
          <a:p>
            <a:endParaRPr lang="zh-CN" altLang="en-US" sz="3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600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9" grpId="0" build="p"/>
      <p:bldP spid="2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图片 111617" descr="2004112410511146[1]">
            <a:extLst>
              <a:ext uri="{FF2B5EF4-FFF2-40B4-BE49-F238E27FC236}">
                <a16:creationId xmlns:a16="http://schemas.microsoft.com/office/drawing/2014/main" id="{114B5D65-F416-A84C-B3A4-C0D3BA538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19" name="文本框 111618">
            <a:extLst>
              <a:ext uri="{FF2B5EF4-FFF2-40B4-BE49-F238E27FC236}">
                <a16:creationId xmlns:a16="http://schemas.microsoft.com/office/drawing/2014/main" id="{74BB08E0-6239-C24A-AC97-F7C119268D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910" y="1508761"/>
            <a:ext cx="11346180" cy="4213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</a:rPr>
              <a:t>How to read “888888888888888”?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</a:rPr>
              <a:t>888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,</a:t>
            </a:r>
            <a:r>
              <a:rPr lang="en-US" altLang="zh-CN" sz="3600" b="1" dirty="0">
                <a:latin typeface="Arial" panose="020B0604020202020204" pitchFamily="34" charset="0"/>
              </a:rPr>
              <a:t>888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,</a:t>
            </a:r>
            <a:r>
              <a:rPr lang="en-US" altLang="zh-CN" sz="3600" b="1" dirty="0">
                <a:latin typeface="Arial" panose="020B0604020202020204" pitchFamily="34" charset="0"/>
              </a:rPr>
              <a:t>888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,</a:t>
            </a:r>
            <a:r>
              <a:rPr lang="en-US" altLang="zh-CN" sz="3600" b="1" dirty="0">
                <a:latin typeface="Arial" panose="020B0604020202020204" pitchFamily="34" charset="0"/>
              </a:rPr>
              <a:t>888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,</a:t>
            </a:r>
            <a:r>
              <a:rPr lang="en-US" altLang="zh-CN" sz="3600" b="1" dirty="0">
                <a:latin typeface="Arial" panose="020B0604020202020204" pitchFamily="34" charset="0"/>
              </a:rPr>
              <a:t>888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altLang="zh-CN" sz="3600" b="1" dirty="0">
                <a:cs typeface="Times New Roman" panose="02020603050405020304" pitchFamily="18" charset="0"/>
              </a:rPr>
              <a:t>eight hundred and eighty-eight </a:t>
            </a:r>
            <a:r>
              <a:rPr lang="en-US" altLang="zh-CN" sz="3600" b="1" dirty="0">
                <a:solidFill>
                  <a:srgbClr val="FF3300"/>
                </a:solidFill>
                <a:cs typeface="Times New Roman" panose="02020603050405020304" pitchFamily="18" charset="0"/>
              </a:rPr>
              <a:t>trillion</a:t>
            </a:r>
            <a:r>
              <a:rPr lang="en-US" altLang="zh-CN" sz="3600" b="1" dirty="0">
                <a:solidFill>
                  <a:srgbClr val="FF0000"/>
                </a:solidFill>
                <a:cs typeface="Times New Roman" panose="02020603050405020304" pitchFamily="18" charset="0"/>
              </a:rPr>
              <a:t>,</a:t>
            </a:r>
            <a:r>
              <a:rPr lang="en-US" altLang="zh-CN" sz="3600" b="1" dirty="0">
                <a:cs typeface="Times New Roman" panose="02020603050405020304" pitchFamily="18" charset="0"/>
              </a:rPr>
              <a:t> </a:t>
            </a:r>
          </a:p>
          <a:p>
            <a:r>
              <a:rPr lang="en-US" altLang="zh-CN" sz="3200" b="1" dirty="0">
                <a:cs typeface="Times New Roman" panose="02020603050405020304" pitchFamily="18" charset="0"/>
              </a:rPr>
              <a:t>eight hundred and eighty-eight 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billion,</a:t>
            </a:r>
            <a:r>
              <a:rPr lang="en-US" altLang="zh-CN" sz="3200" b="1" dirty="0">
                <a:cs typeface="Times New Roman" panose="02020603050405020304" pitchFamily="18" charset="0"/>
              </a:rPr>
              <a:t> </a:t>
            </a:r>
          </a:p>
          <a:p>
            <a:r>
              <a:rPr lang="en-US" altLang="zh-CN" sz="3600" b="1" dirty="0">
                <a:cs typeface="Times New Roman" panose="02020603050405020304" pitchFamily="18" charset="0"/>
              </a:rPr>
              <a:t>eight hundred and eighty-eight </a:t>
            </a:r>
            <a:r>
              <a:rPr lang="en-US" altLang="zh-CN" sz="3600" b="1" dirty="0">
                <a:solidFill>
                  <a:srgbClr val="FF0000"/>
                </a:solidFill>
                <a:cs typeface="Times New Roman" panose="02020603050405020304" pitchFamily="18" charset="0"/>
              </a:rPr>
              <a:t>million, </a:t>
            </a:r>
          </a:p>
          <a:p>
            <a:r>
              <a:rPr lang="en-US" altLang="zh-CN" sz="3600" b="1" dirty="0">
                <a:cs typeface="Times New Roman" panose="02020603050405020304" pitchFamily="18" charset="0"/>
              </a:rPr>
              <a:t>eight hundred and eighty-eight </a:t>
            </a:r>
            <a:r>
              <a:rPr lang="en-US" altLang="zh-CN" sz="3600" b="1" dirty="0">
                <a:solidFill>
                  <a:srgbClr val="FF0000"/>
                </a:solidFill>
                <a:cs typeface="Times New Roman" panose="02020603050405020304" pitchFamily="18" charset="0"/>
              </a:rPr>
              <a:t>thousand,</a:t>
            </a:r>
          </a:p>
          <a:p>
            <a:r>
              <a:rPr lang="en-US" altLang="zh-CN" sz="3600" b="1" dirty="0">
                <a:cs typeface="Times New Roman" panose="02020603050405020304" pitchFamily="18" charset="0"/>
              </a:rPr>
              <a:t> eight hundred and eighty-eight</a:t>
            </a:r>
          </a:p>
        </p:txBody>
      </p:sp>
    </p:spTree>
    <p:extLst>
      <p:ext uri="{BB962C8B-B14F-4D97-AF65-F5344CB8AC3E}">
        <p14:creationId xmlns:p14="http://schemas.microsoft.com/office/powerpoint/2010/main" val="13232410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1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1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1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1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1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1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16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16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16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16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16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16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2">
            <a:extLst>
              <a:ext uri="{FF2B5EF4-FFF2-40B4-BE49-F238E27FC236}">
                <a16:creationId xmlns:a16="http://schemas.microsoft.com/office/drawing/2014/main" id="{6A8A7D33-B678-EC4E-8A3D-97305843AA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0"/>
            <a:ext cx="1219200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4">
            <a:extLst>
              <a:ext uri="{FF2B5EF4-FFF2-40B4-BE49-F238E27FC236}">
                <a16:creationId xmlns:a16="http://schemas.microsoft.com/office/drawing/2014/main" id="{7C06775D-98DC-B14C-9D95-F766472C7259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7640003" y="2237740"/>
            <a:ext cx="12954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  <a:spcBef>
                <a:spcPct val="20000"/>
              </a:spcBef>
            </a:pPr>
            <a:r>
              <a:rPr lang="en-US" altLang="zh-CN" sz="6000" b="1">
                <a:solidFill>
                  <a:srgbClr val="000000"/>
                </a:solidFill>
                <a:sym typeface="Lucida Sans Unicode" panose="020B0602030504020204" pitchFamily="34" charset="0"/>
              </a:rPr>
              <a:t>29</a:t>
            </a:r>
            <a:endParaRPr lang="zh-CN" altLang="en-US"/>
          </a:p>
        </p:txBody>
      </p:sp>
      <p:sp>
        <p:nvSpPr>
          <p:cNvPr id="10244" name="Text Box 5">
            <a:extLst>
              <a:ext uri="{FF2B5EF4-FFF2-40B4-BE49-F238E27FC236}">
                <a16:creationId xmlns:a16="http://schemas.microsoft.com/office/drawing/2014/main" id="{E78A379B-A7DF-584B-B8A2-D234208A19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3153" y="2021841"/>
            <a:ext cx="7620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6000" b="1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endParaRPr lang="zh-CN" altLang="en-US"/>
          </a:p>
        </p:txBody>
      </p:sp>
      <p:sp>
        <p:nvSpPr>
          <p:cNvPr id="10245" name="Rectangle 6">
            <a:extLst>
              <a:ext uri="{FF2B5EF4-FFF2-40B4-BE49-F238E27FC236}">
                <a16:creationId xmlns:a16="http://schemas.microsoft.com/office/drawing/2014/main" id="{F63884F2-88A1-5B42-8ED2-E99E02497609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5263515" y="2166303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  <a:spcBef>
                <a:spcPct val="20000"/>
              </a:spcBef>
            </a:pPr>
            <a:r>
              <a:rPr lang="en-US" altLang="zh-CN" sz="6000" b="1" u="sng">
                <a:solidFill>
                  <a:srgbClr val="000000"/>
                </a:solidFill>
                <a:sym typeface="Lucida Sans Unicode" panose="020B0602030504020204" pitchFamily="34" charset="0"/>
              </a:rPr>
              <a:t>431</a:t>
            </a:r>
            <a:endParaRPr lang="zh-CN" altLang="en-US"/>
          </a:p>
        </p:txBody>
      </p:sp>
      <p:sp>
        <p:nvSpPr>
          <p:cNvPr id="31749" name="Rectangle 7">
            <a:extLst>
              <a:ext uri="{FF2B5EF4-FFF2-40B4-BE49-F238E27FC236}">
                <a16:creationId xmlns:a16="http://schemas.microsoft.com/office/drawing/2014/main" id="{F650DA1A-5166-1A4A-9CDE-945F1A1EC28A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8244840" y="146304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  <a:spcBef>
                <a:spcPct val="20000"/>
              </a:spcBef>
            </a:pPr>
            <a:endParaRPr lang="zh-CN" altLang="en-US" sz="6000" b="1">
              <a:solidFill>
                <a:srgbClr val="000000"/>
              </a:solidFill>
              <a:sym typeface="黑体" panose="02010609060101010101" pitchFamily="49" charset="-122"/>
            </a:endParaRPr>
          </a:p>
        </p:txBody>
      </p:sp>
      <p:sp>
        <p:nvSpPr>
          <p:cNvPr id="10247" name="Rectangle 8">
            <a:extLst>
              <a:ext uri="{FF2B5EF4-FFF2-40B4-BE49-F238E27FC236}">
                <a16:creationId xmlns:a16="http://schemas.microsoft.com/office/drawing/2014/main" id="{34B1C031-738C-7142-B306-3639C8CA8BE8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3463290" y="2166303"/>
            <a:ext cx="1752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  <a:spcBef>
                <a:spcPct val="20000"/>
              </a:spcBef>
            </a:pPr>
            <a:r>
              <a:rPr lang="en-US" altLang="zh-CN" sz="6000" b="1" u="sng">
                <a:solidFill>
                  <a:srgbClr val="000000"/>
                </a:solidFill>
                <a:sym typeface="Lucida Sans Unicode" panose="020B0602030504020204" pitchFamily="34" charset="0"/>
              </a:rPr>
              <a:t>500</a:t>
            </a:r>
            <a:endParaRPr lang="zh-CN" altLang="en-US"/>
          </a:p>
        </p:txBody>
      </p:sp>
      <p:sp>
        <p:nvSpPr>
          <p:cNvPr id="10248" name="Rectangle 9">
            <a:extLst>
              <a:ext uri="{FF2B5EF4-FFF2-40B4-BE49-F238E27FC236}">
                <a16:creationId xmlns:a16="http://schemas.microsoft.com/office/drawing/2014/main" id="{2535D1ED-BB48-9C46-A396-EA4A1BF65580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6992303" y="2237741"/>
            <a:ext cx="6477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  <a:spcBef>
                <a:spcPct val="20000"/>
              </a:spcBef>
            </a:pPr>
            <a:r>
              <a:rPr lang="en-US" altLang="zh-CN" sz="6000" b="1" u="sng">
                <a:solidFill>
                  <a:srgbClr val="000000"/>
                </a:solidFill>
                <a:sym typeface="Lucida Sans Unicode" panose="020B0602030504020204" pitchFamily="34" charset="0"/>
              </a:rPr>
              <a:t>7</a:t>
            </a:r>
            <a:endParaRPr lang="zh-CN" altLang="en-US"/>
          </a:p>
        </p:txBody>
      </p:sp>
      <p:sp>
        <p:nvSpPr>
          <p:cNvPr id="10249" name="Rectangle 10">
            <a:extLst>
              <a:ext uri="{FF2B5EF4-FFF2-40B4-BE49-F238E27FC236}">
                <a16:creationId xmlns:a16="http://schemas.microsoft.com/office/drawing/2014/main" id="{D47274EB-6FD1-6C43-BDD3-07D56B3F93F3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2528253" y="2166303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  <a:spcBef>
                <a:spcPct val="20000"/>
              </a:spcBef>
            </a:pPr>
            <a:r>
              <a:rPr lang="en-US" altLang="zh-CN" sz="6000" b="1">
                <a:solidFill>
                  <a:srgbClr val="000000"/>
                </a:solidFill>
                <a:sym typeface="Lucida Sans Unicode" panose="020B0602030504020204" pitchFamily="34" charset="0"/>
              </a:rPr>
              <a:t>6</a:t>
            </a:r>
            <a:endParaRPr lang="zh-CN" altLang="en-US"/>
          </a:p>
        </p:txBody>
      </p:sp>
      <p:sp>
        <p:nvSpPr>
          <p:cNvPr id="10250" name="Text Box 11">
            <a:extLst>
              <a:ext uri="{FF2B5EF4-FFF2-40B4-BE49-F238E27FC236}">
                <a16:creationId xmlns:a16="http://schemas.microsoft.com/office/drawing/2014/main" id="{EE3831C3-90D2-1B46-B6CE-F7EC88D9FD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1490" y="2021841"/>
            <a:ext cx="7620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6000" b="1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endParaRPr lang="zh-CN" altLang="en-US"/>
          </a:p>
        </p:txBody>
      </p:sp>
      <p:sp>
        <p:nvSpPr>
          <p:cNvPr id="10251" name="Text Box 12">
            <a:extLst>
              <a:ext uri="{FF2B5EF4-FFF2-40B4-BE49-F238E27FC236}">
                <a16:creationId xmlns:a16="http://schemas.microsoft.com/office/drawing/2014/main" id="{74AF590A-657F-884B-9831-2A50D64D8B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3378" y="2166303"/>
            <a:ext cx="3603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4400" b="1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endParaRPr lang="zh-CN" altLang="en-US"/>
          </a:p>
        </p:txBody>
      </p:sp>
      <p:sp>
        <p:nvSpPr>
          <p:cNvPr id="10252" name="Line 13">
            <a:extLst>
              <a:ext uri="{FF2B5EF4-FFF2-40B4-BE49-F238E27FC236}">
                <a16:creationId xmlns:a16="http://schemas.microsoft.com/office/drawing/2014/main" id="{DDC2A5F7-36CA-E44A-8864-79AE591F92BD}"/>
              </a:ext>
            </a:extLst>
          </p:cNvPr>
          <p:cNvSpPr>
            <a:spLocks noChangeShapeType="1"/>
          </p:cNvSpPr>
          <p:nvPr/>
        </p:nvSpPr>
        <p:spPr bwMode="auto">
          <a:xfrm>
            <a:off x="7424103" y="3029904"/>
            <a:ext cx="1008062" cy="503237"/>
          </a:xfrm>
          <a:prstGeom prst="line">
            <a:avLst/>
          </a:prstGeom>
          <a:noFill/>
          <a:ln w="539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3" name="Text Box 14">
            <a:extLst>
              <a:ext uri="{FF2B5EF4-FFF2-40B4-BE49-F238E27FC236}">
                <a16:creationId xmlns:a16="http://schemas.microsoft.com/office/drawing/2014/main" id="{E538618F-B5B4-114D-A61D-304C461797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7841" y="3966529"/>
            <a:ext cx="24479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thousand,</a:t>
            </a:r>
            <a:endParaRPr lang="zh-CN" altLang="en-US"/>
          </a:p>
        </p:txBody>
      </p:sp>
      <p:sp>
        <p:nvSpPr>
          <p:cNvPr id="10254" name="Text Box 15">
            <a:extLst>
              <a:ext uri="{FF2B5EF4-FFF2-40B4-BE49-F238E27FC236}">
                <a16:creationId xmlns:a16="http://schemas.microsoft.com/office/drawing/2014/main" id="{A7519AC6-C301-8843-8890-0E713EC5D5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3603" y="3174365"/>
            <a:ext cx="2286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hundred</a:t>
            </a:r>
          </a:p>
          <a:p>
            <a:pPr eaLnBrk="0" hangingPunct="0">
              <a:spcBef>
                <a:spcPct val="50000"/>
              </a:spcBef>
            </a:pPr>
            <a:endParaRPr lang="zh-CN" altLang="en-US"/>
          </a:p>
        </p:txBody>
      </p:sp>
      <p:sp>
        <p:nvSpPr>
          <p:cNvPr id="10255" name="Text Box 16">
            <a:extLst>
              <a:ext uri="{FF2B5EF4-FFF2-40B4-BE49-F238E27FC236}">
                <a16:creationId xmlns:a16="http://schemas.microsoft.com/office/drawing/2014/main" id="{029D8778-3566-C24F-BB5F-ADF3798112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0641" y="4253866"/>
            <a:ext cx="18002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million,</a:t>
            </a:r>
            <a:endParaRPr lang="zh-CN" altLang="en-US"/>
          </a:p>
        </p:txBody>
      </p:sp>
      <p:sp>
        <p:nvSpPr>
          <p:cNvPr id="10256" name="Text Box 17">
            <a:extLst>
              <a:ext uri="{FF2B5EF4-FFF2-40B4-BE49-F238E27FC236}">
                <a16:creationId xmlns:a16="http://schemas.microsoft.com/office/drawing/2014/main" id="{C126B374-C6DC-6047-94F6-19D88369D8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1853" y="4398329"/>
            <a:ext cx="18716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billion,</a:t>
            </a:r>
            <a:endParaRPr lang="zh-CN" altLang="en-US"/>
          </a:p>
        </p:txBody>
      </p:sp>
      <p:sp>
        <p:nvSpPr>
          <p:cNvPr id="10257" name="Line 18">
            <a:extLst>
              <a:ext uri="{FF2B5EF4-FFF2-40B4-BE49-F238E27FC236}">
                <a16:creationId xmlns:a16="http://schemas.microsoft.com/office/drawing/2014/main" id="{792D1CFA-085B-D848-A6C6-8707B8CA51DA}"/>
              </a:ext>
            </a:extLst>
          </p:cNvPr>
          <p:cNvSpPr>
            <a:spLocks noChangeShapeType="1"/>
          </p:cNvSpPr>
          <p:nvPr/>
        </p:nvSpPr>
        <p:spPr bwMode="auto">
          <a:xfrm>
            <a:off x="6920866" y="2885441"/>
            <a:ext cx="574675" cy="1008063"/>
          </a:xfrm>
          <a:prstGeom prst="line">
            <a:avLst/>
          </a:prstGeom>
          <a:noFill/>
          <a:ln w="539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8" name="Line 19">
            <a:extLst>
              <a:ext uri="{FF2B5EF4-FFF2-40B4-BE49-F238E27FC236}">
                <a16:creationId xmlns:a16="http://schemas.microsoft.com/office/drawing/2014/main" id="{7898F239-DC67-9840-8283-D11607BF4DC3}"/>
              </a:ext>
            </a:extLst>
          </p:cNvPr>
          <p:cNvSpPr>
            <a:spLocks noChangeShapeType="1"/>
          </p:cNvSpPr>
          <p:nvPr/>
        </p:nvSpPr>
        <p:spPr bwMode="auto">
          <a:xfrm>
            <a:off x="4903153" y="2958466"/>
            <a:ext cx="576262" cy="1223963"/>
          </a:xfrm>
          <a:prstGeom prst="line">
            <a:avLst/>
          </a:prstGeom>
          <a:noFill/>
          <a:ln w="539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9" name="Line 20">
            <a:extLst>
              <a:ext uri="{FF2B5EF4-FFF2-40B4-BE49-F238E27FC236}">
                <a16:creationId xmlns:a16="http://schemas.microsoft.com/office/drawing/2014/main" id="{90B9622A-C2D9-5040-A7D0-35D1812BE777}"/>
              </a:ext>
            </a:extLst>
          </p:cNvPr>
          <p:cNvSpPr>
            <a:spLocks noChangeShapeType="1"/>
          </p:cNvSpPr>
          <p:nvPr/>
        </p:nvSpPr>
        <p:spPr bwMode="auto">
          <a:xfrm>
            <a:off x="3031491" y="2885440"/>
            <a:ext cx="720725" cy="1512888"/>
          </a:xfrm>
          <a:prstGeom prst="line">
            <a:avLst/>
          </a:prstGeom>
          <a:noFill/>
          <a:ln w="539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1763" name="Picture 21" descr="t9">
            <a:extLst>
              <a:ext uri="{FF2B5EF4-FFF2-40B4-BE49-F238E27FC236}">
                <a16:creationId xmlns:a16="http://schemas.microsoft.com/office/drawing/2014/main" id="{650C174F-D378-2D42-998F-56F13A4015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176" y="4986720"/>
            <a:ext cx="126682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1" name="AutoShape 22">
            <a:extLst>
              <a:ext uri="{FF2B5EF4-FFF2-40B4-BE49-F238E27FC236}">
                <a16:creationId xmlns:a16="http://schemas.microsoft.com/office/drawing/2014/main" id="{589D3F7A-F2ED-734F-9B51-F0E09C2C40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08204" y="1517015"/>
            <a:ext cx="1512887" cy="609600"/>
          </a:xfrm>
          <a:prstGeom prst="wedgeEllipseCallout">
            <a:avLst>
              <a:gd name="adj1" fmla="val -23870"/>
              <a:gd name="adj2" fmla="val 82815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3600" b="1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and</a:t>
            </a:r>
            <a:endParaRPr lang="zh-CN" altLang="en-US"/>
          </a:p>
        </p:txBody>
      </p:sp>
      <p:sp>
        <p:nvSpPr>
          <p:cNvPr id="31766" name="Text Box 27">
            <a:extLst>
              <a:ext uri="{FF2B5EF4-FFF2-40B4-BE49-F238E27FC236}">
                <a16:creationId xmlns:a16="http://schemas.microsoft.com/office/drawing/2014/main" id="{2E0A7C81-99FD-5E45-9F41-BFA8528C7A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0528" y="43322"/>
            <a:ext cx="38163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000" b="1" dirty="0">
                <a:solidFill>
                  <a:srgbClr val="660066"/>
                </a:solidFill>
                <a:sym typeface="黑体" panose="02010609060101010101" pitchFamily="49" charset="-122"/>
              </a:rPr>
              <a:t>Practice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74911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>
                                      <p:cBhvr>
                                        <p:cTn id="19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>
                                      <p:cBhvr>
                                        <p:cTn id="22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>
                                      <p:cBhvr>
                                        <p:cTn id="27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>
                                      <p:cBhvr>
                                        <p:cTn id="42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>
                                      <p:cBhvr>
                                        <p:cTn id="45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60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63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>
                                      <p:cBhvr>
                                        <p:cTn id="78" dur="5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>
                                      <p:cBhvr>
                                        <p:cTn id="81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ldLvl="0"/>
      <p:bldP spid="10244" grpId="0" bldLvl="0"/>
      <p:bldP spid="10245" grpId="0" bldLvl="0"/>
      <p:bldP spid="10247" grpId="0" bldLvl="0"/>
      <p:bldP spid="10248" grpId="0" bldLvl="0"/>
      <p:bldP spid="10249" grpId="0" bldLvl="0"/>
      <p:bldP spid="10250" grpId="0" bldLvl="0"/>
      <p:bldP spid="10251" grpId="0" bldLvl="0"/>
      <p:bldP spid="10253" grpId="0" bldLvl="0"/>
      <p:bldP spid="10254" grpId="0" bldLvl="0"/>
      <p:bldP spid="10255" grpId="0" bldLvl="0"/>
      <p:bldP spid="10256" grpId="0" bldLvl="0"/>
      <p:bldP spid="10261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文本占位符 11266">
            <a:extLst>
              <a:ext uri="{FF2B5EF4-FFF2-40B4-BE49-F238E27FC236}">
                <a16:creationId xmlns:a16="http://schemas.microsoft.com/office/drawing/2014/main" id="{75295F7F-0A08-4A46-B64D-80C030092E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244332"/>
            <a:ext cx="9603275" cy="3450613"/>
          </a:xfrm>
          <a:ln>
            <a:miter lim="800000"/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zh-CN" altLang="en-US" sz="4400" b="1" noProof="1">
                <a:solidFill>
                  <a:srgbClr val="FF33CC"/>
                </a:solidFill>
              </a:rPr>
              <a:t>six </a:t>
            </a:r>
            <a:r>
              <a:rPr lang="zh-CN" altLang="en-US" sz="4400" b="1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</a:rPr>
              <a:t>billion</a:t>
            </a:r>
            <a:r>
              <a:rPr lang="en-US" altLang="zh-CN" sz="4400" b="1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  <a:r>
              <a:rPr lang="en-US" altLang="zh-CN" sz="4400" b="1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sym typeface="+mn-ea"/>
              </a:rPr>
              <a:t> </a:t>
            </a:r>
            <a:r>
              <a:rPr lang="zh-CN" altLang="en-US" sz="4400" b="1" noProof="1">
                <a:solidFill>
                  <a:srgbClr val="FF33CC"/>
                </a:solidFill>
              </a:rPr>
              <a:t>five hundred </a:t>
            </a:r>
            <a:r>
              <a:rPr lang="zh-CN" altLang="en-US" sz="4400" b="1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</a:rPr>
              <a:t>million</a:t>
            </a:r>
            <a:r>
              <a:rPr lang="en-US" altLang="zh-CN" sz="4400" b="1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  <a:r>
              <a:rPr lang="en-US" altLang="zh-CN" sz="4400" b="1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sym typeface="+mn-ea"/>
              </a:rPr>
              <a:t> </a:t>
            </a:r>
            <a:r>
              <a:rPr lang="zh-CN" altLang="en-US" sz="4400" b="1" noProof="1">
                <a:solidFill>
                  <a:srgbClr val="FF33CC"/>
                </a:solidFill>
              </a:rPr>
              <a:t>four hundred and thirty-one </a:t>
            </a:r>
            <a:r>
              <a:rPr lang="zh-CN" altLang="en-US" sz="4400" b="1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</a:rPr>
              <a:t>thousand</a:t>
            </a:r>
            <a:r>
              <a:rPr lang="en-US" altLang="zh-CN" sz="4400" b="1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  <a:r>
              <a:rPr lang="zh-CN" altLang="en-US" sz="4400" b="1" noProof="1">
                <a:solidFill>
                  <a:srgbClr val="FF33CC"/>
                </a:solidFill>
              </a:rPr>
              <a:t> seven hundred and twenty-nine</a:t>
            </a:r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0E70755A-3453-DE46-8FAD-B77005074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1158240"/>
            <a:ext cx="9603275" cy="695514"/>
          </a:xfrm>
        </p:spPr>
        <p:txBody>
          <a:bodyPr>
            <a:noAutofit/>
          </a:bodyPr>
          <a:lstStyle/>
          <a:p>
            <a:r>
              <a:rPr lang="zh-CN" altLang="en-US" sz="4000" b="1" noProof="1">
                <a:solidFill>
                  <a:schemeClr val="tx1">
                    <a:lumMod val="95000"/>
                    <a:lumOff val="5000"/>
                  </a:schemeClr>
                </a:solidFill>
              </a:rPr>
              <a:t>6 500 431 729</a:t>
            </a:r>
            <a:endParaRPr lang="zh-CN" altLang="en-US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4897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12289">
            <a:extLst>
              <a:ext uri="{FF2B5EF4-FFF2-40B4-BE49-F238E27FC236}">
                <a16:creationId xmlns:a16="http://schemas.microsoft.com/office/drawing/2014/main" id="{6BF878D1-7A5F-5443-90EF-473D497DB7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5013" y="490538"/>
            <a:ext cx="503396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four 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thousand,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 three hundred 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and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 twenty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-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one</a:t>
            </a:r>
          </a:p>
        </p:txBody>
      </p:sp>
      <p:sp>
        <p:nvSpPr>
          <p:cNvPr id="12291" name="矩形 12290">
            <a:extLst>
              <a:ext uri="{FF2B5EF4-FFF2-40B4-BE49-F238E27FC236}">
                <a16:creationId xmlns:a16="http://schemas.microsoft.com/office/drawing/2014/main" id="{306739FB-0389-A845-A6BC-4F92AD0516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7938" y="1892301"/>
            <a:ext cx="5364162" cy="206210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seven 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million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,six hundred and fifty four 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thousand,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 three hundred 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and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 twenty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-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one</a:t>
            </a:r>
          </a:p>
        </p:txBody>
      </p:sp>
      <p:sp>
        <p:nvSpPr>
          <p:cNvPr id="12292" name="文本框 12291">
            <a:extLst>
              <a:ext uri="{FF2B5EF4-FFF2-40B4-BE49-F238E27FC236}">
                <a16:creationId xmlns:a16="http://schemas.microsoft.com/office/drawing/2014/main" id="{7A6D4146-F6BA-FC46-9117-D3BDB5DC85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113" y="1935164"/>
            <a:ext cx="24447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4000" dirty="0">
                <a:solidFill>
                  <a:srgbClr val="000000"/>
                </a:solidFill>
                <a:latin typeface="Arial" panose="020B0604020202020204" pitchFamily="34" charset="0"/>
              </a:rPr>
              <a:t>7</a:t>
            </a:r>
            <a:r>
              <a:rPr lang="en-US" altLang="zh-CN" sz="4000" dirty="0">
                <a:solidFill>
                  <a:srgbClr val="0000FF"/>
                </a:solidFill>
                <a:latin typeface="Arial" panose="020B0604020202020204" pitchFamily="34" charset="0"/>
              </a:rPr>
              <a:t>,</a:t>
            </a:r>
            <a:r>
              <a:rPr lang="en-US" altLang="zh-CN" sz="4000" dirty="0">
                <a:solidFill>
                  <a:srgbClr val="000000"/>
                </a:solidFill>
                <a:latin typeface="Arial" panose="020B0604020202020204" pitchFamily="34" charset="0"/>
              </a:rPr>
              <a:t>654</a:t>
            </a:r>
            <a:r>
              <a:rPr lang="en-US" altLang="zh-CN" sz="4000" dirty="0">
                <a:solidFill>
                  <a:srgbClr val="0000FF"/>
                </a:solidFill>
                <a:latin typeface="Arial" panose="020B0604020202020204" pitchFamily="34" charset="0"/>
              </a:rPr>
              <a:t>,</a:t>
            </a:r>
            <a:r>
              <a:rPr lang="en-US" altLang="zh-CN" sz="4000" dirty="0">
                <a:solidFill>
                  <a:srgbClr val="000000"/>
                </a:solidFill>
                <a:latin typeface="Arial" panose="020B0604020202020204" pitchFamily="34" charset="0"/>
              </a:rPr>
              <a:t>321</a:t>
            </a:r>
          </a:p>
        </p:txBody>
      </p:sp>
      <p:sp>
        <p:nvSpPr>
          <p:cNvPr id="12293" name="文本框 12292">
            <a:extLst>
              <a:ext uri="{FF2B5EF4-FFF2-40B4-BE49-F238E27FC236}">
                <a16:creationId xmlns:a16="http://schemas.microsoft.com/office/drawing/2014/main" id="{8640E547-343D-7149-B850-EA9689EE48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6" y="4221164"/>
            <a:ext cx="34337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4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r>
              <a:rPr lang="en-US" altLang="zh-CN" sz="4000">
                <a:solidFill>
                  <a:srgbClr val="0000FF"/>
                </a:solidFill>
                <a:latin typeface="Arial" panose="020B0604020202020204" pitchFamily="34" charset="0"/>
              </a:rPr>
              <a:t>,</a:t>
            </a:r>
            <a:r>
              <a:rPr lang="en-US" altLang="zh-CN" sz="4000">
                <a:solidFill>
                  <a:srgbClr val="000000"/>
                </a:solidFill>
                <a:latin typeface="Arial" panose="020B0604020202020204" pitchFamily="34" charset="0"/>
              </a:rPr>
              <a:t>987</a:t>
            </a:r>
            <a:r>
              <a:rPr lang="en-US" altLang="zh-CN" sz="4000">
                <a:solidFill>
                  <a:srgbClr val="0000FF"/>
                </a:solidFill>
                <a:latin typeface="Arial" panose="020B0604020202020204" pitchFamily="34" charset="0"/>
              </a:rPr>
              <a:t>,</a:t>
            </a:r>
            <a:r>
              <a:rPr lang="en-US" altLang="zh-CN" sz="4000">
                <a:solidFill>
                  <a:srgbClr val="000000"/>
                </a:solidFill>
                <a:latin typeface="Arial" panose="020B0604020202020204" pitchFamily="34" charset="0"/>
              </a:rPr>
              <a:t>654</a:t>
            </a:r>
            <a:r>
              <a:rPr lang="en-US" altLang="zh-CN" sz="4000">
                <a:solidFill>
                  <a:srgbClr val="0000FF"/>
                </a:solidFill>
                <a:latin typeface="Arial" panose="020B0604020202020204" pitchFamily="34" charset="0"/>
              </a:rPr>
              <a:t>,</a:t>
            </a:r>
            <a:r>
              <a:rPr lang="en-US" altLang="zh-CN" sz="4000">
                <a:solidFill>
                  <a:srgbClr val="000000"/>
                </a:solidFill>
                <a:latin typeface="Arial" panose="020B0604020202020204" pitchFamily="34" charset="0"/>
              </a:rPr>
              <a:t>321</a:t>
            </a:r>
          </a:p>
        </p:txBody>
      </p:sp>
      <p:sp>
        <p:nvSpPr>
          <p:cNvPr id="12294" name="文本框 12293">
            <a:extLst>
              <a:ext uri="{FF2B5EF4-FFF2-40B4-BE49-F238E27FC236}">
                <a16:creationId xmlns:a16="http://schemas.microsoft.com/office/drawing/2014/main" id="{117573E4-80D5-994C-87F8-F713A7789D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7213" y="495301"/>
            <a:ext cx="13144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4000" dirty="0">
                <a:solidFill>
                  <a:srgbClr val="000000"/>
                </a:solidFill>
                <a:latin typeface="Arial" panose="020B0604020202020204" pitchFamily="34" charset="0"/>
              </a:rPr>
              <a:t>4321</a:t>
            </a:r>
          </a:p>
        </p:txBody>
      </p:sp>
      <p:sp useBgFill="1">
        <p:nvSpPr>
          <p:cNvPr id="12295" name="文本框 12294">
            <a:extLst>
              <a:ext uri="{FF2B5EF4-FFF2-40B4-BE49-F238E27FC236}">
                <a16:creationId xmlns:a16="http://schemas.microsoft.com/office/drawing/2014/main" id="{B462B2AA-2AB3-3F48-B864-D50DD9E87F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8464" y="476251"/>
            <a:ext cx="1455737" cy="701675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4000" dirty="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r>
              <a:rPr lang="en-US" altLang="zh-CN" sz="4000" dirty="0">
                <a:solidFill>
                  <a:srgbClr val="0000FF"/>
                </a:solidFill>
                <a:latin typeface="Arial" panose="020B0604020202020204" pitchFamily="34" charset="0"/>
              </a:rPr>
              <a:t>,</a:t>
            </a:r>
            <a:r>
              <a:rPr lang="en-US" altLang="zh-CN" sz="4000" dirty="0">
                <a:solidFill>
                  <a:srgbClr val="000000"/>
                </a:solidFill>
                <a:latin typeface="Arial" panose="020B0604020202020204" pitchFamily="34" charset="0"/>
              </a:rPr>
              <a:t>321</a:t>
            </a:r>
          </a:p>
        </p:txBody>
      </p:sp>
      <p:sp>
        <p:nvSpPr>
          <p:cNvPr id="12296" name="矩形 12295">
            <a:extLst>
              <a:ext uri="{FF2B5EF4-FFF2-40B4-BE49-F238E27FC236}">
                <a16:creationId xmlns:a16="http://schemas.microsoft.com/office/drawing/2014/main" id="{673CC419-0CF9-D241-AE18-2D0D7BF1B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5888" y="4213226"/>
            <a:ext cx="5364162" cy="25304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one </a:t>
            </a: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</a:rPr>
              <a:t>billion,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 nine hundred and eighty-seven </a:t>
            </a: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</a:rPr>
              <a:t>million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,six hundred and fifty-four </a:t>
            </a: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</a:rPr>
              <a:t>thousand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 three hundred 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</a:rPr>
              <a:t>and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 twenty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</a:rPr>
              <a:t>-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one</a:t>
            </a:r>
          </a:p>
        </p:txBody>
      </p:sp>
    </p:spTree>
    <p:extLst>
      <p:ext uri="{BB962C8B-B14F-4D97-AF65-F5344CB8AC3E}">
        <p14:creationId xmlns:p14="http://schemas.microsoft.com/office/powerpoint/2010/main" val="3075188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ldLvl="0" animBg="1"/>
      <p:bldP spid="12292" grpId="0"/>
      <p:bldP spid="12293" grpId="0"/>
      <p:bldP spid="12294" grpId="0"/>
      <p:bldP spid="12295" grpId="0" animBg="1"/>
      <p:bldP spid="12296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>
            <a:extLst>
              <a:ext uri="{FF2B5EF4-FFF2-40B4-BE49-F238E27FC236}">
                <a16:creationId xmlns:a16="http://schemas.microsoft.com/office/drawing/2014/main" id="{19FC4AD0-24C9-CC42-AA0F-40B8A62BAB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48641" y="765176"/>
            <a:ext cx="12298679" cy="2308324"/>
          </a:xfrm>
          <a:noFill/>
        </p:spPr>
        <p:txBody>
          <a:bodyPr/>
          <a:lstStyle/>
          <a:p>
            <a:pPr marL="533400" indent="-53340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00"/>
                </a:solidFill>
              </a:rPr>
              <a:t>写出下面数字：</a:t>
            </a:r>
          </a:p>
          <a:p>
            <a:pPr marL="533400" indent="-533400" eaLnBrk="1" hangingPunct="1">
              <a:spcBef>
                <a:spcPct val="0"/>
              </a:spcBef>
              <a:buNone/>
            </a:pPr>
            <a:r>
              <a:rPr lang="en-US" altLang="zh-CN" sz="3600" dirty="0">
                <a:solidFill>
                  <a:srgbClr val="000000"/>
                </a:solidFill>
              </a:rPr>
              <a:t>1. three thousand eight hundred and sixty-two</a:t>
            </a:r>
          </a:p>
          <a:p>
            <a:pPr marL="533400" indent="-533400" eaLnBrk="1" hangingPunct="1">
              <a:spcBef>
                <a:spcPct val="0"/>
              </a:spcBef>
              <a:buNone/>
            </a:pPr>
            <a:r>
              <a:rPr lang="en-US" altLang="zh-CN" sz="3600" dirty="0">
                <a:solidFill>
                  <a:srgbClr val="000000"/>
                </a:solidFill>
              </a:rPr>
              <a:t>2. eighteen thousand nine hundred and seventy-two</a:t>
            </a:r>
          </a:p>
          <a:p>
            <a:pPr marL="533400" indent="-533400" eaLnBrk="1" hangingPunct="1">
              <a:spcBef>
                <a:spcPct val="0"/>
              </a:spcBef>
              <a:buNone/>
            </a:pPr>
            <a:r>
              <a:rPr lang="en-US" altLang="zh-CN" sz="3600" dirty="0">
                <a:solidFill>
                  <a:srgbClr val="000000"/>
                </a:solidFill>
              </a:rPr>
              <a:t>     </a:t>
            </a:r>
          </a:p>
        </p:txBody>
      </p:sp>
      <p:sp>
        <p:nvSpPr>
          <p:cNvPr id="23557" name="Text Box 5">
            <a:extLst>
              <a:ext uri="{FF2B5EF4-FFF2-40B4-BE49-F238E27FC236}">
                <a16:creationId xmlns:a16="http://schemas.microsoft.com/office/drawing/2014/main" id="{2278D368-2562-CC42-A808-FFC8679223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74798" y="1306227"/>
            <a:ext cx="1223962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rgbClr val="E2D700"/>
              </a:buClr>
              <a:buSzPct val="110000"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3,862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8" name="Text Box 6">
            <a:extLst>
              <a:ext uri="{FF2B5EF4-FFF2-40B4-BE49-F238E27FC236}">
                <a16:creationId xmlns:a16="http://schemas.microsoft.com/office/drawing/2014/main" id="{CBF1F3BC-8037-6B4A-8E8D-4E323EA444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56031" y="1899952"/>
            <a:ext cx="1582738" cy="594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rgbClr val="E2D700"/>
              </a:buClr>
              <a:buSzPct val="110000"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18,972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68168054-FA9D-634D-8305-F0C7E34716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641" y="2669603"/>
            <a:ext cx="8229600" cy="319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defTabSz="914400" eaLnBrk="1" hangingPunct="1">
              <a:buFont typeface="Wingdings 2" pitchFamily="2" charset="2"/>
              <a:buNone/>
            </a:pPr>
            <a:r>
              <a:rPr lang="en-US" altLang="zh-CN" sz="3600" kern="0" dirty="0">
                <a:solidFill>
                  <a:srgbClr val="000000"/>
                </a:solidFill>
              </a:rPr>
              <a:t>3. four hundred and eighty-nine thousand, nine hundred and thirty-two</a:t>
            </a:r>
          </a:p>
          <a:p>
            <a:pPr defTabSz="914400" eaLnBrk="1" hangingPunct="1">
              <a:buFont typeface="Wingdings 2" pitchFamily="2" charset="2"/>
              <a:buNone/>
            </a:pPr>
            <a:r>
              <a:rPr lang="en-US" altLang="zh-CN" sz="3600" kern="0" dirty="0">
                <a:solidFill>
                  <a:srgbClr val="000000"/>
                </a:solidFill>
              </a:rPr>
              <a:t>4. one thousand, twenty-nine</a:t>
            </a:r>
          </a:p>
          <a:p>
            <a:pPr defTabSz="914400" eaLnBrk="1" hangingPunct="1">
              <a:buFont typeface="Wingdings 2" pitchFamily="2" charset="2"/>
              <a:buNone/>
            </a:pPr>
            <a:r>
              <a:rPr lang="en-US" altLang="zh-CN" sz="3600" kern="0" dirty="0">
                <a:solidFill>
                  <a:srgbClr val="000000"/>
                </a:solidFill>
              </a:rPr>
              <a:t>5. eight thousand, four</a:t>
            </a:r>
          </a:p>
          <a:p>
            <a:pPr defTabSz="914400" eaLnBrk="1" hangingPunct="1">
              <a:buFont typeface="Wingdings 2" pitchFamily="2" charset="2"/>
              <a:buNone/>
            </a:pPr>
            <a:r>
              <a:rPr lang="en-US" altLang="zh-CN" sz="3600" kern="0" dirty="0">
                <a:solidFill>
                  <a:srgbClr val="000000"/>
                </a:solidFill>
              </a:rPr>
              <a:t>      </a:t>
            </a:r>
            <a:endParaRPr lang="zh-CN" altLang="en-US" sz="3600" kern="0" dirty="0">
              <a:solidFill>
                <a:srgbClr val="000000"/>
              </a:solidFill>
            </a:endParaRP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75DEEFD6-5CCF-8C42-9B3A-0581A43CA3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7915" y="3269298"/>
            <a:ext cx="1943100" cy="612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  <a:buClr>
                <a:srgbClr val="E2D700"/>
              </a:buClr>
              <a:buSzPct val="110000"/>
            </a:pP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489,932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 Box 6">
            <a:extLst>
              <a:ext uri="{FF2B5EF4-FFF2-40B4-BE49-F238E27FC236}">
                <a16:creationId xmlns:a16="http://schemas.microsoft.com/office/drawing/2014/main" id="{9B8E7A9A-EAC9-8349-83B0-633B1C0EC4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7915" y="3856180"/>
            <a:ext cx="1943100" cy="612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  <a:buClr>
                <a:srgbClr val="E2D700"/>
              </a:buClr>
              <a:buSzPct val="110000"/>
            </a:pP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1,029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 Box 7">
            <a:extLst>
              <a:ext uri="{FF2B5EF4-FFF2-40B4-BE49-F238E27FC236}">
                <a16:creationId xmlns:a16="http://schemas.microsoft.com/office/drawing/2014/main" id="{B0C5C50E-EA73-E145-8638-3AE26E04BD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7915" y="4468912"/>
            <a:ext cx="1943100" cy="612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  <a:buClr>
                <a:srgbClr val="E2D700"/>
              </a:buClr>
              <a:buSzPct val="110000"/>
            </a:pP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8,004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560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23558" grpId="0"/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2004112410511146[1]">
            <a:extLst>
              <a:ext uri="{FF2B5EF4-FFF2-40B4-BE49-F238E27FC236}">
                <a16:creationId xmlns:a16="http://schemas.microsoft.com/office/drawing/2014/main" id="{45565A33-2263-B745-B0F2-199678F13D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2" name="Text Box 3">
            <a:extLst>
              <a:ext uri="{FF2B5EF4-FFF2-40B4-BE49-F238E27FC236}">
                <a16:creationId xmlns:a16="http://schemas.microsoft.com/office/drawing/2014/main" id="{8438D95C-E9A1-B444-9459-74C489491B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2162" y="276211"/>
            <a:ext cx="29876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基数词的用法</a:t>
            </a:r>
            <a:endParaRPr lang="zh-CN" altLang="en-US" dirty="0"/>
          </a:p>
        </p:txBody>
      </p:sp>
      <p:sp>
        <p:nvSpPr>
          <p:cNvPr id="14340" name="Text Box 4">
            <a:extLst>
              <a:ext uri="{FF2B5EF4-FFF2-40B4-BE49-F238E27FC236}">
                <a16:creationId xmlns:a16="http://schemas.microsoft.com/office/drawing/2014/main" id="{6D343A34-7EE9-3F4D-A621-6A3560031B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1" y="980412"/>
            <a:ext cx="11597639" cy="618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1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、表示</a:t>
            </a:r>
            <a:r>
              <a:rPr lang="zh-CN" altLang="en-US" sz="3600" b="1" dirty="0">
                <a:solidFill>
                  <a:srgbClr val="FF3300"/>
                </a:solidFill>
                <a:sym typeface="黑体" panose="02010609060101010101" pitchFamily="49" charset="-122"/>
              </a:rPr>
              <a:t>具体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数目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,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hundred, thousand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,  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million</a:t>
            </a:r>
            <a:r>
              <a:rPr lang="zh-CN" altLang="en-US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等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不用复数</a:t>
            </a:r>
          </a:p>
          <a:p>
            <a:pPr eaLnBrk="0" hangingPunct="0"/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     </a:t>
            </a:r>
          </a:p>
          <a:p>
            <a:pPr eaLnBrk="0" hangingPunct="0"/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     表示</a:t>
            </a:r>
            <a:r>
              <a:rPr lang="zh-CN" altLang="en-US" sz="3600" b="1" dirty="0">
                <a:solidFill>
                  <a:srgbClr val="FF3300"/>
                </a:solidFill>
                <a:sym typeface="黑体" panose="02010609060101010101" pitchFamily="49" charset="-122"/>
              </a:rPr>
              <a:t>不确定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数目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,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 则用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hundred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s of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,</a:t>
            </a:r>
            <a:endParaRPr lang="zh-CN" altLang="en-US" sz="36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     thousand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s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of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, million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s of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+ 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名词复数。</a:t>
            </a:r>
          </a:p>
          <a:p>
            <a:pPr eaLnBrk="0" hangingPunct="0"/>
            <a:endParaRPr lang="zh-CN" altLang="en-US" sz="3600" b="1" dirty="0">
              <a:solidFill>
                <a:srgbClr val="000000"/>
              </a:solidFill>
              <a:sym typeface="黑体" panose="02010609060101010101" pitchFamily="49" charset="-122"/>
            </a:endParaRPr>
          </a:p>
          <a:p>
            <a:pPr eaLnBrk="0" hangingPunct="0"/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 </a:t>
            </a:r>
            <a:r>
              <a:rPr lang="en-US" altLang="zh-CN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	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我们国家有</a:t>
            </a:r>
            <a:r>
              <a:rPr lang="en-US" altLang="zh-CN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14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亿人口。</a:t>
            </a:r>
            <a:endParaRPr lang="en-US" altLang="zh-CN" sz="3600" b="1" dirty="0">
              <a:solidFill>
                <a:srgbClr val="000000"/>
              </a:solidFill>
              <a:sym typeface="黑体" panose="02010609060101010101" pitchFamily="49" charset="-122"/>
            </a:endParaRP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1) Our country has a population of 1,400 </a:t>
            </a:r>
            <a:r>
              <a:rPr lang="en-US" altLang="zh-CN" sz="3600" b="1" dirty="0">
                <a:solidFill>
                  <a:srgbClr val="FF3300"/>
                </a:solidFill>
                <a:highlight>
                  <a:srgbClr val="FFFF00"/>
                </a:highlight>
                <a:sym typeface="Lucida Sans Unicode" panose="020B0602030504020204" pitchFamily="34" charset="0"/>
              </a:rPr>
              <a:t>million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people.</a:t>
            </a:r>
            <a:endParaRPr lang="zh-CN" altLang="en-US" sz="36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	</a:t>
            </a:r>
            <a:r>
              <a:rPr lang="zh-CN" altLang="en-US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战争过后，成千上万的人无家可归。</a:t>
            </a:r>
            <a:endParaRPr lang="en-US" altLang="zh-CN" sz="36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2)  After the war, </a:t>
            </a:r>
            <a:r>
              <a:rPr lang="en-US" altLang="zh-CN" sz="3600" b="1" dirty="0">
                <a:solidFill>
                  <a:srgbClr val="FF3300"/>
                </a:solidFill>
                <a:highlight>
                  <a:srgbClr val="FFFF00"/>
                </a:highlight>
                <a:sym typeface="Lucida Sans Unicode" panose="020B0602030504020204" pitchFamily="34" charset="0"/>
              </a:rPr>
              <a:t>thousands of</a:t>
            </a:r>
            <a:r>
              <a:rPr lang="en-US" altLang="zh-CN" sz="3600" b="1" dirty="0">
                <a:solidFill>
                  <a:srgbClr val="000000"/>
                </a:solidFill>
                <a:highlight>
                  <a:srgbClr val="FFFF00"/>
                </a:highlight>
                <a:sym typeface="Lucida Sans Unicode" panose="020B0602030504020204" pitchFamily="34" charset="0"/>
              </a:rPr>
              <a:t> 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people became   </a:t>
            </a:r>
            <a:endParaRPr lang="zh-CN" altLang="en-US" sz="36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     homeless.</a:t>
            </a:r>
            <a:endParaRPr lang="zh-CN" altLang="en-US" sz="36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754093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3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3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3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3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34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34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2004112410511146[1]">
            <a:extLst>
              <a:ext uri="{FF2B5EF4-FFF2-40B4-BE49-F238E27FC236}">
                <a16:creationId xmlns:a16="http://schemas.microsoft.com/office/drawing/2014/main" id="{B23374F2-B5F3-0941-A7C6-A56CE6BE8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3">
            <a:extLst>
              <a:ext uri="{FF2B5EF4-FFF2-40B4-BE49-F238E27FC236}">
                <a16:creationId xmlns:a16="http://schemas.microsoft.com/office/drawing/2014/main" id="{34665585-817D-704A-955A-84E10DA3C1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87825" y="130860"/>
            <a:ext cx="38163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3600" b="1" dirty="0">
                <a:solidFill>
                  <a:srgbClr val="7030A0"/>
                </a:solidFill>
                <a:sym typeface="黑体" panose="02010609060101010101" pitchFamily="49" charset="-122"/>
              </a:rPr>
              <a:t>序数词的构成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18436" name="Text Box 4">
            <a:extLst>
              <a:ext uri="{FF2B5EF4-FFF2-40B4-BE49-F238E27FC236}">
                <a16:creationId xmlns:a16="http://schemas.microsoft.com/office/drawing/2014/main" id="{664EB59A-E639-0A42-84CA-C0F64C56D1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" y="1443841"/>
            <a:ext cx="113538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1) 1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－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3,  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first, second, third </a:t>
            </a:r>
            <a:endParaRPr lang="zh-CN" altLang="en-US" sz="3600" b="1" dirty="0">
              <a:solidFill>
                <a:srgbClr val="000000"/>
              </a:solidFill>
              <a:sym typeface="黑体" panose="02010609060101010101" pitchFamily="49" charset="-122"/>
            </a:endParaRPr>
          </a:p>
          <a:p>
            <a:pPr eaLnBrk="0" hangingPunct="0"/>
            <a:endParaRPr lang="en-US" altLang="zh-CN" sz="36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2) 4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－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19, 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相应基数词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+</a:t>
            </a:r>
            <a:r>
              <a:rPr lang="en-US" altLang="zh-CN" sz="3600" b="1" dirty="0" err="1">
                <a:solidFill>
                  <a:srgbClr val="000000"/>
                </a:solidFill>
                <a:sym typeface="Lucida Sans Unicode" panose="020B0602030504020204" pitchFamily="34" charset="0"/>
              </a:rPr>
              <a:t>th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,</a:t>
            </a:r>
          </a:p>
          <a:p>
            <a:pPr eaLnBrk="0" hangingPunct="0"/>
            <a:r>
              <a:rPr lang="zh-CN" altLang="en-US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特殊拼写：</a:t>
            </a:r>
            <a:endParaRPr lang="en-US" altLang="zh-CN" sz="3600" b="1" dirty="0">
              <a:solidFill>
                <a:srgbClr val="FF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zh-CN" altLang="en-US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第五：</a:t>
            </a:r>
            <a:endParaRPr lang="en-US" altLang="zh-CN" sz="3600" b="1" dirty="0">
              <a:solidFill>
                <a:srgbClr val="FF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zh-CN" altLang="en-US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第八：</a:t>
            </a:r>
            <a:endParaRPr lang="en-US" altLang="zh-CN" sz="3600" b="1" dirty="0">
              <a:solidFill>
                <a:srgbClr val="FF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zh-CN" altLang="en-US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第九：</a:t>
            </a:r>
            <a:endParaRPr lang="en-US" altLang="zh-CN" sz="3600" b="1" dirty="0">
              <a:solidFill>
                <a:srgbClr val="FF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zh-CN" altLang="en-US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第十二：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0BFAA241-D996-E149-9D04-3CD8826B406F}"/>
              </a:ext>
            </a:extLst>
          </p:cNvPr>
          <p:cNvSpPr/>
          <p:nvPr/>
        </p:nvSpPr>
        <p:spPr>
          <a:xfrm>
            <a:off x="1973449" y="3566160"/>
            <a:ext cx="114326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zh-CN" sz="4000" b="1" cap="none" spc="0" dirty="0">
                <a:ln/>
                <a:solidFill>
                  <a:srgbClr val="FF0000"/>
                </a:solidFill>
                <a:effectLst/>
              </a:rPr>
              <a:t>fif</a:t>
            </a:r>
            <a:r>
              <a:rPr lang="en-US" altLang="zh-CN" sz="4000" b="1" cap="none" spc="0" dirty="0">
                <a:ln/>
                <a:solidFill>
                  <a:schemeClr val="accent4"/>
                </a:solidFill>
                <a:effectLst/>
              </a:rPr>
              <a:t>th</a:t>
            </a:r>
            <a:endParaRPr lang="zh-CN" altLang="en-US" sz="40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B7597BF-2601-9843-A128-1A87A7BD610E}"/>
              </a:ext>
            </a:extLst>
          </p:cNvPr>
          <p:cNvSpPr/>
          <p:nvPr/>
        </p:nvSpPr>
        <p:spPr>
          <a:xfrm>
            <a:off x="1897118" y="4086791"/>
            <a:ext cx="169309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zh-CN" sz="4000" b="1" cap="none" spc="0" dirty="0">
                <a:ln/>
                <a:solidFill>
                  <a:srgbClr val="FF0000"/>
                </a:solidFill>
                <a:effectLst/>
              </a:rPr>
              <a:t>eigh</a:t>
            </a:r>
            <a:r>
              <a:rPr lang="en-US" altLang="zh-CN" sz="4000" b="1" cap="none" spc="0" dirty="0">
                <a:ln/>
                <a:solidFill>
                  <a:schemeClr val="accent4"/>
                </a:solidFill>
                <a:effectLst/>
              </a:rPr>
              <a:t>th</a:t>
            </a:r>
            <a:endParaRPr lang="zh-CN" altLang="en-US" sz="40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C71E715-E0D2-6342-8FDB-2C942300418F}"/>
              </a:ext>
            </a:extLst>
          </p:cNvPr>
          <p:cNvSpPr/>
          <p:nvPr/>
        </p:nvSpPr>
        <p:spPr>
          <a:xfrm>
            <a:off x="1898687" y="4673531"/>
            <a:ext cx="143180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zh-CN" sz="4000" b="1" cap="none" spc="0" dirty="0">
                <a:ln/>
                <a:solidFill>
                  <a:srgbClr val="FF0000"/>
                </a:solidFill>
                <a:effectLst/>
              </a:rPr>
              <a:t>nin</a:t>
            </a:r>
            <a:r>
              <a:rPr lang="en-US" altLang="zh-CN" sz="4000" b="1" cap="none" spc="0" dirty="0">
                <a:ln/>
                <a:solidFill>
                  <a:schemeClr val="accent4"/>
                </a:solidFill>
                <a:effectLst/>
              </a:rPr>
              <a:t>th</a:t>
            </a:r>
            <a:endParaRPr lang="zh-CN" altLang="en-US" sz="40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34B047E-FAC6-6E40-ADF3-D7C5982A107F}"/>
              </a:ext>
            </a:extLst>
          </p:cNvPr>
          <p:cNvSpPr/>
          <p:nvPr/>
        </p:nvSpPr>
        <p:spPr>
          <a:xfrm>
            <a:off x="2181519" y="5223866"/>
            <a:ext cx="187038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zh-CN" sz="4000" b="1" dirty="0">
                <a:ln/>
                <a:solidFill>
                  <a:srgbClr val="FF0000"/>
                </a:solidFill>
              </a:rPr>
              <a:t>twelf</a:t>
            </a:r>
            <a:r>
              <a:rPr lang="en-US" altLang="zh-CN" sz="4000" b="1" cap="none" spc="0" dirty="0">
                <a:ln/>
                <a:solidFill>
                  <a:schemeClr val="accent4"/>
                </a:solidFill>
                <a:effectLst/>
              </a:rPr>
              <a:t>th</a:t>
            </a:r>
            <a:endParaRPr lang="zh-CN" altLang="en-US" sz="40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05737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84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84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84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2004112410511146[1]">
            <a:extLst>
              <a:ext uri="{FF2B5EF4-FFF2-40B4-BE49-F238E27FC236}">
                <a16:creationId xmlns:a16="http://schemas.microsoft.com/office/drawing/2014/main" id="{B23374F2-B5F3-0941-A7C6-A56CE6BE8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48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 Box 4">
            <a:extLst>
              <a:ext uri="{FF2B5EF4-FFF2-40B4-BE49-F238E27FC236}">
                <a16:creationId xmlns:a16="http://schemas.microsoft.com/office/drawing/2014/main" id="{664EB59A-E639-0A42-84CA-C0F64C56D1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" y="168205"/>
            <a:ext cx="11353800" cy="618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3) 20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－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90, 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y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变成</a:t>
            </a:r>
            <a:r>
              <a:rPr lang="en-US" altLang="zh-CN" sz="3600" b="1" dirty="0" err="1">
                <a:solidFill>
                  <a:srgbClr val="FF3300"/>
                </a:solidFill>
                <a:sym typeface="Lucida Sans Unicode" panose="020B0602030504020204" pitchFamily="34" charset="0"/>
              </a:rPr>
              <a:t>ie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 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+</a:t>
            </a:r>
            <a:r>
              <a:rPr lang="en-US" altLang="zh-CN" sz="3600" b="1" dirty="0" err="1">
                <a:solidFill>
                  <a:srgbClr val="000000"/>
                </a:solidFill>
                <a:sym typeface="Lucida Sans Unicode" panose="020B0602030504020204" pitchFamily="34" charset="0"/>
              </a:rPr>
              <a:t>th</a:t>
            </a:r>
            <a:r>
              <a:rPr lang="zh-CN" altLang="en-US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。        </a:t>
            </a:r>
            <a:endParaRPr lang="en-US" altLang="zh-CN" sz="36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twent</a:t>
            </a:r>
            <a:r>
              <a:rPr lang="en-US" altLang="zh-CN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y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-</a:t>
            </a:r>
            <a:r>
              <a:rPr lang="en-US" altLang="zh-CN" sz="3600" b="1" dirty="0">
                <a:sym typeface="Lucida Sans Unicode" panose="020B0602030504020204" pitchFamily="34" charset="0"/>
              </a:rPr>
              <a:t>twent</a:t>
            </a:r>
            <a:r>
              <a:rPr lang="en-US" altLang="zh-CN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ie</a:t>
            </a:r>
            <a:r>
              <a:rPr lang="en-US" altLang="zh-CN" sz="3600" b="1" dirty="0">
                <a:solidFill>
                  <a:srgbClr val="7030A0"/>
                </a:solidFill>
                <a:sym typeface="Lucida Sans Unicode" panose="020B0602030504020204" pitchFamily="34" charset="0"/>
              </a:rPr>
              <a:t>th</a:t>
            </a:r>
            <a:r>
              <a:rPr lang="zh-CN" altLang="en-US" sz="3600" b="1" dirty="0">
                <a:sym typeface="Lucida Sans Unicode" panose="020B0602030504020204" pitchFamily="34" charset="0"/>
              </a:rPr>
              <a:t>,</a:t>
            </a:r>
            <a:endParaRPr lang="en-US" altLang="zh-CN" sz="3600" b="1" dirty="0"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ym typeface="Lucida Sans Unicode" panose="020B0602030504020204" pitchFamily="34" charset="0"/>
              </a:rPr>
              <a:t>sixt</a:t>
            </a:r>
            <a:r>
              <a:rPr lang="en-US" altLang="zh-CN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y</a:t>
            </a:r>
            <a:r>
              <a:rPr lang="en-US" altLang="zh-CN" sz="3600" b="1" dirty="0">
                <a:sym typeface="Lucida Sans Unicode" panose="020B0602030504020204" pitchFamily="34" charset="0"/>
              </a:rPr>
              <a:t>-</a:t>
            </a:r>
            <a:r>
              <a:rPr lang="zh-CN" altLang="en-US" sz="3600" b="1" dirty="0">
                <a:sym typeface="Lucida Sans Unicode" panose="020B0602030504020204" pitchFamily="34" charset="0"/>
              </a:rPr>
              <a:t>sixt</a:t>
            </a:r>
            <a:r>
              <a:rPr lang="zh-CN" altLang="en-US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ie</a:t>
            </a:r>
            <a:r>
              <a:rPr lang="zh-CN" altLang="en-US" sz="3600" b="1" dirty="0">
                <a:solidFill>
                  <a:srgbClr val="7030A0"/>
                </a:solidFill>
                <a:sym typeface="Lucida Sans Unicode" panose="020B0602030504020204" pitchFamily="34" charset="0"/>
              </a:rPr>
              <a:t>th</a:t>
            </a:r>
            <a:r>
              <a:rPr lang="zh-CN" altLang="en-US" sz="3600" b="1" dirty="0">
                <a:sym typeface="Lucida Sans Unicode" panose="020B0602030504020204" pitchFamily="34" charset="0"/>
              </a:rPr>
              <a:t>,</a:t>
            </a:r>
            <a:endParaRPr lang="en-US" altLang="zh-CN" sz="3600" b="1" dirty="0"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ym typeface="Lucida Sans Unicode" panose="020B0602030504020204" pitchFamily="34" charset="0"/>
              </a:rPr>
              <a:t>ninet</a:t>
            </a:r>
            <a:r>
              <a:rPr lang="en-US" altLang="zh-CN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y</a:t>
            </a:r>
            <a:r>
              <a:rPr lang="en-US" altLang="zh-CN" sz="3600" b="1" dirty="0">
                <a:sym typeface="Lucida Sans Unicode" panose="020B0602030504020204" pitchFamily="34" charset="0"/>
              </a:rPr>
              <a:t>-</a:t>
            </a:r>
            <a:r>
              <a:rPr lang="zh-CN" altLang="en-US" sz="3600" b="1" dirty="0">
                <a:sym typeface="Lucida Sans Unicode" panose="020B0602030504020204" pitchFamily="34" charset="0"/>
              </a:rPr>
              <a:t>ninet</a:t>
            </a:r>
            <a:r>
              <a:rPr lang="zh-CN" altLang="en-US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ie</a:t>
            </a:r>
            <a:r>
              <a:rPr lang="zh-CN" altLang="en-US" sz="3600" b="1" dirty="0">
                <a:solidFill>
                  <a:srgbClr val="7030A0"/>
                </a:solidFill>
                <a:sym typeface="Lucida Sans Unicode" panose="020B0602030504020204" pitchFamily="34" charset="0"/>
              </a:rPr>
              <a:t>th</a:t>
            </a:r>
            <a:endParaRPr lang="en-US" altLang="zh-CN" sz="36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4) 21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－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99, </a:t>
            </a:r>
            <a:r>
              <a:rPr lang="zh-CN" altLang="en-US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十位数用基数词，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个位数用序数词，中间必须有连字符“</a:t>
            </a:r>
            <a:r>
              <a:rPr lang="en-US" altLang="zh-CN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-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”。</a:t>
            </a: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	twenty-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first</a:t>
            </a:r>
            <a:r>
              <a:rPr lang="zh-CN" altLang="en-US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,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 </a:t>
            </a:r>
            <a:r>
              <a:rPr lang="en-US" altLang="zh-CN" sz="3600" b="1" dirty="0">
                <a:solidFill>
                  <a:schemeClr val="tx1">
                    <a:lumMod val="95000"/>
                    <a:lumOff val="5000"/>
                  </a:schemeClr>
                </a:solidFill>
                <a:sym typeface="Lucida Sans Unicode" panose="020B0602030504020204" pitchFamily="34" charset="0"/>
              </a:rPr>
              <a:t>sixty-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eighth, 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ninety-</a:t>
            </a:r>
            <a:r>
              <a:rPr lang="zh-CN" altLang="en-US" sz="3600" b="1" dirty="0">
                <a:solidFill>
                  <a:srgbClr val="FF0000"/>
                </a:solidFill>
                <a:sym typeface="黑体" panose="02010609060101010101" pitchFamily="49" charset="-122"/>
              </a:rPr>
              <a:t>ninth</a:t>
            </a:r>
            <a:endParaRPr lang="en-US" altLang="zh-CN" sz="3600" b="1" dirty="0">
              <a:solidFill>
                <a:srgbClr val="FF0000"/>
              </a:solidFill>
              <a:sym typeface="黑体" panose="02010609060101010101" pitchFamily="49" charset="-122"/>
            </a:endParaRPr>
          </a:p>
          <a:p>
            <a:pPr eaLnBrk="0" hangingPunct="0"/>
            <a:r>
              <a:rPr lang="en-US" altLang="zh-CN" sz="3600" b="1" dirty="0">
                <a:sym typeface="黑体" panose="02010609060101010101" pitchFamily="49" charset="-122"/>
              </a:rPr>
              <a:t>5) </a:t>
            </a:r>
            <a:r>
              <a:rPr lang="zh-CN" altLang="en-US" sz="3600" b="1" dirty="0">
                <a:sym typeface="黑体" panose="02010609060101010101" pitchFamily="49" charset="-122"/>
              </a:rPr>
              <a:t>百、千、万等序数词由</a:t>
            </a:r>
            <a:r>
              <a:rPr lang="en-US" altLang="zh-CN" sz="3600" b="1" dirty="0">
                <a:sym typeface="黑体" panose="02010609060101010101" pitchFamily="49" charset="-122"/>
              </a:rPr>
              <a:t>hundred</a:t>
            </a:r>
            <a:r>
              <a:rPr lang="zh-CN" altLang="en-US" sz="3600" b="1" dirty="0">
                <a:sym typeface="黑体" panose="02010609060101010101" pitchFamily="49" charset="-122"/>
              </a:rPr>
              <a:t>， </a:t>
            </a:r>
            <a:r>
              <a:rPr lang="en-US" altLang="zh-CN" sz="3600" b="1" dirty="0">
                <a:sym typeface="黑体" panose="02010609060101010101" pitchFamily="49" charset="-122"/>
              </a:rPr>
              <a:t>thousand</a:t>
            </a:r>
            <a:r>
              <a:rPr lang="zh-CN" altLang="en-US" sz="3600" b="1" dirty="0">
                <a:sym typeface="黑体" panose="02010609060101010101" pitchFamily="49" charset="-122"/>
              </a:rPr>
              <a:t>等加</a:t>
            </a:r>
            <a:r>
              <a:rPr lang="en-US" altLang="zh-CN" sz="3600" b="1" dirty="0">
                <a:sym typeface="黑体" panose="02010609060101010101" pitchFamily="49" charset="-122"/>
              </a:rPr>
              <a:t>-</a:t>
            </a:r>
            <a:r>
              <a:rPr lang="en-US" altLang="zh-CN" sz="3600" b="1" dirty="0" err="1">
                <a:sym typeface="黑体" panose="02010609060101010101" pitchFamily="49" charset="-122"/>
              </a:rPr>
              <a:t>th</a:t>
            </a:r>
            <a:r>
              <a:rPr lang="zh-CN" altLang="en-US" sz="3600" b="1" dirty="0">
                <a:sym typeface="黑体" panose="02010609060101010101" pitchFamily="49" charset="-122"/>
              </a:rPr>
              <a:t>，</a:t>
            </a:r>
          </a:p>
          <a:p>
            <a:pPr eaLnBrk="0" hangingPunct="0"/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前面加有关的基数词构成。</a:t>
            </a: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one hundred</a:t>
            </a:r>
            <a:r>
              <a:rPr lang="en-US" altLang="zh-CN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th	</a:t>
            </a:r>
            <a:r>
              <a:rPr lang="en-US" altLang="zh-CN" sz="3600" b="1" dirty="0">
                <a:sym typeface="Lucida Sans Unicode" panose="020B0602030504020204" pitchFamily="34" charset="0"/>
              </a:rPr>
              <a:t>two thousand</a:t>
            </a:r>
            <a:r>
              <a:rPr lang="en-US" altLang="zh-CN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th</a:t>
            </a: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6) 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序数词缩写</a:t>
            </a:r>
            <a:r>
              <a:rPr lang="zh-CN" altLang="en-US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：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数字＋最后两字母   </a:t>
            </a:r>
            <a:endParaRPr lang="zh-CN" altLang="en-US" sz="3600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DBD1E15E-3D98-4B03-BEF8-8C32CC65466B}"/>
              </a:ext>
            </a:extLst>
          </p:cNvPr>
          <p:cNvSpPr txBox="1"/>
          <p:nvPr/>
        </p:nvSpPr>
        <p:spPr>
          <a:xfrm>
            <a:off x="4048217" y="754599"/>
            <a:ext cx="2192785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['</a:t>
            </a:r>
            <a:r>
              <a:rPr lang="en-US" altLang="zh-CN" sz="3200" dirty="0" err="1"/>
              <a:t>twentɪə</a:t>
            </a:r>
            <a:r>
              <a:rPr lang="el-GR" altLang="zh-CN" sz="3200" dirty="0"/>
              <a:t>θ]</a:t>
            </a:r>
            <a:endParaRPr lang="zh-CN" altLang="en-US" sz="32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B1EC51C-AB6E-4DC0-A4D1-1DBDEC93FDE4}"/>
              </a:ext>
            </a:extLst>
          </p:cNvPr>
          <p:cNvSpPr txBox="1"/>
          <p:nvPr/>
        </p:nvSpPr>
        <p:spPr>
          <a:xfrm>
            <a:off x="4048216" y="1320465"/>
            <a:ext cx="2192785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['</a:t>
            </a:r>
            <a:r>
              <a:rPr lang="en-US" altLang="zh-CN" sz="3200" dirty="0" err="1"/>
              <a:t>sɪkstɪə</a:t>
            </a:r>
            <a:r>
              <a:rPr lang="el-GR" altLang="zh-CN" sz="3200" dirty="0"/>
              <a:t>θ]</a:t>
            </a:r>
            <a:endParaRPr lang="zh-CN" altLang="en-US" sz="3200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787C018-75F5-4583-A41A-37D65897482F}"/>
              </a:ext>
            </a:extLst>
          </p:cNvPr>
          <p:cNvSpPr txBox="1"/>
          <p:nvPr/>
        </p:nvSpPr>
        <p:spPr>
          <a:xfrm>
            <a:off x="4048217" y="1886331"/>
            <a:ext cx="2192785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['</a:t>
            </a:r>
            <a:r>
              <a:rPr lang="en-US" altLang="zh-CN" sz="3200" dirty="0" err="1"/>
              <a:t>naɪntɪə</a:t>
            </a:r>
            <a:r>
              <a:rPr lang="el-GR" altLang="zh-CN" sz="3200" dirty="0"/>
              <a:t>θ]</a:t>
            </a:r>
            <a:endParaRPr lang="zh-CN" altLang="en-US" sz="3200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5C414807-DD1C-42DA-AD0D-199AC389F500}"/>
              </a:ext>
            </a:extLst>
          </p:cNvPr>
          <p:cNvSpPr txBox="1"/>
          <p:nvPr/>
        </p:nvSpPr>
        <p:spPr>
          <a:xfrm>
            <a:off x="7501631" y="5659341"/>
            <a:ext cx="4572000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如</a:t>
            </a: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1</a:t>
            </a:r>
            <a:r>
              <a:rPr lang="en-US" altLang="zh-CN" sz="32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st</a:t>
            </a: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, 2</a:t>
            </a:r>
            <a:r>
              <a:rPr lang="en-US" altLang="zh-CN" sz="32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nd</a:t>
            </a: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, 3</a:t>
            </a:r>
            <a:r>
              <a:rPr lang="en-US" altLang="zh-CN" sz="32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rd</a:t>
            </a: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,4</a:t>
            </a:r>
            <a:r>
              <a:rPr lang="en-US" altLang="zh-CN" sz="32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th</a:t>
            </a: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…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889784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84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84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84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84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4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4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表格 20481">
            <a:extLst>
              <a:ext uri="{FF2B5EF4-FFF2-40B4-BE49-F238E27FC236}">
                <a16:creationId xmlns:a16="http://schemas.microsoft.com/office/drawing/2014/main" id="{95A1F18A-8C6E-4847-AA7E-666C5D8F3D5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93782664"/>
              </p:ext>
            </p:extLst>
          </p:nvPr>
        </p:nvGraphicFramePr>
        <p:xfrm>
          <a:off x="137160" y="797560"/>
          <a:ext cx="12054840" cy="6107430"/>
        </p:xfrm>
        <a:graphic>
          <a:graphicData uri="http://schemas.openxmlformats.org/drawingml/2006/table">
            <a:tbl>
              <a:tblPr/>
              <a:tblGrid>
                <a:gridCol w="144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27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6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22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1338"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0000FF"/>
                          </a:solidFill>
                          <a:ea typeface="黑体" panose="02010600030101010101" pitchFamily="49" charset="-122"/>
                        </a:rPr>
                        <a:t>基数词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0000FF"/>
                          </a:solidFill>
                          <a:ea typeface="黑体" panose="02010600030101010101" pitchFamily="49" charset="-122"/>
                        </a:rPr>
                        <a:t>序数词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0000FF"/>
                          </a:solidFill>
                          <a:ea typeface="黑体" panose="02010600030101010101" pitchFamily="49" charset="-122"/>
                        </a:rPr>
                        <a:t>基数词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0000FF"/>
                          </a:solidFill>
                          <a:ea typeface="黑体" panose="02010600030101010101" pitchFamily="49" charset="-122"/>
                        </a:rPr>
                        <a:t>序数词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1337"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</a:rPr>
                        <a:t>one</a:t>
                      </a: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</a:rPr>
                        <a:t>twel</a:t>
                      </a:r>
                      <a:r>
                        <a:rPr lang="en-US" altLang="zh-CN" sz="2800" b="1">
                          <a:solidFill>
                            <a:srgbClr val="FF0000"/>
                          </a:solidFill>
                        </a:rPr>
                        <a:t>ve</a:t>
                      </a: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2925"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 dirty="0">
                          <a:solidFill>
                            <a:srgbClr val="000000"/>
                          </a:solidFill>
                        </a:rPr>
                        <a:t>two</a:t>
                      </a:r>
                      <a:endParaRPr lang="zh-CN" altLang="en-US" sz="28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</a:rPr>
                        <a:t>twent</a:t>
                      </a:r>
                      <a:r>
                        <a:rPr lang="en-US" altLang="zh-CN" sz="2800" b="1">
                          <a:solidFill>
                            <a:srgbClr val="FF0000"/>
                          </a:solidFill>
                        </a:rPr>
                        <a:t>y</a:t>
                      </a: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1338"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</a:rPr>
                        <a:t>three</a:t>
                      </a: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</a:rPr>
                        <a:t>twenty</a:t>
                      </a:r>
                      <a:r>
                        <a:rPr lang="en-US" altLang="zh-CN" sz="2800" b="1">
                          <a:solidFill>
                            <a:srgbClr val="FF0000"/>
                          </a:solidFill>
                        </a:rPr>
                        <a:t>-one</a:t>
                      </a: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1337"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 dirty="0">
                          <a:solidFill>
                            <a:srgbClr val="000000"/>
                          </a:solidFill>
                        </a:rPr>
                        <a:t>fo</a:t>
                      </a:r>
                      <a:r>
                        <a:rPr lang="en-US" altLang="zh-CN" sz="2800" b="1" dirty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en-US" altLang="zh-CN" sz="2800" b="1" dirty="0">
                          <a:solidFill>
                            <a:srgbClr val="000000"/>
                          </a:solidFill>
                        </a:rPr>
                        <a:t>r</a:t>
                      </a:r>
                      <a:endParaRPr lang="zh-CN" altLang="en-US" sz="28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</a:rPr>
                        <a:t>fort</a:t>
                      </a:r>
                      <a:r>
                        <a:rPr lang="en-US" altLang="zh-CN" sz="2800" b="1">
                          <a:solidFill>
                            <a:srgbClr val="FF0000"/>
                          </a:solidFill>
                        </a:rPr>
                        <a:t>y</a:t>
                      </a: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1338"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</a:rPr>
                        <a:t>fi</a:t>
                      </a:r>
                      <a:r>
                        <a:rPr lang="en-US" altLang="zh-CN" sz="2800" b="1">
                          <a:solidFill>
                            <a:srgbClr val="FF0000"/>
                          </a:solidFill>
                        </a:rPr>
                        <a:t>ve</a:t>
                      </a: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</a:rPr>
                        <a:t>one hundred</a:t>
                      </a: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30262"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 dirty="0">
                          <a:solidFill>
                            <a:srgbClr val="000000"/>
                          </a:solidFill>
                        </a:rPr>
                        <a:t>six</a:t>
                      </a:r>
                      <a:endParaRPr lang="zh-CN" altLang="en-US" sz="28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</a:rPr>
                        <a:t>one hundred </a:t>
                      </a:r>
                      <a:r>
                        <a:rPr lang="en-US" altLang="zh-CN" sz="2800" b="1">
                          <a:solidFill>
                            <a:srgbClr val="FF0000"/>
                          </a:solidFill>
                        </a:rPr>
                        <a:t>and</a:t>
                      </a:r>
                      <a:r>
                        <a:rPr lang="en-US" altLang="zh-CN" sz="2800" b="1">
                          <a:solidFill>
                            <a:srgbClr val="000000"/>
                          </a:solidFill>
                        </a:rPr>
                        <a:t> five</a:t>
                      </a: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189038"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</a:rPr>
                        <a:t>eigh</a:t>
                      </a:r>
                      <a:r>
                        <a:rPr lang="en-US" altLang="zh-CN" sz="2800" b="1">
                          <a:solidFill>
                            <a:srgbClr val="FF0000"/>
                          </a:solidFill>
                        </a:rPr>
                        <a:t>t</a:t>
                      </a: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</a:rPr>
                        <a:t>one hundred and twenty-nine</a:t>
                      </a: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41337"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</a:rPr>
                        <a:t>nin</a:t>
                      </a:r>
                      <a:r>
                        <a:rPr lang="en-US" altLang="zh-CN" sz="2800" b="1">
                          <a:solidFill>
                            <a:srgbClr val="FF0000"/>
                          </a:solidFill>
                        </a:rPr>
                        <a:t>e</a:t>
                      </a: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</a:rPr>
                        <a:t>nin</a:t>
                      </a:r>
                      <a:r>
                        <a:rPr lang="en-US" altLang="zh-CN" sz="2800" b="1">
                          <a:solidFill>
                            <a:srgbClr val="FF0000"/>
                          </a:solidFill>
                        </a:rPr>
                        <a:t>e</a:t>
                      </a:r>
                      <a:r>
                        <a:rPr lang="en-US" altLang="zh-CN" sz="2800" b="1">
                          <a:solidFill>
                            <a:srgbClr val="000000"/>
                          </a:solidFill>
                        </a:rPr>
                        <a:t>teen</a:t>
                      </a: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45109" name="文本框 20546">
            <a:hlinkClick r:id="rId2" action="ppaction://hlinksldjump"/>
            <a:extLst>
              <a:ext uri="{FF2B5EF4-FFF2-40B4-BE49-F238E27FC236}">
                <a16:creationId xmlns:a16="http://schemas.microsoft.com/office/drawing/2014/main" id="{A47D7A01-301C-2947-9563-5A1710BE6C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1270" y="163464"/>
            <a:ext cx="4706620" cy="523220"/>
          </a:xfrm>
          <a:prstGeom prst="rect">
            <a:avLst/>
          </a:prstGeom>
          <a:solidFill>
            <a:srgbClr val="3399FF">
              <a:alpha val="36078"/>
            </a:srgbClr>
          </a:solidFill>
          <a:ln>
            <a:noFill/>
          </a:ln>
          <a:effectLst>
            <a:prstShdw prst="shdw17" dist="17961" dir="2700000">
              <a:srgbClr val="1F5C99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FFFF00"/>
                </a:solidFill>
                <a:latin typeface="隶书" pitchFamily="1" charset="-122"/>
                <a:ea typeface="隶书" pitchFamily="1" charset="-122"/>
              </a:rPr>
              <a:t>review</a:t>
            </a:r>
            <a:r>
              <a:rPr lang="zh-CN" altLang="en-US" sz="2800" b="1" dirty="0">
                <a:solidFill>
                  <a:srgbClr val="FFFF00"/>
                </a:solidFill>
                <a:latin typeface="隶书" pitchFamily="1" charset="-122"/>
                <a:ea typeface="隶书" pitchFamily="1" charset="-122"/>
              </a:rPr>
              <a:t>：基数词、序数词</a:t>
            </a:r>
            <a:endParaRPr lang="zh-CN" altLang="en-US" sz="2800" b="1" dirty="0">
              <a:solidFill>
                <a:srgbClr val="FF0000"/>
              </a:solidFill>
              <a:latin typeface="Arial Black" panose="020B0604020202020204" pitchFamily="34" charset="0"/>
              <a:ea typeface="隶书" pitchFamily="1" charset="-122"/>
            </a:endParaRPr>
          </a:p>
        </p:txBody>
      </p:sp>
      <p:sp>
        <p:nvSpPr>
          <p:cNvPr id="20548" name="矩形 20547">
            <a:extLst>
              <a:ext uri="{FF2B5EF4-FFF2-40B4-BE49-F238E27FC236}">
                <a16:creationId xmlns:a16="http://schemas.microsoft.com/office/drawing/2014/main" id="{85900909-FA85-1B47-83FF-8FBDA7D57C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5193" y="1421289"/>
            <a:ext cx="9779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first</a:t>
            </a:r>
          </a:p>
        </p:txBody>
      </p:sp>
      <p:sp>
        <p:nvSpPr>
          <p:cNvPr id="20549" name="矩形 20548">
            <a:extLst>
              <a:ext uri="{FF2B5EF4-FFF2-40B4-BE49-F238E27FC236}">
                <a16:creationId xmlns:a16="http://schemas.microsoft.com/office/drawing/2014/main" id="{7FED68A3-9045-5344-BA17-3ACD7A19DE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2818" y="1940402"/>
            <a:ext cx="1320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Comic Sans MS" panose="030F0902030302020204" pitchFamily="66" charset="0"/>
              </a:rPr>
              <a:t>second</a:t>
            </a:r>
          </a:p>
        </p:txBody>
      </p:sp>
      <p:sp>
        <p:nvSpPr>
          <p:cNvPr id="20550" name="矩形 20549">
            <a:extLst>
              <a:ext uri="{FF2B5EF4-FFF2-40B4-BE49-F238E27FC236}">
                <a16:creationId xmlns:a16="http://schemas.microsoft.com/office/drawing/2014/main" id="{40C61770-6FF9-7746-BA35-18E668BC60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5194" y="2500789"/>
            <a:ext cx="10382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SzPct val="90000"/>
            </a:pPr>
            <a:r>
              <a:rPr lang="en-US" altLang="zh-CN" sz="2800" b="1">
                <a:solidFill>
                  <a:srgbClr val="FF0000"/>
                </a:solidFill>
                <a:latin typeface="Comic Sans MS" panose="030F0902030302020204" pitchFamily="66" charset="0"/>
              </a:rPr>
              <a:t>third</a:t>
            </a:r>
          </a:p>
        </p:txBody>
      </p:sp>
      <p:sp>
        <p:nvSpPr>
          <p:cNvPr id="20551" name="矩形 20550">
            <a:extLst>
              <a:ext uri="{FF2B5EF4-FFF2-40B4-BE49-F238E27FC236}">
                <a16:creationId xmlns:a16="http://schemas.microsoft.com/office/drawing/2014/main" id="{7090C4C7-95F2-AB4E-8A8F-660140FD84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5193" y="3019902"/>
            <a:ext cx="12811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>
                <a:solidFill>
                  <a:srgbClr val="0000FF"/>
                </a:solidFill>
                <a:latin typeface="Comic Sans MS" panose="030F0902030302020204" pitchFamily="66" charset="0"/>
              </a:rPr>
              <a:t>fourth</a:t>
            </a:r>
          </a:p>
        </p:txBody>
      </p:sp>
      <p:sp>
        <p:nvSpPr>
          <p:cNvPr id="20552" name="矩形 20551">
            <a:extLst>
              <a:ext uri="{FF2B5EF4-FFF2-40B4-BE49-F238E27FC236}">
                <a16:creationId xmlns:a16="http://schemas.microsoft.com/office/drawing/2014/main" id="{D83AF964-1740-D942-9915-5FB15FED24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4081" y="3596164"/>
            <a:ext cx="10191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SzPct val="90000"/>
            </a:pPr>
            <a:r>
              <a:rPr lang="en-US" altLang="zh-CN" sz="2800" b="1">
                <a:solidFill>
                  <a:srgbClr val="0000FF"/>
                </a:solidFill>
                <a:latin typeface="Comic Sans MS" panose="030F0902030302020204" pitchFamily="66" charset="0"/>
              </a:rPr>
              <a:t>fi</a:t>
            </a:r>
            <a:r>
              <a:rPr lang="en-US" altLang="zh-CN" sz="2800" b="1">
                <a:solidFill>
                  <a:srgbClr val="FF0000"/>
                </a:solidFill>
                <a:latin typeface="Comic Sans MS" panose="030F0902030302020204" pitchFamily="66" charset="0"/>
              </a:rPr>
              <a:t>f</a:t>
            </a:r>
            <a:r>
              <a:rPr lang="en-US" altLang="zh-CN" sz="2800" b="1">
                <a:solidFill>
                  <a:srgbClr val="0000FF"/>
                </a:solidFill>
                <a:latin typeface="Comic Sans MS" panose="030F0902030302020204" pitchFamily="66" charset="0"/>
              </a:rPr>
              <a:t>th</a:t>
            </a:r>
          </a:p>
        </p:txBody>
      </p:sp>
      <p:sp>
        <p:nvSpPr>
          <p:cNvPr id="20553" name="矩形 20552">
            <a:extLst>
              <a:ext uri="{FF2B5EF4-FFF2-40B4-BE49-F238E27FC236}">
                <a16:creationId xmlns:a16="http://schemas.microsoft.com/office/drawing/2014/main" id="{CDFECE00-1616-FD42-B48F-5398328036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4881" y="4245452"/>
            <a:ext cx="10398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SzPct val="90000"/>
            </a:pPr>
            <a:r>
              <a:rPr lang="en-US" altLang="zh-CN" sz="2800" b="1">
                <a:solidFill>
                  <a:srgbClr val="0000FF"/>
                </a:solidFill>
                <a:latin typeface="Comic Sans MS" panose="030F0902030302020204" pitchFamily="66" charset="0"/>
              </a:rPr>
              <a:t>sixth</a:t>
            </a:r>
          </a:p>
        </p:txBody>
      </p:sp>
      <p:sp>
        <p:nvSpPr>
          <p:cNvPr id="20554" name="矩形 20553">
            <a:extLst>
              <a:ext uri="{FF2B5EF4-FFF2-40B4-BE49-F238E27FC236}">
                <a16:creationId xmlns:a16="http://schemas.microsoft.com/office/drawing/2014/main" id="{80D8731B-B057-2948-BD9D-12E48ADF34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2818" y="5356224"/>
            <a:ext cx="12493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eighth</a:t>
            </a:r>
          </a:p>
        </p:txBody>
      </p:sp>
      <p:sp>
        <p:nvSpPr>
          <p:cNvPr id="20555" name="矩形 20554">
            <a:extLst>
              <a:ext uri="{FF2B5EF4-FFF2-40B4-BE49-F238E27FC236}">
                <a16:creationId xmlns:a16="http://schemas.microsoft.com/office/drawing/2014/main" id="{23BC0F89-6ED1-7743-B401-7491B9FD1B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2818" y="6355399"/>
            <a:ext cx="1028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SzPct val="90000"/>
            </a:pPr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ninth</a:t>
            </a:r>
          </a:p>
        </p:txBody>
      </p:sp>
      <p:sp>
        <p:nvSpPr>
          <p:cNvPr id="20556" name="矩形 20555">
            <a:extLst>
              <a:ext uri="{FF2B5EF4-FFF2-40B4-BE49-F238E27FC236}">
                <a16:creationId xmlns:a16="http://schemas.microsoft.com/office/drawing/2014/main" id="{E742AFCE-120C-7E40-82D5-10B77CBC65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9964" y="1268413"/>
            <a:ext cx="14446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>
                <a:solidFill>
                  <a:srgbClr val="0000FF"/>
                </a:solidFill>
                <a:latin typeface="Comic Sans MS" panose="030F0902030302020204" pitchFamily="66" charset="0"/>
              </a:rPr>
              <a:t>twel</a:t>
            </a:r>
            <a:r>
              <a:rPr lang="en-US" altLang="zh-CN" sz="2800" b="1">
                <a:solidFill>
                  <a:srgbClr val="FF0000"/>
                </a:solidFill>
                <a:latin typeface="Comic Sans MS" panose="030F0902030302020204" pitchFamily="66" charset="0"/>
              </a:rPr>
              <a:t>f</a:t>
            </a:r>
            <a:r>
              <a:rPr lang="en-US" altLang="zh-CN" sz="2800" b="1">
                <a:solidFill>
                  <a:srgbClr val="0000FF"/>
                </a:solidFill>
                <a:latin typeface="Comic Sans MS" panose="030F0902030302020204" pitchFamily="66" charset="0"/>
              </a:rPr>
              <a:t>th</a:t>
            </a:r>
          </a:p>
        </p:txBody>
      </p:sp>
      <p:sp>
        <p:nvSpPr>
          <p:cNvPr id="20557" name="矩形 20556">
            <a:extLst>
              <a:ext uri="{FF2B5EF4-FFF2-40B4-BE49-F238E27FC236}">
                <a16:creationId xmlns:a16="http://schemas.microsoft.com/office/drawing/2014/main" id="{B4B57940-EF23-9B4F-A531-BA5E1E79B1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9964" y="1844676"/>
            <a:ext cx="18192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SzPct val="90000"/>
            </a:pPr>
            <a:r>
              <a:rPr lang="en-US" altLang="zh-CN" sz="2800" b="1">
                <a:solidFill>
                  <a:srgbClr val="0000FF"/>
                </a:solidFill>
                <a:latin typeface="Comic Sans MS" panose="030F0902030302020204" pitchFamily="66" charset="0"/>
              </a:rPr>
              <a:t>twent</a:t>
            </a:r>
            <a:r>
              <a:rPr lang="en-US" altLang="zh-CN" sz="2800" b="1">
                <a:solidFill>
                  <a:srgbClr val="FF0000"/>
                </a:solidFill>
                <a:latin typeface="Comic Sans MS" panose="030F0902030302020204" pitchFamily="66" charset="0"/>
              </a:rPr>
              <a:t>ie</a:t>
            </a:r>
            <a:r>
              <a:rPr lang="en-US" altLang="zh-CN" sz="2800" b="1">
                <a:solidFill>
                  <a:srgbClr val="0000FF"/>
                </a:solidFill>
                <a:latin typeface="Comic Sans MS" panose="030F0902030302020204" pitchFamily="66" charset="0"/>
              </a:rPr>
              <a:t>th</a:t>
            </a:r>
          </a:p>
        </p:txBody>
      </p:sp>
      <p:sp>
        <p:nvSpPr>
          <p:cNvPr id="20558" name="矩形 20557">
            <a:extLst>
              <a:ext uri="{FF2B5EF4-FFF2-40B4-BE49-F238E27FC236}">
                <a16:creationId xmlns:a16="http://schemas.microsoft.com/office/drawing/2014/main" id="{D882C56C-E6DA-6844-9974-23C05380E9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9963" y="2349501"/>
            <a:ext cx="23558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SzPct val="90000"/>
            </a:pPr>
            <a:r>
              <a:rPr lang="en-US" altLang="zh-CN" sz="2800" b="1">
                <a:solidFill>
                  <a:srgbClr val="0000FF"/>
                </a:solidFill>
                <a:latin typeface="Comic Sans MS" panose="030F0902030302020204" pitchFamily="66" charset="0"/>
              </a:rPr>
              <a:t>twenty-</a:t>
            </a:r>
            <a:r>
              <a:rPr lang="en-US" altLang="zh-CN" sz="2800" b="1">
                <a:solidFill>
                  <a:srgbClr val="FF0000"/>
                </a:solidFill>
                <a:latin typeface="Comic Sans MS" panose="030F0902030302020204" pitchFamily="66" charset="0"/>
              </a:rPr>
              <a:t>first</a:t>
            </a:r>
          </a:p>
        </p:txBody>
      </p:sp>
      <p:sp>
        <p:nvSpPr>
          <p:cNvPr id="20559" name="矩形 20558">
            <a:extLst>
              <a:ext uri="{FF2B5EF4-FFF2-40B4-BE49-F238E27FC236}">
                <a16:creationId xmlns:a16="http://schemas.microsoft.com/office/drawing/2014/main" id="{3ABDB29B-C286-3940-B2D5-3C7947FA4E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9964" y="2924176"/>
            <a:ext cx="1563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>
                <a:solidFill>
                  <a:srgbClr val="0000FF"/>
                </a:solidFill>
                <a:latin typeface="Comic Sans MS" panose="030F0902030302020204" pitchFamily="66" charset="0"/>
              </a:rPr>
              <a:t>fort</a:t>
            </a:r>
            <a:r>
              <a:rPr lang="en-US" altLang="zh-CN" sz="2800" b="1">
                <a:solidFill>
                  <a:srgbClr val="FF0000"/>
                </a:solidFill>
                <a:latin typeface="Comic Sans MS" panose="030F0902030302020204" pitchFamily="66" charset="0"/>
              </a:rPr>
              <a:t>ie</a:t>
            </a:r>
            <a:r>
              <a:rPr lang="en-US" altLang="zh-CN" sz="2800" b="1">
                <a:solidFill>
                  <a:srgbClr val="0000FF"/>
                </a:solidFill>
                <a:latin typeface="Comic Sans MS" panose="030F0902030302020204" pitchFamily="66" charset="0"/>
              </a:rPr>
              <a:t>th</a:t>
            </a:r>
          </a:p>
        </p:txBody>
      </p:sp>
      <p:sp>
        <p:nvSpPr>
          <p:cNvPr id="20560" name="矩形 20559">
            <a:extLst>
              <a:ext uri="{FF2B5EF4-FFF2-40B4-BE49-F238E27FC236}">
                <a16:creationId xmlns:a16="http://schemas.microsoft.com/office/drawing/2014/main" id="{7C594324-1A99-CA46-8D96-916ED9D614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0284" y="3539015"/>
            <a:ext cx="26463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SzPct val="90000"/>
            </a:pPr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one hundredth</a:t>
            </a:r>
          </a:p>
        </p:txBody>
      </p:sp>
      <p:sp>
        <p:nvSpPr>
          <p:cNvPr id="20561" name="矩形 20560">
            <a:extLst>
              <a:ext uri="{FF2B5EF4-FFF2-40B4-BE49-F238E27FC236}">
                <a16:creationId xmlns:a16="http://schemas.microsoft.com/office/drawing/2014/main" id="{B9E7860F-A551-5B47-A2D7-5179B851B4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0284" y="4099559"/>
            <a:ext cx="302577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SzPct val="90000"/>
            </a:pPr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one hundred and fifth</a:t>
            </a:r>
          </a:p>
        </p:txBody>
      </p:sp>
      <p:sp>
        <p:nvSpPr>
          <p:cNvPr id="20562" name="矩形 20561">
            <a:extLst>
              <a:ext uri="{FF2B5EF4-FFF2-40B4-BE49-F238E27FC236}">
                <a16:creationId xmlns:a16="http://schemas.microsoft.com/office/drawing/2014/main" id="{C73F3E6B-AEFA-6447-8B1A-FE77A8149D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0444" y="5136994"/>
            <a:ext cx="32766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one hundred and twenty-ninth</a:t>
            </a:r>
          </a:p>
        </p:txBody>
      </p:sp>
      <p:sp>
        <p:nvSpPr>
          <p:cNvPr id="20563" name="矩形 20562">
            <a:extLst>
              <a:ext uri="{FF2B5EF4-FFF2-40B4-BE49-F238E27FC236}">
                <a16:creationId xmlns:a16="http://schemas.microsoft.com/office/drawing/2014/main" id="{5D5D01BB-B292-1641-B60E-846BE2D645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0284" y="6324285"/>
            <a:ext cx="19780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nin</a:t>
            </a:r>
            <a:r>
              <a:rPr lang="en-US" altLang="zh-CN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e</a:t>
            </a:r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teenth</a:t>
            </a:r>
          </a:p>
        </p:txBody>
      </p:sp>
    </p:spTree>
    <p:extLst>
      <p:ext uri="{BB962C8B-B14F-4D97-AF65-F5344CB8AC3E}">
        <p14:creationId xmlns:p14="http://schemas.microsoft.com/office/powerpoint/2010/main" val="3546209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20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20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20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20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20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20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20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20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2" dur="500"/>
                                        <p:tgtEl>
                                          <p:spTgt spid="20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7" dur="500"/>
                                        <p:tgtEl>
                                          <p:spTgt spid="20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2" dur="500"/>
                                        <p:tgtEl>
                                          <p:spTgt spid="20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7" dur="500"/>
                                        <p:tgtEl>
                                          <p:spTgt spid="20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20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7" dur="500"/>
                                        <p:tgtEl>
                                          <p:spTgt spid="20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2" dur="500"/>
                                        <p:tgtEl>
                                          <p:spTgt spid="20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0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8" grpId="0"/>
      <p:bldP spid="20549" grpId="0"/>
      <p:bldP spid="20550" grpId="0"/>
      <p:bldP spid="20551" grpId="0"/>
      <p:bldP spid="20552" grpId="0"/>
      <p:bldP spid="20553" grpId="0"/>
      <p:bldP spid="20554" grpId="0"/>
      <p:bldP spid="20555" grpId="0"/>
      <p:bldP spid="20556" grpId="0"/>
      <p:bldP spid="20557" grpId="0"/>
      <p:bldP spid="20558" grpId="0"/>
      <p:bldP spid="20559" grpId="0"/>
      <p:bldP spid="20560" grpId="0"/>
      <p:bldP spid="20561" grpId="0"/>
      <p:bldP spid="20562" grpId="0"/>
      <p:bldP spid="2056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2" descr="2004112410511146[1]">
            <a:extLst>
              <a:ext uri="{FF2B5EF4-FFF2-40B4-BE49-F238E27FC236}">
                <a16:creationId xmlns:a16="http://schemas.microsoft.com/office/drawing/2014/main" id="{6FAE7B08-37E4-A444-91C9-9BB171939F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Text Box 8">
            <a:extLst>
              <a:ext uri="{FF2B5EF4-FFF2-40B4-BE49-F238E27FC236}">
                <a16:creationId xmlns:a16="http://schemas.microsoft.com/office/drawing/2014/main" id="{39FD3656-823C-E848-A3EF-E2B660928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" y="1019176"/>
            <a:ext cx="11292839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(1)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序数词作定语，前面要加</a:t>
            </a:r>
            <a:r>
              <a:rPr lang="en-US" altLang="zh-CN" sz="32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the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；若序数词前有别的修饰词，</a:t>
            </a:r>
            <a:r>
              <a:rPr lang="en-US" altLang="zh-CN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the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省略。     </a:t>
            </a:r>
          </a:p>
          <a:p>
            <a:pPr eaLnBrk="0" hangingPunct="0"/>
            <a:r>
              <a:rPr lang="zh-CN" altLang="en-US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  </a:t>
            </a:r>
            <a:r>
              <a:rPr lang="en-US" altLang="zh-CN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	</a:t>
            </a:r>
            <a:r>
              <a:rPr lang="en-US" altLang="zh-CN" sz="32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The</a:t>
            </a: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first truck is carrying a food basket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．</a:t>
            </a:r>
            <a:endParaRPr lang="en-US" altLang="zh-CN" sz="3200" b="1" dirty="0">
              <a:solidFill>
                <a:srgbClr val="000000"/>
              </a:solidFill>
              <a:sym typeface="黑体" panose="02010609060101010101" pitchFamily="49" charset="-122"/>
            </a:endParaRPr>
          </a:p>
          <a:p>
            <a:pPr eaLnBrk="0" hangingPunct="0"/>
            <a:r>
              <a:rPr lang="en-US" altLang="zh-CN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	</a:t>
            </a: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John lives on </a:t>
            </a:r>
            <a:r>
              <a:rPr lang="en-US" altLang="zh-CN" sz="32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the</a:t>
            </a: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fifteenth floor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．</a:t>
            </a:r>
          </a:p>
          <a:p>
            <a:pPr eaLnBrk="0" hangingPunct="0"/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	</a:t>
            </a: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She is </a:t>
            </a:r>
            <a:r>
              <a:rPr lang="en-US" altLang="zh-CN" sz="32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my</a:t>
            </a: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first English teacher.</a:t>
            </a:r>
            <a:endParaRPr lang="zh-CN" altLang="en-US" sz="32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endParaRPr lang="zh-CN" altLang="en-US" sz="32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(2)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有时序数词前加</a:t>
            </a:r>
            <a:r>
              <a:rPr lang="en-US" altLang="zh-CN" sz="32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a/an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，表示“</a:t>
            </a:r>
            <a:r>
              <a:rPr lang="zh-CN" altLang="en-US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再一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”，“</a:t>
            </a:r>
            <a:r>
              <a:rPr lang="zh-CN" altLang="en-US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又一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” 。</a:t>
            </a:r>
          </a:p>
          <a:p>
            <a:pPr eaLnBrk="0" hangingPunct="0"/>
            <a:b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</a:b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When I sat down</a:t>
            </a:r>
            <a:r>
              <a:rPr lang="en-US" altLang="zh-CN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, </a:t>
            </a:r>
            <a:r>
              <a:rPr lang="en-US" altLang="zh-CN" sz="32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a fourth</a:t>
            </a: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man rose to speak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．</a:t>
            </a:r>
          </a:p>
          <a:p>
            <a:pPr eaLnBrk="0" hangingPunct="0"/>
            <a:endParaRPr lang="zh-CN" altLang="en-US" sz="3200" b="1" dirty="0">
              <a:solidFill>
                <a:srgbClr val="000000"/>
              </a:solidFill>
              <a:sym typeface="黑体" panose="02010609060101010101" pitchFamily="49" charset="-122"/>
            </a:endParaRPr>
          </a:p>
          <a:p>
            <a:pPr eaLnBrk="0" hangingPunct="0"/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They had </a:t>
            </a:r>
            <a:r>
              <a:rPr lang="en-US" altLang="zh-CN" sz="32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a second</a:t>
            </a: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child in 1988.</a:t>
            </a:r>
          </a:p>
        </p:txBody>
      </p:sp>
      <p:sp>
        <p:nvSpPr>
          <p:cNvPr id="41988" name="Text Box 9">
            <a:extLst>
              <a:ext uri="{FF2B5EF4-FFF2-40B4-BE49-F238E27FC236}">
                <a16:creationId xmlns:a16="http://schemas.microsoft.com/office/drawing/2014/main" id="{3E2E4AF8-09AA-B946-A5AB-0DBF6836A5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3906" y="267725"/>
            <a:ext cx="30241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序数词的用法</a:t>
            </a:r>
            <a:endParaRPr lang="zh-CN" altLang="en-US" sz="3600" dirty="0">
              <a:solidFill>
                <a:srgbClr val="000000"/>
              </a:solidFill>
              <a:sym typeface="黑体" panose="02010609060101010101" pitchFamily="49" charset="-122"/>
            </a:endParaRPr>
          </a:p>
        </p:txBody>
      </p:sp>
      <p:sp>
        <p:nvSpPr>
          <p:cNvPr id="68612" name="灯片编号占位符 1">
            <a:extLst>
              <a:ext uri="{FF2B5EF4-FFF2-40B4-BE49-F238E27FC236}">
                <a16:creationId xmlns:a16="http://schemas.microsoft.com/office/drawing/2014/main" id="{D37E419A-646A-2D46-8A62-E1664218543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fld id="{5FF1D5AF-A96B-3E47-BF78-C2FAF26780B1}" type="slidenum">
              <a:rPr lang="zh-CN" altLang="en-US" sz="1000"/>
              <a:pPr eaLnBrk="0" hangingPunct="0"/>
              <a:t>17</a:t>
            </a:fld>
            <a:endParaRPr lang="zh-CN" altLang="en-US" sz="1000"/>
          </a:p>
        </p:txBody>
      </p:sp>
    </p:spTree>
    <p:extLst>
      <p:ext uri="{BB962C8B-B14F-4D97-AF65-F5344CB8AC3E}">
        <p14:creationId xmlns:p14="http://schemas.microsoft.com/office/powerpoint/2010/main" val="3131258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5">
            <a:extLst>
              <a:ext uri="{FF2B5EF4-FFF2-40B4-BE49-F238E27FC236}">
                <a16:creationId xmlns:a16="http://schemas.microsoft.com/office/drawing/2014/main" id="{97EB5302-30C8-7E4A-8215-902FE8BBAC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6775" y="4005263"/>
            <a:ext cx="8280400" cy="266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20000"/>
              </a:spcBef>
              <a:spcAft>
                <a:spcPct val="0"/>
              </a:spcAft>
            </a:pP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1" name="Rectangle 5">
            <a:extLst>
              <a:ext uri="{FF2B5EF4-FFF2-40B4-BE49-F238E27FC236}">
                <a16:creationId xmlns:a16="http://schemas.microsoft.com/office/drawing/2014/main" id="{A37ECC40-2EAC-9F4D-99FD-4EE78D6E7F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4576" y="2349501"/>
            <a:ext cx="8029575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   three 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13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thirteen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20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twenty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70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seventy</a:t>
            </a:r>
          </a:p>
          <a:p>
            <a:pPr defTabSz="914400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11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eleven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15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fifteen   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30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thirty  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82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eight-two</a:t>
            </a:r>
          </a:p>
          <a:p>
            <a:pPr defTabSz="914400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12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twelve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18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eighteen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50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fifty    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98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ninety-eight</a:t>
            </a:r>
          </a:p>
        </p:txBody>
      </p:sp>
      <p:grpSp>
        <p:nvGrpSpPr>
          <p:cNvPr id="17412" name="组合 11">
            <a:extLst>
              <a:ext uri="{FF2B5EF4-FFF2-40B4-BE49-F238E27FC236}">
                <a16:creationId xmlns:a16="http://schemas.microsoft.com/office/drawing/2014/main" id="{7F330919-398C-7248-AA42-5BECBFEFE4BE}"/>
              </a:ext>
            </a:extLst>
          </p:cNvPr>
          <p:cNvGrpSpPr>
            <a:grpSpLocks/>
          </p:cNvGrpSpPr>
          <p:nvPr/>
        </p:nvGrpSpPr>
        <p:grpSpPr bwMode="auto">
          <a:xfrm>
            <a:off x="2135189" y="2276476"/>
            <a:ext cx="8135937" cy="1527175"/>
            <a:chOff x="0" y="0"/>
            <a:chExt cx="8136904" cy="1527319"/>
          </a:xfrm>
        </p:grpSpPr>
        <p:cxnSp>
          <p:nvCxnSpPr>
            <p:cNvPr id="17419" name="直接连接符 12">
              <a:extLst>
                <a:ext uri="{FF2B5EF4-FFF2-40B4-BE49-F238E27FC236}">
                  <a16:creationId xmlns:a16="http://schemas.microsoft.com/office/drawing/2014/main" id="{5004A656-8BFF-3A46-A203-72D2B93B3532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0" y="9062"/>
              <a:ext cx="0" cy="1518257"/>
            </a:xfrm>
            <a:prstGeom prst="line">
              <a:avLst/>
            </a:prstGeom>
            <a:noFill/>
            <a:ln w="7620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20" name="直接连接符 13">
              <a:extLst>
                <a:ext uri="{FF2B5EF4-FFF2-40B4-BE49-F238E27FC236}">
                  <a16:creationId xmlns:a16="http://schemas.microsoft.com/office/drawing/2014/main" id="{C58ED9D0-4BAE-F143-98A3-22F18D086FB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8136904" y="0"/>
              <a:ext cx="0" cy="1527319"/>
            </a:xfrm>
            <a:prstGeom prst="line">
              <a:avLst/>
            </a:prstGeom>
            <a:noFill/>
            <a:ln w="7620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7413" name="Rectangle 5">
            <a:extLst>
              <a:ext uri="{FF2B5EF4-FFF2-40B4-BE49-F238E27FC236}">
                <a16:creationId xmlns:a16="http://schemas.microsoft.com/office/drawing/2014/main" id="{A5F05C8D-5D53-A742-B94E-FA895ACFC1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644900"/>
            <a:ext cx="7704138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20000"/>
              </a:spcBef>
              <a:spcAft>
                <a:spcPct val="0"/>
              </a:spcAft>
            </a:pP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14400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100 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one hundred</a:t>
            </a:r>
          </a:p>
          <a:p>
            <a:pPr defTabSz="914400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200 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two hundred</a:t>
            </a:r>
          </a:p>
          <a:p>
            <a:pPr defTabSz="914400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375 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three hundred and seventy-five</a:t>
            </a:r>
          </a:p>
        </p:txBody>
      </p:sp>
      <p:grpSp>
        <p:nvGrpSpPr>
          <p:cNvPr id="17414" name="组合 17">
            <a:extLst>
              <a:ext uri="{FF2B5EF4-FFF2-40B4-BE49-F238E27FC236}">
                <a16:creationId xmlns:a16="http://schemas.microsoft.com/office/drawing/2014/main" id="{2E5E98BE-A587-5641-8674-6DDFD894EC33}"/>
              </a:ext>
            </a:extLst>
          </p:cNvPr>
          <p:cNvGrpSpPr>
            <a:grpSpLocks/>
          </p:cNvGrpSpPr>
          <p:nvPr/>
        </p:nvGrpSpPr>
        <p:grpSpPr bwMode="auto">
          <a:xfrm>
            <a:off x="2135189" y="4149726"/>
            <a:ext cx="8135937" cy="1527175"/>
            <a:chOff x="0" y="0"/>
            <a:chExt cx="8136904" cy="1527319"/>
          </a:xfrm>
        </p:grpSpPr>
        <p:cxnSp>
          <p:nvCxnSpPr>
            <p:cNvPr id="17417" name="直接连接符 18">
              <a:extLst>
                <a:ext uri="{FF2B5EF4-FFF2-40B4-BE49-F238E27FC236}">
                  <a16:creationId xmlns:a16="http://schemas.microsoft.com/office/drawing/2014/main" id="{F34A42D6-F20E-CF47-9EEF-D881A1CB1A3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0" y="9062"/>
              <a:ext cx="0" cy="1518257"/>
            </a:xfrm>
            <a:prstGeom prst="line">
              <a:avLst/>
            </a:prstGeom>
            <a:noFill/>
            <a:ln w="7620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18" name="直接连接符 19">
              <a:extLst>
                <a:ext uri="{FF2B5EF4-FFF2-40B4-BE49-F238E27FC236}">
                  <a16:creationId xmlns:a16="http://schemas.microsoft.com/office/drawing/2014/main" id="{CD7998E2-37B5-FD42-A5D7-A41F6C9460F9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8136904" y="0"/>
              <a:ext cx="0" cy="1527319"/>
            </a:xfrm>
            <a:prstGeom prst="line">
              <a:avLst/>
            </a:prstGeom>
            <a:noFill/>
            <a:ln w="7620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7415" name="Rectangle 2">
            <a:extLst>
              <a:ext uri="{FF2B5EF4-FFF2-40B4-BE49-F238E27FC236}">
                <a16:creationId xmlns:a16="http://schemas.microsoft.com/office/drawing/2014/main" id="{D0320AD1-E36E-8841-9F48-CC3CA1BFAC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692150"/>
            <a:ext cx="82804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009900"/>
                </a:solidFill>
                <a:latin typeface="Comic Sans MS" panose="030F0902030302020204" pitchFamily="66" charset="0"/>
                <a:ea typeface="华文中宋" panose="02010600040101010101" pitchFamily="2" charset="-122"/>
              </a:rPr>
              <a:t>A</a:t>
            </a:r>
            <a:r>
              <a:rPr lang="en-US" altLang="zh-CN" sz="3600" b="1">
                <a:solidFill>
                  <a:srgbClr val="009900"/>
                </a:solidFill>
                <a:latin typeface="Comic Sans MS" panose="030F0902030302020204" pitchFamily="66" charset="0"/>
                <a:ea typeface="华文中宋" panose="02010600040101010101" pitchFamily="2" charset="-122"/>
              </a:rPr>
              <a:t>    </a:t>
            </a:r>
            <a:r>
              <a:rPr lang="zh-CN" altLang="en-US" sz="3600" b="1">
                <a:solidFill>
                  <a:srgbClr val="009900"/>
                </a:solidFill>
                <a:latin typeface="Comic Sans MS" panose="030F0902030302020204" pitchFamily="66" charset="0"/>
                <a:ea typeface="华文中宋" panose="02010600040101010101" pitchFamily="2" charset="-122"/>
              </a:rPr>
              <a:t>Cardinal and ordinal numbers</a:t>
            </a:r>
          </a:p>
        </p:txBody>
      </p:sp>
      <p:sp>
        <p:nvSpPr>
          <p:cNvPr id="17416" name="矩形 6">
            <a:extLst>
              <a:ext uri="{FF2B5EF4-FFF2-40B4-BE49-F238E27FC236}">
                <a16:creationId xmlns:a16="http://schemas.microsoft.com/office/drawing/2014/main" id="{3550D87B-E3A9-C54B-BC4E-CA844A7441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9" y="1557339"/>
            <a:ext cx="85693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We use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ca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rdinal numbers 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to 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count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things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zh-CN" altLang="en-US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237065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>
            <a:extLst>
              <a:ext uri="{FF2B5EF4-FFF2-40B4-BE49-F238E27FC236}">
                <a16:creationId xmlns:a16="http://schemas.microsoft.com/office/drawing/2014/main" id="{620A4084-5956-F747-846A-E8AFE9CA3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765176"/>
            <a:ext cx="7489825" cy="338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1,000  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one thousand</a:t>
            </a:r>
          </a:p>
          <a:p>
            <a:pPr defTabSz="91440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4,189  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four thousand one hundred and eighty-nine</a:t>
            </a:r>
          </a:p>
          <a:p>
            <a:pPr defTabSz="91440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15,362 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fifteen thousand three hundred and </a:t>
            </a:r>
          </a:p>
          <a:p>
            <a:pPr defTabSz="91440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            sixty-two</a:t>
            </a:r>
          </a:p>
          <a:p>
            <a:pPr defTabSz="91440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100,000 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</a:rPr>
              <a:t>one hundred thounsand</a:t>
            </a:r>
          </a:p>
          <a:p>
            <a:pPr defTabSz="91440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285,643 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two hundred and eight-five thousand six </a:t>
            </a:r>
          </a:p>
          <a:p>
            <a:pPr defTabSz="91440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              hundred and forty-three</a:t>
            </a:r>
          </a:p>
        </p:txBody>
      </p:sp>
      <p:grpSp>
        <p:nvGrpSpPr>
          <p:cNvPr id="18435" name="组合 21">
            <a:extLst>
              <a:ext uri="{FF2B5EF4-FFF2-40B4-BE49-F238E27FC236}">
                <a16:creationId xmlns:a16="http://schemas.microsoft.com/office/drawing/2014/main" id="{09E3D0EC-D4CF-3D43-915B-63F35EAA6166}"/>
              </a:ext>
            </a:extLst>
          </p:cNvPr>
          <p:cNvGrpSpPr>
            <a:grpSpLocks/>
          </p:cNvGrpSpPr>
          <p:nvPr/>
        </p:nvGrpSpPr>
        <p:grpSpPr bwMode="auto">
          <a:xfrm>
            <a:off x="2135189" y="836613"/>
            <a:ext cx="8207375" cy="2163762"/>
            <a:chOff x="0" y="0"/>
            <a:chExt cx="8136904" cy="2163339"/>
          </a:xfrm>
        </p:grpSpPr>
        <p:cxnSp>
          <p:nvCxnSpPr>
            <p:cNvPr id="18440" name="直接连接符 22">
              <a:extLst>
                <a:ext uri="{FF2B5EF4-FFF2-40B4-BE49-F238E27FC236}">
                  <a16:creationId xmlns:a16="http://schemas.microsoft.com/office/drawing/2014/main" id="{C86FEEE5-D35E-4744-8D36-4A53B65ECA2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0" y="9062"/>
              <a:ext cx="0" cy="2154277"/>
            </a:xfrm>
            <a:prstGeom prst="line">
              <a:avLst/>
            </a:prstGeom>
            <a:noFill/>
            <a:ln w="7620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441" name="直接连接符 23">
              <a:extLst>
                <a:ext uri="{FF2B5EF4-FFF2-40B4-BE49-F238E27FC236}">
                  <a16:creationId xmlns:a16="http://schemas.microsoft.com/office/drawing/2014/main" id="{D8E5E178-3811-5B49-B9D0-E2E0F7B707E6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8136904" y="0"/>
              <a:ext cx="0" cy="2163339"/>
            </a:xfrm>
            <a:prstGeom prst="line">
              <a:avLst/>
            </a:prstGeom>
            <a:noFill/>
            <a:ln w="7620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8436" name="Rectangle 8">
            <a:extLst>
              <a:ext uri="{FF2B5EF4-FFF2-40B4-BE49-F238E27FC236}">
                <a16:creationId xmlns:a16="http://schemas.microsoft.com/office/drawing/2014/main" id="{C7CC954A-8B7B-1242-A0F2-379DD47FD7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8" y="4365625"/>
            <a:ext cx="8532812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1,000,000 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one million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3,367,982 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three million three 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hundred and sixty-seven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thousand ni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</a:rPr>
              <a:t>n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e hundred and eighty-two</a:t>
            </a:r>
          </a:p>
        </p:txBody>
      </p:sp>
      <p:grpSp>
        <p:nvGrpSpPr>
          <p:cNvPr id="18437" name="组合 7">
            <a:extLst>
              <a:ext uri="{FF2B5EF4-FFF2-40B4-BE49-F238E27FC236}">
                <a16:creationId xmlns:a16="http://schemas.microsoft.com/office/drawing/2014/main" id="{E411DB4F-90AF-E444-BFFB-04CCD685E3C3}"/>
              </a:ext>
            </a:extLst>
          </p:cNvPr>
          <p:cNvGrpSpPr>
            <a:grpSpLocks/>
          </p:cNvGrpSpPr>
          <p:nvPr/>
        </p:nvGrpSpPr>
        <p:grpSpPr bwMode="auto">
          <a:xfrm>
            <a:off x="2135189" y="4437064"/>
            <a:ext cx="8137525" cy="1527175"/>
            <a:chOff x="0" y="0"/>
            <a:chExt cx="8136904" cy="1527319"/>
          </a:xfrm>
        </p:grpSpPr>
        <p:cxnSp>
          <p:nvCxnSpPr>
            <p:cNvPr id="18438" name="直接连接符 8">
              <a:extLst>
                <a:ext uri="{FF2B5EF4-FFF2-40B4-BE49-F238E27FC236}">
                  <a16:creationId xmlns:a16="http://schemas.microsoft.com/office/drawing/2014/main" id="{69E315D6-2B4C-5F40-BA5F-E94F82575D7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0" y="9062"/>
              <a:ext cx="0" cy="1518257"/>
            </a:xfrm>
            <a:prstGeom prst="line">
              <a:avLst/>
            </a:prstGeom>
            <a:noFill/>
            <a:ln w="7620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439" name="直接连接符 9">
              <a:extLst>
                <a:ext uri="{FF2B5EF4-FFF2-40B4-BE49-F238E27FC236}">
                  <a16:creationId xmlns:a16="http://schemas.microsoft.com/office/drawing/2014/main" id="{0D855743-8A08-5C4F-9C97-EB0822AE0593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8136904" y="0"/>
              <a:ext cx="0" cy="1527319"/>
            </a:xfrm>
            <a:prstGeom prst="line">
              <a:avLst/>
            </a:prstGeom>
            <a:noFill/>
            <a:ln w="7620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40820892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5">
            <a:extLst>
              <a:ext uri="{FF2B5EF4-FFF2-40B4-BE49-F238E27FC236}">
                <a16:creationId xmlns:a16="http://schemas.microsoft.com/office/drawing/2014/main" id="{F15B4490-EFF8-FD40-8013-A1335AB781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9" y="836613"/>
            <a:ext cx="8569325" cy="482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9459" name="组合 10">
            <a:extLst>
              <a:ext uri="{FF2B5EF4-FFF2-40B4-BE49-F238E27FC236}">
                <a16:creationId xmlns:a16="http://schemas.microsoft.com/office/drawing/2014/main" id="{4CA0B803-CD0E-B143-8AF9-A58BC74AEFC5}"/>
              </a:ext>
            </a:extLst>
          </p:cNvPr>
          <p:cNvGrpSpPr>
            <a:grpSpLocks/>
          </p:cNvGrpSpPr>
          <p:nvPr/>
        </p:nvGrpSpPr>
        <p:grpSpPr bwMode="auto">
          <a:xfrm>
            <a:off x="1919288" y="1052513"/>
            <a:ext cx="8280400" cy="4032250"/>
            <a:chOff x="0" y="0"/>
            <a:chExt cx="8424936" cy="1863637"/>
          </a:xfrm>
        </p:grpSpPr>
        <p:sp>
          <p:nvSpPr>
            <p:cNvPr id="19465" name="同侧圆角矩形 11">
              <a:extLst>
                <a:ext uri="{FF2B5EF4-FFF2-40B4-BE49-F238E27FC236}">
                  <a16:creationId xmlns:a16="http://schemas.microsoft.com/office/drawing/2014/main" id="{4FFEB41C-EEC2-CE4A-8B11-A3A213677B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1402" y="0"/>
              <a:ext cx="3318831" cy="373540"/>
            </a:xfrm>
            <a:custGeom>
              <a:avLst/>
              <a:gdLst>
                <a:gd name="T0" fmla="*/ 4498944 w 2448272"/>
                <a:gd name="T1" fmla="*/ 186770 h 373540"/>
                <a:gd name="T2" fmla="*/ 2249473 w 2448272"/>
                <a:gd name="T3" fmla="*/ 373540 h 373540"/>
                <a:gd name="T4" fmla="*/ 0 w 2448272"/>
                <a:gd name="T5" fmla="*/ 186770 h 373540"/>
                <a:gd name="T6" fmla="*/ 2249473 w 2448272"/>
                <a:gd name="T7" fmla="*/ 0 h 373540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18235 w 2448272"/>
                <a:gd name="T13" fmla="*/ 18235 h 373540"/>
                <a:gd name="T14" fmla="*/ 2430036 w 2448272"/>
                <a:gd name="T15" fmla="*/ 373540 h 37354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48272" h="373540">
                  <a:moveTo>
                    <a:pt x="62258" y="0"/>
                  </a:moveTo>
                  <a:lnTo>
                    <a:pt x="2386014" y="0"/>
                  </a:lnTo>
                  <a:lnTo>
                    <a:pt x="2386013" y="0"/>
                  </a:lnTo>
                  <a:cubicBezTo>
                    <a:pt x="2420398" y="0"/>
                    <a:pt x="2448272" y="27873"/>
                    <a:pt x="2448272" y="62258"/>
                  </a:cubicBezTo>
                  <a:lnTo>
                    <a:pt x="2448272" y="373540"/>
                  </a:lnTo>
                  <a:lnTo>
                    <a:pt x="0" y="373540"/>
                  </a:lnTo>
                  <a:lnTo>
                    <a:pt x="0" y="62258"/>
                  </a:lnTo>
                  <a:cubicBezTo>
                    <a:pt x="0" y="27873"/>
                    <a:pt x="27873" y="0"/>
                    <a:pt x="62257" y="0"/>
                  </a:cubicBezTo>
                  <a:lnTo>
                    <a:pt x="62258" y="0"/>
                  </a:lnTo>
                  <a:close/>
                </a:path>
              </a:pathLst>
            </a:custGeom>
            <a:solidFill>
              <a:srgbClr val="EBF1DE"/>
            </a:solidFill>
            <a:ln w="25400">
              <a:solidFill>
                <a:srgbClr val="92D05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6" name="圆角矩形 12">
              <a:extLst>
                <a:ext uri="{FF2B5EF4-FFF2-40B4-BE49-F238E27FC236}">
                  <a16:creationId xmlns:a16="http://schemas.microsoft.com/office/drawing/2014/main" id="{04E4ECB3-9F0B-0C49-8178-DA534B0B31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69479"/>
              <a:ext cx="8424936" cy="1494158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25400">
              <a:solidFill>
                <a:srgbClr val="92D050"/>
              </a:solidFill>
              <a:round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5129" name="Text Box 3">
            <a:extLst>
              <a:ext uri="{FF2B5EF4-FFF2-40B4-BE49-F238E27FC236}">
                <a16:creationId xmlns:a16="http://schemas.microsoft.com/office/drawing/2014/main" id="{E02230B4-6FCB-6E47-827F-8473DF8D95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8" y="2205039"/>
            <a:ext cx="7931150" cy="270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 In the cardinal numbers, we do not add-s to hundred, _________and__________.</a:t>
            </a:r>
          </a:p>
          <a:p>
            <a:pPr defTabSz="914400" eaLnBrk="1" fontAlgn="base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 With large numbers, we put _________ between </a:t>
            </a: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hundred and ten. </a:t>
            </a:r>
          </a:p>
        </p:txBody>
      </p:sp>
      <p:sp>
        <p:nvSpPr>
          <p:cNvPr id="5130" name="Rectangle 2">
            <a:extLst>
              <a:ext uri="{FF2B5EF4-FFF2-40B4-BE49-F238E27FC236}">
                <a16:creationId xmlns:a16="http://schemas.microsoft.com/office/drawing/2014/main" id="{EC4BFCFF-2BB6-174D-8E02-D5066E691C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1268414"/>
            <a:ext cx="3255010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Work out the rule</a:t>
            </a:r>
          </a:p>
        </p:txBody>
      </p:sp>
      <p:sp>
        <p:nvSpPr>
          <p:cNvPr id="5131" name="Text Box 7">
            <a:extLst>
              <a:ext uri="{FF2B5EF4-FFF2-40B4-BE49-F238E27FC236}">
                <a16:creationId xmlns:a16="http://schemas.microsoft.com/office/drawing/2014/main" id="{18EEDA71-FA97-6A41-92D7-B2CD347A72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5776" y="2852738"/>
            <a:ext cx="2087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thousand</a:t>
            </a:r>
          </a:p>
        </p:txBody>
      </p:sp>
      <p:sp>
        <p:nvSpPr>
          <p:cNvPr id="5132" name="Text Box 7">
            <a:extLst>
              <a:ext uri="{FF2B5EF4-FFF2-40B4-BE49-F238E27FC236}">
                <a16:creationId xmlns:a16="http://schemas.microsoft.com/office/drawing/2014/main" id="{14829973-DAB1-AD47-B061-319E48396E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2614" y="2852738"/>
            <a:ext cx="17557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million</a:t>
            </a:r>
          </a:p>
        </p:txBody>
      </p:sp>
      <p:sp>
        <p:nvSpPr>
          <p:cNvPr id="5133" name="Text Box 7">
            <a:extLst>
              <a:ext uri="{FF2B5EF4-FFF2-40B4-BE49-F238E27FC236}">
                <a16:creationId xmlns:a16="http://schemas.microsoft.com/office/drawing/2014/main" id="{574F0510-6A77-B547-9900-11E0E107A6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80326" y="3644900"/>
            <a:ext cx="1008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and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80A0955-0C02-FF40-9EF0-4311363E79A0}"/>
              </a:ext>
            </a:extLst>
          </p:cNvPr>
          <p:cNvSpPr/>
          <p:nvPr/>
        </p:nvSpPr>
        <p:spPr>
          <a:xfrm>
            <a:off x="6418442" y="250741"/>
            <a:ext cx="12618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kumimoji="1" lang="en-US" altLang="zh-CN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p23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024253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9" grpId="0" autoUpdateAnimBg="0"/>
      <p:bldP spid="5130" grpId="0" autoUpdateAnimBg="0"/>
      <p:bldP spid="5131" grpId="0" autoUpdateAnimBg="0"/>
      <p:bldP spid="5132" grpId="0" autoUpdateAnimBg="0"/>
      <p:bldP spid="5133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6">
            <a:extLst>
              <a:ext uri="{FF2B5EF4-FFF2-40B4-BE49-F238E27FC236}">
                <a16:creationId xmlns:a16="http://schemas.microsoft.com/office/drawing/2014/main" id="{069B0243-1F7B-CB45-9BCF-B7AA50956B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1" y="908050"/>
            <a:ext cx="85693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We use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ordinal numbers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to show the order of things.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3" name="Rectangle 5">
            <a:extLst>
              <a:ext uri="{FF2B5EF4-FFF2-40B4-BE49-F238E27FC236}">
                <a16:creationId xmlns:a16="http://schemas.microsoft.com/office/drawing/2014/main" id="{E580B5FD-EDC2-2848-959B-C0BC29CA0A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825" y="1628775"/>
            <a:ext cx="8567738" cy="484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</a:pPr>
            <a:endParaRPr lang="en-US" altLang="zh-CN" sz="24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14400" eaLnBrk="1" fontAlgn="base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1st first          7th seventh    13th thirteenth      19th nineteenth</a:t>
            </a:r>
          </a:p>
          <a:p>
            <a:pPr defTabSz="914400" eaLnBrk="1" fontAlgn="base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2nd second    8th eight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h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      14th fourteenth     20th twentieth</a:t>
            </a:r>
          </a:p>
          <a:p>
            <a:pPr defTabSz="914400" eaLnBrk="1" fontAlgn="base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3rd third       9th ninth        15th fifteenth        21st twenty-first</a:t>
            </a:r>
          </a:p>
          <a:p>
            <a:pPr defTabSz="914400" eaLnBrk="1" fontAlgn="base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4th fourth    10th tenth        16th sixteenth       33rd thirty-third</a:t>
            </a:r>
          </a:p>
          <a:p>
            <a:pPr defTabSz="914400" eaLnBrk="1" fontAlgn="base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5th fifth        11th eleventh  17th seventeenth   40th fort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iet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h</a:t>
            </a:r>
          </a:p>
          <a:p>
            <a:pPr defTabSz="914400" eaLnBrk="1" fontAlgn="base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6th sixt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h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       12th twelfth     18th eighteenth    100th hundredth</a:t>
            </a:r>
          </a:p>
          <a:p>
            <a:pPr defTabSz="914400" eaLnBrk="1" fontAlgn="base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altLang="zh-CN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0484" name="组合 8">
            <a:extLst>
              <a:ext uri="{FF2B5EF4-FFF2-40B4-BE49-F238E27FC236}">
                <a16:creationId xmlns:a16="http://schemas.microsoft.com/office/drawing/2014/main" id="{EA964551-4F46-4D4C-9FC9-81452D7D8483}"/>
              </a:ext>
            </a:extLst>
          </p:cNvPr>
          <p:cNvGrpSpPr>
            <a:grpSpLocks/>
          </p:cNvGrpSpPr>
          <p:nvPr/>
        </p:nvGrpSpPr>
        <p:grpSpPr bwMode="auto">
          <a:xfrm>
            <a:off x="1847851" y="2349500"/>
            <a:ext cx="8640763" cy="2668588"/>
            <a:chOff x="0" y="0"/>
            <a:chExt cx="8136904" cy="1527319"/>
          </a:xfrm>
        </p:grpSpPr>
        <p:cxnSp>
          <p:nvCxnSpPr>
            <p:cNvPr id="20485" name="直接连接符 9">
              <a:extLst>
                <a:ext uri="{FF2B5EF4-FFF2-40B4-BE49-F238E27FC236}">
                  <a16:creationId xmlns:a16="http://schemas.microsoft.com/office/drawing/2014/main" id="{9BFC7D98-2B6B-D341-A483-F5A09BE6368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0" y="9062"/>
              <a:ext cx="0" cy="1518257"/>
            </a:xfrm>
            <a:prstGeom prst="line">
              <a:avLst/>
            </a:prstGeom>
            <a:noFill/>
            <a:ln w="7620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486" name="直接连接符 10">
              <a:extLst>
                <a:ext uri="{FF2B5EF4-FFF2-40B4-BE49-F238E27FC236}">
                  <a16:creationId xmlns:a16="http://schemas.microsoft.com/office/drawing/2014/main" id="{8084514C-4920-D944-8D3F-68DE9902F11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8136904" y="0"/>
              <a:ext cx="0" cy="1527319"/>
            </a:xfrm>
            <a:prstGeom prst="line">
              <a:avLst/>
            </a:prstGeom>
            <a:noFill/>
            <a:ln w="7620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2406805862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11">
            <a:extLst>
              <a:ext uri="{FF2B5EF4-FFF2-40B4-BE49-F238E27FC236}">
                <a16:creationId xmlns:a16="http://schemas.microsoft.com/office/drawing/2014/main" id="{BFBBA730-BFAC-1343-8272-046F2679AEAC}"/>
              </a:ext>
            </a:extLst>
          </p:cNvPr>
          <p:cNvGrpSpPr>
            <a:grpSpLocks/>
          </p:cNvGrpSpPr>
          <p:nvPr/>
        </p:nvGrpSpPr>
        <p:grpSpPr bwMode="auto">
          <a:xfrm>
            <a:off x="1992314" y="1412875"/>
            <a:ext cx="8351837" cy="3671888"/>
            <a:chOff x="0" y="0"/>
            <a:chExt cx="8424936" cy="1863637"/>
          </a:xfrm>
        </p:grpSpPr>
        <p:sp>
          <p:nvSpPr>
            <p:cNvPr id="21510" name="同侧圆角矩形 12">
              <a:extLst>
                <a:ext uri="{FF2B5EF4-FFF2-40B4-BE49-F238E27FC236}">
                  <a16:creationId xmlns:a16="http://schemas.microsoft.com/office/drawing/2014/main" id="{D0935292-8C99-D242-8BDF-DA32F2A624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1402" y="0"/>
              <a:ext cx="2996544" cy="373540"/>
            </a:xfrm>
            <a:custGeom>
              <a:avLst/>
              <a:gdLst>
                <a:gd name="T0" fmla="*/ 3667597 w 2448272"/>
                <a:gd name="T1" fmla="*/ 186770 h 373540"/>
                <a:gd name="T2" fmla="*/ 1833799 w 2448272"/>
                <a:gd name="T3" fmla="*/ 373540 h 373540"/>
                <a:gd name="T4" fmla="*/ 0 w 2448272"/>
                <a:gd name="T5" fmla="*/ 186770 h 373540"/>
                <a:gd name="T6" fmla="*/ 1833799 w 2448272"/>
                <a:gd name="T7" fmla="*/ 0 h 373540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18235 w 2448272"/>
                <a:gd name="T13" fmla="*/ 18235 h 373540"/>
                <a:gd name="T14" fmla="*/ 2430036 w 2448272"/>
                <a:gd name="T15" fmla="*/ 373540 h 37354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48272" h="373540">
                  <a:moveTo>
                    <a:pt x="62258" y="0"/>
                  </a:moveTo>
                  <a:lnTo>
                    <a:pt x="2386014" y="0"/>
                  </a:lnTo>
                  <a:lnTo>
                    <a:pt x="2386013" y="0"/>
                  </a:lnTo>
                  <a:cubicBezTo>
                    <a:pt x="2420398" y="0"/>
                    <a:pt x="2448272" y="27873"/>
                    <a:pt x="2448272" y="62258"/>
                  </a:cubicBezTo>
                  <a:lnTo>
                    <a:pt x="2448272" y="373540"/>
                  </a:lnTo>
                  <a:lnTo>
                    <a:pt x="0" y="373540"/>
                  </a:lnTo>
                  <a:lnTo>
                    <a:pt x="0" y="62258"/>
                  </a:lnTo>
                  <a:cubicBezTo>
                    <a:pt x="0" y="27873"/>
                    <a:pt x="27873" y="0"/>
                    <a:pt x="62257" y="0"/>
                  </a:cubicBezTo>
                  <a:lnTo>
                    <a:pt x="62258" y="0"/>
                  </a:lnTo>
                  <a:close/>
                </a:path>
              </a:pathLst>
            </a:custGeom>
            <a:solidFill>
              <a:srgbClr val="EBF1DE"/>
            </a:solidFill>
            <a:ln w="25400">
              <a:solidFill>
                <a:srgbClr val="92D05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1" name="圆角矩形 13">
              <a:extLst>
                <a:ext uri="{FF2B5EF4-FFF2-40B4-BE49-F238E27FC236}">
                  <a16:creationId xmlns:a16="http://schemas.microsoft.com/office/drawing/2014/main" id="{47A2EA29-EBF4-3F45-BC51-6B27CD17B2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69479"/>
              <a:ext cx="8424936" cy="1494158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25400">
              <a:solidFill>
                <a:srgbClr val="92D050"/>
              </a:solidFill>
              <a:round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3200">
                <a:solidFill>
                  <a:srgbClr val="FFFFFF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21507" name="Rectangle 2">
            <a:extLst>
              <a:ext uri="{FF2B5EF4-FFF2-40B4-BE49-F238E27FC236}">
                <a16:creationId xmlns:a16="http://schemas.microsoft.com/office/drawing/2014/main" id="{02A28BBE-1EC1-054D-A02B-47C606DE9A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4" y="1484313"/>
            <a:ext cx="34559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i="1">
                <a:solidFill>
                  <a:srgbClr val="3333CC"/>
                </a:solidFill>
                <a:latin typeface="Times New Roman" panose="02020603050405020304" pitchFamily="18" charset="0"/>
              </a:rPr>
              <a:t>Work out the rule</a:t>
            </a:r>
          </a:p>
        </p:txBody>
      </p:sp>
      <p:sp>
        <p:nvSpPr>
          <p:cNvPr id="32776" name="Text Box 3">
            <a:extLst>
              <a:ext uri="{FF2B5EF4-FFF2-40B4-BE49-F238E27FC236}">
                <a16:creationId xmlns:a16="http://schemas.microsoft.com/office/drawing/2014/main" id="{94B2FE00-CFC9-FB49-91BC-BC36B4E03E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3" y="2636839"/>
            <a:ext cx="7931150" cy="188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lnSpc>
                <a:spcPct val="12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We fo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r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m most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ordinal numbers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by adding ________to the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cardinal numbers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. There are exceptions, like </a:t>
            </a:r>
            <a:r>
              <a:rPr lang="en-US" altLang="zh-CN" sz="3200" i="1">
                <a:solidFill>
                  <a:srgbClr val="000000"/>
                </a:solidFill>
                <a:latin typeface="Times New Roman" panose="02020603050405020304" pitchFamily="18" charset="0"/>
              </a:rPr>
              <a:t>first, second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 and </a:t>
            </a:r>
            <a:r>
              <a:rPr lang="en-US" altLang="zh-CN" sz="3200" i="1">
                <a:solidFill>
                  <a:srgbClr val="000000"/>
                </a:solidFill>
                <a:latin typeface="Times New Roman" panose="02020603050405020304" pitchFamily="18" charset="0"/>
              </a:rPr>
              <a:t>third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77" name="Text Box 7">
            <a:extLst>
              <a:ext uri="{FF2B5EF4-FFF2-40B4-BE49-F238E27FC236}">
                <a16:creationId xmlns:a16="http://schemas.microsoft.com/office/drawing/2014/main" id="{B65A8DE5-3F8B-3449-A859-BEDFCB8324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4451" y="3348039"/>
            <a:ext cx="9191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th</a:t>
            </a:r>
          </a:p>
        </p:txBody>
      </p:sp>
    </p:spTree>
    <p:extLst>
      <p:ext uri="{BB962C8B-B14F-4D97-AF65-F5344CB8AC3E}">
        <p14:creationId xmlns:p14="http://schemas.microsoft.com/office/powerpoint/2010/main" val="3652065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6" grpId="0" autoUpdateAnimBg="0"/>
      <p:bldP spid="32777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矩形 7">
            <a:extLst>
              <a:ext uri="{FF2B5EF4-FFF2-40B4-BE49-F238E27FC236}">
                <a16:creationId xmlns:a16="http://schemas.microsoft.com/office/drawing/2014/main" id="{6B5C7443-2524-1E40-BBCD-386F84BDA8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0" y="1916113"/>
            <a:ext cx="806450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defTabSz="914400" fontAlgn="base">
              <a:spcAft>
                <a:spcPct val="0"/>
              </a:spcAft>
              <a:defRPr/>
            </a:pPr>
            <a:r>
              <a:rPr lang="en-US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</a:t>
            </a: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1                  May      </a:t>
            </a:r>
            <a:r>
              <a:rPr lang="en-US" sz="3200" dirty="0" err="1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May</a:t>
            </a: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is the(1)_____</a:t>
            </a:r>
            <a:r>
              <a:rPr lang="zh-CN" alt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.</a:t>
            </a:r>
          </a:p>
          <a:p>
            <a:pPr marL="609600" indent="-609600" defTabSz="914400" fontAlgn="base">
              <a:spcAft>
                <a:spcPct val="0"/>
              </a:spcAft>
              <a:defRPr/>
            </a:pP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(2)_____      Alan      </a:t>
            </a:r>
            <a:r>
              <a:rPr lang="en-US" sz="3200" dirty="0" err="1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Alan</a:t>
            </a: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is the second.</a:t>
            </a:r>
          </a:p>
          <a:p>
            <a:pPr marL="609600" indent="-609600" defTabSz="914400" fontAlgn="base">
              <a:spcAft>
                <a:spcPct val="0"/>
              </a:spcAft>
              <a:defRPr/>
            </a:pPr>
            <a:r>
              <a:rPr lang="en-US" altLang="zh-CN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3                  </a:t>
            </a: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Danny   </a:t>
            </a:r>
            <a:r>
              <a:rPr lang="en-US" sz="3200" dirty="0" err="1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Danny</a:t>
            </a: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is the (3)_____</a:t>
            </a:r>
            <a:r>
              <a:rPr lang="zh-CN" alt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.</a:t>
            </a:r>
          </a:p>
          <a:p>
            <a:pPr marL="609600" indent="-609600" defTabSz="914400" fontAlgn="base">
              <a:spcAft>
                <a:spcPct val="0"/>
              </a:spcAft>
              <a:defRPr/>
            </a:pP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4                  Jane      </a:t>
            </a:r>
            <a:r>
              <a:rPr lang="en-US" sz="3200" dirty="0" err="1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Jane</a:t>
            </a: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is the(4)_____</a:t>
            </a:r>
            <a:r>
              <a:rPr lang="zh-CN" alt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.</a:t>
            </a:r>
          </a:p>
          <a:p>
            <a:pPr marL="609600" indent="-609600" defTabSz="914400" fontAlgn="base">
              <a:spcAft>
                <a:spcPct val="0"/>
              </a:spcAft>
              <a:defRPr/>
            </a:pP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12                Peter     </a:t>
            </a:r>
            <a:r>
              <a:rPr lang="en-US" sz="3200" dirty="0" err="1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Peter</a:t>
            </a: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is the</a:t>
            </a:r>
            <a:r>
              <a:rPr lang="en-US" altLang="zh-CN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(5)</a:t>
            </a: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______</a:t>
            </a:r>
            <a:r>
              <a:rPr lang="zh-CN" alt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.</a:t>
            </a:r>
          </a:p>
          <a:p>
            <a:pPr marL="609600" indent="-609600" defTabSz="914400" fontAlgn="base">
              <a:spcAft>
                <a:spcPct val="0"/>
              </a:spcAft>
              <a:defRPr/>
            </a:pP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(6) _____     Alice     </a:t>
            </a:r>
            <a:r>
              <a:rPr lang="en-US" sz="3200" dirty="0" err="1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Alice</a:t>
            </a: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is the nineteenth</a:t>
            </a:r>
            <a:r>
              <a:rPr lang="zh-CN" alt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.</a:t>
            </a:r>
          </a:p>
          <a:p>
            <a:pPr marL="609600" indent="-609600" defTabSz="914400" fontAlgn="base">
              <a:spcAft>
                <a:spcPct val="0"/>
              </a:spcAft>
              <a:defRPr/>
            </a:pP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23                 Steve     </a:t>
            </a:r>
            <a:r>
              <a:rPr lang="en-US" sz="3200" dirty="0" err="1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Steve</a:t>
            </a: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is the(7)______</a:t>
            </a:r>
            <a:r>
              <a:rPr lang="zh-CN" alt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.</a:t>
            </a:r>
          </a:p>
          <a:p>
            <a:pPr marL="609600" indent="-609600" defTabSz="914400" fontAlgn="base">
              <a:spcAft>
                <a:spcPct val="0"/>
              </a:spcAft>
              <a:defRPr/>
            </a:pP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28                 Zoe      </a:t>
            </a:r>
            <a:r>
              <a:rPr lang="en-US" sz="3200" dirty="0" err="1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Zoe</a:t>
            </a: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is the(8)_______</a:t>
            </a:r>
            <a:r>
              <a:rPr lang="zh-CN" alt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.</a:t>
            </a:r>
          </a:p>
        </p:txBody>
      </p:sp>
      <p:sp>
        <p:nvSpPr>
          <p:cNvPr id="7173" name="Text Box 7">
            <a:extLst>
              <a:ext uri="{FF2B5EF4-FFF2-40B4-BE49-F238E27FC236}">
                <a16:creationId xmlns:a16="http://schemas.microsoft.com/office/drawing/2014/main" id="{C555456D-88E9-2948-9104-B9780E5011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6225" y="1916114"/>
            <a:ext cx="12954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first</a:t>
            </a:r>
          </a:p>
        </p:txBody>
      </p:sp>
      <p:sp>
        <p:nvSpPr>
          <p:cNvPr id="7174" name="Text Box 7">
            <a:extLst>
              <a:ext uri="{FF2B5EF4-FFF2-40B4-BE49-F238E27FC236}">
                <a16:creationId xmlns:a16="http://schemas.microsoft.com/office/drawing/2014/main" id="{F21E8FAE-59D4-1E49-8BCF-9085556FA0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7350" y="2349500"/>
            <a:ext cx="8778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</a:p>
        </p:txBody>
      </p:sp>
      <p:sp>
        <p:nvSpPr>
          <p:cNvPr id="7176" name="Text Box 7">
            <a:extLst>
              <a:ext uri="{FF2B5EF4-FFF2-40B4-BE49-F238E27FC236}">
                <a16:creationId xmlns:a16="http://schemas.microsoft.com/office/drawing/2014/main" id="{58BCB342-4FFE-2C49-9850-343027895E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28025" y="2916238"/>
            <a:ext cx="12969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third</a:t>
            </a:r>
          </a:p>
        </p:txBody>
      </p:sp>
      <p:sp>
        <p:nvSpPr>
          <p:cNvPr id="7177" name="Text Box 7">
            <a:extLst>
              <a:ext uri="{FF2B5EF4-FFF2-40B4-BE49-F238E27FC236}">
                <a16:creationId xmlns:a16="http://schemas.microsoft.com/office/drawing/2014/main" id="{F630399D-4F60-9943-9C2D-AA4368E173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51764" y="3421063"/>
            <a:ext cx="15843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fourth</a:t>
            </a:r>
          </a:p>
        </p:txBody>
      </p:sp>
      <p:sp>
        <p:nvSpPr>
          <p:cNvPr id="7178" name="Text Box 7">
            <a:extLst>
              <a:ext uri="{FF2B5EF4-FFF2-40B4-BE49-F238E27FC236}">
                <a16:creationId xmlns:a16="http://schemas.microsoft.com/office/drawing/2014/main" id="{B017F3BE-7FB0-5942-86A9-373E170AE5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0689" y="3860800"/>
            <a:ext cx="15843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twelfth</a:t>
            </a:r>
          </a:p>
        </p:txBody>
      </p:sp>
      <p:sp>
        <p:nvSpPr>
          <p:cNvPr id="7179" name="Text Box 7">
            <a:extLst>
              <a:ext uri="{FF2B5EF4-FFF2-40B4-BE49-F238E27FC236}">
                <a16:creationId xmlns:a16="http://schemas.microsoft.com/office/drawing/2014/main" id="{AFEB61A4-DF32-4041-9C54-E79FAB084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1451" y="4365625"/>
            <a:ext cx="12747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19</a:t>
            </a:r>
          </a:p>
        </p:txBody>
      </p:sp>
      <p:sp>
        <p:nvSpPr>
          <p:cNvPr id="7180" name="Text Box 7">
            <a:extLst>
              <a:ext uri="{FF2B5EF4-FFF2-40B4-BE49-F238E27FC236}">
                <a16:creationId xmlns:a16="http://schemas.microsoft.com/office/drawing/2014/main" id="{7EB4BBA1-49C0-3E4E-A91A-7EDAA9BCAC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0688" y="4797425"/>
            <a:ext cx="28813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twenty-third</a:t>
            </a:r>
          </a:p>
        </p:txBody>
      </p:sp>
      <p:sp>
        <p:nvSpPr>
          <p:cNvPr id="7181" name="Text Box 7">
            <a:extLst>
              <a:ext uri="{FF2B5EF4-FFF2-40B4-BE49-F238E27FC236}">
                <a16:creationId xmlns:a16="http://schemas.microsoft.com/office/drawing/2014/main" id="{4795B8FA-7E8E-6844-BE30-3B506507C3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8889" y="5300664"/>
            <a:ext cx="30956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twenty-eighth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2046EAB4-F658-5148-BB49-DCE3E189EC0C}"/>
              </a:ext>
            </a:extLst>
          </p:cNvPr>
          <p:cNvSpPr/>
          <p:nvPr/>
        </p:nvSpPr>
        <p:spPr>
          <a:xfrm>
            <a:off x="1524000" y="644525"/>
            <a:ext cx="9144000" cy="1200150"/>
          </a:xfrm>
          <a:prstGeom prst="rect">
            <a:avLst/>
          </a:prstGeom>
          <a:solidFill>
            <a:schemeClr val="lt1">
              <a:alpha val="49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i="1" dirty="0">
                <a:solidFill>
                  <a:srgbClr val="C00000"/>
                </a:solidFill>
                <a:latin typeface="Times New Roman"/>
                <a:ea typeface="宋体"/>
              </a:rPr>
              <a:t>p24 The students are standing in a line. They each have a number (from 1 to 28). Fill in the blanks with cardinal numbers on the left and ordinal numbers on the right.</a:t>
            </a:r>
            <a:endParaRPr lang="zh-CN" altLang="en-US" sz="2400" i="1" dirty="0">
              <a:solidFill>
                <a:srgbClr val="C00000"/>
              </a:solidFill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7396182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utoUpdateAnimBg="0"/>
      <p:bldP spid="7174" grpId="0" autoUpdateAnimBg="0"/>
      <p:bldP spid="7176" grpId="0" autoUpdateAnimBg="0"/>
      <p:bldP spid="7177" grpId="0" autoUpdateAnimBg="0"/>
      <p:bldP spid="7178" grpId="0" autoUpdateAnimBg="0"/>
      <p:bldP spid="7179" grpId="0" autoUpdateAnimBg="0"/>
      <p:bldP spid="7180" grpId="0" autoUpdateAnimBg="0"/>
      <p:bldP spid="7181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>
            <a:extLst>
              <a:ext uri="{FF2B5EF4-FFF2-40B4-BE49-F238E27FC236}">
                <a16:creationId xmlns:a16="http://schemas.microsoft.com/office/drawing/2014/main" id="{BCD6099A-AA91-134B-901E-AFBA360167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74825" y="1030289"/>
            <a:ext cx="8229600" cy="4721225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 2" pitchFamily="2" charset="2"/>
              <a:buNone/>
            </a:pPr>
            <a:r>
              <a:rPr lang="zh-CN" altLang="en-US" sz="3200">
                <a:solidFill>
                  <a:srgbClr val="000000"/>
                </a:solidFill>
              </a:rPr>
              <a:t>一、根据句意，填入适当的数词</a:t>
            </a:r>
            <a:endParaRPr lang="en-US" altLang="zh-CN" sz="3200">
              <a:solidFill>
                <a:srgbClr val="000000"/>
              </a:solidFill>
            </a:endParaRPr>
          </a:p>
          <a:p>
            <a:pPr eaLnBrk="1" hangingPunct="1">
              <a:buClr>
                <a:schemeClr val="tx1"/>
              </a:buClr>
              <a:buFont typeface="Wingdings 2" pitchFamily="2" charset="2"/>
              <a:buAutoNum type="arabicPeriod"/>
            </a:pPr>
            <a:r>
              <a:rPr lang="en-US" altLang="zh-CN" sz="3200">
                <a:solidFill>
                  <a:srgbClr val="000000"/>
                </a:solidFill>
              </a:rPr>
              <a:t>Thursday is the ______ day of a week in the </a:t>
            </a:r>
          </a:p>
          <a:p>
            <a:pPr eaLnBrk="1" hangingPunct="1"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West.</a:t>
            </a:r>
          </a:p>
          <a:p>
            <a:pPr eaLnBrk="1" hangingPunct="1"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2. Autumn is the ______ season of a year.</a:t>
            </a:r>
          </a:p>
          <a:p>
            <a:pPr eaLnBrk="1" hangingPunct="1"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3. Christmas is on December the _______ </a:t>
            </a:r>
          </a:p>
          <a:p>
            <a:pPr eaLnBrk="1" hangingPunct="1"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each year.</a:t>
            </a:r>
          </a:p>
          <a:p>
            <a:pPr eaLnBrk="1" hangingPunct="1"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4. August is the ______ month in a year.</a:t>
            </a:r>
          </a:p>
          <a:p>
            <a:pPr eaLnBrk="1" hangingPunct="1"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5. June the ______ is Children’s Day.</a:t>
            </a:r>
            <a:endParaRPr lang="zh-CN" altLang="en-US" sz="3200">
              <a:solidFill>
                <a:srgbClr val="000000"/>
              </a:solidFill>
            </a:endParaRPr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id="{CEAAF582-1413-194C-A29E-9D46A26F89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7939" y="1668464"/>
            <a:ext cx="93503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fifth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1FC48FFC-B5DA-3944-B5A5-326DF83CAC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7575" y="2820988"/>
            <a:ext cx="1073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third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6" name="Rectangle 6">
            <a:extLst>
              <a:ext uri="{FF2B5EF4-FFF2-40B4-BE49-F238E27FC236}">
                <a16:creationId xmlns:a16="http://schemas.microsoft.com/office/drawing/2014/main" id="{C0D4E7B6-5F65-3844-8D89-8DC1EB6D76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24714" y="3397250"/>
            <a:ext cx="22558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twenty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fifth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7" name="Rectangle 7">
            <a:extLst>
              <a:ext uri="{FF2B5EF4-FFF2-40B4-BE49-F238E27FC236}">
                <a16:creationId xmlns:a16="http://schemas.microsoft.com/office/drawing/2014/main" id="{04121B4C-78CE-5646-9188-8CE55BC3D0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0239" y="4549775"/>
            <a:ext cx="1277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eighth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8" name="Rectangle 8">
            <a:extLst>
              <a:ext uri="{FF2B5EF4-FFF2-40B4-BE49-F238E27FC236}">
                <a16:creationId xmlns:a16="http://schemas.microsoft.com/office/drawing/2014/main" id="{1C3F8AE3-273A-9248-96F8-F6192A3FDD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2538" y="5133975"/>
            <a:ext cx="914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first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032B258-73A4-4040-B8A0-E1D6A5D68A20}"/>
              </a:ext>
            </a:extLst>
          </p:cNvPr>
          <p:cNvSpPr txBox="1"/>
          <p:nvPr/>
        </p:nvSpPr>
        <p:spPr>
          <a:xfrm>
            <a:off x="4383089" y="-50800"/>
            <a:ext cx="2720975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400" b="1" dirty="0">
                <a:solidFill>
                  <a:srgbClr val="0000FF"/>
                </a:solidFill>
                <a:latin typeface="Times New Roman"/>
                <a:ea typeface="宋体" panose="02010600030101010101" pitchFamily="2" charset="-122"/>
              </a:rPr>
              <a:t>Exercises </a:t>
            </a:r>
            <a:endParaRPr lang="zh-CN" altLang="en-US" sz="4400" b="1" dirty="0">
              <a:solidFill>
                <a:srgbClr val="0000FF"/>
              </a:solidFill>
              <a:latin typeface="Times New Roman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4412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utoUpdateAnimBg="0"/>
      <p:bldP spid="10245" grpId="0" autoUpdateAnimBg="0"/>
      <p:bldP spid="10246" grpId="0" autoUpdateAnimBg="0"/>
      <p:bldP spid="10247" grpId="0" autoUpdateAnimBg="0"/>
      <p:bldP spid="10248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>
            <a:extLst>
              <a:ext uri="{FF2B5EF4-FFF2-40B4-BE49-F238E27FC236}">
                <a16:creationId xmlns:a16="http://schemas.microsoft.com/office/drawing/2014/main" id="{36E7691C-7A12-E740-990E-6BEE550AA6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19289" y="549276"/>
            <a:ext cx="8497887" cy="5508625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zh-CN" altLang="en-US" sz="3200">
                <a:solidFill>
                  <a:srgbClr val="000000"/>
                </a:solidFill>
              </a:rPr>
              <a:t>二、用括号内所给单词的正确形式填空。</a:t>
            </a:r>
            <a:endParaRPr lang="en-US" altLang="zh-CN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1. This is his __________(thirty) novel.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2. This happened at the beginning of the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__________(twenty</a:t>
            </a:r>
            <a:r>
              <a:rPr lang="zh-CN" altLang="en-US" sz="3200">
                <a:solidFill>
                  <a:srgbClr val="000000"/>
                </a:solidFill>
              </a:rPr>
              <a:t>-</a:t>
            </a:r>
            <a:r>
              <a:rPr lang="en-US" altLang="zh-CN" sz="3200">
                <a:solidFill>
                  <a:srgbClr val="000000"/>
                </a:solidFill>
              </a:rPr>
              <a:t>one) century.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3. Mother’s Day is on the __________ (two) 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Sunday in May.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4. Although he got the _______ (four) place in 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the competition, that was good enough for him.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5. Tomorrow is my grandmother’s 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__________ (eighty</a:t>
            </a:r>
            <a:r>
              <a:rPr lang="zh-CN" altLang="en-US" sz="3200">
                <a:solidFill>
                  <a:srgbClr val="000000"/>
                </a:solidFill>
              </a:rPr>
              <a:t>-</a:t>
            </a:r>
            <a:r>
              <a:rPr lang="en-US" altLang="zh-CN" sz="3200">
                <a:solidFill>
                  <a:srgbClr val="000000"/>
                </a:solidFill>
              </a:rPr>
              <a:t>nine) birthday. 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We will have a big party for her.</a:t>
            </a:r>
            <a:endParaRPr lang="zh-CN" altLang="en-US" sz="3200">
              <a:solidFill>
                <a:srgbClr val="000000"/>
              </a:solidFill>
            </a:endParaRPr>
          </a:p>
        </p:txBody>
      </p:sp>
      <p:sp>
        <p:nvSpPr>
          <p:cNvPr id="11268" name="Rectangle 4">
            <a:extLst>
              <a:ext uri="{FF2B5EF4-FFF2-40B4-BE49-F238E27FC236}">
                <a16:creationId xmlns:a16="http://schemas.microsoft.com/office/drawing/2014/main" id="{0F7507AB-A2B6-4045-854C-8482092B29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8626" y="1044575"/>
            <a:ext cx="1641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thirtieth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9" name="Rectangle 5">
            <a:extLst>
              <a:ext uri="{FF2B5EF4-FFF2-40B4-BE49-F238E27FC236}">
                <a16:creationId xmlns:a16="http://schemas.microsoft.com/office/drawing/2014/main" id="{82B03FD5-FCEE-F549-B765-3F10EE7B54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2060575"/>
            <a:ext cx="2235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twenty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first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0" name="Rectangle 6">
            <a:extLst>
              <a:ext uri="{FF2B5EF4-FFF2-40B4-BE49-F238E27FC236}">
                <a16:creationId xmlns:a16="http://schemas.microsoft.com/office/drawing/2014/main" id="{8FF6B0D3-D4A9-A442-8DAD-E86E13E3EB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3338" y="2492375"/>
            <a:ext cx="1371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second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1" name="Rectangle 7">
            <a:extLst>
              <a:ext uri="{FF2B5EF4-FFF2-40B4-BE49-F238E27FC236}">
                <a16:creationId xmlns:a16="http://schemas.microsoft.com/office/drawing/2014/main" id="{638541C5-4335-024F-851E-8E620E8944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08663" y="3429000"/>
            <a:ext cx="13001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fourth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2" name="Rectangle 8">
            <a:extLst>
              <a:ext uri="{FF2B5EF4-FFF2-40B4-BE49-F238E27FC236}">
                <a16:creationId xmlns:a16="http://schemas.microsoft.com/office/drawing/2014/main" id="{216141C1-2A84-DF41-8767-B7E52EECFA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4868863"/>
            <a:ext cx="2324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eighty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ninth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8539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utoUpdateAnimBg="0"/>
      <p:bldP spid="11269" grpId="0" autoUpdateAnimBg="0"/>
      <p:bldP spid="11270" grpId="0" autoUpdateAnimBg="0"/>
      <p:bldP spid="11271" grpId="0" autoUpdateAnimBg="0"/>
      <p:bldP spid="11272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>
            <a:extLst>
              <a:ext uri="{FF2B5EF4-FFF2-40B4-BE49-F238E27FC236}">
                <a16:creationId xmlns:a16="http://schemas.microsoft.com/office/drawing/2014/main" id="{A794C4FD-B588-834C-B8DE-9A01885E81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74825" y="836613"/>
            <a:ext cx="8642350" cy="5016500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zh-CN" altLang="en-US" sz="3200">
                <a:solidFill>
                  <a:srgbClr val="000000"/>
                </a:solidFill>
              </a:rPr>
              <a:t>三、选择最佳答案填空。 </a:t>
            </a:r>
            <a:endParaRPr lang="en-US" altLang="zh-CN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(      )1. July is ____ month of a year.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    A. six                        B. the sixth      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    C. seven    </a:t>
            </a:r>
            <a:r>
              <a:rPr lang="zh-CN" altLang="en-US" sz="3200">
                <a:solidFill>
                  <a:srgbClr val="000000"/>
                </a:solidFill>
              </a:rPr>
              <a:t>   </a:t>
            </a:r>
            <a:r>
              <a:rPr lang="en-US" altLang="zh-CN" sz="3200">
                <a:solidFill>
                  <a:srgbClr val="000000"/>
                </a:solidFill>
              </a:rPr>
              <a:t>             D. the seventh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(      )2. Five ____ dollars is a lot of money.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    A. million                 B. millions    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    C. the million           D. the millions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(      )3. The beautiful hotel is about ____ years old.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    A. hundred of 	     B. a hundred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    C. a hundred of 	     D. hundreds</a:t>
            </a:r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93AAA6F0-7AB3-6B4B-936D-373F1568C7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4225" y="1268414"/>
            <a:ext cx="482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3" name="Rectangle 5">
            <a:extLst>
              <a:ext uri="{FF2B5EF4-FFF2-40B4-BE49-F238E27FC236}">
                <a16:creationId xmlns:a16="http://schemas.microsoft.com/office/drawing/2014/main" id="{8D8E9CD0-C2F9-A947-BB76-72949D12D3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2844800"/>
            <a:ext cx="4810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4" name="Rectangle 6">
            <a:extLst>
              <a:ext uri="{FF2B5EF4-FFF2-40B4-BE49-F238E27FC236}">
                <a16:creationId xmlns:a16="http://schemas.microsoft.com/office/drawing/2014/main" id="{F681F1B0-8457-FB48-82D4-03E110146F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0" y="4221163"/>
            <a:ext cx="4587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9474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utoUpdateAnimBg="0"/>
      <p:bldP spid="12293" grpId="0" autoUpdateAnimBg="0"/>
      <p:bldP spid="12294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A37CC277-DFBE-4E5B-86B8-5A29F3B7C4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8875" y="908050"/>
            <a:ext cx="73342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>
                <a:solidFill>
                  <a:srgbClr val="009900"/>
                </a:solidFill>
                <a:ea typeface="华文中宋" panose="02010600040101010101" pitchFamily="2" charset="-122"/>
              </a:rPr>
              <a:t>B    Instructions about numbers</a:t>
            </a:r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CBA6D4D9-8AC7-4AD6-86EB-8D4A3CBC06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1844675"/>
            <a:ext cx="73342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>
                <a:solidFill>
                  <a:srgbClr val="009900"/>
                </a:solidFill>
                <a:ea typeface="华文中宋" panose="02010600040101010101" pitchFamily="2" charset="-122"/>
              </a:rPr>
              <a:t>加减乘除表达法（</a:t>
            </a:r>
            <a:r>
              <a:rPr lang="en-US" altLang="zh-CN" sz="3600" b="1">
                <a:solidFill>
                  <a:srgbClr val="009900"/>
                </a:solidFill>
                <a:ea typeface="华文中宋" panose="02010600040101010101" pitchFamily="2" charset="-122"/>
              </a:rPr>
              <a:t>2</a:t>
            </a:r>
            <a:r>
              <a:rPr lang="zh-CN" altLang="en-US" sz="3600" b="1">
                <a:solidFill>
                  <a:srgbClr val="009900"/>
                </a:solidFill>
                <a:ea typeface="华文中宋" panose="02010600040101010101" pitchFamily="2" charset="-122"/>
              </a:rPr>
              <a:t>种）</a:t>
            </a:r>
            <a:endParaRPr lang="en-US" altLang="zh-CN" sz="3600" b="1">
              <a:solidFill>
                <a:srgbClr val="009900"/>
              </a:solidFill>
              <a:ea typeface="华文中宋" panose="02010600040101010101" pitchFamily="2" charset="-122"/>
            </a:endParaRP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54095F5-6C96-4140-AC1B-EE562E5C699B}"/>
              </a:ext>
            </a:extLst>
          </p:cNvPr>
          <p:cNvSpPr txBox="1">
            <a:spLocks/>
          </p:cNvSpPr>
          <p:nvPr/>
        </p:nvSpPr>
        <p:spPr>
          <a:xfrm>
            <a:off x="1878013" y="3213100"/>
            <a:ext cx="8229600" cy="585788"/>
          </a:xfrm>
          <a:prstGeom prst="rect">
            <a:avLst/>
          </a:prstGeo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sz="3200" kern="0" dirty="0"/>
              <a:t>3+9</a:t>
            </a:r>
            <a:endParaRPr lang="zh-CN" altLang="en-US" sz="3200" kern="0" dirty="0"/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BC3DDD75-2BEC-4ABE-9336-A475DE9C920B}"/>
              </a:ext>
            </a:extLst>
          </p:cNvPr>
          <p:cNvSpPr txBox="1">
            <a:spLocks/>
          </p:cNvSpPr>
          <p:nvPr/>
        </p:nvSpPr>
        <p:spPr bwMode="auto">
          <a:xfrm>
            <a:off x="1898650" y="270827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1. </a:t>
            </a:r>
            <a:r>
              <a:rPr lang="zh-CN" altLang="en-US" sz="3200" kern="0" dirty="0">
                <a:solidFill>
                  <a:srgbClr val="FF0000"/>
                </a:solidFill>
              </a:rPr>
              <a:t>没有给出结果的加减乘除英文表达法</a:t>
            </a:r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BD89BE9D-126D-4890-A7DD-97A3F3C00593}"/>
              </a:ext>
            </a:extLst>
          </p:cNvPr>
          <p:cNvSpPr txBox="1">
            <a:spLocks/>
          </p:cNvSpPr>
          <p:nvPr/>
        </p:nvSpPr>
        <p:spPr>
          <a:xfrm>
            <a:off x="1898650" y="4292600"/>
            <a:ext cx="8229600" cy="584200"/>
          </a:xfrm>
          <a:prstGeom prst="rect">
            <a:avLst/>
          </a:prstGeo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sz="3200" kern="0" dirty="0"/>
              <a:t>3+9=12</a:t>
            </a:r>
            <a:endParaRPr lang="zh-CN" altLang="en-US" sz="3200" kern="0" dirty="0"/>
          </a:p>
        </p:txBody>
      </p:sp>
      <p:sp>
        <p:nvSpPr>
          <p:cNvPr id="7" name="内容占位符 3">
            <a:extLst>
              <a:ext uri="{FF2B5EF4-FFF2-40B4-BE49-F238E27FC236}">
                <a16:creationId xmlns:a16="http://schemas.microsoft.com/office/drawing/2014/main" id="{25AEB732-85BE-473B-9A42-01B8B3A0B266}"/>
              </a:ext>
            </a:extLst>
          </p:cNvPr>
          <p:cNvSpPr txBox="1">
            <a:spLocks/>
          </p:cNvSpPr>
          <p:nvPr/>
        </p:nvSpPr>
        <p:spPr bwMode="auto">
          <a:xfrm>
            <a:off x="1890713" y="371633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2. </a:t>
            </a:r>
            <a:r>
              <a:rPr lang="zh-CN" altLang="en-US" sz="3200" kern="0" dirty="0">
                <a:solidFill>
                  <a:srgbClr val="FF0000"/>
                </a:solidFill>
              </a:rPr>
              <a:t>给出结果的加减乘除英文表达法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5B70A760-B839-4F74-A5AC-BAEFA0776A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6550" y="119063"/>
            <a:ext cx="73342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>
                <a:solidFill>
                  <a:srgbClr val="009900"/>
                </a:solidFill>
                <a:ea typeface="华文中宋" panose="02010600040101010101" pitchFamily="2" charset="-122"/>
              </a:rPr>
              <a:t>B    Instructions about numbers</a:t>
            </a:r>
          </a:p>
        </p:txBody>
      </p:sp>
      <p:sp>
        <p:nvSpPr>
          <p:cNvPr id="5123" name="内容占位符 3">
            <a:extLst>
              <a:ext uri="{FF2B5EF4-FFF2-40B4-BE49-F238E27FC236}">
                <a16:creationId xmlns:a16="http://schemas.microsoft.com/office/drawing/2014/main" id="{5C479352-0BB5-46FC-A3C7-FE6ECC60D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8013" y="1765300"/>
            <a:ext cx="8229600" cy="585788"/>
          </a:xfrm>
        </p:spPr>
        <p:txBody>
          <a:bodyPr/>
          <a:lstStyle/>
          <a:p>
            <a:r>
              <a:rPr lang="en-US" altLang="zh-CN" sz="3200"/>
              <a:t>3+9</a:t>
            </a:r>
            <a:endParaRPr lang="zh-CN" altLang="en-US" sz="3200"/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876425" y="2368550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Add</a:t>
            </a:r>
            <a:r>
              <a:rPr lang="en-US" altLang="zh-CN" sz="3200" kern="0" dirty="0"/>
              <a:t> 3 and 9. </a:t>
            </a:r>
            <a:endParaRPr lang="zh-CN" altLang="en-US" sz="3200" kern="0" dirty="0"/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828800" y="2963864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zh-CN" altLang="en-US" sz="3200" kern="0" dirty="0">
                <a:solidFill>
                  <a:srgbClr val="FF0000"/>
                </a:solidFill>
              </a:rPr>
              <a:t>祈使句，以</a:t>
            </a:r>
            <a:r>
              <a:rPr lang="en-US" altLang="zh-CN" sz="3200" kern="0" dirty="0">
                <a:solidFill>
                  <a:srgbClr val="FF0000"/>
                </a:solidFill>
              </a:rPr>
              <a:t>v.</a:t>
            </a:r>
            <a:r>
              <a:rPr lang="zh-CN" altLang="en-US" sz="3200" kern="0" dirty="0">
                <a:solidFill>
                  <a:srgbClr val="FF0000"/>
                </a:solidFill>
              </a:rPr>
              <a:t>原开头。</a:t>
            </a:r>
            <a:endParaRPr lang="zh-CN" altLang="en-US" sz="3200" kern="0" dirty="0"/>
          </a:p>
        </p:txBody>
      </p:sp>
      <p:sp>
        <p:nvSpPr>
          <p:cNvPr id="7" name="内容占位符 3">
            <a:extLst>
              <a:ext uri="{FF2B5EF4-FFF2-40B4-BE49-F238E27FC236}">
                <a16:creationId xmlns:a16="http://schemas.microsoft.com/office/drawing/2014/main" id="{C92382C6-3917-4CED-BF42-8D74CBD705C2}"/>
              </a:ext>
            </a:extLst>
          </p:cNvPr>
          <p:cNvSpPr txBox="1">
            <a:spLocks/>
          </p:cNvSpPr>
          <p:nvPr/>
        </p:nvSpPr>
        <p:spPr bwMode="auto">
          <a:xfrm>
            <a:off x="1860550" y="349091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add</a:t>
            </a:r>
            <a:r>
              <a:rPr lang="zh-CN" altLang="en-US" sz="3200" kern="0" dirty="0">
                <a:solidFill>
                  <a:srgbClr val="FF0000"/>
                </a:solidFill>
              </a:rPr>
              <a:t>： </a:t>
            </a:r>
            <a:r>
              <a:rPr lang="en-US" altLang="zh-CN" sz="3200" kern="0" dirty="0">
                <a:solidFill>
                  <a:srgbClr val="FF0000"/>
                </a:solidFill>
              </a:rPr>
              <a:t>v.</a:t>
            </a:r>
            <a:r>
              <a:rPr lang="zh-CN" altLang="en-US" sz="3200" kern="0" dirty="0">
                <a:solidFill>
                  <a:srgbClr val="FF0000"/>
                </a:solidFill>
              </a:rPr>
              <a:t>原</a:t>
            </a:r>
            <a:endParaRPr lang="zh-CN" altLang="en-US" sz="3200" kern="0" dirty="0"/>
          </a:p>
        </p:txBody>
      </p:sp>
      <p:sp>
        <p:nvSpPr>
          <p:cNvPr id="8" name="内容占位符 3">
            <a:extLst>
              <a:ext uri="{FF2B5EF4-FFF2-40B4-BE49-F238E27FC236}">
                <a16:creationId xmlns:a16="http://schemas.microsoft.com/office/drawing/2014/main" id="{C62D3F4D-F4D6-4419-94DE-893A21B86D17}"/>
              </a:ext>
            </a:extLst>
          </p:cNvPr>
          <p:cNvSpPr txBox="1">
            <a:spLocks/>
          </p:cNvSpPr>
          <p:nvPr/>
        </p:nvSpPr>
        <p:spPr bwMode="auto">
          <a:xfrm>
            <a:off x="1774825" y="425608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A+B</a:t>
            </a:r>
            <a:endParaRPr lang="zh-CN" altLang="en-US" sz="3200" kern="0" dirty="0"/>
          </a:p>
        </p:txBody>
      </p:sp>
      <p:sp>
        <p:nvSpPr>
          <p:cNvPr id="9" name="内容占位符 3">
            <a:extLst>
              <a:ext uri="{FF2B5EF4-FFF2-40B4-BE49-F238E27FC236}">
                <a16:creationId xmlns:a16="http://schemas.microsoft.com/office/drawing/2014/main" id="{4D047589-2CC8-48CD-A5E7-A28AD9EB0815}"/>
              </a:ext>
            </a:extLst>
          </p:cNvPr>
          <p:cNvSpPr txBox="1">
            <a:spLocks/>
          </p:cNvSpPr>
          <p:nvPr/>
        </p:nvSpPr>
        <p:spPr bwMode="auto">
          <a:xfrm>
            <a:off x="3071813" y="425608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Add</a:t>
            </a:r>
            <a:r>
              <a:rPr lang="en-US" altLang="zh-CN" sz="3200" kern="0" dirty="0"/>
              <a:t> A and B.</a:t>
            </a:r>
            <a:endParaRPr lang="zh-CN" altLang="en-US" sz="3200" kern="0" dirty="0"/>
          </a:p>
        </p:txBody>
      </p:sp>
      <p:sp>
        <p:nvSpPr>
          <p:cNvPr id="10" name="内容占位符 3">
            <a:extLst>
              <a:ext uri="{FF2B5EF4-FFF2-40B4-BE49-F238E27FC236}">
                <a16:creationId xmlns:a16="http://schemas.microsoft.com/office/drawing/2014/main" id="{D59A6BD9-19EF-41F8-9FAB-5E53ED319721}"/>
              </a:ext>
            </a:extLst>
          </p:cNvPr>
          <p:cNvSpPr txBox="1">
            <a:spLocks/>
          </p:cNvSpPr>
          <p:nvPr/>
        </p:nvSpPr>
        <p:spPr bwMode="auto">
          <a:xfrm>
            <a:off x="1725613" y="50800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8+3.</a:t>
            </a:r>
            <a:endParaRPr lang="zh-CN" altLang="en-US" sz="3200" kern="0" dirty="0"/>
          </a:p>
        </p:txBody>
      </p:sp>
      <p:sp>
        <p:nvSpPr>
          <p:cNvPr id="11" name="内容占位符 3">
            <a:extLst>
              <a:ext uri="{FF2B5EF4-FFF2-40B4-BE49-F238E27FC236}">
                <a16:creationId xmlns:a16="http://schemas.microsoft.com/office/drawing/2014/main" id="{CEC10B28-4B60-4D0C-BF32-EA5F690E4C46}"/>
              </a:ext>
            </a:extLst>
          </p:cNvPr>
          <p:cNvSpPr txBox="1">
            <a:spLocks/>
          </p:cNvSpPr>
          <p:nvPr/>
        </p:nvSpPr>
        <p:spPr bwMode="auto">
          <a:xfrm>
            <a:off x="2881313" y="50593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Add 8 and 3.</a:t>
            </a:r>
            <a:endParaRPr lang="zh-CN" altLang="en-US" sz="3200" kern="0" dirty="0"/>
          </a:p>
        </p:txBody>
      </p:sp>
      <p:sp>
        <p:nvSpPr>
          <p:cNvPr id="12" name="内容占位符 3">
            <a:extLst>
              <a:ext uri="{FF2B5EF4-FFF2-40B4-BE49-F238E27FC236}">
                <a16:creationId xmlns:a16="http://schemas.microsoft.com/office/drawing/2014/main" id="{F87B8E58-E724-4175-A62D-E11DAF805831}"/>
              </a:ext>
            </a:extLst>
          </p:cNvPr>
          <p:cNvSpPr txBox="1">
            <a:spLocks/>
          </p:cNvSpPr>
          <p:nvPr/>
        </p:nvSpPr>
        <p:spPr bwMode="auto">
          <a:xfrm>
            <a:off x="1714500" y="56991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12+14.</a:t>
            </a:r>
            <a:endParaRPr lang="zh-CN" altLang="en-US" sz="3200" kern="0" dirty="0"/>
          </a:p>
        </p:txBody>
      </p:sp>
      <p:sp>
        <p:nvSpPr>
          <p:cNvPr id="13" name="内容占位符 3">
            <a:extLst>
              <a:ext uri="{FF2B5EF4-FFF2-40B4-BE49-F238E27FC236}">
                <a16:creationId xmlns:a16="http://schemas.microsoft.com/office/drawing/2014/main" id="{71A3D7F5-AAF6-47C5-BF32-9E40BC1F7EA4}"/>
              </a:ext>
            </a:extLst>
          </p:cNvPr>
          <p:cNvSpPr txBox="1">
            <a:spLocks/>
          </p:cNvSpPr>
          <p:nvPr/>
        </p:nvSpPr>
        <p:spPr bwMode="auto">
          <a:xfrm>
            <a:off x="3000375" y="56435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Add 12 and 14.</a:t>
            </a:r>
            <a:endParaRPr lang="zh-CN" altLang="en-US" sz="3200" kern="0" dirty="0"/>
          </a:p>
        </p:txBody>
      </p:sp>
      <p:sp>
        <p:nvSpPr>
          <p:cNvPr id="14" name="内容占位符 3">
            <a:extLst>
              <a:ext uri="{FF2B5EF4-FFF2-40B4-BE49-F238E27FC236}">
                <a16:creationId xmlns:a16="http://schemas.microsoft.com/office/drawing/2014/main" id="{8EB161DD-2D60-4766-9114-14AD0F1649B3}"/>
              </a:ext>
            </a:extLst>
          </p:cNvPr>
          <p:cNvSpPr txBox="1">
            <a:spLocks/>
          </p:cNvSpPr>
          <p:nvPr/>
        </p:nvSpPr>
        <p:spPr bwMode="auto">
          <a:xfrm>
            <a:off x="2135188" y="96361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1. </a:t>
            </a:r>
            <a:r>
              <a:rPr lang="zh-CN" altLang="en-US" sz="3200" kern="0" dirty="0">
                <a:solidFill>
                  <a:srgbClr val="FF0000"/>
                </a:solidFill>
              </a:rPr>
              <a:t>没有给出结果的加减乘除英文表达法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内容占位符 3">
            <a:extLst>
              <a:ext uri="{FF2B5EF4-FFF2-40B4-BE49-F238E27FC236}">
                <a16:creationId xmlns:a16="http://schemas.microsoft.com/office/drawing/2014/main" id="{F2F1A065-D5F0-4AC0-B255-51D3DEE203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765175"/>
            <a:ext cx="8229600" cy="584200"/>
          </a:xfrm>
        </p:spPr>
        <p:txBody>
          <a:bodyPr/>
          <a:lstStyle/>
          <a:p>
            <a:r>
              <a:rPr lang="en-US" altLang="zh-CN" sz="3200"/>
              <a:t>9-3</a:t>
            </a:r>
            <a:endParaRPr lang="zh-CN" altLang="en-US" sz="3200"/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965325" y="16097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Subtract </a:t>
            </a:r>
            <a:r>
              <a:rPr lang="en-US" altLang="zh-CN" sz="3200" kern="0" dirty="0"/>
              <a:t>3 from 9. </a:t>
            </a:r>
            <a:endParaRPr lang="zh-CN" altLang="en-US" sz="3200" kern="0" dirty="0"/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860550" y="2455864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zh-CN" altLang="en-US" sz="3200" kern="0" dirty="0">
                <a:solidFill>
                  <a:srgbClr val="FF0000"/>
                </a:solidFill>
              </a:rPr>
              <a:t>祈使句，以</a:t>
            </a:r>
            <a:r>
              <a:rPr lang="en-US" altLang="zh-CN" sz="3200" kern="0" dirty="0">
                <a:solidFill>
                  <a:srgbClr val="FF0000"/>
                </a:solidFill>
              </a:rPr>
              <a:t>v.</a:t>
            </a:r>
            <a:r>
              <a:rPr lang="zh-CN" altLang="en-US" sz="3200" kern="0" dirty="0">
                <a:solidFill>
                  <a:srgbClr val="FF0000"/>
                </a:solidFill>
              </a:rPr>
              <a:t>原开头。</a:t>
            </a:r>
            <a:endParaRPr lang="zh-CN" altLang="en-US" sz="3200" kern="0" dirty="0"/>
          </a:p>
        </p:txBody>
      </p:sp>
      <p:sp>
        <p:nvSpPr>
          <p:cNvPr id="7" name="内容占位符 3">
            <a:extLst>
              <a:ext uri="{FF2B5EF4-FFF2-40B4-BE49-F238E27FC236}">
                <a16:creationId xmlns:a16="http://schemas.microsoft.com/office/drawing/2014/main" id="{C92382C6-3917-4CED-BF42-8D74CBD705C2}"/>
              </a:ext>
            </a:extLst>
          </p:cNvPr>
          <p:cNvSpPr txBox="1">
            <a:spLocks/>
          </p:cNvSpPr>
          <p:nvPr/>
        </p:nvSpPr>
        <p:spPr bwMode="auto">
          <a:xfrm>
            <a:off x="1860550" y="33464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Subtract…from</a:t>
            </a:r>
            <a:r>
              <a:rPr lang="zh-CN" altLang="en-US" sz="3200" kern="0" dirty="0">
                <a:solidFill>
                  <a:srgbClr val="FF0000"/>
                </a:solidFill>
              </a:rPr>
              <a:t>：</a:t>
            </a:r>
            <a:r>
              <a:rPr lang="en-US" altLang="zh-CN" dirty="0"/>
              <a:t>[</a:t>
            </a:r>
            <a:r>
              <a:rPr lang="en-US" altLang="zh-CN" dirty="0" err="1"/>
              <a:t>səbˈtrækt</a:t>
            </a:r>
            <a:r>
              <a:rPr lang="en-US" altLang="zh-CN" dirty="0"/>
              <a:t>]  </a:t>
            </a:r>
            <a:r>
              <a:rPr lang="en-US" altLang="zh-CN" sz="3200" kern="0" dirty="0">
                <a:solidFill>
                  <a:srgbClr val="FF0000"/>
                </a:solidFill>
              </a:rPr>
              <a:t>v.</a:t>
            </a:r>
            <a:r>
              <a:rPr lang="zh-CN" altLang="en-US" sz="3200" kern="0" dirty="0">
                <a:solidFill>
                  <a:srgbClr val="FF0000"/>
                </a:solidFill>
              </a:rPr>
              <a:t>从</a:t>
            </a:r>
            <a:r>
              <a:rPr lang="en-US" altLang="zh-CN" sz="3200" kern="0" dirty="0">
                <a:solidFill>
                  <a:srgbClr val="FF0000"/>
                </a:solidFill>
              </a:rPr>
              <a:t>…</a:t>
            </a:r>
            <a:r>
              <a:rPr lang="zh-CN" altLang="en-US" sz="3200" kern="0" dirty="0">
                <a:solidFill>
                  <a:srgbClr val="FF0000"/>
                </a:solidFill>
              </a:rPr>
              <a:t>中减去</a:t>
            </a:r>
            <a:endParaRPr lang="zh-CN" altLang="en-US" sz="3200" kern="0" dirty="0"/>
          </a:p>
        </p:txBody>
      </p:sp>
      <p:sp>
        <p:nvSpPr>
          <p:cNvPr id="8" name="内容占位符 3">
            <a:extLst>
              <a:ext uri="{FF2B5EF4-FFF2-40B4-BE49-F238E27FC236}">
                <a16:creationId xmlns:a16="http://schemas.microsoft.com/office/drawing/2014/main" id="{C62D3F4D-F4D6-4419-94DE-893A21B86D17}"/>
              </a:ext>
            </a:extLst>
          </p:cNvPr>
          <p:cNvSpPr txBox="1">
            <a:spLocks/>
          </p:cNvSpPr>
          <p:nvPr/>
        </p:nvSpPr>
        <p:spPr bwMode="auto">
          <a:xfrm>
            <a:off x="1774825" y="41116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A-B</a:t>
            </a:r>
            <a:endParaRPr lang="zh-CN" altLang="en-US" sz="3200" kern="0" dirty="0"/>
          </a:p>
        </p:txBody>
      </p:sp>
      <p:sp>
        <p:nvSpPr>
          <p:cNvPr id="9" name="内容占位符 3">
            <a:extLst>
              <a:ext uri="{FF2B5EF4-FFF2-40B4-BE49-F238E27FC236}">
                <a16:creationId xmlns:a16="http://schemas.microsoft.com/office/drawing/2014/main" id="{4D047589-2CC8-48CD-A5E7-A28AD9EB0815}"/>
              </a:ext>
            </a:extLst>
          </p:cNvPr>
          <p:cNvSpPr txBox="1">
            <a:spLocks/>
          </p:cNvSpPr>
          <p:nvPr/>
        </p:nvSpPr>
        <p:spPr bwMode="auto">
          <a:xfrm>
            <a:off x="3071813" y="41116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Subtract B from A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0" name="内容占位符 3">
            <a:extLst>
              <a:ext uri="{FF2B5EF4-FFF2-40B4-BE49-F238E27FC236}">
                <a16:creationId xmlns:a16="http://schemas.microsoft.com/office/drawing/2014/main" id="{8EEF796D-3CCC-41F7-BDEB-E607703648D9}"/>
              </a:ext>
            </a:extLst>
          </p:cNvPr>
          <p:cNvSpPr txBox="1">
            <a:spLocks/>
          </p:cNvSpPr>
          <p:nvPr/>
        </p:nvSpPr>
        <p:spPr bwMode="auto">
          <a:xfrm>
            <a:off x="1768475" y="47561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8-3</a:t>
            </a:r>
            <a:endParaRPr lang="zh-CN" altLang="en-US" sz="3200" kern="0" dirty="0"/>
          </a:p>
        </p:txBody>
      </p:sp>
      <p:sp>
        <p:nvSpPr>
          <p:cNvPr id="15" name="内容占位符 3">
            <a:extLst>
              <a:ext uri="{FF2B5EF4-FFF2-40B4-BE49-F238E27FC236}">
                <a16:creationId xmlns:a16="http://schemas.microsoft.com/office/drawing/2014/main" id="{CB316D7E-6FA8-4969-AFFF-4437725F8523}"/>
              </a:ext>
            </a:extLst>
          </p:cNvPr>
          <p:cNvSpPr txBox="1">
            <a:spLocks/>
          </p:cNvSpPr>
          <p:nvPr/>
        </p:nvSpPr>
        <p:spPr bwMode="auto">
          <a:xfrm>
            <a:off x="2711450" y="47561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Subtract 3 from 8</a:t>
            </a:r>
            <a:endParaRPr lang="zh-CN" altLang="en-US" sz="3200" kern="0" dirty="0"/>
          </a:p>
        </p:txBody>
      </p:sp>
      <p:sp>
        <p:nvSpPr>
          <p:cNvPr id="16" name="内容占位符 3">
            <a:extLst>
              <a:ext uri="{FF2B5EF4-FFF2-40B4-BE49-F238E27FC236}">
                <a16:creationId xmlns:a16="http://schemas.microsoft.com/office/drawing/2014/main" id="{0883F709-9585-41F5-8738-D5A8CE27AFF4}"/>
              </a:ext>
            </a:extLst>
          </p:cNvPr>
          <p:cNvSpPr txBox="1">
            <a:spLocks/>
          </p:cNvSpPr>
          <p:nvPr/>
        </p:nvSpPr>
        <p:spPr bwMode="auto">
          <a:xfrm>
            <a:off x="1768475" y="55562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18-4</a:t>
            </a:r>
            <a:endParaRPr lang="zh-CN" altLang="en-US" sz="3200" kern="0" dirty="0"/>
          </a:p>
        </p:txBody>
      </p:sp>
      <p:sp>
        <p:nvSpPr>
          <p:cNvPr id="17" name="内容占位符 3">
            <a:extLst>
              <a:ext uri="{FF2B5EF4-FFF2-40B4-BE49-F238E27FC236}">
                <a16:creationId xmlns:a16="http://schemas.microsoft.com/office/drawing/2014/main" id="{96C3A67E-AB66-418E-839E-A089C497BC77}"/>
              </a:ext>
            </a:extLst>
          </p:cNvPr>
          <p:cNvSpPr txBox="1">
            <a:spLocks/>
          </p:cNvSpPr>
          <p:nvPr/>
        </p:nvSpPr>
        <p:spPr bwMode="auto">
          <a:xfrm>
            <a:off x="2693988" y="55118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Subtract 4 from 18</a:t>
            </a:r>
            <a:endParaRPr lang="zh-CN" altLang="en-US" sz="3200" kern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5" grpId="0"/>
      <p:bldP spid="16" grpId="0"/>
      <p:bldP spid="1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内容占位符 3">
            <a:extLst>
              <a:ext uri="{FF2B5EF4-FFF2-40B4-BE49-F238E27FC236}">
                <a16:creationId xmlns:a16="http://schemas.microsoft.com/office/drawing/2014/main" id="{A4641955-55F3-4572-939A-95E6661699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765175"/>
            <a:ext cx="8229600" cy="584200"/>
          </a:xfrm>
        </p:spPr>
        <p:txBody>
          <a:bodyPr/>
          <a:lstStyle/>
          <a:p>
            <a:r>
              <a:rPr lang="en-US" altLang="zh-CN" sz="3200"/>
              <a:t>3 x 9</a:t>
            </a:r>
            <a:endParaRPr lang="zh-CN" altLang="en-US" sz="3200"/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965325" y="16097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Multiply </a:t>
            </a:r>
            <a:r>
              <a:rPr lang="en-US" altLang="zh-CN" sz="3200" kern="0" dirty="0"/>
              <a:t>3 by 9. </a:t>
            </a:r>
            <a:endParaRPr lang="zh-CN" altLang="en-US" sz="3200" kern="0" dirty="0"/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860550" y="2455864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zh-CN" altLang="en-US" sz="3200" kern="0" dirty="0">
                <a:solidFill>
                  <a:srgbClr val="FF0000"/>
                </a:solidFill>
              </a:rPr>
              <a:t>祈使句，以</a:t>
            </a:r>
            <a:r>
              <a:rPr lang="en-US" altLang="zh-CN" sz="3200" kern="0" dirty="0">
                <a:solidFill>
                  <a:srgbClr val="FF0000"/>
                </a:solidFill>
              </a:rPr>
              <a:t>v.</a:t>
            </a:r>
            <a:r>
              <a:rPr lang="zh-CN" altLang="en-US" sz="3200" kern="0" dirty="0">
                <a:solidFill>
                  <a:srgbClr val="FF0000"/>
                </a:solidFill>
              </a:rPr>
              <a:t>原开头。</a:t>
            </a:r>
            <a:endParaRPr lang="zh-CN" altLang="en-US" sz="3200" kern="0" dirty="0"/>
          </a:p>
        </p:txBody>
      </p:sp>
      <p:sp>
        <p:nvSpPr>
          <p:cNvPr id="7" name="内容占位符 3">
            <a:extLst>
              <a:ext uri="{FF2B5EF4-FFF2-40B4-BE49-F238E27FC236}">
                <a16:creationId xmlns:a16="http://schemas.microsoft.com/office/drawing/2014/main" id="{C92382C6-3917-4CED-BF42-8D74CBD705C2}"/>
              </a:ext>
            </a:extLst>
          </p:cNvPr>
          <p:cNvSpPr txBox="1">
            <a:spLocks/>
          </p:cNvSpPr>
          <p:nvPr/>
        </p:nvSpPr>
        <p:spPr bwMode="auto">
          <a:xfrm>
            <a:off x="1860550" y="33464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multiply </a:t>
            </a:r>
            <a:r>
              <a:rPr lang="zh-CN" altLang="en-US" sz="3200" kern="0" dirty="0">
                <a:solidFill>
                  <a:srgbClr val="FF0000"/>
                </a:solidFill>
              </a:rPr>
              <a:t>：</a:t>
            </a:r>
            <a:r>
              <a:rPr lang="en-US" altLang="zh-CN" dirty="0"/>
              <a:t>[ˈ</a:t>
            </a:r>
            <a:r>
              <a:rPr lang="en-US" altLang="zh-CN" dirty="0" err="1"/>
              <a:t>mʌltɪplaɪ</a:t>
            </a:r>
            <a:r>
              <a:rPr lang="en-US" altLang="zh-CN" dirty="0"/>
              <a:t>] </a:t>
            </a:r>
            <a:r>
              <a:rPr lang="en-US" altLang="zh-CN" sz="3200" kern="0" dirty="0">
                <a:solidFill>
                  <a:srgbClr val="FF0000"/>
                </a:solidFill>
              </a:rPr>
              <a:t>v.</a:t>
            </a:r>
            <a:r>
              <a:rPr lang="zh-CN" altLang="en-US" sz="3200" kern="0" dirty="0">
                <a:solidFill>
                  <a:srgbClr val="FF0000"/>
                </a:solidFill>
              </a:rPr>
              <a:t>乘</a:t>
            </a:r>
            <a:endParaRPr lang="zh-CN" altLang="en-US" sz="3200" kern="0" dirty="0"/>
          </a:p>
        </p:txBody>
      </p:sp>
      <p:sp>
        <p:nvSpPr>
          <p:cNvPr id="8" name="内容占位符 3">
            <a:extLst>
              <a:ext uri="{FF2B5EF4-FFF2-40B4-BE49-F238E27FC236}">
                <a16:creationId xmlns:a16="http://schemas.microsoft.com/office/drawing/2014/main" id="{C62D3F4D-F4D6-4419-94DE-893A21B86D17}"/>
              </a:ext>
            </a:extLst>
          </p:cNvPr>
          <p:cNvSpPr txBox="1">
            <a:spLocks/>
          </p:cNvSpPr>
          <p:nvPr/>
        </p:nvSpPr>
        <p:spPr bwMode="auto">
          <a:xfrm>
            <a:off x="1774825" y="41116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A x B</a:t>
            </a:r>
            <a:endParaRPr lang="zh-CN" altLang="en-US" sz="3200" kern="0" dirty="0"/>
          </a:p>
        </p:txBody>
      </p:sp>
      <p:sp>
        <p:nvSpPr>
          <p:cNvPr id="9" name="内容占位符 3">
            <a:extLst>
              <a:ext uri="{FF2B5EF4-FFF2-40B4-BE49-F238E27FC236}">
                <a16:creationId xmlns:a16="http://schemas.microsoft.com/office/drawing/2014/main" id="{4D047589-2CC8-48CD-A5E7-A28AD9EB0815}"/>
              </a:ext>
            </a:extLst>
          </p:cNvPr>
          <p:cNvSpPr txBox="1">
            <a:spLocks/>
          </p:cNvSpPr>
          <p:nvPr/>
        </p:nvSpPr>
        <p:spPr bwMode="auto">
          <a:xfrm>
            <a:off x="3071813" y="41116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Multiply A by B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0" name="内容占位符 3">
            <a:extLst>
              <a:ext uri="{FF2B5EF4-FFF2-40B4-BE49-F238E27FC236}">
                <a16:creationId xmlns:a16="http://schemas.microsoft.com/office/drawing/2014/main" id="{888C02C7-0D58-4215-8F81-81DB72505690}"/>
              </a:ext>
            </a:extLst>
          </p:cNvPr>
          <p:cNvSpPr txBox="1">
            <a:spLocks/>
          </p:cNvSpPr>
          <p:nvPr/>
        </p:nvSpPr>
        <p:spPr bwMode="auto">
          <a:xfrm>
            <a:off x="1703388" y="4954589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4 x 5</a:t>
            </a:r>
            <a:endParaRPr lang="zh-CN" altLang="en-US" sz="3200" kern="0" dirty="0"/>
          </a:p>
        </p:txBody>
      </p:sp>
      <p:sp>
        <p:nvSpPr>
          <p:cNvPr id="11" name="内容占位符 3">
            <a:extLst>
              <a:ext uri="{FF2B5EF4-FFF2-40B4-BE49-F238E27FC236}">
                <a16:creationId xmlns:a16="http://schemas.microsoft.com/office/drawing/2014/main" id="{067CA03A-1A2F-4454-9808-DDEFE183A350}"/>
              </a:ext>
            </a:extLst>
          </p:cNvPr>
          <p:cNvSpPr txBox="1">
            <a:spLocks/>
          </p:cNvSpPr>
          <p:nvPr/>
        </p:nvSpPr>
        <p:spPr bwMode="auto">
          <a:xfrm>
            <a:off x="2782888" y="49323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Multiply 4 by 5</a:t>
            </a:r>
            <a:endParaRPr lang="zh-CN" altLang="en-US" sz="3200" kern="0" dirty="0"/>
          </a:p>
        </p:txBody>
      </p:sp>
      <p:sp>
        <p:nvSpPr>
          <p:cNvPr id="12" name="内容占位符 3">
            <a:extLst>
              <a:ext uri="{FF2B5EF4-FFF2-40B4-BE49-F238E27FC236}">
                <a16:creationId xmlns:a16="http://schemas.microsoft.com/office/drawing/2014/main" id="{9B721C31-D24D-4578-B478-42892ED4C259}"/>
              </a:ext>
            </a:extLst>
          </p:cNvPr>
          <p:cNvSpPr txBox="1">
            <a:spLocks/>
          </p:cNvSpPr>
          <p:nvPr/>
        </p:nvSpPr>
        <p:spPr bwMode="auto">
          <a:xfrm>
            <a:off x="1703388" y="56610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6 x 9</a:t>
            </a:r>
            <a:endParaRPr lang="zh-CN" altLang="en-US" sz="3200" kern="0" dirty="0"/>
          </a:p>
        </p:txBody>
      </p:sp>
      <p:sp>
        <p:nvSpPr>
          <p:cNvPr id="13" name="内容占位符 3">
            <a:extLst>
              <a:ext uri="{FF2B5EF4-FFF2-40B4-BE49-F238E27FC236}">
                <a16:creationId xmlns:a16="http://schemas.microsoft.com/office/drawing/2014/main" id="{099EA15D-4039-40DC-B5AF-70ED7739246F}"/>
              </a:ext>
            </a:extLst>
          </p:cNvPr>
          <p:cNvSpPr txBox="1">
            <a:spLocks/>
          </p:cNvSpPr>
          <p:nvPr/>
        </p:nvSpPr>
        <p:spPr bwMode="auto">
          <a:xfrm>
            <a:off x="2782888" y="5649914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Multiply 6 by 9</a:t>
            </a:r>
            <a:endParaRPr lang="zh-CN" altLang="en-US" sz="3200" kern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内容占位符 3">
            <a:extLst>
              <a:ext uri="{FF2B5EF4-FFF2-40B4-BE49-F238E27FC236}">
                <a16:creationId xmlns:a16="http://schemas.microsoft.com/office/drawing/2014/main" id="{EC054073-FFBE-44EB-AAB9-E018D5A00D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765175"/>
            <a:ext cx="8229600" cy="584200"/>
          </a:xfrm>
        </p:spPr>
        <p:txBody>
          <a:bodyPr/>
          <a:lstStyle/>
          <a:p>
            <a:r>
              <a:rPr lang="en-US" altLang="zh-CN" sz="3200"/>
              <a:t>9</a:t>
            </a:r>
            <a:r>
              <a:rPr lang="en-US" altLang="zh-CN" sz="3200" b="1"/>
              <a:t> ÷ 3</a:t>
            </a:r>
            <a:endParaRPr lang="zh-CN" altLang="en-US" sz="3200"/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965325" y="16097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Divide</a:t>
            </a:r>
            <a:r>
              <a:rPr lang="en-US" altLang="zh-CN" sz="3200" kern="0" dirty="0"/>
              <a:t> 9 by 3. </a:t>
            </a:r>
            <a:endParaRPr lang="zh-CN" altLang="en-US" sz="3200" kern="0" dirty="0"/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860550" y="2455864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zh-CN" altLang="en-US" sz="3200" kern="0" dirty="0">
                <a:solidFill>
                  <a:srgbClr val="FF0000"/>
                </a:solidFill>
              </a:rPr>
              <a:t>祈使句，以</a:t>
            </a:r>
            <a:r>
              <a:rPr lang="en-US" altLang="zh-CN" sz="3200" kern="0" dirty="0">
                <a:solidFill>
                  <a:srgbClr val="FF0000"/>
                </a:solidFill>
              </a:rPr>
              <a:t>v.</a:t>
            </a:r>
            <a:r>
              <a:rPr lang="zh-CN" altLang="en-US" sz="3200" kern="0" dirty="0">
                <a:solidFill>
                  <a:srgbClr val="FF0000"/>
                </a:solidFill>
              </a:rPr>
              <a:t>原开头。</a:t>
            </a:r>
            <a:endParaRPr lang="zh-CN" altLang="en-US" sz="3200" kern="0" dirty="0"/>
          </a:p>
        </p:txBody>
      </p:sp>
      <p:sp>
        <p:nvSpPr>
          <p:cNvPr id="7" name="内容占位符 3">
            <a:extLst>
              <a:ext uri="{FF2B5EF4-FFF2-40B4-BE49-F238E27FC236}">
                <a16:creationId xmlns:a16="http://schemas.microsoft.com/office/drawing/2014/main" id="{C92382C6-3917-4CED-BF42-8D74CBD705C2}"/>
              </a:ext>
            </a:extLst>
          </p:cNvPr>
          <p:cNvSpPr txBox="1">
            <a:spLocks/>
          </p:cNvSpPr>
          <p:nvPr/>
        </p:nvSpPr>
        <p:spPr bwMode="auto">
          <a:xfrm>
            <a:off x="1860550" y="33464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divide </a:t>
            </a:r>
            <a:r>
              <a:rPr lang="zh-CN" altLang="en-US" sz="3200" kern="0" dirty="0">
                <a:solidFill>
                  <a:srgbClr val="FF0000"/>
                </a:solidFill>
              </a:rPr>
              <a:t>：</a:t>
            </a:r>
            <a:r>
              <a:rPr lang="en-US" altLang="zh-CN" dirty="0"/>
              <a:t>[</a:t>
            </a:r>
            <a:r>
              <a:rPr lang="en-US" altLang="zh-CN" dirty="0" err="1"/>
              <a:t>dɪˈvaɪd</a:t>
            </a:r>
            <a:r>
              <a:rPr lang="en-US" altLang="zh-CN" dirty="0"/>
              <a:t>] </a:t>
            </a:r>
            <a:r>
              <a:rPr lang="en-US" altLang="zh-CN" sz="3200" kern="0" dirty="0">
                <a:solidFill>
                  <a:srgbClr val="FF0000"/>
                </a:solidFill>
              </a:rPr>
              <a:t>v.</a:t>
            </a:r>
            <a:r>
              <a:rPr lang="zh-CN" altLang="en-US" sz="3200" kern="0" dirty="0">
                <a:solidFill>
                  <a:srgbClr val="FF0000"/>
                </a:solidFill>
              </a:rPr>
              <a:t>除</a:t>
            </a:r>
            <a:endParaRPr lang="zh-CN" altLang="en-US" sz="3200" kern="0" dirty="0"/>
          </a:p>
        </p:txBody>
      </p:sp>
      <p:sp>
        <p:nvSpPr>
          <p:cNvPr id="8" name="内容占位符 3">
            <a:extLst>
              <a:ext uri="{FF2B5EF4-FFF2-40B4-BE49-F238E27FC236}">
                <a16:creationId xmlns:a16="http://schemas.microsoft.com/office/drawing/2014/main" id="{C62D3F4D-F4D6-4419-94DE-893A21B86D17}"/>
              </a:ext>
            </a:extLst>
          </p:cNvPr>
          <p:cNvSpPr txBox="1">
            <a:spLocks/>
          </p:cNvSpPr>
          <p:nvPr/>
        </p:nvSpPr>
        <p:spPr bwMode="auto">
          <a:xfrm>
            <a:off x="1774825" y="41116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A </a:t>
            </a:r>
            <a:r>
              <a:rPr lang="en-US" altLang="zh-CN" sz="3200" b="1" dirty="0"/>
              <a:t>÷</a:t>
            </a:r>
            <a:r>
              <a:rPr lang="en-US" altLang="zh-CN" sz="3200" kern="0" dirty="0"/>
              <a:t> B</a:t>
            </a:r>
            <a:endParaRPr lang="zh-CN" altLang="en-US" sz="3200" kern="0" dirty="0"/>
          </a:p>
        </p:txBody>
      </p:sp>
      <p:sp>
        <p:nvSpPr>
          <p:cNvPr id="9" name="内容占位符 3">
            <a:extLst>
              <a:ext uri="{FF2B5EF4-FFF2-40B4-BE49-F238E27FC236}">
                <a16:creationId xmlns:a16="http://schemas.microsoft.com/office/drawing/2014/main" id="{4D047589-2CC8-48CD-A5E7-A28AD9EB0815}"/>
              </a:ext>
            </a:extLst>
          </p:cNvPr>
          <p:cNvSpPr txBox="1">
            <a:spLocks/>
          </p:cNvSpPr>
          <p:nvPr/>
        </p:nvSpPr>
        <p:spPr bwMode="auto">
          <a:xfrm>
            <a:off x="3071813" y="41116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Divide A by B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0" name="内容占位符 3">
            <a:extLst>
              <a:ext uri="{FF2B5EF4-FFF2-40B4-BE49-F238E27FC236}">
                <a16:creationId xmlns:a16="http://schemas.microsoft.com/office/drawing/2014/main" id="{382049D0-278C-4703-AA2F-86F05E9447CF}"/>
              </a:ext>
            </a:extLst>
          </p:cNvPr>
          <p:cNvSpPr txBox="1">
            <a:spLocks/>
          </p:cNvSpPr>
          <p:nvPr/>
        </p:nvSpPr>
        <p:spPr bwMode="auto">
          <a:xfrm>
            <a:off x="1703388" y="487838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14 </a:t>
            </a:r>
            <a:r>
              <a:rPr lang="en-US" altLang="zh-CN" sz="3200" b="1" dirty="0"/>
              <a:t>÷</a:t>
            </a:r>
            <a:r>
              <a:rPr lang="en-US" altLang="zh-CN" sz="3200" kern="0" dirty="0"/>
              <a:t> 2</a:t>
            </a:r>
            <a:endParaRPr lang="zh-CN" altLang="en-US" sz="3200" kern="0" dirty="0"/>
          </a:p>
        </p:txBody>
      </p:sp>
      <p:sp>
        <p:nvSpPr>
          <p:cNvPr id="12" name="内容占位符 3">
            <a:extLst>
              <a:ext uri="{FF2B5EF4-FFF2-40B4-BE49-F238E27FC236}">
                <a16:creationId xmlns:a16="http://schemas.microsoft.com/office/drawing/2014/main" id="{126E4A52-2BA7-48AA-A025-2CEA60D1899C}"/>
              </a:ext>
            </a:extLst>
          </p:cNvPr>
          <p:cNvSpPr txBox="1">
            <a:spLocks/>
          </p:cNvSpPr>
          <p:nvPr/>
        </p:nvSpPr>
        <p:spPr bwMode="auto">
          <a:xfrm>
            <a:off x="3287713" y="487838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Divide 14 </a:t>
            </a:r>
            <a:r>
              <a:rPr lang="en-US" altLang="zh-CN" sz="3200" b="1" dirty="0"/>
              <a:t>by</a:t>
            </a:r>
            <a:r>
              <a:rPr lang="en-US" altLang="zh-CN" sz="3200" kern="0" dirty="0"/>
              <a:t> 2.</a:t>
            </a:r>
            <a:endParaRPr lang="zh-CN" altLang="en-US" sz="3200" kern="0" dirty="0"/>
          </a:p>
        </p:txBody>
      </p:sp>
      <p:sp>
        <p:nvSpPr>
          <p:cNvPr id="13" name="内容占位符 3">
            <a:extLst>
              <a:ext uri="{FF2B5EF4-FFF2-40B4-BE49-F238E27FC236}">
                <a16:creationId xmlns:a16="http://schemas.microsoft.com/office/drawing/2014/main" id="{B0764790-E182-4A4E-9E21-2A2A8EB4D771}"/>
              </a:ext>
            </a:extLst>
          </p:cNvPr>
          <p:cNvSpPr txBox="1">
            <a:spLocks/>
          </p:cNvSpPr>
          <p:nvPr/>
        </p:nvSpPr>
        <p:spPr bwMode="auto">
          <a:xfrm>
            <a:off x="1697038" y="55562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15 </a:t>
            </a:r>
            <a:r>
              <a:rPr lang="en-US" altLang="zh-CN" sz="3200" b="1" dirty="0"/>
              <a:t>÷</a:t>
            </a:r>
            <a:r>
              <a:rPr lang="en-US" altLang="zh-CN" sz="3200" kern="0" dirty="0"/>
              <a:t> 5</a:t>
            </a:r>
            <a:endParaRPr lang="zh-CN" altLang="en-US" sz="3200" kern="0" dirty="0"/>
          </a:p>
        </p:txBody>
      </p:sp>
      <p:sp>
        <p:nvSpPr>
          <p:cNvPr id="14" name="内容占位符 3">
            <a:extLst>
              <a:ext uri="{FF2B5EF4-FFF2-40B4-BE49-F238E27FC236}">
                <a16:creationId xmlns:a16="http://schemas.microsoft.com/office/drawing/2014/main" id="{B4BAC455-DEE7-47BA-B607-DC80FCB0F16D}"/>
              </a:ext>
            </a:extLst>
          </p:cNvPr>
          <p:cNvSpPr txBox="1">
            <a:spLocks/>
          </p:cNvSpPr>
          <p:nvPr/>
        </p:nvSpPr>
        <p:spPr bwMode="auto">
          <a:xfrm>
            <a:off x="3287713" y="5588000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Divide 15 </a:t>
            </a:r>
            <a:r>
              <a:rPr lang="en-US" altLang="zh-CN" sz="3200" b="1" dirty="0"/>
              <a:t>by</a:t>
            </a:r>
            <a:r>
              <a:rPr lang="en-US" altLang="zh-CN" sz="3200" kern="0" dirty="0"/>
              <a:t> 5.</a:t>
            </a:r>
            <a:endParaRPr lang="zh-CN" altLang="en-US" sz="3200" kern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2" grpId="0"/>
      <p:bldP spid="13" grpId="0"/>
      <p:bldP spid="1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内容占位符 3">
            <a:extLst>
              <a:ext uri="{FF2B5EF4-FFF2-40B4-BE49-F238E27FC236}">
                <a16:creationId xmlns:a16="http://schemas.microsoft.com/office/drawing/2014/main" id="{D9F1726D-AF78-481E-AD1B-C9ABD5D69A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765175"/>
            <a:ext cx="8229600" cy="584200"/>
          </a:xfrm>
        </p:spPr>
        <p:txBody>
          <a:bodyPr/>
          <a:lstStyle/>
          <a:p>
            <a:r>
              <a:rPr lang="zh-CN" altLang="en-US" sz="3200"/>
              <a:t>小结</a:t>
            </a:r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965325" y="16097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sz="3200" kern="0" dirty="0"/>
              <a:t>1. </a:t>
            </a:r>
            <a:r>
              <a:rPr lang="zh-CN" altLang="en-US" sz="3200" kern="0" dirty="0"/>
              <a:t>没有给出结果的加减乘除英文表达法</a:t>
            </a:r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860550" y="2455864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zh-CN" altLang="en-US" sz="3200" kern="0" dirty="0">
                <a:solidFill>
                  <a:srgbClr val="FF0000"/>
                </a:solidFill>
              </a:rPr>
              <a:t>（</a:t>
            </a:r>
            <a:r>
              <a:rPr lang="en-US" altLang="zh-CN" sz="3200" kern="0" dirty="0">
                <a:solidFill>
                  <a:srgbClr val="FF0000"/>
                </a:solidFill>
              </a:rPr>
              <a:t>1</a:t>
            </a:r>
            <a:r>
              <a:rPr lang="zh-CN" altLang="en-US" sz="3200" kern="0" dirty="0">
                <a:solidFill>
                  <a:srgbClr val="FF0000"/>
                </a:solidFill>
              </a:rPr>
              <a:t>）要用祈使句，以</a:t>
            </a:r>
            <a:r>
              <a:rPr lang="en-US" altLang="zh-CN" sz="3200" kern="0" dirty="0">
                <a:solidFill>
                  <a:srgbClr val="FF0000"/>
                </a:solidFill>
              </a:rPr>
              <a:t>v.</a:t>
            </a:r>
            <a:r>
              <a:rPr lang="zh-CN" altLang="en-US" sz="3200" kern="0" dirty="0">
                <a:solidFill>
                  <a:srgbClr val="FF0000"/>
                </a:solidFill>
              </a:rPr>
              <a:t>原开头。</a:t>
            </a:r>
            <a:endParaRPr lang="zh-CN" altLang="en-US" sz="3200" kern="0" dirty="0"/>
          </a:p>
        </p:txBody>
      </p:sp>
      <p:sp>
        <p:nvSpPr>
          <p:cNvPr id="9" name="内容占位符 3">
            <a:extLst>
              <a:ext uri="{FF2B5EF4-FFF2-40B4-BE49-F238E27FC236}">
                <a16:creationId xmlns:a16="http://schemas.microsoft.com/office/drawing/2014/main" id="{4D047589-2CC8-48CD-A5E7-A28AD9EB0815}"/>
              </a:ext>
            </a:extLst>
          </p:cNvPr>
          <p:cNvSpPr txBox="1">
            <a:spLocks/>
          </p:cNvSpPr>
          <p:nvPr/>
        </p:nvSpPr>
        <p:spPr bwMode="auto">
          <a:xfrm>
            <a:off x="1774825" y="32321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A+B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5" name="内容占位符 3">
            <a:extLst>
              <a:ext uri="{FF2B5EF4-FFF2-40B4-BE49-F238E27FC236}">
                <a16:creationId xmlns:a16="http://schemas.microsoft.com/office/drawing/2014/main" id="{F75BA149-A645-4756-A250-1887D47497EF}"/>
              </a:ext>
            </a:extLst>
          </p:cNvPr>
          <p:cNvSpPr txBox="1">
            <a:spLocks/>
          </p:cNvSpPr>
          <p:nvPr/>
        </p:nvSpPr>
        <p:spPr bwMode="auto">
          <a:xfrm>
            <a:off x="3143250" y="32067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Add A and B.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6" name="内容占位符 3">
            <a:extLst>
              <a:ext uri="{FF2B5EF4-FFF2-40B4-BE49-F238E27FC236}">
                <a16:creationId xmlns:a16="http://schemas.microsoft.com/office/drawing/2014/main" id="{F1A9BFD6-ACDF-41C1-9004-B6E0EACD8603}"/>
              </a:ext>
            </a:extLst>
          </p:cNvPr>
          <p:cNvSpPr txBox="1">
            <a:spLocks/>
          </p:cNvSpPr>
          <p:nvPr/>
        </p:nvSpPr>
        <p:spPr bwMode="auto">
          <a:xfrm>
            <a:off x="1774825" y="373697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A-B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7" name="内容占位符 3">
            <a:extLst>
              <a:ext uri="{FF2B5EF4-FFF2-40B4-BE49-F238E27FC236}">
                <a16:creationId xmlns:a16="http://schemas.microsoft.com/office/drawing/2014/main" id="{B784FBB7-C6C9-4B92-A8EE-826D98F5769C}"/>
              </a:ext>
            </a:extLst>
          </p:cNvPr>
          <p:cNvSpPr txBox="1">
            <a:spLocks/>
          </p:cNvSpPr>
          <p:nvPr/>
        </p:nvSpPr>
        <p:spPr bwMode="auto">
          <a:xfrm>
            <a:off x="3143250" y="37893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Subtract </a:t>
            </a:r>
            <a:r>
              <a:rPr lang="en-US" altLang="zh-CN" sz="3200" kern="0" dirty="0">
                <a:solidFill>
                  <a:srgbClr val="7030A0"/>
                </a:solidFill>
              </a:rPr>
              <a:t>B</a:t>
            </a:r>
            <a:r>
              <a:rPr lang="en-US" altLang="zh-CN" sz="3200" kern="0" dirty="0">
                <a:solidFill>
                  <a:srgbClr val="FF0000"/>
                </a:solidFill>
              </a:rPr>
              <a:t> from </a:t>
            </a:r>
            <a:r>
              <a:rPr lang="en-US" altLang="zh-CN" sz="3200" kern="0" dirty="0">
                <a:solidFill>
                  <a:srgbClr val="7030A0"/>
                </a:solidFill>
              </a:rPr>
              <a:t>A</a:t>
            </a:r>
            <a:r>
              <a:rPr lang="en-US" altLang="zh-CN" sz="3200" kern="0" dirty="0">
                <a:solidFill>
                  <a:srgbClr val="FF0000"/>
                </a:solidFill>
              </a:rPr>
              <a:t>.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8" name="内容占位符 3">
            <a:extLst>
              <a:ext uri="{FF2B5EF4-FFF2-40B4-BE49-F238E27FC236}">
                <a16:creationId xmlns:a16="http://schemas.microsoft.com/office/drawing/2014/main" id="{A8C8F221-D7B9-4C49-AC22-3DB7259D9907}"/>
              </a:ext>
            </a:extLst>
          </p:cNvPr>
          <p:cNvSpPr txBox="1">
            <a:spLocks/>
          </p:cNvSpPr>
          <p:nvPr/>
        </p:nvSpPr>
        <p:spPr bwMode="auto">
          <a:xfrm>
            <a:off x="1774825" y="430371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 x B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9" name="内容占位符 3">
            <a:extLst>
              <a:ext uri="{FF2B5EF4-FFF2-40B4-BE49-F238E27FC236}">
                <a16:creationId xmlns:a16="http://schemas.microsoft.com/office/drawing/2014/main" id="{775ED097-A880-4D60-9A60-FC77070FC13F}"/>
              </a:ext>
            </a:extLst>
          </p:cNvPr>
          <p:cNvSpPr txBox="1">
            <a:spLocks/>
          </p:cNvSpPr>
          <p:nvPr/>
        </p:nvSpPr>
        <p:spPr bwMode="auto">
          <a:xfrm>
            <a:off x="3143250" y="433228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Multiply A by B.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20" name="内容占位符 3">
            <a:extLst>
              <a:ext uri="{FF2B5EF4-FFF2-40B4-BE49-F238E27FC236}">
                <a16:creationId xmlns:a16="http://schemas.microsoft.com/office/drawing/2014/main" id="{2541E645-6D07-4DE1-911B-2485D0030802}"/>
              </a:ext>
            </a:extLst>
          </p:cNvPr>
          <p:cNvSpPr txBox="1">
            <a:spLocks/>
          </p:cNvSpPr>
          <p:nvPr/>
        </p:nvSpPr>
        <p:spPr bwMode="auto">
          <a:xfrm>
            <a:off x="1760538" y="497363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 </a:t>
            </a:r>
            <a:r>
              <a:rPr lang="en-US" altLang="zh-CN" sz="3200" b="1" dirty="0">
                <a:solidFill>
                  <a:srgbClr val="FF0000"/>
                </a:solidFill>
              </a:rPr>
              <a:t>÷</a:t>
            </a:r>
            <a:r>
              <a:rPr lang="en-US" altLang="zh-CN" sz="3200" kern="0" dirty="0">
                <a:solidFill>
                  <a:srgbClr val="FF0000"/>
                </a:solidFill>
              </a:rPr>
              <a:t> B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21" name="内容占位符 3">
            <a:extLst>
              <a:ext uri="{FF2B5EF4-FFF2-40B4-BE49-F238E27FC236}">
                <a16:creationId xmlns:a16="http://schemas.microsoft.com/office/drawing/2014/main" id="{78A12DEE-D216-473E-8B9C-15A0238A8980}"/>
              </a:ext>
            </a:extLst>
          </p:cNvPr>
          <p:cNvSpPr txBox="1">
            <a:spLocks/>
          </p:cNvSpPr>
          <p:nvPr/>
        </p:nvSpPr>
        <p:spPr bwMode="auto">
          <a:xfrm>
            <a:off x="3143250" y="4954589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Divide A by B.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2B8FBC3A-9099-4383-B80A-908562472D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6550" y="119063"/>
            <a:ext cx="73342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>
                <a:solidFill>
                  <a:srgbClr val="009900"/>
                </a:solidFill>
                <a:ea typeface="华文中宋" panose="02010600040101010101" pitchFamily="2" charset="-122"/>
              </a:rPr>
              <a:t>B    Instructions about numbers</a:t>
            </a:r>
          </a:p>
        </p:txBody>
      </p:sp>
      <p:sp>
        <p:nvSpPr>
          <p:cNvPr id="14339" name="内容占位符 3">
            <a:extLst>
              <a:ext uri="{FF2B5EF4-FFF2-40B4-BE49-F238E27FC236}">
                <a16:creationId xmlns:a16="http://schemas.microsoft.com/office/drawing/2014/main" id="{6144BA31-2C75-4016-B798-22B902B8FA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6425" y="1681163"/>
            <a:ext cx="8229600" cy="584200"/>
          </a:xfrm>
        </p:spPr>
        <p:txBody>
          <a:bodyPr/>
          <a:lstStyle/>
          <a:p>
            <a:r>
              <a:rPr lang="en-US" altLang="zh-CN" sz="3200"/>
              <a:t>3+9=12</a:t>
            </a:r>
            <a:endParaRPr lang="zh-CN" altLang="en-US" sz="3200"/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876425" y="2368550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zh-CN" altLang="en-US" sz="3200" kern="0" dirty="0">
                <a:solidFill>
                  <a:srgbClr val="FF0000"/>
                </a:solidFill>
              </a:rPr>
              <a:t>用陈述句。</a:t>
            </a:r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828800" y="2963864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3 </a:t>
            </a:r>
            <a:r>
              <a:rPr lang="en-US" altLang="zh-CN" sz="3200" kern="0" dirty="0">
                <a:solidFill>
                  <a:srgbClr val="7030A0"/>
                </a:solidFill>
              </a:rPr>
              <a:t>plus</a:t>
            </a:r>
            <a:r>
              <a:rPr lang="en-US" altLang="zh-CN" sz="3200" kern="0" dirty="0"/>
              <a:t> 9 </a:t>
            </a:r>
            <a:r>
              <a:rPr lang="en-US" altLang="zh-CN" sz="3200" kern="0" dirty="0">
                <a:solidFill>
                  <a:srgbClr val="FF0000"/>
                </a:solidFill>
              </a:rPr>
              <a:t>equals/is </a:t>
            </a:r>
            <a:r>
              <a:rPr lang="en-US" altLang="zh-CN" sz="3200" kern="0" dirty="0"/>
              <a:t>12. </a:t>
            </a:r>
            <a:endParaRPr lang="zh-CN" altLang="en-US" sz="3200" kern="0" dirty="0"/>
          </a:p>
        </p:txBody>
      </p:sp>
      <p:sp>
        <p:nvSpPr>
          <p:cNvPr id="7" name="内容占位符 3">
            <a:extLst>
              <a:ext uri="{FF2B5EF4-FFF2-40B4-BE49-F238E27FC236}">
                <a16:creationId xmlns:a16="http://schemas.microsoft.com/office/drawing/2014/main" id="{C92382C6-3917-4CED-BF42-8D74CBD705C2}"/>
              </a:ext>
            </a:extLst>
          </p:cNvPr>
          <p:cNvSpPr txBox="1">
            <a:spLocks/>
          </p:cNvSpPr>
          <p:nvPr/>
        </p:nvSpPr>
        <p:spPr bwMode="auto">
          <a:xfrm>
            <a:off x="1860550" y="3563939"/>
            <a:ext cx="344328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zh-CN" altLang="en-US" sz="3200" kern="0" dirty="0">
                <a:solidFill>
                  <a:srgbClr val="FF0000"/>
                </a:solidFill>
              </a:rPr>
              <a:t>谓语动词是哪个？</a:t>
            </a:r>
            <a:endParaRPr lang="zh-CN" altLang="en-US" sz="3200" kern="0" dirty="0"/>
          </a:p>
        </p:txBody>
      </p:sp>
      <p:sp>
        <p:nvSpPr>
          <p:cNvPr id="8" name="内容占位符 3">
            <a:extLst>
              <a:ext uri="{FF2B5EF4-FFF2-40B4-BE49-F238E27FC236}">
                <a16:creationId xmlns:a16="http://schemas.microsoft.com/office/drawing/2014/main" id="{C62D3F4D-F4D6-4419-94DE-893A21B86D17}"/>
              </a:ext>
            </a:extLst>
          </p:cNvPr>
          <p:cNvSpPr txBox="1">
            <a:spLocks/>
          </p:cNvSpPr>
          <p:nvPr/>
        </p:nvSpPr>
        <p:spPr bwMode="auto">
          <a:xfrm>
            <a:off x="1774825" y="41402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equal</a:t>
            </a:r>
            <a:endParaRPr lang="zh-CN" altLang="en-US" sz="3200" kern="0" dirty="0"/>
          </a:p>
        </p:txBody>
      </p:sp>
      <p:sp>
        <p:nvSpPr>
          <p:cNvPr id="9" name="内容占位符 3">
            <a:extLst>
              <a:ext uri="{FF2B5EF4-FFF2-40B4-BE49-F238E27FC236}">
                <a16:creationId xmlns:a16="http://schemas.microsoft.com/office/drawing/2014/main" id="{4D047589-2CC8-48CD-A5E7-A28AD9EB0815}"/>
              </a:ext>
            </a:extLst>
          </p:cNvPr>
          <p:cNvSpPr txBox="1">
            <a:spLocks/>
          </p:cNvSpPr>
          <p:nvPr/>
        </p:nvSpPr>
        <p:spPr bwMode="auto">
          <a:xfrm>
            <a:off x="3000375" y="41402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v.</a:t>
            </a:r>
            <a:r>
              <a:rPr lang="zh-CN" altLang="en-US" sz="3200" kern="0" dirty="0"/>
              <a:t>等于</a:t>
            </a:r>
          </a:p>
        </p:txBody>
      </p:sp>
      <p:sp>
        <p:nvSpPr>
          <p:cNvPr id="10" name="内容占位符 3">
            <a:extLst>
              <a:ext uri="{FF2B5EF4-FFF2-40B4-BE49-F238E27FC236}">
                <a16:creationId xmlns:a16="http://schemas.microsoft.com/office/drawing/2014/main" id="{D59A6BD9-19EF-41F8-9FAB-5E53ED319721}"/>
              </a:ext>
            </a:extLst>
          </p:cNvPr>
          <p:cNvSpPr txBox="1">
            <a:spLocks/>
          </p:cNvSpPr>
          <p:nvPr/>
        </p:nvSpPr>
        <p:spPr bwMode="auto">
          <a:xfrm>
            <a:off x="4872038" y="411638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plus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1" name="内容占位符 3">
            <a:extLst>
              <a:ext uri="{FF2B5EF4-FFF2-40B4-BE49-F238E27FC236}">
                <a16:creationId xmlns:a16="http://schemas.microsoft.com/office/drawing/2014/main" id="{CEC10B28-4B60-4D0C-BF32-EA5F690E4C46}"/>
              </a:ext>
            </a:extLst>
          </p:cNvPr>
          <p:cNvSpPr txBox="1">
            <a:spLocks/>
          </p:cNvSpPr>
          <p:nvPr/>
        </p:nvSpPr>
        <p:spPr bwMode="auto">
          <a:xfrm>
            <a:off x="5961063" y="411638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zh-CN" altLang="en-US" sz="3200" kern="0" dirty="0"/>
              <a:t>介词，“加”</a:t>
            </a:r>
          </a:p>
        </p:txBody>
      </p:sp>
      <p:sp>
        <p:nvSpPr>
          <p:cNvPr id="12" name="内容占位符 3">
            <a:extLst>
              <a:ext uri="{FF2B5EF4-FFF2-40B4-BE49-F238E27FC236}">
                <a16:creationId xmlns:a16="http://schemas.microsoft.com/office/drawing/2014/main" id="{F87B8E58-E724-4175-A62D-E11DAF805831}"/>
              </a:ext>
            </a:extLst>
          </p:cNvPr>
          <p:cNvSpPr txBox="1">
            <a:spLocks/>
          </p:cNvSpPr>
          <p:nvPr/>
        </p:nvSpPr>
        <p:spPr bwMode="auto">
          <a:xfrm>
            <a:off x="1490663" y="4686300"/>
            <a:ext cx="8229601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A+B=C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3" name="内容占位符 3">
            <a:extLst>
              <a:ext uri="{FF2B5EF4-FFF2-40B4-BE49-F238E27FC236}">
                <a16:creationId xmlns:a16="http://schemas.microsoft.com/office/drawing/2014/main" id="{71A3D7F5-AAF6-47C5-BF32-9E40BC1F7EA4}"/>
              </a:ext>
            </a:extLst>
          </p:cNvPr>
          <p:cNvSpPr txBox="1">
            <a:spLocks/>
          </p:cNvSpPr>
          <p:nvPr/>
        </p:nvSpPr>
        <p:spPr bwMode="auto">
          <a:xfrm>
            <a:off x="3143250" y="470058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 plus B equals/is C.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4" name="内容占位符 3">
            <a:extLst>
              <a:ext uri="{FF2B5EF4-FFF2-40B4-BE49-F238E27FC236}">
                <a16:creationId xmlns:a16="http://schemas.microsoft.com/office/drawing/2014/main" id="{8EB161DD-2D60-4766-9114-14AD0F1649B3}"/>
              </a:ext>
            </a:extLst>
          </p:cNvPr>
          <p:cNvSpPr txBox="1">
            <a:spLocks/>
          </p:cNvSpPr>
          <p:nvPr/>
        </p:nvSpPr>
        <p:spPr bwMode="auto">
          <a:xfrm>
            <a:off x="2135188" y="96361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2. </a:t>
            </a:r>
            <a:r>
              <a:rPr lang="zh-CN" altLang="en-US" sz="3200" kern="0" dirty="0">
                <a:solidFill>
                  <a:srgbClr val="FF0000"/>
                </a:solidFill>
              </a:rPr>
              <a:t>给出结果的加减乘除英文表达法</a:t>
            </a:r>
          </a:p>
        </p:txBody>
      </p:sp>
      <p:sp>
        <p:nvSpPr>
          <p:cNvPr id="16" name="内容占位符 3">
            <a:extLst>
              <a:ext uri="{FF2B5EF4-FFF2-40B4-BE49-F238E27FC236}">
                <a16:creationId xmlns:a16="http://schemas.microsoft.com/office/drawing/2014/main" id="{5E7491B7-E9D4-442D-8645-A60B06B52A5F}"/>
              </a:ext>
            </a:extLst>
          </p:cNvPr>
          <p:cNvSpPr txBox="1">
            <a:spLocks/>
          </p:cNvSpPr>
          <p:nvPr/>
        </p:nvSpPr>
        <p:spPr bwMode="auto">
          <a:xfrm>
            <a:off x="5167313" y="3536950"/>
            <a:ext cx="34417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equals/is</a:t>
            </a:r>
            <a:endParaRPr lang="zh-CN" altLang="en-US" sz="3200" kern="0" dirty="0"/>
          </a:p>
        </p:txBody>
      </p:sp>
      <p:sp>
        <p:nvSpPr>
          <p:cNvPr id="17" name="内容占位符 3">
            <a:extLst>
              <a:ext uri="{FF2B5EF4-FFF2-40B4-BE49-F238E27FC236}">
                <a16:creationId xmlns:a16="http://schemas.microsoft.com/office/drawing/2014/main" id="{C649C0B8-7A4E-4B72-AA57-8FAF682DFCA8}"/>
              </a:ext>
            </a:extLst>
          </p:cNvPr>
          <p:cNvSpPr txBox="1">
            <a:spLocks/>
          </p:cNvSpPr>
          <p:nvPr/>
        </p:nvSpPr>
        <p:spPr bwMode="auto">
          <a:xfrm>
            <a:off x="1524000" y="5262564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4+5=9</a:t>
            </a:r>
            <a:endParaRPr lang="zh-CN" altLang="en-US" sz="3200" kern="0" dirty="0"/>
          </a:p>
        </p:txBody>
      </p:sp>
      <p:sp>
        <p:nvSpPr>
          <p:cNvPr id="18" name="内容占位符 3">
            <a:extLst>
              <a:ext uri="{FF2B5EF4-FFF2-40B4-BE49-F238E27FC236}">
                <a16:creationId xmlns:a16="http://schemas.microsoft.com/office/drawing/2014/main" id="{4A01CD82-9E97-44F6-AECB-C926C7F57325}"/>
              </a:ext>
            </a:extLst>
          </p:cNvPr>
          <p:cNvSpPr txBox="1">
            <a:spLocks/>
          </p:cNvSpPr>
          <p:nvPr/>
        </p:nvSpPr>
        <p:spPr bwMode="auto">
          <a:xfrm>
            <a:off x="3051175" y="529431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4 plus 5 equals/is C.</a:t>
            </a:r>
            <a:endParaRPr lang="zh-CN" altLang="en-US" sz="3200" kern="0" dirty="0"/>
          </a:p>
        </p:txBody>
      </p:sp>
      <p:sp>
        <p:nvSpPr>
          <p:cNvPr id="19" name="内容占位符 3">
            <a:extLst>
              <a:ext uri="{FF2B5EF4-FFF2-40B4-BE49-F238E27FC236}">
                <a16:creationId xmlns:a16="http://schemas.microsoft.com/office/drawing/2014/main" id="{E15909F3-5480-4BDF-8279-BF054AFFF5E9}"/>
              </a:ext>
            </a:extLst>
          </p:cNvPr>
          <p:cNvSpPr txBox="1">
            <a:spLocks/>
          </p:cNvSpPr>
          <p:nvPr/>
        </p:nvSpPr>
        <p:spPr bwMode="auto">
          <a:xfrm>
            <a:off x="1466850" y="58928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12+1=13</a:t>
            </a:r>
            <a:endParaRPr lang="zh-CN" altLang="en-US" sz="3200" kern="0" dirty="0"/>
          </a:p>
        </p:txBody>
      </p:sp>
      <p:sp>
        <p:nvSpPr>
          <p:cNvPr id="20" name="内容占位符 3">
            <a:extLst>
              <a:ext uri="{FF2B5EF4-FFF2-40B4-BE49-F238E27FC236}">
                <a16:creationId xmlns:a16="http://schemas.microsoft.com/office/drawing/2014/main" id="{FA1D1BA0-E1B5-4F5A-9266-63136BA41FD0}"/>
              </a:ext>
            </a:extLst>
          </p:cNvPr>
          <p:cNvSpPr txBox="1">
            <a:spLocks/>
          </p:cNvSpPr>
          <p:nvPr/>
        </p:nvSpPr>
        <p:spPr bwMode="auto">
          <a:xfrm>
            <a:off x="3287713" y="58610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12 plus 1 equals/is 13.</a:t>
            </a:r>
            <a:endParaRPr lang="zh-CN" altLang="en-US" sz="3200" kern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6" grpId="0"/>
      <p:bldP spid="17" grpId="0"/>
      <p:bldP spid="18" grpId="0"/>
      <p:bldP spid="19" grpId="0"/>
      <p:bldP spid="2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A0EE6685-B251-4051-A538-BEE22B26A2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6550" y="119063"/>
            <a:ext cx="73342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>
                <a:solidFill>
                  <a:srgbClr val="009900"/>
                </a:solidFill>
                <a:ea typeface="华文中宋" panose="02010600040101010101" pitchFamily="2" charset="-122"/>
              </a:rPr>
              <a:t>B    Instructions about numbers</a:t>
            </a:r>
          </a:p>
        </p:txBody>
      </p:sp>
      <p:sp>
        <p:nvSpPr>
          <p:cNvPr id="15363" name="内容占位符 3">
            <a:extLst>
              <a:ext uri="{FF2B5EF4-FFF2-40B4-BE49-F238E27FC236}">
                <a16:creationId xmlns:a16="http://schemas.microsoft.com/office/drawing/2014/main" id="{5B9F852A-C02B-49F8-9B8C-D76DF34696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6425" y="765175"/>
            <a:ext cx="8229600" cy="584200"/>
          </a:xfrm>
        </p:spPr>
        <p:txBody>
          <a:bodyPr/>
          <a:lstStyle/>
          <a:p>
            <a:r>
              <a:rPr lang="en-US" altLang="zh-CN" sz="3200"/>
              <a:t>9-3=6</a:t>
            </a:r>
            <a:endParaRPr lang="zh-CN" altLang="en-US" sz="3200"/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876425" y="14525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zh-CN" altLang="en-US" sz="3200" kern="0" dirty="0">
                <a:solidFill>
                  <a:srgbClr val="FF0000"/>
                </a:solidFill>
              </a:rPr>
              <a:t>用陈述句。</a:t>
            </a:r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828800" y="204787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9 </a:t>
            </a:r>
            <a:r>
              <a:rPr lang="en-US" altLang="zh-CN" sz="3200" kern="0" dirty="0">
                <a:solidFill>
                  <a:srgbClr val="7030A0"/>
                </a:solidFill>
              </a:rPr>
              <a:t>minus</a:t>
            </a:r>
            <a:r>
              <a:rPr lang="en-US" altLang="zh-CN" sz="3200" kern="0" dirty="0"/>
              <a:t> 3 </a:t>
            </a:r>
            <a:r>
              <a:rPr lang="en-US" altLang="zh-CN" sz="3200" kern="0" dirty="0">
                <a:solidFill>
                  <a:srgbClr val="FF0000"/>
                </a:solidFill>
              </a:rPr>
              <a:t>equals/is </a:t>
            </a:r>
            <a:r>
              <a:rPr lang="en-US" altLang="zh-CN" sz="3200" kern="0" dirty="0"/>
              <a:t>6. </a:t>
            </a:r>
            <a:endParaRPr lang="zh-CN" altLang="en-US" sz="3200" kern="0" dirty="0"/>
          </a:p>
        </p:txBody>
      </p:sp>
      <p:sp>
        <p:nvSpPr>
          <p:cNvPr id="7" name="内容占位符 3">
            <a:extLst>
              <a:ext uri="{FF2B5EF4-FFF2-40B4-BE49-F238E27FC236}">
                <a16:creationId xmlns:a16="http://schemas.microsoft.com/office/drawing/2014/main" id="{C92382C6-3917-4CED-BF42-8D74CBD705C2}"/>
              </a:ext>
            </a:extLst>
          </p:cNvPr>
          <p:cNvSpPr txBox="1">
            <a:spLocks/>
          </p:cNvSpPr>
          <p:nvPr/>
        </p:nvSpPr>
        <p:spPr bwMode="auto">
          <a:xfrm>
            <a:off x="1860550" y="2647950"/>
            <a:ext cx="34432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zh-CN" altLang="en-US" sz="3200" kern="0" dirty="0">
                <a:solidFill>
                  <a:srgbClr val="FF0000"/>
                </a:solidFill>
              </a:rPr>
              <a:t>谓语动词是哪个？</a:t>
            </a:r>
            <a:endParaRPr lang="zh-CN" altLang="en-US" sz="3200" kern="0" dirty="0"/>
          </a:p>
        </p:txBody>
      </p:sp>
      <p:sp>
        <p:nvSpPr>
          <p:cNvPr id="10" name="内容占位符 3">
            <a:extLst>
              <a:ext uri="{FF2B5EF4-FFF2-40B4-BE49-F238E27FC236}">
                <a16:creationId xmlns:a16="http://schemas.microsoft.com/office/drawing/2014/main" id="{D59A6BD9-19EF-41F8-9FAB-5E53ED319721}"/>
              </a:ext>
            </a:extLst>
          </p:cNvPr>
          <p:cNvSpPr txBox="1">
            <a:spLocks/>
          </p:cNvSpPr>
          <p:nvPr/>
        </p:nvSpPr>
        <p:spPr bwMode="auto">
          <a:xfrm>
            <a:off x="1558925" y="32004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minus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1" name="内容占位符 3">
            <a:extLst>
              <a:ext uri="{FF2B5EF4-FFF2-40B4-BE49-F238E27FC236}">
                <a16:creationId xmlns:a16="http://schemas.microsoft.com/office/drawing/2014/main" id="{CEC10B28-4B60-4D0C-BF32-EA5F690E4C46}"/>
              </a:ext>
            </a:extLst>
          </p:cNvPr>
          <p:cNvSpPr txBox="1">
            <a:spLocks/>
          </p:cNvSpPr>
          <p:nvPr/>
        </p:nvSpPr>
        <p:spPr bwMode="auto">
          <a:xfrm>
            <a:off x="2647950" y="32004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zh-CN" altLang="en-US" sz="3200" kern="0" dirty="0"/>
              <a:t>介词，“减”</a:t>
            </a:r>
          </a:p>
        </p:txBody>
      </p:sp>
      <p:sp>
        <p:nvSpPr>
          <p:cNvPr id="12" name="内容占位符 3">
            <a:extLst>
              <a:ext uri="{FF2B5EF4-FFF2-40B4-BE49-F238E27FC236}">
                <a16:creationId xmlns:a16="http://schemas.microsoft.com/office/drawing/2014/main" id="{F87B8E58-E724-4175-A62D-E11DAF805831}"/>
              </a:ext>
            </a:extLst>
          </p:cNvPr>
          <p:cNvSpPr txBox="1">
            <a:spLocks/>
          </p:cNvSpPr>
          <p:nvPr/>
        </p:nvSpPr>
        <p:spPr bwMode="auto">
          <a:xfrm>
            <a:off x="1490663" y="3770313"/>
            <a:ext cx="8229601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A-B=C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3" name="内容占位符 3">
            <a:extLst>
              <a:ext uri="{FF2B5EF4-FFF2-40B4-BE49-F238E27FC236}">
                <a16:creationId xmlns:a16="http://schemas.microsoft.com/office/drawing/2014/main" id="{71A3D7F5-AAF6-47C5-BF32-9E40BC1F7EA4}"/>
              </a:ext>
            </a:extLst>
          </p:cNvPr>
          <p:cNvSpPr txBox="1">
            <a:spLocks/>
          </p:cNvSpPr>
          <p:nvPr/>
        </p:nvSpPr>
        <p:spPr bwMode="auto">
          <a:xfrm>
            <a:off x="3143250" y="37846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 minus B equals/is C.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6" name="内容占位符 3">
            <a:extLst>
              <a:ext uri="{FF2B5EF4-FFF2-40B4-BE49-F238E27FC236}">
                <a16:creationId xmlns:a16="http://schemas.microsoft.com/office/drawing/2014/main" id="{5E7491B7-E9D4-442D-8645-A60B06B52A5F}"/>
              </a:ext>
            </a:extLst>
          </p:cNvPr>
          <p:cNvSpPr txBox="1">
            <a:spLocks/>
          </p:cNvSpPr>
          <p:nvPr/>
        </p:nvSpPr>
        <p:spPr bwMode="auto">
          <a:xfrm>
            <a:off x="5167313" y="2620963"/>
            <a:ext cx="3441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equals/is</a:t>
            </a:r>
            <a:endParaRPr lang="zh-CN" altLang="en-US" sz="3200" kern="0" dirty="0"/>
          </a:p>
        </p:txBody>
      </p:sp>
      <p:sp>
        <p:nvSpPr>
          <p:cNvPr id="17" name="内容占位符 3">
            <a:extLst>
              <a:ext uri="{FF2B5EF4-FFF2-40B4-BE49-F238E27FC236}">
                <a16:creationId xmlns:a16="http://schemas.microsoft.com/office/drawing/2014/main" id="{C649C0B8-7A4E-4B72-AA57-8FAF682DFCA8}"/>
              </a:ext>
            </a:extLst>
          </p:cNvPr>
          <p:cNvSpPr txBox="1">
            <a:spLocks/>
          </p:cNvSpPr>
          <p:nvPr/>
        </p:nvSpPr>
        <p:spPr bwMode="auto">
          <a:xfrm>
            <a:off x="1524000" y="434657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5-1=4</a:t>
            </a:r>
            <a:endParaRPr lang="zh-CN" altLang="en-US" sz="3200" kern="0" dirty="0"/>
          </a:p>
        </p:txBody>
      </p:sp>
      <p:sp>
        <p:nvSpPr>
          <p:cNvPr id="18" name="内容占位符 3">
            <a:extLst>
              <a:ext uri="{FF2B5EF4-FFF2-40B4-BE49-F238E27FC236}">
                <a16:creationId xmlns:a16="http://schemas.microsoft.com/office/drawing/2014/main" id="{4A01CD82-9E97-44F6-AECB-C926C7F57325}"/>
              </a:ext>
            </a:extLst>
          </p:cNvPr>
          <p:cNvSpPr txBox="1">
            <a:spLocks/>
          </p:cNvSpPr>
          <p:nvPr/>
        </p:nvSpPr>
        <p:spPr bwMode="auto">
          <a:xfrm>
            <a:off x="3051175" y="4376739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5 minus 1 equals/is 4.</a:t>
            </a:r>
            <a:endParaRPr lang="zh-CN" altLang="en-US" sz="3200" kern="0" dirty="0"/>
          </a:p>
        </p:txBody>
      </p:sp>
      <p:sp>
        <p:nvSpPr>
          <p:cNvPr id="19" name="内容占位符 3">
            <a:extLst>
              <a:ext uri="{FF2B5EF4-FFF2-40B4-BE49-F238E27FC236}">
                <a16:creationId xmlns:a16="http://schemas.microsoft.com/office/drawing/2014/main" id="{E15909F3-5480-4BDF-8279-BF054AFFF5E9}"/>
              </a:ext>
            </a:extLst>
          </p:cNvPr>
          <p:cNvSpPr txBox="1">
            <a:spLocks/>
          </p:cNvSpPr>
          <p:nvPr/>
        </p:nvSpPr>
        <p:spPr bwMode="auto">
          <a:xfrm>
            <a:off x="1466850" y="497681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12-1=11</a:t>
            </a:r>
            <a:endParaRPr lang="zh-CN" altLang="en-US" sz="3200" kern="0" dirty="0"/>
          </a:p>
        </p:txBody>
      </p:sp>
      <p:sp>
        <p:nvSpPr>
          <p:cNvPr id="20" name="内容占位符 3">
            <a:extLst>
              <a:ext uri="{FF2B5EF4-FFF2-40B4-BE49-F238E27FC236}">
                <a16:creationId xmlns:a16="http://schemas.microsoft.com/office/drawing/2014/main" id="{FA1D1BA0-E1B5-4F5A-9266-63136BA41FD0}"/>
              </a:ext>
            </a:extLst>
          </p:cNvPr>
          <p:cNvSpPr txBox="1">
            <a:spLocks/>
          </p:cNvSpPr>
          <p:nvPr/>
        </p:nvSpPr>
        <p:spPr bwMode="auto">
          <a:xfrm>
            <a:off x="3287713" y="49450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12 minus 1 equals/is 11.</a:t>
            </a:r>
            <a:endParaRPr lang="zh-CN" altLang="en-US" sz="3200" kern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/>
      <p:bldP spid="11" grpId="0"/>
      <p:bldP spid="12" grpId="0"/>
      <p:bldP spid="13" grpId="0"/>
      <p:bldP spid="16" grpId="0"/>
      <p:bldP spid="17" grpId="0"/>
      <p:bldP spid="18" grpId="0"/>
      <p:bldP spid="19" grpId="0"/>
      <p:bldP spid="2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3AFA16C4-09F4-4BF4-8945-30C8C60EBA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6550" y="119063"/>
            <a:ext cx="73342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>
                <a:solidFill>
                  <a:srgbClr val="009900"/>
                </a:solidFill>
                <a:ea typeface="华文中宋" panose="02010600040101010101" pitchFamily="2" charset="-122"/>
              </a:rPr>
              <a:t>B    Instructions about numbers</a:t>
            </a:r>
          </a:p>
        </p:txBody>
      </p:sp>
      <p:sp>
        <p:nvSpPr>
          <p:cNvPr id="16387" name="内容占位符 3">
            <a:extLst>
              <a:ext uri="{FF2B5EF4-FFF2-40B4-BE49-F238E27FC236}">
                <a16:creationId xmlns:a16="http://schemas.microsoft.com/office/drawing/2014/main" id="{35CFBE6B-78D3-4C53-899A-697B8803F4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6425" y="765175"/>
            <a:ext cx="8229600" cy="584200"/>
          </a:xfrm>
        </p:spPr>
        <p:txBody>
          <a:bodyPr/>
          <a:lstStyle/>
          <a:p>
            <a:r>
              <a:rPr lang="en-US" altLang="zh-CN" sz="3200"/>
              <a:t>3 x 9 =27</a:t>
            </a:r>
            <a:endParaRPr lang="zh-CN" altLang="en-US" sz="3200"/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876425" y="14525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zh-CN" altLang="en-US" sz="3200" kern="0" dirty="0">
                <a:solidFill>
                  <a:srgbClr val="FF0000"/>
                </a:solidFill>
              </a:rPr>
              <a:t>用陈述句。</a:t>
            </a:r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828800" y="204787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3 </a:t>
            </a:r>
            <a:r>
              <a:rPr lang="en-US" altLang="zh-CN" sz="3200" kern="0" dirty="0">
                <a:solidFill>
                  <a:srgbClr val="7030A0"/>
                </a:solidFill>
              </a:rPr>
              <a:t>multiplied by</a:t>
            </a:r>
            <a:r>
              <a:rPr lang="en-US" altLang="zh-CN" sz="3200" kern="0" dirty="0"/>
              <a:t> 9 </a:t>
            </a:r>
            <a:r>
              <a:rPr lang="en-US" altLang="zh-CN" sz="3200" kern="0" dirty="0">
                <a:solidFill>
                  <a:srgbClr val="FF0000"/>
                </a:solidFill>
              </a:rPr>
              <a:t>equals/is </a:t>
            </a:r>
            <a:r>
              <a:rPr lang="en-US" altLang="zh-CN" sz="3200" kern="0" dirty="0"/>
              <a:t>27. </a:t>
            </a:r>
            <a:endParaRPr lang="zh-CN" altLang="en-US" sz="3200" kern="0" dirty="0"/>
          </a:p>
        </p:txBody>
      </p:sp>
      <p:sp>
        <p:nvSpPr>
          <p:cNvPr id="7" name="内容占位符 3">
            <a:extLst>
              <a:ext uri="{FF2B5EF4-FFF2-40B4-BE49-F238E27FC236}">
                <a16:creationId xmlns:a16="http://schemas.microsoft.com/office/drawing/2014/main" id="{C92382C6-3917-4CED-BF42-8D74CBD705C2}"/>
              </a:ext>
            </a:extLst>
          </p:cNvPr>
          <p:cNvSpPr txBox="1">
            <a:spLocks/>
          </p:cNvSpPr>
          <p:nvPr/>
        </p:nvSpPr>
        <p:spPr bwMode="auto">
          <a:xfrm>
            <a:off x="1860550" y="2647950"/>
            <a:ext cx="34432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zh-CN" altLang="en-US" sz="3200" kern="0" dirty="0">
                <a:solidFill>
                  <a:srgbClr val="FF0000"/>
                </a:solidFill>
              </a:rPr>
              <a:t>谓语动词是哪个？</a:t>
            </a:r>
            <a:endParaRPr lang="zh-CN" altLang="en-US" sz="3200" kern="0" dirty="0"/>
          </a:p>
        </p:txBody>
      </p:sp>
      <p:sp>
        <p:nvSpPr>
          <p:cNvPr id="10" name="内容占位符 3">
            <a:extLst>
              <a:ext uri="{FF2B5EF4-FFF2-40B4-BE49-F238E27FC236}">
                <a16:creationId xmlns:a16="http://schemas.microsoft.com/office/drawing/2014/main" id="{D59A6BD9-19EF-41F8-9FAB-5E53ED319721}"/>
              </a:ext>
            </a:extLst>
          </p:cNvPr>
          <p:cNvSpPr txBox="1">
            <a:spLocks/>
          </p:cNvSpPr>
          <p:nvPr/>
        </p:nvSpPr>
        <p:spPr bwMode="auto">
          <a:xfrm>
            <a:off x="1558925" y="32004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u="sng" kern="0" dirty="0">
                <a:solidFill>
                  <a:srgbClr val="FF0000"/>
                </a:solidFill>
              </a:rPr>
              <a:t>Multiplied</a:t>
            </a:r>
            <a:r>
              <a:rPr lang="en-US" altLang="zh-CN" sz="3200" kern="0" dirty="0">
                <a:solidFill>
                  <a:srgbClr val="FF0000"/>
                </a:solidFill>
              </a:rPr>
              <a:t> by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1" name="内容占位符 3">
            <a:extLst>
              <a:ext uri="{FF2B5EF4-FFF2-40B4-BE49-F238E27FC236}">
                <a16:creationId xmlns:a16="http://schemas.microsoft.com/office/drawing/2014/main" id="{CEC10B28-4B60-4D0C-BF32-EA5F690E4C46}"/>
              </a:ext>
            </a:extLst>
          </p:cNvPr>
          <p:cNvSpPr txBox="1">
            <a:spLocks/>
          </p:cNvSpPr>
          <p:nvPr/>
        </p:nvSpPr>
        <p:spPr bwMode="auto">
          <a:xfrm>
            <a:off x="4151313" y="320833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zh-CN" altLang="en-US" sz="3200" kern="0" dirty="0"/>
              <a:t>过去分词，“乘以</a:t>
            </a:r>
            <a:r>
              <a:rPr lang="en-US" altLang="zh-CN" sz="3200" kern="0" dirty="0"/>
              <a:t>”</a:t>
            </a:r>
            <a:endParaRPr lang="zh-CN" altLang="en-US" sz="3200" kern="0" dirty="0"/>
          </a:p>
        </p:txBody>
      </p:sp>
      <p:sp>
        <p:nvSpPr>
          <p:cNvPr id="12" name="内容占位符 3">
            <a:extLst>
              <a:ext uri="{FF2B5EF4-FFF2-40B4-BE49-F238E27FC236}">
                <a16:creationId xmlns:a16="http://schemas.microsoft.com/office/drawing/2014/main" id="{F87B8E58-E724-4175-A62D-E11DAF805831}"/>
              </a:ext>
            </a:extLst>
          </p:cNvPr>
          <p:cNvSpPr txBox="1">
            <a:spLocks/>
          </p:cNvSpPr>
          <p:nvPr/>
        </p:nvSpPr>
        <p:spPr bwMode="auto">
          <a:xfrm>
            <a:off x="1490663" y="3770313"/>
            <a:ext cx="8229601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 x B=C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3" name="内容占位符 3">
            <a:extLst>
              <a:ext uri="{FF2B5EF4-FFF2-40B4-BE49-F238E27FC236}">
                <a16:creationId xmlns:a16="http://schemas.microsoft.com/office/drawing/2014/main" id="{71A3D7F5-AAF6-47C5-BF32-9E40BC1F7EA4}"/>
              </a:ext>
            </a:extLst>
          </p:cNvPr>
          <p:cNvSpPr txBox="1">
            <a:spLocks/>
          </p:cNvSpPr>
          <p:nvPr/>
        </p:nvSpPr>
        <p:spPr bwMode="auto">
          <a:xfrm>
            <a:off x="3143250" y="37846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 multiplied by B equals/is C.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6" name="内容占位符 3">
            <a:extLst>
              <a:ext uri="{FF2B5EF4-FFF2-40B4-BE49-F238E27FC236}">
                <a16:creationId xmlns:a16="http://schemas.microsoft.com/office/drawing/2014/main" id="{5E7491B7-E9D4-442D-8645-A60B06B52A5F}"/>
              </a:ext>
            </a:extLst>
          </p:cNvPr>
          <p:cNvSpPr txBox="1">
            <a:spLocks/>
          </p:cNvSpPr>
          <p:nvPr/>
        </p:nvSpPr>
        <p:spPr bwMode="auto">
          <a:xfrm>
            <a:off x="5167313" y="2620963"/>
            <a:ext cx="3441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equals/is</a:t>
            </a:r>
            <a:endParaRPr lang="zh-CN" altLang="en-US" sz="3200" kern="0" dirty="0"/>
          </a:p>
        </p:txBody>
      </p:sp>
      <p:sp>
        <p:nvSpPr>
          <p:cNvPr id="17" name="内容占位符 3">
            <a:extLst>
              <a:ext uri="{FF2B5EF4-FFF2-40B4-BE49-F238E27FC236}">
                <a16:creationId xmlns:a16="http://schemas.microsoft.com/office/drawing/2014/main" id="{C649C0B8-7A4E-4B72-AA57-8FAF682DFCA8}"/>
              </a:ext>
            </a:extLst>
          </p:cNvPr>
          <p:cNvSpPr txBox="1">
            <a:spLocks/>
          </p:cNvSpPr>
          <p:nvPr/>
        </p:nvSpPr>
        <p:spPr bwMode="auto">
          <a:xfrm>
            <a:off x="1524000" y="434657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4x1=4</a:t>
            </a:r>
            <a:endParaRPr lang="zh-CN" altLang="en-US" sz="3200" kern="0" dirty="0"/>
          </a:p>
        </p:txBody>
      </p:sp>
      <p:sp>
        <p:nvSpPr>
          <p:cNvPr id="18" name="内容占位符 3">
            <a:extLst>
              <a:ext uri="{FF2B5EF4-FFF2-40B4-BE49-F238E27FC236}">
                <a16:creationId xmlns:a16="http://schemas.microsoft.com/office/drawing/2014/main" id="{4A01CD82-9E97-44F6-AECB-C926C7F57325}"/>
              </a:ext>
            </a:extLst>
          </p:cNvPr>
          <p:cNvSpPr txBox="1">
            <a:spLocks/>
          </p:cNvSpPr>
          <p:nvPr/>
        </p:nvSpPr>
        <p:spPr bwMode="auto">
          <a:xfrm>
            <a:off x="3051175" y="4376739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4 multiplied by 1 equals/is 4.</a:t>
            </a:r>
            <a:endParaRPr lang="zh-CN" altLang="en-US" sz="3200" kern="0" dirty="0"/>
          </a:p>
        </p:txBody>
      </p:sp>
      <p:sp>
        <p:nvSpPr>
          <p:cNvPr id="19" name="内容占位符 3">
            <a:extLst>
              <a:ext uri="{FF2B5EF4-FFF2-40B4-BE49-F238E27FC236}">
                <a16:creationId xmlns:a16="http://schemas.microsoft.com/office/drawing/2014/main" id="{E15909F3-5480-4BDF-8279-BF054AFFF5E9}"/>
              </a:ext>
            </a:extLst>
          </p:cNvPr>
          <p:cNvSpPr txBox="1">
            <a:spLocks/>
          </p:cNvSpPr>
          <p:nvPr/>
        </p:nvSpPr>
        <p:spPr bwMode="auto">
          <a:xfrm>
            <a:off x="1466850" y="497681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12x2=24</a:t>
            </a:r>
            <a:endParaRPr lang="zh-CN" altLang="en-US" sz="3200" kern="0" dirty="0"/>
          </a:p>
        </p:txBody>
      </p:sp>
      <p:sp>
        <p:nvSpPr>
          <p:cNvPr id="20" name="内容占位符 3">
            <a:extLst>
              <a:ext uri="{FF2B5EF4-FFF2-40B4-BE49-F238E27FC236}">
                <a16:creationId xmlns:a16="http://schemas.microsoft.com/office/drawing/2014/main" id="{FA1D1BA0-E1B5-4F5A-9266-63136BA41FD0}"/>
              </a:ext>
            </a:extLst>
          </p:cNvPr>
          <p:cNvSpPr txBox="1">
            <a:spLocks/>
          </p:cNvSpPr>
          <p:nvPr/>
        </p:nvSpPr>
        <p:spPr bwMode="auto">
          <a:xfrm>
            <a:off x="3287713" y="49450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12 multiplied by 2 equals/is 24.</a:t>
            </a:r>
            <a:endParaRPr lang="zh-CN" altLang="en-US" sz="3200" kern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/>
      <p:bldP spid="11" grpId="0"/>
      <p:bldP spid="12" grpId="0"/>
      <p:bldP spid="13" grpId="0"/>
      <p:bldP spid="16" grpId="0"/>
      <p:bldP spid="17" grpId="0"/>
      <p:bldP spid="18" grpId="0"/>
      <p:bldP spid="19" grpId="0"/>
      <p:bldP spid="2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837C2A01-A3E2-4E1A-9B9F-5C246C70C3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6550" y="119063"/>
            <a:ext cx="73342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>
                <a:solidFill>
                  <a:srgbClr val="009900"/>
                </a:solidFill>
                <a:ea typeface="华文中宋" panose="02010600040101010101" pitchFamily="2" charset="-122"/>
              </a:rPr>
              <a:t>B    Instructions about numbers</a:t>
            </a:r>
          </a:p>
        </p:txBody>
      </p:sp>
      <p:sp>
        <p:nvSpPr>
          <p:cNvPr id="17411" name="内容占位符 3">
            <a:extLst>
              <a:ext uri="{FF2B5EF4-FFF2-40B4-BE49-F238E27FC236}">
                <a16:creationId xmlns:a16="http://schemas.microsoft.com/office/drawing/2014/main" id="{0350CAA1-8E82-4D06-8C64-3BC91A3BE0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6425" y="765175"/>
            <a:ext cx="8229600" cy="584200"/>
          </a:xfrm>
        </p:spPr>
        <p:txBody>
          <a:bodyPr/>
          <a:lstStyle/>
          <a:p>
            <a:r>
              <a:rPr lang="en-US" altLang="zh-CN" sz="3200"/>
              <a:t>9</a:t>
            </a:r>
            <a:r>
              <a:rPr lang="en-US" altLang="zh-CN" sz="3200" b="1"/>
              <a:t> ÷ 3 =3</a:t>
            </a:r>
            <a:r>
              <a:rPr lang="en-US" altLang="zh-CN" sz="3200"/>
              <a:t> </a:t>
            </a:r>
            <a:endParaRPr lang="zh-CN" altLang="en-US" sz="3200"/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876425" y="14525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zh-CN" altLang="en-US" sz="3200" kern="0" dirty="0">
                <a:solidFill>
                  <a:srgbClr val="FF0000"/>
                </a:solidFill>
              </a:rPr>
              <a:t>用陈述句。</a:t>
            </a:r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828800" y="204787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9 </a:t>
            </a:r>
            <a:r>
              <a:rPr lang="en-US" altLang="zh-CN" sz="3200" kern="0" dirty="0">
                <a:solidFill>
                  <a:srgbClr val="7030A0"/>
                </a:solidFill>
              </a:rPr>
              <a:t>divided by</a:t>
            </a:r>
            <a:r>
              <a:rPr lang="en-US" altLang="zh-CN" sz="3200" kern="0" dirty="0"/>
              <a:t> 3 </a:t>
            </a:r>
            <a:r>
              <a:rPr lang="en-US" altLang="zh-CN" sz="3200" kern="0" dirty="0">
                <a:solidFill>
                  <a:srgbClr val="FF0000"/>
                </a:solidFill>
              </a:rPr>
              <a:t>equals/is </a:t>
            </a:r>
            <a:r>
              <a:rPr lang="en-US" altLang="zh-CN" sz="3200" kern="0" dirty="0"/>
              <a:t>3. </a:t>
            </a:r>
            <a:endParaRPr lang="zh-CN" altLang="en-US" sz="3200" kern="0" dirty="0"/>
          </a:p>
        </p:txBody>
      </p:sp>
      <p:sp>
        <p:nvSpPr>
          <p:cNvPr id="10" name="内容占位符 3">
            <a:extLst>
              <a:ext uri="{FF2B5EF4-FFF2-40B4-BE49-F238E27FC236}">
                <a16:creationId xmlns:a16="http://schemas.microsoft.com/office/drawing/2014/main" id="{D59A6BD9-19EF-41F8-9FAB-5E53ED319721}"/>
              </a:ext>
            </a:extLst>
          </p:cNvPr>
          <p:cNvSpPr txBox="1">
            <a:spLocks/>
          </p:cNvSpPr>
          <p:nvPr/>
        </p:nvSpPr>
        <p:spPr bwMode="auto">
          <a:xfrm>
            <a:off x="1558925" y="31416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u="sng" kern="0" dirty="0">
                <a:solidFill>
                  <a:srgbClr val="FF0000"/>
                </a:solidFill>
              </a:rPr>
              <a:t>divided</a:t>
            </a:r>
            <a:r>
              <a:rPr lang="en-US" altLang="zh-CN" sz="3200" kern="0" dirty="0">
                <a:solidFill>
                  <a:srgbClr val="FF0000"/>
                </a:solidFill>
              </a:rPr>
              <a:t> by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1" name="内容占位符 3">
            <a:extLst>
              <a:ext uri="{FF2B5EF4-FFF2-40B4-BE49-F238E27FC236}">
                <a16:creationId xmlns:a16="http://schemas.microsoft.com/office/drawing/2014/main" id="{CEC10B28-4B60-4D0C-BF32-EA5F690E4C46}"/>
              </a:ext>
            </a:extLst>
          </p:cNvPr>
          <p:cNvSpPr txBox="1">
            <a:spLocks/>
          </p:cNvSpPr>
          <p:nvPr/>
        </p:nvSpPr>
        <p:spPr bwMode="auto">
          <a:xfrm>
            <a:off x="4151313" y="31496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zh-CN" altLang="en-US" sz="3200" kern="0" dirty="0"/>
              <a:t>过去分词，“除以</a:t>
            </a:r>
            <a:r>
              <a:rPr lang="en-US" altLang="zh-CN" sz="3200" kern="0" dirty="0"/>
              <a:t>”</a:t>
            </a:r>
            <a:endParaRPr lang="zh-CN" altLang="en-US" sz="3200" kern="0" dirty="0"/>
          </a:p>
        </p:txBody>
      </p:sp>
      <p:sp>
        <p:nvSpPr>
          <p:cNvPr id="12" name="内容占位符 3">
            <a:extLst>
              <a:ext uri="{FF2B5EF4-FFF2-40B4-BE49-F238E27FC236}">
                <a16:creationId xmlns:a16="http://schemas.microsoft.com/office/drawing/2014/main" id="{F87B8E58-E724-4175-A62D-E11DAF805831}"/>
              </a:ext>
            </a:extLst>
          </p:cNvPr>
          <p:cNvSpPr txBox="1">
            <a:spLocks/>
          </p:cNvSpPr>
          <p:nvPr/>
        </p:nvSpPr>
        <p:spPr bwMode="auto">
          <a:xfrm>
            <a:off x="1490663" y="3770313"/>
            <a:ext cx="8229601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 </a:t>
            </a:r>
            <a:r>
              <a:rPr lang="en-US" altLang="zh-CN" sz="3200" b="1" dirty="0">
                <a:solidFill>
                  <a:srgbClr val="FF0000"/>
                </a:solidFill>
              </a:rPr>
              <a:t>÷</a:t>
            </a:r>
            <a:r>
              <a:rPr lang="en-US" altLang="zh-CN" sz="3200" b="1" dirty="0"/>
              <a:t> </a:t>
            </a:r>
            <a:r>
              <a:rPr lang="en-US" altLang="zh-CN" sz="3200" kern="0" dirty="0">
                <a:solidFill>
                  <a:srgbClr val="FF0000"/>
                </a:solidFill>
              </a:rPr>
              <a:t>B=C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3" name="内容占位符 3">
            <a:extLst>
              <a:ext uri="{FF2B5EF4-FFF2-40B4-BE49-F238E27FC236}">
                <a16:creationId xmlns:a16="http://schemas.microsoft.com/office/drawing/2014/main" id="{71A3D7F5-AAF6-47C5-BF32-9E40BC1F7EA4}"/>
              </a:ext>
            </a:extLst>
          </p:cNvPr>
          <p:cNvSpPr txBox="1">
            <a:spLocks/>
          </p:cNvSpPr>
          <p:nvPr/>
        </p:nvSpPr>
        <p:spPr bwMode="auto">
          <a:xfrm>
            <a:off x="3719513" y="375602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 divided by B equals/is C.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7" name="内容占位符 3">
            <a:extLst>
              <a:ext uri="{FF2B5EF4-FFF2-40B4-BE49-F238E27FC236}">
                <a16:creationId xmlns:a16="http://schemas.microsoft.com/office/drawing/2014/main" id="{C649C0B8-7A4E-4B72-AA57-8FAF682DFCA8}"/>
              </a:ext>
            </a:extLst>
          </p:cNvPr>
          <p:cNvSpPr txBox="1">
            <a:spLocks/>
          </p:cNvSpPr>
          <p:nvPr/>
        </p:nvSpPr>
        <p:spPr bwMode="auto">
          <a:xfrm>
            <a:off x="1524000" y="434657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4</a:t>
            </a:r>
            <a:r>
              <a:rPr lang="en-US" altLang="zh-CN" sz="3200" b="1" dirty="0"/>
              <a:t> ÷ </a:t>
            </a:r>
            <a:r>
              <a:rPr lang="en-US" altLang="zh-CN" sz="3200" kern="0" dirty="0"/>
              <a:t>1=4</a:t>
            </a:r>
            <a:endParaRPr lang="zh-CN" altLang="en-US" sz="3200" kern="0" dirty="0"/>
          </a:p>
        </p:txBody>
      </p:sp>
      <p:sp>
        <p:nvSpPr>
          <p:cNvPr id="18" name="内容占位符 3">
            <a:extLst>
              <a:ext uri="{FF2B5EF4-FFF2-40B4-BE49-F238E27FC236}">
                <a16:creationId xmlns:a16="http://schemas.microsoft.com/office/drawing/2014/main" id="{4A01CD82-9E97-44F6-AECB-C926C7F57325}"/>
              </a:ext>
            </a:extLst>
          </p:cNvPr>
          <p:cNvSpPr txBox="1">
            <a:spLocks/>
          </p:cNvSpPr>
          <p:nvPr/>
        </p:nvSpPr>
        <p:spPr bwMode="auto">
          <a:xfrm>
            <a:off x="3503613" y="4348164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4 divided by 1 equals/is 4.</a:t>
            </a:r>
            <a:endParaRPr lang="zh-CN" altLang="en-US" sz="3200" kern="0" dirty="0"/>
          </a:p>
        </p:txBody>
      </p:sp>
      <p:sp>
        <p:nvSpPr>
          <p:cNvPr id="19" name="内容占位符 3">
            <a:extLst>
              <a:ext uri="{FF2B5EF4-FFF2-40B4-BE49-F238E27FC236}">
                <a16:creationId xmlns:a16="http://schemas.microsoft.com/office/drawing/2014/main" id="{E15909F3-5480-4BDF-8279-BF054AFFF5E9}"/>
              </a:ext>
            </a:extLst>
          </p:cNvPr>
          <p:cNvSpPr txBox="1">
            <a:spLocks/>
          </p:cNvSpPr>
          <p:nvPr/>
        </p:nvSpPr>
        <p:spPr bwMode="auto">
          <a:xfrm>
            <a:off x="1466850" y="497681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12</a:t>
            </a:r>
            <a:r>
              <a:rPr lang="en-US" altLang="zh-CN" sz="3200" b="1" dirty="0"/>
              <a:t> ÷2=6</a:t>
            </a:r>
            <a:endParaRPr lang="zh-CN" altLang="en-US" sz="3200" kern="0" dirty="0"/>
          </a:p>
        </p:txBody>
      </p:sp>
      <p:sp>
        <p:nvSpPr>
          <p:cNvPr id="20" name="内容占位符 3">
            <a:extLst>
              <a:ext uri="{FF2B5EF4-FFF2-40B4-BE49-F238E27FC236}">
                <a16:creationId xmlns:a16="http://schemas.microsoft.com/office/drawing/2014/main" id="{FA1D1BA0-E1B5-4F5A-9266-63136BA41FD0}"/>
              </a:ext>
            </a:extLst>
          </p:cNvPr>
          <p:cNvSpPr txBox="1">
            <a:spLocks/>
          </p:cNvSpPr>
          <p:nvPr/>
        </p:nvSpPr>
        <p:spPr bwMode="auto">
          <a:xfrm>
            <a:off x="3287713" y="500538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12 divided by 2 equals/is 6.</a:t>
            </a:r>
            <a:endParaRPr lang="zh-CN" altLang="en-US" sz="3200" kern="0" dirty="0"/>
          </a:p>
        </p:txBody>
      </p:sp>
      <p:sp>
        <p:nvSpPr>
          <p:cNvPr id="21" name="内容占位符 3">
            <a:extLst>
              <a:ext uri="{FF2B5EF4-FFF2-40B4-BE49-F238E27FC236}">
                <a16:creationId xmlns:a16="http://schemas.microsoft.com/office/drawing/2014/main" id="{8483AE04-2FF5-4C4A-9656-854B25C0AED5}"/>
              </a:ext>
            </a:extLst>
          </p:cNvPr>
          <p:cNvSpPr txBox="1">
            <a:spLocks/>
          </p:cNvSpPr>
          <p:nvPr/>
        </p:nvSpPr>
        <p:spPr bwMode="auto">
          <a:xfrm>
            <a:off x="1860550" y="2647950"/>
            <a:ext cx="34432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zh-CN" altLang="en-US" sz="3200" kern="0" dirty="0">
                <a:solidFill>
                  <a:srgbClr val="FF0000"/>
                </a:solidFill>
              </a:rPr>
              <a:t>谓语动词是哪个？</a:t>
            </a:r>
            <a:endParaRPr lang="zh-CN" altLang="en-US" sz="3200" kern="0" dirty="0"/>
          </a:p>
        </p:txBody>
      </p:sp>
      <p:sp>
        <p:nvSpPr>
          <p:cNvPr id="22" name="内容占位符 3">
            <a:extLst>
              <a:ext uri="{FF2B5EF4-FFF2-40B4-BE49-F238E27FC236}">
                <a16:creationId xmlns:a16="http://schemas.microsoft.com/office/drawing/2014/main" id="{29A17F2A-C565-446A-99C9-F1EB49DC7F20}"/>
              </a:ext>
            </a:extLst>
          </p:cNvPr>
          <p:cNvSpPr txBox="1">
            <a:spLocks/>
          </p:cNvSpPr>
          <p:nvPr/>
        </p:nvSpPr>
        <p:spPr bwMode="auto">
          <a:xfrm>
            <a:off x="5167313" y="2620963"/>
            <a:ext cx="3441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equals/is</a:t>
            </a:r>
            <a:endParaRPr lang="zh-CN" altLang="en-US" sz="3200" kern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1" grpId="0"/>
      <p:bldP spid="12" grpId="0"/>
      <p:bldP spid="13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内容占位符 3">
            <a:extLst>
              <a:ext uri="{FF2B5EF4-FFF2-40B4-BE49-F238E27FC236}">
                <a16:creationId xmlns:a16="http://schemas.microsoft.com/office/drawing/2014/main" id="{FCDEB43B-579B-4086-A6C4-FCB12E1FF4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765175"/>
            <a:ext cx="8229600" cy="584200"/>
          </a:xfrm>
        </p:spPr>
        <p:txBody>
          <a:bodyPr/>
          <a:lstStyle/>
          <a:p>
            <a:r>
              <a:rPr lang="zh-CN" altLang="en-US" sz="3200"/>
              <a:t>小结</a:t>
            </a:r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965325" y="16097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sz="3200" kern="0" dirty="0"/>
              <a:t>2. </a:t>
            </a:r>
            <a:r>
              <a:rPr lang="zh-CN" altLang="en-US" sz="3200" kern="0" dirty="0"/>
              <a:t>给出结果的加减乘除英文表达法</a:t>
            </a:r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703388" y="216852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zh-CN" altLang="en-US" sz="3200" kern="0" dirty="0">
                <a:solidFill>
                  <a:srgbClr val="FF0000"/>
                </a:solidFill>
              </a:rPr>
              <a:t>           要用陈述句，谓语动词是</a:t>
            </a:r>
            <a:r>
              <a:rPr lang="en-US" altLang="zh-CN" sz="3200" kern="0" dirty="0">
                <a:solidFill>
                  <a:srgbClr val="FF0000"/>
                </a:solidFill>
              </a:rPr>
              <a:t>equals/is</a:t>
            </a:r>
            <a:r>
              <a:rPr lang="zh-CN" altLang="en-US" sz="3200" kern="0" dirty="0">
                <a:solidFill>
                  <a:srgbClr val="FF0000"/>
                </a:solidFill>
              </a:rPr>
              <a:t>。</a:t>
            </a:r>
            <a:endParaRPr lang="zh-CN" altLang="en-US" sz="3200" kern="0" dirty="0"/>
          </a:p>
        </p:txBody>
      </p:sp>
      <p:sp>
        <p:nvSpPr>
          <p:cNvPr id="22" name="内容占位符 3">
            <a:extLst>
              <a:ext uri="{FF2B5EF4-FFF2-40B4-BE49-F238E27FC236}">
                <a16:creationId xmlns:a16="http://schemas.microsoft.com/office/drawing/2014/main" id="{B2EFAEE4-86EE-4CD5-A089-E1B45E1902B2}"/>
              </a:ext>
            </a:extLst>
          </p:cNvPr>
          <p:cNvSpPr txBox="1">
            <a:spLocks/>
          </p:cNvSpPr>
          <p:nvPr/>
        </p:nvSpPr>
        <p:spPr bwMode="auto">
          <a:xfrm>
            <a:off x="2478088" y="27813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7030A0"/>
                </a:solidFill>
              </a:rPr>
              <a:t>A+B=C</a:t>
            </a:r>
            <a:endParaRPr lang="zh-CN" altLang="en-US" sz="3200" kern="0" dirty="0">
              <a:solidFill>
                <a:srgbClr val="7030A0"/>
              </a:solidFill>
            </a:endParaRPr>
          </a:p>
        </p:txBody>
      </p:sp>
      <p:sp>
        <p:nvSpPr>
          <p:cNvPr id="23" name="内容占位符 3">
            <a:extLst>
              <a:ext uri="{FF2B5EF4-FFF2-40B4-BE49-F238E27FC236}">
                <a16:creationId xmlns:a16="http://schemas.microsoft.com/office/drawing/2014/main" id="{2CD181B1-543E-44CB-98B5-35D580C30750}"/>
              </a:ext>
            </a:extLst>
          </p:cNvPr>
          <p:cNvSpPr txBox="1">
            <a:spLocks/>
          </p:cNvSpPr>
          <p:nvPr/>
        </p:nvSpPr>
        <p:spPr bwMode="auto">
          <a:xfrm>
            <a:off x="4130675" y="27733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A </a:t>
            </a:r>
            <a:r>
              <a:rPr lang="en-US" altLang="zh-CN" sz="3200" kern="0" dirty="0">
                <a:solidFill>
                  <a:srgbClr val="7030A0"/>
                </a:solidFill>
              </a:rPr>
              <a:t>plus</a:t>
            </a:r>
            <a:r>
              <a:rPr lang="en-US" altLang="zh-CN" sz="3200" kern="0" dirty="0"/>
              <a:t> B </a:t>
            </a:r>
            <a:r>
              <a:rPr lang="en-US" altLang="zh-CN" sz="3200" kern="0" dirty="0">
                <a:solidFill>
                  <a:srgbClr val="FF0000"/>
                </a:solidFill>
              </a:rPr>
              <a:t>equals/is </a:t>
            </a:r>
            <a:r>
              <a:rPr lang="en-US" altLang="zh-CN" sz="3200" kern="0" dirty="0"/>
              <a:t>C.</a:t>
            </a:r>
            <a:endParaRPr lang="zh-CN" altLang="en-US" sz="3200" kern="0" dirty="0"/>
          </a:p>
        </p:txBody>
      </p:sp>
      <p:sp>
        <p:nvSpPr>
          <p:cNvPr id="24" name="内容占位符 3">
            <a:extLst>
              <a:ext uri="{FF2B5EF4-FFF2-40B4-BE49-F238E27FC236}">
                <a16:creationId xmlns:a16="http://schemas.microsoft.com/office/drawing/2014/main" id="{A72360A8-63D1-4C92-8298-90B745E62455}"/>
              </a:ext>
            </a:extLst>
          </p:cNvPr>
          <p:cNvSpPr txBox="1">
            <a:spLocks/>
          </p:cNvSpPr>
          <p:nvPr/>
        </p:nvSpPr>
        <p:spPr bwMode="auto">
          <a:xfrm>
            <a:off x="2406650" y="33575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7030A0"/>
                </a:solidFill>
              </a:rPr>
              <a:t>A-B=C</a:t>
            </a:r>
            <a:endParaRPr lang="zh-CN" altLang="en-US" sz="3200" kern="0" dirty="0">
              <a:solidFill>
                <a:srgbClr val="7030A0"/>
              </a:solidFill>
            </a:endParaRPr>
          </a:p>
        </p:txBody>
      </p:sp>
      <p:sp>
        <p:nvSpPr>
          <p:cNvPr id="25" name="内容占位符 3">
            <a:extLst>
              <a:ext uri="{FF2B5EF4-FFF2-40B4-BE49-F238E27FC236}">
                <a16:creationId xmlns:a16="http://schemas.microsoft.com/office/drawing/2014/main" id="{D30D8006-DC0B-40A8-BF72-F935BC4387DF}"/>
              </a:ext>
            </a:extLst>
          </p:cNvPr>
          <p:cNvSpPr txBox="1">
            <a:spLocks/>
          </p:cNvSpPr>
          <p:nvPr/>
        </p:nvSpPr>
        <p:spPr bwMode="auto">
          <a:xfrm>
            <a:off x="4059238" y="334962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A </a:t>
            </a:r>
            <a:r>
              <a:rPr lang="en-US" altLang="zh-CN" sz="3200" kern="0" dirty="0">
                <a:solidFill>
                  <a:srgbClr val="7030A0"/>
                </a:solidFill>
              </a:rPr>
              <a:t>minus</a:t>
            </a:r>
            <a:r>
              <a:rPr lang="en-US" altLang="zh-CN" sz="3200" kern="0" dirty="0"/>
              <a:t> B </a:t>
            </a:r>
            <a:r>
              <a:rPr lang="en-US" altLang="zh-CN" sz="3200" kern="0" dirty="0">
                <a:solidFill>
                  <a:srgbClr val="FF0000"/>
                </a:solidFill>
              </a:rPr>
              <a:t>equals/is </a:t>
            </a:r>
            <a:r>
              <a:rPr lang="en-US" altLang="zh-CN" sz="3200" kern="0" dirty="0"/>
              <a:t>C.</a:t>
            </a:r>
            <a:endParaRPr lang="zh-CN" altLang="en-US" sz="3200" kern="0" dirty="0"/>
          </a:p>
        </p:txBody>
      </p:sp>
      <p:sp>
        <p:nvSpPr>
          <p:cNvPr id="26" name="内容占位符 3">
            <a:extLst>
              <a:ext uri="{FF2B5EF4-FFF2-40B4-BE49-F238E27FC236}">
                <a16:creationId xmlns:a16="http://schemas.microsoft.com/office/drawing/2014/main" id="{F0B24EF4-FE35-4AA9-8626-192B53E1BFD7}"/>
              </a:ext>
            </a:extLst>
          </p:cNvPr>
          <p:cNvSpPr txBox="1">
            <a:spLocks/>
          </p:cNvSpPr>
          <p:nvPr/>
        </p:nvSpPr>
        <p:spPr bwMode="auto">
          <a:xfrm>
            <a:off x="2406650" y="407352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7030A0"/>
                </a:solidFill>
              </a:rPr>
              <a:t>A x B=C</a:t>
            </a:r>
            <a:endParaRPr lang="zh-CN" altLang="en-US" sz="3200" kern="0" dirty="0">
              <a:solidFill>
                <a:srgbClr val="7030A0"/>
              </a:solidFill>
            </a:endParaRPr>
          </a:p>
        </p:txBody>
      </p:sp>
      <p:sp>
        <p:nvSpPr>
          <p:cNvPr id="27" name="内容占位符 3">
            <a:extLst>
              <a:ext uri="{FF2B5EF4-FFF2-40B4-BE49-F238E27FC236}">
                <a16:creationId xmlns:a16="http://schemas.microsoft.com/office/drawing/2014/main" id="{586F19EF-3B88-406E-B423-16FECF6CF6C6}"/>
              </a:ext>
            </a:extLst>
          </p:cNvPr>
          <p:cNvSpPr txBox="1">
            <a:spLocks/>
          </p:cNvSpPr>
          <p:nvPr/>
        </p:nvSpPr>
        <p:spPr bwMode="auto">
          <a:xfrm>
            <a:off x="4059238" y="40687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A </a:t>
            </a:r>
            <a:r>
              <a:rPr lang="en-US" altLang="zh-CN" sz="3200" kern="0" dirty="0">
                <a:solidFill>
                  <a:srgbClr val="7030A0"/>
                </a:solidFill>
              </a:rPr>
              <a:t>multiplied</a:t>
            </a:r>
            <a:r>
              <a:rPr lang="en-US" altLang="zh-CN" sz="3200" kern="0" dirty="0"/>
              <a:t> by B </a:t>
            </a:r>
            <a:r>
              <a:rPr lang="en-US" altLang="zh-CN" sz="3200" kern="0" dirty="0">
                <a:solidFill>
                  <a:srgbClr val="FF0000"/>
                </a:solidFill>
              </a:rPr>
              <a:t>equals/is </a:t>
            </a:r>
            <a:r>
              <a:rPr lang="en-US" altLang="zh-CN" sz="3200" kern="0" dirty="0"/>
              <a:t>C.</a:t>
            </a:r>
            <a:endParaRPr lang="zh-CN" altLang="en-US" sz="3200" kern="0" dirty="0"/>
          </a:p>
        </p:txBody>
      </p:sp>
      <p:sp>
        <p:nvSpPr>
          <p:cNvPr id="28" name="内容占位符 3">
            <a:extLst>
              <a:ext uri="{FF2B5EF4-FFF2-40B4-BE49-F238E27FC236}">
                <a16:creationId xmlns:a16="http://schemas.microsoft.com/office/drawing/2014/main" id="{C4817523-0127-418D-939A-59461B2F6782}"/>
              </a:ext>
            </a:extLst>
          </p:cNvPr>
          <p:cNvSpPr txBox="1">
            <a:spLocks/>
          </p:cNvSpPr>
          <p:nvPr/>
        </p:nvSpPr>
        <p:spPr bwMode="auto">
          <a:xfrm>
            <a:off x="2333625" y="480853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7030A0"/>
                </a:solidFill>
              </a:rPr>
              <a:t>A </a:t>
            </a:r>
            <a:r>
              <a:rPr lang="en-US" altLang="zh-CN" sz="3200" b="1" dirty="0">
                <a:solidFill>
                  <a:srgbClr val="7030A0"/>
                </a:solidFill>
              </a:rPr>
              <a:t>÷ </a:t>
            </a:r>
            <a:r>
              <a:rPr lang="en-US" altLang="zh-CN" sz="3200" kern="0" dirty="0">
                <a:solidFill>
                  <a:srgbClr val="7030A0"/>
                </a:solidFill>
              </a:rPr>
              <a:t>B=C</a:t>
            </a:r>
            <a:endParaRPr lang="zh-CN" altLang="en-US" sz="3200" kern="0" dirty="0">
              <a:solidFill>
                <a:srgbClr val="7030A0"/>
              </a:solidFill>
            </a:endParaRPr>
          </a:p>
        </p:txBody>
      </p:sp>
      <p:sp>
        <p:nvSpPr>
          <p:cNvPr id="29" name="内容占位符 3">
            <a:extLst>
              <a:ext uri="{FF2B5EF4-FFF2-40B4-BE49-F238E27FC236}">
                <a16:creationId xmlns:a16="http://schemas.microsoft.com/office/drawing/2014/main" id="{3E15409D-E809-4479-8259-9DD8C1D790C9}"/>
              </a:ext>
            </a:extLst>
          </p:cNvPr>
          <p:cNvSpPr txBox="1">
            <a:spLocks/>
          </p:cNvSpPr>
          <p:nvPr/>
        </p:nvSpPr>
        <p:spPr bwMode="auto">
          <a:xfrm>
            <a:off x="4224338" y="478948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A</a:t>
            </a:r>
            <a:r>
              <a:rPr lang="en-US" altLang="zh-CN" sz="3200" kern="0" dirty="0">
                <a:solidFill>
                  <a:srgbClr val="7030A0"/>
                </a:solidFill>
              </a:rPr>
              <a:t> divided </a:t>
            </a:r>
            <a:r>
              <a:rPr lang="en-US" altLang="zh-CN" sz="3200" kern="0" dirty="0"/>
              <a:t>by B </a:t>
            </a:r>
            <a:r>
              <a:rPr lang="en-US" altLang="zh-CN" sz="3200" kern="0" dirty="0">
                <a:solidFill>
                  <a:srgbClr val="FF0000"/>
                </a:solidFill>
              </a:rPr>
              <a:t>equals/is </a:t>
            </a:r>
            <a:r>
              <a:rPr lang="en-US" altLang="zh-CN" sz="3200" kern="0" dirty="0"/>
              <a:t>C.</a:t>
            </a:r>
            <a:endParaRPr lang="zh-CN" altLang="en-US" sz="3200" kern="0" dirty="0"/>
          </a:p>
        </p:txBody>
      </p:sp>
      <p:sp>
        <p:nvSpPr>
          <p:cNvPr id="13" name="内容占位符 3">
            <a:extLst>
              <a:ext uri="{FF2B5EF4-FFF2-40B4-BE49-F238E27FC236}">
                <a16:creationId xmlns:a16="http://schemas.microsoft.com/office/drawing/2014/main" id="{FE629E38-A1B9-4487-A054-9AB7CD0139A7}"/>
              </a:ext>
            </a:extLst>
          </p:cNvPr>
          <p:cNvSpPr txBox="1">
            <a:spLocks/>
          </p:cNvSpPr>
          <p:nvPr/>
        </p:nvSpPr>
        <p:spPr bwMode="auto">
          <a:xfrm>
            <a:off x="407987" y="5519738"/>
            <a:ext cx="106568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zh-CN" altLang="en-US" sz="3200" kern="0" dirty="0">
                <a:solidFill>
                  <a:srgbClr val="FF0000"/>
                </a:solidFill>
              </a:rPr>
              <a:t>           用作运算的数词作主语，谓语动词常用单数。</a:t>
            </a:r>
            <a:endParaRPr lang="zh-CN" altLang="en-US" sz="3200" kern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1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>
            <a:extLst>
              <a:ext uri="{FF2B5EF4-FFF2-40B4-BE49-F238E27FC236}">
                <a16:creationId xmlns:a16="http://schemas.microsoft.com/office/drawing/2014/main" id="{5047DE22-0FB6-4709-ACC3-A0D56381D742}"/>
              </a:ext>
            </a:extLst>
          </p:cNvPr>
          <p:cNvSpPr/>
          <p:nvPr/>
        </p:nvSpPr>
        <p:spPr>
          <a:xfrm>
            <a:off x="1774826" y="908051"/>
            <a:ext cx="8532813" cy="523875"/>
          </a:xfrm>
          <a:prstGeom prst="rect">
            <a:avLst/>
          </a:prstGeom>
          <a:solidFill>
            <a:schemeClr val="lt1">
              <a:alpha val="49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2800" i="1" dirty="0">
                <a:solidFill>
                  <a:srgbClr val="C00000"/>
                </a:solidFill>
              </a:rPr>
              <a:t>Read the instructions aloud.</a:t>
            </a:r>
            <a:endParaRPr lang="zh-CN" altLang="en-US" sz="2800" i="1" dirty="0">
              <a:solidFill>
                <a:srgbClr val="C000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973AE8E-5A7E-49DB-A298-334ED03D914C}"/>
              </a:ext>
            </a:extLst>
          </p:cNvPr>
          <p:cNvSpPr/>
          <p:nvPr/>
        </p:nvSpPr>
        <p:spPr>
          <a:xfrm>
            <a:off x="3457772" y="1988841"/>
            <a:ext cx="1034257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</a:rPr>
              <a:t>2+10</a:t>
            </a:r>
            <a:endParaRPr lang="zh-CN" altLang="en-US" sz="3200" b="1" kern="100" dirty="0">
              <a:ln w="11430"/>
              <a:solidFill>
                <a:srgbClr val="FF0000"/>
              </a:solidFill>
              <a:ea typeface="宋体"/>
              <a:cs typeface="Times New Roman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4A2BAF0E-0151-428F-B98A-9730BC0856BC}"/>
              </a:ext>
            </a:extLst>
          </p:cNvPr>
          <p:cNvSpPr/>
          <p:nvPr/>
        </p:nvSpPr>
        <p:spPr>
          <a:xfrm>
            <a:off x="3451121" y="2679884"/>
            <a:ext cx="936475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</a:rPr>
              <a:t>10-2</a:t>
            </a:r>
            <a:endParaRPr lang="zh-CN" altLang="en-US" sz="3200" b="1" kern="100" dirty="0">
              <a:ln w="11430"/>
              <a:solidFill>
                <a:srgbClr val="FF0000"/>
              </a:solidFill>
              <a:ea typeface="宋体"/>
              <a:cs typeface="Times New Roman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7CE8054-6114-4BFE-BBDE-DED16872148D}"/>
              </a:ext>
            </a:extLst>
          </p:cNvPr>
          <p:cNvSpPr/>
          <p:nvPr/>
        </p:nvSpPr>
        <p:spPr>
          <a:xfrm>
            <a:off x="3431704" y="3481845"/>
            <a:ext cx="1417376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</a:rPr>
              <a:t>2 × 10</a:t>
            </a:r>
            <a:endParaRPr lang="zh-CN" altLang="en-US" sz="3200" b="1" kern="100" dirty="0">
              <a:ln w="11430"/>
              <a:solidFill>
                <a:srgbClr val="FF0000"/>
              </a:solidFill>
              <a:ea typeface="宋体"/>
              <a:cs typeface="Times New Roman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B0FAE6E-3403-4AF4-8C25-F05C6DAABC62}"/>
              </a:ext>
            </a:extLst>
          </p:cNvPr>
          <p:cNvSpPr/>
          <p:nvPr/>
        </p:nvSpPr>
        <p:spPr>
          <a:xfrm>
            <a:off x="3361353" y="4129917"/>
            <a:ext cx="1212191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</a:rPr>
              <a:t>10÷2</a:t>
            </a:r>
            <a:endParaRPr lang="zh-CN" altLang="en-US" sz="3200" b="1" kern="100" dirty="0">
              <a:ln w="11430"/>
              <a:solidFill>
                <a:srgbClr val="FF0000"/>
              </a:solidFill>
              <a:ea typeface="宋体"/>
              <a:cs typeface="Times New Roman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27C19EB-879B-4667-8A16-3BF79EE4535A}"/>
              </a:ext>
            </a:extLst>
          </p:cNvPr>
          <p:cNvSpPr/>
          <p:nvPr/>
        </p:nvSpPr>
        <p:spPr>
          <a:xfrm>
            <a:off x="5597525" y="1989138"/>
            <a:ext cx="454025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Add 2 and 10.</a:t>
            </a:r>
            <a:endParaRPr lang="zh-CN" altLang="zh-CN" sz="3200" b="1" dirty="0">
              <a:ln w="10541" cmpd="sng">
                <a:noFill/>
                <a:prstDash val="solid"/>
              </a:ln>
              <a:solidFill>
                <a:srgbClr val="0000FF"/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A1FCBCDB-BA06-4E0E-93E6-DED5F9D6E931}"/>
              </a:ext>
            </a:extLst>
          </p:cNvPr>
          <p:cNvSpPr/>
          <p:nvPr/>
        </p:nvSpPr>
        <p:spPr>
          <a:xfrm>
            <a:off x="5591175" y="2708275"/>
            <a:ext cx="4743450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Subtract 2 from 10.</a:t>
            </a:r>
            <a:endParaRPr lang="zh-CN" altLang="zh-CN" sz="3200" b="1" dirty="0">
              <a:ln w="10541" cmpd="sng">
                <a:noFill/>
                <a:prstDash val="solid"/>
              </a:ln>
              <a:solidFill>
                <a:srgbClr val="0000FF"/>
              </a:solidFill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657A95DA-C73C-4799-810A-6315A9CBDE5B}"/>
              </a:ext>
            </a:extLst>
          </p:cNvPr>
          <p:cNvSpPr/>
          <p:nvPr/>
        </p:nvSpPr>
        <p:spPr>
          <a:xfrm>
            <a:off x="5597525" y="3492500"/>
            <a:ext cx="446405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Multiply 2 by 10.</a:t>
            </a:r>
            <a:endParaRPr lang="zh-CN" altLang="zh-CN" sz="3200" b="1" dirty="0">
              <a:ln w="10541" cmpd="sng">
                <a:noFill/>
                <a:prstDash val="solid"/>
              </a:ln>
              <a:solidFill>
                <a:srgbClr val="0000FF"/>
              </a:solidFill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6B8949D6-769A-4BB7-83BE-BE29C632C111}"/>
              </a:ext>
            </a:extLst>
          </p:cNvPr>
          <p:cNvSpPr/>
          <p:nvPr/>
        </p:nvSpPr>
        <p:spPr>
          <a:xfrm>
            <a:off x="5591176" y="4191000"/>
            <a:ext cx="4144963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Divide 10 by 2.</a:t>
            </a:r>
            <a:endParaRPr lang="zh-CN" altLang="zh-CN" sz="3200" b="1" dirty="0">
              <a:ln w="10541" cmpd="sng">
                <a:noFill/>
                <a:prstDash val="solid"/>
              </a:ln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>
            <a:extLst>
              <a:ext uri="{FF2B5EF4-FFF2-40B4-BE49-F238E27FC236}">
                <a16:creationId xmlns:a16="http://schemas.microsoft.com/office/drawing/2014/main" id="{B730F22A-396B-4A9B-A560-626F36B956F6}"/>
              </a:ext>
            </a:extLst>
          </p:cNvPr>
          <p:cNvSpPr/>
          <p:nvPr/>
        </p:nvSpPr>
        <p:spPr>
          <a:xfrm>
            <a:off x="1703388" y="908051"/>
            <a:ext cx="8532812" cy="523875"/>
          </a:xfrm>
          <a:prstGeom prst="rect">
            <a:avLst/>
          </a:prstGeom>
          <a:solidFill>
            <a:schemeClr val="lt1">
              <a:alpha val="49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2800" i="1" dirty="0">
                <a:solidFill>
                  <a:srgbClr val="C00000"/>
                </a:solidFill>
              </a:rPr>
              <a:t>Read the statements aloud.</a:t>
            </a:r>
            <a:endParaRPr lang="zh-CN" altLang="en-US" sz="2800" i="1" dirty="0">
              <a:solidFill>
                <a:srgbClr val="C000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801C358B-55CD-4D3D-9716-275BED5165ED}"/>
              </a:ext>
            </a:extLst>
          </p:cNvPr>
          <p:cNvSpPr/>
          <p:nvPr/>
        </p:nvSpPr>
        <p:spPr>
          <a:xfrm>
            <a:off x="2423593" y="1988841"/>
            <a:ext cx="1883849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</a:rPr>
              <a:t>2+10 = 12</a:t>
            </a:r>
            <a:endParaRPr lang="zh-CN" altLang="en-US" sz="3200" b="1" kern="100" dirty="0">
              <a:ln w="11430"/>
              <a:solidFill>
                <a:srgbClr val="FF0000"/>
              </a:solidFill>
              <a:ea typeface="宋体"/>
              <a:cs typeface="Times New Roman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E5B0D240-B885-4DAE-A55D-DEA3101A9E3E}"/>
              </a:ext>
            </a:extLst>
          </p:cNvPr>
          <p:cNvSpPr/>
          <p:nvPr/>
        </p:nvSpPr>
        <p:spPr>
          <a:xfrm>
            <a:off x="2471608" y="2741439"/>
            <a:ext cx="1580882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</a:rPr>
              <a:t>10-2 = 8</a:t>
            </a:r>
            <a:endParaRPr lang="zh-CN" altLang="en-US" sz="3200" b="1" kern="100" dirty="0">
              <a:ln w="11430"/>
              <a:solidFill>
                <a:srgbClr val="FF0000"/>
              </a:solidFill>
              <a:ea typeface="宋体"/>
              <a:cs typeface="Times New Roman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637B9946-A90F-42BD-97A5-12FF653EFA20}"/>
              </a:ext>
            </a:extLst>
          </p:cNvPr>
          <p:cNvSpPr/>
          <p:nvPr/>
        </p:nvSpPr>
        <p:spPr>
          <a:xfrm>
            <a:off x="2485274" y="3543400"/>
            <a:ext cx="2266967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</a:rPr>
              <a:t>2</a:t>
            </a: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  <a:sym typeface="Kingsoft Phonetic Plain"/>
              </a:rPr>
              <a:t> × </a:t>
            </a: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</a:rPr>
              <a:t>10 = 20</a:t>
            </a:r>
            <a:endParaRPr lang="zh-CN" altLang="en-US" sz="3200" b="1" kern="100" dirty="0">
              <a:ln w="11430"/>
              <a:solidFill>
                <a:srgbClr val="FF0000"/>
              </a:solidFill>
              <a:ea typeface="宋体"/>
              <a:cs typeface="Times New Roman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F872BAC-7925-46D1-9556-A5934629CD7B}"/>
              </a:ext>
            </a:extLst>
          </p:cNvPr>
          <p:cNvSpPr/>
          <p:nvPr/>
        </p:nvSpPr>
        <p:spPr>
          <a:xfrm>
            <a:off x="2459174" y="4653137"/>
            <a:ext cx="1856598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</a:rPr>
              <a:t>10÷2 = 5</a:t>
            </a:r>
            <a:endParaRPr lang="zh-CN" altLang="en-US" sz="3200" b="1" kern="100" dirty="0">
              <a:ln w="11430"/>
              <a:solidFill>
                <a:srgbClr val="FF0000"/>
              </a:solidFill>
              <a:ea typeface="宋体"/>
              <a:cs typeface="Times New Roman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EBC0F887-1548-4366-9FF6-B58323ED4BB4}"/>
              </a:ext>
            </a:extLst>
          </p:cNvPr>
          <p:cNvSpPr/>
          <p:nvPr/>
        </p:nvSpPr>
        <p:spPr>
          <a:xfrm>
            <a:off x="5597525" y="1989138"/>
            <a:ext cx="454025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2 plus 10 equals/is 12.</a:t>
            </a:r>
            <a:endParaRPr lang="zh-CN" altLang="zh-CN" sz="3200" b="1" dirty="0">
              <a:ln w="10541" cmpd="sng">
                <a:noFill/>
                <a:prstDash val="solid"/>
              </a:ln>
              <a:solidFill>
                <a:srgbClr val="0000FF"/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0D732B9B-F09E-4D7A-92FF-47A114615210}"/>
              </a:ext>
            </a:extLst>
          </p:cNvPr>
          <p:cNvSpPr/>
          <p:nvPr/>
        </p:nvSpPr>
        <p:spPr>
          <a:xfrm>
            <a:off x="5591175" y="2708275"/>
            <a:ext cx="4743450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10 minus 2 equals/is 8.</a:t>
            </a:r>
            <a:endParaRPr lang="zh-CN" altLang="zh-CN" sz="3200" b="1" dirty="0">
              <a:ln w="10541" cmpd="sng">
                <a:noFill/>
                <a:prstDash val="solid"/>
              </a:ln>
              <a:solidFill>
                <a:srgbClr val="0000FF"/>
              </a:solidFill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F3EDB89E-C62B-4E3C-AB99-E91C0F5A1542}"/>
              </a:ext>
            </a:extLst>
          </p:cNvPr>
          <p:cNvSpPr/>
          <p:nvPr/>
        </p:nvSpPr>
        <p:spPr>
          <a:xfrm>
            <a:off x="5597525" y="3513139"/>
            <a:ext cx="4737100" cy="107632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2 multiplied by 10 equals</a:t>
            </a:r>
          </a:p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/is 20.</a:t>
            </a:r>
            <a:endParaRPr lang="zh-CN" altLang="zh-CN" sz="3200" b="1" dirty="0">
              <a:ln w="10541" cmpd="sng">
                <a:noFill/>
                <a:prstDash val="solid"/>
              </a:ln>
              <a:solidFill>
                <a:srgbClr val="0000FF"/>
              </a:solidFill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37283C0A-FE53-4A2F-8A61-CC3901461E8F}"/>
              </a:ext>
            </a:extLst>
          </p:cNvPr>
          <p:cNvSpPr/>
          <p:nvPr/>
        </p:nvSpPr>
        <p:spPr>
          <a:xfrm>
            <a:off x="5597526" y="4652963"/>
            <a:ext cx="4144963" cy="107791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10 divided by 2 equals</a:t>
            </a:r>
          </a:p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/is 5.</a:t>
            </a:r>
            <a:endParaRPr lang="zh-CN" altLang="zh-CN" sz="3200" b="1" dirty="0">
              <a:ln w="10541" cmpd="sng">
                <a:noFill/>
                <a:prstDash val="solid"/>
              </a:ln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标题 1">
            <a:extLst>
              <a:ext uri="{FF2B5EF4-FFF2-40B4-BE49-F238E27FC236}">
                <a16:creationId xmlns:a16="http://schemas.microsoft.com/office/drawing/2014/main" id="{408FF3D4-5BDB-4866-9E8B-9D1C925A2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836614"/>
            <a:ext cx="8229600" cy="492125"/>
          </a:xfrm>
        </p:spPr>
        <p:txBody>
          <a:bodyPr/>
          <a:lstStyle/>
          <a:p>
            <a:r>
              <a:rPr lang="zh-CN" altLang="en-US"/>
              <a:t>选择题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5B2E75E-A925-4FAC-9BB4-DF778F193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9288" y="1416051"/>
            <a:ext cx="8640762" cy="4721225"/>
          </a:xfrm>
        </p:spPr>
        <p:txBody>
          <a:bodyPr/>
          <a:lstStyle/>
          <a:p>
            <a:pPr>
              <a:defRPr/>
            </a:pPr>
            <a:r>
              <a:rPr lang="en-US" altLang="zh-CN" sz="3200" dirty="0"/>
              <a:t>1. 4  </a:t>
            </a:r>
            <a:r>
              <a:rPr lang="en-US" altLang="zh-CN" sz="3200" u="sng" dirty="0"/>
              <a:t>         </a:t>
            </a:r>
            <a:r>
              <a:rPr lang="en-US" altLang="zh-CN" sz="3200" dirty="0"/>
              <a:t>    5 is 9.</a:t>
            </a:r>
          </a:p>
          <a:p>
            <a:pPr marL="514350" indent="-514350">
              <a:buFont typeface="Wingdings 2" panose="05020102010507070707" pitchFamily="18" charset="2"/>
              <a:buAutoNum type="alphaUcPeriod"/>
              <a:defRPr/>
            </a:pPr>
            <a:r>
              <a:rPr lang="en-US" altLang="zh-CN" sz="3200" dirty="0"/>
              <a:t>plus   B. minus   C. multiplied by   D. divided by</a:t>
            </a:r>
          </a:p>
          <a:p>
            <a:pPr marL="514350" indent="-514350">
              <a:buFont typeface="Wingdings 2" panose="05020102010507070707" pitchFamily="18" charset="2"/>
              <a:buAutoNum type="alphaUcPeriod"/>
              <a:defRPr/>
            </a:pPr>
            <a:endParaRPr lang="en-US" altLang="zh-CN" sz="3200" dirty="0"/>
          </a:p>
          <a:p>
            <a:pPr marL="0" indent="0">
              <a:buNone/>
              <a:defRPr/>
            </a:pPr>
            <a:r>
              <a:rPr lang="en-US" altLang="zh-CN" sz="3200" dirty="0"/>
              <a:t>2. 63 </a:t>
            </a:r>
            <a:r>
              <a:rPr lang="en-US" altLang="zh-CN" sz="3200" u="sng" dirty="0"/>
              <a:t>                 </a:t>
            </a:r>
            <a:r>
              <a:rPr lang="en-US" altLang="zh-CN" sz="3200" dirty="0"/>
              <a:t>  9 equals 7.</a:t>
            </a:r>
          </a:p>
          <a:p>
            <a:pPr marL="514350" indent="-514350">
              <a:buFont typeface="Wingdings 2" panose="05020102010507070707" pitchFamily="18" charset="2"/>
              <a:buAutoNum type="alphaUcPeriod"/>
              <a:defRPr/>
            </a:pPr>
            <a:r>
              <a:rPr lang="en-US" altLang="zh-CN" sz="3200" dirty="0"/>
              <a:t>plus   B. minus   C. multiplied by   D. divided by</a:t>
            </a:r>
          </a:p>
          <a:p>
            <a:pPr marL="0" indent="0">
              <a:buNone/>
              <a:defRPr/>
            </a:pPr>
            <a:endParaRPr lang="en-US" altLang="zh-CN" sz="3200" dirty="0"/>
          </a:p>
          <a:p>
            <a:pPr marL="0" indent="0">
              <a:buNone/>
              <a:defRPr/>
            </a:pPr>
            <a:endParaRPr lang="en-US" altLang="zh-CN" sz="3200" dirty="0"/>
          </a:p>
          <a:p>
            <a:pPr marL="0" indent="0">
              <a:buNone/>
              <a:defRPr/>
            </a:pPr>
            <a:endParaRPr lang="zh-CN" altLang="en-US" sz="3200" dirty="0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D2EF3798-55CA-46FC-9C13-A1D95BA12FE5}"/>
              </a:ext>
            </a:extLst>
          </p:cNvPr>
          <p:cNvSpPr/>
          <p:nvPr/>
        </p:nvSpPr>
        <p:spPr>
          <a:xfrm>
            <a:off x="1919288" y="2133600"/>
            <a:ext cx="431800" cy="4905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65017B12-5640-459B-B3A1-1A87E897AB1F}"/>
              </a:ext>
            </a:extLst>
          </p:cNvPr>
          <p:cNvSpPr/>
          <p:nvPr/>
        </p:nvSpPr>
        <p:spPr>
          <a:xfrm>
            <a:off x="8183564" y="3789364"/>
            <a:ext cx="433387" cy="492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7">
            <a:extLst>
              <a:ext uri="{FF2B5EF4-FFF2-40B4-BE49-F238E27FC236}">
                <a16:creationId xmlns:a16="http://schemas.microsoft.com/office/drawing/2014/main" id="{756898ED-52C5-4AFC-BD60-F8D317343D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1641476"/>
            <a:ext cx="8462962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1 S1: A</a:t>
            </a:r>
            <a:r>
              <a:rPr lang="en-US" altLang="zh-CN" sz="3200" u="sng">
                <a:solidFill>
                  <a:srgbClr val="000000"/>
                </a:solidFill>
              </a:rPr>
              <a:t>       </a:t>
            </a:r>
            <a:r>
              <a:rPr lang="en-US" altLang="zh-CN" sz="3200">
                <a:solidFill>
                  <a:srgbClr val="000000"/>
                </a:solidFill>
              </a:rPr>
              <a:t> 11 _____ 1.</a:t>
            </a:r>
            <a:endParaRPr lang="zh-CN" altLang="en-US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   S2: </a:t>
            </a:r>
            <a:r>
              <a:rPr lang="en-US" altLang="zh-CN" sz="3200" u="sng">
                <a:solidFill>
                  <a:srgbClr val="000000"/>
                </a:solidFill>
              </a:rPr>
              <a:t>            </a:t>
            </a:r>
            <a:r>
              <a:rPr lang="en-US" altLang="zh-CN" sz="3200">
                <a:solidFill>
                  <a:srgbClr val="000000"/>
                </a:solidFill>
              </a:rPr>
              <a:t> p</a:t>
            </a:r>
            <a:r>
              <a:rPr lang="en-US" altLang="zh-CN" sz="3200" u="sng">
                <a:solidFill>
                  <a:srgbClr val="000000"/>
                </a:solidFill>
              </a:rPr>
              <a:t>         </a:t>
            </a:r>
            <a:r>
              <a:rPr lang="en-US" altLang="zh-CN" sz="3200">
                <a:solidFill>
                  <a:srgbClr val="000000"/>
                </a:solidFill>
              </a:rPr>
              <a:t> </a:t>
            </a:r>
            <a:r>
              <a:rPr lang="en-US" altLang="zh-CN" sz="3200" u="sng">
                <a:solidFill>
                  <a:srgbClr val="000000"/>
                </a:solidFill>
              </a:rPr>
              <a:t>     </a:t>
            </a:r>
            <a:r>
              <a:rPr lang="en-US" altLang="zh-CN" sz="3200">
                <a:solidFill>
                  <a:srgbClr val="000000"/>
                </a:solidFill>
              </a:rPr>
              <a:t> equals/is </a:t>
            </a:r>
            <a:r>
              <a:rPr lang="en-US" altLang="zh-CN" sz="3200" u="sng">
                <a:solidFill>
                  <a:srgbClr val="000000"/>
                </a:solidFill>
              </a:rPr>
              <a:t>      </a:t>
            </a:r>
            <a:r>
              <a:rPr lang="en-US" altLang="zh-CN" sz="3200">
                <a:solidFill>
                  <a:srgbClr val="000000"/>
                </a:solidFill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   (                )</a:t>
            </a:r>
            <a:endParaRPr lang="zh-CN" altLang="en-US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2 S1: S__________ 5 __________ 13.</a:t>
            </a:r>
            <a:endParaRPr lang="zh-CN" altLang="en-US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   S2: _____ m_____ ______ equals/is ___.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   (             )</a:t>
            </a:r>
            <a:endParaRPr lang="zh-CN" altLang="en-US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3 S1: M__________ 7 _____8.</a:t>
            </a:r>
            <a:endParaRPr lang="zh-CN" altLang="en-US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   S2: _____m_________by_____  equals/is____.  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   (              ) </a:t>
            </a:r>
            <a:endParaRPr lang="zh-CN" altLang="en-US" sz="3200">
              <a:solidFill>
                <a:srgbClr val="000000"/>
              </a:solidFill>
            </a:endParaRPr>
          </a:p>
        </p:txBody>
      </p:sp>
      <p:sp>
        <p:nvSpPr>
          <p:cNvPr id="9220" name="Text Box 7">
            <a:extLst>
              <a:ext uri="{FF2B5EF4-FFF2-40B4-BE49-F238E27FC236}">
                <a16:creationId xmlns:a16="http://schemas.microsoft.com/office/drawing/2014/main" id="{A531A2A1-B3D3-4528-B0E6-D45527E98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1214" y="1631950"/>
            <a:ext cx="877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and</a:t>
            </a:r>
          </a:p>
        </p:txBody>
      </p:sp>
      <p:sp>
        <p:nvSpPr>
          <p:cNvPr id="9221" name="矩形 10">
            <a:extLst>
              <a:ext uri="{FF2B5EF4-FFF2-40B4-BE49-F238E27FC236}">
                <a16:creationId xmlns:a16="http://schemas.microsoft.com/office/drawing/2014/main" id="{78EFA323-5B1D-41A4-ABE5-4BC5CEBF91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9914" y="3144838"/>
            <a:ext cx="1482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ubtract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22" name="矩形 11">
            <a:extLst>
              <a:ext uri="{FF2B5EF4-FFF2-40B4-BE49-F238E27FC236}">
                <a16:creationId xmlns:a16="http://schemas.microsoft.com/office/drawing/2014/main" id="{C708A8CA-23E5-4F07-96FB-EB6F131590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1839" y="3071814"/>
            <a:ext cx="104298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from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23" name="矩形 12">
            <a:extLst>
              <a:ext uri="{FF2B5EF4-FFF2-40B4-BE49-F238E27FC236}">
                <a16:creationId xmlns:a16="http://schemas.microsoft.com/office/drawing/2014/main" id="{C8A71F3D-45B7-4B3B-B50D-8EEBC7B835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1351" y="3584575"/>
            <a:ext cx="59531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13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24" name="矩形 13">
            <a:extLst>
              <a:ext uri="{FF2B5EF4-FFF2-40B4-BE49-F238E27FC236}">
                <a16:creationId xmlns:a16="http://schemas.microsoft.com/office/drawing/2014/main" id="{5E2B74D5-24C0-410B-A94F-7D01ACCE7D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6100" y="3573463"/>
            <a:ext cx="914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inus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25" name="矩形 14">
            <a:extLst>
              <a:ext uri="{FF2B5EF4-FFF2-40B4-BE49-F238E27FC236}">
                <a16:creationId xmlns:a16="http://schemas.microsoft.com/office/drawing/2014/main" id="{F514EBEC-9B01-40D4-9A5D-9E6EE45603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6764" y="3648075"/>
            <a:ext cx="38893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5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26" name="矩形 15">
            <a:extLst>
              <a:ext uri="{FF2B5EF4-FFF2-40B4-BE49-F238E27FC236}">
                <a16:creationId xmlns:a16="http://schemas.microsoft.com/office/drawing/2014/main" id="{B09A373A-049A-4C24-A1B3-EF9D032F5B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2026" y="3584575"/>
            <a:ext cx="3905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8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27" name="矩形 16">
            <a:extLst>
              <a:ext uri="{FF2B5EF4-FFF2-40B4-BE49-F238E27FC236}">
                <a16:creationId xmlns:a16="http://schemas.microsoft.com/office/drawing/2014/main" id="{7FDE325A-B96A-4D3E-A0F7-1FA57E0D8A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2214" y="4089400"/>
            <a:ext cx="13747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13-5=8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28" name="矩形 17">
            <a:extLst>
              <a:ext uri="{FF2B5EF4-FFF2-40B4-BE49-F238E27FC236}">
                <a16:creationId xmlns:a16="http://schemas.microsoft.com/office/drawing/2014/main" id="{7AD7265A-6554-454E-8F4A-913E6F3318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25814" y="4521200"/>
            <a:ext cx="13223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ultiply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29" name="矩形 18">
            <a:extLst>
              <a:ext uri="{FF2B5EF4-FFF2-40B4-BE49-F238E27FC236}">
                <a16:creationId xmlns:a16="http://schemas.microsoft.com/office/drawing/2014/main" id="{753528BC-AF71-475D-99FB-3AB6044CBF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8364" y="4440239"/>
            <a:ext cx="61753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by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30" name="矩形 19">
            <a:extLst>
              <a:ext uri="{FF2B5EF4-FFF2-40B4-BE49-F238E27FC236}">
                <a16:creationId xmlns:a16="http://schemas.microsoft.com/office/drawing/2014/main" id="{C83050C5-64C1-45F6-990C-A43E073EAF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9914" y="5026025"/>
            <a:ext cx="388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7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31" name="矩形 21">
            <a:extLst>
              <a:ext uri="{FF2B5EF4-FFF2-40B4-BE49-F238E27FC236}">
                <a16:creationId xmlns:a16="http://schemas.microsoft.com/office/drawing/2014/main" id="{9721B6BB-593C-41C9-84B2-70E224D618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2439" y="5013325"/>
            <a:ext cx="1641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ultiplied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32" name="矩形 22">
            <a:extLst>
              <a:ext uri="{FF2B5EF4-FFF2-40B4-BE49-F238E27FC236}">
                <a16:creationId xmlns:a16="http://schemas.microsoft.com/office/drawing/2014/main" id="{F4DE54EE-FF48-47F9-8F84-2E65EFBC9A21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6710364" y="5097463"/>
            <a:ext cx="388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8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33" name="矩形 23">
            <a:extLst>
              <a:ext uri="{FF2B5EF4-FFF2-40B4-BE49-F238E27FC236}">
                <a16:creationId xmlns:a16="http://schemas.microsoft.com/office/drawing/2014/main" id="{0506210E-7AFC-43F4-9D73-35663E119E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2751" y="5087939"/>
            <a:ext cx="5953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56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34" name="矩形 24">
            <a:extLst>
              <a:ext uri="{FF2B5EF4-FFF2-40B4-BE49-F238E27FC236}">
                <a16:creationId xmlns:a16="http://schemas.microsoft.com/office/drawing/2014/main" id="{171AC7EB-A639-444F-8037-8B2E702EF3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8889" y="5529263"/>
            <a:ext cx="1444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7x8=56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58" name="Text Box 7">
            <a:extLst>
              <a:ext uri="{FF2B5EF4-FFF2-40B4-BE49-F238E27FC236}">
                <a16:creationId xmlns:a16="http://schemas.microsoft.com/office/drawing/2014/main" id="{E9E60E9C-425B-4D04-AF61-8A41BE44E7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54375" y="1631950"/>
            <a:ext cx="8778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dd</a:t>
            </a:r>
          </a:p>
        </p:txBody>
      </p:sp>
      <p:sp>
        <p:nvSpPr>
          <p:cNvPr id="9259" name="Text Box 7">
            <a:extLst>
              <a:ext uri="{FF2B5EF4-FFF2-40B4-BE49-F238E27FC236}">
                <a16:creationId xmlns:a16="http://schemas.microsoft.com/office/drawing/2014/main" id="{01E01F7F-2C23-4C99-9D67-9CEC9F0C52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8650" y="2136775"/>
            <a:ext cx="8778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11</a:t>
            </a:r>
          </a:p>
        </p:txBody>
      </p:sp>
      <p:sp>
        <p:nvSpPr>
          <p:cNvPr id="9260" name="Text Box 7">
            <a:extLst>
              <a:ext uri="{FF2B5EF4-FFF2-40B4-BE49-F238E27FC236}">
                <a16:creationId xmlns:a16="http://schemas.microsoft.com/office/drawing/2014/main" id="{5C593258-1FCB-4D61-9735-36594D7106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8338" y="2144714"/>
            <a:ext cx="79216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lus</a:t>
            </a:r>
          </a:p>
        </p:txBody>
      </p:sp>
      <p:sp>
        <p:nvSpPr>
          <p:cNvPr id="9261" name="Text Box 7">
            <a:extLst>
              <a:ext uri="{FF2B5EF4-FFF2-40B4-BE49-F238E27FC236}">
                <a16:creationId xmlns:a16="http://schemas.microsoft.com/office/drawing/2014/main" id="{B3DF178B-AEE7-4A9D-A18C-B16423948B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6575" y="2073275"/>
            <a:ext cx="8778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9262" name="Text Box 7">
            <a:extLst>
              <a:ext uri="{FF2B5EF4-FFF2-40B4-BE49-F238E27FC236}">
                <a16:creationId xmlns:a16="http://schemas.microsoft.com/office/drawing/2014/main" id="{99255ECF-71E0-43DB-8135-4D894D7E3B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46989" y="2073275"/>
            <a:ext cx="877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12 </a:t>
            </a:r>
          </a:p>
        </p:txBody>
      </p:sp>
      <p:sp>
        <p:nvSpPr>
          <p:cNvPr id="9264" name="Text Box 48">
            <a:extLst>
              <a:ext uri="{FF2B5EF4-FFF2-40B4-BE49-F238E27FC236}">
                <a16:creationId xmlns:a16="http://schemas.microsoft.com/office/drawing/2014/main" id="{64F51FE5-1214-45CC-A137-CA0E91EE93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2213" y="2649538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11+1=12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D9E621E1-8475-405F-951C-D0E67C426AEC}"/>
              </a:ext>
            </a:extLst>
          </p:cNvPr>
          <p:cNvSpPr/>
          <p:nvPr/>
        </p:nvSpPr>
        <p:spPr>
          <a:xfrm>
            <a:off x="1847850" y="776288"/>
            <a:ext cx="8459788" cy="461962"/>
          </a:xfrm>
          <a:prstGeom prst="rect">
            <a:avLst/>
          </a:prstGeom>
          <a:solidFill>
            <a:schemeClr val="lt1">
              <a:alpha val="49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2400" i="1" dirty="0">
                <a:solidFill>
                  <a:srgbClr val="C00000"/>
                </a:solidFill>
              </a:rPr>
              <a:t>In pairs, complete the sentences like those in Table I and Table II.</a:t>
            </a:r>
            <a:endParaRPr lang="zh-CN" altLang="en-US" sz="2400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utoUpdateAnimBg="0"/>
      <p:bldP spid="9221" grpId="0" autoUpdateAnimBg="0"/>
      <p:bldP spid="9222" grpId="0" autoUpdateAnimBg="0"/>
      <p:bldP spid="9223" grpId="0" autoUpdateAnimBg="0"/>
      <p:bldP spid="9224" grpId="0" autoUpdateAnimBg="0"/>
      <p:bldP spid="9225" grpId="0" autoUpdateAnimBg="0"/>
      <p:bldP spid="9226" grpId="0" autoUpdateAnimBg="0"/>
      <p:bldP spid="9227" grpId="0" autoUpdateAnimBg="0"/>
      <p:bldP spid="9228" grpId="0" autoUpdateAnimBg="0"/>
      <p:bldP spid="9229" grpId="0" autoUpdateAnimBg="0"/>
      <p:bldP spid="9230" grpId="0" autoUpdateAnimBg="0"/>
      <p:bldP spid="9231" grpId="0" autoUpdateAnimBg="0"/>
      <p:bldP spid="9232" grpId="0" autoUpdateAnimBg="0"/>
      <p:bldP spid="9233" grpId="0" autoUpdateAnimBg="0"/>
      <p:bldP spid="9234" grpId="0" autoUpdateAnimBg="0"/>
      <p:bldP spid="9258" grpId="0" autoUpdateAnimBg="0"/>
      <p:bldP spid="9259" grpId="0" autoUpdateAnimBg="0"/>
      <p:bldP spid="9260" grpId="0" autoUpdateAnimBg="0"/>
      <p:bldP spid="9261" grpId="0" autoUpdateAnimBg="0"/>
      <p:bldP spid="9262" grpId="0" autoUpdateAnimBg="0"/>
      <p:bldP spid="926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>
            <a:extLst>
              <a:ext uri="{FF2B5EF4-FFF2-40B4-BE49-F238E27FC236}">
                <a16:creationId xmlns:a16="http://schemas.microsoft.com/office/drawing/2014/main" id="{F9287B68-04B7-4221-B339-7CB2158966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87575" y="800101"/>
            <a:ext cx="8229600" cy="5508625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4 S1: D_________ 16 ____ 4.</a:t>
            </a:r>
            <a:endParaRPr lang="zh-CN" altLang="en-US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S2: ____d _______ by ____ equals / is ____.</a:t>
            </a: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(                   )</a:t>
            </a:r>
            <a:endParaRPr lang="zh-CN" altLang="en-US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5 S1: A ____ 9 ______6.</a:t>
            </a:r>
            <a:endParaRPr lang="zh-CN" altLang="en-US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S2: ____ p ____ _____ equals / is ____.</a:t>
            </a: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 (                  )</a:t>
            </a:r>
            <a:endParaRPr lang="zh-CN" altLang="en-US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6 S1: A______14 and 4 and d_____ the answer </a:t>
            </a: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by 2.</a:t>
            </a: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S2:_______   p____ ____ and d_____ the </a:t>
            </a: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answer by ______ equals / is ______.</a:t>
            </a: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(                            )</a:t>
            </a:r>
            <a:endParaRPr lang="zh-CN" altLang="en-US" sz="3200">
              <a:solidFill>
                <a:srgbClr val="000000"/>
              </a:solidFill>
            </a:endParaRPr>
          </a:p>
        </p:txBody>
      </p:sp>
      <p:sp>
        <p:nvSpPr>
          <p:cNvPr id="33796" name="矩形 25">
            <a:extLst>
              <a:ext uri="{FF2B5EF4-FFF2-40B4-BE49-F238E27FC236}">
                <a16:creationId xmlns:a16="http://schemas.microsoft.com/office/drawing/2014/main" id="{8F2D0AE3-E22B-433A-B2BF-1AC346ECFD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2976" y="800100"/>
            <a:ext cx="10271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ivide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797" name="矩形 26">
            <a:extLst>
              <a:ext uri="{FF2B5EF4-FFF2-40B4-BE49-F238E27FC236}">
                <a16:creationId xmlns:a16="http://schemas.microsoft.com/office/drawing/2014/main" id="{0699F66A-9FAB-4C5A-B4FF-A29A798DA0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1064" y="863600"/>
            <a:ext cx="61753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by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798" name="矩形 27">
            <a:extLst>
              <a:ext uri="{FF2B5EF4-FFF2-40B4-BE49-F238E27FC236}">
                <a16:creationId xmlns:a16="http://schemas.microsoft.com/office/drawing/2014/main" id="{60B6C7C7-44A2-49C6-8B72-C169823F7D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5639" y="1304925"/>
            <a:ext cx="593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16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799" name="矩形 28">
            <a:extLst>
              <a:ext uri="{FF2B5EF4-FFF2-40B4-BE49-F238E27FC236}">
                <a16:creationId xmlns:a16="http://schemas.microsoft.com/office/drawing/2014/main" id="{6F64FC73-DB9C-4D90-B011-D353917383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02113" y="1304925"/>
            <a:ext cx="12557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ivided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00" name="矩形 29">
            <a:extLst>
              <a:ext uri="{FF2B5EF4-FFF2-40B4-BE49-F238E27FC236}">
                <a16:creationId xmlns:a16="http://schemas.microsoft.com/office/drawing/2014/main" id="{4AF86852-904C-4B87-8AFC-E2321A6320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1304925"/>
            <a:ext cx="3889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4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01" name="矩形 30">
            <a:extLst>
              <a:ext uri="{FF2B5EF4-FFF2-40B4-BE49-F238E27FC236}">
                <a16:creationId xmlns:a16="http://schemas.microsoft.com/office/drawing/2014/main" id="{C04E75FB-755A-4CB2-998A-E6C6A635BD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0826" y="1304925"/>
            <a:ext cx="390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4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02" name="矩形 31">
            <a:extLst>
              <a:ext uri="{FF2B5EF4-FFF2-40B4-BE49-F238E27FC236}">
                <a16:creationId xmlns:a16="http://schemas.microsoft.com/office/drawing/2014/main" id="{36EE0463-9874-4149-9D3E-FF78E4D67B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3113" y="1800225"/>
            <a:ext cx="1752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16÷4= 4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03" name="矩形 32">
            <a:extLst>
              <a:ext uri="{FF2B5EF4-FFF2-40B4-BE49-F238E27FC236}">
                <a16:creationId xmlns:a16="http://schemas.microsoft.com/office/drawing/2014/main" id="{41ACC2D6-D1A1-4194-938E-7E50F8ADE9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1538" y="2241550"/>
            <a:ext cx="639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dd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04" name="Text Box 7">
            <a:extLst>
              <a:ext uri="{FF2B5EF4-FFF2-40B4-BE49-F238E27FC236}">
                <a16:creationId xmlns:a16="http://schemas.microsoft.com/office/drawing/2014/main" id="{3FA6C4A0-16C4-445E-B63C-A72B60BB0C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7114" y="2241550"/>
            <a:ext cx="877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and</a:t>
            </a:r>
          </a:p>
        </p:txBody>
      </p:sp>
      <p:sp>
        <p:nvSpPr>
          <p:cNvPr id="33805" name="Text Box 7">
            <a:extLst>
              <a:ext uri="{FF2B5EF4-FFF2-40B4-BE49-F238E27FC236}">
                <a16:creationId xmlns:a16="http://schemas.microsoft.com/office/drawing/2014/main" id="{F489B047-EC00-4C4B-A21F-DDBB3CCC79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95664" y="2808288"/>
            <a:ext cx="877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33806" name="矩形 35">
            <a:extLst>
              <a:ext uri="{FF2B5EF4-FFF2-40B4-BE49-F238E27FC236}">
                <a16:creationId xmlns:a16="http://schemas.microsoft.com/office/drawing/2014/main" id="{7D0A78FC-3D13-4FB7-8481-B4E7A8C28D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8475" y="2808288"/>
            <a:ext cx="685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lus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07" name="矩形 36">
            <a:extLst>
              <a:ext uri="{FF2B5EF4-FFF2-40B4-BE49-F238E27FC236}">
                <a16:creationId xmlns:a16="http://schemas.microsoft.com/office/drawing/2014/main" id="{BF09DA73-069B-4CDB-851B-057055F121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0538" y="2808288"/>
            <a:ext cx="3603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6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08" name="矩形 37">
            <a:extLst>
              <a:ext uri="{FF2B5EF4-FFF2-40B4-BE49-F238E27FC236}">
                <a16:creationId xmlns:a16="http://schemas.microsoft.com/office/drawing/2014/main" id="{68648231-F718-4C35-916C-957AB5C112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3876" y="2808288"/>
            <a:ext cx="5953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15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09" name="矩形 38">
            <a:extLst>
              <a:ext uri="{FF2B5EF4-FFF2-40B4-BE49-F238E27FC236}">
                <a16:creationId xmlns:a16="http://schemas.microsoft.com/office/drawing/2014/main" id="{64231E65-CC99-4A92-95FE-A0F1AD060A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0913" y="3249613"/>
            <a:ext cx="1574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9+6= 15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10" name="矩形 39">
            <a:extLst>
              <a:ext uri="{FF2B5EF4-FFF2-40B4-BE49-F238E27FC236}">
                <a16:creationId xmlns:a16="http://schemas.microsoft.com/office/drawing/2014/main" id="{56204820-049E-47CB-9430-5B8E739370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09951" y="3681413"/>
            <a:ext cx="6397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dd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11" name="矩形 40">
            <a:extLst>
              <a:ext uri="{FF2B5EF4-FFF2-40B4-BE49-F238E27FC236}">
                <a16:creationId xmlns:a16="http://schemas.microsoft.com/office/drawing/2014/main" id="{F101A5C4-BC2B-4B60-8FBD-BF24BB11F0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2788" y="3681413"/>
            <a:ext cx="1028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ivide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12" name="矩形 41">
            <a:extLst>
              <a:ext uri="{FF2B5EF4-FFF2-40B4-BE49-F238E27FC236}">
                <a16:creationId xmlns:a16="http://schemas.microsoft.com/office/drawing/2014/main" id="{C4B40DEF-3D9E-4F3A-9DB6-2EFFE4888B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7076" y="4616450"/>
            <a:ext cx="593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14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13" name="矩形 43">
            <a:extLst>
              <a:ext uri="{FF2B5EF4-FFF2-40B4-BE49-F238E27FC236}">
                <a16:creationId xmlns:a16="http://schemas.microsoft.com/office/drawing/2014/main" id="{2D379020-30FF-4D3E-B3B1-0DF8D06CB3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5714" y="4752975"/>
            <a:ext cx="6873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lus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14" name="矩形 42">
            <a:extLst>
              <a:ext uri="{FF2B5EF4-FFF2-40B4-BE49-F238E27FC236}">
                <a16:creationId xmlns:a16="http://schemas.microsoft.com/office/drawing/2014/main" id="{1A7F3BE7-139A-4388-9D66-01C91B564D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0464" y="4687889"/>
            <a:ext cx="38893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4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15" name="矩形 44">
            <a:extLst>
              <a:ext uri="{FF2B5EF4-FFF2-40B4-BE49-F238E27FC236}">
                <a16:creationId xmlns:a16="http://schemas.microsoft.com/office/drawing/2014/main" id="{D391429A-4BD6-44A3-AFEF-0C67512058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4788" y="4687889"/>
            <a:ext cx="102711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ivide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16" name="矩形 45">
            <a:extLst>
              <a:ext uri="{FF2B5EF4-FFF2-40B4-BE49-F238E27FC236}">
                <a16:creationId xmlns:a16="http://schemas.microsoft.com/office/drawing/2014/main" id="{8DB4AC89-EC80-4147-9602-7B555A2DA7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9376" y="5192713"/>
            <a:ext cx="390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2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17" name="矩形 46">
            <a:extLst>
              <a:ext uri="{FF2B5EF4-FFF2-40B4-BE49-F238E27FC236}">
                <a16:creationId xmlns:a16="http://schemas.microsoft.com/office/drawing/2014/main" id="{6A61D0DD-0D3C-4FD9-80BD-EC758C1431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12126" y="5192713"/>
            <a:ext cx="390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9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18" name="矩形 47">
            <a:extLst>
              <a:ext uri="{FF2B5EF4-FFF2-40B4-BE49-F238E27FC236}">
                <a16:creationId xmlns:a16="http://schemas.microsoft.com/office/drawing/2014/main" id="{2AF89346-0900-4D28-A7CB-AADCBCA67F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6426" y="5695950"/>
            <a:ext cx="25685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(14+4) ÷2= 9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3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3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3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3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33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3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3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3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autoUpdateAnimBg="0"/>
      <p:bldP spid="33797" grpId="0" autoUpdateAnimBg="0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utoUpdateAnimBg="0"/>
      <p:bldP spid="33811" grpId="0" autoUpdateAnimBg="0"/>
      <p:bldP spid="33812" grpId="0" autoUpdateAnimBg="0"/>
      <p:bldP spid="33813" grpId="0" autoUpdateAnimBg="0"/>
      <p:bldP spid="33814" grpId="0" autoUpdateAnimBg="0"/>
      <p:bldP spid="33815" grpId="0" autoUpdateAnimBg="0"/>
      <p:bldP spid="33816" grpId="0" autoUpdateAnimBg="0"/>
      <p:bldP spid="33817" grpId="0" autoUpdateAnimBg="0"/>
      <p:bldP spid="33818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标题 1">
            <a:extLst>
              <a:ext uri="{FF2B5EF4-FFF2-40B4-BE49-F238E27FC236}">
                <a16:creationId xmlns:a16="http://schemas.microsoft.com/office/drawing/2014/main" id="{81383BA3-41ED-4280-B792-32B4E7053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2975" y="-531813"/>
            <a:ext cx="8229600" cy="1143001"/>
          </a:xfrm>
        </p:spPr>
        <p:txBody>
          <a:bodyPr/>
          <a:lstStyle/>
          <a:p>
            <a:r>
              <a:rPr lang="en-US" altLang="zh-CN"/>
              <a:t>Play a math game!</a:t>
            </a:r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5A0767-7E1A-4934-8D20-41F65A3FE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4825" y="620714"/>
            <a:ext cx="8229600" cy="492125"/>
          </a:xfrm>
        </p:spPr>
        <p:txBody>
          <a:bodyPr/>
          <a:lstStyle/>
          <a:p>
            <a:r>
              <a:rPr lang="en-US" altLang="zh-CN"/>
              <a:t>Group 1: ask math questions in English(</a:t>
            </a:r>
            <a:r>
              <a:rPr lang="zh-CN" altLang="en-US"/>
              <a:t>用英语问问题）</a:t>
            </a:r>
          </a:p>
        </p:txBody>
      </p:sp>
      <p:sp>
        <p:nvSpPr>
          <p:cNvPr id="4" name="内容占位符 2">
            <a:extLst>
              <a:ext uri="{FF2B5EF4-FFF2-40B4-BE49-F238E27FC236}">
                <a16:creationId xmlns:a16="http://schemas.microsoft.com/office/drawing/2014/main" id="{0C6F6BB2-0711-4098-B638-F83D152AFBA7}"/>
              </a:ext>
            </a:extLst>
          </p:cNvPr>
          <p:cNvSpPr txBox="1">
            <a:spLocks/>
          </p:cNvSpPr>
          <p:nvPr/>
        </p:nvSpPr>
        <p:spPr bwMode="auto">
          <a:xfrm>
            <a:off x="1768475" y="1163639"/>
            <a:ext cx="90805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kern="0" dirty="0"/>
              <a:t>Group 2: answer math questions in English(</a:t>
            </a:r>
            <a:r>
              <a:rPr lang="zh-CN" altLang="en-US" kern="0" dirty="0"/>
              <a:t>用英语回答问题）</a:t>
            </a:r>
          </a:p>
        </p:txBody>
      </p:sp>
      <p:sp>
        <p:nvSpPr>
          <p:cNvPr id="5" name="内容占位符 2">
            <a:extLst>
              <a:ext uri="{FF2B5EF4-FFF2-40B4-BE49-F238E27FC236}">
                <a16:creationId xmlns:a16="http://schemas.microsoft.com/office/drawing/2014/main" id="{3EB6B3FA-F79D-4490-A811-F5E9E4E4F090}"/>
              </a:ext>
            </a:extLst>
          </p:cNvPr>
          <p:cNvSpPr txBox="1">
            <a:spLocks/>
          </p:cNvSpPr>
          <p:nvPr/>
        </p:nvSpPr>
        <p:spPr bwMode="auto">
          <a:xfrm>
            <a:off x="1747838" y="1703389"/>
            <a:ext cx="8229600" cy="177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kern="0" dirty="0"/>
              <a:t>If group 2 answers the question correctly, it can get 1 point. If not, group 1 can get  1 point. </a:t>
            </a:r>
          </a:p>
          <a:p>
            <a:pPr>
              <a:defRPr/>
            </a:pPr>
            <a:r>
              <a:rPr lang="zh-CN" altLang="en-US" kern="0" dirty="0"/>
              <a:t>当答题组答对问题时，答题组得一分。答不对时，出题组得一分。</a:t>
            </a:r>
          </a:p>
        </p:txBody>
      </p:sp>
      <p:sp>
        <p:nvSpPr>
          <p:cNvPr id="6" name="内容占位符 2">
            <a:extLst>
              <a:ext uri="{FF2B5EF4-FFF2-40B4-BE49-F238E27FC236}">
                <a16:creationId xmlns:a16="http://schemas.microsoft.com/office/drawing/2014/main" id="{8BECDD86-B701-42AD-ABD1-809F3680873E}"/>
              </a:ext>
            </a:extLst>
          </p:cNvPr>
          <p:cNvSpPr txBox="1">
            <a:spLocks/>
          </p:cNvSpPr>
          <p:nvPr/>
        </p:nvSpPr>
        <p:spPr bwMode="auto">
          <a:xfrm>
            <a:off x="1749425" y="4221164"/>
            <a:ext cx="82296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zh-CN" altLang="en-US" kern="0" dirty="0"/>
              <a:t>当任意一组的得分时，另一组要换人问</a:t>
            </a:r>
            <a:r>
              <a:rPr lang="en-US" altLang="zh-CN" kern="0" dirty="0"/>
              <a:t>/</a:t>
            </a:r>
            <a:r>
              <a:rPr lang="zh-CN" altLang="en-US" kern="0" dirty="0"/>
              <a:t>回答问题。</a:t>
            </a:r>
          </a:p>
        </p:txBody>
      </p:sp>
      <p:sp>
        <p:nvSpPr>
          <p:cNvPr id="7" name="内容占位符 2">
            <a:extLst>
              <a:ext uri="{FF2B5EF4-FFF2-40B4-BE49-F238E27FC236}">
                <a16:creationId xmlns:a16="http://schemas.microsoft.com/office/drawing/2014/main" id="{3735E800-2E4F-4303-91FD-8AE371C70EBC}"/>
              </a:ext>
            </a:extLst>
          </p:cNvPr>
          <p:cNvSpPr txBox="1">
            <a:spLocks/>
          </p:cNvSpPr>
          <p:nvPr/>
        </p:nvSpPr>
        <p:spPr bwMode="auto">
          <a:xfrm>
            <a:off x="1749425" y="3328989"/>
            <a:ext cx="82296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kern="0" dirty="0"/>
              <a:t>When one group gets a point, the other group must find another group member to ask or answer questions.</a:t>
            </a:r>
            <a:endParaRPr lang="zh-CN" altLang="en-US" kern="0" dirty="0"/>
          </a:p>
        </p:txBody>
      </p:sp>
      <p:sp>
        <p:nvSpPr>
          <p:cNvPr id="8" name="内容占位符 2">
            <a:extLst>
              <a:ext uri="{FF2B5EF4-FFF2-40B4-BE49-F238E27FC236}">
                <a16:creationId xmlns:a16="http://schemas.microsoft.com/office/drawing/2014/main" id="{12C2E473-B3B7-4182-A51E-73675202A319}"/>
              </a:ext>
            </a:extLst>
          </p:cNvPr>
          <p:cNvSpPr txBox="1">
            <a:spLocks/>
          </p:cNvSpPr>
          <p:nvPr/>
        </p:nvSpPr>
        <p:spPr bwMode="auto">
          <a:xfrm>
            <a:off x="1754188" y="4737101"/>
            <a:ext cx="82296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kern="0" dirty="0"/>
              <a:t>Group 1: Add 6 and 8</a:t>
            </a:r>
            <a:endParaRPr lang="zh-CN" altLang="en-US" kern="0" dirty="0"/>
          </a:p>
        </p:txBody>
      </p:sp>
      <p:sp>
        <p:nvSpPr>
          <p:cNvPr id="9" name="内容占位符 2">
            <a:extLst>
              <a:ext uri="{FF2B5EF4-FFF2-40B4-BE49-F238E27FC236}">
                <a16:creationId xmlns:a16="http://schemas.microsoft.com/office/drawing/2014/main" id="{37D6DBE2-53CC-462F-8292-A32696D53EC0}"/>
              </a:ext>
            </a:extLst>
          </p:cNvPr>
          <p:cNvSpPr txBox="1">
            <a:spLocks/>
          </p:cNvSpPr>
          <p:nvPr/>
        </p:nvSpPr>
        <p:spPr bwMode="auto">
          <a:xfrm>
            <a:off x="5848350" y="4737101"/>
            <a:ext cx="82296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kern="0" dirty="0"/>
              <a:t>Group 2: 6 plus 8 is/equals 14.</a:t>
            </a:r>
            <a:endParaRPr lang="zh-CN" altLang="en-US" kern="0" dirty="0"/>
          </a:p>
        </p:txBody>
      </p:sp>
      <p:sp>
        <p:nvSpPr>
          <p:cNvPr id="10" name="内容占位符 2">
            <a:extLst>
              <a:ext uri="{FF2B5EF4-FFF2-40B4-BE49-F238E27FC236}">
                <a16:creationId xmlns:a16="http://schemas.microsoft.com/office/drawing/2014/main" id="{B2DF8F82-4413-457F-80AD-A5B5A0CF83B2}"/>
              </a:ext>
            </a:extLst>
          </p:cNvPr>
          <p:cNvSpPr txBox="1">
            <a:spLocks/>
          </p:cNvSpPr>
          <p:nvPr/>
        </p:nvSpPr>
        <p:spPr bwMode="auto">
          <a:xfrm>
            <a:off x="1717675" y="5160964"/>
            <a:ext cx="82296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kern="0" dirty="0"/>
              <a:t>Group 1: Subtract 2 from 8</a:t>
            </a:r>
            <a:endParaRPr lang="zh-CN" altLang="en-US" kern="0" dirty="0"/>
          </a:p>
        </p:txBody>
      </p:sp>
      <p:sp>
        <p:nvSpPr>
          <p:cNvPr id="11" name="内容占位符 2">
            <a:extLst>
              <a:ext uri="{FF2B5EF4-FFF2-40B4-BE49-F238E27FC236}">
                <a16:creationId xmlns:a16="http://schemas.microsoft.com/office/drawing/2014/main" id="{F93FCD73-7A83-479E-AFA1-EBC7F2673F2C}"/>
              </a:ext>
            </a:extLst>
          </p:cNvPr>
          <p:cNvSpPr txBox="1">
            <a:spLocks/>
          </p:cNvSpPr>
          <p:nvPr/>
        </p:nvSpPr>
        <p:spPr bwMode="auto">
          <a:xfrm>
            <a:off x="5862638" y="5176839"/>
            <a:ext cx="82296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kern="0" dirty="0"/>
              <a:t>Group 2: 8 minus 2 is/equals 6.</a:t>
            </a:r>
            <a:endParaRPr lang="zh-CN" altLang="en-US" kern="0" dirty="0"/>
          </a:p>
        </p:txBody>
      </p:sp>
      <p:sp>
        <p:nvSpPr>
          <p:cNvPr id="12" name="内容占位符 2">
            <a:extLst>
              <a:ext uri="{FF2B5EF4-FFF2-40B4-BE49-F238E27FC236}">
                <a16:creationId xmlns:a16="http://schemas.microsoft.com/office/drawing/2014/main" id="{48A77AE6-6939-4D42-BD9B-FCFF226CAE81}"/>
              </a:ext>
            </a:extLst>
          </p:cNvPr>
          <p:cNvSpPr txBox="1">
            <a:spLocks/>
          </p:cNvSpPr>
          <p:nvPr/>
        </p:nvSpPr>
        <p:spPr bwMode="auto">
          <a:xfrm>
            <a:off x="1698625" y="5645151"/>
            <a:ext cx="82296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kern="0" dirty="0"/>
              <a:t>Group 1: Multiply 2 by 8</a:t>
            </a:r>
            <a:endParaRPr lang="zh-CN" altLang="en-US" kern="0" dirty="0"/>
          </a:p>
        </p:txBody>
      </p:sp>
      <p:sp>
        <p:nvSpPr>
          <p:cNvPr id="13" name="内容占位符 2">
            <a:extLst>
              <a:ext uri="{FF2B5EF4-FFF2-40B4-BE49-F238E27FC236}">
                <a16:creationId xmlns:a16="http://schemas.microsoft.com/office/drawing/2014/main" id="{D6515120-EFA9-4031-AF73-57B5906C7131}"/>
              </a:ext>
            </a:extLst>
          </p:cNvPr>
          <p:cNvSpPr txBox="1">
            <a:spLocks/>
          </p:cNvSpPr>
          <p:nvPr/>
        </p:nvSpPr>
        <p:spPr bwMode="auto">
          <a:xfrm>
            <a:off x="5878513" y="5676901"/>
            <a:ext cx="82296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kern="0" dirty="0"/>
              <a:t>Group 2: 2 multiplied by 8 is 16.</a:t>
            </a:r>
            <a:endParaRPr lang="zh-CN" altLang="en-US" kern="0" dirty="0"/>
          </a:p>
        </p:txBody>
      </p:sp>
      <p:sp>
        <p:nvSpPr>
          <p:cNvPr id="14" name="内容占位符 2">
            <a:extLst>
              <a:ext uri="{FF2B5EF4-FFF2-40B4-BE49-F238E27FC236}">
                <a16:creationId xmlns:a16="http://schemas.microsoft.com/office/drawing/2014/main" id="{37C66FFD-5E24-4725-A3A8-E0AC81962583}"/>
              </a:ext>
            </a:extLst>
          </p:cNvPr>
          <p:cNvSpPr txBox="1">
            <a:spLocks/>
          </p:cNvSpPr>
          <p:nvPr/>
        </p:nvSpPr>
        <p:spPr bwMode="auto">
          <a:xfrm>
            <a:off x="1708150" y="6100764"/>
            <a:ext cx="82296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kern="0" dirty="0"/>
              <a:t>Group 1: Divide 8 by 2</a:t>
            </a:r>
            <a:endParaRPr lang="zh-CN" altLang="en-US" kern="0" dirty="0"/>
          </a:p>
        </p:txBody>
      </p:sp>
      <p:sp>
        <p:nvSpPr>
          <p:cNvPr id="15" name="内容占位符 2">
            <a:extLst>
              <a:ext uri="{FF2B5EF4-FFF2-40B4-BE49-F238E27FC236}">
                <a16:creationId xmlns:a16="http://schemas.microsoft.com/office/drawing/2014/main" id="{DF687E70-3D46-4A63-8680-AEF543F7D61D}"/>
              </a:ext>
            </a:extLst>
          </p:cNvPr>
          <p:cNvSpPr txBox="1">
            <a:spLocks/>
          </p:cNvSpPr>
          <p:nvPr/>
        </p:nvSpPr>
        <p:spPr bwMode="auto">
          <a:xfrm>
            <a:off x="5880100" y="6092826"/>
            <a:ext cx="82296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kern="0" dirty="0"/>
              <a:t>Group 2: 8 divided by 2 is 4.</a:t>
            </a:r>
            <a:endParaRPr lang="zh-CN" altLang="en-US" kern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F23568CB-FCBB-432C-AA07-2778377A0B55}"/>
              </a:ext>
            </a:extLst>
          </p:cNvPr>
          <p:cNvSpPr/>
          <p:nvPr/>
        </p:nvSpPr>
        <p:spPr>
          <a:xfrm rot="10800000">
            <a:off x="2981551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6627" name="TextBox 4">
            <a:extLst>
              <a:ext uri="{FF2B5EF4-FFF2-40B4-BE49-F238E27FC236}">
                <a16:creationId xmlns:a16="http://schemas.microsoft.com/office/drawing/2014/main" id="{09F4B61B-E92F-44D7-9170-18B09E8AFC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1314" y="3414714"/>
            <a:ext cx="43894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4000" b="1">
                <a:latin typeface="Comic Sans MS" panose="030F0702030302020204" pitchFamily="66" charset="0"/>
                <a:ea typeface="微软雅黑" panose="020B0503020204020204" pitchFamily="34" charset="-122"/>
                <a:cs typeface="Times New Roman" panose="02020603050405020304" pitchFamily="18" charset="0"/>
              </a:rPr>
              <a:t>Part III  Review</a:t>
            </a:r>
            <a:endParaRPr lang="zh-CN" altLang="en-US" sz="4000" b="1">
              <a:latin typeface="Comic Sans MS" panose="030F0702030302020204" pitchFamily="66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blinds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>
            <a:extLst>
              <a:ext uri="{FF2B5EF4-FFF2-40B4-BE49-F238E27FC236}">
                <a16:creationId xmlns:a16="http://schemas.microsoft.com/office/drawing/2014/main" id="{CA29380A-14D3-4735-BB1C-C1A4CB27265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74825" y="1030289"/>
            <a:ext cx="8229600" cy="4721225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 2" panose="05020102010507070707" pitchFamily="18" charset="2"/>
              <a:buNone/>
              <a:defRPr/>
            </a:pPr>
            <a:r>
              <a:rPr lang="zh-CN" altLang="en-US" sz="3200" dirty="0">
                <a:solidFill>
                  <a:srgbClr val="000000"/>
                </a:solidFill>
              </a:rPr>
              <a:t>一、根据句意，填入适当的数词</a:t>
            </a:r>
            <a:endParaRPr lang="en-US" altLang="zh-CN" sz="3200" dirty="0">
              <a:solidFill>
                <a:srgbClr val="000000"/>
              </a:solidFill>
            </a:endParaRPr>
          </a:p>
          <a:p>
            <a:pPr marL="514350" indent="-514350" eaLnBrk="1" hangingPunct="1">
              <a:buClr>
                <a:schemeClr val="tx1"/>
              </a:buClr>
              <a:buFont typeface="Wingdings 2" panose="05020102010507070707" pitchFamily="18" charset="2"/>
              <a:buAutoNum type="arabicPeriod"/>
              <a:defRPr/>
            </a:pPr>
            <a:r>
              <a:rPr lang="en-US" sz="3200" dirty="0">
                <a:solidFill>
                  <a:srgbClr val="000000"/>
                </a:solidFill>
              </a:rPr>
              <a:t>Thursday is the ______ day of a week in the </a:t>
            </a:r>
          </a:p>
          <a:p>
            <a:pPr marL="514350" indent="-514350" eaLnBrk="1" hangingPunct="1">
              <a:buClr>
                <a:schemeClr val="tx1"/>
              </a:buClr>
              <a:buNone/>
              <a:defRPr/>
            </a:pPr>
            <a:r>
              <a:rPr lang="en-US" sz="3200" dirty="0">
                <a:solidFill>
                  <a:srgbClr val="000000"/>
                </a:solidFill>
              </a:rPr>
              <a:t>     West.</a:t>
            </a:r>
          </a:p>
          <a:p>
            <a:pPr eaLnBrk="1" hangingPunct="1">
              <a:buClr>
                <a:schemeClr val="tx1"/>
              </a:buClr>
              <a:buFont typeface="Wingdings 2" panose="05020102010507070707" pitchFamily="18" charset="2"/>
              <a:buNone/>
              <a:defRPr/>
            </a:pPr>
            <a:r>
              <a:rPr lang="en-US" sz="3200" dirty="0">
                <a:solidFill>
                  <a:srgbClr val="000000"/>
                </a:solidFill>
              </a:rPr>
              <a:t>2. Autumn is the ______ season of a year.</a:t>
            </a:r>
          </a:p>
          <a:p>
            <a:pPr eaLnBrk="1" hangingPunct="1">
              <a:buClr>
                <a:schemeClr val="tx1"/>
              </a:buClr>
              <a:buFont typeface="Wingdings 2" panose="05020102010507070707" pitchFamily="18" charset="2"/>
              <a:buNone/>
              <a:defRPr/>
            </a:pPr>
            <a:r>
              <a:rPr lang="en-US" sz="3200" dirty="0">
                <a:solidFill>
                  <a:srgbClr val="000000"/>
                </a:solidFill>
              </a:rPr>
              <a:t>3. Christmas is on December the _______ </a:t>
            </a:r>
          </a:p>
          <a:p>
            <a:pPr eaLnBrk="1" hangingPunct="1">
              <a:buClr>
                <a:schemeClr val="tx1"/>
              </a:buClr>
              <a:buFont typeface="Wingdings 2" panose="05020102010507070707" pitchFamily="18" charset="2"/>
              <a:buNone/>
              <a:defRPr/>
            </a:pPr>
            <a:r>
              <a:rPr lang="en-US" sz="3200" dirty="0">
                <a:solidFill>
                  <a:srgbClr val="000000"/>
                </a:solidFill>
              </a:rPr>
              <a:t>    each year.</a:t>
            </a:r>
          </a:p>
          <a:p>
            <a:pPr eaLnBrk="1" hangingPunct="1">
              <a:buClr>
                <a:schemeClr val="tx1"/>
              </a:buClr>
              <a:buFont typeface="Wingdings 2" panose="05020102010507070707" pitchFamily="18" charset="2"/>
              <a:buNone/>
              <a:defRPr/>
            </a:pPr>
            <a:r>
              <a:rPr lang="en-US" sz="3200" dirty="0">
                <a:solidFill>
                  <a:srgbClr val="000000"/>
                </a:solidFill>
              </a:rPr>
              <a:t>4. August is the ______ month in a year.</a:t>
            </a:r>
          </a:p>
          <a:p>
            <a:pPr eaLnBrk="1" hangingPunct="1">
              <a:buClr>
                <a:schemeClr val="tx1"/>
              </a:buClr>
              <a:buFont typeface="Wingdings 2" panose="05020102010507070707" pitchFamily="18" charset="2"/>
              <a:buNone/>
              <a:defRPr/>
            </a:pPr>
            <a:r>
              <a:rPr lang="en-US" sz="3200" dirty="0">
                <a:solidFill>
                  <a:srgbClr val="000000"/>
                </a:solidFill>
              </a:rPr>
              <a:t>5. June the ______ is Children’s Day.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id="{E1DDB95D-143F-4D75-B597-DD0C12AC58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7939" y="1668464"/>
            <a:ext cx="93503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fifth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0DFD0E0D-F695-4593-BB6E-8523B89F9D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7575" y="2820988"/>
            <a:ext cx="1073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third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0246" name="Rectangle 6">
            <a:extLst>
              <a:ext uri="{FF2B5EF4-FFF2-40B4-BE49-F238E27FC236}">
                <a16:creationId xmlns:a16="http://schemas.microsoft.com/office/drawing/2014/main" id="{30F83DD4-3B14-4D65-812E-A62C497C9C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24714" y="3397250"/>
            <a:ext cx="22558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twenty</a:t>
            </a:r>
            <a:r>
              <a:rPr lang="zh-CN" altLang="en-US" sz="3200" b="1">
                <a:solidFill>
                  <a:srgbClr val="FF0000"/>
                </a:solidFill>
              </a:rPr>
              <a:t>-</a:t>
            </a:r>
            <a:r>
              <a:rPr lang="en-US" altLang="zh-CN" sz="3200" b="1">
                <a:solidFill>
                  <a:srgbClr val="FF0000"/>
                </a:solidFill>
              </a:rPr>
              <a:t>fifth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0247" name="Rectangle 7">
            <a:extLst>
              <a:ext uri="{FF2B5EF4-FFF2-40B4-BE49-F238E27FC236}">
                <a16:creationId xmlns:a16="http://schemas.microsoft.com/office/drawing/2014/main" id="{E27D1267-777C-45CE-A9D8-96B929D286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0239" y="4549775"/>
            <a:ext cx="1277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eighth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0248" name="Rectangle 8">
            <a:extLst>
              <a:ext uri="{FF2B5EF4-FFF2-40B4-BE49-F238E27FC236}">
                <a16:creationId xmlns:a16="http://schemas.microsoft.com/office/drawing/2014/main" id="{022AF05C-A1DF-479B-85FC-852F06860E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2538" y="5133975"/>
            <a:ext cx="914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first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117D603-7CF3-45D4-BF9C-79D6B79C8957}"/>
              </a:ext>
            </a:extLst>
          </p:cNvPr>
          <p:cNvSpPr txBox="1"/>
          <p:nvPr/>
        </p:nvSpPr>
        <p:spPr>
          <a:xfrm>
            <a:off x="4383089" y="-50800"/>
            <a:ext cx="2720975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en-US" altLang="zh-CN" sz="4400" b="1" dirty="0">
                <a:solidFill>
                  <a:srgbClr val="0000FF"/>
                </a:solidFill>
              </a:rPr>
              <a:t>Exercises </a:t>
            </a:r>
            <a:endParaRPr lang="zh-CN" altLang="en-US" sz="44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utoUpdateAnimBg="0"/>
      <p:bldP spid="10245" grpId="0" autoUpdateAnimBg="0"/>
      <p:bldP spid="10246" grpId="0" autoUpdateAnimBg="0"/>
      <p:bldP spid="10247" grpId="0" autoUpdateAnimBg="0"/>
      <p:bldP spid="10248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>
            <a:extLst>
              <a:ext uri="{FF2B5EF4-FFF2-40B4-BE49-F238E27FC236}">
                <a16:creationId xmlns:a16="http://schemas.microsoft.com/office/drawing/2014/main" id="{20E0C27E-988F-4573-BD77-7699A53E66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19289" y="549276"/>
            <a:ext cx="8497887" cy="5508625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zh-CN" altLang="en-US" sz="3200">
                <a:solidFill>
                  <a:srgbClr val="000000"/>
                </a:solidFill>
              </a:rPr>
              <a:t>二、用括号内所给单词的正确形式填空。</a:t>
            </a:r>
            <a:endParaRPr lang="en-US" altLang="zh-CN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1. This is his __________(thirty) novel.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2. This happened at the beginning of the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__________(twenty</a:t>
            </a:r>
            <a:r>
              <a:rPr lang="zh-CN" altLang="en-US" sz="3200">
                <a:solidFill>
                  <a:srgbClr val="000000"/>
                </a:solidFill>
              </a:rPr>
              <a:t>-</a:t>
            </a:r>
            <a:r>
              <a:rPr lang="en-US" altLang="zh-CN" sz="3200">
                <a:solidFill>
                  <a:srgbClr val="000000"/>
                </a:solidFill>
              </a:rPr>
              <a:t>one) century.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3. Mother’s Day is on the __________ (two) 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Sunday in May.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4. Although he got the _______ (four) place in 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the competition, that was good enough for him.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5. Tomorrow is my grandmother’s 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__________ (eighty</a:t>
            </a:r>
            <a:r>
              <a:rPr lang="zh-CN" altLang="en-US" sz="3200">
                <a:solidFill>
                  <a:srgbClr val="000000"/>
                </a:solidFill>
              </a:rPr>
              <a:t>-</a:t>
            </a:r>
            <a:r>
              <a:rPr lang="en-US" altLang="zh-CN" sz="3200">
                <a:solidFill>
                  <a:srgbClr val="000000"/>
                </a:solidFill>
              </a:rPr>
              <a:t>nine) birthday. 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We will have a big party for her.</a:t>
            </a:r>
            <a:endParaRPr lang="zh-CN" altLang="en-US" sz="3200">
              <a:solidFill>
                <a:srgbClr val="000000"/>
              </a:solidFill>
            </a:endParaRPr>
          </a:p>
        </p:txBody>
      </p:sp>
      <p:sp>
        <p:nvSpPr>
          <p:cNvPr id="11268" name="Rectangle 4">
            <a:extLst>
              <a:ext uri="{FF2B5EF4-FFF2-40B4-BE49-F238E27FC236}">
                <a16:creationId xmlns:a16="http://schemas.microsoft.com/office/drawing/2014/main" id="{81474347-5535-4124-A944-74D52587DC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8626" y="1044575"/>
            <a:ext cx="1641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thirtieth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1269" name="Rectangle 5">
            <a:extLst>
              <a:ext uri="{FF2B5EF4-FFF2-40B4-BE49-F238E27FC236}">
                <a16:creationId xmlns:a16="http://schemas.microsoft.com/office/drawing/2014/main" id="{55E0F447-8FE1-4495-8ABE-C1F88896B6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2060575"/>
            <a:ext cx="2235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twenty</a:t>
            </a:r>
            <a:r>
              <a:rPr lang="zh-CN" altLang="en-US" sz="3200" b="1">
                <a:solidFill>
                  <a:srgbClr val="FF0000"/>
                </a:solidFill>
              </a:rPr>
              <a:t>-</a:t>
            </a:r>
            <a:r>
              <a:rPr lang="en-US" altLang="zh-CN" sz="3200" b="1">
                <a:solidFill>
                  <a:srgbClr val="FF0000"/>
                </a:solidFill>
              </a:rPr>
              <a:t>first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1270" name="Rectangle 6">
            <a:extLst>
              <a:ext uri="{FF2B5EF4-FFF2-40B4-BE49-F238E27FC236}">
                <a16:creationId xmlns:a16="http://schemas.microsoft.com/office/drawing/2014/main" id="{B4611010-28A8-42E2-A211-5BAB440009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3338" y="2492375"/>
            <a:ext cx="1371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second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1271" name="Rectangle 7">
            <a:extLst>
              <a:ext uri="{FF2B5EF4-FFF2-40B4-BE49-F238E27FC236}">
                <a16:creationId xmlns:a16="http://schemas.microsoft.com/office/drawing/2014/main" id="{CCABF513-1203-4410-943D-8431787428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08663" y="3429000"/>
            <a:ext cx="13001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fourth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1272" name="Rectangle 8">
            <a:extLst>
              <a:ext uri="{FF2B5EF4-FFF2-40B4-BE49-F238E27FC236}">
                <a16:creationId xmlns:a16="http://schemas.microsoft.com/office/drawing/2014/main" id="{34E89CAC-F2B9-4166-8E3D-6716609C8E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4868863"/>
            <a:ext cx="2324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eighty</a:t>
            </a:r>
            <a:r>
              <a:rPr lang="zh-CN" altLang="en-US" sz="3200" b="1">
                <a:solidFill>
                  <a:srgbClr val="FF0000"/>
                </a:solidFill>
              </a:rPr>
              <a:t>-</a:t>
            </a:r>
            <a:r>
              <a:rPr lang="en-US" altLang="zh-CN" sz="3200" b="1">
                <a:solidFill>
                  <a:srgbClr val="FF0000"/>
                </a:solidFill>
              </a:rPr>
              <a:t>ninth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utoUpdateAnimBg="0"/>
      <p:bldP spid="11269" grpId="0" autoUpdateAnimBg="0"/>
      <p:bldP spid="11270" grpId="0" autoUpdateAnimBg="0"/>
      <p:bldP spid="11271" grpId="0" autoUpdateAnimBg="0"/>
      <p:bldP spid="11272" grpId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>
            <a:extLst>
              <a:ext uri="{FF2B5EF4-FFF2-40B4-BE49-F238E27FC236}">
                <a16:creationId xmlns:a16="http://schemas.microsoft.com/office/drawing/2014/main" id="{995C4C7E-FF2B-430D-BD67-7A4BC60F54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74825" y="836613"/>
            <a:ext cx="8642350" cy="5016500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zh-CN" altLang="en-US" sz="3200">
                <a:solidFill>
                  <a:srgbClr val="000000"/>
                </a:solidFill>
              </a:rPr>
              <a:t>三、选择最佳答案填空。 </a:t>
            </a:r>
            <a:endParaRPr lang="en-US" altLang="zh-CN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(      )1. July is ____ month of a year.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    A. six                        B. the sixth      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    C. seven    </a:t>
            </a:r>
            <a:r>
              <a:rPr lang="zh-CN" altLang="en-US" sz="3200">
                <a:solidFill>
                  <a:srgbClr val="000000"/>
                </a:solidFill>
              </a:rPr>
              <a:t>   </a:t>
            </a:r>
            <a:r>
              <a:rPr lang="en-US" altLang="zh-CN" sz="3200">
                <a:solidFill>
                  <a:srgbClr val="000000"/>
                </a:solidFill>
              </a:rPr>
              <a:t>             D. the seventh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(      )2. Five ____ dollars is a lot of money.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    A. million                 B. millions    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    C. the million           D. the millions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(      )3. The beautiful hotel is about ____ years old.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    A. hundred of 	     B. a hundred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    C. a hundred of 	     D. hundreds</a:t>
            </a:r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724A4709-5647-417F-A854-03F74C141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4225" y="1268414"/>
            <a:ext cx="482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D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2293" name="Rectangle 5">
            <a:extLst>
              <a:ext uri="{FF2B5EF4-FFF2-40B4-BE49-F238E27FC236}">
                <a16:creationId xmlns:a16="http://schemas.microsoft.com/office/drawing/2014/main" id="{49B4B176-3B8C-49FA-B727-ECD2F9BD5B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2844800"/>
            <a:ext cx="4810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A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2294" name="Rectangle 6">
            <a:extLst>
              <a:ext uri="{FF2B5EF4-FFF2-40B4-BE49-F238E27FC236}">
                <a16:creationId xmlns:a16="http://schemas.microsoft.com/office/drawing/2014/main" id="{A2770B2A-E090-4F96-B4F0-AC3D88966D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0" y="4221163"/>
            <a:ext cx="4587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B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utoUpdateAnimBg="0"/>
      <p:bldP spid="12293" grpId="0" autoUpdateAnimBg="0"/>
      <p:bldP spid="12294" grpId="0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B6CBE9D-5438-4C96-9B34-4930E58BD0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3555" y="444694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US" altLang="zh-CN" dirty="0"/>
              <a:t>We are going to the Mars  </a:t>
            </a:r>
            <a:r>
              <a:rPr lang="en-US" altLang="zh-CN" u="sng" dirty="0"/>
              <a:t>       </a:t>
            </a:r>
            <a:r>
              <a:rPr lang="en-US" altLang="zh-CN" dirty="0"/>
              <a:t>   a spaceship.</a:t>
            </a:r>
          </a:p>
          <a:p>
            <a:pPr marL="0" indent="0">
              <a:buNone/>
            </a:pPr>
            <a:r>
              <a:rPr lang="en-US" altLang="zh-CN" dirty="0"/>
              <a:t>= We are going to the Mars </a:t>
            </a:r>
            <a:r>
              <a:rPr lang="en-US" altLang="zh-CN" u="sng" dirty="0"/>
              <a:t>       </a:t>
            </a:r>
            <a:r>
              <a:rPr lang="en-US" altLang="zh-CN" dirty="0"/>
              <a:t>  spaceship.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>
                <a:solidFill>
                  <a:srgbClr val="FF0000"/>
                </a:solidFill>
              </a:rPr>
              <a:t>By+</a:t>
            </a:r>
            <a:r>
              <a:rPr lang="zh-CN" altLang="en-US" dirty="0">
                <a:solidFill>
                  <a:srgbClr val="FF0000"/>
                </a:solidFill>
              </a:rPr>
              <a:t>交通工具</a:t>
            </a:r>
            <a:r>
              <a:rPr lang="en-US" altLang="zh-CN" dirty="0">
                <a:solidFill>
                  <a:srgbClr val="FF0000"/>
                </a:solidFill>
              </a:rPr>
              <a:t>=in a/an/the +</a:t>
            </a:r>
            <a:r>
              <a:rPr lang="zh-CN" altLang="en-US" dirty="0">
                <a:solidFill>
                  <a:srgbClr val="FF0000"/>
                </a:solidFill>
              </a:rPr>
              <a:t>交通工具</a:t>
            </a:r>
            <a:endParaRPr lang="en-US" altLang="zh-CN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zh-CN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dirty="0"/>
              <a:t>The courses I took part in during the summer holiday  </a:t>
            </a:r>
            <a:r>
              <a:rPr lang="en-US" altLang="zh-CN" dirty="0" err="1"/>
              <a:t>i</a:t>
            </a:r>
            <a:r>
              <a:rPr lang="en-US" altLang="zh-CN" u="sng" dirty="0"/>
              <a:t>            </a:t>
            </a:r>
            <a:r>
              <a:rPr lang="en-US" altLang="zh-CN" dirty="0"/>
              <a:t>  </a:t>
            </a:r>
            <a:r>
              <a:rPr lang="en-US" altLang="zh-CN" dirty="0" err="1"/>
              <a:t>maths</a:t>
            </a:r>
            <a:r>
              <a:rPr lang="en-US" altLang="zh-CN" dirty="0"/>
              <a:t>, English and physics.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I can speak a lot of languages, </a:t>
            </a:r>
            <a:r>
              <a:rPr lang="en-US" altLang="zh-CN" dirty="0" err="1"/>
              <a:t>i</a:t>
            </a:r>
            <a:r>
              <a:rPr lang="en-US" altLang="zh-CN" u="sng" dirty="0"/>
              <a:t>                   </a:t>
            </a:r>
            <a:r>
              <a:rPr lang="en-US" altLang="zh-CN" dirty="0"/>
              <a:t> Latin, English, French and Chinese.</a:t>
            </a:r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0468774-579C-4F7B-AC6D-DD3635BA130F}"/>
              </a:ext>
            </a:extLst>
          </p:cNvPr>
          <p:cNvSpPr txBox="1"/>
          <p:nvPr/>
        </p:nvSpPr>
        <p:spPr>
          <a:xfrm>
            <a:off x="4917230" y="248743"/>
            <a:ext cx="849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in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D76FEE5-EA33-424B-8CAA-E034B6BAD3FD}"/>
              </a:ext>
            </a:extLst>
          </p:cNvPr>
          <p:cNvSpPr txBox="1"/>
          <p:nvPr/>
        </p:nvSpPr>
        <p:spPr>
          <a:xfrm>
            <a:off x="4917230" y="778117"/>
            <a:ext cx="849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by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3850754-0008-4BA9-951D-15AF3FE34545}"/>
              </a:ext>
            </a:extLst>
          </p:cNvPr>
          <p:cNvSpPr txBox="1"/>
          <p:nvPr/>
        </p:nvSpPr>
        <p:spPr>
          <a:xfrm>
            <a:off x="8705453" y="2562838"/>
            <a:ext cx="1418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err="1">
                <a:solidFill>
                  <a:srgbClr val="FF0000"/>
                </a:solidFill>
              </a:rPr>
              <a:t>ncluded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B24A50E9-17B7-4709-8F4F-F1DCCEADA5F0}"/>
              </a:ext>
            </a:extLst>
          </p:cNvPr>
          <p:cNvSpPr txBox="1"/>
          <p:nvPr/>
        </p:nvSpPr>
        <p:spPr>
          <a:xfrm>
            <a:off x="5312226" y="3757157"/>
            <a:ext cx="1769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err="1">
                <a:solidFill>
                  <a:srgbClr val="FF0000"/>
                </a:solidFill>
              </a:rPr>
              <a:t>ncluding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70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F3CBE337-0F80-7B42-8DC5-91F640F18130}"/>
              </a:ext>
            </a:extLst>
          </p:cNvPr>
          <p:cNvSpPr/>
          <p:nvPr/>
        </p:nvSpPr>
        <p:spPr>
          <a:xfrm rot="10800000">
            <a:off x="2981551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>
              <a:defRPr/>
            </a:pPr>
            <a:endParaRPr lang="zh-CN" altLang="en-US">
              <a:solidFill>
                <a:srgbClr val="FFFFFF"/>
              </a:solidFill>
              <a:latin typeface="Times New Roman"/>
              <a:ea typeface="宋体"/>
            </a:endParaRPr>
          </a:p>
        </p:txBody>
      </p:sp>
      <p:sp>
        <p:nvSpPr>
          <p:cNvPr id="34819" name="TextBox 4">
            <a:extLst>
              <a:ext uri="{FF2B5EF4-FFF2-40B4-BE49-F238E27FC236}">
                <a16:creationId xmlns:a16="http://schemas.microsoft.com/office/drawing/2014/main" id="{62AF55A4-50E4-2942-92A2-AE2D4BA899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4064" y="3414714"/>
            <a:ext cx="28336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rgbClr val="000000"/>
                </a:solidFill>
                <a:latin typeface="Comic Sans MS" panose="030F0902030302020204" pitchFamily="66" charset="0"/>
                <a:ea typeface="微软雅黑" panose="020B0503020204020204" pitchFamily="34" charset="-122"/>
                <a:cs typeface="Times New Roman" panose="02020603050405020304" pitchFamily="18" charset="0"/>
              </a:rPr>
              <a:t>Thank you!</a:t>
            </a:r>
            <a:endParaRPr lang="zh-CN" altLang="en-US" sz="4000" b="1">
              <a:solidFill>
                <a:srgbClr val="000000"/>
              </a:solidFill>
              <a:latin typeface="Comic Sans MS" panose="030F0902030302020204" pitchFamily="66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475373"/>
      </p:ext>
    </p:extLst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画廊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画廊</Template>
  <TotalTime>812</TotalTime>
  <Words>2803</Words>
  <Application>Microsoft Office PowerPoint</Application>
  <PresentationFormat>宽屏</PresentationFormat>
  <Paragraphs>603</Paragraphs>
  <Slides>49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49</vt:i4>
      </vt:variant>
    </vt:vector>
  </HeadingPairs>
  <TitlesOfParts>
    <vt:vector size="68" baseType="lpstr">
      <vt:lpstr>Kingsoft Phonetic Plain</vt:lpstr>
      <vt:lpstr>等线</vt:lpstr>
      <vt:lpstr>等线 Light</vt:lpstr>
      <vt:lpstr>黑体</vt:lpstr>
      <vt:lpstr>华文中宋</vt:lpstr>
      <vt:lpstr>隶书</vt:lpstr>
      <vt:lpstr>宋体</vt:lpstr>
      <vt:lpstr>微软雅黑</vt:lpstr>
      <vt:lpstr>Arial</vt:lpstr>
      <vt:lpstr>Arial Black</vt:lpstr>
      <vt:lpstr>Calibri</vt:lpstr>
      <vt:lpstr>Comic Sans MS</vt:lpstr>
      <vt:lpstr>Gill Sans MT</vt:lpstr>
      <vt:lpstr>Lucida Sans Unicode</vt:lpstr>
      <vt:lpstr>Times New Roman</vt:lpstr>
      <vt:lpstr>Wingdings 2</vt:lpstr>
      <vt:lpstr>Wingdings 3</vt:lpstr>
      <vt:lpstr>画廊</vt:lpstr>
      <vt:lpstr>Grammar模板</vt:lpstr>
      <vt:lpstr>Unit 2  Numbers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6 500 431 729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选择题</vt:lpstr>
      <vt:lpstr>PowerPoint 演示文稿</vt:lpstr>
      <vt:lpstr>PowerPoint 演示文稿</vt:lpstr>
      <vt:lpstr>Play a math game!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2  Numbers</dc:title>
  <dc:creator>vctj</dc:creator>
  <cp:lastModifiedBy>chen yimin</cp:lastModifiedBy>
  <cp:revision>33</cp:revision>
  <dcterms:created xsi:type="dcterms:W3CDTF">2018-09-24T09:07:29Z</dcterms:created>
  <dcterms:modified xsi:type="dcterms:W3CDTF">2018-09-29T07:40:13Z</dcterms:modified>
</cp:coreProperties>
</file>