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6"/>
  </p:notesMasterIdLst>
  <p:sldIdLst>
    <p:sldId id="257" r:id="rId2"/>
    <p:sldId id="262" r:id="rId3"/>
    <p:sldId id="256" r:id="rId4"/>
    <p:sldId id="261" r:id="rId5"/>
    <p:sldId id="258" r:id="rId6"/>
    <p:sldId id="259" r:id="rId7"/>
    <p:sldId id="260" r:id="rId8"/>
    <p:sldId id="263" r:id="rId9"/>
    <p:sldId id="266" r:id="rId10"/>
    <p:sldId id="267" r:id="rId11"/>
    <p:sldId id="268" r:id="rId12"/>
    <p:sldId id="269" r:id="rId13"/>
    <p:sldId id="272" r:id="rId14"/>
    <p:sldId id="273" r:id="rId15"/>
    <p:sldId id="275" r:id="rId16"/>
    <p:sldId id="276" r:id="rId17"/>
    <p:sldId id="280" r:id="rId18"/>
    <p:sldId id="283" r:id="rId19"/>
    <p:sldId id="285" r:id="rId20"/>
    <p:sldId id="286" r:id="rId21"/>
    <p:sldId id="287" r:id="rId22"/>
    <p:sldId id="289" r:id="rId23"/>
    <p:sldId id="291" r:id="rId24"/>
    <p:sldId id="293" r:id="rId25"/>
    <p:sldId id="294" r:id="rId26"/>
    <p:sldId id="296" r:id="rId27"/>
    <p:sldId id="299" r:id="rId28"/>
    <p:sldId id="301" r:id="rId29"/>
    <p:sldId id="302" r:id="rId30"/>
    <p:sldId id="303" r:id="rId31"/>
    <p:sldId id="305" r:id="rId32"/>
    <p:sldId id="307" r:id="rId33"/>
    <p:sldId id="308" r:id="rId34"/>
    <p:sldId id="309" r:id="rId35"/>
    <p:sldId id="310" r:id="rId36"/>
    <p:sldId id="312" r:id="rId37"/>
    <p:sldId id="315" r:id="rId38"/>
    <p:sldId id="317" r:id="rId39"/>
    <p:sldId id="321" r:id="rId40"/>
    <p:sldId id="322" r:id="rId41"/>
    <p:sldId id="325" r:id="rId42"/>
    <p:sldId id="326" r:id="rId43"/>
    <p:sldId id="328" r:id="rId44"/>
    <p:sldId id="329" r:id="rId45"/>
    <p:sldId id="331" r:id="rId46"/>
    <p:sldId id="332" r:id="rId47"/>
    <p:sldId id="333" r:id="rId48"/>
    <p:sldId id="334" r:id="rId49"/>
    <p:sldId id="336" r:id="rId50"/>
    <p:sldId id="337" r:id="rId51"/>
    <p:sldId id="338" r:id="rId52"/>
    <p:sldId id="339" r:id="rId53"/>
    <p:sldId id="279" r:id="rId54"/>
    <p:sldId id="271" r:id="rId55"/>
  </p:sldIdLst>
  <p:sldSz cx="12096750" cy="6840538"/>
  <p:notesSz cx="6840538" cy="120967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2" d="100"/>
          <a:sy n="92" d="100"/>
        </p:scale>
        <p:origin x="44" y="44"/>
      </p:cViewPr>
      <p:guideLst/>
    </p:cSldViewPr>
  </p:slideViewPr>
  <p:notesTextViewPr>
    <p:cViewPr>
      <p:scale>
        <a:sx n="1" d="1"/>
        <a:sy n="1" d="1"/>
      </p:scale>
      <p:origin x="0" y="0"/>
    </p:cViewPr>
  </p:notesTextViewPr>
  <p:sorterViewPr>
    <p:cViewPr>
      <p:scale>
        <a:sx n="100" d="100"/>
        <a:sy n="100" d="100"/>
      </p:scale>
      <p:origin x="0" y="-1518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2.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5.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2.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5.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2.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5.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7.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7.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bf780e7596699352">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
        <p:nvSpPr>
          <p:cNvPr id="3" name="MasterShapeName?linknodeid="/>
          <p:cNvSpPr/>
          <p:nvPr/>
        </p:nvSpPr>
        <p:spPr>
          <a:xfrm>
            <a:off x="9162288" y="4242816"/>
            <a:ext cx="1810512" cy="1014984"/>
          </a:xfrm>
          <a:prstGeom prst="rect">
            <a:avLst/>
          </a:prstGeom>
          <a:noFill/>
        </p:spPr>
        <p:txBody>
          <a:bodyPr wrap="square" lIns="0" tIns="0" rIns="0" bIns="0" rtlCol="0" anchor="ctr"/>
          <a:lstStyle/>
          <a:p>
            <a:pPr algn="l"/>
            <a:r>
              <a:rPr lang="en-US" sz="6000"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00" dirty="0"/>
          </a:p>
        </p:txBody>
      </p:sp>
      <p:sp>
        <p:nvSpPr>
          <p:cNvPr id="4" name="MasterShapeName?linknodeid="/>
          <p:cNvSpPr/>
          <p:nvPr/>
        </p:nvSpPr>
        <p:spPr>
          <a:xfrm>
            <a:off x="9034272" y="5230368"/>
            <a:ext cx="2002536" cy="374904"/>
          </a:xfrm>
          <a:prstGeom prst="rect">
            <a:avLst/>
          </a:prstGeom>
          <a:noFill/>
        </p:spPr>
        <p:txBody>
          <a:bodyPr wrap="square" lIns="0" tIns="0" rIns="0" bIns="0" rtlCol="0" anchor="ctr"/>
          <a:lstStyle/>
          <a:p>
            <a:pPr algn="ctr"/>
            <a:r>
              <a:rPr lang="en-US" sz="2500" dirty="0">
                <a:solidFill>
                  <a:srgbClr val="E46C0A"/>
                </a:solidFill>
                <a:latin typeface="方正黑体_GBK" pitchFamily="34" charset="0"/>
                <a:ea typeface="方正黑体_GBK" pitchFamily="34" charset="-122"/>
                <a:cs typeface="方正黑体_GBK" pitchFamily="34" charset="-120"/>
              </a:rPr>
              <a:t>新高考版通史</a:t>
            </a:r>
            <a:endParaRPr lang="en-US" sz="25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4a7ee5ff8">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c67eaa244">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f02caa08b">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4172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4a7ee5ff8">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c67eaa244">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f02caa08b">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1131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4a7ee5ff8">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c67eaa244">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f02caa08b">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996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4ce0beaa0">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e4422084f">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f2a1d2d37">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6703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4ce0beaa0">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e4422084f">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f2a1d2d37">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394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_3#25bcca37e.inline_image?vbadefaultcenterpage=1&amp;parentnodeid=f5fd69e66" descr="preencoded.png"/>
          <p:cNvPicPr>
            <a:picLocks noChangeAspect="1"/>
          </p:cNvPicPr>
          <p:nvPr/>
        </p:nvPicPr>
        <p:blipFill>
          <a:blip r:embed="rId3"/>
          <a:stretch>
            <a:fillRect/>
          </a:stretch>
        </p:blipFill>
        <p:spPr>
          <a:xfrm>
            <a:off x="310896" y="1042416"/>
            <a:ext cx="1984248" cy="448056"/>
          </a:xfrm>
          <a:prstGeom prst="rect">
            <a:avLst/>
          </a:prstGeom>
        </p:spPr>
      </p:pic>
      <p:pic>
        <p:nvPicPr>
          <p:cNvPr id="3" name="P_4_BD#274baa359?vbadefaultcenterpage=1&amp;parentnodeid=25bcca37e" descr="preencoded.png"/>
          <p:cNvPicPr>
            <a:picLocks noChangeAspect="1"/>
          </p:cNvPicPr>
          <p:nvPr/>
        </p:nvPicPr>
        <p:blipFill>
          <a:blip r:embed="rId4">
            <a:clrChange>
              <a:clrFrom>
                <a:srgbClr val="FFFFFF"/>
              </a:clrFrom>
              <a:clrTo>
                <a:srgbClr val="FFFFFF">
                  <a:alpha val="0"/>
                </a:srgbClr>
              </a:clrTo>
            </a:clrChange>
          </a:blip>
          <a:stretch>
            <a:fillRect/>
          </a:stretch>
        </p:blipFill>
        <p:spPr>
          <a:xfrm>
            <a:off x="112113" y="1722578"/>
            <a:ext cx="11890310" cy="4809840"/>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C_2#f5fd69e66.fixed?vbadefaultcenterpage=1&amp;parentnodeid=40c5e5cf5">
            <a:extLst>
              <a:ext uri="{FF2B5EF4-FFF2-40B4-BE49-F238E27FC236}">
                <a16:creationId xmlns:a16="http://schemas.microsoft.com/office/drawing/2014/main" id="{9E5C2FFA-5409-4DB7-A5BA-D1075BB27EAB}"/>
              </a:ext>
            </a:extLst>
          </p:cNvPr>
          <p:cNvSpPr/>
          <p:nvPr/>
        </p:nvSpPr>
        <p:spPr>
          <a:xfrm>
            <a:off x="-389305" y="-91451"/>
            <a:ext cx="12097512" cy="1041884"/>
          </a:xfrm>
          <a:prstGeom prst="rect">
            <a:avLst/>
          </a:prstGeom>
          <a:noFill/>
        </p:spPr>
        <p:txBody>
          <a:bodyPr wrap="square" lIns="0" tIns="0" rIns="0" bIns="0" rtlCol="0" anchor="ctr"/>
          <a:lstStyle/>
          <a:p>
            <a:pPr algn="ctr" latinLnBrk="1"/>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第五讲</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近代中国的觉醒与探索（1）</a:t>
            </a:r>
          </a:p>
          <a:p>
            <a:pPr algn="ctr" latinLnBrk="1"/>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a:t>
            </a:r>
            <a:r>
              <a:rPr lang="en-US" sz="2800" b="1" dirty="0" err="1">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两次鸦片战争至甲午中日战争</a:t>
            </a:r>
            <a:endParaRPr lang="en-US" sz="2800" b="1" dirty="0"/>
          </a:p>
        </p:txBody>
      </p:sp>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e6fedfad6.inline_image?vbadefaultcenterpage=1&amp;parentnodeid=f5fd69e66" descr="preencoded.png"/>
          <p:cNvPicPr>
            <a:picLocks noChangeAspect="1"/>
          </p:cNvPicPr>
          <p:nvPr/>
        </p:nvPicPr>
        <p:blipFill>
          <a:blip r:embed="rId3"/>
          <a:stretch>
            <a:fillRect/>
          </a:stretch>
        </p:blipFill>
        <p:spPr>
          <a:xfrm>
            <a:off x="310896" y="162653"/>
            <a:ext cx="1984248" cy="448056"/>
          </a:xfrm>
          <a:prstGeom prst="rect">
            <a:avLst/>
          </a:prstGeom>
        </p:spPr>
      </p:pic>
      <p:sp>
        <p:nvSpPr>
          <p:cNvPr id="3" name="P_4_BD#3a6deb6d5?vbadefaultcenterpage=1&amp;parentnodeid=e6fedfad6"/>
          <p:cNvSpPr/>
          <p:nvPr/>
        </p:nvSpPr>
        <p:spPr>
          <a:xfrm>
            <a:off x="283464" y="745837"/>
            <a:ext cx="11529822" cy="1879599"/>
          </a:xfrm>
          <a:prstGeom prst="rect">
            <a:avLst/>
          </a:prstGeom>
          <a:noFill/>
        </p:spPr>
        <p:txBody>
          <a:bodyPr wrap="square" lIns="0" tIns="0" rIns="0" bIns="0" rtlCol="0" anchor="t"/>
          <a:lstStyle/>
          <a:p>
            <a:pPr algn="l" latinLnBrk="1"/>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鸦片战争至甲午中日战争前是中国半殖民地半封建社会的初步形成时期，中国在屈辱中逐渐向近代化迈进。中国主权的独立和领土完整遭到破坏，开始沦为半殖民地半封建社会；外国资本主义经济势力入侵，导致中国自然经济开始解体，民族资本主义工业产生；地主阶级开始学习西方的先进技术；早期资产阶级维新思想产生；物质生活与社会习俗发生较大变化。</a:t>
            </a:r>
            <a:endParaRPr lang="en-US" sz="2200" b="1" dirty="0">
              <a:latin typeface="宋体" panose="02010600030101010101" pitchFamily="2" charset="-122"/>
              <a:ea typeface="宋体" panose="02010600030101010101" pitchFamily="2" charset="-122"/>
            </a:endParaRPr>
          </a:p>
        </p:txBody>
      </p:sp>
      <p:graphicFrame>
        <p:nvGraphicFramePr>
          <p:cNvPr id="4" name="P_4_BD#3a6deb6d5?vbadefaultcenterpage=1&amp;parentnodeid=e6fedfad6">
            <a:extLst>
              <a:ext uri="{FF2B5EF4-FFF2-40B4-BE49-F238E27FC236}">
                <a16:creationId xmlns:a16="http://schemas.microsoft.com/office/drawing/2014/main" id="{0735BD87-2C4F-4872-BFDF-8129B9155A85}"/>
              </a:ext>
            </a:extLst>
          </p:cNvPr>
          <p:cNvGraphicFramePr>
            <a:graphicFrameLocks noGrp="1"/>
          </p:cNvGraphicFramePr>
          <p:nvPr>
            <p:extLst>
              <p:ext uri="{D42A27DB-BD31-4B8C-83A1-F6EECF244321}">
                <p14:modId xmlns:p14="http://schemas.microsoft.com/office/powerpoint/2010/main" val="3282009654"/>
              </p:ext>
            </p:extLst>
          </p:nvPr>
        </p:nvGraphicFramePr>
        <p:xfrm>
          <a:off x="283464" y="2141122"/>
          <a:ext cx="11439351" cy="4419600"/>
        </p:xfrm>
        <a:graphic>
          <a:graphicData uri="http://schemas.openxmlformats.org/drawingml/2006/table">
            <a:tbl>
              <a:tblPr/>
              <a:tblGrid>
                <a:gridCol w="1034836">
                  <a:extLst>
                    <a:ext uri="{9D8B030D-6E8A-4147-A177-3AD203B41FA5}">
                      <a16:colId xmlns:a16="http://schemas.microsoft.com/office/drawing/2014/main" val="20000"/>
                    </a:ext>
                  </a:extLst>
                </a:gridCol>
                <a:gridCol w="10404515">
                  <a:extLst>
                    <a:ext uri="{9D8B030D-6E8A-4147-A177-3AD203B41FA5}">
                      <a16:colId xmlns:a16="http://schemas.microsoft.com/office/drawing/2014/main" val="20001"/>
                    </a:ext>
                  </a:extLst>
                </a:gridCol>
              </a:tblGrid>
              <a:tr h="1121842">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（1）列强侵华：列强为打开中国市场，发动了两次鸦片战争，清政府被迫签订屈辱的《南京条约》《天津条约》《北京条约》等一系列不平等条约，主权遭到破坏，中国逐步沦为半殖民地半封建社会</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（2）人民抗争：1851—1864年的太平天国运动沉重打击了中外反动势力</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（3）清政府政策的变化：由开始的“敌对”到采取对外“和好”的政策</a:t>
                      </a:r>
                      <a:endParaRPr lang="en-US" sz="1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121842">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（1）在工业文明冲击下，19世纪40年代中国的经济结构发生变化，自然经济开始解体，并逐步被纳入资本主义世界市场</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（2）19世纪60—90年代的洋务运动，对中国早期近代化起了推动作用</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（3）19世纪六七十年代，在外商企业和洋务企业的刺激下，中国民族资本主义产生</a:t>
                      </a:r>
                      <a:endParaRPr lang="en-US" sz="1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21842">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（1）清朝统治者“天朝上国”的思想受到冲击，向西方学习的思想兴起</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（2）以林则徐、魏源为代表的地主阶级抵抗派主张“</a:t>
                      </a:r>
                      <a:r>
                        <a:rPr lang="en-US" sz="1800" b="1" dirty="0">
                          <a:solidFill>
                            <a:srgbClr val="000000"/>
                          </a:solidFill>
                          <a:latin typeface="华文楷体" panose="02010600040101010101" pitchFamily="2" charset="-122"/>
                          <a:ea typeface="华文楷体" panose="02010600040101010101" pitchFamily="2" charset="-122"/>
                          <a:cs typeface="宋体" panose="02010600030101010101" pitchFamily="34" charset="-120"/>
                        </a:rPr>
                        <a:t>___________________</a:t>
                      </a: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（3）以李鸿章、曾国藩为代表的洋务派提倡“</a:t>
                      </a:r>
                      <a:r>
                        <a:rPr lang="en-US" sz="1800" b="1" dirty="0">
                          <a:solidFill>
                            <a:srgbClr val="000000"/>
                          </a:solidFill>
                          <a:latin typeface="华文楷体" panose="02010600040101010101" pitchFamily="2" charset="-122"/>
                          <a:ea typeface="华文楷体" panose="02010600040101010101" pitchFamily="2" charset="-122"/>
                          <a:cs typeface="宋体" panose="02010600030101010101" pitchFamily="34" charset="-120"/>
                        </a:rPr>
                        <a:t>_____________________</a:t>
                      </a: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（4）以王韬、郑观应为代表的早期维新派主张改良政治、实行君主立宪，推行“商战”</a:t>
                      </a:r>
                      <a:endParaRPr lang="en-US" sz="1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49575">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社会生活</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（1）鸦片战争后，随着中西交往增多，西服、西餐、西式住宅传入中国</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（2）社会习俗受到冲击，婚俗、社交礼仪等发生重大变化</a:t>
                      </a:r>
                      <a:endParaRPr lang="en-US" sz="1200" b="1" dirty="0">
                        <a:latin typeface="华文楷体" panose="02010600040101010101" pitchFamily="2" charset="-122"/>
                        <a:ea typeface="华文楷体" panose="02010600040101010101" pitchFamily="2" charset="-122"/>
                      </a:endParaRPr>
                    </a:p>
                    <a:p>
                      <a:pPr algn="l">
                        <a:lnSpc>
                          <a:spcPct val="100000"/>
                        </a:lnSpc>
                      </a:pPr>
                      <a:r>
                        <a:rPr lang="en-US" sz="18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（3）19世纪60年代至90年代，近代交通、通信工具不断发展</a:t>
                      </a:r>
                      <a:endParaRPr lang="en-US" sz="1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P_4_AN.1_1#3a6deb6d5.blank?vbadefaultcenterpage=1&amp;parentnodeid=e6fedfad6&amp;hasmatchpositionanswer=1">
            <a:extLst>
              <a:ext uri="{FF2B5EF4-FFF2-40B4-BE49-F238E27FC236}">
                <a16:creationId xmlns:a16="http://schemas.microsoft.com/office/drawing/2014/main" id="{606CB6FC-19CB-48A0-AFDB-A48AF3B3E47A}"/>
              </a:ext>
            </a:extLst>
          </p:cNvPr>
          <p:cNvSpPr/>
          <p:nvPr/>
        </p:nvSpPr>
        <p:spPr>
          <a:xfrm>
            <a:off x="6874851" y="4743885"/>
            <a:ext cx="1881188" cy="323342"/>
          </a:xfrm>
          <a:prstGeom prst="rect">
            <a:avLst/>
          </a:prstGeom>
          <a:noFill/>
        </p:spPr>
        <p:txBody>
          <a:bodyPr wrap="none" lIns="0" tIns="0" rIns="0" bIns="0" rtlCol="0" anchor="t"/>
          <a:lstStyle/>
          <a:p>
            <a:pPr algn="ctr" latinLnBrk="1"/>
            <a:r>
              <a:rPr lang="en-US" sz="1800" b="1" dirty="0" err="1">
                <a:solidFill>
                  <a:srgbClr val="FF0000"/>
                </a:solidFill>
                <a:latin typeface="华文楷体" panose="02010600040101010101" pitchFamily="2" charset="-122"/>
                <a:ea typeface="华文楷体" panose="02010600040101010101" pitchFamily="2" charset="-122"/>
                <a:cs typeface="Times New Roman" panose="02020603050405020304" pitchFamily="34" charset="-120"/>
              </a:rPr>
              <a:t>师夷之长技以制夷</a:t>
            </a:r>
            <a:endParaRPr lang="en-US" sz="100" b="1" dirty="0">
              <a:solidFill>
                <a:srgbClr val="FF0000"/>
              </a:solidFill>
              <a:latin typeface="华文楷体" panose="02010600040101010101" pitchFamily="2" charset="-122"/>
              <a:ea typeface="华文楷体" panose="02010600040101010101" pitchFamily="2" charset="-122"/>
            </a:endParaRPr>
          </a:p>
        </p:txBody>
      </p:sp>
      <p:sp>
        <p:nvSpPr>
          <p:cNvPr id="6" name="P_4_AN.2_1#3a6deb6d5.blank?vbadefaultcenterpage=1&amp;parentnodeid=e6fedfad6&amp;hasmatchpositionanswer=1">
            <a:extLst>
              <a:ext uri="{FF2B5EF4-FFF2-40B4-BE49-F238E27FC236}">
                <a16:creationId xmlns:a16="http://schemas.microsoft.com/office/drawing/2014/main" id="{B01E2AC0-D2D1-4F6A-8770-D6BB1E9FE112}"/>
              </a:ext>
            </a:extLst>
          </p:cNvPr>
          <p:cNvSpPr/>
          <p:nvPr/>
        </p:nvSpPr>
        <p:spPr>
          <a:xfrm>
            <a:off x="6168269" y="5042543"/>
            <a:ext cx="2109788" cy="323342"/>
          </a:xfrm>
          <a:prstGeom prst="rect">
            <a:avLst/>
          </a:prstGeom>
          <a:noFill/>
        </p:spPr>
        <p:txBody>
          <a:bodyPr wrap="none" lIns="0" tIns="0" rIns="0" bIns="0" rtlCol="0" anchor="t"/>
          <a:lstStyle/>
          <a:p>
            <a:pPr algn="ctr" latinLnBrk="1"/>
            <a:r>
              <a:rPr lang="en-US" sz="1800" b="1" dirty="0" err="1">
                <a:solidFill>
                  <a:srgbClr val="FF0000"/>
                </a:solidFill>
                <a:latin typeface="华文楷体" panose="02010600040101010101" pitchFamily="2" charset="-122"/>
                <a:ea typeface="华文楷体" panose="02010600040101010101" pitchFamily="2" charset="-122"/>
                <a:cs typeface="Times New Roman" panose="02020603050405020304" pitchFamily="34" charset="-120"/>
              </a:rPr>
              <a:t>中学为体，西学为用</a:t>
            </a:r>
            <a:endParaRPr lang="en-US" sz="100" b="1" dirty="0">
              <a:solidFill>
                <a:srgbClr val="FF0000"/>
              </a:solidFill>
              <a:latin typeface="华文楷体" panose="02010600040101010101" pitchFamily="2" charset="-122"/>
              <a:ea typeface="华文楷体" panose="0201060004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0aa12d592.fixed?vbadefaultcenterpage=1&amp;parentnodeid=f5fd69e66"/>
          <p:cNvSpPr/>
          <p:nvPr/>
        </p:nvSpPr>
        <p:spPr>
          <a:xfrm>
            <a:off x="0" y="-8731"/>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C_4_BD#06556f1cc?vbadefaultcenterpage=1&amp;parentnodeid=0aa12d592">
            <a:extLst>
              <a:ext uri="{FF2B5EF4-FFF2-40B4-BE49-F238E27FC236}">
                <a16:creationId xmlns:a16="http://schemas.microsoft.com/office/drawing/2014/main" id="{A3840BA1-C1E7-4135-B246-15C523BD354D}"/>
              </a:ext>
            </a:extLst>
          </p:cNvPr>
          <p:cNvSpPr/>
          <p:nvPr/>
        </p:nvSpPr>
        <p:spPr>
          <a:xfrm>
            <a:off x="283464" y="960120"/>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一、政治:两次鸦片战争与中国人民的抗争</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_5_BD#b480a6f1e?vbadefaultcenterpage=1&amp;parentnodeid=06556f1cc">
            <a:extLst>
              <a:ext uri="{FF2B5EF4-FFF2-40B4-BE49-F238E27FC236}">
                <a16:creationId xmlns:a16="http://schemas.microsoft.com/office/drawing/2014/main" id="{F0B8921A-5E85-48C3-9448-7B7F59A3B3C2}"/>
              </a:ext>
            </a:extLst>
          </p:cNvPr>
          <p:cNvSpPr/>
          <p:nvPr/>
        </p:nvSpPr>
        <p:spPr>
          <a:xfrm>
            <a:off x="283464" y="1629678"/>
            <a:ext cx="11529822" cy="352039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宋体" panose="02010600030101010101" pitchFamily="2" charset="-122"/>
                <a:ea typeface="宋体" panose="02010600030101010101" pitchFamily="2" charset="-122"/>
                <a:cs typeface="Times New Roman" panose="02020603050405020304" pitchFamily="34" charset="-120"/>
              </a:rPr>
              <a:t>1.两次鸦片战争</a:t>
            </a:r>
            <a:endParaRPr kumimoji="0" lang="en-US" sz="2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（1）1840年，英国为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发动了鸦片战争,战争以清政府被迫签订屈辱的《南京条约》而告终,中国开始沦为半殖民地半封建社会。</a:t>
            </a:r>
            <a:endParaRPr kumimoji="0" lang="en-US" sz="26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（2）为了进一步打开中国市场、获取更多的侵略权益,1856年英法联合发动了第二次鸦片战争,中国战败后被迫签订一系列不平等条约,中国半殖民地半封建化程度加深。</a:t>
            </a:r>
          </a:p>
          <a:p>
            <a:pPr marL="0" marR="0" lvl="0" indent="0" algn="l" defTabSz="914400" rtl="0" eaLnBrk="1" fontAlgn="auto" latinLnBrk="1" hangingPunct="1">
              <a:spcBef>
                <a:spcPts val="0"/>
              </a:spcBef>
              <a:spcAft>
                <a:spcPts val="0"/>
              </a:spcAft>
              <a:buClrTx/>
              <a:buSzTx/>
              <a:buFontTx/>
              <a:buNone/>
              <a:tabLst/>
              <a:defRPr/>
            </a:pPr>
            <a:endPar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深化理解</a:t>
            </a:r>
            <a:r>
              <a:rPr kumimoji="0" lang="en-US" altLang="zh-CN" sz="26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a:t>
            </a:r>
            <a:r>
              <a:rPr kumimoji="0" lang="en-US" altLang="zh-CN" sz="26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半封建</a:t>
            </a:r>
            <a:endParaRPr kumimoji="0" lang="en-US" altLang="zh-CN"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    </a:t>
            </a:r>
            <a:r>
              <a:rPr kumimoji="0" lang="en-US" altLang="zh-CN"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半封建是指在原有的封建社会机体内，由于外来冲击和商品经济的发展，滋生着资本主义的生产关系，同时它也对原有封建生产关系给予冲击。但当原有的封建生产关系占主导时，其封建生产关系阻碍着资本主义生产关系的发展。半封建实质是一种社会过渡形态的表现。</a:t>
            </a:r>
            <a:endParaRPr kumimoji="0" lang="en-US"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p:txBody>
      </p:sp>
      <p:sp>
        <p:nvSpPr>
          <p:cNvPr id="7" name="P_5_AN.1_1#b480a6f1e.blank?vbadefaultcenterpage=1&amp;parentnodeid=06556f1cc&amp;hasmatchpositionanswer=1">
            <a:extLst>
              <a:ext uri="{FF2B5EF4-FFF2-40B4-BE49-F238E27FC236}">
                <a16:creationId xmlns:a16="http://schemas.microsoft.com/office/drawing/2014/main" id="{8C012CAE-577E-4BFA-8A93-D6A54D4C503E}"/>
              </a:ext>
            </a:extLst>
          </p:cNvPr>
          <p:cNvSpPr/>
          <p:nvPr/>
        </p:nvSpPr>
        <p:spPr>
          <a:xfrm>
            <a:off x="3728627" y="1870985"/>
            <a:ext cx="20558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打开中国市场</a:t>
            </a:r>
            <a:endParaRPr kumimoji="0" lang="en-US" sz="1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b480a6f1e?vbadefaultcenterpage=1&amp;parentnodeid=06556f1cc"/>
          <p:cNvSpPr/>
          <p:nvPr/>
        </p:nvSpPr>
        <p:spPr>
          <a:xfrm>
            <a:off x="283464" y="612197"/>
            <a:ext cx="11529822" cy="5851263"/>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34" charset="0"/>
                <a:ea typeface="宋体" panose="02010600030101010101" pitchFamily="2" charset="-122"/>
                <a:cs typeface="Times New Roman" panose="02020603050405020304" pitchFamily="34" charset="-120"/>
              </a:rPr>
              <a:t>2.中国人民的反抗</a:t>
            </a:r>
            <a:endParaRPr kumimoji="0" lang="en-US" sz="2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（1）太平天国运动（1851—1864年）</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①中国人民肩负起反封建反侵略的双重任务。</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天朝田亩制度》主张废除封建土地制度,反映了广大农民的愿望和要求,但其强化自然经济的主张,却和世界近代工业文明的潮流背道而驰</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③《资政新篇》是先进的中国人最早提出的带有</a:t>
            </a: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的改革方案,但没有反映农民的要求和愿望,加之中国缺乏发展资本主义的条件,没有真正实行。</a:t>
            </a:r>
            <a:endParaRPr kumimoji="0" lang="en-US" altLang="zh-CN"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④</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由于自身局限性，被中外反动势力联合绞杀</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（2）左宗棠收复新疆，新疆设省。</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AN.2_1#b480a6f1e.blank?vbadefaultcenterpage=1&amp;parentnodeid=06556f1cc&amp;hasmatchpositionanswer=1">
            <a:extLst>
              <a:ext uri="{FF2B5EF4-FFF2-40B4-BE49-F238E27FC236}">
                <a16:creationId xmlns:a16="http://schemas.microsoft.com/office/drawing/2014/main" id="{6829B055-C799-47FD-A5D1-403D2DD50B36}"/>
              </a:ext>
            </a:extLst>
          </p:cNvPr>
          <p:cNvSpPr/>
          <p:nvPr/>
        </p:nvSpPr>
        <p:spPr>
          <a:xfrm>
            <a:off x="7442801" y="3560728"/>
            <a:ext cx="20558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资本主义色彩</a:t>
            </a:r>
            <a:endParaRPr kumimoji="0" lang="en-US" sz="1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99a931cd6?vbadefaultcenterpage=1&amp;parentnodeid=0aa12d592"/>
          <p:cNvSpPr/>
          <p:nvPr/>
        </p:nvSpPr>
        <p:spPr>
          <a:xfrm>
            <a:off x="283464" y="246611"/>
            <a:ext cx="11521440" cy="607568"/>
          </a:xfrm>
          <a:prstGeom prst="rect">
            <a:avLst/>
          </a:prstGeom>
          <a:noFill/>
        </p:spPr>
        <p:txBody>
          <a:bodyPr wrap="square" lIns="0" tIns="0" rIns="0" bIns="0" rtlCol="0" anchor="ctr"/>
          <a:lstStyle/>
          <a:p>
            <a:pPr marL="0" marR="0" lvl="0" indent="0" defTabSz="914400" rtl="0" eaLnBrk="1" fontAlgn="auto" latinLnBrk="1" hangingPunct="1">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二、经济:经济结构的变化与社会生活的变迁</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c35cfaed7?vbadefaultcenterpage=1&amp;parentnodeid=99a931cd6"/>
          <p:cNvSpPr/>
          <p:nvPr/>
        </p:nvSpPr>
        <p:spPr>
          <a:xfrm>
            <a:off x="283464" y="916169"/>
            <a:ext cx="11529822" cy="3566160"/>
          </a:xfrm>
          <a:prstGeom prst="rect">
            <a:avLst/>
          </a:prstGeom>
          <a:noFill/>
        </p:spPr>
        <p:txBody>
          <a:bodyPr wrap="square" lIns="0" tIns="0" rIns="0" bIns="0" rtlCol="0" anchor="t"/>
          <a:lstStyle/>
          <a:p>
            <a:pPr marL="0" marR="0" lvl="0" indent="0"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34" charset="0"/>
                <a:ea typeface="宋体" panose="02010600030101010101" pitchFamily="2" charset="-122"/>
                <a:cs typeface="Times New Roman" panose="02020603050405020304" pitchFamily="34" charset="-120"/>
              </a:rPr>
              <a:t>1.自然经济逐渐解体</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（1）在外国商品的冲击下,第二次鸦片战争后中国小农经济中的“纺”与“织”分离,“织”与“耕”分离,自然经济逐步解体,但直到中华人民共和国成立前，自然经济仍占主导地位。</a:t>
            </a:r>
            <a:endParaRPr kumimoji="0" lang="en-US" sz="22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（2）欧美各国从中国掠夺原料和农产品,中国逐渐被卷入</a:t>
            </a:r>
            <a:r>
              <a:rPr kumimoji="0" lang="en-US" sz="22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宋体" panose="02010600030101010101" pitchFamily="34" charset="-120"/>
              </a:rPr>
              <a:t>_________________</a:t>
            </a:r>
            <a:r>
              <a:rPr kumimoji="0" lang="en-US" sz="22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a:t>
            </a:r>
            <a:endParaRPr kumimoji="0" lang="en-US" sz="22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P_5_AN.3_1#c35cfaed7.blank?vbadefaultcenterpage=1&amp;parentnodeid=99a931cd6&amp;hasmatchpositionanswer=1"/>
          <p:cNvSpPr/>
          <p:nvPr/>
        </p:nvSpPr>
        <p:spPr>
          <a:xfrm>
            <a:off x="7131626" y="1506683"/>
            <a:ext cx="2680855" cy="962890"/>
          </a:xfrm>
          <a:prstGeom prst="rect">
            <a:avLst/>
          </a:prstGeom>
          <a:noFill/>
        </p:spPr>
        <p:txBody>
          <a:bodyPr wrap="square" lIns="0" tIns="0" rIns="0" bIns="0" rtlCol="0" anchor="t"/>
          <a:lstStyle/>
          <a:p>
            <a:pPr marL="0" marR="0" lvl="0" indent="8997950" defTabSz="914400" rtl="0" eaLnBrk="1" fontAlgn="auto" latinLnBrk="1" hangingPunct="1">
              <a:spcBef>
                <a:spcPts val="0"/>
              </a:spcBef>
              <a:spcAft>
                <a:spcPts val="0"/>
              </a:spcAft>
              <a:buClrTx/>
              <a:buSzTx/>
              <a:buFontTx/>
              <a:buNone/>
              <a:tabLst/>
              <a:defRPr/>
            </a:pPr>
            <a:r>
              <a:rPr lang="zh-CN" altLang="en-US" sz="2400" b="1" dirty="0">
                <a:solidFill>
                  <a:srgbClr val="FF0000"/>
                </a:solidFill>
                <a:latin typeface="华文楷体" panose="02010600040101010101" pitchFamily="2" charset="-122"/>
                <a:ea typeface="华文楷体" panose="02010600040101010101" pitchFamily="2" charset="-122"/>
                <a:cs typeface="Times New Roman" panose="02020603050405020304" pitchFamily="34" charset="-120"/>
              </a:rPr>
              <a:t>资资本主义世界市场</a:t>
            </a:r>
            <a:endParaRPr kumimoji="0" lang="en-US" sz="1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
        <p:nvSpPr>
          <p:cNvPr id="6" name="P_5_BD#c35cfaed7?vbadefaultcenterpage=1&amp;parentnodeid=99a931cd6">
            <a:extLst>
              <a:ext uri="{FF2B5EF4-FFF2-40B4-BE49-F238E27FC236}">
                <a16:creationId xmlns:a16="http://schemas.microsoft.com/office/drawing/2014/main" id="{ED02F9FA-08D2-4CF8-8FF7-B3C354A491BC}"/>
              </a:ext>
            </a:extLst>
          </p:cNvPr>
          <p:cNvSpPr/>
          <p:nvPr/>
        </p:nvSpPr>
        <p:spPr>
          <a:xfrm>
            <a:off x="283464" y="2331275"/>
            <a:ext cx="11529822" cy="5264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34" charset="0"/>
                <a:ea typeface="宋体" panose="02010600030101010101" pitchFamily="2" charset="-122"/>
                <a:cs typeface="Times New Roman" panose="02020603050405020304" pitchFamily="34" charset="-120"/>
              </a:rPr>
              <a:t>2.洋务运动（19世纪60—90年代）</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ndParaRPr>
          </a:p>
        </p:txBody>
      </p:sp>
      <p:graphicFrame>
        <p:nvGraphicFramePr>
          <p:cNvPr id="7" name="P_5_BD#c35cfaed7?vbadefaultcenterpage=1&amp;parentnodeid=99a931cd6">
            <a:extLst>
              <a:ext uri="{FF2B5EF4-FFF2-40B4-BE49-F238E27FC236}">
                <a16:creationId xmlns:a16="http://schemas.microsoft.com/office/drawing/2014/main" id="{3450D844-4579-4F78-868D-FDC5F0DBCFA3}"/>
              </a:ext>
            </a:extLst>
          </p:cNvPr>
          <p:cNvGraphicFramePr>
            <a:graphicFrameLocks noGrp="1"/>
          </p:cNvGraphicFramePr>
          <p:nvPr>
            <p:extLst>
              <p:ext uri="{D42A27DB-BD31-4B8C-83A1-F6EECF244321}">
                <p14:modId xmlns:p14="http://schemas.microsoft.com/office/powerpoint/2010/main" val="2121354929"/>
              </p:ext>
            </p:extLst>
          </p:nvPr>
        </p:nvGraphicFramePr>
        <p:xfrm>
          <a:off x="283464" y="2752348"/>
          <a:ext cx="11512296" cy="3115310"/>
        </p:xfrm>
        <a:graphic>
          <a:graphicData uri="http://schemas.openxmlformats.org/drawingml/2006/table">
            <a:tbl>
              <a:tblPr/>
              <a:tblGrid>
                <a:gridCol w="1727055">
                  <a:extLst>
                    <a:ext uri="{9D8B030D-6E8A-4147-A177-3AD203B41FA5}">
                      <a16:colId xmlns:a16="http://schemas.microsoft.com/office/drawing/2014/main" val="20000"/>
                    </a:ext>
                  </a:extLst>
                </a:gridCol>
                <a:gridCol w="9785241">
                  <a:extLst>
                    <a:ext uri="{9D8B030D-6E8A-4147-A177-3AD203B41FA5}">
                      <a16:colId xmlns:a16="http://schemas.microsoft.com/office/drawing/2014/main" val="20001"/>
                    </a:ext>
                  </a:extLst>
                </a:gridCol>
              </a:tblGrid>
              <a:tr h="399542">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背景</a:t>
                      </a:r>
                      <a:endParaRPr lang="en-US" sz="2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内忧外患，统治危机</a:t>
                      </a:r>
                      <a:endParaRPr lang="en-US" sz="2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目的</a:t>
                      </a:r>
                      <a:endParaRPr lang="en-US" sz="2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利用西方先进技术,维护清朝封建统治</a:t>
                      </a:r>
                      <a:endParaRPr lang="en-US" sz="2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指导思想</a:t>
                      </a:r>
                      <a:endParaRPr lang="en-US" sz="2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“中体西用”</a:t>
                      </a:r>
                      <a:endParaRPr lang="en-US" sz="2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内容</a:t>
                      </a:r>
                      <a:endParaRPr lang="en-US" sz="2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创办军事工业、民用企业;筹划海防;兴办新式学堂,派遣留学生</a:t>
                      </a:r>
                      <a:endParaRPr lang="en-US" sz="2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469390">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评价</a:t>
                      </a:r>
                      <a:endParaRPr lang="en-US" sz="2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（1）增强了军事实力,但未能达到“自强”“求富”的目的</a:t>
                      </a:r>
                      <a:endParaRPr lang="en-US" sz="2200" b="1" dirty="0">
                        <a:latin typeface="华文楷体" panose="02010600040101010101" pitchFamily="2" charset="-122"/>
                        <a:ea typeface="华文楷体" panose="02010600040101010101" pitchFamily="2" charset="-122"/>
                      </a:endParaRPr>
                    </a:p>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（2）客观上刺激了中国民族资本主义的发展,对中国早期近代化起了推动作用</a:t>
                      </a:r>
                      <a:endParaRPr lang="en-US" sz="2200" b="1" dirty="0">
                        <a:latin typeface="华文楷体" panose="02010600040101010101" pitchFamily="2" charset="-122"/>
                        <a:ea typeface="华文楷体" panose="02010600040101010101" pitchFamily="2" charset="-122"/>
                      </a:endParaRPr>
                    </a:p>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（3）一定程度上抵制了外国的经济侵略</a:t>
                      </a:r>
                      <a:endParaRPr lang="en-US" sz="2200" b="1" dirty="0">
                        <a:latin typeface="华文楷体" panose="02010600040101010101" pitchFamily="2" charset="-122"/>
                        <a:ea typeface="华文楷体" panose="02010600040101010101" pitchFamily="2" charset="-122"/>
                      </a:endParaRPr>
                    </a:p>
                    <a:p>
                      <a:pPr algn="l">
                        <a:lnSpc>
                          <a:spcPct val="100000"/>
                        </a:lnSpc>
                      </a:pPr>
                      <a:r>
                        <a:rPr lang="en-US" sz="2200" b="1" dirty="0">
                          <a:solidFill>
                            <a:srgbClr val="000000"/>
                          </a:solidFill>
                          <a:latin typeface="华文楷体" panose="02010600040101010101" pitchFamily="2" charset="-122"/>
                          <a:ea typeface="华文楷体" panose="02010600040101010101" pitchFamily="2" charset="-122"/>
                          <a:cs typeface="Times New Roman" panose="02020603050405020304" pitchFamily="34" charset="-120"/>
                        </a:rPr>
                        <a:t>（4）促进教育近代化</a:t>
                      </a:r>
                      <a:endParaRPr lang="en-US" sz="2200" b="1" dirty="0">
                        <a:latin typeface="华文楷体" panose="02010600040101010101" pitchFamily="2" charset="-122"/>
                        <a:ea typeface="华文楷体" panose="02010600040101010101" pitchFamily="2"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P_5_BD#c35cfaed7?vbadefaultcenterpage=1&amp;parentnodeid=99a931cd6">
            <a:extLst>
              <a:ext uri="{FF2B5EF4-FFF2-40B4-BE49-F238E27FC236}">
                <a16:creationId xmlns:a16="http://schemas.microsoft.com/office/drawing/2014/main" id="{9B2B1689-EDE6-4BEC-919F-F5769AE1A566}"/>
              </a:ext>
            </a:extLst>
          </p:cNvPr>
          <p:cNvSpPr/>
          <p:nvPr/>
        </p:nvSpPr>
        <p:spPr>
          <a:xfrm>
            <a:off x="158774" y="5924369"/>
            <a:ext cx="11790772" cy="107243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宋体" panose="02010600030101010101" pitchFamily="2" charset="-122"/>
                <a:ea typeface="宋体" panose="02010600030101010101" pitchFamily="2" charset="-122"/>
                <a:cs typeface="Times New Roman" panose="02020603050405020304" pitchFamily="34" charset="-120"/>
              </a:rPr>
              <a:t>3.民族资本主义的产生：</a:t>
            </a:r>
            <a:r>
              <a:rPr kumimoji="0" lang="en-US" sz="21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19世纪六七十年代</a:t>
            </a:r>
            <a:r>
              <a:rPr kumimoji="0" lang="zh-CN" altLang="en-US" sz="21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a:t>
            </a:r>
            <a:r>
              <a:rPr kumimoji="0" lang="en-US" sz="2100" b="1" i="0" u="none" strike="noStrike" kern="1200" cap="none" spc="0" normalizeH="0" baseline="0" noProof="0" dirty="0" err="1">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在外商企业的刺激和洋务运动的诱导下,中国民族资本主义企业产生。这些企业的出现</a:t>
            </a:r>
            <a:r>
              <a:rPr kumimoji="0" lang="zh-CN" altLang="en-US" sz="21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a:t>
            </a:r>
            <a:r>
              <a:rPr kumimoji="0" lang="en-US" sz="2100" b="1" i="0" u="none" strike="noStrike" kern="1200" cap="none" spc="0" normalizeH="0" baseline="0" noProof="0" dirty="0" err="1">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说明在中国封建经济的解体过程中</a:t>
            </a:r>
            <a:r>
              <a:rPr kumimoji="0" lang="zh-CN" altLang="en-US" sz="21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a:t>
            </a:r>
            <a:r>
              <a:rPr kumimoji="0" lang="en-US" sz="2100" b="1" i="0" u="none" strike="noStrike" kern="1200" cap="none" spc="0" normalizeH="0" baseline="0" noProof="0" dirty="0" err="1">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资本主义生产方式产生</a:t>
            </a:r>
            <a:r>
              <a:rPr kumimoji="0" lang="en-US" sz="21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a:t>
            </a:r>
            <a:endParaRPr kumimoji="0" lang="en-US" sz="21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c35cfaed7?vbadefaultcenterpage=1&amp;parentnodeid=99a931cd6"/>
          <p:cNvSpPr/>
          <p:nvPr/>
        </p:nvSpPr>
        <p:spPr>
          <a:xfrm>
            <a:off x="283464" y="307018"/>
            <a:ext cx="11529822" cy="256260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34" charset="0"/>
                <a:ea typeface="宋体" panose="02010600030101010101" pitchFamily="2" charset="-122"/>
                <a:cs typeface="Times New Roman" panose="02020603050405020304" pitchFamily="34" charset="-120"/>
              </a:rPr>
              <a:t>4.近代民族资本主义</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宋体" panose="02010600030101010101" pitchFamily="34" charset="-120"/>
              </a:rPr>
              <a:t>        </a:t>
            </a:r>
            <a:r>
              <a:rPr kumimoji="0" lang="en-US" sz="22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在半殖民地半封建的中国,只要是中国人以私人创办的近代企业都是近代民族资本主义性质的企业。其特点是先天不足，后天畸形。它是近代中国最革命的经济形态，对近代社会的发展进步产生深远影响。</a:t>
            </a:r>
            <a:endParaRPr kumimoji="0" lang="en-US" sz="22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知识拓展</a:t>
            </a:r>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a:t>
            </a:r>
            <a:r>
              <a:rPr kumimoji="0" lang="en-US"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近代中国主要经济形式的相互关系</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pic>
        <p:nvPicPr>
          <p:cNvPr id="3" name="P_5_BD#c35cfaed7?vbadefaultcenterpage=1&amp;parentnodeid=99a931cd6"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3789217" y="2234439"/>
            <a:ext cx="4152137" cy="2587897"/>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P_5_BD#c35cfaed7?vbadefaultcenterpage=1&amp;parentnodeid=99a931cd6">
            <a:extLst>
              <a:ext uri="{FF2B5EF4-FFF2-40B4-BE49-F238E27FC236}">
                <a16:creationId xmlns:a16="http://schemas.microsoft.com/office/drawing/2014/main" id="{17B10C50-77A1-404D-B758-40A9B96E96FD}"/>
              </a:ext>
            </a:extLst>
          </p:cNvPr>
          <p:cNvSpPr/>
          <p:nvPr/>
        </p:nvSpPr>
        <p:spPr>
          <a:xfrm>
            <a:off x="166255" y="4831067"/>
            <a:ext cx="11930495" cy="195073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5.社会生活的变迁</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（1）物质生活的变化:鸦片战争后,西装在通商口岸和大城市流行,长袍马褂与西装革履并行不悖。</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（2）交通与通讯的进步:1872年轮船招商局成立,标志着中国新式航运业的诞生;1881年中国自建的第一条从唐山到胥各庄的铁路通车;1877年福建巡抚在台湾架设中国第一条有线电报线。</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（3）近代报刊的出现:1872年创刊的《</a:t>
            </a:r>
            <a:r>
              <a:rPr kumimoji="0" lang="en-US"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a:t>
            </a: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》是中国近代历时最长、影响最大的中文报刊。</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P_5_AN.4_1#c35cfaed7.blank?vbadefaultcenterpage=1&amp;parentnodeid=99a931cd6&amp;hasmatchpositionanswer=1">
            <a:extLst>
              <a:ext uri="{FF2B5EF4-FFF2-40B4-BE49-F238E27FC236}">
                <a16:creationId xmlns:a16="http://schemas.microsoft.com/office/drawing/2014/main" id="{36BD0771-DEE0-4FA6-A70A-55DDBFC9B4DD}"/>
              </a:ext>
            </a:extLst>
          </p:cNvPr>
          <p:cNvSpPr/>
          <p:nvPr/>
        </p:nvSpPr>
        <p:spPr>
          <a:xfrm>
            <a:off x="4912903" y="5974993"/>
            <a:ext cx="735013" cy="219121"/>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申报</a:t>
            </a:r>
            <a:endParaRPr kumimoji="0" lang="en-US" sz="1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5cadaf2ef?vbadefaultcenterpage=1&amp;parentnodeid=0aa12d592"/>
          <p:cNvSpPr/>
          <p:nvPr/>
        </p:nvSpPr>
        <p:spPr>
          <a:xfrm>
            <a:off x="181864" y="280162"/>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三、思想:向西方学习的新思想</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P_5_BD#16df8a94c?vbadefaultcenterpage=1&amp;parentnodeid=5cadaf2ef"/>
          <p:cNvGraphicFramePr>
            <a:graphicFrameLocks noGrp="1"/>
          </p:cNvGraphicFramePr>
          <p:nvPr>
            <p:extLst>
              <p:ext uri="{D42A27DB-BD31-4B8C-83A1-F6EECF244321}">
                <p14:modId xmlns:p14="http://schemas.microsoft.com/office/powerpoint/2010/main" val="725512505"/>
              </p:ext>
            </p:extLst>
          </p:nvPr>
        </p:nvGraphicFramePr>
        <p:xfrm>
          <a:off x="168010" y="1237672"/>
          <a:ext cx="11733022" cy="3230880"/>
        </p:xfrm>
        <a:graphic>
          <a:graphicData uri="http://schemas.openxmlformats.org/drawingml/2006/table">
            <a:tbl>
              <a:tblPr/>
              <a:tblGrid>
                <a:gridCol w="1342762">
                  <a:extLst>
                    <a:ext uri="{9D8B030D-6E8A-4147-A177-3AD203B41FA5}">
                      <a16:colId xmlns:a16="http://schemas.microsoft.com/office/drawing/2014/main" val="20000"/>
                    </a:ext>
                  </a:extLst>
                </a:gridCol>
                <a:gridCol w="1551342">
                  <a:extLst>
                    <a:ext uri="{9D8B030D-6E8A-4147-A177-3AD203B41FA5}">
                      <a16:colId xmlns:a16="http://schemas.microsoft.com/office/drawing/2014/main" val="20001"/>
                    </a:ext>
                  </a:extLst>
                </a:gridCol>
                <a:gridCol w="3473877">
                  <a:extLst>
                    <a:ext uri="{9D8B030D-6E8A-4147-A177-3AD203B41FA5}">
                      <a16:colId xmlns:a16="http://schemas.microsoft.com/office/drawing/2014/main" val="20002"/>
                    </a:ext>
                  </a:extLst>
                </a:gridCol>
                <a:gridCol w="5365041">
                  <a:extLst>
                    <a:ext uri="{9D8B030D-6E8A-4147-A177-3AD203B41FA5}">
                      <a16:colId xmlns:a16="http://schemas.microsoft.com/office/drawing/2014/main" val="20003"/>
                    </a:ext>
                  </a:extLst>
                </a:gridCol>
              </a:tblGrid>
              <a:tr h="39954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派别</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代表人物</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主要思想及著作</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影响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6158">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地主阶级</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抵抗派</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林则徐、</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魏源</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a:solidFill>
                            <a:srgbClr val="000000"/>
                          </a:solidFill>
                          <a:latin typeface="宋体" panose="02010600030101010101" pitchFamily="2" charset="-122"/>
                          <a:ea typeface="宋体" panose="02010600030101010101" pitchFamily="2" charset="-122"/>
                          <a:cs typeface="宋体" panose="02010600030101010101" pitchFamily="34" charset="-120"/>
                        </a:rPr>
                        <a:t>___________________</a:t>
                      </a:r>
                      <a:r>
                        <a:rPr lang="en-US" sz="24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海国图志》</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a:solidFill>
                            <a:srgbClr val="000000"/>
                          </a:solidFill>
                          <a:latin typeface="宋体" panose="02010600030101010101" pitchFamily="2" charset="-122"/>
                          <a:ea typeface="宋体" panose="02010600030101010101" pitchFamily="2" charset="-122"/>
                          <a:cs typeface="宋体" panose="02010600030101010101" pitchFamily="34" charset="-120"/>
                        </a:rPr>
                        <a:t>_____________</a:t>
                      </a:r>
                      <a:r>
                        <a:rPr lang="en-US" sz="24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的思想发展成一股社会思潮;探究</a:t>
                      </a:r>
                      <a:r>
                        <a:rPr lang="en-US" sz="24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、学习</a:t>
                      </a:r>
                      <a:r>
                        <a:rPr lang="en-US" sz="2400" b="1">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4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逐渐成为中国近代思想的主流</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6158">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地主阶级</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洋务派</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李鸿章、</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曾国藩等</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冲击了传统的“夷夏之辨”观念,为西学在中国的传播创造了良好的舆论环境</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6158">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早期维</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新派</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王韬、</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郑观应</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改良政治,</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实行</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;推行“商战”</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对当时知识分子把注意力从工商科技转移到政治制度方面起了启蒙作用</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P_5_BD#16df8a94c?vbadefaultcenterpage=1&amp;parentnodeid=5cadaf2ef"/>
          <p:cNvSpPr/>
          <p:nvPr/>
        </p:nvSpPr>
        <p:spPr>
          <a:xfrm>
            <a:off x="181864" y="5071153"/>
            <a:ext cx="11733022" cy="171519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通史关联</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随着外来侵略、民族危机的出现和加深，中国人民开始了艰难的抗争与探索。这一过程中，外来侵略加速了传统经济解体进程，开启近代化进程，与此同时清政府开始抛弃天朝上国观念，关注现实，向西方学习的思潮兴起。</a:t>
            </a:r>
            <a:endParaRPr kumimoji="0" lang="en-US"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p:txBody>
      </p:sp>
      <p:sp>
        <p:nvSpPr>
          <p:cNvPr id="5" name="P_5_AN.5_1#16df8a94c.blank?vbadefaultcenterpage=1&amp;parentnodeid=5cadaf2ef&amp;hasmatchpositionanswer=1"/>
          <p:cNvSpPr/>
          <p:nvPr/>
        </p:nvSpPr>
        <p:spPr>
          <a:xfrm>
            <a:off x="3752734" y="1781003"/>
            <a:ext cx="1865799" cy="323342"/>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师夷之长技以制夷</a:t>
            </a:r>
            <a:endParaRPr kumimoji="0" lang="en-US" sz="3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
        <p:nvSpPr>
          <p:cNvPr id="3" name="P_5_AN.6_1#16df8a94c.blank?vbadefaultcenterpage=1&amp;parentnodeid=5cadaf2ef&amp;hasmatchpositionanswer=1"/>
          <p:cNvSpPr/>
          <p:nvPr/>
        </p:nvSpPr>
        <p:spPr>
          <a:xfrm>
            <a:off x="7188834" y="1658067"/>
            <a:ext cx="1185609" cy="323342"/>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开眼看世界</a:t>
            </a:r>
            <a:endParaRPr kumimoji="0" lang="en-US" sz="3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
        <p:nvSpPr>
          <p:cNvPr id="7" name="P_5_AN.7_1#16df8a94c.blank?vbadefaultcenterpage=1&amp;parentnodeid=5cadaf2ef&amp;hasmatchpositionanswer=1"/>
          <p:cNvSpPr/>
          <p:nvPr/>
        </p:nvSpPr>
        <p:spPr>
          <a:xfrm>
            <a:off x="9426632" y="1981409"/>
            <a:ext cx="505419" cy="323342"/>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西方</a:t>
            </a:r>
            <a:endParaRPr kumimoji="0" lang="en-US" sz="3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
        <p:nvSpPr>
          <p:cNvPr id="8" name="P_5_AN.8_1#16df8a94c.blank?vbadefaultcenterpage=1&amp;parentnodeid=5cadaf2ef&amp;hasmatchpositionanswer=1"/>
          <p:cNvSpPr/>
          <p:nvPr/>
        </p:nvSpPr>
        <p:spPr>
          <a:xfrm>
            <a:off x="3752734" y="2927721"/>
            <a:ext cx="1922481" cy="323342"/>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中学为体,西学为用</a:t>
            </a:r>
            <a:endParaRPr kumimoji="0" lang="en-US" sz="3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
        <p:nvSpPr>
          <p:cNvPr id="9" name="P_5_AN.9_1#16df8a94c.blank?vbadefaultcenterpage=1&amp;parentnodeid=5cadaf2ef&amp;hasmatchpositionanswer=1"/>
          <p:cNvSpPr/>
          <p:nvPr/>
        </p:nvSpPr>
        <p:spPr>
          <a:xfrm>
            <a:off x="5207678" y="3632723"/>
            <a:ext cx="958879" cy="323342"/>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君主立宪</a:t>
            </a:r>
            <a:endParaRPr kumimoji="0" lang="en-US" sz="3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wipe(left)">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wipe(left)">
                                      <p:cBhvr>
                                        <p:cTn id="2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3" grpId="0" build="p" autoUpdateAnimBg="0"/>
      <p:bldP spid="7" grpId="0" build="p" autoUpdateAnimBg="0"/>
      <p:bldP spid="8" grpId="0" build="p" autoUpdateAnimBg="0"/>
      <p:bldP spid="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6a0dc4d4b.fixed?vbadefaultcenterpage=1&amp;parentnodeid=fd308a714"/>
          <p:cNvSpPr/>
          <p:nvPr/>
        </p:nvSpPr>
        <p:spPr>
          <a:xfrm>
            <a:off x="-762" y="-22167"/>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考点一</a:t>
            </a:r>
            <a:r>
              <a:rPr kumimoji="0" lang="en-US" sz="38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鸦片战争后中国社会的剧变</a:t>
            </a:r>
            <a:endParaRPr kumimoji="0" lang="en-US" sz="3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4a7ee5ff8.inline_image?vbadefaultcenterpage=1&amp;parentnodeid=6a0dc4d4b" descr="preencoded.png">
            <a:extLst>
              <a:ext uri="{FF2B5EF4-FFF2-40B4-BE49-F238E27FC236}">
                <a16:creationId xmlns:a16="http://schemas.microsoft.com/office/drawing/2014/main" id="{30397075-BBA5-4359-B9C9-D204EC1AFAB8}"/>
              </a:ext>
            </a:extLst>
          </p:cNvPr>
          <p:cNvPicPr>
            <a:picLocks noChangeAspect="1"/>
          </p:cNvPicPr>
          <p:nvPr/>
        </p:nvPicPr>
        <p:blipFill>
          <a:blip r:embed="rId3"/>
          <a:stretch>
            <a:fillRect/>
          </a:stretch>
        </p:blipFill>
        <p:spPr>
          <a:xfrm>
            <a:off x="310896" y="1037509"/>
            <a:ext cx="2112264" cy="502920"/>
          </a:xfrm>
          <a:prstGeom prst="rect">
            <a:avLst/>
          </a:prstGeom>
        </p:spPr>
      </p:pic>
      <p:sp>
        <p:nvSpPr>
          <p:cNvPr id="6" name="QC_6#56c256d9a?vbadefaultcenterpage=1&amp;parentnodeid=4a7ee5ff8">
            <a:extLst>
              <a:ext uri="{FF2B5EF4-FFF2-40B4-BE49-F238E27FC236}">
                <a16:creationId xmlns:a16="http://schemas.microsoft.com/office/drawing/2014/main" id="{18F41833-C14D-464F-9999-5E3A2E5A6D17}"/>
              </a:ext>
            </a:extLst>
          </p:cNvPr>
          <p:cNvSpPr/>
          <p:nvPr/>
        </p:nvSpPr>
        <p:spPr>
          <a:xfrm>
            <a:off x="283464" y="1671493"/>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[2021全国甲卷，28,4分]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1861年，慈禧发动政变处置政敌时，特别把“不能尽心和议”列为罪状。英国人在华创办的《北华捷报》称:“在这个特别的关头</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我们要比我们同中国发生联系的其他任何时期，更有必要去支持帝国的现存政府。”由此可知(</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A.太平天国将面临更严峻的形势</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B.清政府沦为洋人的朝廷</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C.清廷顽固派势力地位得到加强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D.传统的外交体制被抛弃</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7" name="QC_6_AN.1_1#56c256d9a.bracket?vbadefaultcenterpage=1&amp;parentnodeid=4a7ee5ff8&amp;hasmatchpositionanswer=1">
            <a:extLst>
              <a:ext uri="{FF2B5EF4-FFF2-40B4-BE49-F238E27FC236}">
                <a16:creationId xmlns:a16="http://schemas.microsoft.com/office/drawing/2014/main" id="{DDF38DBF-26D8-48D2-80C4-8FB6152D187B}"/>
              </a:ext>
            </a:extLst>
          </p:cNvPr>
          <p:cNvSpPr/>
          <p:nvPr/>
        </p:nvSpPr>
        <p:spPr>
          <a:xfrm>
            <a:off x="5891625" y="279068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300" b="1" i="0" u="none" strike="noStrike" kern="1200" cap="none" spc="0" normalizeH="0" baseline="0" noProof="0" dirty="0">
              <a:ln>
                <a:noFill/>
              </a:ln>
              <a:solidFill>
                <a:prstClr val="black"/>
              </a:solidFill>
              <a:effectLst/>
              <a:uLnTx/>
              <a:uFillTx/>
              <a:latin typeface="Calibri"/>
            </a:endParaRPr>
          </a:p>
        </p:txBody>
      </p:sp>
      <p:graphicFrame>
        <p:nvGraphicFramePr>
          <p:cNvPr id="8" name="P_6_BD#b3c67cb96?vbadefaultcenterpage=1&amp;parentnodeid=4a7ee5ff8">
            <a:extLst>
              <a:ext uri="{FF2B5EF4-FFF2-40B4-BE49-F238E27FC236}">
                <a16:creationId xmlns:a16="http://schemas.microsoft.com/office/drawing/2014/main" id="{DFD5C15B-D610-4137-9578-F813B73C126F}"/>
              </a:ext>
            </a:extLst>
          </p:cNvPr>
          <p:cNvGraphicFramePr>
            <a:graphicFrameLocks noGrp="1"/>
          </p:cNvGraphicFramePr>
          <p:nvPr>
            <p:extLst>
              <p:ext uri="{D42A27DB-BD31-4B8C-83A1-F6EECF244321}">
                <p14:modId xmlns:p14="http://schemas.microsoft.com/office/powerpoint/2010/main" val="2102791734"/>
              </p:ext>
            </p:extLst>
          </p:nvPr>
        </p:nvGraphicFramePr>
        <p:xfrm>
          <a:off x="310896" y="4243250"/>
          <a:ext cx="11439352" cy="2533956"/>
        </p:xfrm>
        <a:graphic>
          <a:graphicData uri="http://schemas.openxmlformats.org/drawingml/2006/table">
            <a:tbl>
              <a:tblPr/>
              <a:tblGrid>
                <a:gridCol w="1065971">
                  <a:extLst>
                    <a:ext uri="{9D8B030D-6E8A-4147-A177-3AD203B41FA5}">
                      <a16:colId xmlns:a16="http://schemas.microsoft.com/office/drawing/2014/main" val="20000"/>
                    </a:ext>
                  </a:extLst>
                </a:gridCol>
                <a:gridCol w="10373381">
                  <a:extLst>
                    <a:ext uri="{9D8B030D-6E8A-4147-A177-3AD203B41FA5}">
                      <a16:colId xmlns:a16="http://schemas.microsoft.com/office/drawing/2014/main" val="20001"/>
                    </a:ext>
                  </a:extLst>
                </a:gridCol>
              </a:tblGrid>
              <a:tr h="504978">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太平天国运动、列强侵华战争</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04978">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抓住题干的时间信息“1861年”以及慈禧对外国列强的态度和英国人在华创办的《北华捷报》的反应</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2612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首先是根据题干的时间信息“1861年”，联想时代特征；其次是分析慈禧特别把“不能尽心和议”列为罪状</a:t>
                      </a:r>
                      <a:r>
                        <a:rPr kumimoji="0" lang="en-US" altLang="zh-CN" sz="1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以及英国人的报纸“更有必要去支持帝国的现存政府”的含义。将两个方面的信息结合起来，可以得出中外反动势力即将联合起来，共同镇压太平天国运动，也就是太平天国将面临更严峻的形势</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0459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通过分析材料的情景，找出材料信息的内在关系，以此思考试题的内在含义，培养史料实证和历史解释的能力</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2_1#1db1ff0f3?vbadefaultcenterpage=1&amp;parentnodeid=4a7ee5ff8"/>
          <p:cNvSpPr/>
          <p:nvPr/>
        </p:nvSpPr>
        <p:spPr>
          <a:xfrm>
            <a:off x="283464" y="723194"/>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1.1861年，慈禧发动政变处置政敌时，特别把“不能尽心和议”列为罪状。英国人在华创办的《北华捷报》称：“在这个特别的关头，我们要比我们同中国发生联系的其他任何时期，更有必要去支持帝国的现存政府。”这表明</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A.中外反动势力公开勾结起来</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B.清政府放弃天朝上国的观念</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C.中国开始沦为半殖民地国家</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D.列强完全控制清朝内政外交</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3_1#1db1ff0f3.bracket?vbadefaultcenterpage=1&amp;parentnodeid=4a7ee5ff8&amp;hasmatchpositionanswer=1"/>
          <p:cNvSpPr/>
          <p:nvPr/>
        </p:nvSpPr>
        <p:spPr>
          <a:xfrm>
            <a:off x="2090784" y="2175153"/>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4_1#1db1ff0f3?vbadefaultcenterpage=1&amp;parentnodeid=4a7ee5ff8"/>
          <p:cNvSpPr/>
          <p:nvPr/>
        </p:nvSpPr>
        <p:spPr>
          <a:xfrm>
            <a:off x="283464" y="4020576"/>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信息可知，慈禧特别把“不能尽心和议”列为政敌的罪状，以及英国人的报纸“更有必要去支持帝国的现存政府”，再结合1861年的时代特征可知，这是第二次鸦片战争之后，中外反动势力出于共同的利益，要共同镇压太平天国运动，故本题选A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db064d4a?vbadefaultcenterpage=1&amp;parentnodeid=4a7ee5ff8"/>
          <p:cNvSpPr/>
          <p:nvPr/>
        </p:nvSpPr>
        <p:spPr>
          <a:xfrm>
            <a:off x="283464" y="459417"/>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2018课标Ⅱ，28，4分）19世纪70年代，针对日本阻止琉球国向中国进贡，有地方督抚在上奏中强调：琉球向来是中国的藩属，日本“不应阻贡”；中国使臣应邀请西方各国驻日公使，“按照万国公法与评直曲”。这说明当时(</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A.日本借助西方列强侵害中国权益</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B.传统朝贡体系已经解体</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C..地方督抚干预朝廷外交事务决策</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D.近代外交观念影响中国</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5_1#4db064d4a.bracket?vbadefaultcenterpage=1&amp;parentnodeid=4a7ee5ff8&amp;hasmatchpositionanswer=1"/>
          <p:cNvSpPr/>
          <p:nvPr/>
        </p:nvSpPr>
        <p:spPr>
          <a:xfrm>
            <a:off x="11162602" y="164597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P_6_BD#f0488848a?vbadefaultcenterpage=1&amp;parentnodeid=4a7ee5ff8"/>
          <p:cNvGraphicFramePr>
            <a:graphicFrameLocks noGrp="1"/>
          </p:cNvGraphicFramePr>
          <p:nvPr/>
        </p:nvGraphicFramePr>
        <p:xfrm>
          <a:off x="283464" y="3962400"/>
          <a:ext cx="11439352" cy="2311400"/>
        </p:xfrm>
        <a:graphic>
          <a:graphicData uri="http://schemas.openxmlformats.org/drawingml/2006/table">
            <a:tbl>
              <a:tblPr/>
              <a:tblGrid>
                <a:gridCol w="1101379">
                  <a:extLst>
                    <a:ext uri="{9D8B030D-6E8A-4147-A177-3AD203B41FA5}">
                      <a16:colId xmlns:a16="http://schemas.microsoft.com/office/drawing/2014/main" val="20000"/>
                    </a:ext>
                  </a:extLst>
                </a:gridCol>
                <a:gridCol w="10337973">
                  <a:extLst>
                    <a:ext uri="{9D8B030D-6E8A-4147-A177-3AD203B41FA5}">
                      <a16:colId xmlns:a16="http://schemas.microsoft.com/office/drawing/2014/main" val="20001"/>
                    </a:ext>
                  </a:extLst>
                </a:gridCol>
              </a:tblGrid>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中国外交的近代化</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本题的关键信息是中国使臣应邀请西方各国驻日公使,“按照万国公法与评直曲”</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通过材料信息，可知这一事件的背景是针对日本阻止琉球国向中国进贡的史实，中国大臣的应对策略是“按照万国公法与评直曲”，这说明当时清政府以西方的近代外交手段处理纠纷</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通过分析特定的历史情景，找出材料之间的逻辑关系，以此思考试题的问题指向，培养史料实证和历史解释的能力</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339d7e255?vbadefaultcenterpage=1&amp;parentnodeid=4a7ee5ff8"/>
          <p:cNvSpPr/>
          <p:nvPr/>
        </p:nvSpPr>
        <p:spPr>
          <a:xfrm>
            <a:off x="283464" y="693270"/>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2.19世纪70年代，针对日本阻止琉球国向中国进贡，有地方督抚在上奏中强调：琉球向来是中国的藩属，日本“不应阻贡”；中国使臣应邀请西方各国驻日公使，“按照万国公法与评直曲”。地方督抚的奏章表明(</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A.日本独霸中国野心显现</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B.传统宗藩关系出现松动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C.地方离心势力日益增强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D.近代外交观念影响中国</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7_1#339d7e255.bracket?vbadefaultcenterpage=1&amp;parentnodeid=4a7ee5ff8&amp;hasmatchpositionanswer=1"/>
          <p:cNvSpPr/>
          <p:nvPr/>
        </p:nvSpPr>
        <p:spPr>
          <a:xfrm>
            <a:off x="8616974" y="1879830"/>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8_1#339d7e255?vbadefaultcenterpage=1&amp;parentnodeid=4a7ee5ff8"/>
          <p:cNvSpPr/>
          <p:nvPr/>
        </p:nvSpPr>
        <p:spPr>
          <a:xfrm>
            <a:off x="283464" y="3868176"/>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题干反映了地方督抚主张在各国公使面前利用国际法，与日本进行外交斗争，维护自身利益，这是一种近代外交观念，因此D项正确。A项题干并没有反映，排除；B项传统宗藩关系出现松动不是材料的主旨，排除；C项地方督抚有“上奏权”“建议权”，不能说地方离心势力日益增强，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c67eaa244.inline_image?vbadefaultcenterpage=1&amp;parentnodeid=6a0dc4d4b" descr="preencoded.png"/>
          <p:cNvPicPr>
            <a:picLocks noChangeAspect="1"/>
          </p:cNvPicPr>
          <p:nvPr/>
        </p:nvPicPr>
        <p:blipFill>
          <a:blip r:embed="rId3"/>
          <a:stretch>
            <a:fillRect/>
          </a:stretch>
        </p:blipFill>
        <p:spPr>
          <a:xfrm>
            <a:off x="310896" y="100308"/>
            <a:ext cx="2185416" cy="548640"/>
          </a:xfrm>
          <a:prstGeom prst="rect">
            <a:avLst/>
          </a:prstGeom>
        </p:spPr>
      </p:pic>
      <p:sp>
        <p:nvSpPr>
          <p:cNvPr id="3" name="C_6_BD#8c8dbd221?vbadefaultcenterpage=1&amp;parentnodeid=c67eaa244"/>
          <p:cNvSpPr/>
          <p:nvPr/>
        </p:nvSpPr>
        <p:spPr>
          <a:xfrm>
            <a:off x="283464" y="700300"/>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一、两次鸦片战争后中国社会的剧变</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dceeb942c?vbadefaultcenterpage=1&amp;parentnodeid=8c8dbd221"/>
          <p:cNvSpPr/>
          <p:nvPr/>
        </p:nvSpPr>
        <p:spPr>
          <a:xfrm>
            <a:off x="228048" y="1267292"/>
            <a:ext cx="11756136" cy="547293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1.政治上</a:t>
            </a:r>
            <a:endParaRPr kumimoji="0" lang="en-US" sz="20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（1）鸦片战争以后,中国的领土、司法、关税和贸易主权遭到严重破坏,并逐渐丧失了更多的主权,逐渐由一个独立自主的主权国家沦为半殖民地半封建国家。</a:t>
            </a:r>
            <a:endParaRPr kumimoji="0" lang="en-US" sz="20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（2）中国社会的主要矛盾、革命任务、革命性质都发生了变化。鸦片战争后,外国资本主义同中华民族的矛盾、本国封建主义同人民大众的矛盾成为中国社会的主要矛盾,中国历史从此进入旧民主主义革命时期。</a:t>
            </a: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（3）第二次鸦片战争后,地主阶级与农民阶级的矛盾更加尖锐;社会结构发生了变化,中国无产阶级、资产阶级先后产生。</a:t>
            </a:r>
            <a:endParaRPr kumimoji="0" lang="en-US" altLang="zh-CN" sz="20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2.经济上</a:t>
            </a:r>
            <a:endParaRPr kumimoji="0" lang="en-US" altLang="zh-CN" sz="20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鸦片战争后,随着列强向中国倾销商品和对中国丝、茶等农副产品的收购,中国逐渐被卷入资本主义世界市场,自然经济逐渐解体,开始进入半殖民地半封建社会;外国资本主义的入侵,客观上促进了中国商品经济的发展。</a:t>
            </a:r>
            <a:endParaRPr kumimoji="0" lang="en-US" altLang="zh-CN" sz="20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（2）第二次鸦片战争后,地主阶级中的洋务派打着“自强”“求富”的旗号,发起了洋务运动,开启了中国近代化的进程,客观上对外国资本主义的侵略有一定的抵制作用,刺激了中国民族资本主义的产生。</a:t>
            </a: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3.思想上:</a:t>
            </a:r>
            <a:r>
              <a:rPr kumimoji="0" lang="en-US" altLang="zh-CN"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封建传统观念受到冲击,对“夷夏”关系有了新的认识。一部分知识分子开始注目世界,寻求强国御侮之道,新思潮的萌发冲击了封建思想。洋务派提出了“中体西用”的思想,发展和实践了林则徐、魏源的“师夷之长技以制夷”的思想。</a:t>
            </a:r>
            <a:endParaRPr kumimoji="0" lang="en-US" altLang="zh-CN" sz="20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4.社会生活与习俗上:</a:t>
            </a:r>
            <a:r>
              <a:rPr kumimoji="0" lang="en-US" altLang="zh-CN" sz="20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鸦片战争后,洋布、洋装、西餐、西式住宅逐渐传入中国,西方的风俗习惯、婚姻观念等也传入中国,冲击着中国传统的社会生活及习俗,客观上促进了中国社会生活的近代化。</a:t>
            </a:r>
            <a:endParaRPr kumimoji="0" lang="en-US" sz="20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p:txBody>
      </p:sp>
    </p:spTree>
  </p:cSld>
  <p:clrMapOvr>
    <a:masterClrMapping/>
  </p:clrMapOvr>
  <p:transition>
    <p:split dir="in"/>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eb5bcec83?vbadefaultcenterpage=1&amp;parentnodeid=c67eaa244"/>
          <p:cNvSpPr/>
          <p:nvPr/>
        </p:nvSpPr>
        <p:spPr>
          <a:xfrm>
            <a:off x="287655" y="544484"/>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二、清朝对外政策的演变</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7" name="P_7_BD#9f50e9da8?vbadefaultcenterpage=1&amp;parentnodeid=eb5bcec83"/>
          <p:cNvGraphicFramePr>
            <a:graphicFrameLocks noGrp="1"/>
          </p:cNvGraphicFramePr>
          <p:nvPr>
            <p:extLst>
              <p:ext uri="{D42A27DB-BD31-4B8C-83A1-F6EECF244321}">
                <p14:modId xmlns:p14="http://schemas.microsoft.com/office/powerpoint/2010/main" val="4063116162"/>
              </p:ext>
            </p:extLst>
          </p:nvPr>
        </p:nvGraphicFramePr>
        <p:xfrm>
          <a:off x="234973" y="1511300"/>
          <a:ext cx="11439015" cy="3963289"/>
        </p:xfrm>
        <a:graphic>
          <a:graphicData uri="http://schemas.openxmlformats.org/drawingml/2006/table">
            <a:tbl>
              <a:tblPr/>
              <a:tblGrid>
                <a:gridCol w="3623518">
                  <a:extLst>
                    <a:ext uri="{9D8B030D-6E8A-4147-A177-3AD203B41FA5}">
                      <a16:colId xmlns:a16="http://schemas.microsoft.com/office/drawing/2014/main" val="20000"/>
                    </a:ext>
                  </a:extLst>
                </a:gridCol>
                <a:gridCol w="7815497">
                  <a:extLst>
                    <a:ext uri="{9D8B030D-6E8A-4147-A177-3AD203B41FA5}">
                      <a16:colId xmlns:a16="http://schemas.microsoft.com/office/drawing/2014/main" val="20001"/>
                    </a:ext>
                  </a:extLst>
                </a:gridCol>
              </a:tblGrid>
              <a:tr h="39954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时期</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特点</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鸦片战争前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以天朝上国自居,贵华贱夷,闭关锁国</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19世纪四五十年代</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抵抗外来侵略，缺乏平等主权观念,但出现了开眼看世界的意识</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19世纪60—80年代</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勾结外国势力，中体西用，近代海权意识觉醒，以夷制夷维持和局</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56158">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19世纪90年代至20世纪初</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由抵抗到逐渐丧失抗拒列强的信心,开始主动适应列强的要求并进行一定程度的外交政策调整</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ransition>
    <p:split dir="in"/>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f02caa08b.inline_image?vbadefaultcenterpage=1&amp;parentnodeid=6a0dc4d4b" descr="preencoded.png"/>
          <p:cNvPicPr>
            <a:picLocks noChangeAspect="1"/>
          </p:cNvPicPr>
          <p:nvPr/>
        </p:nvPicPr>
        <p:blipFill>
          <a:blip r:embed="rId3"/>
          <a:stretch>
            <a:fillRect/>
          </a:stretch>
        </p:blipFill>
        <p:spPr>
          <a:xfrm>
            <a:off x="310896" y="100308"/>
            <a:ext cx="2066544" cy="512064"/>
          </a:xfrm>
          <a:prstGeom prst="rect">
            <a:avLst/>
          </a:prstGeom>
        </p:spPr>
      </p:pic>
      <p:sp>
        <p:nvSpPr>
          <p:cNvPr id="3" name="QC_6#4dde533c0?vbadefaultcenterpage=1&amp;parentnodeid=f02caa08b"/>
          <p:cNvSpPr/>
          <p:nvPr/>
        </p:nvSpPr>
        <p:spPr>
          <a:xfrm>
            <a:off x="283464" y="746992"/>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1.[2021浙江绍兴模拟]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论及近代列强强加给清政府的某一不平等条款，有学者评述说：“这个条款也让外国人能在中国经商时，只受该国通常较宽大的民法与商法规范，使他们与中国贸易伙伴往来时有明显的优势。”该学者评述的“这个条款</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是(</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A.协定关税权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B.居住及租地权</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C.领事裁判权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D.片面最惠国待遇</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4" name="QC_6_AN.9_1#4dde533c0.bracket?vbadefaultcenterpage=1&amp;parentnodeid=f02caa08b&amp;hasmatchpositionanswer=1"/>
          <p:cNvSpPr/>
          <p:nvPr/>
        </p:nvSpPr>
        <p:spPr>
          <a:xfrm>
            <a:off x="1853646" y="2265218"/>
            <a:ext cx="231463" cy="532415"/>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5" name="QC_6_AS.10_1#4dde533c0?vbadefaultcenterpage=1&amp;parentnodeid=f02caa08b">
            <a:extLst>
              <a:ext uri="{FF2B5EF4-FFF2-40B4-BE49-F238E27FC236}">
                <a16:creationId xmlns:a16="http://schemas.microsoft.com/office/drawing/2014/main" id="{2EC76EDF-0759-46D9-BEAB-6B3566F496F3}"/>
              </a:ext>
            </a:extLst>
          </p:cNvPr>
          <p:cNvSpPr/>
          <p:nvPr/>
        </p:nvSpPr>
        <p:spPr>
          <a:xfrm>
            <a:off x="214191" y="4104456"/>
            <a:ext cx="11529822" cy="245899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题干材料的关键信息“这个条款也让外国人能在中国经商时，只受该国通常较宽大的民法与商法规范”，意思是说外国人在中国经商时，只接受他们所属国家相关法律的规范，不受中国相关法律的制约，这也使外国商人在中国经商时占有明显优势，这就是通常所说的领事裁判权，C项符合；协定关税权与材料不符，排除A项；居住及租地权和片面最惠国待遇与材料信息无关，排除B、D两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545c238fc?vbadefaultcenterpage=1&amp;parentnodeid=f02caa08b"/>
          <p:cNvSpPr/>
          <p:nvPr/>
        </p:nvSpPr>
        <p:spPr>
          <a:xfrm>
            <a:off x="283464" y="791925"/>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2.[2021湖北武汉二模]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天朝田亩制度》在当时的历史条件下具有充分的革命性</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是农民向封建统治全面宣战的总纲领。这一评价主要是基于《天朝田亩制度</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A.顺应了近代化发展的时代要求</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B.否定了封建地主土地所有制</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C.冲破了封建社会的制度和思想</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D.与《资政新篇》的主张异曲同工</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1_1#545c238fc.bracket?vbadefaultcenterpage=1&amp;parentnodeid=f02caa08b&amp;hasmatchpositionanswer=1"/>
          <p:cNvSpPr/>
          <p:nvPr/>
        </p:nvSpPr>
        <p:spPr>
          <a:xfrm>
            <a:off x="1350264" y="1973163"/>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2_1#545c238fc?vbadefaultcenterpage=1&amp;parentnodeid=f02caa08b"/>
          <p:cNvSpPr/>
          <p:nvPr/>
        </p:nvSpPr>
        <p:spPr>
          <a:xfrm>
            <a:off x="283464" y="3895344"/>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所学可知，《天朝田亩制度》反映了农民要求废除封建地主土地私有制的要求，体现了革命性的一面，故B正确；近代化的内容是政治民主化、经济工业化、思想理性化，与材料不符，排除A；C与《天朝田亩制度》不符，排除；《资政新篇》主张发展资本主义，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0d2cf38d1?vbadefaultcenterpage=1&amp;parentnodeid=f02caa08b"/>
          <p:cNvSpPr/>
          <p:nvPr/>
        </p:nvSpPr>
        <p:spPr>
          <a:xfrm>
            <a:off x="283464" y="244110"/>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3.[2021江苏淮安二模]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清康熙时解除海禁，在广东、福建、浙江、江苏设立四处海关，管理对外贸易，海关设置后即制定税则，不分进出口，往来贸易统一征税；1842年《南京条约》规定：英国商人“应纳进口出口货税、饷费，均宜秉公议定则例”。这反映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A.近代中国关税主权的演变</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B.英国试图打开中国市场</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C.晚清政府海关管理的松弛</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D.鸦片战争的实质是商业战争</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3_1#0d2cf38d1.bracket?vbadefaultcenterpage=1&amp;parentnodeid=f02caa08b&amp;hasmatchpositionanswer=1"/>
          <p:cNvSpPr/>
          <p:nvPr/>
        </p:nvSpPr>
        <p:spPr>
          <a:xfrm>
            <a:off x="4150614" y="202468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4_1#0d2cf38d1?vbadefaultcenterpage=1&amp;parentnodeid=f02caa08b">
            <a:extLst>
              <a:ext uri="{FF2B5EF4-FFF2-40B4-BE49-F238E27FC236}">
                <a16:creationId xmlns:a16="http://schemas.microsoft.com/office/drawing/2014/main" id="{6ECD3400-97D8-4F51-BEA5-4BC0A672C123}"/>
              </a:ext>
            </a:extLst>
          </p:cNvPr>
          <p:cNvSpPr/>
          <p:nvPr/>
        </p:nvSpPr>
        <p:spPr>
          <a:xfrm>
            <a:off x="331955" y="3773828"/>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康熙时“设立四处海关，管理对外贸易，海关设置后即制定税则，不分进出口，往来贸易统一征税”到《南京条约》规定英国商人“应纳进出口货税、饷费，均宜公议定则例”，反映了近代中国关税主权从独立自主到不能自主的演变历程，故选A项；《南京条约》的签订，标志着英国打开了中国市场，排除B项</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题干反映的是晚清政府海关管理自主权的丧失，而不是管理的松弛，排除C项；鸦片战争的实质是侵略战争，排除D项。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2482eed93.fixed?vbadefaultcenterpage=1&amp;parentnodeid=fd308a714"/>
          <p:cNvSpPr/>
          <p:nvPr/>
        </p:nvSpPr>
        <p:spPr>
          <a:xfrm>
            <a:off x="-762" y="-49014"/>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考点二</a:t>
            </a:r>
            <a:r>
              <a:rPr kumimoji="0" lang="en-US" sz="32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2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近代中国经济结构的变动和民族工业的起步</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927fb17d6.inline_image?vbadefaultcenterpage=1&amp;parentnodeid=2482eed93" descr="preencoded.png">
            <a:extLst>
              <a:ext uri="{FF2B5EF4-FFF2-40B4-BE49-F238E27FC236}">
                <a16:creationId xmlns:a16="http://schemas.microsoft.com/office/drawing/2014/main" id="{F25C3925-613D-4FAD-8C5C-8CAAECAD4504}"/>
              </a:ext>
            </a:extLst>
          </p:cNvPr>
          <p:cNvPicPr>
            <a:picLocks noChangeAspect="1"/>
          </p:cNvPicPr>
          <p:nvPr/>
        </p:nvPicPr>
        <p:blipFill>
          <a:blip r:embed="rId3"/>
          <a:stretch>
            <a:fillRect/>
          </a:stretch>
        </p:blipFill>
        <p:spPr>
          <a:xfrm>
            <a:off x="310770" y="892765"/>
            <a:ext cx="2112264" cy="502920"/>
          </a:xfrm>
          <a:prstGeom prst="rect">
            <a:avLst/>
          </a:prstGeom>
        </p:spPr>
      </p:pic>
      <p:sp>
        <p:nvSpPr>
          <p:cNvPr id="6" name="QC_6_BD.1_1#a50b7fff2?vbadefaultcenterpage=1&amp;parentnodeid=927fb17d6">
            <a:extLst>
              <a:ext uri="{FF2B5EF4-FFF2-40B4-BE49-F238E27FC236}">
                <a16:creationId xmlns:a16="http://schemas.microsoft.com/office/drawing/2014/main" id="{F7625E1D-30FF-445E-A73A-E85D836338A5}"/>
              </a:ext>
            </a:extLst>
          </p:cNvPr>
          <p:cNvSpPr/>
          <p:nvPr/>
        </p:nvSpPr>
        <p:spPr>
          <a:xfrm>
            <a:off x="310643" y="1582976"/>
            <a:ext cx="11529822" cy="1051497"/>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[2021湖南，7,3分]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据下表可知，当时中国</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sym typeface="+mn-ea"/>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endPar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endParaRPr>
          </a:p>
          <a:p>
            <a:pPr marL="0" marR="0" lvl="0" indent="0" algn="ctr"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1867年和1894年部分进口商品统计表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7" name="QC_6_BD.1_2#a50b7fff2?vbadefaultcenterpage=1&amp;parentnodeid=927fb17d6">
            <a:extLst>
              <a:ext uri="{FF2B5EF4-FFF2-40B4-BE49-F238E27FC236}">
                <a16:creationId xmlns:a16="http://schemas.microsoft.com/office/drawing/2014/main" id="{52523E9E-D9D9-483B-957A-39438A65C5CB}"/>
              </a:ext>
            </a:extLst>
          </p:cNvPr>
          <p:cNvGraphicFramePr>
            <a:graphicFrameLocks noGrp="1"/>
          </p:cNvGraphicFramePr>
          <p:nvPr>
            <p:extLst>
              <p:ext uri="{D42A27DB-BD31-4B8C-83A1-F6EECF244321}">
                <p14:modId xmlns:p14="http://schemas.microsoft.com/office/powerpoint/2010/main" val="4049442502"/>
              </p:ext>
            </p:extLst>
          </p:nvPr>
        </p:nvGraphicFramePr>
        <p:xfrm>
          <a:off x="291846" y="2458468"/>
          <a:ext cx="11512295" cy="2888361"/>
        </p:xfrm>
        <a:graphic>
          <a:graphicData uri="http://schemas.openxmlformats.org/drawingml/2006/table">
            <a:tbl>
              <a:tblPr/>
              <a:tblGrid>
                <a:gridCol w="1200259">
                  <a:extLst>
                    <a:ext uri="{9D8B030D-6E8A-4147-A177-3AD203B41FA5}">
                      <a16:colId xmlns:a16="http://schemas.microsoft.com/office/drawing/2014/main" val="20000"/>
                    </a:ext>
                  </a:extLst>
                </a:gridCol>
                <a:gridCol w="2440234">
                  <a:extLst>
                    <a:ext uri="{9D8B030D-6E8A-4147-A177-3AD203B41FA5}">
                      <a16:colId xmlns:a16="http://schemas.microsoft.com/office/drawing/2014/main" val="20001"/>
                    </a:ext>
                  </a:extLst>
                </a:gridCol>
                <a:gridCol w="2578009">
                  <a:extLst>
                    <a:ext uri="{9D8B030D-6E8A-4147-A177-3AD203B41FA5}">
                      <a16:colId xmlns:a16="http://schemas.microsoft.com/office/drawing/2014/main" val="20002"/>
                    </a:ext>
                  </a:extLst>
                </a:gridCol>
                <a:gridCol w="2715784">
                  <a:extLst>
                    <a:ext uri="{9D8B030D-6E8A-4147-A177-3AD203B41FA5}">
                      <a16:colId xmlns:a16="http://schemas.microsoft.com/office/drawing/2014/main" val="20003"/>
                    </a:ext>
                  </a:extLst>
                </a:gridCol>
                <a:gridCol w="2578009">
                  <a:extLst>
                    <a:ext uri="{9D8B030D-6E8A-4147-A177-3AD203B41FA5}">
                      <a16:colId xmlns:a16="http://schemas.microsoft.com/office/drawing/2014/main" val="20004"/>
                    </a:ext>
                  </a:extLst>
                </a:gridCol>
              </a:tblGrid>
              <a:tr h="302768">
                <a:tc rowSpan="2">
                  <a:txBody>
                    <a:bodyPr/>
                    <a:lstStyle/>
                    <a:p>
                      <a:pPr>
                        <a:lnSpc>
                          <a:spcPct val="90000"/>
                        </a:lnSpc>
                      </a:pP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2">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1867年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1894年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0"/>
                  </a:ext>
                </a:extLst>
              </a:tr>
              <a:tr h="302768">
                <a:tc vMerge="1">
                  <a:txBody>
                    <a:bodyPr/>
                    <a:lstStyle/>
                    <a:p>
                      <a:endParaRPr lang="zh-CN"/>
                    </a:p>
                  </a:txBody>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数量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货值（海关两）</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数量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货值（海关两）</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441（担）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411（担）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467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590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锡</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502（担）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582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008（担）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046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897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火柴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263（箩）</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384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615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327（箩）</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638</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931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煤</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430（吨）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649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486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295（吨）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343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糖</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176（担）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754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609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823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890（担）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QC_6_BD.1_3#a50b7fff2?vbadefaultcenterpage=1&amp;parentnodeid=927fb17d6">
            <a:extLst>
              <a:ext uri="{FF2B5EF4-FFF2-40B4-BE49-F238E27FC236}">
                <a16:creationId xmlns:a16="http://schemas.microsoft.com/office/drawing/2014/main" id="{DAC84F79-0BF3-4DA6-8021-96A034768833}"/>
              </a:ext>
            </a:extLst>
          </p:cNvPr>
          <p:cNvSpPr/>
          <p:nvPr/>
        </p:nvSpPr>
        <p:spPr>
          <a:xfrm>
            <a:off x="265938" y="5474111"/>
            <a:ext cx="11529822" cy="160623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A.对外贸易由出超转变为入超</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B.政府放宽对民间设厂的限制</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C.民族工业出现了较快的发展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D.海关的半殖民地化程度加深</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QC_6_AN.2_1#a50b7fff2.bracket?vbadefaultcenterpage=1&amp;parentnodeid=927fb17d6&amp;hasmatchpositionanswer=1">
            <a:extLst>
              <a:ext uri="{FF2B5EF4-FFF2-40B4-BE49-F238E27FC236}">
                <a16:creationId xmlns:a16="http://schemas.microsoft.com/office/drawing/2014/main" id="{1B1CD444-8226-40DA-8914-5963BF8DF521}"/>
              </a:ext>
            </a:extLst>
          </p:cNvPr>
          <p:cNvSpPr/>
          <p:nvPr/>
        </p:nvSpPr>
        <p:spPr>
          <a:xfrm>
            <a:off x="7649718" y="1508536"/>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2649c60ef?vbadefaultcenterpage=1&amp;parentnodeid=927fb17d6"/>
          <p:cNvSpPr/>
          <p:nvPr/>
        </p:nvSpPr>
        <p:spPr>
          <a:xfrm>
            <a:off x="283464" y="180263"/>
            <a:ext cx="11529822" cy="5264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变式1.下表是1867年和1894年部分进口商品统计表。这表明中国(</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4_1#2649c60ef.bracket?vbadefaultcenterpage=1&amp;parentnodeid=927fb17d6&amp;hasmatchpositionanswer=1"/>
          <p:cNvSpPr/>
          <p:nvPr/>
        </p:nvSpPr>
        <p:spPr>
          <a:xfrm>
            <a:off x="9751314" y="180263"/>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graphicFrame>
        <p:nvGraphicFramePr>
          <p:cNvPr id="4" name="QC_6_BD.3_2#2649c60ef?vbadefaultcenterpage=1&amp;parentnodeid=927fb17d6"/>
          <p:cNvGraphicFramePr>
            <a:graphicFrameLocks noGrp="1"/>
          </p:cNvGraphicFramePr>
          <p:nvPr>
            <p:extLst>
              <p:ext uri="{D42A27DB-BD31-4B8C-83A1-F6EECF244321}">
                <p14:modId xmlns:p14="http://schemas.microsoft.com/office/powerpoint/2010/main" val="1118965110"/>
              </p:ext>
            </p:extLst>
          </p:nvPr>
        </p:nvGraphicFramePr>
        <p:xfrm>
          <a:off x="283464" y="845987"/>
          <a:ext cx="11512295" cy="3048381"/>
        </p:xfrm>
        <a:graphic>
          <a:graphicData uri="http://schemas.openxmlformats.org/drawingml/2006/table">
            <a:tbl>
              <a:tblPr/>
              <a:tblGrid>
                <a:gridCol w="1200259">
                  <a:extLst>
                    <a:ext uri="{9D8B030D-6E8A-4147-A177-3AD203B41FA5}">
                      <a16:colId xmlns:a16="http://schemas.microsoft.com/office/drawing/2014/main" val="20000"/>
                    </a:ext>
                  </a:extLst>
                </a:gridCol>
                <a:gridCol w="2440234">
                  <a:extLst>
                    <a:ext uri="{9D8B030D-6E8A-4147-A177-3AD203B41FA5}">
                      <a16:colId xmlns:a16="http://schemas.microsoft.com/office/drawing/2014/main" val="20001"/>
                    </a:ext>
                  </a:extLst>
                </a:gridCol>
                <a:gridCol w="2578009">
                  <a:extLst>
                    <a:ext uri="{9D8B030D-6E8A-4147-A177-3AD203B41FA5}">
                      <a16:colId xmlns:a16="http://schemas.microsoft.com/office/drawing/2014/main" val="20002"/>
                    </a:ext>
                  </a:extLst>
                </a:gridCol>
                <a:gridCol w="2715784">
                  <a:extLst>
                    <a:ext uri="{9D8B030D-6E8A-4147-A177-3AD203B41FA5}">
                      <a16:colId xmlns:a16="http://schemas.microsoft.com/office/drawing/2014/main" val="20003"/>
                    </a:ext>
                  </a:extLst>
                </a:gridCol>
                <a:gridCol w="2578009">
                  <a:extLst>
                    <a:ext uri="{9D8B030D-6E8A-4147-A177-3AD203B41FA5}">
                      <a16:colId xmlns:a16="http://schemas.microsoft.com/office/drawing/2014/main" val="20004"/>
                    </a:ext>
                  </a:extLst>
                </a:gridCol>
              </a:tblGrid>
              <a:tr h="399542">
                <a:tc rowSpan="2">
                  <a:txBody>
                    <a:bodyPr/>
                    <a:lstStyle/>
                    <a:p>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2">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1867年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1894年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0"/>
                  </a:ext>
                </a:extLst>
              </a:tr>
              <a:tr h="399542">
                <a:tc vMerge="1">
                  <a:txBody>
                    <a:bodyPr/>
                    <a:lstStyle/>
                    <a:p>
                      <a:endParaRPr lang="zh-CN"/>
                    </a:p>
                  </a:txBody>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数量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货值（海关两）</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数量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货值（海关两）</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441（担）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411（担）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467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590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锡</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502（担）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582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008（担）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046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897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火柴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263（箩）</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384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615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327（箩）</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638</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931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煤</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430（吨）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649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486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295（吨）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343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糖</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186</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176（担）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754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609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823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890（担）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5" name="QC_6_BD.3_3#2649c60ef.choices?vbadefaultcenterpage=1&amp;parentnodeid=927fb17d6"/>
          <p:cNvSpPr/>
          <p:nvPr/>
        </p:nvSpPr>
        <p:spPr>
          <a:xfrm>
            <a:off x="283464" y="3779687"/>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A.贸易逆差的局面得以扭转</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B.小农经济彻底瓦解</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C.市场国际化趋势不断增强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D.海关管理权逐渐丧失</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6" name="QC_6_AS.5_1#2649c60ef?vbadefaultcenterpage=1&amp;parentnodeid=927fb17d6">
            <a:extLst>
              <a:ext uri="{FF2B5EF4-FFF2-40B4-BE49-F238E27FC236}">
                <a16:creationId xmlns:a16="http://schemas.microsoft.com/office/drawing/2014/main" id="{80919B07-0E12-4C47-929E-9C7651DCBBB0}"/>
              </a:ext>
            </a:extLst>
          </p:cNvPr>
          <p:cNvSpPr/>
          <p:nvPr/>
        </p:nvSpPr>
        <p:spPr>
          <a:xfrm>
            <a:off x="373519" y="4920886"/>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根据材料中1867年和1894年部分进口商品的数量和货值的变化情况，可知从1867年到1894年进口的商品的数量和货值大量增加，这表明中国市场国际化趋势不断增强。故选C项。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6"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8474833cb?vbadefaultcenterpage=1&amp;parentnodeid=927fb17d6"/>
          <p:cNvSpPr/>
          <p:nvPr/>
        </p:nvSpPr>
        <p:spPr>
          <a:xfrm>
            <a:off x="283464" y="196181"/>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（2020课标Ⅲ，28,4分）面对外商轮船航运势力进一步扩展，李鸿章认为</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各口岸轮船生意已被洋商占尽，华商领官船另树一帜，洋人势必挟重资以侵夺</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因此“须华商自立公司，自建行栈，自筹保险”。</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这表明</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A.商战成为对外交往中心</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B.清政府鼓励民间投资设厂</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C.求富以自强方针的改变</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D.洋务派准备创办民用企业</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6_1#8474833cb.bracket?vbadefaultcenterpage=1&amp;parentnodeid=927fb17d6&amp;hasmatchpositionanswer=1"/>
          <p:cNvSpPr/>
          <p:nvPr/>
        </p:nvSpPr>
        <p:spPr>
          <a:xfrm>
            <a:off x="949493" y="2134471"/>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200" b="1" i="0" u="none" strike="noStrike" kern="1200" cap="none" spc="0" normalizeH="0" baseline="0" noProof="0" dirty="0">
              <a:ln>
                <a:noFill/>
              </a:ln>
              <a:solidFill>
                <a:prstClr val="black"/>
              </a:solidFill>
              <a:effectLst/>
              <a:uLnTx/>
              <a:uFillTx/>
              <a:latin typeface="Calibri"/>
            </a:endParaRPr>
          </a:p>
        </p:txBody>
      </p:sp>
      <p:graphicFrame>
        <p:nvGraphicFramePr>
          <p:cNvPr id="6" name="P_6_BD#c9a4b8dba?vbadefaultcenterpage=1&amp;parentnodeid=927fb17d6"/>
          <p:cNvGraphicFramePr>
            <a:graphicFrameLocks noGrp="1"/>
          </p:cNvGraphicFramePr>
          <p:nvPr>
            <p:extLst>
              <p:ext uri="{D42A27DB-BD31-4B8C-83A1-F6EECF244321}">
                <p14:modId xmlns:p14="http://schemas.microsoft.com/office/powerpoint/2010/main" val="2241653401"/>
              </p:ext>
            </p:extLst>
          </p:nvPr>
        </p:nvGraphicFramePr>
        <p:xfrm>
          <a:off x="283464" y="4274128"/>
          <a:ext cx="11439351" cy="2311400"/>
        </p:xfrm>
        <a:graphic>
          <a:graphicData uri="http://schemas.openxmlformats.org/drawingml/2006/table">
            <a:tbl>
              <a:tblPr/>
              <a:tblGrid>
                <a:gridCol w="1067802">
                  <a:extLst>
                    <a:ext uri="{9D8B030D-6E8A-4147-A177-3AD203B41FA5}">
                      <a16:colId xmlns:a16="http://schemas.microsoft.com/office/drawing/2014/main" val="20000"/>
                    </a:ext>
                  </a:extLst>
                </a:gridCol>
                <a:gridCol w="10371549">
                  <a:extLst>
                    <a:ext uri="{9D8B030D-6E8A-4147-A177-3AD203B41FA5}">
                      <a16:colId xmlns:a16="http://schemas.microsoft.com/office/drawing/2014/main" val="20001"/>
                    </a:ext>
                  </a:extLst>
                </a:gridCol>
              </a:tblGrid>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洋务运动</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本题的关键信息是“须华商自立公司，自建行栈，自筹保险”</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从材料信息准确判断时空是解题的关键。洋商在中国各口岸扩张势力，侵夺我国利权，洋务派领袖李鸿章在19世纪70年代向清政府建议以“官督商办”的方式发展轮船航运业和配套的保险业，成立轮船招商局以及保险招商局等民用企业（公司），试图为国争利求富</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本题通过李鸿章面对外商轮船航运势力进一步扩展这一特定的历史情境，对这一事件进行历史解释</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7_1#ccb6252d2?vbadefaultcenterpage=1&amp;parentnodeid=927fb17d6"/>
          <p:cNvSpPr/>
          <p:nvPr/>
        </p:nvSpPr>
        <p:spPr>
          <a:xfrm>
            <a:off x="283464" y="48524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变式2.面对外商轮船航运势力在中国进一步扩展，李鸿章认为“须华商自立公司</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自建行栈，自筹保险”，洋务派创办了开平煤矿和湖北织布局等洋务企业。洋务派此举(</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A.贯彻了早期维新派的“商战”主张</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B.阻碍了民族资本主义发展</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C.说明求富成为洋务派的主要目标</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D.有利于抵制外来经济侵略</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8_1#ccb6252d2.bracket?vbadefaultcenterpage=1&amp;parentnodeid=927fb17d6&amp;hasmatchpositionanswer=1"/>
          <p:cNvSpPr/>
          <p:nvPr/>
        </p:nvSpPr>
        <p:spPr>
          <a:xfrm>
            <a:off x="3810601" y="1755308"/>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9_1#ccb6252d2?vbadefaultcenterpage=1&amp;parentnodeid=927fb17d6"/>
          <p:cNvSpPr/>
          <p:nvPr/>
        </p:nvSpPr>
        <p:spPr>
          <a:xfrm>
            <a:off x="283464" y="3670056"/>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材料可以判断，这是属于洋务运动时期的创办民用企业的史实。结合材料“须华商自立公司，自建行栈，自筹保险”与所学知识可知，民用企业的创办可分洋商之利益，因此D项正确。以商战为中心的是早期维新派，A项错误；当时洋务派创办的民用企业客观上有利于民族资本主义的发展，B项错误；洋务运动后期求富也是为了辅助军工自强，方针未变，C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d11466a41.inline_image?vbadefaultcenterpage=1&amp;parentnodeid=2482eed93" descr="preencoded.png"/>
          <p:cNvPicPr>
            <a:picLocks noChangeAspect="1"/>
          </p:cNvPicPr>
          <p:nvPr/>
        </p:nvPicPr>
        <p:blipFill>
          <a:blip r:embed="rId3"/>
          <a:stretch>
            <a:fillRect/>
          </a:stretch>
        </p:blipFill>
        <p:spPr>
          <a:xfrm>
            <a:off x="310896" y="245781"/>
            <a:ext cx="2185416" cy="548640"/>
          </a:xfrm>
          <a:prstGeom prst="rect">
            <a:avLst/>
          </a:prstGeom>
        </p:spPr>
      </p:pic>
      <p:sp>
        <p:nvSpPr>
          <p:cNvPr id="3" name="C_6_BD#ae9ba99c9?vbadefaultcenterpage=1&amp;parentnodeid=d11466a41"/>
          <p:cNvSpPr/>
          <p:nvPr/>
        </p:nvSpPr>
        <p:spPr>
          <a:xfrm>
            <a:off x="283464" y="930565"/>
            <a:ext cx="11521440" cy="566992"/>
          </a:xfrm>
          <a:prstGeom prst="rect">
            <a:avLst/>
          </a:prstGeom>
          <a:noFill/>
        </p:spPr>
        <p:txBody>
          <a:bodyPr wrap="square" lIns="0" tIns="0" rIns="0" bIns="0" rtlCol="0" anchor="ctr"/>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一、从不同角度审视近代中国经济结构的变动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62697e35c?vbadefaultcenterpage=1&amp;parentnodeid=ae9ba99c9"/>
          <p:cNvSpPr/>
          <p:nvPr/>
        </p:nvSpPr>
        <p:spPr>
          <a:xfrm>
            <a:off x="110835" y="1558199"/>
            <a:ext cx="11880273" cy="416052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1.史学角度</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（1）自然经济解体是一个渐进、漫长的过程,自然经济在中国近代仍占主导地位。</a:t>
            </a:r>
            <a:endParaRPr kumimoji="0" lang="en-US"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（2）经济结构变化主要指中国社会经济结构由自给自足的自然经济变为自然经济、外资经济、洋务经济、民族资本主义经济等多种经济成分并存。</a:t>
            </a:r>
            <a:endParaRPr kumimoji="0" lang="en-US"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（3）近代企业主要指采用机器生产的企业,是相对于手工劳动的手工工场或作坊而言的,包括外资企业、洋务企业和民族资本主义企业。</a:t>
            </a: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 </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2.史观角度</a:t>
            </a:r>
            <a:endParaRPr kumimoji="0" lang="en-US" altLang="zh-CN"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（1）从全球史观看,中国自然经济逐渐瓦解、经济结构变化是中国被迫卷入资本主义世界市场、开始融入全球化的结果和体现。</a:t>
            </a:r>
            <a:endParaRPr kumimoji="0" lang="en-US" altLang="zh-CN"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（2）从文明史观看,近代中国经济结构的变动是西方近代工业文明与中国传统农耕文明交流、碰撞、渗透、融合的结果。</a:t>
            </a:r>
            <a:endParaRPr kumimoji="0" lang="en-US" altLang="zh-CN"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（3）从近代化史观看,晚清经济结构变动是近代中国经济向市场化、工业化、城市化转型的开始。</a:t>
            </a:r>
            <a:endParaRPr kumimoji="0" lang="en-US" sz="2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0d3402b12?vbadefaultcenterpage=1&amp;parentnodeid=d11466a41"/>
          <p:cNvSpPr/>
          <p:nvPr/>
        </p:nvSpPr>
        <p:spPr>
          <a:xfrm>
            <a:off x="283464" y="20504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二、近代中国社会转型与近代化的起步</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00090ef1a?vbadefaultcenterpage=1&amp;parentnodeid=0d3402b12"/>
          <p:cNvSpPr/>
          <p:nvPr/>
        </p:nvSpPr>
        <p:spPr>
          <a:xfrm>
            <a:off x="283464" y="908880"/>
            <a:ext cx="11529822" cy="566510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1.近代西方列强发动一系列侵略战争,迫使中国社会发生了重大的变化。政治上,打开了中国“闭关锁国”的大门,破坏了中国的国家主权和领土完整;经济上,西方国家对中国进行经济侵略和商品输出,冲击了传统的经济结构,中国逐渐沦为西方经济附庸,自然经济逐步解体,同时客观上推动了中国近代经济的发展；思想上,客观上打破了中国“天朝上国”的思想束缚,传统思想观念受到冲击,萌发了向西方学习的新思潮。</a:t>
            </a:r>
          </a:p>
          <a:p>
            <a:pPr marL="0" marR="0" lvl="0" indent="0" algn="l" defTabSz="914400" rtl="0" eaLnBrk="1" fontAlgn="auto" latinLnBrk="1" hangingPunct="1">
              <a:spcBef>
                <a:spcPts val="0"/>
              </a:spcBef>
              <a:spcAft>
                <a:spcPts val="0"/>
              </a:spcAft>
              <a:buClrTx/>
              <a:buSzTx/>
              <a:buFontTx/>
              <a:buNone/>
              <a:tabLst/>
              <a:defRPr/>
            </a:pPr>
            <a:endParaRPr lang="en-US" altLang="zh-CN" sz="800" b="1" dirty="0">
              <a:solidFill>
                <a:srgbClr val="000000"/>
              </a:solidFill>
              <a:latin typeface="宋体" panose="02010600030101010101" pitchFamily="2" charset="-122"/>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2.中国向近代社会转型,不是中国自身历史发展的结果,而是在外力的冲击下被动开始的;中国近代半殖民地半封建社会的国情,不利于近代化的推进和发展;近代中国经济的发展推动社会转型;外力压迫下的民族觉醒促进社会转型;政治障碍的扫除保障社会转型。</a:t>
            </a:r>
          </a:p>
          <a:p>
            <a:pPr marL="0" marR="0" lvl="0" indent="0" algn="l" defTabSz="914400" rtl="0" eaLnBrk="1" fontAlgn="auto" latinLnBrk="1" hangingPunct="1">
              <a:spcBef>
                <a:spcPts val="0"/>
              </a:spcBef>
              <a:spcAft>
                <a:spcPts val="0"/>
              </a:spcAft>
              <a:buClrTx/>
              <a:buSzTx/>
              <a:buFontTx/>
              <a:buNone/>
              <a:tabLst/>
              <a:defRPr/>
            </a:pPr>
            <a:endParaRPr kumimoji="0" lang="en-US" altLang="zh-CN" sz="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3.外交上:使中国外交开始向近代外交转变，建立了总理衙门，加强了清朝与外国的关系，开启了外交近代化的历程。</a:t>
            </a:r>
          </a:p>
          <a:p>
            <a:pPr marL="0" marR="0" lvl="0" indent="0" algn="l" defTabSz="914400" rtl="0" eaLnBrk="1" fontAlgn="auto" latinLnBrk="1" hangingPunct="1">
              <a:spcBef>
                <a:spcPts val="0"/>
              </a:spcBef>
              <a:spcAft>
                <a:spcPts val="0"/>
              </a:spcAft>
              <a:buClrTx/>
              <a:buSzTx/>
              <a:buFontTx/>
              <a:buNone/>
              <a:tabLst/>
              <a:defRPr/>
            </a:pPr>
            <a:endParaRPr kumimoji="0" lang="en-US" altLang="zh-CN" sz="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4.军事海防上：创办近代军事工业、创建近代海军，开始了军事近代化历程。</a:t>
            </a:r>
          </a:p>
          <a:p>
            <a:pPr marL="0" marR="0" lvl="0" indent="0" algn="l" defTabSz="914400" rtl="0" eaLnBrk="1" fontAlgn="auto" latinLnBrk="1" hangingPunct="1">
              <a:spcBef>
                <a:spcPts val="0"/>
              </a:spcBef>
              <a:spcAft>
                <a:spcPts val="0"/>
              </a:spcAft>
              <a:buClrTx/>
              <a:buSzTx/>
              <a:buFontTx/>
              <a:buNone/>
              <a:tabLst/>
              <a:defRPr/>
            </a:pPr>
            <a:endParaRPr kumimoji="0" lang="en-US" altLang="zh-CN" sz="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5.教育上：创办新式学堂，派遣留学生，培养翻译、科技、军事人才，开启教育近代化。</a:t>
            </a:r>
            <a:endParaRPr kumimoji="0" 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p:txBody>
      </p:sp>
    </p:spTree>
  </p:cSld>
  <p:clrMapOvr>
    <a:masterClrMapping/>
  </p:clrMapOvr>
  <p:transition>
    <p:split dir="in"/>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e552655da.inline_image?vbadefaultcenterpage=1&amp;parentnodeid=2482eed93" descr="preencoded.png"/>
          <p:cNvPicPr>
            <a:picLocks noChangeAspect="1"/>
          </p:cNvPicPr>
          <p:nvPr/>
        </p:nvPicPr>
        <p:blipFill>
          <a:blip r:embed="rId3"/>
          <a:stretch>
            <a:fillRect/>
          </a:stretch>
        </p:blipFill>
        <p:spPr>
          <a:xfrm>
            <a:off x="310896" y="162653"/>
            <a:ext cx="2066544" cy="512064"/>
          </a:xfrm>
          <a:prstGeom prst="rect">
            <a:avLst/>
          </a:prstGeom>
        </p:spPr>
      </p:pic>
      <p:sp>
        <p:nvSpPr>
          <p:cNvPr id="3" name="QC_6_BD.10_1#bc3701990?vbadefaultcenterpage=1&amp;parentnodeid=e552655da"/>
          <p:cNvSpPr/>
          <p:nvPr/>
        </p:nvSpPr>
        <p:spPr>
          <a:xfrm>
            <a:off x="283464" y="809337"/>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1.[2021重庆永川模拟]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据于素云等编著的《中国近代经济史》记载，19世纪下半期中国出口货物呈现出下表所示的变动趋势。</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据此可知(</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p:txBody>
      </p:sp>
      <p:graphicFrame>
        <p:nvGraphicFramePr>
          <p:cNvPr id="9" name="QC_6_BD.10_2#bc3701990?vbadefaultcenterpage=1&amp;parentnodeid=e552655da"/>
          <p:cNvGraphicFramePr>
            <a:graphicFrameLocks noGrp="1"/>
          </p:cNvGraphicFramePr>
          <p:nvPr>
            <p:extLst>
              <p:ext uri="{D42A27DB-BD31-4B8C-83A1-F6EECF244321}">
                <p14:modId xmlns:p14="http://schemas.microsoft.com/office/powerpoint/2010/main" val="357408800"/>
              </p:ext>
            </p:extLst>
          </p:nvPr>
        </p:nvGraphicFramePr>
        <p:xfrm>
          <a:off x="283464" y="2066637"/>
          <a:ext cx="11494008" cy="1751838"/>
        </p:xfrm>
        <a:graphic>
          <a:graphicData uri="http://schemas.openxmlformats.org/drawingml/2006/table">
            <a:tbl>
              <a:tblPr/>
              <a:tblGrid>
                <a:gridCol w="2466451">
                  <a:extLst>
                    <a:ext uri="{9D8B030D-6E8A-4147-A177-3AD203B41FA5}">
                      <a16:colId xmlns:a16="http://schemas.microsoft.com/office/drawing/2014/main" val="20000"/>
                    </a:ext>
                  </a:extLst>
                </a:gridCol>
                <a:gridCol w="2298802">
                  <a:extLst>
                    <a:ext uri="{9D8B030D-6E8A-4147-A177-3AD203B41FA5}">
                      <a16:colId xmlns:a16="http://schemas.microsoft.com/office/drawing/2014/main" val="20001"/>
                    </a:ext>
                  </a:extLst>
                </a:gridCol>
                <a:gridCol w="2131152">
                  <a:extLst>
                    <a:ext uri="{9D8B030D-6E8A-4147-A177-3AD203B41FA5}">
                      <a16:colId xmlns:a16="http://schemas.microsoft.com/office/drawing/2014/main" val="20002"/>
                    </a:ext>
                  </a:extLst>
                </a:gridCol>
                <a:gridCol w="2131152">
                  <a:extLst>
                    <a:ext uri="{9D8B030D-6E8A-4147-A177-3AD203B41FA5}">
                      <a16:colId xmlns:a16="http://schemas.microsoft.com/office/drawing/2014/main" val="20003"/>
                    </a:ext>
                  </a:extLst>
                </a:gridCol>
                <a:gridCol w="2466451">
                  <a:extLst>
                    <a:ext uri="{9D8B030D-6E8A-4147-A177-3AD203B41FA5}">
                      <a16:colId xmlns:a16="http://schemas.microsoft.com/office/drawing/2014/main" val="20004"/>
                    </a:ext>
                  </a:extLst>
                </a:gridCol>
              </a:tblGrid>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茶（担）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丝（担）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豆（吨）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棉花（担）</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1871—1873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022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529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560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486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1881—1883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238</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345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760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473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1891—1893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055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064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946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760</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522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290</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417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QC_6_BD.10_3#bc3701990.choices?vbadefaultcenterpage=1&amp;parentnodeid=e552655da"/>
          <p:cNvSpPr/>
          <p:nvPr/>
        </p:nvSpPr>
        <p:spPr>
          <a:xfrm>
            <a:off x="283464" y="3806537"/>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A.英国扭转中英贸易逆差</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B.中国自然经济逐步解体</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C.各类货物出口持续增加</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D.列强开始对华资本输出</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6" name="QC_6_AN.11_1#bc3701990.bracket?vbadefaultcenterpage=1&amp;parentnodeid=e552655da&amp;hasmatchpositionanswer=1"/>
          <p:cNvSpPr/>
          <p:nvPr/>
        </p:nvSpPr>
        <p:spPr>
          <a:xfrm>
            <a:off x="8900991" y="141501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7" name="QC_6_AS.12_1#bc3701990?vbadefaultcenterpage=1&amp;parentnodeid=e552655da">
            <a:extLst>
              <a:ext uri="{FF2B5EF4-FFF2-40B4-BE49-F238E27FC236}">
                <a16:creationId xmlns:a16="http://schemas.microsoft.com/office/drawing/2014/main" id="{B6875B15-47F1-436E-B2F6-E4BA4E4D832D}"/>
              </a:ext>
            </a:extLst>
          </p:cNvPr>
          <p:cNvSpPr/>
          <p:nvPr/>
        </p:nvSpPr>
        <p:spPr>
          <a:xfrm>
            <a:off x="283464" y="5064112"/>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表格数据可知大多数货物出口量持续增长，这说明农产品商品化趋势加强，反映出中国自然经济逐步解体，B项正确；表格反映出在19世纪下半期中国出口货物中，茶叶数量有下降的趋势，所以C项错误；A、D两项在材料中未体现。</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left)">
                                      <p:cBhvr>
                                        <p:cTn id="1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7e791d162?vbadefaultcenterpage=1&amp;parentnodeid=e552655da"/>
          <p:cNvSpPr/>
          <p:nvPr/>
        </p:nvSpPr>
        <p:spPr>
          <a:xfrm>
            <a:off x="283464" y="563327"/>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2.[2021福建漳州三模]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19世纪60年代，华商通过“诡寄洋商名下，骗捐取利”，导致“官私利权两窘”，因此有政府官员认为应明定章程，允许内地商人购造轮船，“既可免隐射之弊，亦可辅转运之穷”。这(</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A.促进民族资本主义快速发展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B.有利于中国航运业近代化转型</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C.体现“中体西用”指导思想</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D.加深中国经济半殖民地化程度</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13_1#7e791d162.bracket?vbadefaultcenterpage=1&amp;parentnodeid=e552655da&amp;hasmatchpositionanswer=1"/>
          <p:cNvSpPr/>
          <p:nvPr/>
        </p:nvSpPr>
        <p:spPr>
          <a:xfrm>
            <a:off x="9486346" y="1769781"/>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14_1#7e791d162?vbadefaultcenterpage=1&amp;parentnodeid=e552655da"/>
          <p:cNvSpPr/>
          <p:nvPr/>
        </p:nvSpPr>
        <p:spPr>
          <a:xfrm>
            <a:off x="283464" y="369722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题意可知，华商假借外商的名义开设企业以骗捐取利，导致国家财政利益受损，因此有政府官员主张放宽对内地商人的限制，同时这一做法有利于促进中国航运业的近代化转型，故选B；中国民族资本主义工业的快速发展是在一战期间，排除A；放宽对内地商人的限制不代表是“中体西用”的思想，排除C</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外国的经济侵略加深了中国经济半殖民化的程度，排除D。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3ac2831fb?vbadefaultcenterpage=1&amp;parentnodeid=e552655da"/>
          <p:cNvSpPr/>
          <p:nvPr/>
        </p:nvSpPr>
        <p:spPr>
          <a:xfrm>
            <a:off x="283464" y="299529"/>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3.[2021浙江金华二模]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1878年，轮船招商局会办朱其昂在天津设立贻来牟机器磨坊，雇佣工人十余人，用机器生产面粉。它是天津第一家近代化私人面粉工厂</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打破了传统手工业磨面的旧式生产方式，开创了天津机磨面粉的先河。贻来牟机器磨坊的创办反映出(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A.洋务企业开始在天津创立</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B.近代民族工业产生的一种途径</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C.民族工业发展出现高潮</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D.中国“面粉大王”的传奇人生</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5_1#3ac2831fb.bracket?vbadefaultcenterpage=1&amp;parentnodeid=e552655da&amp;hasmatchpositionanswer=1"/>
          <p:cNvSpPr/>
          <p:nvPr/>
        </p:nvSpPr>
        <p:spPr>
          <a:xfrm>
            <a:off x="4520646" y="208703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6_1#3ac2831fb?vbadefaultcenterpage=1&amp;parentnodeid=e552655da">
            <a:extLst>
              <a:ext uri="{FF2B5EF4-FFF2-40B4-BE49-F238E27FC236}">
                <a16:creationId xmlns:a16="http://schemas.microsoft.com/office/drawing/2014/main" id="{FCE4ED01-F8E2-468D-81D6-05F7C3E67615}"/>
              </a:ext>
            </a:extLst>
          </p:cNvPr>
          <p:cNvSpPr/>
          <p:nvPr/>
        </p:nvSpPr>
        <p:spPr>
          <a:xfrm>
            <a:off x="283464" y="393065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1878年朱其昂创办贻来牟机器磨坊，这是早期的民族资本主义企业。朱其昂改变旧的生产方式，这是对传统行业的更新，也是民族工业产生的一种途径，故B正确；贻来牟机器磨坊不是洋务企业，故A错误；从甲午战争到第一次世界大战爆发，民族工业的发展出现了第一个高潮，故C错误；“面粉大王”是荣氏兄弟，故D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d10643409.fixed?vbadefaultcenterpage=1&amp;parentnodeid=fd308a714"/>
          <p:cNvSpPr/>
          <p:nvPr/>
        </p:nvSpPr>
        <p:spPr>
          <a:xfrm>
            <a:off x="54783" y="30545"/>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考点三</a:t>
            </a:r>
            <a:r>
              <a:rPr kumimoji="0" lang="en-US" sz="38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近代中国思想解放运动的兴起</a:t>
            </a:r>
            <a:endParaRPr kumimoji="0" lang="en-US" sz="3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af95cb470.inline_image?vbadefaultcenterpage=1&amp;parentnodeid=d10643409" descr="preencoded.png">
            <a:extLst>
              <a:ext uri="{FF2B5EF4-FFF2-40B4-BE49-F238E27FC236}">
                <a16:creationId xmlns:a16="http://schemas.microsoft.com/office/drawing/2014/main" id="{4AD9C646-D4AA-4D52-A31E-9842F1BE4B9D}"/>
              </a:ext>
            </a:extLst>
          </p:cNvPr>
          <p:cNvPicPr>
            <a:picLocks noChangeAspect="1"/>
          </p:cNvPicPr>
          <p:nvPr/>
        </p:nvPicPr>
        <p:blipFill>
          <a:blip r:embed="rId3"/>
          <a:stretch>
            <a:fillRect/>
          </a:stretch>
        </p:blipFill>
        <p:spPr>
          <a:xfrm>
            <a:off x="283464" y="1042416"/>
            <a:ext cx="2112264" cy="502920"/>
          </a:xfrm>
          <a:prstGeom prst="rect">
            <a:avLst/>
          </a:prstGeom>
        </p:spPr>
      </p:pic>
      <p:sp>
        <p:nvSpPr>
          <p:cNvPr id="6" name="QC_6_BD.1_1#d1b6b391c?vbadefaultcenterpage=1&amp;parentnodeid=af95cb470">
            <a:extLst>
              <a:ext uri="{FF2B5EF4-FFF2-40B4-BE49-F238E27FC236}">
                <a16:creationId xmlns:a16="http://schemas.microsoft.com/office/drawing/2014/main" id="{2C4D401D-FDD0-41A5-AF8B-12AB64429F04}"/>
              </a:ext>
            </a:extLst>
          </p:cNvPr>
          <p:cNvSpPr/>
          <p:nvPr/>
        </p:nvSpPr>
        <p:spPr>
          <a:xfrm>
            <a:off x="283464" y="1661012"/>
            <a:ext cx="11529822" cy="216096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（2020课标Ⅰ,28,4分）1876年，英国传教士在上海创办的《格致汇编》设有“互相问答”栏目，其中大多问题是从读者的兴趣、关注点出发的。各类问题所占比例如下表所示。</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《格致汇编》“互相问答”栏目各类问题所占比例</a:t>
            </a:r>
            <a:endParaRPr kumimoji="0" lang="en-US" sz="2600" b="1" i="0" u="none" strike="noStrike" kern="1200" cap="none" spc="0" normalizeH="0" baseline="0" noProof="0" dirty="0">
              <a:ln>
                <a:noFill/>
              </a:ln>
              <a:solidFill>
                <a:prstClr val="black"/>
              </a:solidFill>
              <a:effectLst/>
              <a:uLnTx/>
              <a:uFillTx/>
              <a:latin typeface="Calibri"/>
            </a:endParaRPr>
          </a:p>
        </p:txBody>
      </p:sp>
      <p:graphicFrame>
        <p:nvGraphicFramePr>
          <p:cNvPr id="7" name="QC_6_BD.1_2#d1b6b391c?vbadefaultcenterpage=1&amp;parentnodeid=af95cb470">
            <a:extLst>
              <a:ext uri="{FF2B5EF4-FFF2-40B4-BE49-F238E27FC236}">
                <a16:creationId xmlns:a16="http://schemas.microsoft.com/office/drawing/2014/main" id="{B9B20BD1-34F5-4BC1-AF0C-22FB4F363137}"/>
              </a:ext>
            </a:extLst>
          </p:cNvPr>
          <p:cNvGraphicFramePr>
            <a:graphicFrameLocks noGrp="1"/>
          </p:cNvGraphicFramePr>
          <p:nvPr>
            <p:extLst>
              <p:ext uri="{D42A27DB-BD31-4B8C-83A1-F6EECF244321}">
                <p14:modId xmlns:p14="http://schemas.microsoft.com/office/powerpoint/2010/main" val="225245828"/>
              </p:ext>
            </p:extLst>
          </p:nvPr>
        </p:nvGraphicFramePr>
        <p:xfrm>
          <a:off x="283464" y="3937657"/>
          <a:ext cx="11512296" cy="963867"/>
        </p:xfrm>
        <a:graphic>
          <a:graphicData uri="http://schemas.openxmlformats.org/drawingml/2006/table">
            <a:tbl>
              <a:tblPr/>
              <a:tblGrid>
                <a:gridCol w="3911386">
                  <a:extLst>
                    <a:ext uri="{9D8B030D-6E8A-4147-A177-3AD203B41FA5}">
                      <a16:colId xmlns:a16="http://schemas.microsoft.com/office/drawing/2014/main" val="20000"/>
                    </a:ext>
                  </a:extLst>
                </a:gridCol>
                <a:gridCol w="2189199">
                  <a:extLst>
                    <a:ext uri="{9D8B030D-6E8A-4147-A177-3AD203B41FA5}">
                      <a16:colId xmlns:a16="http://schemas.microsoft.com/office/drawing/2014/main" val="20001"/>
                    </a:ext>
                  </a:extLst>
                </a:gridCol>
                <a:gridCol w="2189199">
                  <a:extLst>
                    <a:ext uri="{9D8B030D-6E8A-4147-A177-3AD203B41FA5}">
                      <a16:colId xmlns:a16="http://schemas.microsoft.com/office/drawing/2014/main" val="20002"/>
                    </a:ext>
                  </a:extLst>
                </a:gridCol>
                <a:gridCol w="3222512">
                  <a:extLst>
                    <a:ext uri="{9D8B030D-6E8A-4147-A177-3AD203B41FA5}">
                      <a16:colId xmlns:a16="http://schemas.microsoft.com/office/drawing/2014/main" val="20003"/>
                    </a:ext>
                  </a:extLst>
                </a:gridCol>
              </a:tblGrid>
              <a:tr h="302768">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应用科学、各种技术</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自然常识</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基础科学</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奇异和其他问题</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5753">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42.5%</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22.8%</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17.5%</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17.2%</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8" name="QC_6_BD.1_3#d1b6b391c?vbadefaultcenterpage=1&amp;parentnodeid=af95cb470">
            <a:extLst>
              <a:ext uri="{FF2B5EF4-FFF2-40B4-BE49-F238E27FC236}">
                <a16:creationId xmlns:a16="http://schemas.microsoft.com/office/drawing/2014/main" id="{4D05154A-3599-4943-AAAE-D34355F07DB7}"/>
              </a:ext>
            </a:extLst>
          </p:cNvPr>
          <p:cNvSpPr/>
          <p:nvPr/>
        </p:nvSpPr>
        <p:spPr>
          <a:xfrm>
            <a:off x="283464" y="4864100"/>
            <a:ext cx="11529822" cy="1606233"/>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据此可知，</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当时(</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A.中体西用思想的传播受到了抑制</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B.中外交汇促进维新思想深入发展</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C.西学传播适应了兴办实业的需求</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D.崇尚科学成为了社会的主流思潮</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9" name="QC_6_AN.2_1#d1b6b391c.bracket?vbadefaultcenterpage=1&amp;parentnodeid=af95cb470&amp;hasmatchpositionanswer=1">
            <a:extLst>
              <a:ext uri="{FF2B5EF4-FFF2-40B4-BE49-F238E27FC236}">
                <a16:creationId xmlns:a16="http://schemas.microsoft.com/office/drawing/2014/main" id="{6E534340-3405-452A-881E-01DEA0633D55}"/>
              </a:ext>
            </a:extLst>
          </p:cNvPr>
          <p:cNvSpPr/>
          <p:nvPr/>
        </p:nvSpPr>
        <p:spPr>
          <a:xfrm>
            <a:off x="2841244" y="4863465"/>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61abba782?vbadefaultcenterpage=1&amp;parentnodeid=af95cb470"/>
          <p:cNvSpPr/>
          <p:nvPr/>
        </p:nvSpPr>
        <p:spPr>
          <a:xfrm>
            <a:off x="283464" y="134376"/>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变式1.1876年，英国传教士在上海创办的《格致汇编》设有“互相问答”栏目，其中大多问题是从读者的兴趣、关注点出发的。各类问题所占比例如下表所示。这一现象说明(</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《格致汇编》“互相问答”栏目各类问题所占比例</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4_1#61abba782.bracket?vbadefaultcenterpage=1&amp;parentnodeid=af95cb470&amp;hasmatchpositionanswer=1"/>
          <p:cNvSpPr/>
          <p:nvPr/>
        </p:nvSpPr>
        <p:spPr>
          <a:xfrm>
            <a:off x="2569464" y="132309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4" name="QC_6_BD.3_2#61abba782?vbadefaultcenterpage=1&amp;parentnodeid=af95cb470"/>
          <p:cNvGraphicFramePr>
            <a:graphicFrameLocks noGrp="1"/>
          </p:cNvGraphicFramePr>
          <p:nvPr>
            <p:extLst>
              <p:ext uri="{D42A27DB-BD31-4B8C-83A1-F6EECF244321}">
                <p14:modId xmlns:p14="http://schemas.microsoft.com/office/powerpoint/2010/main" val="3082985749"/>
              </p:ext>
            </p:extLst>
          </p:nvPr>
        </p:nvGraphicFramePr>
        <p:xfrm>
          <a:off x="283464" y="2541751"/>
          <a:ext cx="11512296" cy="799084"/>
        </p:xfrm>
        <a:graphic>
          <a:graphicData uri="http://schemas.openxmlformats.org/drawingml/2006/table">
            <a:tbl>
              <a:tblPr/>
              <a:tblGrid>
                <a:gridCol w="3911386">
                  <a:extLst>
                    <a:ext uri="{9D8B030D-6E8A-4147-A177-3AD203B41FA5}">
                      <a16:colId xmlns:a16="http://schemas.microsoft.com/office/drawing/2014/main" val="20000"/>
                    </a:ext>
                  </a:extLst>
                </a:gridCol>
                <a:gridCol w="2189199">
                  <a:extLst>
                    <a:ext uri="{9D8B030D-6E8A-4147-A177-3AD203B41FA5}">
                      <a16:colId xmlns:a16="http://schemas.microsoft.com/office/drawing/2014/main" val="20001"/>
                    </a:ext>
                  </a:extLst>
                </a:gridCol>
                <a:gridCol w="2189199">
                  <a:extLst>
                    <a:ext uri="{9D8B030D-6E8A-4147-A177-3AD203B41FA5}">
                      <a16:colId xmlns:a16="http://schemas.microsoft.com/office/drawing/2014/main" val="20002"/>
                    </a:ext>
                  </a:extLst>
                </a:gridCol>
                <a:gridCol w="3222512">
                  <a:extLst>
                    <a:ext uri="{9D8B030D-6E8A-4147-A177-3AD203B41FA5}">
                      <a16:colId xmlns:a16="http://schemas.microsoft.com/office/drawing/2014/main" val="20003"/>
                    </a:ext>
                  </a:extLst>
                </a:gridCol>
              </a:tblGrid>
              <a:tr h="399542">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应用科学、各种技术</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自然常识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基础科学</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奇异和其他问题</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42．5%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QC_6_BD.3_3#61abba782.choices?vbadefaultcenterpage=1&amp;parentnodeid=af95cb470"/>
          <p:cNvSpPr/>
          <p:nvPr/>
        </p:nvSpPr>
        <p:spPr>
          <a:xfrm>
            <a:off x="283464" y="3505200"/>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A.洋务派的“变局论”难以为继</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B.中西会通引发改良思潮兴起</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C.西方科技影响日益扩大</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D.民主科学成为社会主流思潮</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5_1#61abba782?vbadefaultcenterpage=1&amp;parentnodeid=af95cb470">
            <a:extLst>
              <a:ext uri="{FF2B5EF4-FFF2-40B4-BE49-F238E27FC236}">
                <a16:creationId xmlns:a16="http://schemas.microsoft.com/office/drawing/2014/main" id="{155C44A7-05EA-4596-BEDD-5267796DA8E7}"/>
              </a:ext>
            </a:extLst>
          </p:cNvPr>
          <p:cNvSpPr/>
          <p:nvPr/>
        </p:nvSpPr>
        <p:spPr>
          <a:xfrm>
            <a:off x="265938" y="4691421"/>
            <a:ext cx="11529822" cy="2208144"/>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各类问题中西方“应用科学、各种技术”占据多数，说明西学传播适应了引进西方先进技术设备、兴办实业的需求，也说明学习西方科技逐渐被国人接受，故选C项；材料中当时西方科学技术的传播，说明洋务派的“变局论”没有受到抑制，排除A项；材料中的互答问题没有涉及政治制度的变革，与中西会通引发改良思潮兴起无关，排除B项；材料反映出国人对西方科学技术的关注，但没有体现出民主科学成为社会主流思潮，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6"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d4f7fbc4e?vbadefaultcenterpage=1&amp;parentnodeid=af95cb470"/>
          <p:cNvSpPr/>
          <p:nvPr/>
        </p:nvSpPr>
        <p:spPr>
          <a:xfrm>
            <a:off x="283464" y="398811"/>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[2021山东，5,3分]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在近代中国，从“师夷长技以制夷”到“师夷长技以自强</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从“维新”代替“洋务”再到革命取代改良，这一系列变化主要是由于</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A.“西学东渐”的深入</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B.民族危机的加深</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C.民族资本主义的发展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D.思想解放的推动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7_1#d4f7fbc4e.bracket?vbadefaultcenterpage=1&amp;parentnodeid=af95cb470&amp;hasmatchpositionanswer=1"/>
          <p:cNvSpPr/>
          <p:nvPr/>
        </p:nvSpPr>
        <p:spPr>
          <a:xfrm>
            <a:off x="1495737" y="1724337"/>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P_6_BD#5dddc043a?vbadefaultcenterpage=1&amp;parentnodeid=af95cb470"/>
          <p:cNvGraphicFramePr>
            <a:graphicFrameLocks noGrp="1"/>
          </p:cNvGraphicFramePr>
          <p:nvPr/>
        </p:nvGraphicFramePr>
        <p:xfrm>
          <a:off x="283464" y="3962400"/>
          <a:ext cx="11439352" cy="1954784"/>
        </p:xfrm>
        <a:graphic>
          <a:graphicData uri="http://schemas.openxmlformats.org/drawingml/2006/table">
            <a:tbl>
              <a:tblPr/>
              <a:tblGrid>
                <a:gridCol w="1117862">
                  <a:extLst>
                    <a:ext uri="{9D8B030D-6E8A-4147-A177-3AD203B41FA5}">
                      <a16:colId xmlns:a16="http://schemas.microsoft.com/office/drawing/2014/main" val="20000"/>
                    </a:ext>
                  </a:extLst>
                </a:gridCol>
                <a:gridCol w="10321490">
                  <a:extLst>
                    <a:ext uri="{9D8B030D-6E8A-4147-A177-3AD203B41FA5}">
                      <a16:colId xmlns:a16="http://schemas.microsoft.com/office/drawing/2014/main" val="20001"/>
                    </a:ext>
                  </a:extLst>
                </a:gridCol>
              </a:tblGrid>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近代中国思想解放运动的演变</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明确史料主体：中国学习西方层次的变化；明确设问：“变化主要是由于”，强调原因</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本题解题的关键是归纳材料主体和明确设问要求。依据材料信息可知，这些变化体现了中国向西方学习的深入，而这种深入主要是当时时代背景——民族危机不断加深决定的</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透过中国向西方学习层次的变化考查考生对这一变化规律作出历史解释</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9b38e59c5?vbadefaultcenterpage=1&amp;parentnodeid=af95cb470"/>
          <p:cNvSpPr/>
          <p:nvPr/>
        </p:nvSpPr>
        <p:spPr>
          <a:xfrm>
            <a:off x="283464" y="674295"/>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变式2.在近代中国，从“师夷之长技以制夷”到“师夷长技以自强”，从“维新”代替“洋务”再到革命取代改良，穿插其中的主题是(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2879725" algn="l"/>
                <a:tab pos="5760085" algn="l"/>
                <a:tab pos="864044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A.思想启蒙</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B.救亡图存</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C.民主自强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D.变法图强</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9_1#9b38e59c5.bracket?vbadefaultcenterpage=1&amp;parentnodeid=af95cb470&amp;hasmatchpositionanswer=1"/>
          <p:cNvSpPr/>
          <p:nvPr/>
        </p:nvSpPr>
        <p:spPr>
          <a:xfrm>
            <a:off x="8677587" y="1373950"/>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0_1#9b38e59c5?vbadefaultcenterpage=1&amp;parentnodeid=af95cb470"/>
          <p:cNvSpPr/>
          <p:nvPr/>
        </p:nvSpPr>
        <p:spPr>
          <a:xfrm>
            <a:off x="283464" y="3157029"/>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涉及了洋务运动、维新变法、辛亥革命等。依据所学可知，以上几场运动都属于探索挽救民族危亡的途径，故B项正确；维新变法起到了思想启蒙的作用，A项不全面；洋务运动不提倡民主，C项错误；追求民主共和的辛亥革命主张以革命的方式推翻清政府统治，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3155563cd.inline_image?vbadefaultcenterpage=1&amp;parentnodeid=d10643409" descr="preencoded.png"/>
          <p:cNvPicPr>
            <a:picLocks noChangeAspect="1"/>
          </p:cNvPicPr>
          <p:nvPr/>
        </p:nvPicPr>
        <p:blipFill>
          <a:blip r:embed="rId3"/>
          <a:stretch>
            <a:fillRect/>
          </a:stretch>
        </p:blipFill>
        <p:spPr>
          <a:xfrm>
            <a:off x="283464" y="224998"/>
            <a:ext cx="2185416" cy="548640"/>
          </a:xfrm>
          <a:prstGeom prst="rect">
            <a:avLst/>
          </a:prstGeom>
        </p:spPr>
      </p:pic>
      <p:sp>
        <p:nvSpPr>
          <p:cNvPr id="3" name="C_6_BD#6eac7527f?vbadefaultcenterpage=1&amp;parentnodeid=3155563cd"/>
          <p:cNvSpPr/>
          <p:nvPr/>
        </p:nvSpPr>
        <p:spPr>
          <a:xfrm>
            <a:off x="373518" y="76590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一、西学东渐的表现、特点与影响</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4" name="P_7_BD#b983c16df?vbadefaultcenterpage=1&amp;parentnodeid=6eac7527f"/>
          <p:cNvSpPr/>
          <p:nvPr/>
        </p:nvSpPr>
        <p:spPr>
          <a:xfrm>
            <a:off x="373518" y="1334310"/>
            <a:ext cx="11529822" cy="356616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（1）第一次高潮:</a:t>
            </a:r>
            <a:r>
              <a:rPr kumimoji="0" lang="en-US"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明万历年间耶稣会传教士传入大量科学技术。当时中国部分士大夫及皇帝接受了一些科学技术知识,但在思想上基本没有受到影响。</a:t>
            </a:r>
            <a:endParaRPr kumimoji="0" lang="en-US" sz="24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（2）第二次高潮:</a:t>
            </a:r>
            <a:r>
              <a:rPr kumimoji="0" lang="en-US"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19世纪中叶前后，两次鸦片战争的刺激、洋务运动的兴起</a:t>
            </a:r>
            <a:r>
              <a:rPr kumimoji="0" lang="en-US" altLang="zh-CN"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a:t>
            </a:r>
            <a:r>
              <a:rPr kumimoji="0" lang="en-US"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也促使西方的科学技术再一次传入中国。洋务派以“中体西用”的态度只关注西方先进武器及器械技术等,而未学习制度及思想。</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（3）第三次高潮:</a:t>
            </a:r>
            <a:r>
              <a:rPr kumimoji="0" lang="en-US" altLang="zh-CN"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19世纪70年代以后,洋务运动的局限性逐渐暴露,许多有识之士开始更积极全面地向西方学习,王韬、郑观应、康有为、梁启超等向西方学习了大量的自然科学和社会科学的知识,政治上也要求改革。</a:t>
            </a:r>
            <a:endParaRPr kumimoji="0" lang="en-US" altLang="zh-CN" sz="24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2.特点:</a:t>
            </a:r>
            <a:r>
              <a:rPr kumimoji="0" lang="en-US" altLang="zh-CN"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以来华西人、出洋华人、书籍以及新式教育等为媒介;以通商口岸等作为重要窗口;西方的人文科学、自然科学、文学艺术等大量传入中国,对中国各领域都产生了重大影响。</a:t>
            </a:r>
            <a:endParaRPr kumimoji="0" lang="en-US" altLang="zh-CN" sz="24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3.影响:</a:t>
            </a:r>
            <a:r>
              <a:rPr kumimoji="0" lang="en-US" altLang="zh-CN" sz="2400" b="1" i="0" u="none" strike="noStrike" kern="12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34" charset="-120"/>
              </a:rPr>
              <a:t>在“中体西用”思想的指导下,中国近代化起步。洋务运动前期学习西方局限于“器物”层面,洋务运动后期,出现了倡导政治体制变革的早期维新思想及康梁维新思想,中国近代化出现了由“器物”层面向“制度”层面过渡的迹象。</a:t>
            </a:r>
            <a:endParaRPr kumimoji="0" lang="en-US" sz="24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78edae7e9?vbadefaultcenterpage=1&amp;parentnodeid=3155563cd"/>
          <p:cNvSpPr/>
          <p:nvPr/>
        </p:nvSpPr>
        <p:spPr>
          <a:xfrm>
            <a:off x="214192" y="364374"/>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二、用多种史观评价洋务派的“中体西用”主张</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P_7_BD#a848e6e4c?vbadefaultcenterpage=1&amp;parentnodeid=78edae7e9"/>
          <p:cNvSpPr/>
          <p:nvPr/>
        </p:nvSpPr>
        <p:spPr>
          <a:xfrm>
            <a:off x="205810" y="1042829"/>
            <a:ext cx="11799154" cy="4754880"/>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1.从革命史观看,</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洋务派处于地主阶级的立场,主张“中体西用”的目的在于维护封建君主专制制度和纲常名教。</a:t>
            </a:r>
            <a:endParaRPr kumimoji="0" lang="en-US" sz="2600" b="1"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2.从现代化史观看,</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它打出的“自强”和“求富”的旗号,冲击了重农抑商的陈腐观念,对中国的工业现代化、国防和军队现代化、教育现代化和外交现代化奠定了一定基础。</a:t>
            </a:r>
            <a:endParaRPr kumimoji="0" lang="en-US" sz="2600" b="1"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3.从全球史观看,</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它反映了新兴的资本主义生产方式和思想观念对相对落后的国家和地区旧制度、旧思想的冲击,是西方工业文明在世界范围内扩展的具体表现。</a:t>
            </a: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altLang="zh-CN" sz="2600" b="1"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4.从文明史观看,“</a:t>
            </a:r>
            <a:r>
              <a:rPr kumimoji="0" lang="en-US" altLang="zh-CN"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中体西用”的思想反映了封建传统文化与西方文明的冲突,反映了当时中国人对西方文明既欣赏又排斥的矛盾心态，但它毕竟承认了中学有不足、西学有所长,客观上使中国人的价值观由“传统人”开始向“现代人”转变。</a:t>
            </a:r>
            <a:endParaRPr kumimoji="0" lang="en-US" sz="2600" b="1"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lnSpc>
                <a:spcPct val="130000"/>
              </a:lnSpc>
              <a:spcBef>
                <a:spcPts val="0"/>
              </a:spcBef>
              <a:spcAft>
                <a:spcPts val="0"/>
              </a:spcAft>
              <a:buClrTx/>
              <a:buSzTx/>
              <a:buFontTx/>
              <a:buNone/>
              <a:tabLst/>
              <a:defRPr/>
            </a:pPr>
            <a:endParaRPr kumimoji="0" lang="en-US" sz="2600" b="1"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p:txBody>
      </p:sp>
    </p:spTree>
  </p:cSld>
  <p:clrMapOvr>
    <a:masterClrMapping/>
  </p:clrMapOvr>
  <p:transition>
    <p:split dir="in"/>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fb4295ebc.inline_image?vbadefaultcenterpage=1&amp;parentnodeid=d10643409" descr="preencoded.png"/>
          <p:cNvPicPr>
            <a:picLocks noChangeAspect="1"/>
          </p:cNvPicPr>
          <p:nvPr/>
        </p:nvPicPr>
        <p:blipFill>
          <a:blip r:embed="rId3"/>
          <a:stretch>
            <a:fillRect/>
          </a:stretch>
        </p:blipFill>
        <p:spPr>
          <a:xfrm>
            <a:off x="283464" y="287343"/>
            <a:ext cx="2066544" cy="512064"/>
          </a:xfrm>
          <a:prstGeom prst="rect">
            <a:avLst/>
          </a:prstGeom>
        </p:spPr>
      </p:pic>
      <p:sp>
        <p:nvSpPr>
          <p:cNvPr id="3" name="QC_6#b2f2c91b5?vbadefaultcenterpage=1&amp;parentnodeid=fb4295ebc"/>
          <p:cNvSpPr/>
          <p:nvPr/>
        </p:nvSpPr>
        <p:spPr>
          <a:xfrm>
            <a:off x="283464" y="890751"/>
            <a:ext cx="11529822" cy="2527491"/>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1.[2021河北保定模拟]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“命定论”在中国古代曾长期盛行。而近代龚自珍、魏源等人高度重视心力的重要性，认为心之力为人变革现实的精神源泉。龚自珍甚至认为具有心力的自我可以造天地，可以使得自然现象反常。</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材料反映了(</a:t>
            </a:r>
            <a:r>
              <a:rPr kumimoji="0" 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A.思想发展维护了封建统治</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B.“中体西用”思想的提出</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C.“经世致用”思潮的起源</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D.思想认识适应时代需要</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N.11_1#b2f2c91b5.bracket?vbadefaultcenterpage=1&amp;parentnodeid=fb4295ebc&amp;hasmatchpositionanswer=1"/>
          <p:cNvSpPr/>
          <p:nvPr/>
        </p:nvSpPr>
        <p:spPr>
          <a:xfrm>
            <a:off x="2037270" y="2608488"/>
            <a:ext cx="312738" cy="471361"/>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S.12_1#b2f2c91b5?vbadefaultcenterpage=1&amp;parentnodeid=fb4295ebc"/>
          <p:cNvSpPr/>
          <p:nvPr/>
        </p:nvSpPr>
        <p:spPr>
          <a:xfrm>
            <a:off x="283464" y="4264660"/>
            <a:ext cx="11529822" cy="2012379"/>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题干信息“近代龚自珍、魏源等人高度重视心力的重要性,认为心之力为人变革现实的精神源泉”并结合所学知识可知,龚自珍、魏源等人的思想观点符合当时救亡图存的时代背景，D正确；材料没有涉及维护封建统治，排除A；B是洋务派的思想主张，排除B；“经世致用”思潮的起源说法错误，排除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fc6ed3b2c?vbadefaultcenterpage=1&amp;parentnodeid=fb4295ebc"/>
          <p:cNvSpPr/>
          <p:nvPr/>
        </p:nvSpPr>
        <p:spPr>
          <a:xfrm>
            <a:off x="283464" y="708798"/>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2.[2021辽宁大连模拟]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冯桂芬在1861年的《校邠庐抗议》中提出，中华不如夷之处远不止是“器”，因此“法苟不善，虽古先吾斥之；法苟善，虽蛮貊吾师之”。郑观应认为：“以西学言之，如格致制造等学其本也；语言文字其末也。合而言之</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则中学其本也，西学其末也。”他们的看法(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A.推动了中国近代新思潮的萌发</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B.表达了对以夷变夏的忧虑警惕</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C.致力于寻找摆脱危机的新方法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D.实质上是民主变革的施政纲领</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13_1#fc6ed3b2c.bracket?vbadefaultcenterpage=1&amp;parentnodeid=fb4295ebc&amp;hasmatchpositionanswer=1"/>
          <p:cNvSpPr/>
          <p:nvPr/>
        </p:nvSpPr>
        <p:spPr>
          <a:xfrm>
            <a:off x="10799641" y="2532333"/>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14_1#fc6ed3b2c?vbadefaultcenterpage=1&amp;parentnodeid=fb4295ebc"/>
          <p:cNvSpPr/>
          <p:nvPr/>
        </p:nvSpPr>
        <p:spPr>
          <a:xfrm>
            <a:off x="283464" y="4251960"/>
            <a:ext cx="11529822" cy="216096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中冯桂芬和郑观应的言论是典型的学习西方、“中体西用”观点，反映了先进中国人致力于寻找摆脱危机的新方法，C正确；林则徐和魏源推动了中国近代新思潮的萌发，与材料时间不符，排除A；B的表达与两人的观点相反，排除；材料强调学习西方科学技术，而不是民主制度，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645fda2b?vbadefaultcenterpage=1&amp;parentnodeid=fb4295ebc"/>
          <p:cNvSpPr/>
          <p:nvPr/>
        </p:nvSpPr>
        <p:spPr>
          <a:xfrm>
            <a:off x="283464" y="584107"/>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3.[2021湖南岳阳模拟]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洋务运动时期，出现了留美幼童剪掉辫子、穿上西服的现象。清政府认为其言行举止受美国同化“而渐改其故态”，不合礼仪、满身恶习</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而促使其“凄然回国”。据此判断，这一时期(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A.服饰成为反清斗争的符号</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B.清政府停止派遣留美幼童</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C.西化与传统之间矛盾重重</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D.儒家思想的正统地位动摇</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15_1#4645fda2b.bracket?vbadefaultcenterpage=1&amp;parentnodeid=fb4295ebc&amp;hasmatchpositionanswer=1"/>
          <p:cNvSpPr/>
          <p:nvPr/>
        </p:nvSpPr>
        <p:spPr>
          <a:xfrm>
            <a:off x="9525600" y="1839053"/>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6_1#4645fda2b?vbadefaultcenterpage=1&amp;parentnodeid=fb4295ebc"/>
          <p:cNvSpPr/>
          <p:nvPr/>
        </p:nvSpPr>
        <p:spPr>
          <a:xfrm>
            <a:off x="283464" y="369722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根据材料信息，洋务运动时期清政府认为留美幼童西化现象是</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“不合礼仪</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的</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恶习”，促使其“回国”，结合洋务运动的内容，可知当时的清政府思想保守，既要留美幼童学习先进技术，又强迫学生固守传统文化。这本身就是矛盾的，因为西方技术理念中必然蕴含着西方的文化，技术和文化不可能完全分离，故C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7d826778d.fixed?vbadefaultcenterpage=1&amp;parentnodeid=a973e4792"/>
          <p:cNvSpPr/>
          <p:nvPr/>
        </p:nvSpPr>
        <p:spPr>
          <a:xfrm>
            <a:off x="-762" y="0"/>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热点5</a:t>
            </a:r>
            <a:r>
              <a:rPr kumimoji="0" lang="en-US" sz="38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中外思想文化的交流</a:t>
            </a:r>
            <a:endParaRPr kumimoji="0" lang="en-US" sz="3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4ce0beaa0.inline_image?vbadefaultcenterpage=1&amp;parentnodeid=7d826778d" descr="preencoded.png">
            <a:extLst>
              <a:ext uri="{FF2B5EF4-FFF2-40B4-BE49-F238E27FC236}">
                <a16:creationId xmlns:a16="http://schemas.microsoft.com/office/drawing/2014/main" id="{4915605A-CA20-4048-BC6C-FA46CA15A9F8}"/>
              </a:ext>
            </a:extLst>
          </p:cNvPr>
          <p:cNvPicPr>
            <a:picLocks noChangeAspect="1"/>
          </p:cNvPicPr>
          <p:nvPr/>
        </p:nvPicPr>
        <p:blipFill>
          <a:blip r:embed="rId3"/>
          <a:stretch>
            <a:fillRect/>
          </a:stretch>
        </p:blipFill>
        <p:spPr>
          <a:xfrm>
            <a:off x="525641" y="1257300"/>
            <a:ext cx="1911096" cy="429768"/>
          </a:xfrm>
          <a:prstGeom prst="rect">
            <a:avLst/>
          </a:prstGeom>
        </p:spPr>
      </p:pic>
      <p:graphicFrame>
        <p:nvGraphicFramePr>
          <p:cNvPr id="6" name="P_6_BD#f4621123d?vbadefaultcenterpage=1&amp;parentnodeid=4ce0beaa0">
            <a:extLst>
              <a:ext uri="{FF2B5EF4-FFF2-40B4-BE49-F238E27FC236}">
                <a16:creationId xmlns:a16="http://schemas.microsoft.com/office/drawing/2014/main" id="{13185594-CCFB-4CBC-83D7-A90BC7D490EA}"/>
              </a:ext>
            </a:extLst>
          </p:cNvPr>
          <p:cNvGraphicFramePr>
            <a:graphicFrameLocks noGrp="1"/>
          </p:cNvGraphicFramePr>
          <p:nvPr>
            <p:extLst>
              <p:ext uri="{D42A27DB-BD31-4B8C-83A1-F6EECF244321}">
                <p14:modId xmlns:p14="http://schemas.microsoft.com/office/powerpoint/2010/main" val="3139661502"/>
              </p:ext>
            </p:extLst>
          </p:nvPr>
        </p:nvGraphicFramePr>
        <p:xfrm>
          <a:off x="664464" y="2154382"/>
          <a:ext cx="10489136" cy="2267840"/>
        </p:xfrm>
        <a:graphic>
          <a:graphicData uri="http://schemas.openxmlformats.org/drawingml/2006/table">
            <a:tbl>
              <a:tblPr/>
              <a:tblGrid>
                <a:gridCol w="1538409">
                  <a:extLst>
                    <a:ext uri="{9D8B030D-6E8A-4147-A177-3AD203B41FA5}">
                      <a16:colId xmlns:a16="http://schemas.microsoft.com/office/drawing/2014/main" val="20000"/>
                    </a:ext>
                  </a:extLst>
                </a:gridCol>
                <a:gridCol w="8950727">
                  <a:extLst>
                    <a:ext uri="{9D8B030D-6E8A-4147-A177-3AD203B41FA5}">
                      <a16:colId xmlns:a16="http://schemas.microsoft.com/office/drawing/2014/main" val="20001"/>
                    </a:ext>
                  </a:extLst>
                </a:gridCol>
              </a:tblGrid>
              <a:tr h="399542">
                <a:tc>
                  <a:txBody>
                    <a:bodyPr/>
                    <a:lstStyle/>
                    <a:p>
                      <a:pPr algn="l">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热点关联</a:t>
                      </a:r>
                      <a:endParaRPr lang="en-US" sz="2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中外思想文化的交流是社会发展的重要组成部分，有利于促进社会的发展</a:t>
                      </a:r>
                      <a:endParaRPr lang="en-US" sz="2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l">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知识关联</a:t>
                      </a:r>
                      <a:endParaRPr lang="en-US" sz="2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本热点主题涉及的相关知识包括各个重点时期中外思想文化交流，强调交流的背景、影响</a:t>
                      </a:r>
                      <a:endParaRPr lang="en-US" sz="2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e4422084f.inline_image?vbadefaultcenterpage=1&amp;parentnodeid=7d826778d" descr="preencoded.png"/>
          <p:cNvPicPr>
            <a:picLocks noChangeAspect="1"/>
          </p:cNvPicPr>
          <p:nvPr/>
        </p:nvPicPr>
        <p:blipFill>
          <a:blip r:embed="rId3"/>
          <a:stretch>
            <a:fillRect/>
          </a:stretch>
        </p:blipFill>
        <p:spPr>
          <a:xfrm>
            <a:off x="310896" y="237300"/>
            <a:ext cx="1911096" cy="429768"/>
          </a:xfrm>
          <a:prstGeom prst="rect">
            <a:avLst/>
          </a:prstGeom>
        </p:spPr>
      </p:pic>
      <p:sp>
        <p:nvSpPr>
          <p:cNvPr id="3" name="C_6_BD#dfaa32019?vbadefaultcenterpage=1&amp;parentnodeid=e4422084f"/>
          <p:cNvSpPr/>
          <p:nvPr/>
        </p:nvSpPr>
        <p:spPr>
          <a:xfrm>
            <a:off x="283464" y="67246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一、古代史上的中外文化交流</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4" name="P_7_BD#3e866b6fd?vbadefaultcenterpage=1&amp;parentnodeid=dfaa32019"/>
          <p:cNvSpPr/>
          <p:nvPr/>
        </p:nvSpPr>
        <p:spPr>
          <a:xfrm>
            <a:off x="151848" y="1239458"/>
            <a:ext cx="11875632" cy="55215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1.中华文化圈</a:t>
            </a:r>
            <a:endParaRPr kumimoji="0" lang="en-US" sz="187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（1）概况：</a:t>
            </a:r>
            <a:r>
              <a:rPr kumimoji="0" lang="en-US"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汉唐宋元时期，以传统科技和儒家文化为代表的农耕文明向周边国家传播，促进了传入地区社会的发展，如朝鲜、日本和越南。</a:t>
            </a:r>
            <a:endParaRPr kumimoji="0" lang="en-US"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a:t>
            </a:r>
            <a:r>
              <a:rPr kumimoji="0" lang="en-US"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封建农耕文明处于领先地位，对于周边地区产生强烈的吸引作用。</a:t>
            </a:r>
            <a:endParaRPr kumimoji="0" lang="en-US"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（3）作用：</a:t>
            </a:r>
            <a:r>
              <a:rPr kumimoji="0" lang="en-US"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促进了这些地区的进步和发展，丰富和发展了中华文化，形成了以东亚地区为中心的中华文化圈。</a:t>
            </a: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陆路丝绸之路的开通，加强了中西间的贸易、文化交流，丰富了中华文化。如敦煌成为中西文化交汇之地，佛教的传入；宋元时期指南针的应用，航海技术的提高促进了海上丝绸之路的发展，促进了与南亚、非洲等地的交流。</a:t>
            </a:r>
            <a:endParaRPr kumimoji="0" lang="en-US" altLang="zh-CN" sz="187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3.明清时期的中外交流</a:t>
            </a:r>
            <a:endParaRPr kumimoji="0" lang="en-US" altLang="zh-CN" sz="187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（1）概况：</a:t>
            </a: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郑和下西洋，促进了中外文化的交流，宣扬了国威，属于传统的天朝大国的范畴；明清时期，西方传教士东来传播天主教，他们穿儒服、说汉话、拉拢封建士大夫，同时带来了西方近代科技，代表人物有传教士利玛窦、南怀仁等。</a:t>
            </a:r>
            <a:endParaRPr kumimoji="0" lang="en-US" altLang="zh-CN"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a:t>
            </a: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中国封建社会走向衰落；新航路的开辟；西方近代文明的兴起；西欧的宗教改革。</a:t>
            </a:r>
            <a:endParaRPr kumimoji="0" lang="en-US"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（3）作用：</a:t>
            </a: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这些活动拉近了中西文化的距离，减少了传教的阻力；客观上为中国的传统科技注入了生机和活力；同时传播了中国传统文化，促进了西方思想解放；加强了东西方文化交流。</a:t>
            </a:r>
            <a:endParaRPr kumimoji="0" lang="en-US" altLang="zh-CN"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4.趋势探讨</a:t>
            </a:r>
            <a:endParaRPr kumimoji="0" lang="en-US" altLang="zh-CN" sz="187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87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汉唐宋元时期中国实行开明开放的对外政策，说明中国的农耕文明处于世界领先地位</a:t>
            </a: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altLang="zh-CN"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    </a:t>
            </a:r>
            <a:r>
              <a:rPr kumimoji="0" lang="en-US" altLang="zh-CN" sz="187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明清时期的对外交往情况说明中国的封建社会逐步走向衰落，西方的近代文明逐步领先。西方加快了向近代资本主义转型的步伐</a:t>
            </a: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altLang="zh-CN"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    </a:t>
            </a:r>
            <a:r>
              <a:rPr kumimoji="0" lang="en-US" altLang="zh-CN" sz="187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总之，中外不同时期的交往情况说明中西方总体的势态在发生着变化</a:t>
            </a:r>
            <a:r>
              <a:rPr kumimoji="0" lang="en-US" altLang="zh-CN" sz="187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altLang="zh-CN" sz="187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187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671be8ab2?vbadefaultcenterpage=1&amp;parentnodeid=e4422084f"/>
          <p:cNvSpPr/>
          <p:nvPr/>
        </p:nvSpPr>
        <p:spPr>
          <a:xfrm>
            <a:off x="283464" y="0"/>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二、中国近代思想解放的潮流</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P_7_BD#4f440af4e?vbadefaultcenterpage=1&amp;parentnodeid=671be8ab2"/>
          <p:cNvSpPr/>
          <p:nvPr/>
        </p:nvSpPr>
        <p:spPr>
          <a:xfrm>
            <a:off x="207263" y="534988"/>
            <a:ext cx="11728427" cy="620524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1.“向西方学习”</a:t>
            </a:r>
            <a:endParaRPr kumimoji="0" lang="en-US" sz="19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（1）历程：清末民初,西方人通过多种途径带来西方的新知识。</a:t>
            </a:r>
            <a:endParaRPr kumimoji="0" lang="en-US" sz="19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①从19世纪60年代开始,洋务派主张“中学为体,西学为用”，主要关注西方的先进武器以及相关的器械等。</a:t>
            </a:r>
            <a:endParaRPr kumimoji="0" lang="en-US"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②甲午战争后,康有为、梁启超、谭嗣同、严复等维新思想家，他们一方面向西方学习大量的自然科学知识和社会科学知识,另一方面要求改革政体,实行君主立宪制。</a:t>
            </a:r>
            <a:endParaRPr kumimoji="0" lang="en-US"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③</a:t>
            </a:r>
            <a:r>
              <a:rPr kumimoji="0" lang="en-US" sz="19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进入民国后,资产阶级激进派发起新文化运动,提出民主与科学的口号,公开主张以西方文化取代传统的封建文化</a:t>
            </a:r>
            <a:r>
              <a:rPr kumimoji="0" lang="en-US"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（2）影响（社会转型或近代化）</a:t>
            </a:r>
            <a:endParaRPr kumimoji="0" lang="en-US" altLang="zh-CN" sz="19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①学术上:</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中国传统学术的基本框架被逐渐打破,许多传统的学术受到西学的冲击,也不断吸收西方学术而加以改进,到民国时期,整个西方式的学术体系架构大致成型。</a:t>
            </a:r>
            <a:endParaRPr kumimoji="0" lang="en-US" altLang="zh-CN"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②思想文化上:</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中国传统思想文化中的许多成分,以西方的标准被重新估定其价值,传统儒家思想及一些民间的风俗信仰文化,受到强烈的批判。</a:t>
            </a:r>
            <a:endParaRPr kumimoji="0" lang="en-US" altLang="zh-CN"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③</a:t>
            </a:r>
            <a:r>
              <a:rPr kumimoji="0" lang="en-US" altLang="zh-CN" sz="1900" b="1" i="0" u="none" strike="noStrike" kern="1200" cap="none" spc="0" normalizeH="0" baseline="0" noProof="0" dirty="0" err="1">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政治上:</a:t>
            </a:r>
            <a:r>
              <a:rPr kumimoji="0" lang="en-US" altLang="zh-CN" sz="19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议会制、民主制度、新的国家概念等,对晚清中国的政治发展产生重大影响</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④社会上:</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晚清西方商战思想的传入,提高了商人在社会上的地位,更加促成传统社会秩序的瓦解。西方个人主义等思想的传入,使得中国以家庭、家族、地域为中心的传统社会逐渐瓦解。</a:t>
            </a:r>
            <a:endParaRPr kumimoji="0" lang="en-US" altLang="zh-CN"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⑤</a:t>
            </a:r>
            <a:r>
              <a:rPr kumimoji="0" lang="en-US" altLang="zh-CN" sz="1900" b="1" i="0" u="none" strike="noStrike" kern="1200" cap="none" spc="0" normalizeH="0" baseline="0" noProof="0" dirty="0" err="1">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经济上:</a:t>
            </a:r>
            <a:r>
              <a:rPr kumimoji="0" lang="en-US" altLang="zh-CN" sz="19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实业救国思想的影响,使得一批知识分子愿意投入实业,民族主义思想有助于民族工业的发展</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altLang="zh-CN"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⑥</a:t>
            </a:r>
            <a:r>
              <a:rPr kumimoji="0" lang="en-US" altLang="zh-CN" sz="1900" b="1" i="0" u="none" strike="noStrike" kern="1200" cap="none" spc="0" normalizeH="0" baseline="0" noProof="0" dirty="0" err="1">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日常生活上:</a:t>
            </a:r>
            <a:r>
              <a:rPr kumimoji="0" lang="en-US" altLang="zh-CN" sz="19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新的西方科技事物逐渐改变了民众的生活,社会习俗也发生很大变化</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2.马克思主义在中国传播的途径和影响</a:t>
            </a:r>
            <a:endParaRPr kumimoji="0" lang="en-US" altLang="zh-CN" sz="19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（1）途径：</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翻译出版马克思主义经典著作；出版报纸杂志；成立社团和共产党早期组织；进行论战。</a:t>
            </a:r>
          </a:p>
          <a:p>
            <a:pPr marL="0" marR="0" lvl="0" indent="0" algn="l" defTabSz="914400" rtl="0" eaLnBrk="1" fontAlgn="auto" latinLnBrk="1" hangingPunct="1">
              <a:spcBef>
                <a:spcPts val="0"/>
              </a:spcBef>
              <a:spcAft>
                <a:spcPts val="0"/>
              </a:spcAft>
              <a:buClrTx/>
              <a:buSzTx/>
              <a:buFontTx/>
              <a:buNone/>
              <a:tabLst/>
              <a:defRPr/>
            </a:pPr>
            <a:r>
              <a:rPr kumimoji="0" lang="en-US" altLang="zh-CN" sz="19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（2）影响：</a:t>
            </a:r>
            <a:r>
              <a:rPr kumimoji="0" lang="en-US" altLang="zh-CN" sz="19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促进了思想解放，由向西方学习到以俄为师，为中国指明了新的方向；促进了民主革命转型；推动了革命的进程。</a:t>
            </a:r>
            <a:endParaRPr kumimoji="0" lang="en-US" sz="19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f2a1d2d37.inline_image?vbadefaultcenterpage=1&amp;parentnodeid=7d826778d" descr="preencoded.png"/>
          <p:cNvPicPr>
            <a:picLocks noChangeAspect="1"/>
          </p:cNvPicPr>
          <p:nvPr/>
        </p:nvPicPr>
        <p:blipFill>
          <a:blip r:embed="rId3"/>
          <a:stretch>
            <a:fillRect/>
          </a:stretch>
        </p:blipFill>
        <p:spPr>
          <a:xfrm>
            <a:off x="310896" y="315055"/>
            <a:ext cx="1911096" cy="429768"/>
          </a:xfrm>
          <a:prstGeom prst="rect">
            <a:avLst/>
          </a:prstGeom>
        </p:spPr>
      </p:pic>
      <p:sp>
        <p:nvSpPr>
          <p:cNvPr id="3" name="C_6_BD#a055bb195?vbadefaultcenterpage=1&amp;parentnodeid=f2a1d2d37"/>
          <p:cNvSpPr/>
          <p:nvPr/>
        </p:nvSpPr>
        <p:spPr>
          <a:xfrm>
            <a:off x="283464" y="872839"/>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猜想1</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中国古代文化交流与互鉴</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BD.1_1#abe178ef4?vbadefaultcenterpage=1&amp;parentnodeid=a055bb195"/>
          <p:cNvSpPr/>
          <p:nvPr/>
        </p:nvSpPr>
        <p:spPr>
          <a:xfrm>
            <a:off x="283464" y="1445057"/>
            <a:ext cx="11529822" cy="341096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1.阅读材料，完成下列要求。</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外文化交流史上有两大高潮；一是晋唐间佛教、佛学的输入；二是明清之际西学东渐。应当说，中外文化第二次交流高潮，就吸收外来科技知识及其方法论而言，是第一次所不可比拟的。在传播文化知识范围上，第二次高潮也远远超过第一次。但第一次高潮对中国的影响大大超过第二次……由于西学本身的局限性，西学对中国封建社会的冲击力大打折扣，西学在中国的传播和介绍不像中国传统文化传入西欧那样，促进和启发了一场思想启蒙运动。明</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清之际西洋学术虽在中国社会掀起了一阵波澜，但毕竟没有给中国的政治、经济和社会生活带来深刻的影响，也没有引起社会生产方式的变革，不久便湮没无闻了。</a:t>
            </a:r>
            <a:endParaRPr kumimoji="0" lang="en-US" altLang="zh-CN"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摘编自郭剑波《中西文化交流史</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根据材料概括指出中国古代文化交流史上两次高潮的区别，并结合所学知识分析第二次高潮没有对中国社会产生深刻影响的主要原因</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O_7_AN.2_1#abe178ef4?vbadefaultcenterpage=1&amp;parentnodeid=a055bb195">
            <a:extLst>
              <a:ext uri="{FF2B5EF4-FFF2-40B4-BE49-F238E27FC236}">
                <a16:creationId xmlns:a16="http://schemas.microsoft.com/office/drawing/2014/main" id="{C979B9EE-90FE-453F-9C32-FDE25A2CB670}"/>
              </a:ext>
            </a:extLst>
          </p:cNvPr>
          <p:cNvSpPr/>
          <p:nvPr/>
        </p:nvSpPr>
        <p:spPr>
          <a:xfrm>
            <a:off x="145473" y="4858227"/>
            <a:ext cx="11771445" cy="186815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区别：第一次高潮主要是佛教与佛学的传入，第二次高潮以西学东渐为主，涉及的领域和范围更广；第一次高潮时，佛教的传入对中国政治、经济和文化产生深远影响，第二次高潮时，西学对中国影响较小，而中国传统文化却对西方启蒙思想产生了积极影响。</a:t>
            </a:r>
          </a:p>
          <a:p>
            <a:pPr lvl="0" latinLnBrk="1"/>
            <a:r>
              <a:rPr lang="en-US" altLang="zh-CN"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主要原因：封建小农经济占主导，对近代西学没有内在社会需求；封建君主专制的强化与思想控制的加强，制约了西学的传播；当时中国士大夫和知识阶层“唯我独尊”的文化心态，对西方产生排斥心理；封建统治者愚昧无知，以“天朝上国”自居，实行闭关锁国政策。</a:t>
            </a:r>
            <a:endPar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dc387e0a6?vbadefaultcenterpage=1&amp;parentnodeid=f2a1d2d37"/>
          <p:cNvSpPr/>
          <p:nvPr/>
        </p:nvSpPr>
        <p:spPr>
          <a:xfrm>
            <a:off x="283464" y="14270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近代中国中西文化交流的特点</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7_BD.4_1#a27fa014e?vbadefaultcenterpage=1&amp;parentnodeid=dc387e0a6"/>
          <p:cNvSpPr/>
          <p:nvPr/>
        </p:nvSpPr>
        <p:spPr>
          <a:xfrm>
            <a:off x="200302" y="703725"/>
            <a:ext cx="11640104" cy="250360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1.阅读下列材料，回答问题。</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近代以来，欧洲与中国的文化交流打破了平等均衡、长短互补的格局</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文化交流变成了作为落后一方的中国向作为先进一方的欧洲学习的进程。从一开始就是在欧洲列强对中国侵略和中国反侵略这样尖锐的政治背景下进行的。就中国方面而言……就不简单是一般意义上的落后向先进的学习，而是为寻求解决中国政治危机，救亡图存而向对手学习。随着对于救国方案探讨的深入，中国的仁人志士们对于欧洲文化的注意力，渐渐便转移到了探讨如何对中国的政治体制、社会制度、经济构成进行改造上。</a:t>
            </a:r>
            <a:endParaRPr kumimoji="0" 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——摘编自丁伟志《近代中国中西文化交流的历史特点》</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根据材料并结合所学知识，指出近代中国中西文化交流的特点。</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AN.5_1#a27fa014e?vbadefaultcenterpage=1&amp;parentnodeid=dc387e0a6">
            <a:extLst>
              <a:ext uri="{FF2B5EF4-FFF2-40B4-BE49-F238E27FC236}">
                <a16:creationId xmlns:a16="http://schemas.microsoft.com/office/drawing/2014/main" id="{124D2518-8CB2-42A9-A8B2-5094A2D8B757}"/>
              </a:ext>
            </a:extLst>
          </p:cNvPr>
          <p:cNvSpPr/>
          <p:nvPr/>
        </p:nvSpPr>
        <p:spPr>
          <a:xfrm>
            <a:off x="377103" y="5115085"/>
            <a:ext cx="11334161" cy="982155"/>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特点</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①</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中国向西方单方向的学习</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②</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由在列强侵略下的被动学习到主动学习</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③</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具有救亡图存的政治目的</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④</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是一个由浅入深的过程</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d1670ed9c.fixed?vbadefaultcenterpage=1&amp;parentnodeid=f5fd69e66"/>
          <p:cNvSpPr/>
          <p:nvPr/>
        </p:nvSpPr>
        <p:spPr>
          <a:xfrm>
            <a:off x="0" y="23145"/>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冲刺提分作业</a:t>
            </a:r>
            <a:endParaRPr kumimoji="0" lang="en-US" sz="3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5#5aebd07d2?vbadefaultcenterpage=1&amp;parentnodeid=c728f874d">
            <a:extLst>
              <a:ext uri="{FF2B5EF4-FFF2-40B4-BE49-F238E27FC236}">
                <a16:creationId xmlns:a16="http://schemas.microsoft.com/office/drawing/2014/main" id="{C9E1FD88-BFD3-4444-9AA0-0F28E8705C63}"/>
              </a:ext>
            </a:extLst>
          </p:cNvPr>
          <p:cNvSpPr/>
          <p:nvPr/>
        </p:nvSpPr>
        <p:spPr>
          <a:xfrm>
            <a:off x="283464" y="1565934"/>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1.[2021广东珠海模拟]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郭嵩焘任广东巡抚期间，曾在奏议中说：“香山富民陈守善、徐瓜林二户，皆以依附洋人，致富百万。”其中提到的陈、徐二户应该是买办（依附于洋商的中外贸易中介人）。</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他们财富的来路与传统社会里以三百六十行为生计的人全然不同。这一特殊群体的产生说明了鸦片战争后</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A.自然经济已经解体</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B.商人投靠西方列强</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C.社会结构出现新的变化</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D.向西方学习思潮的兴起</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C_4_BD#c728f874d?vbadefaultcenterpage=1&amp;parentnodeid=d1670ed9c">
            <a:extLst>
              <a:ext uri="{FF2B5EF4-FFF2-40B4-BE49-F238E27FC236}">
                <a16:creationId xmlns:a16="http://schemas.microsoft.com/office/drawing/2014/main" id="{C698C9D8-3A83-407D-95C9-9B05F3BBF6C7}"/>
              </a:ext>
            </a:extLst>
          </p:cNvPr>
          <p:cNvSpPr/>
          <p:nvPr/>
        </p:nvSpPr>
        <p:spPr>
          <a:xfrm>
            <a:off x="283464" y="896376"/>
            <a:ext cx="11521440" cy="607568"/>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一、选择题（每小题3分，共36分）</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QC_5_AS.2_1#5aebd07d2?vbadefaultcenterpage=1&amp;parentnodeid=c728f874d">
            <a:extLst>
              <a:ext uri="{FF2B5EF4-FFF2-40B4-BE49-F238E27FC236}">
                <a16:creationId xmlns:a16="http://schemas.microsoft.com/office/drawing/2014/main" id="{90790343-4177-45DC-82D4-188A0D2FA61D}"/>
              </a:ext>
            </a:extLst>
          </p:cNvPr>
          <p:cNvSpPr/>
          <p:nvPr/>
        </p:nvSpPr>
        <p:spPr>
          <a:xfrm>
            <a:off x="387374" y="4595132"/>
            <a:ext cx="11529822" cy="222226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依据题干“广东”“买办”“他们财富的来路与传统社会里以三百六十行为生计的人全然不同”并结合所学可知，在《南京条约》签订后，广州开放为通商口岸，该地区受到西方列强影响早，出现了新的社会力量即买办阶层，社会结构出现新变化，C项正确；依据题干“鸦片战争后”并结合所学知识可知，此时自然经济开始解体而不是已经解体，A项错误；“买办”是依附于洋商的中外贸易中介人，并非投靠西方列强，B项错误；掀起向西方学习的思潮在题干中没有反映，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QC_5_AN.1_1#5aebd07d2.bracket?vbadefaultcenterpage=1&amp;parentnodeid=c728f874d&amp;hasmatchpositionanswer=1">
            <a:extLst>
              <a:ext uri="{FF2B5EF4-FFF2-40B4-BE49-F238E27FC236}">
                <a16:creationId xmlns:a16="http://schemas.microsoft.com/office/drawing/2014/main" id="{F8CAED69-A8A1-4296-9535-2DB84A4DFA85}"/>
              </a:ext>
            </a:extLst>
          </p:cNvPr>
          <p:cNvSpPr/>
          <p:nvPr/>
        </p:nvSpPr>
        <p:spPr>
          <a:xfrm>
            <a:off x="2370882" y="3210468"/>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left)">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utoUpdateAnimBg="0"/>
      <p:bldP spid="9"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f18cfefde?vbadefaultcenterpage=1&amp;parentnodeid=c728f874d"/>
          <p:cNvSpPr/>
          <p:nvPr/>
        </p:nvSpPr>
        <p:spPr>
          <a:xfrm>
            <a:off x="283464" y="133275"/>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2.[2021广东肇庆二模]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有学者指出：“假如没有这场革命，清政府不会向西方学习，中国必然会在旧有轨道上徐徐而行；假如没有这场革命，汉人士大夫还会继续沉沦，不会有曾国藩、左宗棠、李鸿章，也不会有后来的政治大变局。”这说明“这场革命”(</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A.加速了清朝统治的瓦解</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B.客观上促进了中国的近代化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C.受到了西学东渐的影响</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D.获得了知识分子群体的支持</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3_1#f18cfefde.bracket?vbadefaultcenterpage=1&amp;parentnodeid=c728f874d&amp;hasmatchpositionanswer=1"/>
          <p:cNvSpPr/>
          <p:nvPr/>
        </p:nvSpPr>
        <p:spPr>
          <a:xfrm>
            <a:off x="2861564" y="1916355"/>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4_1#f18cfefde?vbadefaultcenterpage=1&amp;parentnodeid=c728f874d">
            <a:extLst>
              <a:ext uri="{FF2B5EF4-FFF2-40B4-BE49-F238E27FC236}">
                <a16:creationId xmlns:a16="http://schemas.microsoft.com/office/drawing/2014/main" id="{E1274379-EA2C-48C4-9FF5-759E42442187}"/>
              </a:ext>
            </a:extLst>
          </p:cNvPr>
          <p:cNvSpPr/>
          <p:nvPr/>
        </p:nvSpPr>
        <p:spPr>
          <a:xfrm>
            <a:off x="234973" y="3803344"/>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假如没有这场革命，清政府不会向西方学习，中国必然会在旧有轨道上徐徐而行”体现了太平天国运动推动了清政府向西方学习的进程，这有利于中国的近代化，B正确；A说法与材料无关，排除；材料主旨是“这场革命”产生的影响，而不是它自身发生的条件，C排除；太平天国运动并未得到知识分子群体的支持，D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5_1#20374c906?vbadefaultcenterpage=1&amp;parentnodeid=c728f874d"/>
          <p:cNvSpPr/>
          <p:nvPr/>
        </p:nvSpPr>
        <p:spPr>
          <a:xfrm>
            <a:off x="344424" y="141751"/>
            <a:ext cx="11529822" cy="49676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3.[2021广东珠海一模]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下表为黄海海战中北洋水师洋员参战表。这一状况</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p:txBody>
      </p:sp>
      <p:graphicFrame>
        <p:nvGraphicFramePr>
          <p:cNvPr id="5" name="QC_5_BD.5_2#20374c906?vbadefaultcenterpage=1&amp;parentnodeid=c728f874d"/>
          <p:cNvGraphicFramePr>
            <a:graphicFrameLocks noGrp="1"/>
          </p:cNvGraphicFramePr>
          <p:nvPr>
            <p:extLst>
              <p:ext uri="{D42A27DB-BD31-4B8C-83A1-F6EECF244321}">
                <p14:modId xmlns:p14="http://schemas.microsoft.com/office/powerpoint/2010/main" val="479656299"/>
              </p:ext>
            </p:extLst>
          </p:nvPr>
        </p:nvGraphicFramePr>
        <p:xfrm>
          <a:off x="344424" y="767607"/>
          <a:ext cx="11503152" cy="1650492"/>
        </p:xfrm>
        <a:graphic>
          <a:graphicData uri="http://schemas.openxmlformats.org/drawingml/2006/table">
            <a:tbl>
              <a:tblPr/>
              <a:tblGrid>
                <a:gridCol w="2025067">
                  <a:extLst>
                    <a:ext uri="{9D8B030D-6E8A-4147-A177-3AD203B41FA5}">
                      <a16:colId xmlns:a16="http://schemas.microsoft.com/office/drawing/2014/main" val="20000"/>
                    </a:ext>
                  </a:extLst>
                </a:gridCol>
                <a:gridCol w="1646970">
                  <a:extLst>
                    <a:ext uri="{9D8B030D-6E8A-4147-A177-3AD203B41FA5}">
                      <a16:colId xmlns:a16="http://schemas.microsoft.com/office/drawing/2014/main" val="20001"/>
                    </a:ext>
                  </a:extLst>
                </a:gridCol>
                <a:gridCol w="3159362">
                  <a:extLst>
                    <a:ext uri="{9D8B030D-6E8A-4147-A177-3AD203B41FA5}">
                      <a16:colId xmlns:a16="http://schemas.microsoft.com/office/drawing/2014/main" val="20002"/>
                    </a:ext>
                  </a:extLst>
                </a:gridCol>
                <a:gridCol w="4671753">
                  <a:extLst>
                    <a:ext uri="{9D8B030D-6E8A-4147-A177-3AD203B41FA5}">
                      <a16:colId xmlns:a16="http://schemas.microsoft.com/office/drawing/2014/main" val="20003"/>
                    </a:ext>
                  </a:extLst>
                </a:gridCol>
              </a:tblGrid>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姓名</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国籍</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职务</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服务军舰</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汉纳根</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德国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北洋舰队总查</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定远舰（舰队指挥舰）</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马吉芬</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美国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帮办管带</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镇远舰（主力战舰）</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余锡尔</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英国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总管轮</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致远舰（主力战舰）</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5_BD.5_3#20374c906.choices?vbadefaultcenterpage=1&amp;parentnodeid=c728f874d"/>
          <p:cNvSpPr/>
          <p:nvPr/>
        </p:nvSpPr>
        <p:spPr>
          <a:xfrm>
            <a:off x="344424" y="2389143"/>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A.是黄海海战中清军战败的根源</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B.体现了清政府向西方学习的态度</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C.反映出北洋海军整体装备落后</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D.导致北洋水师受到列强的牵制</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6_1#20374c906.bracket?vbadefaultcenterpage=1&amp;parentnodeid=c728f874d&amp;hasmatchpositionanswer=1"/>
          <p:cNvSpPr/>
          <p:nvPr/>
        </p:nvSpPr>
        <p:spPr>
          <a:xfrm>
            <a:off x="11187049" y="141751"/>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6" name="QC_5_AS.7_1#20374c906?vbadefaultcenterpage=1&amp;parentnodeid=c728f874d">
            <a:extLst>
              <a:ext uri="{FF2B5EF4-FFF2-40B4-BE49-F238E27FC236}">
                <a16:creationId xmlns:a16="http://schemas.microsoft.com/office/drawing/2014/main" id="{18968F91-5375-49CB-AE4E-237E49979191}"/>
              </a:ext>
            </a:extLst>
          </p:cNvPr>
          <p:cNvSpPr/>
          <p:nvPr/>
        </p:nvSpPr>
        <p:spPr>
          <a:xfrm>
            <a:off x="344424" y="4280408"/>
            <a:ext cx="11529822" cy="216096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信息可以看出，清政府的近代海军中有洋人，说明当时在建设近代海军时，向西方学习并引进技术与人员，故B正确；清军战败根源是清政府的腐败，排除A；材料无法反映出北洋海军整体装备落后，排除C；D与材料主旨无关，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6"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de72fff90?vbadefaultcenterpage=1&amp;parentnodeid=c728f874d"/>
          <p:cNvSpPr/>
          <p:nvPr/>
        </p:nvSpPr>
        <p:spPr>
          <a:xfrm>
            <a:off x="283464" y="694384"/>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4.[2020湖南郴州一模]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第二次鸦片战争中，在西方列强的强烈抗议下，清政府规定今后“夷人”均改称为“洋人”，“夷务”均改称为“洋务”。</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这表明</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A.中国半殖民地化程度大大加深</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B.列强对中国政治侵略加剧</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C.清政府被迫放弃“天朝上国”观念</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D.清政府外交基本实现近代化</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8_1#de72fff90.bracket?vbadefaultcenterpage=1&amp;parentnodeid=c728f874d&amp;hasmatchpositionanswer=1"/>
          <p:cNvSpPr/>
          <p:nvPr/>
        </p:nvSpPr>
        <p:spPr>
          <a:xfrm>
            <a:off x="585955" y="2000090"/>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9_1#de72fff90?vbadefaultcenterpage=1&amp;parentnodeid=c728f874d"/>
          <p:cNvSpPr/>
          <p:nvPr/>
        </p:nvSpPr>
        <p:spPr>
          <a:xfrm>
            <a:off x="283464" y="4048569"/>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材料“在西方列强的强烈抗议下</a:t>
            </a: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今后‘夷人’均改称为‘洋人’”，反映出清政府被迫放弃“天朝上国”观念，故选C项。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4cadf28e1?vbadefaultcenterpage=1&amp;parentnodeid=c728f874d"/>
          <p:cNvSpPr/>
          <p:nvPr/>
        </p:nvSpPr>
        <p:spPr>
          <a:xfrm>
            <a:off x="283464" y="410367"/>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3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5.[2021湖北黄冈模拟]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世纪中期，上海周边的南浔、震泽等地丝商将买进的土丝按等级分发给农户或小作坊再次缫制成经丝，专供出口，出现了产销两旺的局面，时人称为“洋经丝”，其价格也远高于未经再加工的丝。这一现象可以反映当时(</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5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A.中国在对外贸易中的出超地位</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B.近代民族工业得到了初步发展</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5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C.传统手工业积极适应市场变化</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D.自然经济具有顽强的抵制作用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0_1#4cadf28e1.bracket?vbadefaultcenterpage=1&amp;parentnodeid=c728f874d&amp;hasmatchpositionanswer=1"/>
          <p:cNvSpPr/>
          <p:nvPr/>
        </p:nvSpPr>
        <p:spPr>
          <a:xfrm>
            <a:off x="4165046" y="215950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1_1#4cadf28e1?vbadefaultcenterpage=1&amp;parentnodeid=c728f874d">
            <a:extLst>
              <a:ext uri="{FF2B5EF4-FFF2-40B4-BE49-F238E27FC236}">
                <a16:creationId xmlns:a16="http://schemas.microsoft.com/office/drawing/2014/main" id="{81F62B93-B86B-4604-99E4-FAC206604E3E}"/>
              </a:ext>
            </a:extLst>
          </p:cNvPr>
          <p:cNvSpPr/>
          <p:nvPr/>
        </p:nvSpPr>
        <p:spPr>
          <a:xfrm>
            <a:off x="283464" y="4289638"/>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内容可知，19世纪中期，上海周边一些地区将土丝制成经丝，用于出口，出现了产销两旺的局面，这是传统手工业积极适应市场而出现的变化，取得了很好的效果，故C正确；材料只体现上海周边地区，且没有进口与出口的情况对比，所以不能证明中国在对外贸易中的出超地位，故排除A；近代民族工业于甲午战后得到了初步发展，与材料时间不符，故排除B；材料强调的是传统手工业积极适应市场而出现的变化，而不是抵制市场，故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7b3038bf0?vbadefaultcenterpage=1&amp;parentnodeid=c728f874d"/>
          <p:cNvSpPr/>
          <p:nvPr/>
        </p:nvSpPr>
        <p:spPr>
          <a:xfrm>
            <a:off x="283464" y="334725"/>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6.[2019河南郑州二模]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洋务派在1865年以后创办的军事工业中，普遍实行雇佣劳动。工人的工资基本上是按照技术高低而定，劳动强度虽然很大，但加班作业</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亦加给工资。这表明当时的洋务企业(</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A.注重保障工人权益</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B.已脱离落后因素的影响</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C.具有资本主义因素</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D.主动引进西方先进技术</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12_1#7b3038bf0.bracket?vbadefaultcenterpage=1&amp;parentnodeid=c728f874d&amp;hasmatchpositionanswer=1"/>
          <p:cNvSpPr/>
          <p:nvPr/>
        </p:nvSpPr>
        <p:spPr>
          <a:xfrm>
            <a:off x="8476119" y="1534251"/>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5_AS.13_1#7b3038bf0?vbadefaultcenterpage=1&amp;parentnodeid=c728f874d"/>
          <p:cNvSpPr/>
          <p:nvPr/>
        </p:nvSpPr>
        <p:spPr>
          <a:xfrm>
            <a:off x="283464" y="369722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从材料中“雇佣劳动”“工人的工资基本上是按照技术高低而定</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”“加班作业</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亦加给工资</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等信息可知，这些企业具有资本主义因素，故选C项。材料信息只涉及工人的工资和加班费情况，且提到劳动强度很大，无法说明注重保障工人权益，故A项错误；洋务企业的管理多为封建衙门式管理，故B项与史实不符，排除；主动引进西方先进技术在材料中无法体现，故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2338862c7?vbadefaultcenterpage=1&amp;parentnodeid=c728f874d"/>
          <p:cNvSpPr/>
          <p:nvPr/>
        </p:nvSpPr>
        <p:spPr>
          <a:xfrm>
            <a:off x="428937" y="293162"/>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7.[2021湖北十堰模拟]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李鸿章在《筹议海防折》中将鸦片战争以来的中国局势形容为“数千年来未有之变局”。1888年，康有为在《上清帝第一书》中指出：“今海外略地已竟，合而伺我，真非常之变局也。”“变局”实质反映出(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A.近代中国民族危机空前加深</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B.两人呼吁清政府革新图强</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C.外来入侵冲击国人夷夏观念</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D.国民民族意识空前觉醒</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4_1#2338862c7.bracket?vbadefaultcenterpage=1&amp;parentnodeid=c728f874d&amp;hasmatchpositionanswer=1"/>
          <p:cNvSpPr/>
          <p:nvPr/>
        </p:nvSpPr>
        <p:spPr>
          <a:xfrm>
            <a:off x="1442050" y="2250809"/>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5_1#2338862c7?vbadefaultcenterpage=1&amp;parentnodeid=c728f874d"/>
          <p:cNvSpPr/>
          <p:nvPr/>
        </p:nvSpPr>
        <p:spPr>
          <a:xfrm>
            <a:off x="283464" y="4226179"/>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筹议海防折》”以及“《上清帝第一书》”，可以看出两人从各自的角度（兴办洋务与改革维新）呼吁清政府革新图强，故选B；甲午中日战争后，列强掀起瓜分中国的狂潮，民族危机空前加深，排除A；夷夏观念与材料无关，排除C；日本全面侵华时，举国抗战，民族意识空前觉醒，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3c6e5c738?vbadefaultcenterpage=1&amp;parentnodeid=c728f874d"/>
          <p:cNvSpPr/>
          <p:nvPr/>
        </p:nvSpPr>
        <p:spPr>
          <a:xfrm>
            <a:off x="283464" y="182326"/>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8.[2021湖南长沙二模]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1890年，商办上海鸿安轮船公司创立时，大量股份为轮船招商局的买办所有。1891年，商办上海华新纺织新局的发起者和入股者大多是洋务企业上海机器织布局的参与者和股东。上述现象反映出当时(</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A.清政府的阶级属性发生变化</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B.股份制成为近代企业主要经营模式</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C.国内资本市场竞争十分激烈</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D.民族资本主义发展受益于洋务运动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6_1#3c6e5c738.bracket?vbadefaultcenterpage=1&amp;parentnodeid=c728f874d&amp;hasmatchpositionanswer=1"/>
          <p:cNvSpPr/>
          <p:nvPr/>
        </p:nvSpPr>
        <p:spPr>
          <a:xfrm>
            <a:off x="919618" y="2043268"/>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7_1#3c6e5c738?vbadefaultcenterpage=1&amp;parentnodeid=c728f874d"/>
          <p:cNvSpPr/>
          <p:nvPr/>
        </p:nvSpPr>
        <p:spPr>
          <a:xfrm>
            <a:off x="283464" y="3877333"/>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商办上海鸿安轮船公司和上海华新纺织新局创立时，大量股份为洋务企业的参与者和股东所有，这反映出洋务企业对民族资本主义发展的推动作用，故D正确；清政府的阶级属性变化不符合史实，故A错误；材料不足以说明股份制成为近代企业主要经营模式，故B错误；材料和国内资本市场竞争十分激烈无关，故C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74db13ddd?vbadefaultcenterpage=1&amp;parentnodeid=c728f874d"/>
          <p:cNvSpPr/>
          <p:nvPr/>
        </p:nvSpPr>
        <p:spPr>
          <a:xfrm>
            <a:off x="283464" y="125652"/>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9.[2021湖南怀化一模]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鸦片战争后，西方教会医院在中国大量开设，人们只有在遇到外科、眼科疾病时，才倾向于向西医求助，而内科疾病一般是在中医诊治多次无效后，才去尝试西医。这从侧面反映了(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A.中国人“华夷之辨”的心理防线</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B.西医的疗效无法满足人们的需求</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C.国人对外来侵略强烈抵制的心态</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D.“西学东渐”深刻影响国人生活</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18_1#74db13ddd.bracket?vbadefaultcenterpage=1&amp;parentnodeid=c728f874d&amp;hasmatchpositionanswer=1"/>
          <p:cNvSpPr/>
          <p:nvPr/>
        </p:nvSpPr>
        <p:spPr>
          <a:xfrm>
            <a:off x="9514055" y="142520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5_AS.19_1#74db13ddd?vbadefaultcenterpage=1&amp;parentnodeid=c728f874d">
            <a:extLst>
              <a:ext uri="{FF2B5EF4-FFF2-40B4-BE49-F238E27FC236}">
                <a16:creationId xmlns:a16="http://schemas.microsoft.com/office/drawing/2014/main" id="{1A780F4C-F8F5-4C4E-AB25-695B2D6FCB36}"/>
              </a:ext>
            </a:extLst>
          </p:cNvPr>
          <p:cNvSpPr/>
          <p:nvPr/>
        </p:nvSpPr>
        <p:spPr>
          <a:xfrm>
            <a:off x="283464" y="3216607"/>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据材料“人们只有在遇到</a:t>
            </a: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才倾向于向西医求助”“一般是在中医诊治多次无效后，才去尝试西医”可知，国人到万不得已时才尝试西医，由此可见国人仍对西方事物存在偏见，从侧面反映了中国人“华夷之辨”的心理防线，故选A；人们遇到外科、眼科疾病时，倾向于向西医求助，说明人们相信西医的疗效，排除B；材料反映的是对西医的疑惧，并非对外来侵略的抵制，排除C；D不符合材料主旨，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81a581505?vbadefaultcenterpage=1&amp;parentnodeid=c728f874d"/>
          <p:cNvSpPr/>
          <p:nvPr/>
        </p:nvSpPr>
        <p:spPr>
          <a:xfrm>
            <a:off x="283464" y="210171"/>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10.[2021湖北黄石月考]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鸦片战争后，徐继畬指出：“欧罗巴一土，以罗经视之，在乾戌方，独得金气。其地形则平土之中，容畜沧海数千里，回环吞吐，亦与他壤迥别</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其人性情缜密，善于运思，长于制器</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造舟尤极奥妙</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测量海道，处处志其浅深，不失尺寸。越七万里而通于中土，非偶然也。”</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上述材料表明他</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A.最早关注欧洲历史、地理和经济</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B.从西方视角否定封建制度</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C.认识到中国丧失主权的重大危害</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D.秉持本土文化价值的立场</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20_1#81a581505.bracket?vbadefaultcenterpage=1&amp;parentnodeid=c728f874d&amp;hasmatchpositionanswer=1"/>
          <p:cNvSpPr/>
          <p:nvPr/>
        </p:nvSpPr>
        <p:spPr>
          <a:xfrm>
            <a:off x="1887440" y="2587611"/>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21_1#81a581505?vbadefaultcenterpage=1&amp;parentnodeid=c728f874d">
            <a:extLst>
              <a:ext uri="{FF2B5EF4-FFF2-40B4-BE49-F238E27FC236}">
                <a16:creationId xmlns:a16="http://schemas.microsoft.com/office/drawing/2014/main" id="{A040D8C7-C804-4060-82BD-9A62FC2670CA}"/>
              </a:ext>
            </a:extLst>
          </p:cNvPr>
          <p:cNvSpPr/>
          <p:nvPr/>
        </p:nvSpPr>
        <p:spPr>
          <a:xfrm>
            <a:off x="352737" y="4370691"/>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由材料信息“欧罗巴一土，以罗经视之，在乾戌方，独得金气”可知，徐继畬把欧罗巴放到“罗经”上来看，这表明他秉持本土文化价值的立场，故D正确</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材料信息体现不出“最早”，故A错误；材料没有否定封建制度，故B错误；材料信息也体现不出对中国丧失主权的认识，故C错误。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d4c3c2add?vbadefaultcenterpage=1&amp;parentnodeid=c728f874d"/>
          <p:cNvSpPr/>
          <p:nvPr/>
        </p:nvSpPr>
        <p:spPr>
          <a:xfrm>
            <a:off x="283464" y="244671"/>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11.[2021湖北宜昌一模]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近代中国，“保文化”和“保国家”的双重责任难以两全。“保文化”意味着会在以强大工业文明为后盾的西方军事枪炮的进逼下走向“亡国”的绝路；“保国家”意味着得“师夷长技”。“用夷变夏”折磨着“士”阶层的价值底线</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保国”者虽务实，但并非放弃了“保文化”的深层心理，而是采用了变通方式。他们最有可能提出</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A.“创立民国，平均地权”</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B.“德先生与赛先生”</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C.“师夷长技以自强”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D.“变者天下之公理”</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22_1#d4c3c2add.bracket?vbadefaultcenterpage=1&amp;parentnodeid=c728f874d&amp;hasmatchpositionanswer=1"/>
          <p:cNvSpPr/>
          <p:nvPr/>
        </p:nvSpPr>
        <p:spPr>
          <a:xfrm>
            <a:off x="7727973" y="2809148"/>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5_AS.23_1#d4c3c2add?vbadefaultcenterpage=1&amp;parentnodeid=c728f874d"/>
          <p:cNvSpPr/>
          <p:nvPr/>
        </p:nvSpPr>
        <p:spPr>
          <a:xfrm>
            <a:off x="283464" y="5084064"/>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材料中“士阶层”的主张最有可能是洋务派“中体西用”的思想，故选C；A是革命派的思想，B是激进派的思想，D是维新派的思想，故不选。</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a34130804?vbadefaultcenterpage=1&amp;parentnodeid=c728f874d"/>
          <p:cNvSpPr/>
          <p:nvPr/>
        </p:nvSpPr>
        <p:spPr>
          <a:xfrm>
            <a:off x="283464" y="140203"/>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12.[2021重庆渝中模拟]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世纪，清政府以“夷”称呼西方国家，如“英夷”“法夷”等，凡是和外国事务有关的交涉，也统统称为“夷务”。19世纪60年代起，清政府以“西洋各国”“泰西各国”称呼西方国家，“夷务”也就演变为“洋务”。这一变化反映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A.清政府“天朝上国”梦醒</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B.西方与中国建立平等的外交关系</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C.清政府被迫适应时局巨变</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D.清政府决定开展洋务运动以自救</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24_1#a34130804.bracket?vbadefaultcenterpage=1&amp;parentnodeid=c728f874d&amp;hasmatchpositionanswer=1"/>
          <p:cNvSpPr/>
          <p:nvPr/>
        </p:nvSpPr>
        <p:spPr>
          <a:xfrm>
            <a:off x="4497555" y="210339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5_AS.25_1#a34130804?vbadefaultcenterpage=1&amp;parentnodeid=c728f874d">
            <a:extLst>
              <a:ext uri="{FF2B5EF4-FFF2-40B4-BE49-F238E27FC236}">
                <a16:creationId xmlns:a16="http://schemas.microsoft.com/office/drawing/2014/main" id="{D9AF16F8-0300-480C-82F4-931ACABE75F5}"/>
              </a:ext>
            </a:extLst>
          </p:cNvPr>
          <p:cNvSpPr/>
          <p:nvPr/>
        </p:nvSpPr>
        <p:spPr>
          <a:xfrm>
            <a:off x="345809" y="4149711"/>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25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清政府对西方国家的称呼由“夷”逐渐变为“洋”，这说明近代随着西方的侵略和民族危机的加深，以及对西方的文化、政治制度的认识的深入，清政府逐渐抛弃传统的“天朝上国”意识，由轻视西方到正视西方，故选C；A不能准确反映材料本质，排除；近代西方与中国建立的是不平等的外交关系，排除B；材料没有涉及开展洋务运动的信息，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401a3de34?vbadefaultcenterpage=1&amp;parentnodeid=d1670ed9c"/>
          <p:cNvSpPr/>
          <p:nvPr/>
        </p:nvSpPr>
        <p:spPr>
          <a:xfrm>
            <a:off x="283464" y="166831"/>
            <a:ext cx="11521440" cy="57327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二、非选择题（共24分）</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5_BD.26_1#920042bfd?vbadefaultcenterpage=1&amp;parentnodeid=401a3de34"/>
          <p:cNvSpPr/>
          <p:nvPr/>
        </p:nvSpPr>
        <p:spPr>
          <a:xfrm>
            <a:off x="283464" y="823237"/>
            <a:ext cx="11529822" cy="347859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13.[2021重庆模拟]</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阅读材料，回答下列问题。</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材料一</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汉代最初流传下来的《春秋》等经典文献，都是用古篆文写成的。古文经学依托先秦古文经典，强调文字训诂。为了研究与推广，一些经学家用通行的隶书来解读古文的经典，形成今文经学。他们从现实政治出发，常常附会经义。古文经学家视孔子为一史学家，六经都是前代的史料，孔子只是前代文化的保存者，“述而不作，信而好古”，六经的次第应当按史料产生的早晚排列</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今文经学家视孔子为教育家、政治家，六经只是孔子“托古改制”的工具。孔子所注重的不在于六经的文字事实，而在于经学的微言大义。六经的次第当然要按程度的浅深而排列。今文经学在西汉受到尊崇，东汉时被古文经学超越。</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rPr>
              <a:t>    </a:t>
            </a:r>
          </a:p>
          <a:p>
            <a:pPr marL="0" marR="0" lvl="0" indent="0" algn="r"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摘编自周予同《中国经学史讲义</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p>
          <a:p>
            <a:pPr latinLnBrk="1"/>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根据材料一并结合所学，归纳汉朝古文经学和今文经学的区别，分析西汉今文经学受到尊崇的原因</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。（6分）</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6_AN.27_1#2c87a7eec?vbadefaultcenterpage=1&amp;parentnodeid=920042bfd">
            <a:extLst>
              <a:ext uri="{FF2B5EF4-FFF2-40B4-BE49-F238E27FC236}">
                <a16:creationId xmlns:a16="http://schemas.microsoft.com/office/drawing/2014/main" id="{E8E57099-4FD1-4E79-A99D-81B7BD58EF60}"/>
              </a:ext>
            </a:extLst>
          </p:cNvPr>
          <p:cNvSpPr/>
          <p:nvPr/>
        </p:nvSpPr>
        <p:spPr>
          <a:xfrm>
            <a:off x="422010" y="4487456"/>
            <a:ext cx="11529822" cy="207267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区别：文字和传本不同（前者为古篆文，后者为隶书</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）；研究方法不同（前者重文字训诂，后者重阐发应用）；对六经认识不同（性质不同，排序不同）；对孔子的评价不同。</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原因：服务现实政治需要；董仲舒改造儒学（儒学自身的发展</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）；隶书字体易于接受传播。</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left)">
                                      <p:cBhvr>
                                        <p:cTn id="1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26_1#920042bfd?vbadefaultcenterpage=1&amp;parentnodeid=401a3de34"/>
          <p:cNvSpPr/>
          <p:nvPr/>
        </p:nvSpPr>
        <p:spPr>
          <a:xfrm>
            <a:off x="283464" y="154749"/>
            <a:ext cx="11529822" cy="363446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材料二</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道光年间前后，清代今文经学得以复兴再起，并成为中国传统儒学的重要派别和学术思潮。魏源指出，烦琐考据是“锢天下聪明知慧使尽出于无用之一途”。西汉今、古文本是一家，大同小异不过什一。六经皆圣人忧患之书，治经当探求圣人的微言大义，以求通经致用，以经术为治术。</a:t>
            </a:r>
            <a:endParaRPr kumimoji="0" lang="en-US" sz="26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摘编自李军《论清代今文经学的创立复兴及其思想特点</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a:p>
            <a:pPr latinLnBrk="1">
              <a:lnSpc>
                <a:spcPct val="150000"/>
              </a:lnSpc>
            </a:pP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a:t>
            </a: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根据材料二并结合所学，概括魏源思想特点，说明其影响</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。（6分）</a:t>
            </a:r>
            <a:endParaRPr kumimoji="0" lang="en-US" altLang="zh-CN"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6_AN.29_1#7464bce62?vbadefaultcenterpage=1&amp;parentnodeid=920042bfd">
            <a:extLst>
              <a:ext uri="{FF2B5EF4-FFF2-40B4-BE49-F238E27FC236}">
                <a16:creationId xmlns:a16="http://schemas.microsoft.com/office/drawing/2014/main" id="{69C82F7F-4637-47EE-9A45-9B97FF72E0A3}"/>
              </a:ext>
            </a:extLst>
          </p:cNvPr>
          <p:cNvSpPr/>
          <p:nvPr/>
        </p:nvSpPr>
        <p:spPr>
          <a:xfrm>
            <a:off x="387373" y="4244203"/>
            <a:ext cx="11529822" cy="1497267"/>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特点：调和古文经学和今文经学；强调经世致用</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影响</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①</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发扬了今文经学关注现实的传统</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②</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促进了传统儒学的更新</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③</a:t>
            </a: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引领了向西方学习的思潮（启发了一批先进知识分子面向世界，向西方学习的思潮</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en-US" altLang="zh-CN"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1_1#6e7625f53?vbadefaultcenterpage=1&amp;parentnodeid=401a3de34"/>
          <p:cNvSpPr/>
          <p:nvPr/>
        </p:nvSpPr>
        <p:spPr>
          <a:xfrm>
            <a:off x="283464" y="168473"/>
            <a:ext cx="11529822" cy="276869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14.阅读材料，完成下列要求。</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在中国近代史上，帝国主义为了把中国变成它们的半殖民地，极力维护中国封建制度。外国资本主义经济是随着侵略而产生的，由于享有政治、经济特权，在中国不断发展壮大，甚至居于垄断地位。外国资本主义经济瓦解着自然经济，束缚着又推动着民族资本主义经济发展，同时也造就了中国最早的产业工人。总之，外国资本主义经济对近代中国社会产生过深刻的影响。</a:t>
            </a:r>
            <a:endParaRPr kumimoji="0" lang="en-US"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——摘编自曹童心《资本帝国主义的侵略</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对中国近代经济发展的影响》</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从材料中提取相互关联的历史信息，自拟论题，并结合所学知识予以阐述。（要求：写明论题，论从史出，史论结合）（12分）</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5_AN.32_1#6e7625f53?vbadefaultcenterpage=1&amp;parentnodeid=401a3de34">
            <a:extLst>
              <a:ext uri="{FF2B5EF4-FFF2-40B4-BE49-F238E27FC236}">
                <a16:creationId xmlns:a16="http://schemas.microsoft.com/office/drawing/2014/main" id="{3AF0D80C-50EA-48BB-95BB-87E8D14DC400}"/>
              </a:ext>
            </a:extLst>
          </p:cNvPr>
          <p:cNvSpPr/>
          <p:nvPr/>
        </p:nvSpPr>
        <p:spPr>
          <a:xfrm>
            <a:off x="338883" y="2964585"/>
            <a:ext cx="11529822" cy="52813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论题：外国资本主义经济在客观上对中国社会的发展与进步具有推动作用</a:t>
            </a:r>
            <a:r>
              <a:rPr kumimoji="0" lang="en-US" altLang="zh-CN"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阐述：外国资本主义经济一方面瓦解着中国自给自足的自然经济，造成大量农民和手工业者破产；另一方面，这些破产的农民和手工业者又成为工业发展所不可缺少的劳动力资源，成为中国最早的产业工人，为中国民族资本主义经济产业的发展创造了条件。随着民族矛盾的尖锐，列强的侵略客观上又促使中国人积极向西方学习，探索救国救民的真理。列强宣传资本主义政治、经济制度与资产阶级思想文化，客观上推动了中国经济工业化、政治民主化的进程</a:t>
            </a:r>
            <a:r>
              <a:rPr kumimoji="0" lang="en-US" altLang="zh-CN"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客观上推动了中国的近代化。</a:t>
            </a:r>
            <a:endPar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4889</Words>
  <Application>Microsoft Office PowerPoint</Application>
  <PresentationFormat>自定义</PresentationFormat>
  <Paragraphs>569</Paragraphs>
  <Slides>54</Slides>
  <Notes>46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54</vt:i4>
      </vt:variant>
    </vt:vector>
  </HeadingPairs>
  <TitlesOfParts>
    <vt:vector size="65" baseType="lpstr">
      <vt:lpstr>等线</vt:lpstr>
      <vt:lpstr>方正大标宋_GBK</vt:lpstr>
      <vt:lpstr>方正黑体_GBK</vt:lpstr>
      <vt:lpstr>黑体</vt:lpstr>
      <vt:lpstr>华文楷体</vt:lpstr>
      <vt:lpstr>楷体</vt:lpstr>
      <vt:lpstr>宋体</vt:lpstr>
      <vt:lpstr>Arial</vt:lpstr>
      <vt:lpstr>Calibri</vt:lpstr>
      <vt:lpstr>Times New Roman</vt:lpstr>
      <vt:lpstr>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启明合心</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启明合心</dc:creator>
  <cp:lastModifiedBy>崇芳</cp:lastModifiedBy>
  <cp:revision>15</cp:revision>
  <dcterms:created xsi:type="dcterms:W3CDTF">2021-11-19T07:02:00Z</dcterms:created>
  <dcterms:modified xsi:type="dcterms:W3CDTF">2022-02-19T07:10:06Z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65D5DE4E2E514A12A382BC92E11BC7E2</vt:lpwstr>
  </property>
  <property fmtid="{D5CDD505-2E9C-101B-9397-08002B2CF9AE}" pid="3" name="KSOProductBuildVer">
    <vt:lpwstr>2052-11.1.0.11115</vt:lpwstr>
  </property>
</Properties>
</file>