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56" r:id="rId3"/>
    <p:sldId id="488" r:id="rId4"/>
    <p:sldId id="2079" r:id="rId6"/>
    <p:sldId id="1790" r:id="rId7"/>
    <p:sldId id="1678" r:id="rId8"/>
    <p:sldId id="1893" r:id="rId9"/>
    <p:sldId id="1894" r:id="rId10"/>
    <p:sldId id="2065" r:id="rId11"/>
    <p:sldId id="2040" r:id="rId12"/>
    <p:sldId id="2054" r:id="rId13"/>
    <p:sldId id="2045" r:id="rId14"/>
    <p:sldId id="2072" r:id="rId15"/>
    <p:sldId id="629" r:id="rId16"/>
    <p:sldId id="2073" r:id="rId17"/>
    <p:sldId id="2074" r:id="rId18"/>
    <p:sldId id="2058" r:id="rId19"/>
    <p:sldId id="2052" r:id="rId20"/>
    <p:sldId id="2066" r:id="rId21"/>
    <p:sldId id="2067" r:id="rId22"/>
    <p:sldId id="2068" r:id="rId23"/>
    <p:sldId id="1911" r:id="rId24"/>
    <p:sldId id="2070" r:id="rId25"/>
    <p:sldId id="2075" r:id="rId26"/>
    <p:sldId id="1742" r:id="rId27"/>
    <p:sldId id="1743" r:id="rId28"/>
    <p:sldId id="2076" r:id="rId29"/>
    <p:sldId id="2006" r:id="rId30"/>
    <p:sldId id="2077" r:id="rId31"/>
    <p:sldId id="2078" r:id="rId32"/>
    <p:sldId id="768" r:id="rId33"/>
    <p:sldId id="788" r:id="rId34"/>
    <p:sldId id="790" r:id="rId35"/>
    <p:sldId id="792" r:id="rId36"/>
    <p:sldId id="794" r:id="rId37"/>
    <p:sldId id="770" r:id="rId38"/>
  </p:sldIdLst>
  <p:sldSz cx="12192000" cy="6858000"/>
  <p:notesSz cx="6858000" cy="9144000"/>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6"/>
      </p:cViewPr>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2" Type="http://schemas.openxmlformats.org/officeDocument/2006/relationships/tags" Target="tags/tag179.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slide" Target="slides/slide2.xml"/><Relationship Id="rId39" Type="http://schemas.openxmlformats.org/officeDocument/2006/relationships/presProps" Target="presProps.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7" Type="http://schemas.openxmlformats.org/officeDocument/2006/relationships/theme" Target="../theme/theme2.xml"/><Relationship Id="rId6" Type="http://schemas.openxmlformats.org/officeDocument/2006/relationships/tags" Target="../tags/tag178.xml"/><Relationship Id="rId5" Type="http://schemas.openxmlformats.org/officeDocument/2006/relationships/tags" Target="../tags/tag177.xml"/><Relationship Id="rId4" Type="http://schemas.openxmlformats.org/officeDocument/2006/relationships/tags" Target="../tags/tag176.xml"/><Relationship Id="rId3" Type="http://schemas.openxmlformats.org/officeDocument/2006/relationships/tags" Target="../tags/tag175.xml"/><Relationship Id="rId2" Type="http://schemas.openxmlformats.org/officeDocument/2006/relationships/tags" Target="../tags/tag174.xml"/><Relationship Id="rId1" Type="http://schemas.openxmlformats.org/officeDocument/2006/relationships/tags" Target="../tags/tag17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1"/>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2"/>
            </p:custDataLst>
          </p:nvPr>
        </p:nvSpPr>
        <p:spPr>
          <a:xfrm>
            <a:off x="3884613" y="0"/>
            <a:ext cx="2971800" cy="458788"/>
          </a:xfrm>
          <a:prstGeom prst="rect">
            <a:avLst/>
          </a:prstGeom>
        </p:spPr>
        <p:txBody>
          <a:bodyPr vert="horz" lIns="91440" tIns="45720" rIns="91440" bIns="45720" rtlCol="0"/>
          <a:lstStyle>
            <a:lvl1pPr algn="r">
              <a:defRPr sz="1200"/>
            </a:lvl1pPr>
          </a:lstStyle>
          <a:p>
            <a:fld id="{83B74A34-CDF5-48B7-BD75-A5F201F89709}" type="datetimeFigureOut">
              <a:rPr lang="zh-CN" altLang="en-US" smtClean="0"/>
            </a:fld>
            <a:endParaRPr lang="zh-CN" altLang="en-US"/>
          </a:p>
        </p:txBody>
      </p:sp>
      <p:sp>
        <p:nvSpPr>
          <p:cNvPr id="4" name="幻灯片图像占位符 3"/>
          <p:cNvSpPr>
            <a:spLocks noGrp="1" noRot="1" noChangeAspect="1"/>
          </p:cNvSpPr>
          <p:nvPr>
            <p:ph type="sldImg" idx="2"/>
            <p:custDataLst>
              <p:tags r:id="rId3"/>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4"/>
            </p:custDataLst>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custDataLst>
              <p:tags r:id="rId5"/>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6"/>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76572D0F-D061-46D2-A50A-AC979EBE113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5" Type="http://schemas.openxmlformats.org/officeDocument/2006/relationships/tags" Target="../tags/tag72.xml"/><Relationship Id="rId4" Type="http://schemas.openxmlformats.org/officeDocument/2006/relationships/tags" Target="../tags/tag71.xml"/><Relationship Id="rId3" Type="http://schemas.openxmlformats.org/officeDocument/2006/relationships/tags" Target="../tags/tag70.xml"/><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5" Type="http://schemas.openxmlformats.org/officeDocument/2006/relationships/tags" Target="../tags/tag110.xml"/><Relationship Id="rId4" Type="http://schemas.openxmlformats.org/officeDocument/2006/relationships/tags" Target="../tags/tag109.xml"/><Relationship Id="rId3" Type="http://schemas.openxmlformats.org/officeDocument/2006/relationships/tags" Target="../tags/tag108.xml"/><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3.xml.rels><?xml version="1.0" encoding="UTF-8" standalone="yes"?>
<Relationships xmlns="http://schemas.openxmlformats.org/package/2006/relationships"><Relationship Id="rId5" Type="http://schemas.openxmlformats.org/officeDocument/2006/relationships/tags" Target="../tags/tag148.xml"/><Relationship Id="rId4" Type="http://schemas.openxmlformats.org/officeDocument/2006/relationships/tags" Target="../tags/tag147.xml"/><Relationship Id="rId3" Type="http://schemas.openxmlformats.org/officeDocument/2006/relationships/tags" Target="../tags/tag146.xml"/><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4.xml.rels><?xml version="1.0" encoding="UTF-8" standalone="yes"?>
<Relationships xmlns="http://schemas.openxmlformats.org/package/2006/relationships"><Relationship Id="rId5" Type="http://schemas.openxmlformats.org/officeDocument/2006/relationships/tags" Target="../tags/tag153.xml"/><Relationship Id="rId4" Type="http://schemas.openxmlformats.org/officeDocument/2006/relationships/tags" Target="../tags/tag152.xml"/><Relationship Id="rId3" Type="http://schemas.openxmlformats.org/officeDocument/2006/relationships/tags" Target="../tags/tag151.xml"/><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5.xml.rels><?xml version="1.0" encoding="UTF-8" standalone="yes"?>
<Relationships xmlns="http://schemas.openxmlformats.org/package/2006/relationships"><Relationship Id="rId5" Type="http://schemas.openxmlformats.org/officeDocument/2006/relationships/tags" Target="../tags/tag158.xml"/><Relationship Id="rId4" Type="http://schemas.openxmlformats.org/officeDocument/2006/relationships/tags" Target="../tags/tag157.xml"/><Relationship Id="rId3" Type="http://schemas.openxmlformats.org/officeDocument/2006/relationships/tags" Target="../tags/tag156.xml"/><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6.xml.rels><?xml version="1.0" encoding="UTF-8" standalone="yes"?>
<Relationships xmlns="http://schemas.openxmlformats.org/package/2006/relationships"><Relationship Id="rId5" Type="http://schemas.openxmlformats.org/officeDocument/2006/relationships/tags" Target="../tags/tag163.xml"/><Relationship Id="rId4" Type="http://schemas.openxmlformats.org/officeDocument/2006/relationships/tags" Target="../tags/tag162.xml"/><Relationship Id="rId3" Type="http://schemas.openxmlformats.org/officeDocument/2006/relationships/tags" Target="../tags/tag161.xml"/><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7.xml.rels><?xml version="1.0" encoding="UTF-8" standalone="yes"?>
<Relationships xmlns="http://schemas.openxmlformats.org/package/2006/relationships"><Relationship Id="rId5" Type="http://schemas.openxmlformats.org/officeDocument/2006/relationships/tags" Target="../tags/tag168.xml"/><Relationship Id="rId4" Type="http://schemas.openxmlformats.org/officeDocument/2006/relationships/tags" Target="../tags/tag167.xml"/><Relationship Id="rId3" Type="http://schemas.openxmlformats.org/officeDocument/2006/relationships/tags" Target="../tags/tag166.xml"/><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8.xml.rels><?xml version="1.0" encoding="UTF-8" standalone="yes"?>
<Relationships xmlns="http://schemas.openxmlformats.org/package/2006/relationships"><Relationship Id="rId5" Type="http://schemas.openxmlformats.org/officeDocument/2006/relationships/tags" Target="../tags/tag172.xml"/><Relationship Id="rId4" Type="http://schemas.openxmlformats.org/officeDocument/2006/relationships/tags" Target="../tags/tag171.xml"/><Relationship Id="rId3" Type="http://schemas.openxmlformats.org/officeDocument/2006/relationships/tags" Target="../tags/tag170.xml"/><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幻灯片图像占位符 1"/>
          <p:cNvSpPr>
            <a:spLocks noGrp="1" noRot="1" noChangeAspect="1" noChangeArrowheads="1" noTextEdit="1"/>
          </p:cNvSpPr>
          <p:nvPr>
            <p:ph type="sldImg" idx="4294967295"/>
            <p:custDataLst>
              <p:tags r:id="rId3"/>
            </p:custDataLst>
          </p:nvPr>
        </p:nvSpPr>
        <p:spPr bwMode="auto">
          <a:xfrm>
            <a:off x="685800" y="1143000"/>
            <a:ext cx="5486400" cy="3086100"/>
          </a:xfrm>
          <a:ln>
            <a:solidFill>
              <a:srgbClr val="000000"/>
            </a:solidFill>
            <a:miter lim="800000"/>
          </a:ln>
        </p:spPr>
      </p:sp>
      <p:sp>
        <p:nvSpPr>
          <p:cNvPr id="3" name="备注占位符 2"/>
          <p:cNvSpPr>
            <a:spLocks noGrp="1"/>
          </p:cNvSpPr>
          <p:nvPr>
            <p:ph type="body" idx="1"/>
            <p:custDataLst>
              <p:tags r:id="rId4"/>
            </p:custDataLst>
          </p:nvPr>
        </p:nvSpPr>
        <p:spPr/>
        <p:txBody>
          <a:bodyPr/>
          <a:lstStyle/>
          <a:p>
            <a:pPr fontAlgn="auto">
              <a:spcBef>
                <a:spcPct val="0"/>
              </a:spcBef>
              <a:spcAft>
                <a:spcPct val="0"/>
              </a:spcAft>
              <a:defRPr/>
            </a:pPr>
            <a:endParaRPr lang="zh-CN" altLang="en-US"/>
          </a:p>
        </p:txBody>
      </p:sp>
      <p:sp>
        <p:nvSpPr>
          <p:cNvPr id="10243" name="灯片编号占位符 3"/>
          <p:cNvSpPr txBox="1">
            <a:spLocks noGrp="1" noChangeArrowheads="1"/>
          </p:cNvSpPr>
          <p:nvPr>
            <p:custDataLst>
              <p:tags r:id="rId5"/>
            </p:custDataLst>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DA32FED7-FF7E-40A5-B563-4ECBCABDD598}" type="slidenum">
              <a:rPr lang="zh-CN" altLang="en-US" sz="1200" b="0"/>
            </a:fld>
            <a:endParaRPr lang="zh-CN" altLang="en-US" sz="1200" b="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Grp="1" noRot="1" noChangeAspect="1" noChangeArrowheads="1" noTextEdit="1"/>
          </p:cNvSpPr>
          <p:nvPr>
            <p:ph type="sldImg" idx="4294967295"/>
            <p:custDataLst>
              <p:tags r:id="rId3"/>
            </p:custDataLst>
          </p:nvPr>
        </p:nvSpPr>
        <p:spPr bwMode="auto">
          <a:xfrm>
            <a:off x="685800" y="1143000"/>
            <a:ext cx="5486400" cy="3086100"/>
          </a:xfrm>
          <a:ln>
            <a:solidFill>
              <a:srgbClr val="000000"/>
            </a:solidFill>
            <a:miter lim="800000"/>
          </a:ln>
        </p:spPr>
      </p:sp>
      <p:sp>
        <p:nvSpPr>
          <p:cNvPr id="3" name="备注占位符 2"/>
          <p:cNvSpPr>
            <a:spLocks noGrp="1"/>
          </p:cNvSpPr>
          <p:nvPr>
            <p:ph type="body" idx="1"/>
            <p:custDataLst>
              <p:tags r:id="rId4"/>
            </p:custDataLst>
          </p:nvPr>
        </p:nvSpPr>
        <p:spPr/>
        <p:txBody>
          <a:bodyPr/>
          <a:lstStyle/>
          <a:p>
            <a:pPr fontAlgn="auto">
              <a:spcBef>
                <a:spcPct val="0"/>
              </a:spcBef>
              <a:spcAft>
                <a:spcPct val="0"/>
              </a:spcAft>
              <a:defRPr/>
            </a:pPr>
            <a:endParaRPr lang="zh-CN" altLang="en-US"/>
          </a:p>
        </p:txBody>
      </p:sp>
      <p:sp>
        <p:nvSpPr>
          <p:cNvPr id="22531" name="灯片编号占位符 3"/>
          <p:cNvSpPr txBox="1">
            <a:spLocks noGrp="1" noChangeArrowheads="1"/>
          </p:cNvSpPr>
          <p:nvPr>
            <p:custDataLst>
              <p:tags r:id="rId5"/>
            </p:custDataLst>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F9C1B7A9-5024-45BE-95DF-DBF52F0D1E39}" type="slidenum">
              <a:rPr lang="zh-CN" altLang="en-US" sz="1200" b="0"/>
            </a:fld>
            <a:endParaRPr lang="zh-CN" altLang="en-US" sz="1200" b="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幻灯片图像占位符 1"/>
          <p:cNvSpPr>
            <a:spLocks noGrp="1" noRot="1" noChangeAspect="1" noChangeArrowheads="1" noTextEdit="1"/>
          </p:cNvSpPr>
          <p:nvPr>
            <p:ph type="sldImg" idx="4294967295"/>
            <p:custDataLst>
              <p:tags r:id="rId3"/>
            </p:custDataLst>
          </p:nvPr>
        </p:nvSpPr>
        <p:spPr bwMode="auto">
          <a:ln>
            <a:solidFill>
              <a:srgbClr val="000000"/>
            </a:solidFill>
            <a:miter lim="800000"/>
          </a:ln>
        </p:spPr>
      </p:sp>
      <p:sp>
        <p:nvSpPr>
          <p:cNvPr id="7170" name="备注占位符 2"/>
          <p:cNvSpPr>
            <a:spLocks noGrp="1" noChangeArrowheads="1"/>
          </p:cNvSpPr>
          <p:nvPr>
            <p:ph type="body"/>
            <p:custDataLst>
              <p:tags r:id="rId4"/>
            </p:custDataLst>
          </p:nvPr>
        </p:nvSpPr>
        <p:spPr/>
        <p:txBody>
          <a:bodyPr/>
          <a:lstStyle/>
          <a:p>
            <a:pPr eaLnBrk="1" hangingPunct="1">
              <a:spcBef>
                <a:spcPct val="0"/>
              </a:spcBef>
            </a:pPr>
            <a:endParaRPr lang="zh-CN" altLang="en-US"/>
          </a:p>
        </p:txBody>
      </p:sp>
      <p:sp>
        <p:nvSpPr>
          <p:cNvPr id="7171" name="灯片编号占位符 3"/>
          <p:cNvSpPr txBox="1">
            <a:spLocks noGrp="1" noChangeArrowheads="1"/>
          </p:cNvSpPr>
          <p:nvPr>
            <p:custDataLst>
              <p:tags r:id="rId5"/>
            </p:custDataLst>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B79FB6A6-A05F-4CEF-9564-C77AE62C7AB3}" type="slidenum">
              <a:rPr lang="zh-CN" altLang="en-US" sz="1200">
                <a:latin typeface="等线" panose="020F0502020204030204"/>
                <a:ea typeface="等线" charset="-122"/>
              </a:rPr>
            </a:fld>
            <a:endParaRPr lang="zh-CN" altLang="en-US" sz="1200">
              <a:latin typeface="等线" panose="020F0502020204030204"/>
              <a:ea typeface="等线"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幻灯片图像占位符 1"/>
          <p:cNvSpPr>
            <a:spLocks noGrp="1" noRot="1" noChangeAspect="1" noChangeArrowheads="1" noTextEdit="1"/>
          </p:cNvSpPr>
          <p:nvPr>
            <p:ph type="sldImg" idx="4294967295"/>
            <p:custDataLst>
              <p:tags r:id="rId3"/>
            </p:custDataLst>
          </p:nvPr>
        </p:nvSpPr>
        <p:spPr bwMode="auto">
          <a:ln>
            <a:solidFill>
              <a:srgbClr val="000000"/>
            </a:solidFill>
            <a:miter lim="800000"/>
          </a:ln>
        </p:spPr>
      </p:sp>
      <p:sp>
        <p:nvSpPr>
          <p:cNvPr id="10242" name="备注占位符 2"/>
          <p:cNvSpPr>
            <a:spLocks noGrp="1" noChangeArrowheads="1"/>
          </p:cNvSpPr>
          <p:nvPr>
            <p:ph type="body"/>
            <p:custDataLst>
              <p:tags r:id="rId4"/>
            </p:custDataLst>
          </p:nvPr>
        </p:nvSpPr>
        <p:spPr/>
        <p:txBody>
          <a:bodyPr/>
          <a:lstStyle/>
          <a:p>
            <a:pPr eaLnBrk="1" hangingPunct="1">
              <a:spcBef>
                <a:spcPct val="0"/>
              </a:spcBef>
            </a:pPr>
            <a:endParaRPr lang="zh-CN" altLang="en-US"/>
          </a:p>
        </p:txBody>
      </p:sp>
      <p:sp>
        <p:nvSpPr>
          <p:cNvPr id="10243" name="灯片编号占位符 3"/>
          <p:cNvSpPr txBox="1">
            <a:spLocks noGrp="1" noChangeArrowheads="1"/>
          </p:cNvSpPr>
          <p:nvPr>
            <p:custDataLst>
              <p:tags r:id="rId5"/>
            </p:custDataLst>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717C7066-142E-445F-B359-D209FAE02F5B}" type="slidenum">
              <a:rPr lang="zh-CN" altLang="en-US" sz="1200">
                <a:latin typeface="等线" panose="020F0502020204030204"/>
                <a:ea typeface="等线" charset="-122"/>
              </a:rPr>
            </a:fld>
            <a:endParaRPr lang="zh-CN" altLang="en-US" sz="1200">
              <a:latin typeface="等线" panose="020F0502020204030204"/>
              <a:ea typeface="等线"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1"/>
          <p:cNvSpPr>
            <a:spLocks noGrp="1" noRot="1" noChangeAspect="1" noChangeArrowheads="1" noTextEdit="1"/>
          </p:cNvSpPr>
          <p:nvPr>
            <p:ph type="sldImg" idx="4294967295"/>
            <p:custDataLst>
              <p:tags r:id="rId3"/>
            </p:custDataLst>
          </p:nvPr>
        </p:nvSpPr>
        <p:spPr bwMode="auto">
          <a:ln>
            <a:solidFill>
              <a:srgbClr val="000000"/>
            </a:solidFill>
            <a:miter lim="800000"/>
          </a:ln>
        </p:spPr>
      </p:sp>
      <p:sp>
        <p:nvSpPr>
          <p:cNvPr id="13314" name="备注占位符 2"/>
          <p:cNvSpPr>
            <a:spLocks noGrp="1" noChangeArrowheads="1"/>
          </p:cNvSpPr>
          <p:nvPr>
            <p:ph type="body"/>
            <p:custDataLst>
              <p:tags r:id="rId4"/>
            </p:custDataLst>
          </p:nvPr>
        </p:nvSpPr>
        <p:spPr/>
        <p:txBody>
          <a:bodyPr/>
          <a:lstStyle/>
          <a:p>
            <a:pPr eaLnBrk="1" hangingPunct="1">
              <a:spcBef>
                <a:spcPct val="0"/>
              </a:spcBef>
            </a:pPr>
            <a:endParaRPr lang="zh-CN" altLang="en-US"/>
          </a:p>
        </p:txBody>
      </p:sp>
      <p:sp>
        <p:nvSpPr>
          <p:cNvPr id="13315" name="灯片编号占位符 3"/>
          <p:cNvSpPr txBox="1">
            <a:spLocks noGrp="1" noChangeArrowheads="1"/>
          </p:cNvSpPr>
          <p:nvPr>
            <p:custDataLst>
              <p:tags r:id="rId5"/>
            </p:custDataLst>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2D68709A-66BD-461E-9D0B-BC6494382693}" type="slidenum">
              <a:rPr lang="zh-CN" altLang="en-US" sz="1200">
                <a:latin typeface="等线" panose="020F0502020204030204"/>
                <a:ea typeface="等线" charset="-122"/>
              </a:rPr>
            </a:fld>
            <a:endParaRPr lang="zh-CN" altLang="en-US" sz="1200">
              <a:latin typeface="等线" panose="020F0502020204030204"/>
              <a:ea typeface="等线"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noChangeArrowheads="1" noTextEdit="1"/>
          </p:cNvSpPr>
          <p:nvPr>
            <p:ph type="sldImg" idx="4294967295"/>
            <p:custDataLst>
              <p:tags r:id="rId3"/>
            </p:custDataLst>
          </p:nvPr>
        </p:nvSpPr>
        <p:spPr bwMode="auto">
          <a:ln>
            <a:solidFill>
              <a:srgbClr val="000000"/>
            </a:solidFill>
            <a:miter lim="800000"/>
          </a:ln>
        </p:spPr>
      </p:sp>
      <p:sp>
        <p:nvSpPr>
          <p:cNvPr id="16386" name="备注占位符 2"/>
          <p:cNvSpPr>
            <a:spLocks noGrp="1" noChangeArrowheads="1"/>
          </p:cNvSpPr>
          <p:nvPr>
            <p:ph type="body"/>
            <p:custDataLst>
              <p:tags r:id="rId4"/>
            </p:custDataLst>
          </p:nvPr>
        </p:nvSpPr>
        <p:spPr/>
        <p:txBody>
          <a:bodyPr/>
          <a:lstStyle/>
          <a:p>
            <a:pPr eaLnBrk="1" hangingPunct="1">
              <a:spcBef>
                <a:spcPct val="0"/>
              </a:spcBef>
            </a:pPr>
            <a:endParaRPr lang="zh-CN" altLang="en-US"/>
          </a:p>
        </p:txBody>
      </p:sp>
      <p:sp>
        <p:nvSpPr>
          <p:cNvPr id="16387" name="灯片编号占位符 3"/>
          <p:cNvSpPr txBox="1">
            <a:spLocks noGrp="1" noChangeArrowheads="1"/>
          </p:cNvSpPr>
          <p:nvPr>
            <p:custDataLst>
              <p:tags r:id="rId5"/>
            </p:custDataLst>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53EE92D1-1E8A-481F-AA20-5639E606FEF2}" type="slidenum">
              <a:rPr lang="zh-CN" altLang="en-US" sz="1200">
                <a:latin typeface="等线" panose="020F0502020204030204"/>
                <a:ea typeface="等线" charset="-122"/>
              </a:rPr>
            </a:fld>
            <a:endParaRPr lang="zh-CN" altLang="en-US" sz="1200">
              <a:latin typeface="等线" panose="020F0502020204030204"/>
              <a:ea typeface="等线"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noTextEdit="1"/>
          </p:cNvSpPr>
          <p:nvPr>
            <p:ph type="sldImg" idx="4294967295"/>
            <p:custDataLst>
              <p:tags r:id="rId3"/>
            </p:custDataLst>
          </p:nvPr>
        </p:nvSpPr>
        <p:spPr bwMode="auto">
          <a:ln>
            <a:solidFill>
              <a:srgbClr val="000000"/>
            </a:solidFill>
            <a:miter lim="800000"/>
          </a:ln>
        </p:spPr>
      </p:sp>
      <p:sp>
        <p:nvSpPr>
          <p:cNvPr id="19458" name="备注占位符 2"/>
          <p:cNvSpPr>
            <a:spLocks noGrp="1" noChangeArrowheads="1"/>
          </p:cNvSpPr>
          <p:nvPr>
            <p:ph type="body"/>
            <p:custDataLst>
              <p:tags r:id="rId4"/>
            </p:custDataLst>
          </p:nvPr>
        </p:nvSpPr>
        <p:spPr/>
        <p:txBody>
          <a:bodyPr/>
          <a:lstStyle/>
          <a:p>
            <a:pPr eaLnBrk="1" hangingPunct="1">
              <a:spcBef>
                <a:spcPct val="0"/>
              </a:spcBef>
            </a:pPr>
            <a:endParaRPr lang="zh-CN" altLang="en-US"/>
          </a:p>
        </p:txBody>
      </p:sp>
      <p:sp>
        <p:nvSpPr>
          <p:cNvPr id="19459" name="灯片编号占位符 3"/>
          <p:cNvSpPr txBox="1">
            <a:spLocks noGrp="1" noChangeArrowheads="1"/>
          </p:cNvSpPr>
          <p:nvPr>
            <p:custDataLst>
              <p:tags r:id="rId5"/>
            </p:custDataLst>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E6DD74E4-244B-49AD-9003-44B0829A0941}" type="slidenum">
              <a:rPr lang="zh-CN" altLang="en-US" sz="1200">
                <a:latin typeface="等线" panose="020F0502020204030204"/>
                <a:ea typeface="等线" charset="-122"/>
              </a:rPr>
            </a:fld>
            <a:endParaRPr lang="zh-CN" altLang="en-US" sz="1200">
              <a:latin typeface="等线" panose="020F0502020204030204"/>
              <a:ea typeface="等线"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Grp="1" noRot="1" noChangeAspect="1" noChangeArrowheads="1" noTextEdit="1"/>
          </p:cNvSpPr>
          <p:nvPr>
            <p:ph type="sldImg" idx="4294967295"/>
            <p:custDataLst>
              <p:tags r:id="rId3"/>
            </p:custDataLst>
          </p:nvPr>
        </p:nvSpPr>
        <p:spPr bwMode="auto">
          <a:ln>
            <a:solidFill>
              <a:srgbClr val="000000"/>
            </a:solidFill>
            <a:miter lim="800000"/>
          </a:ln>
        </p:spPr>
      </p:sp>
      <p:sp>
        <p:nvSpPr>
          <p:cNvPr id="22530" name="备注占位符 2"/>
          <p:cNvSpPr>
            <a:spLocks noGrp="1" noChangeArrowheads="1"/>
          </p:cNvSpPr>
          <p:nvPr>
            <p:ph type="body"/>
            <p:custDataLst>
              <p:tags r:id="rId4"/>
            </p:custDataLst>
          </p:nvPr>
        </p:nvSpPr>
        <p:spPr/>
        <p:txBody>
          <a:bodyPr/>
          <a:lstStyle/>
          <a:p>
            <a:pPr eaLnBrk="1" hangingPunct="1">
              <a:spcBef>
                <a:spcPct val="0"/>
              </a:spcBef>
            </a:pPr>
            <a:endParaRPr lang="zh-CN" altLang="en-US"/>
          </a:p>
        </p:txBody>
      </p:sp>
      <p:sp>
        <p:nvSpPr>
          <p:cNvPr id="22531" name="灯片编号占位符 3"/>
          <p:cNvSpPr txBox="1">
            <a:spLocks noGrp="1" noChangeArrowheads="1"/>
          </p:cNvSpPr>
          <p:nvPr>
            <p:custDataLst>
              <p:tags r:id="rId5"/>
            </p:custDataLst>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CE225029-8127-4ECC-B6BD-BF9FD47ED426}" type="slidenum">
              <a:rPr lang="zh-CN" altLang="en-US" sz="1200">
                <a:latin typeface="等线" panose="020F0502020204030204"/>
                <a:ea typeface="等线" charset="-122"/>
              </a:rPr>
            </a:fld>
            <a:endParaRPr lang="zh-CN" altLang="en-US" sz="1200">
              <a:latin typeface="等线" panose="020F0502020204030204"/>
              <a:ea typeface="等线"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7" Type="http://schemas.openxmlformats.org/officeDocument/2006/relationships/tags" Target="../tags/tag48.xml"/><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8.xml"/><Relationship Id="rId5" Type="http://schemas.openxmlformats.org/officeDocument/2006/relationships/tags" Target="../tags/tag57.xml"/><Relationship Id="rId4" Type="http://schemas.openxmlformats.org/officeDocument/2006/relationships/tags" Target="../tags/tag56.xml"/><Relationship Id="rId3" Type="http://schemas.openxmlformats.org/officeDocument/2006/relationships/tags" Target="../tags/tag55.xml"/><Relationship Id="rId2" Type="http://schemas.openxmlformats.org/officeDocument/2006/relationships/tags" Target="../tags/tag54.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tags" Target="../tags/tag59.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71C2AA20-E581-465E-8124-39830B199B37}"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71C2AA20-E581-465E-8124-39830B199B37}"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71C2AA20-E581-465E-8124-39830B199B37}"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custDataLst>
              <p:tags r:id="rId5"/>
            </p:custDataLst>
          </p:nvPr>
        </p:nvSpPr>
        <p:spPr/>
        <p:txBody>
          <a:bodyPr/>
          <a:lstStyle/>
          <a:p>
            <a:fld id="{71C2AA20-E581-465E-8124-39830B199B37}"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custDataLst>
              <p:tags r:id="rId7"/>
            </p:custDataLst>
          </p:nvPr>
        </p:nvSpPr>
        <p:spPr/>
        <p:txBody>
          <a:bodyPr/>
          <a:lstStyle/>
          <a:p>
            <a:fld id="{71C2AA20-E581-465E-8124-39830B199B37}"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1C2AA20-E581-465E-8124-39830B199B37}"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1C2AA20-E581-465E-8124-39830B199B37}"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71C2AA20-E581-465E-8124-39830B199B37}"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71C2AA20-E581-465E-8124-39830B199B37}"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71C2AA20-E581-465E-8124-39830B199B37}"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71C2AA20-E581-465E-8124-39830B199B37}"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5E359EC-3185-4E58-89EF-565658C70964}" type="slidenum">
              <a:rPr lang="zh-CN" altLang="en-US" smtClean="0"/>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
        <p:nvSpPr>
          <p:cNvPr id="2" name="矩形 1"/>
          <p:cNvSpPr/>
          <p:nvPr userDrawn="1">
            <p:custDataLst>
              <p:tags r:id="rId2"/>
            </p:custDataLst>
          </p:nvPr>
        </p:nvSpPr>
        <p:spPr>
          <a:xfrm>
            <a:off x="466899" y="2555777"/>
            <a:ext cx="980008" cy="321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35">
                <a:solidFill>
                  <a:schemeClr val="bg1"/>
                </a:solidFill>
              </a:rPr>
              <a:t>PPT</a:t>
            </a:r>
            <a:r>
              <a:rPr lang="zh-CN" altLang="en-US" sz="135">
                <a:solidFill>
                  <a:schemeClr val="bg1"/>
                </a:solidFill>
              </a:rPr>
              <a:t>模板：</a:t>
            </a:r>
            <a:r>
              <a:rPr lang="en-US" altLang="zh-CN" sz="135">
                <a:solidFill>
                  <a:schemeClr val="bg1"/>
                </a:solidFill>
              </a:rPr>
              <a:t>www.1ppt.com/moban/                  PPT</a:t>
            </a:r>
            <a:r>
              <a:rPr lang="zh-CN" altLang="en-US" sz="135">
                <a:solidFill>
                  <a:schemeClr val="bg1"/>
                </a:solidFill>
              </a:rPr>
              <a:t>素材：</a:t>
            </a:r>
            <a:r>
              <a:rPr lang="en-US" altLang="zh-CN" sz="135">
                <a:solidFill>
                  <a:schemeClr val="bg1"/>
                </a:solidFill>
              </a:rPr>
              <a:t>www.1ppt.com/sucai/</a:t>
            </a:r>
            <a:endParaRPr lang="en-US" altLang="zh-CN" sz="135">
              <a:solidFill>
                <a:schemeClr val="bg1"/>
              </a:solidFill>
            </a:endParaRPr>
          </a:p>
          <a:p>
            <a:r>
              <a:rPr lang="en-US" altLang="zh-CN" sz="135">
                <a:solidFill>
                  <a:schemeClr val="bg1"/>
                </a:solidFill>
              </a:rPr>
              <a:t>PPT</a:t>
            </a:r>
            <a:r>
              <a:rPr lang="zh-CN" altLang="en-US" sz="135">
                <a:solidFill>
                  <a:schemeClr val="bg1"/>
                </a:solidFill>
              </a:rPr>
              <a:t>背景：</a:t>
            </a:r>
            <a:r>
              <a:rPr lang="en-US" altLang="zh-CN" sz="135">
                <a:solidFill>
                  <a:schemeClr val="bg1"/>
                </a:solidFill>
              </a:rPr>
              <a:t>www.1ppt.com/beijing/                   PPT</a:t>
            </a:r>
            <a:r>
              <a:rPr lang="zh-CN" altLang="en-US" sz="135">
                <a:solidFill>
                  <a:schemeClr val="bg1"/>
                </a:solidFill>
              </a:rPr>
              <a:t>图表：</a:t>
            </a:r>
            <a:r>
              <a:rPr lang="en-US" altLang="zh-CN" sz="135">
                <a:solidFill>
                  <a:schemeClr val="bg1"/>
                </a:solidFill>
              </a:rPr>
              <a:t>www.1ppt.com/tubiao/      </a:t>
            </a:r>
            <a:endParaRPr lang="en-US" altLang="zh-CN" sz="135">
              <a:solidFill>
                <a:schemeClr val="bg1"/>
              </a:solidFill>
            </a:endParaRPr>
          </a:p>
          <a:p>
            <a:r>
              <a:rPr lang="en-US" altLang="zh-CN" sz="135">
                <a:solidFill>
                  <a:schemeClr val="bg1"/>
                </a:solidFill>
              </a:rPr>
              <a:t>PPT</a:t>
            </a:r>
            <a:r>
              <a:rPr lang="zh-CN" altLang="en-US" sz="135">
                <a:solidFill>
                  <a:schemeClr val="bg1"/>
                </a:solidFill>
              </a:rPr>
              <a:t>下载：</a:t>
            </a:r>
            <a:r>
              <a:rPr lang="en-US" altLang="zh-CN" sz="135">
                <a:solidFill>
                  <a:schemeClr val="bg1"/>
                </a:solidFill>
              </a:rPr>
              <a:t>www.1ppt.com/xiazai/                     PPT</a:t>
            </a:r>
            <a:r>
              <a:rPr lang="zh-CN" altLang="en-US" sz="135">
                <a:solidFill>
                  <a:schemeClr val="bg1"/>
                </a:solidFill>
              </a:rPr>
              <a:t>教程： </a:t>
            </a:r>
            <a:r>
              <a:rPr lang="en-US" altLang="zh-CN" sz="135">
                <a:solidFill>
                  <a:schemeClr val="bg1"/>
                </a:solidFill>
              </a:rPr>
              <a:t>www.1ppt.com/powerpoint/      </a:t>
            </a:r>
            <a:endParaRPr lang="en-US" altLang="zh-CN" sz="135">
              <a:solidFill>
                <a:schemeClr val="bg1"/>
              </a:solidFill>
            </a:endParaRPr>
          </a:p>
          <a:p>
            <a:r>
              <a:rPr lang="zh-CN" altLang="en-US" sz="135">
                <a:solidFill>
                  <a:schemeClr val="bg1"/>
                </a:solidFill>
              </a:rPr>
              <a:t>资料下载：</a:t>
            </a:r>
            <a:r>
              <a:rPr lang="en-US" altLang="zh-CN" sz="135">
                <a:solidFill>
                  <a:schemeClr val="bg1"/>
                </a:solidFill>
              </a:rPr>
              <a:t>www.1ppt.com/ziliao/                   </a:t>
            </a:r>
            <a:r>
              <a:rPr lang="zh-CN" altLang="en-US" sz="135">
                <a:solidFill>
                  <a:schemeClr val="bg1"/>
                </a:solidFill>
              </a:rPr>
              <a:t>个人简历：</a:t>
            </a:r>
            <a:r>
              <a:rPr lang="en-US" altLang="zh-CN" sz="135">
                <a:solidFill>
                  <a:schemeClr val="bg1"/>
                </a:solidFill>
              </a:rPr>
              <a:t>www.1ppt.com/jianli/             </a:t>
            </a:r>
            <a:endParaRPr lang="en-US" altLang="zh-CN" sz="135">
              <a:solidFill>
                <a:schemeClr val="bg1"/>
              </a:solidFill>
            </a:endParaRPr>
          </a:p>
          <a:p>
            <a:r>
              <a:rPr lang="zh-CN" altLang="en-US" sz="135">
                <a:solidFill>
                  <a:schemeClr val="bg1"/>
                </a:solidFill>
              </a:rPr>
              <a:t>试卷下载：</a:t>
            </a:r>
            <a:r>
              <a:rPr lang="en-US" altLang="zh-CN" sz="135">
                <a:solidFill>
                  <a:schemeClr val="bg1"/>
                </a:solidFill>
              </a:rPr>
              <a:t>www.1ppt.com/shiti/                     </a:t>
            </a:r>
            <a:r>
              <a:rPr lang="zh-CN" altLang="en-US" sz="135">
                <a:solidFill>
                  <a:schemeClr val="bg1"/>
                </a:solidFill>
              </a:rPr>
              <a:t>教案下载：</a:t>
            </a:r>
            <a:r>
              <a:rPr lang="en-US" altLang="zh-CN" sz="135">
                <a:solidFill>
                  <a:schemeClr val="bg1"/>
                </a:solidFill>
              </a:rPr>
              <a:t>www.1ppt.com/jiaoan/               </a:t>
            </a:r>
            <a:endParaRPr lang="en-US" altLang="zh-CN" sz="135">
              <a:solidFill>
                <a:schemeClr val="bg1"/>
              </a:solidFill>
            </a:endParaRPr>
          </a:p>
          <a:p>
            <a:r>
              <a:rPr lang="zh-CN" altLang="en-US" sz="135">
                <a:solidFill>
                  <a:schemeClr val="bg1"/>
                </a:solidFill>
              </a:rPr>
              <a:t>手抄报：</a:t>
            </a:r>
            <a:r>
              <a:rPr lang="en-US" altLang="zh-CN" sz="135">
                <a:solidFill>
                  <a:schemeClr val="bg1"/>
                </a:solidFill>
              </a:rPr>
              <a:t>www.1ppt.com/shouchaobao/          PPT</a:t>
            </a:r>
            <a:r>
              <a:rPr lang="zh-CN" altLang="en-US" sz="135">
                <a:solidFill>
                  <a:schemeClr val="bg1"/>
                </a:solidFill>
              </a:rPr>
              <a:t>课件：</a:t>
            </a:r>
            <a:r>
              <a:rPr lang="en-US" altLang="zh-CN" sz="135">
                <a:solidFill>
                  <a:schemeClr val="bg1"/>
                </a:solidFill>
              </a:rPr>
              <a:t>www.1ppt.com/kejian/ </a:t>
            </a:r>
            <a:endParaRPr lang="en-US" altLang="zh-CN" sz="135">
              <a:solidFill>
                <a:schemeClr val="bg1"/>
              </a:solidFill>
            </a:endParaRPr>
          </a:p>
          <a:p>
            <a:r>
              <a:rPr lang="zh-CN" altLang="en-US" sz="135">
                <a:solidFill>
                  <a:schemeClr val="bg1"/>
                </a:solidFill>
              </a:rPr>
              <a:t>语文课件：</a:t>
            </a:r>
            <a:r>
              <a:rPr lang="en-US" altLang="zh-CN" sz="135">
                <a:solidFill>
                  <a:schemeClr val="bg1"/>
                </a:solidFill>
              </a:rPr>
              <a:t>www.1ppt.com/kejian/yuwen/    </a:t>
            </a:r>
            <a:r>
              <a:rPr lang="zh-CN" altLang="en-US" sz="135">
                <a:solidFill>
                  <a:schemeClr val="bg1"/>
                </a:solidFill>
              </a:rPr>
              <a:t>数学课件：</a:t>
            </a:r>
            <a:r>
              <a:rPr lang="en-US" altLang="zh-CN" sz="135">
                <a:solidFill>
                  <a:schemeClr val="bg1"/>
                </a:solidFill>
              </a:rPr>
              <a:t>www.1ppt.com/kejian/shuxue/ </a:t>
            </a:r>
            <a:endParaRPr lang="en-US" altLang="zh-CN" sz="135">
              <a:solidFill>
                <a:schemeClr val="bg1"/>
              </a:solidFill>
            </a:endParaRPr>
          </a:p>
          <a:p>
            <a:r>
              <a:rPr lang="zh-CN" altLang="en-US" sz="135">
                <a:solidFill>
                  <a:schemeClr val="bg1"/>
                </a:solidFill>
              </a:rPr>
              <a:t>英语课件：</a:t>
            </a:r>
            <a:r>
              <a:rPr lang="en-US" altLang="zh-CN" sz="135">
                <a:solidFill>
                  <a:schemeClr val="bg1"/>
                </a:solidFill>
              </a:rPr>
              <a:t>www.1ppt.com/kejian/yingyu/    </a:t>
            </a:r>
            <a:r>
              <a:rPr lang="zh-CN" altLang="en-US" sz="135">
                <a:solidFill>
                  <a:schemeClr val="bg1"/>
                </a:solidFill>
              </a:rPr>
              <a:t>美术课件：</a:t>
            </a:r>
            <a:r>
              <a:rPr lang="en-US" altLang="zh-CN" sz="135">
                <a:solidFill>
                  <a:schemeClr val="bg1"/>
                </a:solidFill>
              </a:rPr>
              <a:t>www.1ppt.com/kejian/meishu/ </a:t>
            </a:r>
            <a:endParaRPr lang="en-US" altLang="zh-CN" sz="135">
              <a:solidFill>
                <a:schemeClr val="bg1"/>
              </a:solidFill>
            </a:endParaRPr>
          </a:p>
          <a:p>
            <a:r>
              <a:rPr lang="zh-CN" altLang="en-US" sz="135">
                <a:solidFill>
                  <a:schemeClr val="bg1"/>
                </a:solidFill>
              </a:rPr>
              <a:t>科学课件：</a:t>
            </a:r>
            <a:r>
              <a:rPr lang="en-US" altLang="zh-CN" sz="135">
                <a:solidFill>
                  <a:schemeClr val="bg1"/>
                </a:solidFill>
              </a:rPr>
              <a:t>www.1ppt.com/kejian/kexue/     </a:t>
            </a:r>
            <a:r>
              <a:rPr lang="zh-CN" altLang="en-US" sz="135">
                <a:solidFill>
                  <a:schemeClr val="bg1"/>
                </a:solidFill>
              </a:rPr>
              <a:t>物理课件：</a:t>
            </a:r>
            <a:r>
              <a:rPr lang="en-US" altLang="zh-CN" sz="135">
                <a:solidFill>
                  <a:schemeClr val="bg1"/>
                </a:solidFill>
              </a:rPr>
              <a:t>www.1ppt.com/kejian/wuli/ </a:t>
            </a:r>
            <a:endParaRPr lang="en-US" altLang="zh-CN" sz="135">
              <a:solidFill>
                <a:schemeClr val="bg1"/>
              </a:solidFill>
            </a:endParaRPr>
          </a:p>
          <a:p>
            <a:r>
              <a:rPr lang="zh-CN" altLang="en-US" sz="135">
                <a:solidFill>
                  <a:schemeClr val="bg1"/>
                </a:solidFill>
              </a:rPr>
              <a:t>化学课件：</a:t>
            </a:r>
            <a:r>
              <a:rPr lang="en-US" altLang="zh-CN" sz="135">
                <a:solidFill>
                  <a:schemeClr val="bg1"/>
                </a:solidFill>
              </a:rPr>
              <a:t>www.1ppt.com/kejian/huaxue/  </a:t>
            </a:r>
            <a:r>
              <a:rPr lang="zh-CN" altLang="en-US" sz="135">
                <a:solidFill>
                  <a:schemeClr val="bg1"/>
                </a:solidFill>
              </a:rPr>
              <a:t>生物课件：</a:t>
            </a:r>
            <a:r>
              <a:rPr lang="en-US" altLang="zh-CN" sz="135">
                <a:solidFill>
                  <a:schemeClr val="bg1"/>
                </a:solidFill>
              </a:rPr>
              <a:t>www.1ppt.com/kejian/shengwu/ </a:t>
            </a:r>
            <a:endParaRPr lang="en-US" altLang="zh-CN" sz="135">
              <a:solidFill>
                <a:schemeClr val="bg1"/>
              </a:solidFill>
            </a:endParaRPr>
          </a:p>
          <a:p>
            <a:r>
              <a:rPr lang="zh-CN" altLang="en-US" sz="135">
                <a:solidFill>
                  <a:schemeClr val="bg1"/>
                </a:solidFill>
              </a:rPr>
              <a:t>地理课件：</a:t>
            </a:r>
            <a:r>
              <a:rPr lang="en-US" altLang="zh-CN" sz="135">
                <a:solidFill>
                  <a:schemeClr val="bg1"/>
                </a:solidFill>
              </a:rPr>
              <a:t>www.1ppt.com/kejian/dili/          </a:t>
            </a:r>
            <a:r>
              <a:rPr lang="zh-CN" altLang="en-US" sz="135">
                <a:solidFill>
                  <a:schemeClr val="bg1"/>
                </a:solidFill>
              </a:rPr>
              <a:t>历史课件：</a:t>
            </a:r>
            <a:r>
              <a:rPr lang="en-US" altLang="zh-CN" sz="135">
                <a:solidFill>
                  <a:schemeClr val="bg1"/>
                </a:solidFill>
              </a:rPr>
              <a:t>www.1ppt.com/kejian/lishi/ </a:t>
            </a:r>
            <a:endParaRPr lang="en-US" altLang="zh-CN" sz="135">
              <a:solidFill>
                <a:schemeClr val="bg1"/>
              </a:solidFill>
            </a:endParaRPr>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transition spd="slow" advTm="300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tags" Target="../tags/tag64.xml"/><Relationship Id="rId18" Type="http://schemas.openxmlformats.org/officeDocument/2006/relationships/tags" Target="../tags/tag63.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image" Target="../media/image1.pn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tretch>
            <a:fillRect t="-3000" b="-4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5"/>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6"/>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custDataLst>
              <p:tags r:id="rId17"/>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C2AA20-E581-465E-8124-39830B199B37}" type="datetimeFigureOut">
              <a:rPr lang="zh-CN" altLang="en-US" smtClean="0"/>
            </a:fld>
            <a:endParaRPr lang="zh-CN" altLang="en-US"/>
          </a:p>
        </p:txBody>
      </p:sp>
      <p:sp>
        <p:nvSpPr>
          <p:cNvPr id="5" name="页脚占位符 4"/>
          <p:cNvSpPr>
            <a:spLocks noGrp="1"/>
          </p:cNvSpPr>
          <p:nvPr>
            <p:ph type="ftr" sz="quarter" idx="3"/>
            <p:custDataLst>
              <p:tags r:id="rId18"/>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9"/>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E359EC-3185-4E58-89EF-565658C70964}"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68.xml"/><Relationship Id="rId3" Type="http://schemas.openxmlformats.org/officeDocument/2006/relationships/tags" Target="../tags/tag67.xml"/><Relationship Id="rId2" Type="http://schemas.openxmlformats.org/officeDocument/2006/relationships/tags" Target="../tags/tag66.xml"/><Relationship Id="rId1" Type="http://schemas.openxmlformats.org/officeDocument/2006/relationships/tags" Target="../tags/tag65.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3.xml"/></Relationships>
</file>

<file path=ppt/slides/_rels/slide4.xml.rels><?xml version="1.0" encoding="UTF-8" standalone="yes"?>
<Relationships xmlns="http://schemas.openxmlformats.org/package/2006/relationships"><Relationship Id="rId9" Type="http://schemas.openxmlformats.org/officeDocument/2006/relationships/tags" Target="../tags/tag78.xml"/><Relationship Id="rId8" Type="http://schemas.openxmlformats.org/officeDocument/2006/relationships/slide" Target="slide15.xml"/><Relationship Id="rId7" Type="http://schemas.openxmlformats.org/officeDocument/2006/relationships/tags" Target="../tags/tag77.xml"/><Relationship Id="rId6" Type="http://schemas.openxmlformats.org/officeDocument/2006/relationships/tags" Target="../tags/tag76.xml"/><Relationship Id="rId5" Type="http://schemas.openxmlformats.org/officeDocument/2006/relationships/slide" Target="slide17.xml"/><Relationship Id="rId4" Type="http://schemas.microsoft.com/office/2007/relationships/hdphoto" Target="../media/image3.wdp"/><Relationship Id="rId3" Type="http://schemas.openxmlformats.org/officeDocument/2006/relationships/image" Target="../media/image2.png"/><Relationship Id="rId2" Type="http://schemas.openxmlformats.org/officeDocument/2006/relationships/tags" Target="../tags/tag75.xml"/><Relationship Id="rId18" Type="http://schemas.openxmlformats.org/officeDocument/2006/relationships/slideLayout" Target="../slideLayouts/slideLayout12.xml"/><Relationship Id="rId17" Type="http://schemas.openxmlformats.org/officeDocument/2006/relationships/tags" Target="../tags/tag85.xml"/><Relationship Id="rId16" Type="http://schemas.openxmlformats.org/officeDocument/2006/relationships/tags" Target="../tags/tag84.xml"/><Relationship Id="rId15" Type="http://schemas.openxmlformats.org/officeDocument/2006/relationships/tags" Target="../tags/tag83.xml"/><Relationship Id="rId14" Type="http://schemas.openxmlformats.org/officeDocument/2006/relationships/tags" Target="../tags/tag82.xml"/><Relationship Id="rId13" Type="http://schemas.openxmlformats.org/officeDocument/2006/relationships/tags" Target="../tags/tag81.xml"/><Relationship Id="rId12" Type="http://schemas.openxmlformats.org/officeDocument/2006/relationships/tags" Target="../tags/tag80.xml"/><Relationship Id="rId11" Type="http://schemas.openxmlformats.org/officeDocument/2006/relationships/slide" Target="slide5.xml"/><Relationship Id="rId10" Type="http://schemas.openxmlformats.org/officeDocument/2006/relationships/tags" Target="../tags/tag79.xml"/><Relationship Id="rId1" Type="http://schemas.openxmlformats.org/officeDocument/2006/relationships/tags" Target="../tags/tag74.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tags" Target="../tags/tag90.xml"/><Relationship Id="rId4" Type="http://schemas.openxmlformats.org/officeDocument/2006/relationships/tags" Target="../tags/tag89.xml"/><Relationship Id="rId3" Type="http://schemas.openxmlformats.org/officeDocument/2006/relationships/tags" Target="../tags/tag88.xml"/><Relationship Id="rId2" Type="http://schemas.openxmlformats.org/officeDocument/2006/relationships/tags" Target="../tags/tag87.xml"/><Relationship Id="rId1" Type="http://schemas.openxmlformats.org/officeDocument/2006/relationships/tags" Target="../tags/tag86.xml"/></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microsoft.com/office/2007/relationships/hdphoto" Target="../media/image3.wdp"/><Relationship Id="rId4" Type="http://schemas.openxmlformats.org/officeDocument/2006/relationships/image" Target="../media/image2.png"/><Relationship Id="rId3" Type="http://schemas.openxmlformats.org/officeDocument/2006/relationships/tags" Target="../tags/tag93.xml"/><Relationship Id="rId2" Type="http://schemas.openxmlformats.org/officeDocument/2006/relationships/tags" Target="../tags/tag92.xml"/><Relationship Id="rId1" Type="http://schemas.openxmlformats.org/officeDocument/2006/relationships/tags" Target="../tags/tag9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4.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5.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6.xml"/></Relationships>
</file>

<file path=ppt/slides/_rels/slide10.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tags" Target="../tags/tag100.xml"/><Relationship Id="rId4" Type="http://schemas.openxmlformats.org/officeDocument/2006/relationships/image" Target="../media/image4.png"/><Relationship Id="rId3" Type="http://schemas.openxmlformats.org/officeDocument/2006/relationships/tags" Target="../tags/tag99.xml"/><Relationship Id="rId2" Type="http://schemas.openxmlformats.org/officeDocument/2006/relationships/tags" Target="../tags/tag98.xml"/><Relationship Id="rId1" Type="http://schemas.openxmlformats.org/officeDocument/2006/relationships/tags" Target="../tags/tag9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01.xml"/></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tags" Target="../tags/tag104.xml"/><Relationship Id="rId4" Type="http://schemas.microsoft.com/office/2007/relationships/hdphoto" Target="../media/image3.wdp"/><Relationship Id="rId3" Type="http://schemas.openxmlformats.org/officeDocument/2006/relationships/image" Target="../media/image2.png"/><Relationship Id="rId2" Type="http://schemas.openxmlformats.org/officeDocument/2006/relationships/tags" Target="../tags/tag103.xml"/><Relationship Id="rId1" Type="http://schemas.openxmlformats.org/officeDocument/2006/relationships/tags" Target="../tags/tag102.xml"/></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2.xml"/><Relationship Id="rId3" Type="http://schemas.openxmlformats.org/officeDocument/2006/relationships/tags" Target="../tags/tag107.xml"/><Relationship Id="rId2" Type="http://schemas.openxmlformats.org/officeDocument/2006/relationships/tags" Target="../tags/tag106.xml"/><Relationship Id="rId1" Type="http://schemas.openxmlformats.org/officeDocument/2006/relationships/tags" Target="../tags/tag105.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2.xml"/></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tags" Target="../tags/tag115.xml"/><Relationship Id="rId2" Type="http://schemas.openxmlformats.org/officeDocument/2006/relationships/tags" Target="../tags/tag114.xml"/><Relationship Id="rId1" Type="http://schemas.openxmlformats.org/officeDocument/2006/relationships/tags" Target="../tags/tag113.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5.png"/><Relationship Id="rId2" Type="http://schemas.openxmlformats.org/officeDocument/2006/relationships/tags" Target="../tags/tag117.xml"/><Relationship Id="rId1" Type="http://schemas.openxmlformats.org/officeDocument/2006/relationships/tags" Target="../tags/tag116.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6.png"/><Relationship Id="rId1" Type="http://schemas.openxmlformats.org/officeDocument/2006/relationships/tags" Target="../tags/tag1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21.xml"/><Relationship Id="rId1" Type="http://schemas.openxmlformats.org/officeDocument/2006/relationships/tags" Target="../tags/tag1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23.xml"/><Relationship Id="rId1" Type="http://schemas.openxmlformats.org/officeDocument/2006/relationships/tags" Target="../tags/tag122.xml"/></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image" Target="../media/image7.png"/><Relationship Id="rId3" Type="http://schemas.openxmlformats.org/officeDocument/2006/relationships/tags" Target="../tags/tag125.xml"/><Relationship Id="rId2" Type="http://schemas.openxmlformats.org/officeDocument/2006/relationships/tags" Target="../tags/tag124.xml"/><Relationship Id="rId1" Type="http://schemas.openxmlformats.org/officeDocument/2006/relationships/slide" Target="slide4.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27.xml"/><Relationship Id="rId1" Type="http://schemas.openxmlformats.org/officeDocument/2006/relationships/tags" Target="../tags/tag126.xml"/></Relationships>
</file>

<file path=ppt/slides/_rels/slide24.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tags" Target="../tags/tag132.xml"/><Relationship Id="rId4" Type="http://schemas.openxmlformats.org/officeDocument/2006/relationships/tags" Target="../tags/tag131.xml"/><Relationship Id="rId3" Type="http://schemas.openxmlformats.org/officeDocument/2006/relationships/tags" Target="../tags/tag130.xml"/><Relationship Id="rId2" Type="http://schemas.openxmlformats.org/officeDocument/2006/relationships/tags" Target="../tags/tag129.xml"/><Relationship Id="rId1" Type="http://schemas.openxmlformats.org/officeDocument/2006/relationships/tags" Target="../tags/tag128.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34.xml"/><Relationship Id="rId1" Type="http://schemas.openxmlformats.org/officeDocument/2006/relationships/tags" Target="../tags/tag133.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35.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36.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38.xml"/><Relationship Id="rId1" Type="http://schemas.openxmlformats.org/officeDocument/2006/relationships/tags" Target="../tags/tag137.xml"/></Relationships>
</file>

<file path=ppt/slides/_rels/slide29.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tags" Target="../tags/tag143.xml"/><Relationship Id="rId4" Type="http://schemas.openxmlformats.org/officeDocument/2006/relationships/tags" Target="../tags/tag142.xml"/><Relationship Id="rId3" Type="http://schemas.openxmlformats.org/officeDocument/2006/relationships/tags" Target="../tags/tag141.xml"/><Relationship Id="rId2" Type="http://schemas.openxmlformats.org/officeDocument/2006/relationships/tags" Target="../tags/tag140.xml"/><Relationship Id="rId1" Type="http://schemas.openxmlformats.org/officeDocument/2006/relationships/tags" Target="../tags/tag139.xml"/></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3.xml"/><Relationship Id="rId2" Type="http://schemas.openxmlformats.org/officeDocument/2006/relationships/tags" Target="../tags/tag145.xml"/><Relationship Id="rId1" Type="http://schemas.openxmlformats.org/officeDocument/2006/relationships/tags" Target="../tags/tag144.xml"/></Relationships>
</file>

<file path=ppt/slides/_rels/slide31.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3.xml"/><Relationship Id="rId2" Type="http://schemas.openxmlformats.org/officeDocument/2006/relationships/tags" Target="../tags/tag150.xml"/><Relationship Id="rId1" Type="http://schemas.openxmlformats.org/officeDocument/2006/relationships/tags" Target="../tags/tag149.xml"/></Relationships>
</file>

<file path=ppt/slides/_rels/slide32.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13.xml"/><Relationship Id="rId2" Type="http://schemas.openxmlformats.org/officeDocument/2006/relationships/tags" Target="../tags/tag155.xml"/><Relationship Id="rId1" Type="http://schemas.openxmlformats.org/officeDocument/2006/relationships/tags" Target="../tags/tag154.xml"/></Relationships>
</file>

<file path=ppt/slides/_rels/slide33.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3.xml"/><Relationship Id="rId2" Type="http://schemas.openxmlformats.org/officeDocument/2006/relationships/tags" Target="../tags/tag160.xml"/><Relationship Id="rId1" Type="http://schemas.openxmlformats.org/officeDocument/2006/relationships/tags" Target="../tags/tag159.xml"/></Relationships>
</file>

<file path=ppt/slides/_rels/slide34.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3.xml"/><Relationship Id="rId2" Type="http://schemas.openxmlformats.org/officeDocument/2006/relationships/tags" Target="../tags/tag165.xml"/><Relationship Id="rId1" Type="http://schemas.openxmlformats.org/officeDocument/2006/relationships/tags" Target="../tags/tag164.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16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1214500" y="1306513"/>
            <a:ext cx="9884898" cy="2387600"/>
          </a:xfrm>
        </p:spPr>
        <p:txBody>
          <a:bodyPr>
            <a:normAutofit/>
          </a:bodyPr>
          <a:lstStyle/>
          <a:p>
            <a:r>
              <a:rPr lang="zh-CN" altLang="en-US" sz="4400">
                <a:solidFill>
                  <a:prstClr val="black"/>
                </a:solidFill>
                <a:latin typeface="微软雅黑" panose="020B0503020204020204" pitchFamily="34" charset="-122"/>
                <a:ea typeface="微软雅黑" panose="020B0503020204020204" pitchFamily="34" charset="-122"/>
              </a:rPr>
              <a:t>第二课  </a:t>
            </a:r>
            <a:r>
              <a:rPr lang="zh-CN" altLang="zh-CN" sz="4400">
                <a:solidFill>
                  <a:prstClr val="black"/>
                </a:solidFill>
                <a:latin typeface="微软雅黑" panose="020B0503020204020204" pitchFamily="34" charset="-122"/>
                <a:ea typeface="微软雅黑" panose="020B0503020204020204" pitchFamily="34" charset="-122"/>
              </a:rPr>
              <a:t>我国的社会主义市场经济体制</a:t>
            </a:r>
            <a:endParaRPr lang="zh-CN" altLang="en-US" sz="4400"/>
          </a:p>
        </p:txBody>
      </p:sp>
      <p:sp>
        <p:nvSpPr>
          <p:cNvPr id="3" name="副标题 2"/>
          <p:cNvSpPr>
            <a:spLocks noGrp="1"/>
          </p:cNvSpPr>
          <p:nvPr>
            <p:ph type="subTitle" idx="1"/>
            <p:custDataLst>
              <p:tags r:id="rId2"/>
            </p:custDataLst>
          </p:nvPr>
        </p:nvSpPr>
        <p:spPr>
          <a:xfrm>
            <a:off x="1524000" y="4265587"/>
            <a:ext cx="9144000" cy="1655762"/>
          </a:xfrm>
        </p:spPr>
        <p:txBody>
          <a:bodyPr>
            <a:normAutofit/>
          </a:bodyPr>
          <a:lstStyle/>
          <a:p>
            <a:r>
              <a:rPr lang="zh-CN" altLang="zh-CN" sz="4000" b="1" kern="100">
                <a:solidFill>
                  <a:prstClr val="black"/>
                </a:solidFill>
                <a:latin typeface="微软雅黑" panose="020B0503020204020204" pitchFamily="34" charset="-122"/>
                <a:cs typeface="Times New Roman" panose="02020603050405020304"/>
              </a:rPr>
              <a:t>课时</a:t>
            </a:r>
            <a:r>
              <a:rPr lang="en-US" altLang="zh-CN" sz="4000" b="1" kern="100">
                <a:solidFill>
                  <a:prstClr val="black"/>
                </a:solidFill>
                <a:latin typeface="微软雅黑" panose="020B0503020204020204" pitchFamily="34" charset="-122"/>
                <a:cs typeface="Times New Roman" panose="02020603050405020304"/>
              </a:rPr>
              <a:t>2</a:t>
            </a:r>
            <a:r>
              <a:rPr lang="zh-CN" altLang="zh-CN" sz="4000" b="1" kern="100">
                <a:solidFill>
                  <a:prstClr val="black"/>
                </a:solidFill>
                <a:latin typeface="微软雅黑" panose="020B0503020204020204" pitchFamily="34" charset="-122"/>
                <a:cs typeface="Times New Roman" panose="02020603050405020304"/>
              </a:rPr>
              <a:t>　更好发挥政府作用</a:t>
            </a:r>
            <a:endParaRPr lang="zh-CN" altLang="en-US" sz="4000" b="1" kern="100">
              <a:solidFill>
                <a:prstClr val="black"/>
              </a:solidFill>
              <a:latin typeface="微软雅黑" panose="020B0503020204020204" pitchFamily="34" charset="-122"/>
              <a:cs typeface="Times New Roman" panose="02020603050405020304" charset="0"/>
            </a:endParaRPr>
          </a:p>
        </p:txBody>
      </p:sp>
      <p:sp>
        <p:nvSpPr>
          <p:cNvPr id="5" name="标题 2"/>
          <p:cNvSpPr txBox="1"/>
          <p:nvPr>
            <p:custDataLst>
              <p:tags r:id="rId3"/>
            </p:custDataLst>
          </p:nvPr>
        </p:nvSpPr>
        <p:spPr>
          <a:xfrm>
            <a:off x="3657854" y="4837061"/>
            <a:ext cx="4998190" cy="512814"/>
          </a:xfrm>
          <a:prstGeom prst="rect">
            <a:avLst/>
          </a:prstGeom>
        </p:spPr>
        <p:txBody>
          <a:bodyPr lIns="68571" tIns="34285" rIns="68571" bIns="34285">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lgn="r">
              <a:tabLst>
                <a:tab pos="1687830" algn="l"/>
              </a:tabLst>
            </a:pPr>
            <a:endParaRPr lang="zh-CN" altLang="en-US" sz="2700" b="1" kern="100">
              <a:solidFill>
                <a:prstClr val="black"/>
              </a:solidFill>
              <a:latin typeface="微软雅黑" panose="020B0503020204020204" pitchFamily="34" charset="-122"/>
              <a:cs typeface="Times New Roman" panose="02020603050405020304" charset="0"/>
            </a:endParaRPr>
          </a:p>
        </p:txBody>
      </p:sp>
      <p:sp>
        <p:nvSpPr>
          <p:cNvPr id="7" name="副标题 3"/>
          <p:cNvSpPr txBox="1"/>
          <p:nvPr>
            <p:custDataLst>
              <p:tags r:id="rId4"/>
            </p:custDataLst>
          </p:nvPr>
        </p:nvSpPr>
        <p:spPr>
          <a:xfrm>
            <a:off x="4311767" y="2031815"/>
            <a:ext cx="3690364" cy="223478"/>
          </a:xfrm>
          <a:prstGeom prst="rect">
            <a:avLst/>
          </a:prstGeom>
          <a:noFill/>
        </p:spPr>
        <p:txBody>
          <a:bodyPr lIns="68571" tIns="34285" rIns="68571" bIns="34285"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r">
              <a:lnSpc>
                <a:spcPct val="150000"/>
              </a:lnSpc>
              <a:spcBef>
                <a:spcPct val="0"/>
              </a:spcBef>
              <a:buNone/>
            </a:pPr>
            <a:endParaRPr lang="zh-CN" altLang="zh-CN" sz="1500">
              <a:solidFill>
                <a:prstClr val="black"/>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1009933" y="1495508"/>
          <a:ext cx="10172133" cy="3879923"/>
        </p:xfrm>
        <a:graphic>
          <a:graphicData uri="http://schemas.openxmlformats.org/drawingml/2006/table">
            <a:tbl>
              <a:tblPr>
                <a:tableStyleId>{5C22544A-7EE6-4342-B048-85BDC9FD1C3A}</a:tableStyleId>
              </a:tblPr>
              <a:tblGrid>
                <a:gridCol w="10172133"/>
              </a:tblGrid>
              <a:tr h="718581">
                <a:tc>
                  <a:txBody>
                    <a:bodyPr wrap="square"/>
                    <a:lstStyle/>
                    <a:p>
                      <a:pPr algn="ctr">
                        <a:lnSpc>
                          <a:spcPct val="150000"/>
                        </a:lnSpc>
                        <a:tabLst>
                          <a:tab pos="5029200" algn="l"/>
                        </a:tabLst>
                      </a:pPr>
                      <a:r>
                        <a:rPr lang="zh-CN" sz="3200" kern="100">
                          <a:effectLst/>
                        </a:rPr>
                        <a:t>核 心 素 养</a:t>
                      </a:r>
                      <a:endParaRPr lang="zh-CN" sz="11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solidFill>
                  </a:tcPr>
                </a:tc>
              </a:tr>
              <a:tr h="3148403">
                <a:tc>
                  <a:txBody>
                    <a:bodyPr wrap="square"/>
                    <a:lstStyle/>
                    <a:p>
                      <a:pPr algn="l">
                        <a:lnSpc>
                          <a:spcPct val="150000"/>
                        </a:lnSpc>
                        <a:tabLst>
                          <a:tab pos="5029200" algn="l"/>
                        </a:tabLst>
                      </a:pPr>
                      <a:r>
                        <a:rPr lang="en-US" sz="3200" kern="100">
                          <a:effectLst/>
                        </a:rPr>
                        <a:t>1.</a:t>
                      </a:r>
                      <a:r>
                        <a:rPr lang="zh-CN" sz="3200" kern="100">
                          <a:effectLst/>
                        </a:rPr>
                        <a:t>政治认同：坚持党的领导，完善社会主义市场经济体制，坚持科学的宏观调控和有效的政府治理。</a:t>
                      </a:r>
                      <a:endParaRPr lang="zh-CN" sz="1100" kern="100">
                        <a:effectLst/>
                      </a:endParaRPr>
                    </a:p>
                    <a:p>
                      <a:pPr algn="l">
                        <a:lnSpc>
                          <a:spcPct val="150000"/>
                        </a:lnSpc>
                        <a:tabLst>
                          <a:tab pos="5029200" algn="l"/>
                        </a:tabLst>
                      </a:pPr>
                      <a:r>
                        <a:rPr lang="en-US" sz="3200" kern="100">
                          <a:effectLst/>
                        </a:rPr>
                        <a:t>2</a:t>
                      </a:r>
                      <a:r>
                        <a:rPr lang="en-US" altLang="zh-CN" sz="3200" kern="100">
                          <a:effectLst/>
                        </a:rPr>
                        <a:t>.</a:t>
                      </a:r>
                      <a:r>
                        <a:rPr lang="zh-CN" sz="3200" kern="100">
                          <a:effectLst/>
                        </a:rPr>
                        <a:t>科学精神：我国能够实施科学的宏观调控。</a:t>
                      </a:r>
                      <a:endParaRPr lang="zh-CN" sz="1100" kern="100">
                        <a:effectLst/>
                      </a:endParaRPr>
                    </a:p>
                    <a:p>
                      <a:pPr algn="l">
                        <a:lnSpc>
                          <a:spcPct val="150000"/>
                        </a:lnSpc>
                        <a:tabLst>
                          <a:tab pos="5029200" algn="l"/>
                        </a:tabLst>
                      </a:pPr>
                      <a:r>
                        <a:rPr lang="en-US" sz="3200" kern="100">
                          <a:effectLst/>
                        </a:rPr>
                        <a:t>3</a:t>
                      </a:r>
                      <a:r>
                        <a:rPr lang="en-US" altLang="zh-CN" sz="3200" kern="100">
                          <a:effectLst/>
                        </a:rPr>
                        <a:t>.</a:t>
                      </a:r>
                      <a:r>
                        <a:rPr lang="zh-CN" sz="3200" kern="100">
                          <a:effectLst/>
                        </a:rPr>
                        <a:t>公共参与：关注社会主义市场经济和政府经济职能。</a:t>
                      </a:r>
                      <a:endParaRPr lang="zh-CN" sz="11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tc>
              </a:tr>
            </a:tbl>
          </a:graphicData>
        </a:graphic>
      </p:graphicFrame>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0075" y="2509592"/>
            <a:ext cx="10515600" cy="1325563"/>
          </a:xfrm>
        </p:spPr>
        <p:txBody>
          <a:bodyPr/>
          <a:lstStyle/>
          <a:p>
            <a:pPr algn="ctr"/>
            <a:r>
              <a:rPr lang="zh-CN" altLang="en-US" b="1">
                <a:latin typeface="黑体" panose="02010609060101010101" pitchFamily="49" charset="-122"/>
                <a:ea typeface="黑体" panose="02010609060101010101" pitchFamily="49" charset="-122"/>
              </a:rPr>
              <a:t>议题：冬季大气污染的破局之路</a:t>
            </a:r>
            <a:endParaRPr lang="zh-CN" altLang="en-US"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custDataLst>
              <p:tags r:id="rId1"/>
            </p:custDataLst>
          </p:nvPr>
        </p:nvSpPr>
        <p:spPr bwMode="auto">
          <a:xfrm>
            <a:off x="2007940" y="637926"/>
            <a:ext cx="3435869" cy="818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3" rIns="91428" bIns="45713" anchor="ctr"/>
          <a:lstStyle/>
          <a:p>
            <a:pPr>
              <a:spcBef>
                <a:spcPct val="50000"/>
              </a:spcBef>
            </a:pPr>
            <a:r>
              <a:rPr lang="zh-CN" altLang="en-US" sz="4400" b="1" kern="100">
                <a:solidFill>
                  <a:srgbClr val="FF0000"/>
                </a:solidFill>
                <a:latin typeface="+mj-ea"/>
                <a:ea typeface="+mj-ea"/>
                <a:cs typeface="Times New Roman" panose="02020603050405020304"/>
              </a:rPr>
              <a:t>本课内容</a:t>
            </a:r>
            <a:endParaRPr lang="zh-CN" altLang="en-US" sz="4400" b="1" kern="100">
              <a:solidFill>
                <a:srgbClr val="FF0000"/>
              </a:solidFill>
              <a:latin typeface="+mj-ea"/>
              <a:ea typeface="+mj-ea"/>
              <a:cs typeface="Times New Roman" panose="02020603050405020304"/>
            </a:endParaRPr>
          </a:p>
        </p:txBody>
      </p:sp>
      <p:pic>
        <p:nvPicPr>
          <p:cNvPr id="17" name="图片 28" descr="C_108.jpg"/>
          <p:cNvPicPr>
            <a:picLocks noChangeAspect="1"/>
          </p:cNvPicPr>
          <p:nvPr>
            <p:custDataLst>
              <p:tags r:id="rId2"/>
            </p:custDataLst>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rightnessContrast bright="10000" contrast="-15000"/>
                    </a14:imgEffect>
                  </a14:imgLayer>
                </a14:imgProps>
              </a:ext>
            </a:extLst>
          </a:blip>
          <a:stretch>
            <a:fillRect/>
          </a:stretch>
        </p:blipFill>
        <p:spPr bwMode="auto">
          <a:xfrm>
            <a:off x="1716736" y="1406670"/>
            <a:ext cx="5313321" cy="162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椭圆 9">
            <a:hlinkClick r:id="rId5" action="ppaction://hlinksldjump"/>
          </p:cNvPr>
          <p:cNvSpPr/>
          <p:nvPr>
            <p:custDataLst>
              <p:tags r:id="rId6"/>
            </p:custDataLst>
          </p:nvPr>
        </p:nvSpPr>
        <p:spPr>
          <a:xfrm>
            <a:off x="2936786" y="3269570"/>
            <a:ext cx="789089" cy="786113"/>
          </a:xfrm>
          <a:prstGeom prst="ellipse">
            <a:avLst/>
          </a:prstGeom>
          <a:noFill/>
          <a:ln w="25400" cap="flat" cmpd="sng" algn="ctr">
            <a:solidFill>
              <a:srgbClr val="EEECE1">
                <a:lumMod val="25000"/>
              </a:srgbClr>
            </a:solidFill>
            <a:prstDash val="solid"/>
          </a:ln>
          <a:effectLst/>
        </p:spPr>
        <p:txBody>
          <a:bodyPr lIns="91428" tIns="45713" rIns="91428" bIns="45713" anchor="ctr"/>
          <a:lstStyle/>
          <a:p>
            <a:pPr algn="ctr" defTabSz="914400">
              <a:defRPr/>
            </a:pPr>
            <a:r>
              <a:rPr lang="zh-CN" altLang="en-US" sz="4000" kern="0">
                <a:solidFill>
                  <a:sysClr val="windowText" lastClr="000000"/>
                </a:solidFill>
                <a:latin typeface="方正报宋_GBK" panose="03000509000000000000" pitchFamily="65" charset="-122"/>
                <a:ea typeface="方正报宋_GBK" panose="03000509000000000000" pitchFamily="65" charset="-122"/>
              </a:rPr>
              <a:t>贰</a:t>
            </a:r>
            <a:endParaRPr lang="zh-CN" altLang="en-US" sz="4000" kern="0">
              <a:solidFill>
                <a:sysClr val="windowText" lastClr="000000"/>
              </a:solidFill>
              <a:latin typeface="方正报宋_GBK" panose="03000509000000000000" pitchFamily="65" charset="-122"/>
              <a:ea typeface="方正报宋_GBK" panose="03000509000000000000" pitchFamily="65" charset="-122"/>
            </a:endParaRPr>
          </a:p>
        </p:txBody>
      </p:sp>
      <p:sp>
        <p:nvSpPr>
          <p:cNvPr id="12"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7"/>
            </p:custDataLst>
          </p:nvPr>
        </p:nvSpPr>
        <p:spPr bwMode="auto">
          <a:xfrm>
            <a:off x="3945029" y="4518073"/>
            <a:ext cx="2962207"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just" defTabSz="914400" fontAlgn="base">
              <a:spcAft>
                <a:spcPct val="0"/>
              </a:spcAft>
              <a:buNone/>
              <a:defRPr/>
            </a:pPr>
            <a:r>
              <a:rPr lang="zh-CN" altLang="en-US" sz="3600" b="1" spc="100">
                <a:solidFill>
                  <a:srgbClr val="161B1F"/>
                </a:solidFill>
                <a:latin typeface="宋体" panose="02010600030101010101" pitchFamily="2" charset="-122"/>
              </a:rPr>
              <a:t>课堂练习</a:t>
            </a:r>
            <a:endParaRPr lang="zh-CN" altLang="zh-CN" sz="3600" b="1" spc="100">
              <a:solidFill>
                <a:srgbClr val="161B1F"/>
              </a:solidFill>
              <a:latin typeface="宋体" panose="02010600030101010101" pitchFamily="2" charset="-122"/>
            </a:endParaRPr>
          </a:p>
        </p:txBody>
      </p:sp>
      <p:sp>
        <p:nvSpPr>
          <p:cNvPr id="13" name="椭圆 12">
            <a:hlinkClick r:id="rId8" action="ppaction://hlinksldjump"/>
          </p:cNvPr>
          <p:cNvSpPr/>
          <p:nvPr>
            <p:custDataLst>
              <p:tags r:id="rId9"/>
            </p:custDataLst>
          </p:nvPr>
        </p:nvSpPr>
        <p:spPr>
          <a:xfrm>
            <a:off x="2936786" y="4472170"/>
            <a:ext cx="789089" cy="786113"/>
          </a:xfrm>
          <a:prstGeom prst="ellipse">
            <a:avLst/>
          </a:prstGeom>
          <a:noFill/>
          <a:ln w="25400" cap="flat" cmpd="sng" algn="ctr">
            <a:solidFill>
              <a:srgbClr val="EEECE1">
                <a:lumMod val="25000"/>
              </a:srgbClr>
            </a:solidFill>
            <a:prstDash val="solid"/>
          </a:ln>
          <a:effectLst/>
        </p:spPr>
        <p:txBody>
          <a:bodyPr lIns="91428" tIns="45713" rIns="91428" bIns="45713" anchor="ctr"/>
          <a:lstStyle/>
          <a:p>
            <a:pPr algn="ctr" defTabSz="914400">
              <a:defRPr/>
            </a:pPr>
            <a:r>
              <a:rPr lang="zh-CN" altLang="en-US" sz="4000" kern="0">
                <a:solidFill>
                  <a:sysClr val="windowText" lastClr="000000"/>
                </a:solidFill>
                <a:latin typeface="方正报宋_GBK" panose="03000509000000000000" pitchFamily="65" charset="-122"/>
                <a:ea typeface="方正报宋_GBK" panose="03000509000000000000" pitchFamily="65" charset="-122"/>
              </a:rPr>
              <a:t>叁</a:t>
            </a:r>
            <a:endParaRPr lang="zh-CN" altLang="en-US" sz="4000" kern="0">
              <a:solidFill>
                <a:sysClr val="windowText" lastClr="000000"/>
              </a:solidFill>
              <a:latin typeface="方正报宋_GBK" panose="03000509000000000000" pitchFamily="65" charset="-122"/>
              <a:ea typeface="方正报宋_GBK" panose="03000509000000000000" pitchFamily="65" charset="-122"/>
            </a:endParaRPr>
          </a:p>
        </p:txBody>
      </p:sp>
      <p:sp>
        <p:nvSpPr>
          <p:cNvPr id="15"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10"/>
            </p:custDataLst>
          </p:nvPr>
        </p:nvSpPr>
        <p:spPr bwMode="auto">
          <a:xfrm>
            <a:off x="3945029" y="2066970"/>
            <a:ext cx="2962207"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914400" fontAlgn="base">
              <a:lnSpc>
                <a:spcPct val="100000"/>
              </a:lnSpc>
              <a:spcBef>
                <a:spcPct val="0"/>
              </a:spcBef>
              <a:spcAft>
                <a:spcPct val="0"/>
              </a:spcAft>
              <a:buNone/>
              <a:defRPr/>
            </a:pPr>
            <a:r>
              <a:rPr lang="zh-CN" altLang="en-US" sz="3600" b="1" spc="100">
                <a:solidFill>
                  <a:srgbClr val="161B1F"/>
                </a:solidFill>
                <a:latin typeface="宋体" panose="02010600030101010101" pitchFamily="2" charset="-122"/>
              </a:rPr>
              <a:t>理论学习</a:t>
            </a:r>
            <a:endParaRPr lang="zh-CN" altLang="zh-CN" sz="3600" b="1" spc="100">
              <a:solidFill>
                <a:srgbClr val="161B1F"/>
              </a:solidFill>
              <a:latin typeface="宋体" panose="02010600030101010101" pitchFamily="2" charset="-122"/>
            </a:endParaRPr>
          </a:p>
        </p:txBody>
      </p:sp>
      <p:sp>
        <p:nvSpPr>
          <p:cNvPr id="19" name="椭圆 18">
            <a:hlinkClick r:id="rId11" action="ppaction://hlinksldjump"/>
          </p:cNvPr>
          <p:cNvSpPr/>
          <p:nvPr>
            <p:custDataLst>
              <p:tags r:id="rId12"/>
            </p:custDataLst>
          </p:nvPr>
        </p:nvSpPr>
        <p:spPr>
          <a:xfrm>
            <a:off x="2936786" y="2066969"/>
            <a:ext cx="789089" cy="786113"/>
          </a:xfrm>
          <a:prstGeom prst="ellipse">
            <a:avLst/>
          </a:prstGeom>
          <a:noFill/>
          <a:ln w="25400" cap="flat" cmpd="sng" algn="ctr">
            <a:solidFill>
              <a:srgbClr val="EEECE1">
                <a:lumMod val="25000"/>
              </a:srgbClr>
            </a:solidFill>
            <a:prstDash val="solid"/>
          </a:ln>
          <a:effectLst/>
        </p:spPr>
        <p:txBody>
          <a:bodyPr lIns="91428" tIns="45713" rIns="91428" bIns="45713" anchor="ctr"/>
          <a:lstStyle/>
          <a:p>
            <a:pPr algn="ctr" defTabSz="914400">
              <a:defRPr/>
            </a:pPr>
            <a:r>
              <a:rPr lang="zh-CN" altLang="en-US" sz="4000" kern="0">
                <a:solidFill>
                  <a:sysClr val="windowText" lastClr="000000"/>
                </a:solidFill>
                <a:latin typeface="方正报宋_GBK" panose="03000509000000000000" pitchFamily="65" charset="-122"/>
                <a:ea typeface="方正报宋_GBK" panose="03000509000000000000" pitchFamily="65" charset="-122"/>
              </a:rPr>
              <a:t>壹</a:t>
            </a:r>
            <a:endParaRPr lang="zh-CN" altLang="en-US" sz="4000" kern="0">
              <a:solidFill>
                <a:sysClr val="windowText" lastClr="000000"/>
              </a:solidFill>
              <a:latin typeface="方正报宋_GBK" panose="03000509000000000000" pitchFamily="65" charset="-122"/>
              <a:ea typeface="方正报宋_GBK" panose="03000509000000000000" pitchFamily="65" charset="-122"/>
            </a:endParaRPr>
          </a:p>
        </p:txBody>
      </p:sp>
      <p:sp>
        <p:nvSpPr>
          <p:cNvPr id="21"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13"/>
            </p:custDataLst>
          </p:nvPr>
        </p:nvSpPr>
        <p:spPr bwMode="auto">
          <a:xfrm>
            <a:off x="3945029" y="3210462"/>
            <a:ext cx="2962207"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914400" fontAlgn="base">
              <a:lnSpc>
                <a:spcPct val="100000"/>
              </a:lnSpc>
              <a:spcBef>
                <a:spcPct val="0"/>
              </a:spcBef>
              <a:spcAft>
                <a:spcPct val="0"/>
              </a:spcAft>
              <a:buNone/>
              <a:defRPr/>
            </a:pPr>
            <a:r>
              <a:rPr lang="zh-CN" altLang="en-US" sz="3600" b="1" spc="100">
                <a:solidFill>
                  <a:srgbClr val="161B1F"/>
                </a:solidFill>
                <a:latin typeface="宋体" panose="02010600030101010101" pitchFamily="2" charset="-122"/>
              </a:rPr>
              <a:t>素养提升</a:t>
            </a:r>
            <a:endParaRPr lang="zh-CN" altLang="zh-CN" sz="3600" b="1" spc="100">
              <a:solidFill>
                <a:srgbClr val="161B1F"/>
              </a:solidFill>
              <a:latin typeface="宋体" panose="02010600030101010101" pitchFamily="2" charset="-122"/>
            </a:endParaRPr>
          </a:p>
        </p:txBody>
      </p:sp>
      <p:sp>
        <p:nvSpPr>
          <p:cNvPr id="2" name="箭头: 右 1"/>
          <p:cNvSpPr/>
          <p:nvPr>
            <p:custDataLst>
              <p:tags r:id="rId14"/>
            </p:custDataLst>
          </p:nvPr>
        </p:nvSpPr>
        <p:spPr>
          <a:xfrm>
            <a:off x="6139441" y="2222836"/>
            <a:ext cx="576626" cy="531913"/>
          </a:xfrm>
          <a:prstGeom prst="rightArrow">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左大括号 2"/>
          <p:cNvSpPr/>
          <p:nvPr>
            <p:custDataLst>
              <p:tags r:id="rId15"/>
            </p:custDataLst>
          </p:nvPr>
        </p:nvSpPr>
        <p:spPr>
          <a:xfrm>
            <a:off x="6933792" y="1545865"/>
            <a:ext cx="365761" cy="1903068"/>
          </a:xfrm>
          <a:prstGeom prst="leftBrace">
            <a:avLst/>
          </a:prstGeom>
          <a:ln w="34925" cap="rnd">
            <a:solidFill>
              <a:schemeClr val="tx1">
                <a:lumMod val="85000"/>
                <a:lumOff val="15000"/>
              </a:schemeClr>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16"/>
            </p:custDataLst>
          </p:nvPr>
        </p:nvSpPr>
        <p:spPr bwMode="auto">
          <a:xfrm>
            <a:off x="7249211" y="1582854"/>
            <a:ext cx="3890823"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685165" fontAlgn="base">
              <a:spcBef>
                <a:spcPct val="0"/>
              </a:spcBef>
              <a:spcAft>
                <a:spcPct val="0"/>
              </a:spcAft>
              <a:buNone/>
              <a:defRPr/>
            </a:pPr>
            <a:r>
              <a:rPr lang="zh-CN" altLang="zh-CN" sz="3600">
                <a:solidFill>
                  <a:schemeClr val="tx1"/>
                </a:solidFill>
              </a:rPr>
              <a:t>社会主义市场经济体制的基本特征</a:t>
            </a:r>
            <a:endParaRPr lang="zh-CN" altLang="zh-CN" sz="3600">
              <a:solidFill>
                <a:schemeClr val="tx1"/>
              </a:solidFill>
            </a:endParaRPr>
          </a:p>
        </p:txBody>
      </p:sp>
      <p:sp>
        <p:nvSpPr>
          <p:cNvPr id="6"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17"/>
            </p:custDataLst>
          </p:nvPr>
        </p:nvSpPr>
        <p:spPr bwMode="auto">
          <a:xfrm>
            <a:off x="7299553" y="2699810"/>
            <a:ext cx="3363758"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685165" fontAlgn="base">
              <a:spcBef>
                <a:spcPct val="0"/>
              </a:spcBef>
              <a:spcAft>
                <a:spcPct val="0"/>
              </a:spcAft>
              <a:buNone/>
              <a:defRPr/>
            </a:pPr>
            <a:r>
              <a:rPr lang="zh-CN" altLang="zh-CN" sz="3600">
                <a:solidFill>
                  <a:schemeClr val="tx1"/>
                </a:solidFill>
              </a:rPr>
              <a:t>我国政府的经济职能</a:t>
            </a:r>
            <a:endParaRPr lang="zh-CN" altLang="zh-CN" sz="3600">
              <a:solidFill>
                <a:schemeClr val="tx1"/>
              </a:solidFill>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26"/>
          <p:cNvSpPr txBox="1"/>
          <p:nvPr>
            <p:custDataLst>
              <p:tags r:id="rId1"/>
            </p:custDataLst>
          </p:nvPr>
        </p:nvSpPr>
        <p:spPr>
          <a:xfrm>
            <a:off x="897206" y="3069045"/>
            <a:ext cx="10397588" cy="1015649"/>
          </a:xfrm>
          <a:prstGeom prst="rect">
            <a:avLst/>
          </a:prstGeom>
          <a:noFill/>
        </p:spPr>
        <p:txBody>
          <a:bodyPr wrap="square" lIns="91428" tIns="45713" rIns="91428" bIns="45713"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defRPr/>
            </a:pPr>
            <a:r>
              <a:rPr lang="zh-CN" altLang="en-US" sz="6000">
                <a:solidFill>
                  <a:schemeClr val="tx1"/>
                </a:solidFill>
              </a:rPr>
              <a:t>理论学习</a:t>
            </a:r>
            <a:endParaRPr lang="zh-CN" altLang="zh-CN" sz="6000">
              <a:solidFill>
                <a:schemeClr val="tx1"/>
              </a:solidFill>
            </a:endParaRPr>
          </a:p>
        </p:txBody>
      </p:sp>
      <p:grpSp>
        <p:nvGrpSpPr>
          <p:cNvPr id="16" name="组合 15"/>
          <p:cNvGrpSpPr/>
          <p:nvPr>
            <p:custDataLst>
              <p:tags r:id="rId2"/>
            </p:custDataLst>
          </p:nvPr>
        </p:nvGrpSpPr>
        <p:grpSpPr>
          <a:xfrm>
            <a:off x="5609836" y="1413244"/>
            <a:ext cx="972328" cy="971977"/>
            <a:chOff x="1473200" y="1259840"/>
            <a:chExt cx="619760" cy="619760"/>
          </a:xfrm>
        </p:grpSpPr>
        <p:sp>
          <p:nvSpPr>
            <p:cNvPr id="17" name="矩形 16"/>
            <p:cNvSpPr/>
            <p:nvPr>
              <p:custDataLst>
                <p:tags r:id="rId3"/>
              </p:custDataLst>
            </p:nvPr>
          </p:nvSpPr>
          <p:spPr>
            <a:xfrm>
              <a:off x="1508760" y="1295400"/>
              <a:ext cx="548640" cy="548640"/>
            </a:xfrm>
            <a:prstGeom prst="rect">
              <a:avLst/>
            </a:prstGeom>
            <a:solidFill>
              <a:srgbClr val="0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schemeClr val="bg1"/>
                </a:solidFill>
                <a:latin typeface="印品丫丫体-D版" panose="02010601030101010101" pitchFamily="2" charset="-122"/>
                <a:ea typeface="印品丫丫体-D版" panose="02010601030101010101" pitchFamily="2" charset="-122"/>
              </a:endParaRPr>
            </a:p>
          </p:txBody>
        </p:sp>
        <p:sp>
          <p:nvSpPr>
            <p:cNvPr id="18" name="矩形 17"/>
            <p:cNvSpPr/>
            <p:nvPr>
              <p:custDataLst>
                <p:tags r:id="rId4"/>
              </p:custDataLst>
            </p:nvPr>
          </p:nvSpPr>
          <p:spPr>
            <a:xfrm>
              <a:off x="1473200" y="1259840"/>
              <a:ext cx="619760" cy="619760"/>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schemeClr val="bg1"/>
                </a:solidFill>
                <a:latin typeface="印品丫丫体-D版" panose="02010601030101010101" pitchFamily="2" charset="-122"/>
                <a:ea typeface="印品丫丫体-D版" panose="02010601030101010101" pitchFamily="2" charset="-122"/>
              </a:endParaRPr>
            </a:p>
          </p:txBody>
        </p:sp>
      </p:grpSp>
      <p:sp>
        <p:nvSpPr>
          <p:cNvPr id="19" name="文本框 18"/>
          <p:cNvSpPr txBox="1"/>
          <p:nvPr>
            <p:custDataLst>
              <p:tags r:id="rId5"/>
            </p:custDataLst>
          </p:nvPr>
        </p:nvSpPr>
        <p:spPr>
          <a:xfrm>
            <a:off x="5830961" y="1646147"/>
            <a:ext cx="530079" cy="523206"/>
          </a:xfrm>
          <a:prstGeom prst="rect">
            <a:avLst/>
          </a:prstGeom>
          <a:solidFill>
            <a:schemeClr val="tx1">
              <a:lumMod val="95000"/>
              <a:lumOff val="5000"/>
            </a:schemeClr>
          </a:solidFill>
        </p:spPr>
        <p:txBody>
          <a:bodyPr wrap="square" lIns="91428" tIns="45713" rIns="91428" bIns="45713" rtlCol="0">
            <a:spAutoFit/>
          </a:bodyPr>
          <a:lstStyle/>
          <a:p>
            <a:pPr algn="ctr" defTabSz="914400">
              <a:defRPr/>
            </a:pPr>
            <a:r>
              <a:rPr lang="zh-CN" altLang="en-US" sz="2800">
                <a:solidFill>
                  <a:schemeClr val="bg1"/>
                </a:solidFill>
                <a:latin typeface="印品丫丫体-D版" panose="02010601030101010101" pitchFamily="2" charset="-122"/>
                <a:ea typeface="印品丫丫体-D版" panose="02010601030101010101" pitchFamily="2" charset="-122"/>
              </a:rPr>
              <a:t>壹</a:t>
            </a:r>
            <a:endParaRPr lang="zh-CN" altLang="en-US" sz="2800">
              <a:solidFill>
                <a:schemeClr val="bg1"/>
              </a:solidFill>
              <a:latin typeface="印品丫丫体-D版" panose="02010601030101010101" pitchFamily="2" charset="-122"/>
              <a:ea typeface="印品丫丫体-D版" panose="02010601030101010101" pitchFamily="2" charset="-122"/>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custDataLst>
              <p:tags r:id="rId1"/>
            </p:custDataLst>
          </p:nvPr>
        </p:nvSpPr>
        <p:spPr>
          <a:xfrm>
            <a:off x="1055554" y="1385947"/>
            <a:ext cx="10043856" cy="4308831"/>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Bef>
                <a:spcPts val="1200"/>
              </a:spcBef>
            </a:pPr>
            <a:r>
              <a:rPr lang="en-US"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1.</a:t>
            </a:r>
            <a:r>
              <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坚持党的领导</a:t>
            </a:r>
            <a:endPar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endParaRPr>
          </a:p>
          <a:p>
            <a:pPr>
              <a:spcBef>
                <a:spcPts val="1200"/>
              </a:spcBef>
            </a:pPr>
            <a:r>
              <a:rPr lang="zh-CN" altLang="en-US" sz="3600" kern="100">
                <a:latin typeface="宋体" panose="02010600030101010101" pitchFamily="2" charset="-122"/>
                <a:ea typeface="宋体" panose="02010600030101010101" pitchFamily="2" charset="-122"/>
                <a:cs typeface="Times New Roman" panose="02020603050405020304" charset="0"/>
              </a:rPr>
              <a:t>①原因：</a:t>
            </a:r>
            <a:r>
              <a:rPr lang="zh-CN" altLang="zh-CN" sz="3600" kern="100">
                <a:latin typeface="宋体" panose="02010600030101010101" pitchFamily="2" charset="-122"/>
                <a:ea typeface="宋体" panose="02010600030101010101" pitchFamily="2" charset="-122"/>
                <a:cs typeface="Times New Roman" panose="02020603050405020304" charset="0"/>
              </a:rPr>
              <a:t>我国是共产党领导的社会主义国家，党的领导是中国特色社会主义的</a:t>
            </a:r>
            <a:r>
              <a:rPr lang="zh-CN" altLang="en-US" sz="3600" u="sng" kern="100">
                <a:latin typeface="宋体" panose="02010600030101010101" pitchFamily="2" charset="-122"/>
                <a:ea typeface="宋体" panose="02010600030101010101" pitchFamily="2" charset="-122"/>
                <a:cs typeface="Times New Roman" panose="02020603050405020304" charset="0"/>
              </a:rPr>
              <a:t>最本质特征</a:t>
            </a:r>
            <a:r>
              <a:rPr lang="zh-CN" altLang="zh-CN" sz="3600" kern="100">
                <a:latin typeface="宋体" panose="02010600030101010101" pitchFamily="2" charset="-122"/>
                <a:ea typeface="宋体" panose="02010600030101010101" pitchFamily="2" charset="-122"/>
                <a:cs typeface="Times New Roman" panose="02020603050405020304" charset="0"/>
              </a:rPr>
              <a:t>和中国特色社会主义制度的</a:t>
            </a:r>
            <a:r>
              <a:rPr lang="zh-CN" altLang="en-US" sz="3600" u="sng" kern="100">
                <a:latin typeface="宋体" panose="02010600030101010101" pitchFamily="2" charset="-122"/>
                <a:ea typeface="宋体" panose="02010600030101010101" pitchFamily="2" charset="-122"/>
                <a:cs typeface="Times New Roman" panose="02020603050405020304" charset="0"/>
              </a:rPr>
              <a:t>最大优势</a:t>
            </a:r>
            <a:r>
              <a:rPr lang="zh-CN" altLang="zh-CN" sz="3600" kern="100">
                <a:latin typeface="宋体" panose="02010600030101010101" pitchFamily="2" charset="-122"/>
                <a:ea typeface="宋体" panose="02010600030101010101" pitchFamily="2" charset="-122"/>
                <a:cs typeface="Times New Roman" panose="02020603050405020304" charset="0"/>
              </a:rPr>
              <a:t>。</a:t>
            </a:r>
            <a:endParaRPr lang="en-US" altLang="zh-CN" sz="3600" kern="100">
              <a:latin typeface="宋体" panose="02010600030101010101" pitchFamily="2" charset="-122"/>
              <a:ea typeface="宋体" panose="02010600030101010101" pitchFamily="2" charset="-122"/>
              <a:cs typeface="Times New Roman" panose="02020603050405020304" charset="0"/>
            </a:endParaRPr>
          </a:p>
          <a:p>
            <a:pPr>
              <a:spcBef>
                <a:spcPts val="1200"/>
              </a:spcBef>
            </a:pPr>
            <a:r>
              <a:rPr lang="zh-CN" altLang="en-US" sz="3600" kern="100">
                <a:latin typeface="宋体" panose="02010600030101010101" pitchFamily="2" charset="-122"/>
                <a:ea typeface="宋体" panose="02010600030101010101" pitchFamily="2" charset="-122"/>
                <a:cs typeface="Times New Roman" panose="02020603050405020304" charset="0"/>
              </a:rPr>
              <a:t>②要求：</a:t>
            </a:r>
            <a:r>
              <a:rPr lang="zh-CN" altLang="zh-CN" sz="3600" kern="100">
                <a:latin typeface="宋体" panose="02010600030101010101" pitchFamily="2" charset="-122"/>
                <a:ea typeface="宋体" panose="02010600030101010101" pitchFamily="2" charset="-122"/>
                <a:cs typeface="Times New Roman" panose="02020603050405020304" charset="0"/>
              </a:rPr>
              <a:t>坚持党的领导，发挥党总揽全局、协调各方的领导核心作用，是我国社会主义市场经济体制的一个重要特征。</a:t>
            </a:r>
            <a:endParaRPr lang="zh-CN" altLang="zh-CN" sz="1600" kern="100">
              <a:latin typeface="宋体" panose="02010600030101010101" pitchFamily="2" charset="-122"/>
              <a:ea typeface="宋体" panose="02010600030101010101" pitchFamily="2" charset="-122"/>
              <a:cs typeface="Courier New" panose="02070309020205020404" pitchFamily="49" charset="0"/>
            </a:endParaRPr>
          </a:p>
        </p:txBody>
      </p:sp>
      <p:sp>
        <p:nvSpPr>
          <p:cNvPr id="22" name="矩形 21"/>
          <p:cNvSpPr/>
          <p:nvPr>
            <p:custDataLst>
              <p:tags r:id="rId2"/>
            </p:custDataLst>
          </p:nvPr>
        </p:nvSpPr>
        <p:spPr>
          <a:xfrm>
            <a:off x="1055554" y="466814"/>
            <a:ext cx="10497037" cy="67706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3600" b="1" kern="100">
                <a:solidFill>
                  <a:srgbClr val="FF0000"/>
                </a:solidFill>
                <a:latin typeface="Times New Roman" panose="02020603050405020304"/>
                <a:ea typeface="微软雅黑" panose="020B0503020204020204" pitchFamily="34" charset="-122"/>
                <a:cs typeface="Times New Roman" panose="02020603050405020304"/>
              </a:rPr>
              <a:t>一、</a:t>
            </a:r>
            <a:r>
              <a:rPr lang="zh-CN" altLang="zh-CN" sz="3600">
                <a:solidFill>
                  <a:schemeClr val="tx1"/>
                </a:solidFill>
              </a:rPr>
              <a:t>社会主义市场经济体制的基本特征</a:t>
            </a:r>
            <a:endParaRPr lang="zh-CN" altLang="zh-CN" sz="3600" b="1" kern="100">
              <a:solidFill>
                <a:srgbClr val="FF0000"/>
              </a:solidFill>
              <a:latin typeface="Times New Roman" panose="02020603050405020304"/>
              <a:ea typeface="微软雅黑" panose="020B0503020204020204" pitchFamily="34" charset="-122"/>
              <a:cs typeface="Times New Roman" panose="02020603050405020304" charset="0"/>
            </a:endParaRPr>
          </a:p>
        </p:txBody>
      </p:sp>
      <p:pic>
        <p:nvPicPr>
          <p:cNvPr id="2" name="图片 28" descr="C_108.jpg"/>
          <p:cNvPicPr>
            <a:picLocks noChangeAspect="1"/>
          </p:cNvPicPr>
          <p:nvPr>
            <p:custDataLst>
              <p:tags r:id="rId3"/>
            </p:custDataLst>
          </p:nvPr>
        </p:nvPicPr>
        <p:blipFill>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rightnessContrast bright="10000" contrast="-15000"/>
                    </a14:imgEffect>
                  </a14:imgLayer>
                </a14:imgProps>
              </a:ext>
            </a:extLst>
          </a:blip>
          <a:stretch>
            <a:fillRect/>
          </a:stretch>
        </p:blipFill>
        <p:spPr bwMode="auto">
          <a:xfrm>
            <a:off x="1055555" y="1032416"/>
            <a:ext cx="7286054" cy="22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custDataLst>
              <p:tags r:id="rId1"/>
            </p:custDataLst>
          </p:nvPr>
        </p:nvSpPr>
        <p:spPr>
          <a:xfrm>
            <a:off x="1022303" y="1159188"/>
            <a:ext cx="10358459" cy="501671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Bef>
                <a:spcPts val="1800"/>
              </a:spcBef>
            </a:pPr>
            <a:r>
              <a:rPr lang="en-US"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2.(</a:t>
            </a:r>
            <a:r>
              <a:rPr lang="zh-CN" altLang="en-US"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两制融合</a:t>
            </a:r>
            <a:r>
              <a:rPr lang="en-US"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a:t>
            </a:r>
            <a:r>
              <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公有制为主体、多种所有制经济共同发展的</a:t>
            </a:r>
            <a:r>
              <a:rPr lang="zh-CN" altLang="en-US"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生产资料所有制</a:t>
            </a:r>
            <a:r>
              <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是社会主义市场经济体制的根基</a:t>
            </a:r>
            <a:endParaRPr lang="en-US"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endParaRPr>
          </a:p>
          <a:p>
            <a:pPr>
              <a:spcBef>
                <a:spcPts val="1800"/>
              </a:spcBef>
            </a:pPr>
            <a:r>
              <a:rPr lang="zh-CN" altLang="en-US" sz="3600" b="1" kern="100">
                <a:latin typeface="宋体" panose="02010600030101010101" pitchFamily="2" charset="-122"/>
                <a:ea typeface="宋体" panose="02010600030101010101" pitchFamily="2" charset="-122"/>
                <a:cs typeface="Courier New" panose="02070309020205020404" pitchFamily="49" charset="0"/>
              </a:rPr>
              <a:t>①</a:t>
            </a:r>
            <a:r>
              <a:rPr lang="zh-CN" altLang="zh-CN" sz="3600" b="1" kern="100">
                <a:effectLst/>
                <a:latin typeface="宋体" panose="02010600030101010101" pitchFamily="2" charset="-122"/>
                <a:ea typeface="宋体" panose="02010600030101010101" pitchFamily="2" charset="-122"/>
                <a:cs typeface="Times New Roman" panose="02020603050405020304" charset="0"/>
              </a:rPr>
              <a:t>特点：公有制为主体、多种所有制经济共同发展的</a:t>
            </a:r>
            <a:r>
              <a:rPr lang="zh-CN" altLang="en-US" sz="3600" b="1" kern="100">
                <a:effectLst/>
                <a:latin typeface="宋体" panose="02010600030101010101" pitchFamily="2" charset="-122"/>
                <a:ea typeface="宋体" panose="02010600030101010101" pitchFamily="2" charset="-122"/>
                <a:cs typeface="Courier New" panose="02070309020205020404" pitchFamily="49" charset="0"/>
              </a:rPr>
              <a:t>生产资料所有制</a:t>
            </a:r>
            <a:r>
              <a:rPr lang="zh-CN" altLang="zh-CN" sz="3600" b="1" kern="100">
                <a:effectLst/>
                <a:latin typeface="宋体" panose="02010600030101010101" pitchFamily="2" charset="-122"/>
                <a:ea typeface="宋体" panose="02010600030101010101" pitchFamily="2" charset="-122"/>
                <a:cs typeface="Times New Roman" panose="02020603050405020304" charset="0"/>
              </a:rPr>
              <a:t>是社会主义市场经济体制的根基。</a:t>
            </a:r>
            <a:endParaRPr lang="en-US" altLang="zh-CN" sz="3600" kern="100">
              <a:latin typeface="宋体" panose="02010600030101010101" pitchFamily="2" charset="-122"/>
              <a:ea typeface="宋体" panose="02010600030101010101" pitchFamily="2" charset="-122"/>
              <a:cs typeface="Courier New" panose="02070309020205020404" pitchFamily="49" charset="0"/>
            </a:endParaRPr>
          </a:p>
          <a:p>
            <a:pPr>
              <a:spcBef>
                <a:spcPts val="1800"/>
              </a:spcBef>
            </a:pPr>
            <a:r>
              <a:rPr lang="zh-CN" altLang="en-US" sz="3600" b="1" kern="100">
                <a:effectLst/>
                <a:latin typeface="宋体" panose="02010600030101010101" pitchFamily="2" charset="-122"/>
                <a:ea typeface="宋体" panose="02010600030101010101" pitchFamily="2" charset="-122"/>
                <a:cs typeface="Courier New" panose="02070309020205020404" pitchFamily="49" charset="0"/>
              </a:rPr>
              <a:t>②</a:t>
            </a:r>
            <a:r>
              <a:rPr lang="zh-CN" altLang="zh-CN" sz="3600" b="1" kern="100">
                <a:effectLst/>
                <a:latin typeface="宋体" panose="02010600030101010101" pitchFamily="2" charset="-122"/>
                <a:ea typeface="宋体" panose="02010600030101010101" pitchFamily="2" charset="-122"/>
                <a:cs typeface="Times New Roman" panose="02020603050405020304" charset="0"/>
              </a:rPr>
              <a:t>优势：我国的市场经济与</a:t>
            </a:r>
            <a:r>
              <a:rPr lang="zh-CN" altLang="en-US" sz="3600" b="1" kern="100">
                <a:effectLst/>
                <a:latin typeface="宋体" panose="02010600030101010101" pitchFamily="2" charset="-122"/>
                <a:ea typeface="宋体" panose="02010600030101010101" pitchFamily="2" charset="-122"/>
                <a:cs typeface="Courier New" panose="02070309020205020404" pitchFamily="49" charset="0"/>
              </a:rPr>
              <a:t>社会主义生产资料所有制</a:t>
            </a:r>
            <a:r>
              <a:rPr lang="zh-CN" altLang="zh-CN" sz="3600" b="1" kern="100">
                <a:effectLst/>
                <a:latin typeface="宋体" panose="02010600030101010101" pitchFamily="2" charset="-122"/>
                <a:ea typeface="宋体" panose="02010600030101010101" pitchFamily="2" charset="-122"/>
                <a:cs typeface="Times New Roman" panose="02020603050405020304" charset="0"/>
              </a:rPr>
              <a:t>结合在一起，既能发挥市场经济的优势，又能发挥我国社会主义制度的优越性。</a:t>
            </a:r>
            <a:endParaRPr lang="zh-CN" altLang="zh-CN" sz="3600" kern="100">
              <a:effectLst/>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custDataLst>
              <p:tags r:id="rId1"/>
            </p:custDataLst>
          </p:nvPr>
        </p:nvSpPr>
        <p:spPr>
          <a:xfrm>
            <a:off x="994169" y="1050205"/>
            <a:ext cx="9781684" cy="4785885"/>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Bef>
                <a:spcPts val="1800"/>
              </a:spcBef>
            </a:pPr>
            <a:r>
              <a:rPr lang="en-US"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3.</a:t>
            </a:r>
            <a:r>
              <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促进全体人民实现共同富裕是社会主义市场经济体制的根本目标</a:t>
            </a:r>
            <a:endPar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endParaRPr>
          </a:p>
          <a:p>
            <a:pPr>
              <a:spcBef>
                <a:spcPts val="1800"/>
              </a:spcBef>
            </a:pPr>
            <a:r>
              <a:rPr lang="zh-CN" altLang="zh-CN" sz="3600" kern="100">
                <a:latin typeface="宋体" panose="02010600030101010101" pitchFamily="2" charset="-122"/>
                <a:ea typeface="宋体" panose="02010600030101010101" pitchFamily="2" charset="-122"/>
                <a:cs typeface="Times New Roman" panose="02020603050405020304" charset="0"/>
              </a:rPr>
              <a:t>社会主义市场经济体制建立在社会主义基本经济制度的基础上，实行按劳分配为主体、多种分配方式并存的分配制度，既能调动劳动者和各类市场主体的积极性和创造性，促进效率提高，又能避免两极分化，让全体人民共享发展成果。</a:t>
            </a:r>
            <a:endParaRPr lang="zh-CN" altLang="zh-CN" sz="3600"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custDataLst>
              <p:tags r:id="rId1"/>
            </p:custDataLst>
          </p:nvPr>
        </p:nvSpPr>
        <p:spPr>
          <a:xfrm>
            <a:off x="1036346" y="920546"/>
            <a:ext cx="10499162" cy="5570715"/>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Bef>
                <a:spcPts val="1800"/>
              </a:spcBef>
            </a:pPr>
            <a:r>
              <a:rPr lang="en-US"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4.</a:t>
            </a:r>
            <a:r>
              <a:rPr lang="zh-CN" altLang="en-US"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（科学调控）</a:t>
            </a:r>
            <a:r>
              <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科学的宏观调控、有效的政府治理，是社会主义市场经济体制优势的内在要求。</a:t>
            </a:r>
            <a:endPar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endParaRPr>
          </a:p>
          <a:p>
            <a:pPr>
              <a:spcBef>
                <a:spcPts val="1800"/>
              </a:spcBef>
              <a:tabLst>
                <a:tab pos="5029200" algn="l"/>
              </a:tabLst>
            </a:pPr>
            <a:r>
              <a:rPr lang="zh-CN" altLang="en-US" sz="3600" b="1" kern="100">
                <a:effectLst/>
                <a:latin typeface="宋体" panose="02010600030101010101" pitchFamily="2" charset="-122"/>
                <a:ea typeface="宋体" panose="02010600030101010101" pitchFamily="2" charset="-122"/>
                <a:cs typeface="Courier New" panose="02070309020205020404" pitchFamily="49" charset="0"/>
              </a:rPr>
              <a:t>①</a:t>
            </a:r>
            <a:r>
              <a:rPr lang="zh-CN" altLang="zh-CN" sz="3600" b="1" kern="100">
                <a:effectLst/>
                <a:latin typeface="宋体" panose="02010600030101010101" pitchFamily="2" charset="-122"/>
                <a:ea typeface="宋体" panose="02010600030101010101" pitchFamily="2" charset="-122"/>
                <a:cs typeface="Times New Roman" panose="02020603050405020304" charset="0"/>
              </a:rPr>
              <a:t>优势：</a:t>
            </a:r>
            <a:r>
              <a:rPr lang="zh-CN" altLang="en-US" sz="3600" b="1" kern="100">
                <a:effectLst/>
                <a:latin typeface="宋体" panose="02010600030101010101" pitchFamily="2" charset="-122"/>
                <a:ea typeface="宋体" panose="02010600030101010101" pitchFamily="2" charset="-122"/>
                <a:cs typeface="Courier New" panose="02070309020205020404" pitchFamily="49" charset="0"/>
              </a:rPr>
              <a:t>科学的宏观调控</a:t>
            </a:r>
            <a:r>
              <a:rPr lang="zh-CN" altLang="zh-CN" sz="3600" b="1" kern="100">
                <a:effectLst/>
                <a:latin typeface="宋体" panose="02010600030101010101" pitchFamily="2" charset="-122"/>
                <a:ea typeface="宋体" panose="02010600030101010101" pitchFamily="2" charset="-122"/>
                <a:cs typeface="Times New Roman" panose="02020603050405020304" charset="0"/>
              </a:rPr>
              <a:t>、有效的政府治理，是社会主义市场经济体制优势的内在要求。</a:t>
            </a:r>
            <a:endParaRPr lang="zh-CN" altLang="zh-CN" sz="3600" kern="100">
              <a:effectLst/>
              <a:latin typeface="宋体" panose="02010600030101010101" pitchFamily="2" charset="-122"/>
              <a:ea typeface="宋体" panose="02010600030101010101" pitchFamily="2" charset="-122"/>
              <a:cs typeface="Courier New" panose="02070309020205020404" pitchFamily="49" charset="0"/>
            </a:endParaRPr>
          </a:p>
          <a:p>
            <a:pPr>
              <a:spcBef>
                <a:spcPts val="1800"/>
              </a:spcBef>
              <a:tabLst>
                <a:tab pos="5029200" algn="l"/>
              </a:tabLst>
            </a:pPr>
            <a:r>
              <a:rPr lang="zh-CN" altLang="en-US" sz="3600" b="1" kern="100">
                <a:effectLst/>
                <a:latin typeface="宋体" panose="02010600030101010101" pitchFamily="2" charset="-122"/>
                <a:ea typeface="宋体" panose="02010600030101010101" pitchFamily="2" charset="-122"/>
                <a:cs typeface="Courier New" panose="02070309020205020404" pitchFamily="49" charset="0"/>
              </a:rPr>
              <a:t>②</a:t>
            </a:r>
            <a:r>
              <a:rPr lang="zh-CN" altLang="zh-CN" sz="3600" b="1" kern="100">
                <a:effectLst/>
                <a:latin typeface="宋体" panose="02010600030101010101" pitchFamily="2" charset="-122"/>
                <a:ea typeface="宋体" panose="02010600030101010101" pitchFamily="2" charset="-122"/>
                <a:cs typeface="Times New Roman" panose="02020603050405020304" charset="0"/>
              </a:rPr>
              <a:t>原因：社会主义市场经济体制能够通过更好发挥</a:t>
            </a:r>
            <a:r>
              <a:rPr lang="zh-CN" altLang="en-US" sz="3600" b="1" kern="100">
                <a:effectLst/>
                <a:latin typeface="宋体" panose="02010600030101010101" pitchFamily="2" charset="-122"/>
                <a:ea typeface="宋体" panose="02010600030101010101" pitchFamily="2" charset="-122"/>
                <a:cs typeface="Courier New" panose="02070309020205020404" pitchFamily="49" charset="0"/>
              </a:rPr>
              <a:t>政府</a:t>
            </a:r>
            <a:r>
              <a:rPr lang="zh-CN" altLang="zh-CN" sz="3600" b="1" kern="100">
                <a:effectLst/>
                <a:latin typeface="宋体" panose="02010600030101010101" pitchFamily="2" charset="-122"/>
                <a:ea typeface="宋体" panose="02010600030101010101" pitchFamily="2" charset="-122"/>
                <a:cs typeface="Times New Roman" panose="02020603050405020304" charset="0"/>
              </a:rPr>
              <a:t>作用，把人民的当前利益与长远利益、局部利益与整体利益结合起来，发挥社会主义国家集中人力、物力、财力办大事的政治优势，促进经济</a:t>
            </a:r>
            <a:r>
              <a:rPr lang="zh-CN" altLang="en-US" sz="3600" b="1" kern="100">
                <a:effectLst/>
                <a:latin typeface="宋体" panose="02010600030101010101" pitchFamily="2" charset="-122"/>
                <a:ea typeface="宋体" panose="02010600030101010101" pitchFamily="2" charset="-122"/>
                <a:cs typeface="Courier New" panose="02070309020205020404" pitchFamily="49" charset="0"/>
              </a:rPr>
              <a:t>持续健康</a:t>
            </a:r>
            <a:r>
              <a:rPr lang="zh-CN" altLang="zh-CN" sz="3600" b="1" kern="100">
                <a:effectLst/>
                <a:latin typeface="宋体" panose="02010600030101010101" pitchFamily="2" charset="-122"/>
                <a:ea typeface="宋体" panose="02010600030101010101" pitchFamily="2" charset="-122"/>
                <a:cs typeface="Times New Roman" panose="02020603050405020304" charset="0"/>
              </a:rPr>
              <a:t>发展。</a:t>
            </a:r>
            <a:endParaRPr lang="zh-CN" altLang="zh-CN" sz="3600" kern="100">
              <a:effectLst/>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custDataLst>
              <p:tags r:id="rId1"/>
            </p:custDataLst>
          </p:nvPr>
        </p:nvSpPr>
        <p:spPr>
          <a:xfrm>
            <a:off x="1272228" y="1012404"/>
            <a:ext cx="8606535" cy="824224"/>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3600" b="1" kern="100">
                <a:latin typeface="宋体" panose="02010600030101010101" pitchFamily="2" charset="-122"/>
                <a:ea typeface="宋体" panose="02010600030101010101" pitchFamily="2" charset="-122"/>
                <a:cs typeface="Courier New" panose="02070309020205020404" pitchFamily="49" charset="0"/>
              </a:rPr>
              <a:t>1.</a:t>
            </a:r>
            <a:r>
              <a:rPr lang="zh-CN" altLang="zh-CN" sz="3600" b="1" kern="100">
                <a:latin typeface="宋体" panose="02010600030101010101" pitchFamily="2" charset="-122"/>
                <a:ea typeface="宋体" panose="02010600030101010101" pitchFamily="2" charset="-122"/>
                <a:cs typeface="Courier New" panose="02070309020205020404" pitchFamily="49" charset="0"/>
              </a:rPr>
              <a:t>资本主义市场经济与社会主义市场经济</a:t>
            </a:r>
            <a:endParaRPr lang="zh-CN" altLang="zh-CN" sz="3600" b="1" kern="100">
              <a:latin typeface="宋体" panose="02010600030101010101" pitchFamily="2" charset="-122"/>
              <a:ea typeface="宋体" panose="02010600030101010101" pitchFamily="2" charset="-122"/>
              <a:cs typeface="Courier New" panose="02070309020205020404" pitchFamily="49" charset="0"/>
            </a:endParaRPr>
          </a:p>
        </p:txBody>
      </p:sp>
      <p:sp>
        <p:nvSpPr>
          <p:cNvPr id="22" name="矩形 21"/>
          <p:cNvSpPr/>
          <p:nvPr>
            <p:custDataLst>
              <p:tags r:id="rId2"/>
            </p:custDataLst>
          </p:nvPr>
        </p:nvSpPr>
        <p:spPr>
          <a:xfrm>
            <a:off x="10108382" y="426473"/>
            <a:ext cx="1694360" cy="533504"/>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65" b="1" kern="100">
                <a:solidFill>
                  <a:srgbClr val="FF0000"/>
                </a:solidFill>
                <a:latin typeface="Times New Roman" panose="02020603050405020304"/>
                <a:ea typeface="微软雅黑" panose="020B0503020204020204" pitchFamily="34" charset="-122"/>
                <a:cs typeface="Times New Roman" panose="02020603050405020304"/>
              </a:rPr>
              <a:t>重点突破</a:t>
            </a:r>
            <a:endParaRPr lang="zh-CN" altLang="zh-CN" sz="2665" b="1" kern="100">
              <a:solidFill>
                <a:srgbClr val="FF0000"/>
              </a:solidFill>
              <a:latin typeface="Times New Roman" panose="02020603050405020304"/>
              <a:ea typeface="微软雅黑" panose="020B0503020204020204" pitchFamily="34" charset="-122"/>
              <a:cs typeface="Times New Roman" panose="02020603050405020304" charset="0"/>
            </a:endParaRPr>
          </a:p>
        </p:txBody>
      </p:sp>
      <p:pic>
        <p:nvPicPr>
          <p:cNvPr id="1026" name="Picture 2" descr="A12"/>
          <p:cNvPicPr>
            <a:picLocks noChangeAspect="1" noChangeArrowheads="1"/>
          </p:cNvPicPr>
          <p:nvPr>
            <p:custDataLst>
              <p:tags r:id="rId3"/>
            </p:custDataLst>
          </p:nvPr>
        </p:nvPicPr>
        <p:blipFill>
          <a:blip r:embed="rId4"/>
          <a:stretch>
            <a:fillRect/>
          </a:stretch>
        </p:blipFill>
        <p:spPr bwMode="auto">
          <a:xfrm>
            <a:off x="1173055" y="2028579"/>
            <a:ext cx="9845890" cy="404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custDataLst>
              <p:tags r:id="rId5"/>
            </p:custDataLst>
          </p:nvPr>
        </p:nvSpPr>
        <p:spPr>
          <a:xfrm>
            <a:off x="5575495" y="4318780"/>
            <a:ext cx="4693920" cy="523220"/>
          </a:xfrm>
          <a:prstGeom prst="rect">
            <a:avLst/>
          </a:prstGeom>
          <a:solidFill>
            <a:schemeClr val="bg1"/>
          </a:solidFill>
        </p:spPr>
        <p:txBody>
          <a:bodyPr wrap="square" rtlCol="0">
            <a:spAutoFit/>
          </a:bodyPr>
          <a:lstStyle/>
          <a:p>
            <a:r>
              <a:rPr lang="zh-CN" altLang="en-US" sz="2800" b="1">
                <a:latin typeface="宋体" panose="02010600030101010101" pitchFamily="2" charset="-122"/>
                <a:ea typeface="宋体" panose="02010600030101010101" pitchFamily="2" charset="-122"/>
              </a:rPr>
              <a:t>社会主义生产资料所有制</a:t>
            </a: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902703" y="1243806"/>
            <a:ext cx="10386594" cy="4370387"/>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Bef>
                <a:spcPts val="1200"/>
              </a:spcBef>
            </a:pPr>
            <a:r>
              <a:rPr lang="en-US" altLang="zh-CN" sz="3200" b="1" kern="100">
                <a:latin typeface="黑体" panose="02010609060101010101" pitchFamily="49" charset="-122"/>
                <a:ea typeface="黑体" panose="02010609060101010101" pitchFamily="49" charset="-122"/>
                <a:cs typeface="Courier New" panose="02070309020205020404" pitchFamily="49" charset="0"/>
              </a:rPr>
              <a:t>2.</a:t>
            </a:r>
            <a:r>
              <a:rPr lang="zh-CN" altLang="zh-CN" sz="3200" b="1" kern="100">
                <a:latin typeface="黑体" panose="02010609060101010101" pitchFamily="49" charset="-122"/>
                <a:ea typeface="黑体" panose="02010609060101010101" pitchFamily="49" charset="-122"/>
                <a:cs typeface="Courier New" panose="02070309020205020404" pitchFamily="49" charset="0"/>
              </a:rPr>
              <a:t>正确认识社会主义市场经济中的市场调节和宏观调控</a:t>
            </a:r>
            <a:endParaRPr lang="zh-CN" altLang="zh-CN" sz="3200" b="1" kern="100">
              <a:latin typeface="黑体" panose="02010609060101010101" pitchFamily="49" charset="-122"/>
              <a:ea typeface="黑体" panose="02010609060101010101" pitchFamily="49" charset="-122"/>
              <a:cs typeface="Courier New" panose="02070309020205020404" pitchFamily="49" charset="0"/>
            </a:endParaRPr>
          </a:p>
          <a:p>
            <a:pPr>
              <a:spcBef>
                <a:spcPts val="1200"/>
              </a:spcBef>
            </a:pPr>
            <a:r>
              <a:rPr lang="en-US" altLang="zh-CN" sz="3200" kern="100">
                <a:latin typeface="宋体" panose="02010600030101010101" pitchFamily="2" charset="-122"/>
                <a:ea typeface="宋体" panose="02010600030101010101" pitchFamily="2" charset="-122"/>
                <a:cs typeface="Courier New" panose="02070309020205020404" pitchFamily="49" charset="0"/>
              </a:rPr>
              <a:t>(1)</a:t>
            </a:r>
            <a:r>
              <a:rPr lang="zh-CN" altLang="zh-CN" sz="3200" kern="100">
                <a:latin typeface="宋体" panose="02010600030101010101" pitchFamily="2" charset="-122"/>
                <a:ea typeface="宋体" panose="02010600030101010101" pitchFamily="2" charset="-122"/>
                <a:cs typeface="Times New Roman" panose="02020603050405020304" charset="0"/>
              </a:rPr>
              <a:t>在市场经济中，市场在资源配置中起决定性作用，但不是唯一的资源配置手段，还有宏观调控。</a:t>
            </a:r>
            <a:endParaRPr lang="zh-CN" altLang="zh-CN" sz="3200" kern="100">
              <a:latin typeface="宋体" panose="02010600030101010101" pitchFamily="2" charset="-122"/>
              <a:ea typeface="宋体" panose="02010600030101010101" pitchFamily="2" charset="-122"/>
              <a:cs typeface="Courier New" panose="02070309020205020404" pitchFamily="49" charset="0"/>
            </a:endParaRPr>
          </a:p>
          <a:p>
            <a:pPr>
              <a:spcBef>
                <a:spcPts val="1200"/>
              </a:spcBef>
            </a:pPr>
            <a:r>
              <a:rPr lang="en-US" altLang="zh-CN" sz="3200" kern="100">
                <a:latin typeface="宋体" panose="02010600030101010101" pitchFamily="2" charset="-122"/>
                <a:ea typeface="宋体" panose="02010600030101010101" pitchFamily="2" charset="-122"/>
                <a:cs typeface="Courier New" panose="02070309020205020404" pitchFamily="49" charset="0"/>
              </a:rPr>
              <a:t>(2)</a:t>
            </a:r>
            <a:r>
              <a:rPr lang="zh-CN" altLang="zh-CN" sz="3200" kern="100">
                <a:latin typeface="宋体" panose="02010600030101010101" pitchFamily="2" charset="-122"/>
                <a:ea typeface="宋体" panose="02010600030101010101" pitchFamily="2" charset="-122"/>
                <a:cs typeface="Times New Roman" panose="02020603050405020304" charset="0"/>
              </a:rPr>
              <a:t>社会主义国家和资本主义国家都有宏观调控。宏观调控是现代市场经济不可或缺的重要内容。宏观调控不是社会主义市场经济所特有的。社会主义国家的宏观调控与资本主义国家的宏观调控的区别在于宏观调控维护的利益主体的差别，而不是有无的问题。</a:t>
            </a:r>
            <a:endParaRPr lang="zh-CN" altLang="zh-CN" sz="3200"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1055555" y="498169"/>
            <a:ext cx="6975940" cy="123106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3600" b="1" kern="100">
                <a:solidFill>
                  <a:srgbClr val="FF0000"/>
                </a:solidFill>
                <a:latin typeface="Times New Roman" panose="02020603050405020304"/>
                <a:ea typeface="微软雅黑" panose="020B0503020204020204" pitchFamily="34" charset="-122"/>
                <a:cs typeface="Times New Roman" panose="02020603050405020304"/>
              </a:rPr>
              <a:t>二、</a:t>
            </a:r>
            <a:r>
              <a:rPr lang="zh-CN" altLang="zh-CN" sz="3600">
                <a:solidFill>
                  <a:schemeClr val="tx1"/>
                </a:solidFill>
              </a:rPr>
              <a:t>我国政府的经济职能</a:t>
            </a:r>
            <a:endParaRPr lang="zh-CN" altLang="zh-CN" sz="3600">
              <a:solidFill>
                <a:schemeClr val="tx1"/>
              </a:solidFill>
            </a:endParaRPr>
          </a:p>
          <a:p>
            <a:endParaRPr lang="zh-CN" altLang="zh-CN" sz="3600" b="1" kern="100">
              <a:solidFill>
                <a:srgbClr val="FF0000"/>
              </a:solidFill>
              <a:latin typeface="Times New Roman" panose="02020603050405020304"/>
              <a:ea typeface="微软雅黑" panose="020B0503020204020204" pitchFamily="34" charset="-122"/>
              <a:cs typeface="Times New Roman" panose="02020603050405020304"/>
            </a:endParaRPr>
          </a:p>
        </p:txBody>
      </p:sp>
      <p:pic>
        <p:nvPicPr>
          <p:cNvPr id="3" name="图片 28" descr="C_108.jpg"/>
          <p:cNvPicPr>
            <a:picLocks noChangeAspect="1"/>
          </p:cNvPicPr>
          <p:nvPr>
            <p:custDataLst>
              <p:tags r:id="rId2"/>
            </p:custDataLst>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rightnessContrast bright="10000" contrast="-15000"/>
                    </a14:imgEffect>
                  </a14:imgLayer>
                </a14:imgProps>
              </a:ext>
            </a:extLst>
          </a:blip>
          <a:stretch>
            <a:fillRect/>
          </a:stretch>
        </p:blipFill>
        <p:spPr bwMode="auto">
          <a:xfrm>
            <a:off x="1055555" y="1032416"/>
            <a:ext cx="5313321" cy="162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custDataLst>
              <p:tags r:id="rId5"/>
            </p:custDataLst>
          </p:nvPr>
        </p:nvSpPr>
        <p:spPr>
          <a:xfrm>
            <a:off x="628383" y="1250780"/>
            <a:ext cx="10935234" cy="5109051"/>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en-US"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1.</a:t>
            </a:r>
            <a:r>
              <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我国政府的经济职能和作用</a:t>
            </a:r>
            <a:endPar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endParaRPr>
          </a:p>
          <a:p>
            <a:r>
              <a:rPr lang="zh-CN" altLang="zh-CN" sz="3600" kern="100">
                <a:latin typeface="宋体" panose="02010600030101010101" pitchFamily="2" charset="-122"/>
                <a:ea typeface="宋体" panose="02010600030101010101" pitchFamily="2" charset="-122"/>
                <a:cs typeface="Times New Roman" panose="02020603050405020304" charset="0"/>
              </a:rPr>
              <a:t>通过制定国家经济发展战略和规划，实现经济社会发展目标；通过实施宏观经济政策，保持</a:t>
            </a:r>
            <a:r>
              <a:rPr lang="zh-CN" altLang="en-US" sz="3600" u="sng" kern="100">
                <a:latin typeface="宋体" panose="02010600030101010101" pitchFamily="2" charset="-122"/>
                <a:ea typeface="宋体" panose="02010600030101010101" pitchFamily="2" charset="-122"/>
                <a:cs typeface="Times New Roman" panose="02020603050405020304" charset="0"/>
              </a:rPr>
              <a:t>宏观经济</a:t>
            </a:r>
            <a:r>
              <a:rPr lang="zh-CN" altLang="zh-CN" sz="3600" kern="100">
                <a:latin typeface="宋体" panose="02010600030101010101" pitchFamily="2" charset="-122"/>
                <a:ea typeface="宋体" panose="02010600030101010101" pitchFamily="2" charset="-122"/>
                <a:cs typeface="Times New Roman" panose="02020603050405020304" charset="0"/>
              </a:rPr>
              <a:t>稳定；通过实施产业政策，促进</a:t>
            </a:r>
            <a:r>
              <a:rPr lang="zh-CN" altLang="en-US" sz="3600" u="sng" kern="100">
                <a:latin typeface="宋体" panose="02010600030101010101" pitchFamily="2" charset="-122"/>
                <a:ea typeface="宋体" panose="02010600030101010101" pitchFamily="2" charset="-122"/>
                <a:cs typeface="Times New Roman" panose="02020603050405020304" charset="0"/>
              </a:rPr>
              <a:t>产业结构</a:t>
            </a:r>
            <a:r>
              <a:rPr lang="zh-CN" altLang="zh-CN" sz="3600" kern="100">
                <a:latin typeface="宋体" panose="02010600030101010101" pitchFamily="2" charset="-122"/>
                <a:ea typeface="宋体" panose="02010600030101010101" pitchFamily="2" charset="-122"/>
                <a:cs typeface="Times New Roman" panose="02020603050405020304" charset="0"/>
              </a:rPr>
              <a:t>不断优化升级，增强国民经济竞争力；通过实施区域政策和环境政策，推动区域经济</a:t>
            </a:r>
            <a:r>
              <a:rPr lang="zh-CN" altLang="en-US" sz="3600" u="sng" kern="100">
                <a:latin typeface="宋体" panose="02010600030101010101" pitchFamily="2" charset="-122"/>
                <a:ea typeface="宋体" panose="02010600030101010101" pitchFamily="2" charset="-122"/>
                <a:cs typeface="Times New Roman" panose="02020603050405020304" charset="0"/>
              </a:rPr>
              <a:t>协调发展</a:t>
            </a:r>
            <a:r>
              <a:rPr lang="zh-CN" altLang="zh-CN" sz="3600" kern="100">
                <a:latin typeface="宋体" panose="02010600030101010101" pitchFamily="2" charset="-122"/>
                <a:ea typeface="宋体" panose="02010600030101010101" pitchFamily="2" charset="-122"/>
                <a:cs typeface="Times New Roman" panose="02020603050405020304" charset="0"/>
              </a:rPr>
              <a:t>和可持续发展；通过加强</a:t>
            </a:r>
            <a:r>
              <a:rPr lang="zh-CN" altLang="en-US" sz="3600" u="sng" kern="100">
                <a:latin typeface="宋体" panose="02010600030101010101" pitchFamily="2" charset="-122"/>
                <a:ea typeface="宋体" panose="02010600030101010101" pitchFamily="2" charset="-122"/>
                <a:cs typeface="Times New Roman" panose="02020603050405020304" charset="0"/>
              </a:rPr>
              <a:t>市场监管</a:t>
            </a:r>
            <a:r>
              <a:rPr lang="zh-CN" altLang="zh-CN" sz="3600" kern="100">
                <a:latin typeface="宋体" panose="02010600030101010101" pitchFamily="2" charset="-122"/>
                <a:ea typeface="宋体" panose="02010600030101010101" pitchFamily="2" charset="-122"/>
                <a:cs typeface="Times New Roman" panose="02020603050405020304" charset="0"/>
              </a:rPr>
              <a:t>，规范市场秩序，保障公平竞争，弥补市场缺陷；通过加强和优化公共服务，保障社会</a:t>
            </a:r>
            <a:r>
              <a:rPr lang="zh-CN" altLang="en-US" sz="3600" u="sng" kern="100">
                <a:latin typeface="宋体" panose="02010600030101010101" pitchFamily="2" charset="-122"/>
                <a:ea typeface="宋体" panose="02010600030101010101" pitchFamily="2" charset="-122"/>
                <a:cs typeface="Times New Roman" panose="02020603050405020304" charset="0"/>
              </a:rPr>
              <a:t>公平正义</a:t>
            </a:r>
            <a:r>
              <a:rPr lang="zh-CN" altLang="zh-CN" sz="3600" kern="100">
                <a:latin typeface="宋体" panose="02010600030101010101" pitchFamily="2" charset="-122"/>
                <a:ea typeface="宋体" panose="02010600030101010101" pitchFamily="2" charset="-122"/>
                <a:cs typeface="Times New Roman" panose="02020603050405020304" charset="0"/>
              </a:rPr>
              <a:t>，促进共同富裕，更好满足人民日益增长的美好生活需要。</a:t>
            </a:r>
            <a:endParaRPr lang="zh-CN" altLang="zh-CN" sz="3600"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673261" y="393896"/>
          <a:ext cx="10845477" cy="2168350"/>
        </p:xfrm>
        <a:graphic>
          <a:graphicData uri="http://schemas.openxmlformats.org/drawingml/2006/table">
            <a:tbl>
              <a:tblPr>
                <a:tableStyleId>{5C22544A-7EE6-4342-B048-85BDC9FD1C3A}</a:tableStyleId>
              </a:tblPr>
              <a:tblGrid>
                <a:gridCol w="1127403"/>
                <a:gridCol w="4375053"/>
                <a:gridCol w="5343021"/>
              </a:tblGrid>
              <a:tr h="407799">
                <a:tc>
                  <a:txBody>
                    <a:bodyPr wrap="square"/>
                    <a:lstStyle/>
                    <a:p>
                      <a:pPr algn="ctr">
                        <a:lnSpc>
                          <a:spcPct val="100000"/>
                        </a:lnSpc>
                        <a:tabLst>
                          <a:tab pos="5029200" algn="l"/>
                        </a:tabLst>
                      </a:pPr>
                      <a:r>
                        <a:rPr lang="zh-CN" sz="3200" b="1" kern="100">
                          <a:effectLst/>
                          <a:latin typeface="黑体" panose="02010609060101010101" pitchFamily="49" charset="-122"/>
                          <a:ea typeface="黑体" panose="02010609060101010101" pitchFamily="49" charset="-122"/>
                        </a:rPr>
                        <a:t>角度</a:t>
                      </a:r>
                      <a:endParaRPr lang="zh-CN" sz="3200" b="1" kern="100">
                        <a:effectLst/>
                        <a:latin typeface="黑体" panose="02010609060101010101" pitchFamily="49" charset="-122"/>
                        <a:ea typeface="黑体" panose="02010609060101010101" pitchFamily="49" charset="-122"/>
                        <a:cs typeface="Courier New" panose="02070309020205020404" pitchFamily="49" charset="0"/>
                      </a:endParaRPr>
                    </a:p>
                  </a:txBody>
                  <a:tcPr marL="47738" marR="47738" marT="0" marB="0" vert="horz" anchor="ctr">
                    <a:solidFill>
                      <a:schemeClr val="accent1"/>
                    </a:solidFill>
                  </a:tcPr>
                </a:tc>
                <a:tc>
                  <a:txBody>
                    <a:bodyPr wrap="square"/>
                    <a:lstStyle/>
                    <a:p>
                      <a:pPr algn="ctr">
                        <a:lnSpc>
                          <a:spcPct val="100000"/>
                        </a:lnSpc>
                        <a:tabLst>
                          <a:tab pos="5029200" algn="l"/>
                        </a:tabLst>
                      </a:pPr>
                      <a:r>
                        <a:rPr lang="zh-CN" sz="3200" b="1" kern="100">
                          <a:effectLst/>
                          <a:latin typeface="黑体" panose="02010609060101010101" pitchFamily="49" charset="-122"/>
                          <a:ea typeface="黑体" panose="02010609060101010101" pitchFamily="49" charset="-122"/>
                        </a:rPr>
                        <a:t>手段</a:t>
                      </a:r>
                      <a:endParaRPr lang="zh-CN" sz="3200" b="1" kern="100">
                        <a:effectLst/>
                        <a:latin typeface="黑体" panose="02010609060101010101" pitchFamily="49" charset="-122"/>
                        <a:ea typeface="黑体" panose="02010609060101010101" pitchFamily="49" charset="-122"/>
                        <a:cs typeface="Courier New" panose="02070309020205020404" pitchFamily="49" charset="0"/>
                      </a:endParaRPr>
                    </a:p>
                  </a:txBody>
                  <a:tcPr marL="47738" marR="47738" marT="0" marB="0" vert="horz" anchor="ctr">
                    <a:solidFill>
                      <a:schemeClr val="accent1"/>
                    </a:solidFill>
                  </a:tcPr>
                </a:tc>
                <a:tc>
                  <a:txBody>
                    <a:bodyPr wrap="square"/>
                    <a:lstStyle/>
                    <a:p>
                      <a:pPr algn="ctr">
                        <a:lnSpc>
                          <a:spcPct val="100000"/>
                        </a:lnSpc>
                        <a:tabLst>
                          <a:tab pos="5029200" algn="l"/>
                        </a:tabLst>
                      </a:pPr>
                      <a:r>
                        <a:rPr lang="zh-CN" sz="3200" b="1" kern="100">
                          <a:effectLst/>
                          <a:latin typeface="黑体" panose="02010609060101010101" pitchFamily="49" charset="-122"/>
                          <a:ea typeface="黑体" panose="02010609060101010101" pitchFamily="49" charset="-122"/>
                        </a:rPr>
                        <a:t>目标</a:t>
                      </a:r>
                      <a:endParaRPr lang="zh-CN" sz="3200" b="1" kern="100">
                        <a:effectLst/>
                        <a:latin typeface="黑体" panose="02010609060101010101" pitchFamily="49" charset="-122"/>
                        <a:ea typeface="黑体" panose="02010609060101010101" pitchFamily="49" charset="-122"/>
                        <a:cs typeface="Courier New" panose="02070309020205020404" pitchFamily="49" charset="0"/>
                      </a:endParaRPr>
                    </a:p>
                  </a:txBody>
                  <a:tcPr marL="47738" marR="47738" marT="0" marB="0" vert="horz" anchor="ctr">
                    <a:solidFill>
                      <a:schemeClr val="accent1"/>
                    </a:solidFill>
                  </a:tcPr>
                </a:tc>
              </a:tr>
              <a:tr h="837613">
                <a:tc rowSpan="2">
                  <a:txBody>
                    <a:bodyPr wrap="square"/>
                    <a:lstStyle/>
                    <a:p>
                      <a:pPr algn="ctr">
                        <a:lnSpc>
                          <a:spcPct val="100000"/>
                        </a:lnSpc>
                        <a:tabLst>
                          <a:tab pos="5029200" algn="l"/>
                        </a:tabLst>
                      </a:pPr>
                      <a:r>
                        <a:rPr lang="zh-CN" sz="3200" kern="100">
                          <a:effectLst/>
                          <a:latin typeface="宋体" panose="02010600030101010101" pitchFamily="2" charset="-122"/>
                          <a:ea typeface="宋体" panose="02010600030101010101" pitchFamily="2" charset="-122"/>
                        </a:rPr>
                        <a:t>宏观</a:t>
                      </a:r>
                      <a:endParaRPr lang="zh-CN" sz="3200" kern="100">
                        <a:effectLst/>
                        <a:latin typeface="宋体" panose="02010600030101010101" pitchFamily="2" charset="-122"/>
                        <a:ea typeface="宋体" panose="02010600030101010101" pitchFamily="2" charset="-122"/>
                      </a:endParaRPr>
                    </a:p>
                    <a:p>
                      <a:pPr algn="ctr">
                        <a:lnSpc>
                          <a:spcPct val="100000"/>
                        </a:lnSpc>
                        <a:tabLst>
                          <a:tab pos="5029200" algn="l"/>
                        </a:tabLst>
                      </a:pPr>
                      <a:r>
                        <a:rPr lang="zh-CN" sz="3200" kern="100">
                          <a:effectLst/>
                          <a:latin typeface="宋体" panose="02010600030101010101" pitchFamily="2" charset="-122"/>
                          <a:ea typeface="宋体" panose="02010600030101010101" pitchFamily="2" charset="-122"/>
                        </a:rPr>
                        <a:t>经济</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47738" marR="47738" marT="0" marB="0" vert="horz" anchor="ctr">
                    <a:solidFill>
                      <a:schemeClr val="accent5">
                        <a:lumMod val="40000"/>
                        <a:lumOff val="60000"/>
                      </a:schemeClr>
                    </a:solidFill>
                  </a:tcPr>
                </a:tc>
                <a:tc>
                  <a:txBody>
                    <a:bodyPr wrap="square"/>
                    <a:lstStyle/>
                    <a:p>
                      <a:pPr algn="l">
                        <a:lnSpc>
                          <a:spcPct val="100000"/>
                        </a:lnSpc>
                        <a:tabLst>
                          <a:tab pos="5029200" algn="l"/>
                        </a:tabLst>
                      </a:pPr>
                      <a:r>
                        <a:rPr lang="zh-CN" sz="3200" kern="100">
                          <a:effectLst/>
                          <a:latin typeface="宋体" panose="02010600030101010101" pitchFamily="2" charset="-122"/>
                          <a:ea typeface="宋体" panose="02010600030101010101" pitchFamily="2" charset="-122"/>
                        </a:rPr>
                        <a:t>通过制定国家经济发展</a:t>
                      </a:r>
                      <a:r>
                        <a:rPr lang="zh-CN" altLang="en-US" sz="3200" kern="100">
                          <a:effectLst/>
                          <a:latin typeface="宋体" panose="02010600030101010101" pitchFamily="2" charset="-122"/>
                          <a:ea typeface="宋体" panose="02010600030101010101" pitchFamily="2" charset="-122"/>
                        </a:rPr>
                        <a:t>战略规划</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47738" marR="47738" marT="0" marB="0" vert="horz" anchor="ctr">
                    <a:solidFill>
                      <a:schemeClr val="accent5">
                        <a:lumMod val="40000"/>
                        <a:lumOff val="60000"/>
                      </a:schemeClr>
                    </a:solidFill>
                  </a:tcPr>
                </a:tc>
                <a:tc>
                  <a:txBody>
                    <a:bodyPr wrap="square"/>
                    <a:lstStyle/>
                    <a:p>
                      <a:pPr algn="l">
                        <a:lnSpc>
                          <a:spcPct val="100000"/>
                        </a:lnSpc>
                        <a:tabLst>
                          <a:tab pos="5029200" algn="l"/>
                        </a:tabLst>
                      </a:pPr>
                      <a:r>
                        <a:rPr lang="zh-CN" sz="3200" kern="100">
                          <a:effectLst/>
                          <a:latin typeface="宋体" panose="02010600030101010101" pitchFamily="2" charset="-122"/>
                          <a:ea typeface="宋体" panose="02010600030101010101" pitchFamily="2" charset="-122"/>
                        </a:rPr>
                        <a:t>实现经济社会发展目标</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47738" marR="47738" marT="0" marB="0" vert="horz" anchor="ctr">
                    <a:solidFill>
                      <a:schemeClr val="accent5">
                        <a:lumMod val="40000"/>
                        <a:lumOff val="60000"/>
                      </a:schemeClr>
                    </a:solidFill>
                  </a:tcPr>
                </a:tc>
              </a:tr>
              <a:tr h="705310">
                <a:tc vMerge="1">
                  <a:tcPr/>
                </a:tc>
                <a:tc>
                  <a:txBody>
                    <a:bodyPr wrap="square"/>
                    <a:lstStyle/>
                    <a:p>
                      <a:pPr algn="l">
                        <a:lnSpc>
                          <a:spcPct val="100000"/>
                        </a:lnSpc>
                        <a:tabLst>
                          <a:tab pos="5029200" algn="l"/>
                        </a:tabLst>
                      </a:pPr>
                      <a:r>
                        <a:rPr lang="zh-CN" sz="3200" kern="100">
                          <a:effectLst/>
                          <a:latin typeface="宋体" panose="02010600030101010101" pitchFamily="2" charset="-122"/>
                          <a:ea typeface="宋体" panose="02010600030101010101" pitchFamily="2" charset="-122"/>
                        </a:rPr>
                        <a:t>通过实施宏观经济政策</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47738" marR="47738" marT="0" marB="0" vert="horz" anchor="ctr">
                    <a:solidFill>
                      <a:schemeClr val="accent5">
                        <a:lumMod val="40000"/>
                        <a:lumOff val="60000"/>
                      </a:schemeClr>
                    </a:solidFill>
                  </a:tcPr>
                </a:tc>
                <a:tc>
                  <a:txBody>
                    <a:bodyPr wrap="square"/>
                    <a:lstStyle/>
                    <a:p>
                      <a:pPr algn="l">
                        <a:lnSpc>
                          <a:spcPct val="100000"/>
                        </a:lnSpc>
                        <a:tabLst>
                          <a:tab pos="5029200" algn="l"/>
                        </a:tabLst>
                      </a:pPr>
                      <a:r>
                        <a:rPr lang="zh-CN" sz="3200" kern="100">
                          <a:effectLst/>
                          <a:latin typeface="宋体" panose="02010600030101010101" pitchFamily="2" charset="-122"/>
                          <a:ea typeface="宋体" panose="02010600030101010101" pitchFamily="2" charset="-122"/>
                        </a:rPr>
                        <a:t>保持</a:t>
                      </a:r>
                      <a:r>
                        <a:rPr lang="zh-CN" altLang="en-US" sz="3200" kern="100">
                          <a:effectLst/>
                          <a:latin typeface="宋体" panose="02010600030101010101" pitchFamily="2" charset="-122"/>
                          <a:ea typeface="宋体" panose="02010600030101010101" pitchFamily="2" charset="-122"/>
                        </a:rPr>
                        <a:t>宏观经济稳定</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47738" marR="47738" marT="0" marB="0" vert="horz" anchor="ctr">
                    <a:solidFill>
                      <a:schemeClr val="accent5">
                        <a:lumMod val="40000"/>
                        <a:lumOff val="60000"/>
                      </a:schemeClr>
                    </a:solidFill>
                  </a:tcPr>
                </a:tc>
              </a:tr>
            </a:tbl>
          </a:graphicData>
        </a:graphic>
      </p:graphicFrame>
      <p:graphicFrame>
        <p:nvGraphicFramePr>
          <p:cNvPr id="4" name="表格 3"/>
          <p:cNvGraphicFramePr>
            <a:graphicFrameLocks noGrp="1"/>
          </p:cNvGraphicFramePr>
          <p:nvPr>
            <p:custDataLst>
              <p:tags r:id="rId2"/>
            </p:custDataLst>
          </p:nvPr>
        </p:nvGraphicFramePr>
        <p:xfrm>
          <a:off x="673262" y="2562246"/>
          <a:ext cx="10845476" cy="1950720"/>
        </p:xfrm>
        <a:graphic>
          <a:graphicData uri="http://schemas.openxmlformats.org/drawingml/2006/table">
            <a:tbl>
              <a:tblPr>
                <a:tableStyleId>{5C22544A-7EE6-4342-B048-85BDC9FD1C3A}</a:tableStyleId>
              </a:tblPr>
              <a:tblGrid>
                <a:gridCol w="1127402"/>
                <a:gridCol w="4360985"/>
                <a:gridCol w="5357089"/>
              </a:tblGrid>
              <a:tr h="0">
                <a:tc>
                  <a:txBody>
                    <a:bodyPr wrap="square"/>
                    <a:lstStyle/>
                    <a:p>
                      <a:pPr algn="ctr">
                        <a:lnSpc>
                          <a:spcPct val="100000"/>
                        </a:lnSpc>
                        <a:tabLst>
                          <a:tab pos="5029200" algn="l"/>
                        </a:tabLst>
                      </a:pPr>
                      <a:r>
                        <a:rPr lang="zh-CN" sz="3200" kern="100">
                          <a:effectLst/>
                          <a:latin typeface="宋体" panose="02010600030101010101" pitchFamily="2" charset="-122"/>
                          <a:ea typeface="宋体" panose="02010600030101010101" pitchFamily="2" charset="-122"/>
                        </a:rPr>
                        <a:t>产业</a:t>
                      </a:r>
                      <a:endParaRPr lang="zh-CN" sz="3200" kern="100">
                        <a:effectLst/>
                        <a:latin typeface="宋体" panose="02010600030101010101" pitchFamily="2" charset="-122"/>
                        <a:ea typeface="宋体" panose="02010600030101010101" pitchFamily="2" charset="-122"/>
                      </a:endParaRPr>
                    </a:p>
                    <a:p>
                      <a:pPr algn="ctr">
                        <a:lnSpc>
                          <a:spcPct val="100000"/>
                        </a:lnSpc>
                        <a:tabLst>
                          <a:tab pos="5029200" algn="l"/>
                        </a:tabLst>
                      </a:pPr>
                      <a:r>
                        <a:rPr lang="zh-CN" sz="3200" kern="100">
                          <a:effectLst/>
                          <a:latin typeface="宋体" panose="02010600030101010101" pitchFamily="2" charset="-122"/>
                          <a:ea typeface="宋体" panose="02010600030101010101" pitchFamily="2" charset="-122"/>
                        </a:rPr>
                        <a:t>结构</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solidFill>
                  </a:tcPr>
                </a:tc>
                <a:tc>
                  <a:txBody>
                    <a:bodyPr wrap="square"/>
                    <a:lstStyle/>
                    <a:p>
                      <a:pPr algn="l">
                        <a:lnSpc>
                          <a:spcPct val="100000"/>
                        </a:lnSpc>
                        <a:tabLst>
                          <a:tab pos="5029200" algn="l"/>
                        </a:tabLst>
                      </a:pPr>
                      <a:r>
                        <a:rPr lang="zh-CN" sz="3200" kern="100">
                          <a:effectLst/>
                          <a:latin typeface="宋体" panose="02010600030101010101" pitchFamily="2" charset="-122"/>
                          <a:ea typeface="宋体" panose="02010600030101010101" pitchFamily="2" charset="-122"/>
                        </a:rPr>
                        <a:t>通过实施产业政策</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solidFill>
                  </a:tcPr>
                </a:tc>
                <a:tc>
                  <a:txBody>
                    <a:bodyPr wrap="square"/>
                    <a:lstStyle/>
                    <a:p>
                      <a:pPr algn="l">
                        <a:lnSpc>
                          <a:spcPct val="100000"/>
                        </a:lnSpc>
                        <a:tabLst>
                          <a:tab pos="5029200" algn=""/>
                        </a:tabLst>
                      </a:pPr>
                      <a:r>
                        <a:rPr lang="zh-CN" sz="3200" kern="100">
                          <a:effectLst/>
                          <a:latin typeface="宋体" panose="02010600030101010101" pitchFamily="2" charset="-122"/>
                          <a:ea typeface="宋体" panose="02010600030101010101" pitchFamily="2" charset="-122"/>
                        </a:rPr>
                        <a:t>促进产业结构不断优化升级，强国民经济竞争力</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solidFill>
                  </a:tcPr>
                </a:tc>
              </a:tr>
              <a:tr h="0">
                <a:tc>
                  <a:txBody>
                    <a:bodyPr wrap="square"/>
                    <a:lstStyle/>
                    <a:p>
                      <a:pPr algn="ctr">
                        <a:lnSpc>
                          <a:spcPct val="100000"/>
                        </a:lnSpc>
                        <a:tabLst>
                          <a:tab pos="5029200" algn=""/>
                        </a:tabLst>
                      </a:pPr>
                      <a:r>
                        <a:rPr lang="zh-CN" sz="3200" kern="100">
                          <a:effectLst/>
                          <a:latin typeface="宋体" panose="02010600030101010101" pitchFamily="2" charset="-122"/>
                          <a:ea typeface="宋体" panose="02010600030101010101" pitchFamily="2" charset="-122"/>
                        </a:rPr>
                        <a:t>良性</a:t>
                      </a:r>
                      <a:endParaRPr lang="zh-CN" sz="3200" kern="100">
                        <a:effectLst/>
                        <a:latin typeface="宋体" panose="02010600030101010101" pitchFamily="2" charset="-122"/>
                        <a:ea typeface="宋体" panose="02010600030101010101" pitchFamily="2" charset="-122"/>
                      </a:endParaRPr>
                    </a:p>
                    <a:p>
                      <a:pPr algn="ctr">
                        <a:lnSpc>
                          <a:spcPct val="100000"/>
                        </a:lnSpc>
                        <a:tabLst>
                          <a:tab pos="5029200" algn="l"/>
                        </a:tabLst>
                      </a:pPr>
                      <a:r>
                        <a:rPr lang="zh-CN" sz="3200" kern="100">
                          <a:effectLst/>
                          <a:latin typeface="宋体" panose="02010600030101010101" pitchFamily="2" charset="-122"/>
                          <a:ea typeface="宋体" panose="02010600030101010101" pitchFamily="2" charset="-122"/>
                        </a:rPr>
                        <a:t>发展</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lumMod val="40000"/>
                        <a:lumOff val="60000"/>
                      </a:schemeClr>
                    </a:solidFill>
                  </a:tcPr>
                </a:tc>
                <a:tc>
                  <a:txBody>
                    <a:bodyPr wrap="square"/>
                    <a:lstStyle/>
                    <a:p>
                      <a:pPr algn="l">
                        <a:lnSpc>
                          <a:spcPct val="100000"/>
                        </a:lnSpc>
                        <a:tabLst>
                          <a:tab pos="5029200" algn="l"/>
                        </a:tabLst>
                      </a:pPr>
                      <a:r>
                        <a:rPr lang="zh-CN" sz="3200" kern="100">
                          <a:effectLst/>
                          <a:latin typeface="宋体" panose="02010600030101010101" pitchFamily="2" charset="-122"/>
                          <a:ea typeface="宋体" panose="02010600030101010101" pitchFamily="2" charset="-122"/>
                        </a:rPr>
                        <a:t>通过实施区域政策和环境政策</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lumMod val="40000"/>
                        <a:lumOff val="60000"/>
                      </a:schemeClr>
                    </a:solidFill>
                  </a:tcPr>
                </a:tc>
                <a:tc>
                  <a:txBody>
                    <a:bodyPr wrap="square"/>
                    <a:lstStyle/>
                    <a:p>
                      <a:pPr algn="l">
                        <a:lnSpc>
                          <a:spcPct val="100000"/>
                        </a:lnSpc>
                        <a:tabLst>
                          <a:tab pos="5029200" algn="l"/>
                        </a:tabLst>
                      </a:pPr>
                      <a:r>
                        <a:rPr lang="zh-CN" sz="3200" kern="100">
                          <a:effectLst/>
                          <a:latin typeface="宋体" panose="02010600030101010101" pitchFamily="2" charset="-122"/>
                          <a:ea typeface="宋体" panose="02010600030101010101" pitchFamily="2" charset="-122"/>
                        </a:rPr>
                        <a:t>推动区域经济发展和可持续发展</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lumMod val="40000"/>
                        <a:lumOff val="60000"/>
                      </a:schemeClr>
                    </a:solidFill>
                  </a:tcPr>
                </a:tc>
              </a:tr>
            </a:tbl>
          </a:graphicData>
        </a:graphic>
      </p:graphicFrame>
      <p:graphicFrame>
        <p:nvGraphicFramePr>
          <p:cNvPr id="6" name="表格 5"/>
          <p:cNvGraphicFramePr>
            <a:graphicFrameLocks noGrp="1"/>
          </p:cNvGraphicFramePr>
          <p:nvPr>
            <p:custDataLst>
              <p:tags r:id="rId3"/>
            </p:custDataLst>
          </p:nvPr>
        </p:nvGraphicFramePr>
        <p:xfrm>
          <a:off x="673262" y="4497753"/>
          <a:ext cx="10845476" cy="1950720"/>
        </p:xfrm>
        <a:graphic>
          <a:graphicData uri="http://schemas.openxmlformats.org/drawingml/2006/table">
            <a:tbl>
              <a:tblPr>
                <a:tableStyleId>{5C22544A-7EE6-4342-B048-85BDC9FD1C3A}</a:tableStyleId>
              </a:tblPr>
              <a:tblGrid>
                <a:gridCol w="1113336"/>
                <a:gridCol w="4389120"/>
                <a:gridCol w="5343020"/>
              </a:tblGrid>
              <a:tr h="0">
                <a:tc>
                  <a:txBody>
                    <a:bodyPr wrap="square"/>
                    <a:lstStyle/>
                    <a:p>
                      <a:pPr algn="ctr">
                        <a:lnSpc>
                          <a:spcPct val="100000"/>
                        </a:lnSpc>
                        <a:spcBef>
                          <a:spcPct val="0"/>
                        </a:spcBef>
                        <a:tabLst>
                          <a:tab pos="5029200" algn="l"/>
                        </a:tabLst>
                      </a:pPr>
                      <a:r>
                        <a:rPr lang="zh-CN" sz="3200" kern="100">
                          <a:effectLst/>
                          <a:latin typeface="宋体" panose="02010600030101010101" pitchFamily="2" charset="-122"/>
                          <a:ea typeface="宋体" panose="02010600030101010101" pitchFamily="2" charset="-122"/>
                        </a:rPr>
                        <a:t>市场</a:t>
                      </a:r>
                      <a:endParaRPr lang="zh-CN" sz="3200" kern="100">
                        <a:effectLst/>
                        <a:latin typeface="宋体" panose="02010600030101010101" pitchFamily="2" charset="-122"/>
                        <a:ea typeface="宋体" panose="02010600030101010101" pitchFamily="2" charset="-122"/>
                      </a:endParaRPr>
                    </a:p>
                    <a:p>
                      <a:pPr algn="ctr">
                        <a:lnSpc>
                          <a:spcPct val="100000"/>
                        </a:lnSpc>
                        <a:spcBef>
                          <a:spcPct val="0"/>
                        </a:spcBef>
                        <a:tabLst>
                          <a:tab pos="5029200" algn=""/>
                        </a:tabLst>
                      </a:pPr>
                      <a:r>
                        <a:rPr lang="zh-CN" sz="3200" kern="100">
                          <a:effectLst/>
                          <a:latin typeface="宋体" panose="02010600030101010101" pitchFamily="2" charset="-122"/>
                          <a:ea typeface="宋体" panose="02010600030101010101" pitchFamily="2" charset="-122"/>
                        </a:rPr>
                        <a:t>作用</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solidFill>
                  </a:tcPr>
                </a:tc>
                <a:tc>
                  <a:txBody>
                    <a:bodyPr wrap="square"/>
                    <a:lstStyle/>
                    <a:p>
                      <a:pPr algn="l">
                        <a:lnSpc>
                          <a:spcPct val="100000"/>
                        </a:lnSpc>
                        <a:spcBef>
                          <a:spcPct val="0"/>
                        </a:spcBef>
                        <a:tabLst>
                          <a:tab pos="5029200" algn="l"/>
                        </a:tabLst>
                      </a:pPr>
                      <a:r>
                        <a:rPr lang="zh-CN" sz="3200" kern="100">
                          <a:effectLst/>
                          <a:latin typeface="宋体" panose="02010600030101010101" pitchFamily="2" charset="-122"/>
                          <a:ea typeface="宋体" panose="02010600030101010101" pitchFamily="2" charset="-122"/>
                        </a:rPr>
                        <a:t>通过加强市场监管</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solidFill>
                  </a:tcPr>
                </a:tc>
                <a:tc>
                  <a:txBody>
                    <a:bodyPr wrap="square"/>
                    <a:lstStyle/>
                    <a:p>
                      <a:pPr algn="l">
                        <a:lnSpc>
                          <a:spcPct val="100000"/>
                        </a:lnSpc>
                        <a:spcBef>
                          <a:spcPct val="0"/>
                        </a:spcBef>
                        <a:tabLst>
                          <a:tab pos="5029200" algn="l"/>
                        </a:tabLst>
                      </a:pPr>
                      <a:r>
                        <a:rPr lang="zh-CN" sz="3200" kern="100">
                          <a:effectLst/>
                          <a:latin typeface="宋体" panose="02010600030101010101" pitchFamily="2" charset="-122"/>
                          <a:ea typeface="宋体" panose="02010600030101010101" pitchFamily="2" charset="-122"/>
                        </a:rPr>
                        <a:t>规范市场秩序，保障规范竞争，弥补市场缺陷</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solidFill>
                  </a:tcPr>
                </a:tc>
              </a:tr>
              <a:tr h="0">
                <a:tc>
                  <a:txBody>
                    <a:bodyPr wrap="square"/>
                    <a:lstStyle/>
                    <a:p>
                      <a:pPr algn="ctr">
                        <a:lnSpc>
                          <a:spcPct val="100000"/>
                        </a:lnSpc>
                        <a:spcBef>
                          <a:spcPct val="0"/>
                        </a:spcBef>
                        <a:tabLst>
                          <a:tab pos="5029200" algn="l"/>
                        </a:tabLst>
                      </a:pPr>
                      <a:r>
                        <a:rPr lang="zh-CN" sz="3200" kern="100">
                          <a:effectLst/>
                          <a:latin typeface="宋体" panose="02010600030101010101" pitchFamily="2" charset="-122"/>
                          <a:ea typeface="宋体" panose="02010600030101010101" pitchFamily="2" charset="-122"/>
                        </a:rPr>
                        <a:t>人民</a:t>
                      </a:r>
                      <a:endParaRPr lang="zh-CN" sz="3200" kern="100">
                        <a:effectLst/>
                        <a:latin typeface="宋体" panose="02010600030101010101" pitchFamily="2" charset="-122"/>
                        <a:ea typeface="宋体" panose="02010600030101010101" pitchFamily="2" charset="-122"/>
                      </a:endParaRPr>
                    </a:p>
                    <a:p>
                      <a:pPr algn="ctr">
                        <a:lnSpc>
                          <a:spcPct val="100000"/>
                        </a:lnSpc>
                        <a:spcBef>
                          <a:spcPct val="0"/>
                        </a:spcBef>
                        <a:tabLst>
                          <a:tab pos="5029200" algn="l"/>
                        </a:tabLst>
                      </a:pPr>
                      <a:r>
                        <a:rPr lang="zh-CN" sz="3200" kern="100">
                          <a:effectLst/>
                          <a:latin typeface="宋体" panose="02010600030101010101" pitchFamily="2" charset="-122"/>
                          <a:ea typeface="宋体" panose="02010600030101010101" pitchFamily="2" charset="-122"/>
                        </a:rPr>
                        <a:t>生活</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lumMod val="40000"/>
                        <a:lumOff val="60000"/>
                      </a:schemeClr>
                    </a:solidFill>
                  </a:tcPr>
                </a:tc>
                <a:tc>
                  <a:txBody>
                    <a:bodyPr wrap="square"/>
                    <a:lstStyle/>
                    <a:p>
                      <a:pPr algn="l">
                        <a:lnSpc>
                          <a:spcPct val="100000"/>
                        </a:lnSpc>
                        <a:spcBef>
                          <a:spcPct val="0"/>
                        </a:spcBef>
                        <a:tabLst>
                          <a:tab pos="5029200" algn="l"/>
                        </a:tabLst>
                      </a:pPr>
                      <a:r>
                        <a:rPr lang="zh-CN" sz="3200" kern="100">
                          <a:effectLst/>
                          <a:latin typeface="宋体" panose="02010600030101010101" pitchFamily="2" charset="-122"/>
                          <a:ea typeface="宋体" panose="02010600030101010101" pitchFamily="2" charset="-122"/>
                        </a:rPr>
                        <a:t>通过加强和优化公共服务，保障社会公平正义</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lumMod val="40000"/>
                        <a:lumOff val="60000"/>
                      </a:schemeClr>
                    </a:solidFill>
                  </a:tcPr>
                </a:tc>
                <a:tc>
                  <a:txBody>
                    <a:bodyPr wrap="square"/>
                    <a:lstStyle/>
                    <a:p>
                      <a:pPr algn="l">
                        <a:lnSpc>
                          <a:spcPct val="100000"/>
                        </a:lnSpc>
                        <a:spcBef>
                          <a:spcPct val="0"/>
                        </a:spcBef>
                        <a:tabLst>
                          <a:tab pos="5029200" algn="l"/>
                        </a:tabLst>
                      </a:pPr>
                      <a:r>
                        <a:rPr lang="zh-CN" sz="3200" kern="100">
                          <a:effectLst/>
                          <a:latin typeface="宋体" panose="02010600030101010101" pitchFamily="2" charset="-122"/>
                          <a:ea typeface="宋体" panose="02010600030101010101" pitchFamily="2" charset="-122"/>
                        </a:rPr>
                        <a:t>促进共同富裕，更好满足人民日益增长的美好生活需要。</a:t>
                      </a:r>
                      <a:endParaRPr lang="zh-CN" sz="32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solidFill>
                      <a:schemeClr val="accent5">
                        <a:lumMod val="40000"/>
                        <a:lumOff val="60000"/>
                      </a:schemeClr>
                    </a:solidFill>
                  </a:tcPr>
                </a:tc>
              </a:tr>
            </a:tbl>
          </a:graphicData>
        </a:graphic>
      </p:graphicFrame>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custDataLst>
              <p:tags r:id="rId1"/>
            </p:custDataLst>
          </p:nvPr>
        </p:nvSpPr>
        <p:spPr>
          <a:xfrm>
            <a:off x="621335" y="489754"/>
            <a:ext cx="10949329" cy="5878492"/>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Bef>
                <a:spcPts val="1200"/>
              </a:spcBef>
            </a:pPr>
            <a:r>
              <a:rPr lang="en-US"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2.</a:t>
            </a:r>
            <a:r>
              <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rPr>
              <a:t>科学的宏观调控</a:t>
            </a:r>
            <a:endParaRPr lang="zh-CN" altLang="zh-CN" sz="3600" b="1" kern="100">
              <a:solidFill>
                <a:srgbClr val="FF0000"/>
              </a:solidFill>
              <a:latin typeface="黑体" panose="02010609060101010101" pitchFamily="49" charset="-122"/>
              <a:ea typeface="黑体" panose="02010609060101010101" pitchFamily="49" charset="-122"/>
              <a:cs typeface="Courier New" panose="02070309020205020404" pitchFamily="49" charset="0"/>
            </a:endParaRPr>
          </a:p>
          <a:p>
            <a:pPr>
              <a:spcBef>
                <a:spcPts val="1200"/>
              </a:spcBef>
            </a:pPr>
            <a:r>
              <a:rPr lang="en-US" altLang="zh-CN" sz="3600" kern="100">
                <a:latin typeface="宋体" panose="02010600030101010101" pitchFamily="2" charset="-122"/>
                <a:ea typeface="宋体" panose="02010600030101010101" pitchFamily="2" charset="-122"/>
                <a:cs typeface="Courier New" panose="02070309020205020404" pitchFamily="49" charset="0"/>
              </a:rPr>
              <a:t>(1)</a:t>
            </a:r>
            <a:r>
              <a:rPr lang="zh-CN" altLang="zh-CN" sz="3600" kern="100">
                <a:latin typeface="宋体" panose="02010600030101010101" pitchFamily="2" charset="-122"/>
                <a:ea typeface="宋体" panose="02010600030101010101" pitchFamily="2" charset="-122"/>
                <a:cs typeface="Times New Roman" panose="02020603050405020304" charset="0"/>
              </a:rPr>
              <a:t>实行科学宏观调控的原因</a:t>
            </a:r>
            <a:endParaRPr lang="zh-CN" altLang="zh-CN" sz="3600" kern="100">
              <a:latin typeface="宋体" panose="02010600030101010101" pitchFamily="2" charset="-122"/>
              <a:ea typeface="宋体" panose="02010600030101010101" pitchFamily="2" charset="-122"/>
              <a:cs typeface="Courier New" panose="02070309020205020404" pitchFamily="49" charset="0"/>
            </a:endParaRPr>
          </a:p>
          <a:p>
            <a:pPr>
              <a:spcBef>
                <a:spcPts val="1200"/>
              </a:spcBef>
            </a:pPr>
            <a:r>
              <a:rPr lang="en-US" altLang="zh-CN" sz="3200" kern="100">
                <a:latin typeface="宋体" panose="02010600030101010101" pitchFamily="2" charset="-122"/>
                <a:ea typeface="宋体" panose="02010600030101010101" pitchFamily="2" charset="-122"/>
                <a:cs typeface="Times New Roman" panose="02020603050405020304" charset="0"/>
              </a:rPr>
              <a:t>①</a:t>
            </a:r>
            <a:r>
              <a:rPr lang="zh-CN" altLang="zh-CN" sz="3200" kern="100">
                <a:latin typeface="宋体" panose="02010600030101010101" pitchFamily="2" charset="-122"/>
                <a:ea typeface="宋体" panose="02010600030101010101" pitchFamily="2" charset="-122"/>
                <a:cs typeface="Times New Roman" panose="02020603050405020304" charset="0"/>
              </a:rPr>
              <a:t>市场调节不是万能的，存在着局限性。市场调节存在</a:t>
            </a:r>
            <a:r>
              <a:rPr lang="zh-CN" altLang="en-US" sz="3200" kern="100">
                <a:latin typeface="宋体" panose="02010600030101010101" pitchFamily="2" charset="-122"/>
                <a:ea typeface="宋体" panose="02010600030101010101" pitchFamily="2" charset="-122"/>
                <a:cs typeface="Times New Roman" panose="02020603050405020304" charset="0"/>
              </a:rPr>
              <a:t>自发性、盲目性、滞后性</a:t>
            </a:r>
            <a:r>
              <a:rPr lang="zh-CN" altLang="zh-CN" sz="3200" kern="100">
                <a:latin typeface="宋体" panose="02010600030101010101" pitchFamily="2" charset="-122"/>
                <a:ea typeface="宋体" panose="02010600030101010101" pitchFamily="2" charset="-122"/>
                <a:cs typeface="Times New Roman" panose="02020603050405020304" charset="0"/>
              </a:rPr>
              <a:t>等弊病。</a:t>
            </a:r>
            <a:endParaRPr lang="zh-CN" altLang="zh-CN" sz="3200" kern="100">
              <a:latin typeface="宋体" panose="02010600030101010101" pitchFamily="2" charset="-122"/>
              <a:ea typeface="宋体" panose="02010600030101010101" pitchFamily="2" charset="-122"/>
              <a:cs typeface="Courier New" panose="02070309020205020404" pitchFamily="49" charset="0"/>
            </a:endParaRPr>
          </a:p>
          <a:p>
            <a:pPr>
              <a:spcBef>
                <a:spcPts val="1200"/>
              </a:spcBef>
            </a:pPr>
            <a:r>
              <a:rPr lang="en-US" altLang="zh-CN" sz="3200" kern="100">
                <a:latin typeface="宋体" panose="02010600030101010101" pitchFamily="2" charset="-122"/>
                <a:ea typeface="宋体" panose="02010600030101010101" pitchFamily="2" charset="-122"/>
                <a:cs typeface="Times New Roman" panose="02020603050405020304" charset="0"/>
              </a:rPr>
              <a:t>②</a:t>
            </a:r>
            <a:r>
              <a:rPr lang="zh-CN" altLang="zh-CN" sz="3200" kern="100">
                <a:latin typeface="宋体" panose="02010600030101010101" pitchFamily="2" charset="-122"/>
                <a:ea typeface="宋体" panose="02010600030101010101" pitchFamily="2" charset="-122"/>
                <a:cs typeface="Times New Roman" panose="02020603050405020304" charset="0"/>
              </a:rPr>
              <a:t>科学的宏观调控，是政府的主要经济职能之一。</a:t>
            </a:r>
            <a:endParaRPr lang="zh-CN" altLang="zh-CN" sz="3200" kern="100">
              <a:latin typeface="宋体" panose="02010600030101010101" pitchFamily="2" charset="-122"/>
              <a:ea typeface="宋体" panose="02010600030101010101" pitchFamily="2" charset="-122"/>
              <a:cs typeface="Courier New" panose="02070309020205020404" pitchFamily="49" charset="0"/>
            </a:endParaRPr>
          </a:p>
          <a:p>
            <a:pPr>
              <a:spcBef>
                <a:spcPts val="1200"/>
              </a:spcBef>
            </a:pPr>
            <a:r>
              <a:rPr lang="en-US" altLang="zh-CN" sz="3600" kern="100">
                <a:latin typeface="宋体" panose="02010600030101010101" pitchFamily="2" charset="-122"/>
                <a:ea typeface="宋体" panose="02010600030101010101" pitchFamily="2" charset="-122"/>
                <a:cs typeface="Courier New" panose="02070309020205020404" pitchFamily="49" charset="0"/>
              </a:rPr>
              <a:t>(2)</a:t>
            </a:r>
            <a:r>
              <a:rPr lang="zh-CN" altLang="zh-CN" sz="3600" kern="100">
                <a:latin typeface="宋体" panose="02010600030101010101" pitchFamily="2" charset="-122"/>
                <a:ea typeface="宋体" panose="02010600030101010101" pitchFamily="2" charset="-122"/>
                <a:cs typeface="Times New Roman" panose="02020603050405020304" charset="0"/>
              </a:rPr>
              <a:t>含义：宏观经济调控是指国家综合运用各种手段对</a:t>
            </a:r>
            <a:r>
              <a:rPr lang="zh-CN" altLang="en-US" sz="3600" u="sng" kern="100">
                <a:latin typeface="宋体" panose="02010600030101010101" pitchFamily="2" charset="-122"/>
                <a:ea typeface="宋体" panose="02010600030101010101" pitchFamily="2" charset="-122"/>
                <a:cs typeface="Times New Roman" panose="02020603050405020304" charset="0"/>
              </a:rPr>
              <a:t>经济总量</a:t>
            </a:r>
            <a:r>
              <a:rPr lang="zh-CN" altLang="zh-CN" sz="3600" kern="100">
                <a:latin typeface="宋体" panose="02010600030101010101" pitchFamily="2" charset="-122"/>
                <a:ea typeface="宋体" panose="02010600030101010101" pitchFamily="2" charset="-122"/>
                <a:cs typeface="Times New Roman" panose="02020603050405020304" charset="0"/>
              </a:rPr>
              <a:t>进行调节和控制。</a:t>
            </a:r>
            <a:endParaRPr lang="zh-CN" altLang="zh-CN" sz="3600" kern="100">
              <a:latin typeface="宋体" panose="02010600030101010101" pitchFamily="2" charset="-122"/>
              <a:ea typeface="宋体" panose="02010600030101010101" pitchFamily="2" charset="-122"/>
              <a:cs typeface="Courier New" panose="02070309020205020404" pitchFamily="49" charset="0"/>
            </a:endParaRPr>
          </a:p>
          <a:p>
            <a:pPr>
              <a:spcBef>
                <a:spcPts val="1200"/>
              </a:spcBef>
            </a:pPr>
            <a:r>
              <a:rPr lang="en-US" altLang="zh-CN" sz="3600" kern="100">
                <a:latin typeface="宋体" panose="02010600030101010101" pitchFamily="2" charset="-122"/>
                <a:ea typeface="宋体" panose="02010600030101010101" pitchFamily="2" charset="-122"/>
                <a:cs typeface="Courier New" panose="02070309020205020404" pitchFamily="49" charset="0"/>
              </a:rPr>
              <a:t>(3)</a:t>
            </a:r>
            <a:r>
              <a:rPr lang="zh-CN" altLang="zh-CN" sz="3600" kern="100">
                <a:latin typeface="宋体" panose="02010600030101010101" pitchFamily="2" charset="-122"/>
                <a:ea typeface="宋体" panose="02010600030101010101" pitchFamily="2" charset="-122"/>
                <a:cs typeface="Times New Roman" panose="02020603050405020304" charset="0"/>
              </a:rPr>
              <a:t>目标：促进经济增长、增加</a:t>
            </a:r>
            <a:r>
              <a:rPr lang="zh-CN" altLang="en-US" sz="3600" u="sng" kern="100">
                <a:latin typeface="宋体" panose="02010600030101010101" pitchFamily="2" charset="-122"/>
                <a:ea typeface="宋体" panose="02010600030101010101" pitchFamily="2" charset="-122"/>
                <a:cs typeface="Times New Roman" panose="02020603050405020304" charset="0"/>
              </a:rPr>
              <a:t>就业</a:t>
            </a:r>
            <a:r>
              <a:rPr lang="zh-CN" altLang="zh-CN" sz="3600" kern="100">
                <a:latin typeface="宋体" panose="02010600030101010101" pitchFamily="2" charset="-122"/>
                <a:ea typeface="宋体" panose="02010600030101010101" pitchFamily="2" charset="-122"/>
                <a:cs typeface="Times New Roman" panose="02020603050405020304" charset="0"/>
              </a:rPr>
              <a:t>、稳定物价、保持国际收支</a:t>
            </a:r>
            <a:r>
              <a:rPr lang="zh-CN" altLang="en-US" sz="3600" u="sng" kern="100">
                <a:latin typeface="宋体" panose="02010600030101010101" pitchFamily="2" charset="-122"/>
                <a:ea typeface="宋体" panose="02010600030101010101" pitchFamily="2" charset="-122"/>
                <a:cs typeface="Times New Roman" panose="02020603050405020304" charset="0"/>
              </a:rPr>
              <a:t>平衡</a:t>
            </a:r>
            <a:r>
              <a:rPr lang="zh-CN" altLang="zh-CN" sz="3600" kern="100">
                <a:latin typeface="宋体" panose="02010600030101010101" pitchFamily="2" charset="-122"/>
                <a:ea typeface="宋体" panose="02010600030101010101" pitchFamily="2" charset="-122"/>
                <a:cs typeface="Times New Roman" panose="02020603050405020304" charset="0"/>
              </a:rPr>
              <a:t>。</a:t>
            </a:r>
            <a:endParaRPr lang="zh-CN" altLang="zh-CN" sz="3600"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927588" y="1720840"/>
            <a:ext cx="10336824" cy="3416320"/>
          </a:xfrm>
          <a:prstGeom prst="rect">
            <a:avLst/>
          </a:prstGeom>
          <a:noFill/>
        </p:spPr>
        <p:txBody>
          <a:bodyPr wrap="square">
            <a:spAutoFit/>
          </a:bodyPr>
          <a:lstStyle/>
          <a:p>
            <a:pPr algn="just"/>
            <a:r>
              <a:rPr lang="en-US" altLang="zh-CN" sz="3600" kern="100">
                <a:latin typeface="宋体" panose="02010600030101010101" pitchFamily="2" charset="-122"/>
                <a:ea typeface="宋体" panose="02010600030101010101" pitchFamily="2" charset="-122"/>
                <a:cs typeface="Courier New" panose="02070309020205020404" pitchFamily="49" charset="0"/>
              </a:rPr>
              <a:t>(4)</a:t>
            </a:r>
            <a:r>
              <a:rPr lang="zh-CN" altLang="zh-CN" sz="3600" kern="100">
                <a:latin typeface="宋体" panose="02010600030101010101" pitchFamily="2" charset="-122"/>
                <a:ea typeface="宋体" panose="02010600030101010101" pitchFamily="2" charset="-122"/>
                <a:cs typeface="Times New Roman" panose="02020603050405020304" charset="0"/>
              </a:rPr>
              <a:t>手段：财政政策和货币政策是宏观调控最常用的</a:t>
            </a:r>
            <a:r>
              <a:rPr lang="zh-CN" altLang="en-US" sz="3600" u="sng" kern="100">
                <a:latin typeface="宋体" panose="02010600030101010101" pitchFamily="2" charset="-122"/>
                <a:ea typeface="宋体" panose="02010600030101010101" pitchFamily="2" charset="-122"/>
                <a:cs typeface="Times New Roman" panose="02020603050405020304" charset="0"/>
              </a:rPr>
              <a:t>经济手段</a:t>
            </a:r>
            <a:r>
              <a:rPr lang="zh-CN" altLang="zh-CN" sz="3600" kern="100">
                <a:latin typeface="宋体" panose="02010600030101010101" pitchFamily="2" charset="-122"/>
                <a:ea typeface="宋体" panose="02010600030101010101" pitchFamily="2" charset="-122"/>
                <a:cs typeface="Times New Roman" panose="02020603050405020304" charset="0"/>
              </a:rPr>
              <a:t>。国家通过财政收入与支出政策，通过公开市场业务、存款准备金、中央银行贷款等货币政策工具，调节社会总需求，实现国民经济平稳运行。在不同的经济形势下，政府可选择财政政策和货币政策的不同组合，实现宏观调控目标。</a:t>
            </a:r>
            <a:endParaRPr lang="zh-CN" altLang="zh-CN" sz="3600"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custDataLst>
              <p:tags r:id="rId1"/>
            </p:custDataLst>
          </p:nvPr>
        </p:nvSpPr>
        <p:spPr>
          <a:xfrm>
            <a:off x="710474" y="323182"/>
            <a:ext cx="6058383" cy="74631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3200" b="1" kern="100">
                <a:solidFill>
                  <a:srgbClr val="FF0000"/>
                </a:solidFill>
                <a:latin typeface="宋体" panose="02010600030101010101" pitchFamily="2" charset="-122"/>
                <a:ea typeface="宋体" panose="02010600030101010101" pitchFamily="2" charset="-122"/>
                <a:cs typeface="Courier New" panose="02070309020205020404" pitchFamily="49" charset="0"/>
              </a:rPr>
              <a:t>1.</a:t>
            </a:r>
            <a:r>
              <a:rPr lang="zh-CN" altLang="zh-CN" sz="3200" b="1" kern="100">
                <a:solidFill>
                  <a:srgbClr val="FF0000"/>
                </a:solidFill>
                <a:latin typeface="宋体" panose="02010600030101010101" pitchFamily="2" charset="-122"/>
                <a:ea typeface="宋体" panose="02010600030101010101" pitchFamily="2" charset="-122"/>
                <a:cs typeface="Courier New" panose="02070309020205020404" pitchFamily="49" charset="0"/>
              </a:rPr>
              <a:t>财政政策与货币政策</a:t>
            </a:r>
            <a:endParaRPr lang="zh-CN" altLang="zh-CN" sz="3200" b="1" kern="100">
              <a:solidFill>
                <a:srgbClr val="FF0000"/>
              </a:solidFill>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custDataLst>
              <p:tags r:id="rId2"/>
            </p:custDataLst>
          </p:nvPr>
        </p:nvSpPr>
        <p:spPr>
          <a:xfrm>
            <a:off x="9620645" y="323182"/>
            <a:ext cx="1971134" cy="615513"/>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3200" b="1" kern="100">
                <a:solidFill>
                  <a:srgbClr val="FF0000"/>
                </a:solidFill>
                <a:latin typeface="Times New Roman" panose="02020603050405020304"/>
                <a:ea typeface="微软雅黑" panose="020B0503020204020204" pitchFamily="34" charset="-122"/>
                <a:cs typeface="Times New Roman" panose="02020603050405020304"/>
              </a:rPr>
              <a:t>重点突破</a:t>
            </a:r>
            <a:endParaRPr lang="zh-CN" altLang="zh-CN" sz="3200" b="1" kern="100">
              <a:solidFill>
                <a:srgbClr val="FF0000"/>
              </a:solidFill>
              <a:latin typeface="Times New Roman" panose="02020603050405020304"/>
              <a:ea typeface="微软雅黑" panose="020B0503020204020204" pitchFamily="34" charset="-122"/>
              <a:cs typeface="Times New Roman" panose="02020603050405020304" charset="0"/>
            </a:endParaRPr>
          </a:p>
        </p:txBody>
      </p:sp>
      <p:graphicFrame>
        <p:nvGraphicFramePr>
          <p:cNvPr id="3" name="表格 2"/>
          <p:cNvGraphicFramePr>
            <a:graphicFrameLocks noGrp="1"/>
          </p:cNvGraphicFramePr>
          <p:nvPr>
            <p:custDataLst>
              <p:tags r:id="rId3"/>
            </p:custDataLst>
          </p:nvPr>
        </p:nvGraphicFramePr>
        <p:xfrm>
          <a:off x="710474" y="1167736"/>
          <a:ext cx="10771051" cy="5282674"/>
        </p:xfrm>
        <a:graphic>
          <a:graphicData uri="http://schemas.openxmlformats.org/drawingml/2006/table">
            <a:tbl>
              <a:tblPr/>
              <a:tblGrid>
                <a:gridCol w="588182"/>
                <a:gridCol w="1874824"/>
                <a:gridCol w="3676126"/>
                <a:gridCol w="4631919"/>
              </a:tblGrid>
              <a:tr h="539875">
                <a:tc gridSpan="2">
                  <a:txBody>
                    <a:bodyPr wrap="square"/>
                    <a:lstStyle/>
                    <a:p>
                      <a:pPr algn="ctr">
                        <a:lnSpc>
                          <a:spcPct val="100000"/>
                        </a:lnSpc>
                        <a:spcAft>
                          <a:spcPct val="0"/>
                        </a:spcAft>
                      </a:pPr>
                      <a:r>
                        <a:rPr lang="en-US" sz="2800" kern="100" baseline="0">
                          <a:effectLst/>
                          <a:latin typeface="Times New Roman" panose="02020603050405020304" charset="0"/>
                          <a:ea typeface="微软雅黑" panose="020B0503020204020204" pitchFamily="34" charset="-122"/>
                          <a:cs typeface="Courier New" panose="02070309020205020404" pitchFamily="49" charset="0"/>
                        </a:rPr>
                        <a:t> </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wrap="square"/>
                    <a:lstStyle/>
                    <a:p>
                      <a:pPr algn="ctr">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财政政策</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货币政策</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59149">
                <a:tc rowSpan="3">
                  <a:txBody>
                    <a:bodyPr wrap="square"/>
                    <a:lstStyle/>
                    <a:p>
                      <a:pPr algn="ctr">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区别</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含义</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政府通过对财政收入和支出总量的调节来影响总需求，使之与总供给相适应的经济政策</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中央银行</a:t>
                      </a:r>
                      <a:r>
                        <a:rPr lang="en-US" sz="2800" kern="100" baseline="0">
                          <a:effectLst/>
                          <a:latin typeface="Times New Roman" panose="02020603050405020304" charset="0"/>
                          <a:ea typeface="微软雅黑" panose="020B0503020204020204" pitchFamily="34" charset="-122"/>
                          <a:cs typeface="Courier New" panose="02070309020205020404" pitchFamily="49" charset="0"/>
                        </a:rPr>
                        <a:t>(</a:t>
                      </a:r>
                      <a:r>
                        <a:rPr lang="zh-CN" sz="2800" kern="100" baseline="0">
                          <a:effectLst/>
                          <a:latin typeface="Times New Roman" panose="02020603050405020304" charset="0"/>
                          <a:ea typeface="微软雅黑" panose="020B0503020204020204" pitchFamily="34" charset="-122"/>
                          <a:cs typeface="Times New Roman" panose="02020603050405020304" charset="0"/>
                        </a:rPr>
                        <a:t>货币当局</a:t>
                      </a:r>
                      <a:r>
                        <a:rPr lang="en-US" sz="2800" kern="100" baseline="0">
                          <a:effectLst/>
                          <a:latin typeface="Times New Roman" panose="02020603050405020304" charset="0"/>
                          <a:ea typeface="微软雅黑" panose="020B0503020204020204" pitchFamily="34" charset="-122"/>
                          <a:cs typeface="Courier New" panose="02070309020205020404" pitchFamily="49" charset="0"/>
                        </a:rPr>
                        <a:t>)</a:t>
                      </a:r>
                      <a:r>
                        <a:rPr lang="zh-CN" sz="2800" kern="100" baseline="0">
                          <a:effectLst/>
                          <a:latin typeface="Times New Roman" panose="02020603050405020304" charset="0"/>
                          <a:ea typeface="微软雅黑" panose="020B0503020204020204" pitchFamily="34" charset="-122"/>
                          <a:cs typeface="Times New Roman" panose="02020603050405020304" charset="0"/>
                        </a:rPr>
                        <a:t>为实现一定的宏观经济目标而对货币供应量和信贷量进行调节和控制所采取的指导方针及其相应的政策措施</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4692">
                <a:tc vMerge="1">
                  <a:tcPr/>
                </a:tc>
                <a:tc>
                  <a:txBody>
                    <a:bodyPr wrap="square"/>
                    <a:lstStyle/>
                    <a:p>
                      <a:pPr algn="ctr">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内容</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财政收入政策与财政支出政策</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公开市场业务、存款准备金、中央银行贷款</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875">
                <a:tc vMerge="1">
                  <a:tcPr/>
                </a:tc>
                <a:tc>
                  <a:txBody>
                    <a:bodyPr wrap="square"/>
                    <a:lstStyle/>
                    <a:p>
                      <a:pPr algn="ctr">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政策制定者</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政府制定</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中央银行制定</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9083">
                <a:tc gridSpan="2">
                  <a:txBody>
                    <a:bodyPr wrap="square"/>
                    <a:lstStyle/>
                    <a:p>
                      <a:pPr algn="ctr">
                        <a:lnSpc>
                          <a:spcPct val="100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联系</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gridSpan="2">
                  <a:txBody>
                    <a:bodyPr wrap="square"/>
                    <a:lstStyle/>
                    <a:p>
                      <a:pPr marL="71755" algn="l">
                        <a:lnSpc>
                          <a:spcPct val="100000"/>
                        </a:lnSpc>
                        <a:spcAft>
                          <a:spcPct val="0"/>
                        </a:spcAft>
                      </a:pPr>
                      <a:r>
                        <a:rPr lang="en-US" sz="2800" kern="100" baseline="0">
                          <a:effectLst/>
                          <a:latin typeface="宋体" panose="02010600030101010101" pitchFamily="2" charset="-122"/>
                          <a:ea typeface="微软雅黑" panose="020B0503020204020204" pitchFamily="34" charset="-122"/>
                          <a:cs typeface="Times New Roman" panose="02020603050405020304" charset="0"/>
                        </a:rPr>
                        <a:t>①</a:t>
                      </a:r>
                      <a:r>
                        <a:rPr lang="zh-CN" sz="2800" kern="100" baseline="0">
                          <a:effectLst/>
                          <a:latin typeface="Times New Roman" panose="02020603050405020304" charset="0"/>
                          <a:ea typeface="微软雅黑" panose="020B0503020204020204" pitchFamily="34" charset="-122"/>
                          <a:cs typeface="Times New Roman" panose="02020603050405020304" charset="0"/>
                        </a:rPr>
                        <a:t>都是经济政策，都属于宏观调控体系的主要手段</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p>
                      <a:pPr marL="71755" algn="l">
                        <a:lnSpc>
                          <a:spcPct val="100000"/>
                        </a:lnSpc>
                        <a:spcAft>
                          <a:spcPct val="0"/>
                        </a:spcAft>
                      </a:pPr>
                      <a:r>
                        <a:rPr lang="en-US" sz="2800" kern="100" baseline="0">
                          <a:effectLst/>
                          <a:latin typeface="宋体" panose="02010600030101010101" pitchFamily="2" charset="-122"/>
                          <a:ea typeface="微软雅黑" panose="020B0503020204020204" pitchFamily="34" charset="-122"/>
                          <a:cs typeface="Times New Roman" panose="02020603050405020304" charset="0"/>
                        </a:rPr>
                        <a:t>②</a:t>
                      </a:r>
                      <a:r>
                        <a:rPr lang="zh-CN" sz="2800" kern="100" baseline="0">
                          <a:effectLst/>
                          <a:latin typeface="Times New Roman" panose="02020603050405020304" charset="0"/>
                          <a:ea typeface="微软雅黑" panose="020B0503020204020204" pitchFamily="34" charset="-122"/>
                          <a:cs typeface="Times New Roman" panose="02020603050405020304" charset="0"/>
                        </a:rPr>
                        <a:t>在一定条件下，二者相互配合起作用</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27209" marR="27209"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1008237" y="518825"/>
            <a:ext cx="7277634" cy="74631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3200" b="1" kern="100">
                <a:solidFill>
                  <a:srgbClr val="FF0000"/>
                </a:solidFill>
                <a:latin typeface="宋体" panose="02010600030101010101" pitchFamily="2" charset="-122"/>
                <a:ea typeface="宋体" panose="02010600030101010101" pitchFamily="2" charset="-122"/>
                <a:cs typeface="Courier New" panose="02070309020205020404" pitchFamily="49" charset="0"/>
              </a:rPr>
              <a:t>2.</a:t>
            </a:r>
            <a:r>
              <a:rPr lang="zh-CN" altLang="zh-CN" sz="3200" b="1" kern="100">
                <a:solidFill>
                  <a:srgbClr val="FF0000"/>
                </a:solidFill>
                <a:latin typeface="宋体" panose="02010600030101010101" pitchFamily="2" charset="-122"/>
                <a:ea typeface="宋体" panose="02010600030101010101" pitchFamily="2" charset="-122"/>
                <a:cs typeface="Courier New" panose="02070309020205020404" pitchFamily="49" charset="0"/>
              </a:rPr>
              <a:t>具体财政政策与货币政策的实施</a:t>
            </a:r>
            <a:endParaRPr lang="zh-CN" altLang="zh-CN" sz="3200" b="1" kern="100">
              <a:solidFill>
                <a:srgbClr val="FF0000"/>
              </a:solidFill>
              <a:latin typeface="宋体" panose="02010600030101010101" pitchFamily="2" charset="-122"/>
              <a:ea typeface="宋体" panose="02010600030101010101" pitchFamily="2" charset="-122"/>
              <a:cs typeface="Courier New" panose="02070309020205020404" pitchFamily="49" charset="0"/>
            </a:endParaRPr>
          </a:p>
        </p:txBody>
      </p:sp>
      <p:pic>
        <p:nvPicPr>
          <p:cNvPr id="3074" name="Picture 2" descr="A13"/>
          <p:cNvPicPr>
            <a:picLocks noChangeAspect="1" noChangeArrowheads="1"/>
          </p:cNvPicPr>
          <p:nvPr>
            <p:custDataLst>
              <p:tags r:id="rId2"/>
            </p:custDataLst>
          </p:nvPr>
        </p:nvPicPr>
        <p:blipFill>
          <a:blip r:embed="rId3"/>
          <a:stretch>
            <a:fillRect/>
          </a:stretch>
        </p:blipFill>
        <p:spPr bwMode="auto">
          <a:xfrm>
            <a:off x="2196245" y="1402301"/>
            <a:ext cx="7799509" cy="4936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A13"/>
          <p:cNvPicPr>
            <a:picLocks noChangeAspect="1" noChangeArrowheads="1"/>
          </p:cNvPicPr>
          <p:nvPr>
            <p:custDataLst>
              <p:tags r:id="rId1"/>
            </p:custDataLst>
          </p:nvPr>
        </p:nvPicPr>
        <p:blipFill>
          <a:blip r:embed="rId2"/>
          <a:stretch>
            <a:fillRect/>
          </a:stretch>
        </p:blipFill>
        <p:spPr bwMode="auto">
          <a:xfrm>
            <a:off x="1266092" y="365760"/>
            <a:ext cx="9523828" cy="617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930838" y="1872519"/>
            <a:ext cx="10330324" cy="2481434"/>
          </a:xfrm>
          <a:prstGeom prst="rect">
            <a:avLst/>
          </a:prstGeom>
          <a:ln>
            <a:solidFill>
              <a:schemeClr val="tx1"/>
            </a:solidFill>
          </a:ln>
        </p:spPr>
        <p:txBody>
          <a:bodyPr wrap="square" lIns="91428" tIns="45713" rIns="91428" bIns="45713">
            <a:spAutoFit/>
          </a:bodyPr>
          <a:lstStyle/>
          <a:p>
            <a:pPr algn="just">
              <a:lnSpc>
                <a:spcPct val="150000"/>
              </a:lnSpc>
            </a:pPr>
            <a:r>
              <a:rPr lang="zh-CN" altLang="zh-CN" sz="3600" b="1" kern="100">
                <a:solidFill>
                  <a:srgbClr val="FF0000"/>
                </a:solidFill>
                <a:latin typeface="Times New Roman" panose="02020603050405020304" charset="0"/>
                <a:ea typeface="微软雅黑" panose="020B0503020204020204" pitchFamily="34" charset="-122"/>
                <a:cs typeface="Times New Roman" panose="02020603050405020304" charset="0"/>
              </a:rPr>
              <a:t>提醒：</a:t>
            </a:r>
            <a:r>
              <a:rPr lang="zh-CN" altLang="zh-CN" sz="3600" kern="100">
                <a:latin typeface="Times New Roman" panose="02020603050405020304" charset="0"/>
                <a:ea typeface="微软雅黑" panose="020B0503020204020204" pitchFamily="34" charset="-122"/>
                <a:cs typeface="Times New Roman" panose="02020603050405020304" charset="0"/>
              </a:rPr>
              <a:t>财政、货币政策一般是逆风向调节，即财政、货币政策的运用应当与宏观经济形势相反。目前，我国实行的是积极的财政政策和稳健的货币政策。</a:t>
            </a:r>
            <a:endParaRPr lang="zh-CN" altLang="zh-CN" sz="3600"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586671" y="272371"/>
            <a:ext cx="5608268" cy="668412"/>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800" b="1" kern="100">
                <a:solidFill>
                  <a:srgbClr val="FF0000"/>
                </a:solidFill>
                <a:latin typeface="宋体" panose="02010600030101010101" pitchFamily="2" charset="-122"/>
                <a:ea typeface="宋体" panose="02010600030101010101" pitchFamily="2" charset="-122"/>
                <a:cs typeface="Courier New" panose="02070309020205020404" pitchFamily="49" charset="0"/>
              </a:rPr>
              <a:t>3.</a:t>
            </a:r>
            <a:r>
              <a:rPr lang="zh-CN" altLang="zh-CN" sz="2800" b="1" kern="100">
                <a:solidFill>
                  <a:srgbClr val="FF0000"/>
                </a:solidFill>
                <a:latin typeface="宋体" panose="02010600030101010101" pitchFamily="2" charset="-122"/>
                <a:ea typeface="宋体" panose="02010600030101010101" pitchFamily="2" charset="-122"/>
                <a:cs typeface="Courier New" panose="02070309020205020404" pitchFamily="49" charset="0"/>
              </a:rPr>
              <a:t>市场调节和宏观调控的关系</a:t>
            </a:r>
            <a:endParaRPr lang="zh-CN" altLang="zh-CN" sz="2800" b="1" kern="100">
              <a:solidFill>
                <a:srgbClr val="FF0000"/>
              </a:solidFill>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5" name="表格 4"/>
          <p:cNvGraphicFramePr>
            <a:graphicFrameLocks noGrp="1"/>
          </p:cNvGraphicFramePr>
          <p:nvPr>
            <p:custDataLst>
              <p:tags r:id="rId2"/>
            </p:custDataLst>
          </p:nvPr>
        </p:nvGraphicFramePr>
        <p:xfrm>
          <a:off x="586671" y="940783"/>
          <a:ext cx="11018657" cy="5643692"/>
        </p:xfrm>
        <a:graphic>
          <a:graphicData uri="http://schemas.openxmlformats.org/drawingml/2006/table">
            <a:tbl>
              <a:tblPr/>
              <a:tblGrid>
                <a:gridCol w="504121"/>
                <a:gridCol w="723939"/>
                <a:gridCol w="5219114"/>
                <a:gridCol w="4571483"/>
              </a:tblGrid>
              <a:tr h="561736">
                <a:tc gridSpan="2">
                  <a:txBody>
                    <a:bodyPr wrap="square"/>
                    <a:lstStyle/>
                    <a:p>
                      <a:pPr algn="ctr">
                        <a:lnSpc>
                          <a:spcPct val="100000"/>
                        </a:lnSpc>
                        <a:spcAft>
                          <a:spcPct val="0"/>
                        </a:spcAft>
                      </a:pPr>
                      <a:r>
                        <a:rPr lang="en-US" sz="2400" kern="100" baseline="0">
                          <a:effectLst/>
                          <a:latin typeface="Times New Roman" panose="02020603050405020304" charset="0"/>
                          <a:ea typeface="微软雅黑" panose="020B0503020204020204" pitchFamily="34" charset="-122"/>
                          <a:cs typeface="Courier New" panose="02070309020205020404" pitchFamily="49" charset="0"/>
                        </a:rPr>
                        <a:t> </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市场调节</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宏观调控</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1736">
                <a:tc rowSpan="4">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区别</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地位</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决定性作用</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以弥补市场调节的不足</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6227">
                <a:tc vMerge="1">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调节</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手段</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主要通过价格、供求、竞争等来进行</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财政政策和货币政策是宏观调控最常用的经济手段</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6227">
                <a:tc vMerge="1">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优势</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推动科学技术和经营管理进步，实现优胜劣汰，使资源向效率高的领域和企业集中</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宏观调控具有自觉性、主动性和预见性，可以弥补市场失灵</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97999">
                <a:tc vMerge="1">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局限性</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存在自发性、盲目性、滞后性等固有的弊病</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决策失误或过度的政府干预，破坏市场机制的正常运作</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8714">
                <a:tc gridSpan="2">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联系</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gridSpan="2">
                  <a:txBody>
                    <a:bodyPr wrap="square"/>
                    <a:lstStyle/>
                    <a:p>
                      <a:pPr marL="71755" algn="l">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加快完善社会主义市场经济体制，充分发挥市场作用、更好发挥政府作用，实现市场机制有效、微观主体有活力、宏观调控有度，为经济高质量发展提供体制保障</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17555" marR="17555"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custDataLst>
              <p:tags r:id="rId1"/>
            </p:custDataLst>
          </p:nvPr>
        </p:nvSpPr>
        <p:spPr>
          <a:xfrm>
            <a:off x="1650666" y="1052632"/>
            <a:ext cx="8724516" cy="769401"/>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pPr>
            <a:r>
              <a:rPr lang="zh-CN" altLang="zh-CN" sz="3200" b="1" kern="100">
                <a:latin typeface="Times New Roman" panose="02020603050405020304" charset="0"/>
                <a:ea typeface="微软雅黑" panose="020B0503020204020204" pitchFamily="34" charset="-122"/>
                <a:cs typeface="Times New Roman" panose="02020603050405020304" charset="0"/>
              </a:rPr>
              <a:t>判定财政政策和货币政策的具体方法</a:t>
            </a:r>
            <a:endParaRPr lang="zh-CN" altLang="zh-CN" sz="1065" b="1" kern="100">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custDataLst>
              <p:tags r:id="rId2"/>
            </p:custDataLst>
          </p:nvPr>
        </p:nvGraphicFramePr>
        <p:xfrm>
          <a:off x="1270836" y="1864237"/>
          <a:ext cx="9650328" cy="2987307"/>
        </p:xfrm>
        <a:graphic>
          <a:graphicData uri="http://schemas.openxmlformats.org/drawingml/2006/table">
            <a:tbl>
              <a:tblPr/>
              <a:tblGrid>
                <a:gridCol w="1340968"/>
                <a:gridCol w="8309360"/>
              </a:tblGrid>
              <a:tr h="683841">
                <a:tc>
                  <a:txBody>
                    <a:bodyPr wrap="square"/>
                    <a:lstStyle/>
                    <a:p>
                      <a:pPr algn="ctr">
                        <a:lnSpc>
                          <a:spcPct val="15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判定依据</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9472" marR="49472"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5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判定方法</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9472" marR="49472"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1733">
                <a:tc>
                  <a:txBody>
                    <a:bodyPr wrap="square"/>
                    <a:lstStyle/>
                    <a:p>
                      <a:pPr algn="ctr">
                        <a:lnSpc>
                          <a:spcPct val="15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主体</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9472" marR="49472"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5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实施主体是政府就是财政政策；实施主体是中国人民银行就是货币政策</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9472" marR="49472"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1733">
                <a:tc>
                  <a:txBody>
                    <a:bodyPr wrap="square"/>
                    <a:lstStyle/>
                    <a:p>
                      <a:pPr algn="ctr">
                        <a:lnSpc>
                          <a:spcPct val="15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手段</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9472" marR="49472"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5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通过财政和税收来调节属于财政政策；通过存贷款利率和存款准备金率以及汇率来调节，则属于货币政策</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9472" marR="49472"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返回">
            <a:hlinkClick r:id="rId1" action="ppaction://hlinksldjump"/>
          </p:cNvPr>
          <p:cNvSpPr/>
          <p:nvPr>
            <p:custDataLst>
              <p:tags r:id="rId2"/>
            </p:custDataLst>
          </p:nvPr>
        </p:nvSpPr>
        <p:spPr bwMode="auto">
          <a:xfrm>
            <a:off x="11212672" y="6397307"/>
            <a:ext cx="979328" cy="460693"/>
          </a:xfrm>
          <a:prstGeom prst="rect">
            <a:avLst/>
          </a:prstGeom>
          <a:solidFill>
            <a:schemeClr val="bg2">
              <a:lumMod val="9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3" rIns="91428" bIns="45713" anchor="ctr"/>
          <a:lstStyle/>
          <a:p>
            <a:pPr algn="ctr">
              <a:spcBef>
                <a:spcPct val="50000"/>
              </a:spcBef>
            </a:pPr>
            <a:r>
              <a:rPr lang="zh-CN" altLang="en-US" sz="2000" kern="100">
                <a:solidFill>
                  <a:schemeClr val="tx1">
                    <a:lumMod val="75000"/>
                    <a:lumOff val="25000"/>
                  </a:schemeClr>
                </a:solidFill>
                <a:latin typeface="+mj-ea"/>
                <a:ea typeface="+mj-ea"/>
                <a:cs typeface="Times New Roman" panose="02020603050405020304"/>
              </a:rPr>
              <a:t>返 回</a:t>
            </a:r>
            <a:endParaRPr lang="zh-CN" altLang="en-US" sz="2000" kern="100">
              <a:solidFill>
                <a:schemeClr val="tx1">
                  <a:lumMod val="75000"/>
                  <a:lumOff val="25000"/>
                </a:schemeClr>
              </a:solidFill>
              <a:latin typeface="+mj-ea"/>
              <a:ea typeface="+mj-ea"/>
              <a:cs typeface="Times New Roman" panose="02020603050405020304"/>
            </a:endParaRPr>
          </a:p>
        </p:txBody>
      </p:sp>
      <p:pic>
        <p:nvPicPr>
          <p:cNvPr id="13314" name="Picture 2" descr="A14"/>
          <p:cNvPicPr>
            <a:picLocks noChangeAspect="1" noChangeArrowheads="1"/>
          </p:cNvPicPr>
          <p:nvPr>
            <p:custDataLst>
              <p:tags r:id="rId3"/>
            </p:custDataLst>
          </p:nvPr>
        </p:nvPicPr>
        <p:blipFill>
          <a:blip r:embed="rId4">
            <a:clrChange>
              <a:clrFrom>
                <a:srgbClr val="FFFFFF"/>
              </a:clrFrom>
              <a:clrTo>
                <a:srgbClr val="FFFFFF">
                  <a:alpha val="0"/>
                </a:srgbClr>
              </a:clrTo>
            </a:clrChange>
          </a:blip>
          <a:stretch>
            <a:fillRect/>
          </a:stretch>
        </p:blipFill>
        <p:spPr bwMode="auto">
          <a:xfrm>
            <a:off x="2118354" y="958967"/>
            <a:ext cx="7955291" cy="49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440058" y="754457"/>
            <a:ext cx="10673256" cy="1107955"/>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3200" b="1" kern="100">
                <a:solidFill>
                  <a:srgbClr val="FF0000"/>
                </a:solidFill>
                <a:latin typeface="黑体" panose="02010609060101010101" pitchFamily="49" charset="-122"/>
                <a:ea typeface="黑体" panose="02010609060101010101" pitchFamily="49" charset="-122"/>
                <a:cs typeface="Times New Roman" panose="02020603050405020304" charset="0"/>
              </a:rPr>
              <a:t>判断：</a:t>
            </a:r>
            <a:r>
              <a:rPr lang="zh-CN" altLang="zh-CN" sz="3200" kern="100">
                <a:latin typeface="黑体" panose="02010609060101010101" pitchFamily="49" charset="-122"/>
                <a:ea typeface="黑体" panose="02010609060101010101" pitchFamily="49" charset="-122"/>
                <a:cs typeface="Times New Roman" panose="02020603050405020304" charset="0"/>
              </a:rPr>
              <a:t>坚持公有制的主体地位是社会主义市场经济体制的根本目标。</a:t>
            </a:r>
            <a:endParaRPr lang="zh-CN" altLang="zh-CN" sz="1000" kern="100">
              <a:latin typeface="黑体" panose="02010609060101010101" pitchFamily="49" charset="-122"/>
              <a:ea typeface="黑体" panose="02010609060101010101" pitchFamily="49" charset="-122"/>
              <a:cs typeface="Courier New" panose="02070309020205020404" pitchFamily="49" charset="0"/>
            </a:endParaRPr>
          </a:p>
        </p:txBody>
      </p:sp>
      <p:sp>
        <p:nvSpPr>
          <p:cNvPr id="3" name="矩形 2"/>
          <p:cNvSpPr/>
          <p:nvPr>
            <p:custDataLst>
              <p:tags r:id="rId2"/>
            </p:custDataLst>
          </p:nvPr>
        </p:nvSpPr>
        <p:spPr>
          <a:xfrm>
            <a:off x="440058" y="1862412"/>
            <a:ext cx="11311883" cy="553957"/>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800" b="1" kern="100">
                <a:solidFill>
                  <a:srgbClr val="0000FF"/>
                </a:solidFill>
                <a:latin typeface="宋体" panose="02010600030101010101" pitchFamily="2" charset="-122"/>
                <a:ea typeface="宋体" panose="02010600030101010101" pitchFamily="2" charset="-122"/>
                <a:cs typeface="Times New Roman" panose="02020603050405020304" charset="0"/>
              </a:rPr>
              <a:t>错误</a:t>
            </a:r>
            <a:r>
              <a:rPr lang="zh-CN" altLang="zh-CN" sz="2800" kern="100">
                <a:latin typeface="宋体" panose="02010600030101010101" pitchFamily="2" charset="-122"/>
                <a:ea typeface="宋体" panose="02010600030101010101" pitchFamily="2" charset="-122"/>
                <a:cs typeface="Times New Roman" panose="02020603050405020304" charset="0"/>
              </a:rPr>
              <a:t>。促进全体人民实现共同富裕是社会主义市场经济体制的根本目标。</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26"/>
          <p:cNvSpPr txBox="1"/>
          <p:nvPr>
            <p:custDataLst>
              <p:tags r:id="rId1"/>
            </p:custDataLst>
          </p:nvPr>
        </p:nvSpPr>
        <p:spPr>
          <a:xfrm>
            <a:off x="4338592" y="3069045"/>
            <a:ext cx="3514816" cy="1015649"/>
          </a:xfrm>
          <a:prstGeom prst="rect">
            <a:avLst/>
          </a:prstGeom>
          <a:noFill/>
        </p:spPr>
        <p:txBody>
          <a:bodyPr wrap="square" lIns="91428" tIns="45713" rIns="91428" bIns="45713"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a:solidFill>
                  <a:schemeClr val="tx1"/>
                </a:solidFill>
              </a:rPr>
              <a:t>素养提升</a:t>
            </a:r>
            <a:endParaRPr lang="zh-CN" altLang="en-US" sz="6000">
              <a:solidFill>
                <a:schemeClr val="tx1"/>
              </a:solidFill>
            </a:endParaRPr>
          </a:p>
        </p:txBody>
      </p:sp>
      <p:grpSp>
        <p:nvGrpSpPr>
          <p:cNvPr id="8" name="组合 7"/>
          <p:cNvGrpSpPr/>
          <p:nvPr>
            <p:custDataLst>
              <p:tags r:id="rId2"/>
            </p:custDataLst>
          </p:nvPr>
        </p:nvGrpSpPr>
        <p:grpSpPr>
          <a:xfrm>
            <a:off x="5609836" y="1413244"/>
            <a:ext cx="972328" cy="971977"/>
            <a:chOff x="1473200" y="1259840"/>
            <a:chExt cx="619760" cy="619760"/>
          </a:xfrm>
        </p:grpSpPr>
        <p:sp>
          <p:nvSpPr>
            <p:cNvPr id="12" name="矩形 11"/>
            <p:cNvSpPr/>
            <p:nvPr>
              <p:custDataLst>
                <p:tags r:id="rId3"/>
              </p:custDataLst>
            </p:nvPr>
          </p:nvSpPr>
          <p:spPr>
            <a:xfrm>
              <a:off x="1508760" y="1295400"/>
              <a:ext cx="548640" cy="548640"/>
            </a:xfrm>
            <a:prstGeom prst="rect">
              <a:avLst/>
            </a:prstGeom>
            <a:solidFill>
              <a:srgbClr val="0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schemeClr val="bg1"/>
                </a:solidFill>
                <a:latin typeface="印品丫丫体-D版" panose="02010601030101010101" pitchFamily="2" charset="-122"/>
                <a:ea typeface="印品丫丫体-D版" panose="02010601030101010101" pitchFamily="2" charset="-122"/>
              </a:endParaRPr>
            </a:p>
          </p:txBody>
        </p:sp>
        <p:sp>
          <p:nvSpPr>
            <p:cNvPr id="13" name="矩形 12"/>
            <p:cNvSpPr/>
            <p:nvPr>
              <p:custDataLst>
                <p:tags r:id="rId4"/>
              </p:custDataLst>
            </p:nvPr>
          </p:nvSpPr>
          <p:spPr>
            <a:xfrm>
              <a:off x="1473200" y="1259840"/>
              <a:ext cx="619760" cy="619760"/>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schemeClr val="bg1"/>
                </a:solidFill>
                <a:latin typeface="印品丫丫体-D版" panose="02010601030101010101" pitchFamily="2" charset="-122"/>
                <a:ea typeface="印品丫丫体-D版" panose="02010601030101010101" pitchFamily="2" charset="-122"/>
              </a:endParaRPr>
            </a:p>
          </p:txBody>
        </p:sp>
      </p:grpSp>
      <p:sp>
        <p:nvSpPr>
          <p:cNvPr id="14" name="文本框 13"/>
          <p:cNvSpPr txBox="1"/>
          <p:nvPr>
            <p:custDataLst>
              <p:tags r:id="rId5"/>
            </p:custDataLst>
          </p:nvPr>
        </p:nvSpPr>
        <p:spPr>
          <a:xfrm>
            <a:off x="5830961" y="1646147"/>
            <a:ext cx="530079" cy="523206"/>
          </a:xfrm>
          <a:prstGeom prst="rect">
            <a:avLst/>
          </a:prstGeom>
          <a:solidFill>
            <a:schemeClr val="tx1">
              <a:lumMod val="95000"/>
              <a:lumOff val="5000"/>
            </a:schemeClr>
          </a:solidFill>
        </p:spPr>
        <p:txBody>
          <a:bodyPr wrap="square" lIns="91428" tIns="45713" rIns="91428" bIns="45713" rtlCol="0">
            <a:spAutoFit/>
          </a:bodyPr>
          <a:lstStyle/>
          <a:p>
            <a:pPr algn="ctr" defTabSz="914400">
              <a:defRPr/>
            </a:pPr>
            <a:r>
              <a:rPr lang="zh-CN" altLang="en-US" sz="2800">
                <a:solidFill>
                  <a:schemeClr val="bg1"/>
                </a:solidFill>
                <a:latin typeface="印品丫丫体-D版" panose="02010601030101010101" pitchFamily="2" charset="-122"/>
                <a:ea typeface="印品丫丫体-D版" panose="02010601030101010101" pitchFamily="2" charset="-122"/>
              </a:rPr>
              <a:t>叁</a:t>
            </a:r>
            <a:endParaRPr lang="zh-CN" altLang="en-US" sz="2800">
              <a:solidFill>
                <a:schemeClr val="bg1"/>
              </a:solidFill>
              <a:latin typeface="印品丫丫体-D版" panose="02010601030101010101" pitchFamily="2" charset="-122"/>
              <a:ea typeface="印品丫丫体-D版" panose="02010601030101010101" pitchFamily="2" charset="-122"/>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custDataLst>
              <p:tags r:id="rId1"/>
            </p:custDataLst>
          </p:nvPr>
        </p:nvSpPr>
        <p:spPr>
          <a:xfrm>
            <a:off x="719571" y="1199860"/>
            <a:ext cx="10752858" cy="517060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zh-CN" sz="3200" b="1" kern="100">
                <a:latin typeface="Times New Roman" panose="02020603050405020304" charset="0"/>
                <a:ea typeface="微软雅黑" panose="020B0503020204020204" pitchFamily="34" charset="-122"/>
                <a:cs typeface="Times New Roman" panose="02020603050405020304" charset="0"/>
              </a:rPr>
              <a:t>材料一</a:t>
            </a:r>
            <a:r>
              <a:rPr lang="zh-CN" altLang="zh-CN" sz="3200" kern="100">
                <a:latin typeface="Times New Roman" panose="02020603050405020304" charset="0"/>
                <a:ea typeface="微软雅黑" panose="020B0503020204020204" pitchFamily="34" charset="-122"/>
                <a:cs typeface="Times New Roman" panose="02020603050405020304" charset="0"/>
              </a:rPr>
              <a:t>　</a:t>
            </a:r>
            <a:r>
              <a:rPr lang="zh-CN" altLang="en-US" sz="3200" kern="100">
                <a:latin typeface="Times New Roman" panose="02020603050405020304" charset="0"/>
                <a:ea typeface="微软雅黑" panose="020B0503020204020204" pitchFamily="34" charset="-122"/>
                <a:cs typeface="Times New Roman" panose="02020603050405020304" charset="0"/>
              </a:rPr>
              <a:t>临近冬季，北方大部分地区气温下降很快，而雾霾又要来了。陕西关中地区是全国大气污染严重区域之一，快速的城市发展带来了巨大的环境污染。为了更好地应对雾霾天气，相关企业关停，汽车单双号限行，各种手段开始上阵，但这些还不够，农村取暖雾霾产生的重要来源之一。为此，政府决定以电换煤，对购买取暖电器的农户进行补贴，对因为使用电器取暖而造成的高额电费进行补贴。逐步取消农村取暖靠煤的历史，打造绿水青山。</a:t>
            </a:r>
            <a:endParaRPr lang="en-US" altLang="zh-CN" sz="3200" kern="100">
              <a:latin typeface="Times New Roman" panose="02020603050405020304" charset="0"/>
              <a:ea typeface="微软雅黑" panose="020B0503020204020204" pitchFamily="34" charset="-122"/>
              <a:cs typeface="Times New Roman" panose="02020603050405020304" charset="0"/>
            </a:endParaRPr>
          </a:p>
          <a:p>
            <a:pPr algn="just"/>
            <a:r>
              <a:rPr lang="en-US" altLang="zh-CN" sz="3600" kern="100">
                <a:solidFill>
                  <a:srgbClr val="FF0000"/>
                </a:solidFill>
                <a:latin typeface="Times New Roman" panose="02020603050405020304" charset="0"/>
                <a:ea typeface="微软雅黑" panose="020B0503020204020204" pitchFamily="34" charset="-122"/>
                <a:cs typeface="Courier New" panose="02070309020205020404" pitchFamily="49" charset="0"/>
              </a:rPr>
              <a:t>1.</a:t>
            </a:r>
            <a:r>
              <a:rPr lang="zh-CN" altLang="en-US" sz="3600" kern="100">
                <a:solidFill>
                  <a:srgbClr val="FF0000"/>
                </a:solidFill>
                <a:latin typeface="Times New Roman" panose="02020603050405020304" charset="0"/>
                <a:ea typeface="微软雅黑" panose="020B0503020204020204" pitchFamily="34" charset="-122"/>
                <a:cs typeface="Times New Roman" panose="02020603050405020304" charset="0"/>
              </a:rPr>
              <a:t>结合材料，政府为什么要以补贴的形式破解环境污染问题？</a:t>
            </a:r>
            <a:endParaRPr lang="zh-CN" altLang="zh-CN" sz="1050" kern="100">
              <a:solidFill>
                <a:srgbClr val="FF0000"/>
              </a:solidFill>
              <a:latin typeface="宋体" panose="02010600030101010101" pitchFamily="2" charset="-122"/>
              <a:ea typeface="宋体" panose="02010600030101010101" pitchFamily="2" charset="-122"/>
              <a:cs typeface="Courier New" panose="02070309020205020404" pitchFamily="49" charset="0"/>
            </a:endParaRPr>
          </a:p>
        </p:txBody>
      </p:sp>
      <p:sp>
        <p:nvSpPr>
          <p:cNvPr id="14" name="标题 5"/>
          <p:cNvSpPr txBox="1"/>
          <p:nvPr>
            <p:custDataLst>
              <p:tags r:id="rId2"/>
            </p:custDataLst>
          </p:nvPr>
        </p:nvSpPr>
        <p:spPr>
          <a:xfrm>
            <a:off x="613386" y="610645"/>
            <a:ext cx="10516969" cy="506993"/>
          </a:xfrm>
          <a:prstGeom prst="rect">
            <a:avLst/>
          </a:prstGeom>
        </p:spPr>
        <p:txBody>
          <a:bodyPr lIns="91428" tIns="45713" rIns="91428" bIns="45713"/>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defRPr/>
            </a:pPr>
            <a:r>
              <a:rPr lang="zh-CN" altLang="en-US" sz="2800" b="1">
                <a:solidFill>
                  <a:srgbClr val="000000"/>
                </a:solidFill>
                <a:ea typeface="微软雅黑" panose="020B0503020204020204" pitchFamily="34" charset="-122"/>
              </a:rPr>
              <a:t>议题：冬季大气污染的破局之路</a:t>
            </a:r>
            <a:endParaRPr lang="zh-CN" altLang="zh-CN" sz="2800" b="1">
              <a:solidFill>
                <a:srgbClr val="000000"/>
              </a:solidFill>
              <a:ea typeface="微软雅黑" panose="020B0503020204020204" pitchFamily="34" charset="-122"/>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745639" y="997585"/>
            <a:ext cx="10700722" cy="4862829"/>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zh-CN" sz="2800" b="1" kern="100">
                <a:solidFill>
                  <a:srgbClr val="FF0000"/>
                </a:solidFill>
                <a:latin typeface="Times New Roman" panose="02020603050405020304" charset="0"/>
                <a:ea typeface="微软雅黑" panose="020B0503020204020204" pitchFamily="34" charset="-122"/>
                <a:cs typeface="Times New Roman" panose="02020603050405020304" charset="0"/>
              </a:rPr>
              <a:t>答案</a:t>
            </a:r>
            <a:r>
              <a:rPr lang="zh-CN" altLang="zh-CN" sz="2800" b="1" kern="100">
                <a:solidFill>
                  <a:srgbClr val="0000FF"/>
                </a:solidFill>
                <a:latin typeface="Times New Roman" panose="02020603050405020304" charset="0"/>
                <a:ea typeface="微软雅黑" panose="020B0503020204020204" pitchFamily="34" charset="-122"/>
                <a:cs typeface="Times New Roman" panose="02020603050405020304" charset="0"/>
              </a:rPr>
              <a:t>　</a:t>
            </a:r>
            <a:r>
              <a:rPr lang="en-US" altLang="zh-CN" sz="2800" kern="100">
                <a:latin typeface="宋体" panose="02010600030101010101" pitchFamily="2" charset="-122"/>
                <a:ea typeface="微软雅黑" panose="020B0503020204020204" pitchFamily="34" charset="-122"/>
                <a:cs typeface="Times New Roman" panose="02020603050405020304" charset="0"/>
              </a:rPr>
              <a:t>①</a:t>
            </a:r>
            <a:r>
              <a:rPr lang="zh-CN" altLang="zh-CN" sz="2800" kern="100">
                <a:latin typeface="Times New Roman" panose="02020603050405020304" charset="0"/>
                <a:ea typeface="微软雅黑" panose="020B0503020204020204" pitchFamily="34" charset="-122"/>
                <a:cs typeface="Times New Roman" panose="02020603050405020304" charset="0"/>
              </a:rPr>
              <a:t>党的领导是中国特色社会主义的最本质特征和中国特色社会主义制度的最大优势，也是社会主义市场经济体制的最本质特征和最大优势。</a:t>
            </a:r>
            <a:r>
              <a:rPr lang="zh-CN" altLang="en-US" sz="2800" kern="100">
                <a:latin typeface="Times New Roman" panose="02020603050405020304" charset="0"/>
                <a:ea typeface="微软雅黑" panose="020B0503020204020204" pitchFamily="34" charset="-122"/>
                <a:cs typeface="Times New Roman" panose="02020603050405020304" charset="0"/>
              </a:rPr>
              <a:t>环境污染问题是事关人民生命健康的重要问题，是人民幸福生活的基本保障，</a:t>
            </a:r>
            <a:r>
              <a:rPr lang="zh-CN" altLang="zh-CN" sz="2800" kern="100">
                <a:latin typeface="Times New Roman" panose="02020603050405020304" charset="0"/>
                <a:ea typeface="微软雅黑" panose="020B0503020204020204" pitchFamily="34" charset="-122"/>
                <a:cs typeface="Times New Roman" panose="02020603050405020304" charset="0"/>
              </a:rPr>
              <a:t>党的集中统一领导</a:t>
            </a:r>
            <a:r>
              <a:rPr lang="zh-CN" altLang="en-US" sz="2800" kern="100">
                <a:latin typeface="Times New Roman" panose="02020603050405020304" charset="0"/>
                <a:ea typeface="微软雅黑" panose="020B0503020204020204" pitchFamily="34" charset="-122"/>
                <a:cs typeface="Times New Roman" panose="02020603050405020304" charset="0"/>
              </a:rPr>
              <a:t>是解决环境保护</a:t>
            </a:r>
            <a:r>
              <a:rPr lang="zh-CN" altLang="zh-CN" sz="2800" kern="100">
                <a:latin typeface="Times New Roman" panose="02020603050405020304" charset="0"/>
                <a:ea typeface="微软雅黑" panose="020B0503020204020204" pitchFamily="34" charset="-122"/>
                <a:cs typeface="Times New Roman" panose="02020603050405020304" charset="0"/>
              </a:rPr>
              <a:t>的重要保证。</a:t>
            </a:r>
            <a:endParaRPr lang="en-US" altLang="zh-CN" sz="2800" kern="100">
              <a:latin typeface="Times New Roman" panose="02020603050405020304" charset="0"/>
              <a:ea typeface="微软雅黑" panose="020B0503020204020204" pitchFamily="34" charset="-122"/>
              <a:cs typeface="Times New Roman" panose="02020603050405020304" charset="0"/>
            </a:endParaRPr>
          </a:p>
          <a:p>
            <a:pPr algn="just"/>
            <a:r>
              <a:rPr lang="en-US" altLang="zh-CN" sz="2800" kern="100">
                <a:latin typeface="宋体" panose="02010600030101010101" pitchFamily="2" charset="-122"/>
                <a:ea typeface="微软雅黑" panose="020B0503020204020204" pitchFamily="34" charset="-122"/>
                <a:cs typeface="Times New Roman" panose="02020603050405020304" charset="0"/>
              </a:rPr>
              <a:t>②</a:t>
            </a:r>
            <a:r>
              <a:rPr lang="zh-CN" altLang="en-US" sz="2800" kern="100">
                <a:latin typeface="宋体" panose="02010600030101010101" pitchFamily="2" charset="-122"/>
                <a:ea typeface="微软雅黑" panose="020B0503020204020204" pitchFamily="34" charset="-122"/>
                <a:cs typeface="Times New Roman" panose="02020603050405020304" charset="0"/>
              </a:rPr>
              <a:t>市场经济具有局限性，冬季取暖是涉及民生，与老百姓息息相关，不能完全交由市场来运作。</a:t>
            </a:r>
            <a:endParaRPr lang="en-US" altLang="zh-CN" sz="2800" kern="100">
              <a:latin typeface="宋体" panose="02010600030101010101" pitchFamily="2" charset="-122"/>
              <a:ea typeface="微软雅黑" panose="020B0503020204020204" pitchFamily="34" charset="-122"/>
              <a:cs typeface="Times New Roman" panose="02020603050405020304" charset="0"/>
            </a:endParaRPr>
          </a:p>
          <a:p>
            <a:pPr algn="just"/>
            <a:r>
              <a:rPr lang="zh-CN" altLang="en-US" sz="2800" kern="100">
                <a:latin typeface="宋体" panose="02010600030101010101" pitchFamily="2" charset="-122"/>
                <a:ea typeface="微软雅黑" panose="020B0503020204020204" pitchFamily="34" charset="-122"/>
                <a:cs typeface="Times New Roman" panose="02020603050405020304" charset="0"/>
              </a:rPr>
              <a:t>③</a:t>
            </a:r>
            <a:r>
              <a:rPr lang="zh-CN" altLang="zh-CN" sz="2800" kern="100">
                <a:latin typeface="Times New Roman" panose="02020603050405020304" charset="0"/>
                <a:ea typeface="微软雅黑" panose="020B0503020204020204" pitchFamily="34" charset="-122"/>
                <a:cs typeface="Times New Roman" panose="02020603050405020304" charset="0"/>
              </a:rPr>
              <a:t>科学的宏观调控、有效的政府治理，是社会主义市场经济体制优势的内在要求。</a:t>
            </a:r>
            <a:r>
              <a:rPr lang="zh-CN" altLang="en-US" sz="2800" kern="100">
                <a:latin typeface="Times New Roman" panose="02020603050405020304" charset="0"/>
                <a:ea typeface="微软雅黑" panose="020B0503020204020204" pitchFamily="34" charset="-122"/>
                <a:cs typeface="Times New Roman" panose="02020603050405020304" charset="0"/>
              </a:rPr>
              <a:t>政府补贴有助于引导群众树立正确的、健康的消费观念、生活理念。有助于推动大气污染问题的解决，是对市场经济局限性的有益补充。</a:t>
            </a:r>
            <a:endParaRPr lang="en-US" altLang="zh-CN" sz="2800" kern="100">
              <a:latin typeface="Times New Roman" panose="02020603050405020304" charset="0"/>
              <a:ea typeface="微软雅黑" panose="020B0503020204020204" pitchFamily="34"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custDataLst>
              <p:tags r:id="rId1"/>
            </p:custDataLst>
          </p:nvPr>
        </p:nvSpPr>
        <p:spPr>
          <a:xfrm>
            <a:off x="1022304" y="728923"/>
            <a:ext cx="10428797" cy="4156867"/>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b="1" kern="100">
                <a:latin typeface="Times New Roman" panose="02020603050405020304" charset="0"/>
                <a:ea typeface="微软雅黑" panose="020B0503020204020204" pitchFamily="34" charset="-122"/>
                <a:cs typeface="Times New Roman" panose="02020603050405020304" charset="0"/>
              </a:rPr>
              <a:t>材料二</a:t>
            </a:r>
            <a:r>
              <a:rPr lang="zh-CN" altLang="zh-CN" kern="100">
                <a:latin typeface="Times New Roman" panose="02020603050405020304" charset="0"/>
                <a:ea typeface="微软雅黑" panose="020B0503020204020204" pitchFamily="34" charset="-122"/>
                <a:cs typeface="Times New Roman" panose="02020603050405020304" charset="0"/>
              </a:rPr>
              <a:t>　</a:t>
            </a:r>
            <a:r>
              <a:rPr lang="zh-CN" altLang="en-US" kern="100">
                <a:latin typeface="Times New Roman" panose="02020603050405020304" charset="0"/>
                <a:ea typeface="微软雅黑" panose="020B0503020204020204" pitchFamily="34" charset="-122"/>
                <a:cs typeface="Times New Roman" panose="02020603050405020304" charset="0"/>
              </a:rPr>
              <a:t>政府推动的“电代煤”“煤改气”等冬季取暖改革是利国利民的好事，却也还是能听见不一样的声音。究其原因，禁止燃煤的过程中配套设施是否到位，电力供应是否稳定，燃气供应是否充足方便，政府补贴是否到位等等，成为了老百姓关注的热点。旧的取暖设备取消了，新的设备用不了，老百姓取暖有了新顾虑。</a:t>
            </a:r>
            <a:endParaRPr lang="en-US" altLang="zh-CN" kern="100">
              <a:latin typeface="Times New Roman" panose="02020603050405020304" charset="0"/>
              <a:ea typeface="微软雅黑" panose="020B0503020204020204" pitchFamily="34" charset="-122"/>
              <a:cs typeface="Times New Roman" panose="02020603050405020304" charset="0"/>
            </a:endParaRPr>
          </a:p>
          <a:p>
            <a:pPr algn="just">
              <a:lnSpc>
                <a:spcPct val="150000"/>
              </a:lnSpc>
            </a:pPr>
            <a:r>
              <a:rPr lang="en-US" altLang="zh-CN" kern="100">
                <a:latin typeface="Times New Roman" panose="02020603050405020304" charset="0"/>
                <a:ea typeface="微软雅黑" panose="020B0503020204020204" pitchFamily="34" charset="-122"/>
                <a:cs typeface="Times New Roman" panose="02020603050405020304" charset="0"/>
              </a:rPr>
              <a:t>2.</a:t>
            </a:r>
            <a:r>
              <a:rPr lang="zh-CN" altLang="en-US" kern="100">
                <a:latin typeface="Times New Roman" panose="02020603050405020304" charset="0"/>
                <a:ea typeface="微软雅黑" panose="020B0503020204020204" pitchFamily="34" charset="-122"/>
                <a:cs typeface="Times New Roman" panose="02020603050405020304" charset="0"/>
              </a:rPr>
              <a:t>有人说，冬季农村取暖问题就应该靠政府解决，对此你怎么看？</a:t>
            </a:r>
            <a:endParaRPr lang="en-US" altLang="zh-CN" kern="100">
              <a:latin typeface="Times New Roman" panose="02020603050405020304" charset="0"/>
              <a:ea typeface="微软雅黑" panose="020B0503020204020204" pitchFamily="34" charset="-122"/>
              <a:cs typeface="Times New Roman" panose="02020603050405020304" charset="0"/>
            </a:endParaRPr>
          </a:p>
          <a:p>
            <a:pPr algn="just">
              <a:lnSpc>
                <a:spcPct val="150000"/>
              </a:lnSpc>
            </a:pPr>
            <a:r>
              <a:rPr lang="en-US" altLang="zh-CN" kern="100">
                <a:latin typeface="Times New Roman" panose="02020603050405020304" charset="0"/>
                <a:ea typeface="微软雅黑" panose="020B0503020204020204" pitchFamily="34" charset="-122"/>
                <a:cs typeface="Times New Roman" panose="02020603050405020304" charset="0"/>
              </a:rPr>
              <a:t>3.</a:t>
            </a:r>
            <a:r>
              <a:rPr lang="zh-CN" altLang="en-US" kern="100">
                <a:latin typeface="Times New Roman" panose="02020603050405020304" charset="0"/>
                <a:ea typeface="微软雅黑" panose="020B0503020204020204" pitchFamily="34" charset="-122"/>
                <a:cs typeface="Times New Roman" panose="02020603050405020304" charset="0"/>
              </a:rPr>
              <a:t>请你就农村冬季取暖问题提几点合理化建议</a:t>
            </a:r>
            <a:endParaRPr lang="en-US" altLang="zh-CN" kern="100">
              <a:latin typeface="Times New Roman" panose="02020603050405020304" charset="0"/>
              <a:ea typeface="微软雅黑" panose="020B0503020204020204" pitchFamily="34" charset="-122"/>
              <a:cs typeface="Times New Roman" panose="02020603050405020304" charset="0"/>
            </a:endParaRPr>
          </a:p>
          <a:p>
            <a:pPr algn="just">
              <a:lnSpc>
                <a:spcPct val="150000"/>
              </a:lnSpc>
            </a:pPr>
            <a:endParaRPr lang="zh-CN" altLang="zh-CN" sz="800"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1"/>
            </p:custDataLst>
          </p:nvPr>
        </p:nvSpPr>
        <p:spPr>
          <a:xfrm>
            <a:off x="745639" y="645893"/>
            <a:ext cx="10700722" cy="357016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en-US" sz="2800" b="1" kern="100">
                <a:solidFill>
                  <a:srgbClr val="FF0000"/>
                </a:solidFill>
                <a:latin typeface="Times New Roman" panose="02020603050405020304" charset="0"/>
                <a:ea typeface="微软雅黑" panose="020B0503020204020204" pitchFamily="34" charset="-122"/>
                <a:cs typeface="Times New Roman" panose="02020603050405020304" charset="0"/>
              </a:rPr>
              <a:t>提示</a:t>
            </a:r>
            <a:r>
              <a:rPr lang="zh-CN" altLang="zh-CN" sz="2800" b="1" kern="100">
                <a:solidFill>
                  <a:srgbClr val="0000FF"/>
                </a:solidFill>
                <a:latin typeface="Times New Roman" panose="02020603050405020304" charset="0"/>
                <a:ea typeface="微软雅黑" panose="020B0503020204020204" pitchFamily="34" charset="-122"/>
                <a:cs typeface="Times New Roman" panose="02020603050405020304" charset="0"/>
              </a:rPr>
              <a:t>　</a:t>
            </a:r>
            <a:r>
              <a:rPr lang="en-US" altLang="zh-CN" sz="2800" b="1" kern="100">
                <a:solidFill>
                  <a:srgbClr val="0000FF"/>
                </a:solidFill>
                <a:latin typeface="Times New Roman" panose="02020603050405020304" charset="0"/>
                <a:ea typeface="微软雅黑" panose="020B0503020204020204" pitchFamily="34" charset="-122"/>
                <a:cs typeface="Times New Roman" panose="02020603050405020304" charset="0"/>
              </a:rPr>
              <a:t>2.</a:t>
            </a:r>
            <a:r>
              <a:rPr lang="zh-CN" altLang="en-US" sz="2800" b="1" kern="100">
                <a:latin typeface="Times New Roman" panose="02020603050405020304" charset="0"/>
                <a:ea typeface="微软雅黑" panose="020B0503020204020204" pitchFamily="34" charset="-122"/>
                <a:cs typeface="Times New Roman" panose="02020603050405020304" charset="0"/>
              </a:rPr>
              <a:t>①农村取暖问题的解决，政府必须要实施宏观调控，切实履行其职能，实施积极的政策推动问题的解决，必须成为问题解决的主导力量。</a:t>
            </a:r>
            <a:endParaRPr lang="en-US" altLang="zh-CN" sz="2800" b="1" kern="100">
              <a:latin typeface="Times New Roman" panose="02020603050405020304" charset="0"/>
              <a:ea typeface="微软雅黑" panose="020B0503020204020204" pitchFamily="34" charset="-122"/>
              <a:cs typeface="Times New Roman" panose="02020603050405020304" charset="0"/>
            </a:endParaRPr>
          </a:p>
          <a:p>
            <a:pPr algn="just"/>
            <a:r>
              <a:rPr lang="zh-CN" altLang="en-US" sz="2800" b="1" kern="100">
                <a:latin typeface="Times New Roman" panose="02020603050405020304" charset="0"/>
                <a:ea typeface="微软雅黑" panose="020B0503020204020204" pitchFamily="34" charset="-122"/>
                <a:cs typeface="Times New Roman" panose="02020603050405020304" charset="0"/>
              </a:rPr>
              <a:t>②冬季靠煤取暖是市场化行为，因而不能只靠政府，企业通过技术创新等手段，提供更加清洁高效便民的取暖方式。引入社会资本参与煤改电、改气的推动，有重要意义。</a:t>
            </a:r>
            <a:endParaRPr lang="en-US" altLang="zh-CN" sz="2800" b="1" kern="100">
              <a:latin typeface="Times New Roman" panose="02020603050405020304" charset="0"/>
              <a:ea typeface="微软雅黑" panose="020B0503020204020204" pitchFamily="34" charset="-122"/>
              <a:cs typeface="Times New Roman" panose="02020603050405020304" charset="0"/>
            </a:endParaRPr>
          </a:p>
          <a:p>
            <a:pPr algn="just"/>
            <a:r>
              <a:rPr lang="zh-CN" altLang="en-US" sz="2800" b="1" kern="100">
                <a:latin typeface="Times New Roman" panose="02020603050405020304" charset="0"/>
                <a:ea typeface="微软雅黑" panose="020B0503020204020204" pitchFamily="34" charset="-122"/>
                <a:cs typeface="Times New Roman" panose="02020603050405020304" charset="0"/>
              </a:rPr>
              <a:t>③农村取暖问题的解决也应该看到农民自身的局限性，看到农民对大气污染的认知不足，因而需要提高农民环保意识、责任意识。</a:t>
            </a:r>
            <a:endParaRPr lang="en-US" altLang="zh-CN" sz="2800" kern="100">
              <a:latin typeface="Times New Roman" panose="02020603050405020304" charset="0"/>
              <a:ea typeface="微软雅黑" panose="020B0503020204020204" pitchFamily="34" charset="-122"/>
              <a:cs typeface="Times New Roman" panose="02020603050405020304" charset="0"/>
            </a:endParaRPr>
          </a:p>
        </p:txBody>
      </p:sp>
      <p:sp>
        <p:nvSpPr>
          <p:cNvPr id="3" name="矩形 2"/>
          <p:cNvSpPr/>
          <p:nvPr>
            <p:custDataLst>
              <p:tags r:id="rId2"/>
            </p:custDataLst>
          </p:nvPr>
        </p:nvSpPr>
        <p:spPr>
          <a:xfrm>
            <a:off x="745639" y="4254747"/>
            <a:ext cx="10700722" cy="227750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en-US" sz="2800" b="1" kern="100">
                <a:solidFill>
                  <a:srgbClr val="FF0000"/>
                </a:solidFill>
                <a:latin typeface="Times New Roman" panose="02020603050405020304" charset="0"/>
                <a:ea typeface="微软雅黑" panose="020B0503020204020204" pitchFamily="34" charset="-122"/>
                <a:cs typeface="Times New Roman" panose="02020603050405020304" charset="0"/>
              </a:rPr>
              <a:t>提示</a:t>
            </a:r>
            <a:r>
              <a:rPr lang="zh-CN" altLang="zh-CN" sz="2800" b="1" kern="100">
                <a:solidFill>
                  <a:srgbClr val="0000FF"/>
                </a:solidFill>
                <a:latin typeface="Times New Roman" panose="02020603050405020304" charset="0"/>
                <a:ea typeface="微软雅黑" panose="020B0503020204020204" pitchFamily="34" charset="-122"/>
                <a:cs typeface="Times New Roman" panose="02020603050405020304" charset="0"/>
              </a:rPr>
              <a:t>　</a:t>
            </a:r>
            <a:r>
              <a:rPr lang="en-US" altLang="zh-CN" sz="2800" b="1" kern="100">
                <a:solidFill>
                  <a:srgbClr val="0000FF"/>
                </a:solidFill>
                <a:latin typeface="Times New Roman" panose="02020603050405020304" charset="0"/>
                <a:ea typeface="微软雅黑" panose="020B0503020204020204" pitchFamily="34" charset="-122"/>
                <a:cs typeface="Times New Roman" panose="02020603050405020304" charset="0"/>
              </a:rPr>
              <a:t>3.</a:t>
            </a:r>
            <a:r>
              <a:rPr lang="zh-CN" altLang="en-US" sz="2800" b="1" kern="100">
                <a:latin typeface="Times New Roman" panose="02020603050405020304" charset="0"/>
                <a:ea typeface="微软雅黑" panose="020B0503020204020204" pitchFamily="34" charset="-122"/>
                <a:cs typeface="Times New Roman" panose="02020603050405020304" charset="0"/>
              </a:rPr>
              <a:t>①政府应不断完善基础设施建设，满足群众多样化取暖需求；②企业应提高自主创新能力，降低冬季取暖设备成本；③加大宣传力度，提升农民素养，激发农民环境保护积极性主动性；④加速农村地区城镇化进程，整合农业资源，发展农村经济，提高农民收益，</a:t>
            </a:r>
            <a:endParaRPr lang="en-US" altLang="zh-CN" sz="2800" kern="100">
              <a:latin typeface="Times New Roman" panose="02020603050405020304" charset="0"/>
              <a:ea typeface="微软雅黑" panose="020B0503020204020204" pitchFamily="34"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blinds(horizontal)">
                                      <p:cBhvr>
                                        <p:cTn id="2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26"/>
          <p:cNvSpPr txBox="1"/>
          <p:nvPr>
            <p:custDataLst>
              <p:tags r:id="rId1"/>
            </p:custDataLst>
          </p:nvPr>
        </p:nvSpPr>
        <p:spPr>
          <a:xfrm>
            <a:off x="897206" y="3069045"/>
            <a:ext cx="10397588" cy="1015649"/>
          </a:xfrm>
          <a:prstGeom prst="rect">
            <a:avLst/>
          </a:prstGeom>
          <a:noFill/>
        </p:spPr>
        <p:txBody>
          <a:bodyPr wrap="square" lIns="91428" tIns="45713" rIns="91428" bIns="45713"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defRPr/>
            </a:pPr>
            <a:r>
              <a:rPr lang="zh-CN" altLang="en-US" sz="6000">
                <a:solidFill>
                  <a:schemeClr val="tx1"/>
                </a:solidFill>
              </a:rPr>
              <a:t>课堂练习</a:t>
            </a:r>
            <a:endParaRPr lang="zh-CN" altLang="zh-CN" sz="6000">
              <a:solidFill>
                <a:schemeClr val="tx1"/>
              </a:solidFill>
            </a:endParaRPr>
          </a:p>
        </p:txBody>
      </p:sp>
      <p:grpSp>
        <p:nvGrpSpPr>
          <p:cNvPr id="16" name="组合 15"/>
          <p:cNvGrpSpPr/>
          <p:nvPr>
            <p:custDataLst>
              <p:tags r:id="rId2"/>
            </p:custDataLst>
          </p:nvPr>
        </p:nvGrpSpPr>
        <p:grpSpPr>
          <a:xfrm>
            <a:off x="5609836" y="1413244"/>
            <a:ext cx="972328" cy="971977"/>
            <a:chOff x="1473200" y="1259840"/>
            <a:chExt cx="619760" cy="619760"/>
          </a:xfrm>
        </p:grpSpPr>
        <p:sp>
          <p:nvSpPr>
            <p:cNvPr id="17" name="矩形 16"/>
            <p:cNvSpPr/>
            <p:nvPr>
              <p:custDataLst>
                <p:tags r:id="rId3"/>
              </p:custDataLst>
            </p:nvPr>
          </p:nvSpPr>
          <p:spPr>
            <a:xfrm>
              <a:off x="1508760" y="1295400"/>
              <a:ext cx="548640" cy="548640"/>
            </a:xfrm>
            <a:prstGeom prst="rect">
              <a:avLst/>
            </a:prstGeom>
            <a:solidFill>
              <a:srgbClr val="0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schemeClr val="bg1"/>
                </a:solidFill>
                <a:latin typeface="印品丫丫体-D版" panose="02010601030101010101" pitchFamily="2" charset="-122"/>
                <a:ea typeface="印品丫丫体-D版" panose="02010601030101010101" pitchFamily="2" charset="-122"/>
              </a:endParaRPr>
            </a:p>
          </p:txBody>
        </p:sp>
        <p:sp>
          <p:nvSpPr>
            <p:cNvPr id="18" name="矩形 17"/>
            <p:cNvSpPr/>
            <p:nvPr>
              <p:custDataLst>
                <p:tags r:id="rId4"/>
              </p:custDataLst>
            </p:nvPr>
          </p:nvSpPr>
          <p:spPr>
            <a:xfrm>
              <a:off x="1473200" y="1259840"/>
              <a:ext cx="619760" cy="619760"/>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schemeClr val="bg1"/>
                </a:solidFill>
                <a:latin typeface="印品丫丫体-D版" panose="02010601030101010101" pitchFamily="2" charset="-122"/>
                <a:ea typeface="印品丫丫体-D版" panose="02010601030101010101" pitchFamily="2" charset="-122"/>
              </a:endParaRPr>
            </a:p>
          </p:txBody>
        </p:sp>
      </p:grpSp>
      <p:sp>
        <p:nvSpPr>
          <p:cNvPr id="19" name="文本框 18"/>
          <p:cNvSpPr txBox="1"/>
          <p:nvPr>
            <p:custDataLst>
              <p:tags r:id="rId5"/>
            </p:custDataLst>
          </p:nvPr>
        </p:nvSpPr>
        <p:spPr>
          <a:xfrm>
            <a:off x="5830961" y="1646147"/>
            <a:ext cx="530079" cy="523206"/>
          </a:xfrm>
          <a:prstGeom prst="rect">
            <a:avLst/>
          </a:prstGeom>
          <a:solidFill>
            <a:schemeClr val="tx1">
              <a:lumMod val="95000"/>
              <a:lumOff val="5000"/>
            </a:schemeClr>
          </a:solidFill>
        </p:spPr>
        <p:txBody>
          <a:bodyPr wrap="square" lIns="91428" tIns="45713" rIns="91428" bIns="45713" rtlCol="0">
            <a:spAutoFit/>
          </a:bodyPr>
          <a:lstStyle/>
          <a:p>
            <a:pPr algn="ctr" defTabSz="914400">
              <a:defRPr/>
            </a:pPr>
            <a:r>
              <a:rPr lang="zh-CN" altLang="en-US" sz="2800">
                <a:solidFill>
                  <a:schemeClr val="bg1"/>
                </a:solidFill>
                <a:latin typeface="印品丫丫体-D版" panose="02010601030101010101" pitchFamily="2" charset="-122"/>
                <a:ea typeface="印品丫丫体-D版" panose="02010601030101010101" pitchFamily="2" charset="-122"/>
              </a:rPr>
              <a:t>三</a:t>
            </a:r>
            <a:endParaRPr lang="zh-CN" altLang="en-US" sz="2800">
              <a:solidFill>
                <a:schemeClr val="bg1"/>
              </a:solidFill>
              <a:latin typeface="印品丫丫体-D版" panose="02010601030101010101" pitchFamily="2" charset="-122"/>
              <a:ea typeface="印品丫丫体-D版" panose="02010601030101010101" pitchFamily="2" charset="-122"/>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custDataLst>
              <p:tags r:id="rId1"/>
            </p:custDataLst>
          </p:nvPr>
        </p:nvSpPr>
        <p:spPr>
          <a:xfrm>
            <a:off x="1149350" y="1380001"/>
            <a:ext cx="9893300" cy="3208571"/>
          </a:xfrm>
          <a:prstGeom prst="rect">
            <a:avLst/>
          </a:prstGeom>
          <a:noFill/>
        </p:spPr>
        <p:txBody>
          <a:bodyPr wrap="square">
            <a:spAutoFit/>
          </a:bodyPr>
          <a:lstStyle/>
          <a:p>
            <a:pPr>
              <a:tabLst>
                <a:tab pos="2933700" algn="l"/>
              </a:tabLst>
            </a:pPr>
            <a:r>
              <a:rPr lang="zh-CN" altLang="zh-CN" sz="3200" b="1" kern="100">
                <a:effectLst/>
                <a:latin typeface="Times New Roman" panose="02020603050405020304" charset="0"/>
                <a:ea typeface="黑体" panose="02010609060101010101" pitchFamily="49" charset="-122"/>
                <a:cs typeface="Times New Roman" panose="02020603050405020304" charset="0"/>
              </a:rPr>
              <a:t>一、选择题</a:t>
            </a:r>
            <a:endParaRPr lang="zh-CN" altLang="zh-CN" sz="11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1</a:t>
            </a:r>
            <a:r>
              <a:rPr lang="zh-CN" altLang="zh-CN" sz="3200" b="1" kern="100">
                <a:effectLst/>
                <a:latin typeface="Times New Roman" panose="02020603050405020304" charset="0"/>
                <a:ea typeface="宋体" panose="02010600030101010101" pitchFamily="2" charset="-122"/>
                <a:cs typeface="Times New Roman" panose="02020603050405020304" charset="0"/>
              </a:rPr>
              <a:t>．我国社会主义市场经济体制的重要特征是</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r>
              <a:rPr lang="zh-CN" altLang="zh-CN" sz="3200" b="1" kern="100">
                <a:effectLst/>
                <a:latin typeface="Times New Roman" panose="02020603050405020304" charset="0"/>
                <a:ea typeface="宋体" panose="02010600030101010101" pitchFamily="2" charset="-122"/>
                <a:cs typeface="Times New Roman" panose="02020603050405020304" charset="0"/>
              </a:rPr>
              <a:t>　　</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endParaRPr lang="zh-CN" altLang="zh-CN" sz="11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A</a:t>
            </a:r>
            <a:r>
              <a:rPr lang="zh-CN" altLang="zh-CN" sz="3200" b="1" kern="100">
                <a:effectLst/>
                <a:latin typeface="Times New Roman" panose="02020603050405020304" charset="0"/>
                <a:ea typeface="宋体" panose="02010600030101010101" pitchFamily="2" charset="-122"/>
                <a:cs typeface="Times New Roman" panose="02020603050405020304" charset="0"/>
              </a:rPr>
              <a:t>．坚持共同富裕</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a:t>
            </a:r>
            <a:endParaRPr lang="zh-CN" altLang="zh-CN" sz="11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B</a:t>
            </a:r>
            <a:r>
              <a:rPr lang="zh-CN" altLang="zh-CN" sz="3200" b="1" kern="100">
                <a:effectLst/>
                <a:latin typeface="Times New Roman" panose="02020603050405020304" charset="0"/>
                <a:ea typeface="宋体" panose="02010600030101010101" pitchFamily="2" charset="-122"/>
                <a:cs typeface="Times New Roman" panose="02020603050405020304" charset="0"/>
              </a:rPr>
              <a:t>．党的领导</a:t>
            </a:r>
            <a:endParaRPr lang="zh-CN" altLang="zh-CN" sz="11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b="1" kern="100">
                <a:effectLst/>
                <a:latin typeface="Times New Roman" panose="02020603050405020304" charset="0"/>
                <a:ea typeface="宋体" panose="02010600030101010101" pitchFamily="2" charset="-122"/>
                <a:cs typeface="Times New Roman" panose="02020603050405020304" charset="0"/>
              </a:rPr>
              <a:t>．坚持公有制为主体</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a:t>
            </a:r>
            <a:endParaRPr lang="zh-CN" altLang="zh-CN" sz="11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D</a:t>
            </a:r>
            <a:r>
              <a:rPr lang="zh-CN" altLang="zh-CN" sz="3200" b="1" kern="100">
                <a:effectLst/>
                <a:latin typeface="Times New Roman" panose="02020603050405020304" charset="0"/>
                <a:ea typeface="宋体" panose="02010600030101010101" pitchFamily="2" charset="-122"/>
                <a:cs typeface="Times New Roman" panose="02020603050405020304" charset="0"/>
              </a:rPr>
              <a:t>．政府科学宏观调控</a:t>
            </a:r>
            <a:endParaRPr lang="zh-CN" altLang="zh-CN" sz="1100" kern="100">
              <a:effectLst/>
              <a:latin typeface="宋体" panose="02010600030101010101" pitchFamily="2" charset="-122"/>
              <a:ea typeface="宋体" panose="02010600030101010101" pitchFamily="2" charset="-122"/>
              <a:cs typeface="Courier New" panose="02070309020205020404" pitchFamily="49" charset="0"/>
            </a:endParaRPr>
          </a:p>
          <a:p>
            <a:r>
              <a:rPr lang="en-US" altLang="zh-CN" sz="1100" kern="100">
                <a:effectLst/>
                <a:latin typeface="Times New Roman" panose="02020603050405020304" charset="0"/>
                <a:ea typeface="宋体" panose="02010600030101010101" pitchFamily="2" charset="-122"/>
              </a:rPr>
              <a:t> </a:t>
            </a:r>
            <a:endParaRPr lang="zh-CN" altLang="zh-CN" sz="1100" kern="100">
              <a:effectLst/>
              <a:latin typeface="Times New Roman" panose="02020603050405020304" charset="0"/>
              <a:ea typeface="宋体" panose="02010600030101010101" pitchFamily="2" charset="-122"/>
            </a:endParaRPr>
          </a:p>
        </p:txBody>
      </p:sp>
      <p:sp>
        <p:nvSpPr>
          <p:cNvPr id="10" name="文本框 9"/>
          <p:cNvSpPr txBox="1"/>
          <p:nvPr>
            <p:custDataLst>
              <p:tags r:id="rId2"/>
            </p:custDataLst>
          </p:nvPr>
        </p:nvSpPr>
        <p:spPr>
          <a:xfrm>
            <a:off x="6228470" y="4608306"/>
            <a:ext cx="2521634" cy="1200329"/>
          </a:xfrm>
          <a:prstGeom prst="rect">
            <a:avLst/>
          </a:prstGeom>
          <a:noFill/>
        </p:spPr>
        <p:txBody>
          <a:bodyPr wrap="square">
            <a:spAutoFit/>
          </a:bodyPr>
          <a:lstStyle/>
          <a:p>
            <a:r>
              <a:rPr lang="en-US" altLang="zh-CN" sz="7200" b="1" kern="100">
                <a:solidFill>
                  <a:srgbClr val="FF0000"/>
                </a:solidFill>
                <a:effectLst/>
                <a:latin typeface="Times New Roman" panose="02020603050405020304" charset="0"/>
                <a:ea typeface="宋体" panose="02010600030101010101" pitchFamily="2" charset="-122"/>
              </a:rPr>
              <a:t>B</a:t>
            </a:r>
            <a:endParaRPr lang="zh-CN" altLang="en-US" sz="7200">
              <a:solidFill>
                <a:srgbClr val="FF0000"/>
              </a:solidFill>
            </a:endParaRPr>
          </a:p>
        </p:txBody>
      </p:sp>
    </p:spTree>
  </p:cSld>
  <p:clrMapOvr>
    <a:masterClrMapping/>
  </p:clrMapOvr>
  <p:transition spd="slow" advTm="3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custDataLst>
              <p:tags r:id="rId1"/>
            </p:custDataLst>
          </p:nvPr>
        </p:nvSpPr>
        <p:spPr>
          <a:xfrm>
            <a:off x="1149350" y="1089576"/>
            <a:ext cx="9893299" cy="5016758"/>
          </a:xfrm>
          <a:prstGeom prst="rect">
            <a:avLst/>
          </a:prstGeom>
          <a:noFill/>
        </p:spPr>
        <p:txBody>
          <a:bodyPr wrap="square">
            <a:spAutoFit/>
          </a:bodyPr>
          <a:lstStyle/>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2</a:t>
            </a:r>
            <a:r>
              <a:rPr lang="zh-CN" altLang="zh-CN" sz="3200" b="1" kern="100">
                <a:effectLst/>
                <a:latin typeface="Times New Roman" panose="02020603050405020304" charset="0"/>
                <a:ea typeface="宋体" panose="02010600030101010101" pitchFamily="2" charset="-122"/>
                <a:cs typeface="Times New Roman" panose="02020603050405020304" charset="0"/>
              </a:rPr>
              <a:t>．社会主义市场经济体制，是社会主义基本经济制度与市场经济相融合的经济体制，它既不同于传统的社会主义计划经济体制，也不同于资本主义市场经济体制。它的优势在于</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r>
              <a:rPr lang="zh-CN" altLang="zh-CN" sz="3200" b="1" kern="100">
                <a:effectLst/>
                <a:latin typeface="Times New Roman" panose="02020603050405020304" charset="0"/>
                <a:ea typeface="宋体" panose="02010600030101010101" pitchFamily="2" charset="-122"/>
                <a:cs typeface="Times New Roman" panose="02020603050405020304" charset="0"/>
              </a:rPr>
              <a:t>　　</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①</a:t>
            </a:r>
            <a:r>
              <a:rPr lang="zh-CN" altLang="zh-CN" sz="3200" b="1" kern="100">
                <a:effectLst/>
                <a:latin typeface="Times New Roman" panose="02020603050405020304" charset="0"/>
                <a:ea typeface="宋体" panose="02010600030101010101" pitchFamily="2" charset="-122"/>
                <a:cs typeface="Times New Roman" panose="02020603050405020304" charset="0"/>
              </a:rPr>
              <a:t>能发挥社会主义经济制度的优越性　</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tabLst>
                <a:tab pos="2933700" algn="l"/>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②</a:t>
            </a:r>
            <a:r>
              <a:rPr lang="zh-CN" altLang="zh-CN" sz="3200" b="1" kern="100">
                <a:effectLst/>
                <a:latin typeface="Times New Roman" panose="02020603050405020304" charset="0"/>
                <a:ea typeface="宋体" panose="02010600030101010101" pitchFamily="2" charset="-122"/>
                <a:cs typeface="Times New Roman" panose="02020603050405020304" charset="0"/>
              </a:rPr>
              <a:t>市场在资源配置中起决定性作用　</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tabLst>
                <a:tab pos="2933700" algn="l"/>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③</a:t>
            </a:r>
            <a:r>
              <a:rPr lang="zh-CN" altLang="zh-CN" sz="3200" b="1" kern="100">
                <a:effectLst/>
                <a:latin typeface="Times New Roman" panose="02020603050405020304" charset="0"/>
                <a:ea typeface="宋体" panose="02010600030101010101" pitchFamily="2" charset="-122"/>
                <a:cs typeface="Times New Roman" panose="02020603050405020304" charset="0"/>
              </a:rPr>
              <a:t>消除了市场缺陷和市场调节的局限性　</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tabLst>
                <a:tab pos="2933700" algn="l"/>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④</a:t>
            </a:r>
            <a:r>
              <a:rPr lang="zh-CN" altLang="zh-CN" sz="3200" b="1" kern="100">
                <a:effectLst/>
                <a:latin typeface="Times New Roman" panose="02020603050405020304" charset="0"/>
                <a:ea typeface="宋体" panose="02010600030101010101" pitchFamily="2" charset="-122"/>
                <a:cs typeface="Times New Roman" panose="02020603050405020304" charset="0"/>
              </a:rPr>
              <a:t>使社会主义经济制度更具生机活力</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A</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①②</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B</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②③</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C</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①④</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D</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③④</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r>
              <a:rPr lang="en-US" altLang="zh-CN" sz="3200" kern="100">
                <a:effectLst/>
                <a:latin typeface="Times New Roman" panose="02020603050405020304" charset="0"/>
                <a:ea typeface="宋体" panose="02010600030101010101" pitchFamily="2" charset="-122"/>
              </a:rPr>
              <a:t> </a:t>
            </a:r>
            <a:endParaRPr lang="zh-CN" altLang="zh-CN" sz="3200" kern="100">
              <a:effectLst/>
              <a:latin typeface="Times New Roman" panose="02020603050405020304" charset="0"/>
              <a:ea typeface="宋体" panose="02010600030101010101" pitchFamily="2" charset="-122"/>
            </a:endParaRPr>
          </a:p>
        </p:txBody>
      </p:sp>
      <p:sp>
        <p:nvSpPr>
          <p:cNvPr id="9" name="文本框 8"/>
          <p:cNvSpPr txBox="1"/>
          <p:nvPr>
            <p:custDataLst>
              <p:tags r:id="rId2"/>
            </p:custDataLst>
          </p:nvPr>
        </p:nvSpPr>
        <p:spPr>
          <a:xfrm>
            <a:off x="8746587" y="3229673"/>
            <a:ext cx="2521634" cy="1200329"/>
          </a:xfrm>
          <a:prstGeom prst="rect">
            <a:avLst/>
          </a:prstGeom>
          <a:noFill/>
        </p:spPr>
        <p:txBody>
          <a:bodyPr wrap="square">
            <a:spAutoFit/>
          </a:bodyPr>
          <a:lstStyle/>
          <a:p>
            <a:r>
              <a:rPr lang="en-US" altLang="zh-CN" sz="7200" b="1" kern="100">
                <a:solidFill>
                  <a:srgbClr val="FF0000"/>
                </a:solidFill>
                <a:effectLst/>
                <a:latin typeface="Times New Roman" panose="02020603050405020304" charset="0"/>
                <a:ea typeface="宋体" panose="02010600030101010101" pitchFamily="2" charset="-122"/>
              </a:rPr>
              <a:t>C</a:t>
            </a:r>
            <a:endParaRPr lang="zh-CN" altLang="en-US" sz="7200">
              <a:solidFill>
                <a:srgbClr val="FF0000"/>
              </a:solidFill>
            </a:endParaRPr>
          </a:p>
        </p:txBody>
      </p:sp>
    </p:spTree>
  </p:cSld>
  <p:clrMapOvr>
    <a:masterClrMapping/>
  </p:clrMapOvr>
  <p:transition spd="slow" advTm="3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custDataLst>
              <p:tags r:id="rId1"/>
            </p:custDataLst>
          </p:nvPr>
        </p:nvSpPr>
        <p:spPr>
          <a:xfrm>
            <a:off x="1038664" y="885420"/>
            <a:ext cx="10114671" cy="5016758"/>
          </a:xfrm>
          <a:prstGeom prst="rect">
            <a:avLst/>
          </a:prstGeom>
          <a:noFill/>
        </p:spPr>
        <p:txBody>
          <a:bodyPr wrap="square">
            <a:spAutoFit/>
          </a:bodyPr>
          <a:lstStyle/>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3</a:t>
            </a:r>
            <a:r>
              <a:rPr lang="zh-CN" altLang="zh-CN" sz="3200" b="1" kern="100">
                <a:effectLst/>
                <a:latin typeface="Times New Roman" panose="02020603050405020304" charset="0"/>
                <a:ea typeface="宋体" panose="02010600030101010101" pitchFamily="2" charset="-122"/>
                <a:cs typeface="Times New Roman" panose="02020603050405020304" charset="0"/>
              </a:rPr>
              <a:t>．我国社会主义市场经济必然同社会主义基本制度结合在一起，受社会主义基本制度的制约和影响，反映社会主义的基本特点，并通过为社会主义制度服务而表现出同资本主义市场经济体制的区别。下列对社会主义市场经济认识正确的是</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r>
              <a:rPr lang="zh-CN" altLang="zh-CN" sz="3200" b="1" kern="100">
                <a:effectLst/>
                <a:latin typeface="Times New Roman" panose="02020603050405020304" charset="0"/>
                <a:ea typeface="宋体" panose="02010600030101010101" pitchFamily="2" charset="-122"/>
                <a:cs typeface="Times New Roman" panose="02020603050405020304" charset="0"/>
              </a:rPr>
              <a:t>　　</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①</a:t>
            </a:r>
            <a:r>
              <a:rPr lang="zh-CN" altLang="zh-CN" sz="3200" b="1" kern="100">
                <a:effectLst/>
                <a:latin typeface="Times New Roman" panose="02020603050405020304" charset="0"/>
                <a:ea typeface="宋体" panose="02010600030101010101" pitchFamily="2" charset="-122"/>
                <a:cs typeface="Times New Roman" panose="02020603050405020304" charset="0"/>
              </a:rPr>
              <a:t>社会主义市场经济坚持公有制的主体地位　</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tabLst>
                <a:tab pos="2933700" algn="l"/>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②</a:t>
            </a:r>
            <a:r>
              <a:rPr lang="zh-CN" altLang="zh-CN" sz="3200" b="1" kern="100">
                <a:effectLst/>
                <a:latin typeface="Times New Roman" panose="02020603050405020304" charset="0"/>
                <a:ea typeface="宋体" panose="02010600030101010101" pitchFamily="2" charset="-122"/>
                <a:cs typeface="Times New Roman" panose="02020603050405020304" charset="0"/>
              </a:rPr>
              <a:t>社会主义市场经济的根本目标是同步富裕　</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tabLst>
                <a:tab pos="2933700" algn="l"/>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③</a:t>
            </a:r>
            <a:r>
              <a:rPr lang="zh-CN" altLang="zh-CN" sz="3200" b="1" kern="100">
                <a:effectLst/>
                <a:latin typeface="Times New Roman" panose="02020603050405020304" charset="0"/>
                <a:ea typeface="宋体" panose="02010600030101010101" pitchFamily="2" charset="-122"/>
                <a:cs typeface="Times New Roman" panose="02020603050405020304" charset="0"/>
              </a:rPr>
              <a:t>既能充分发挥市场作用又能更好发挥政府作用　</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tabLst>
                <a:tab pos="2933700" algn=""/>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④</a:t>
            </a:r>
            <a:r>
              <a:rPr lang="zh-CN" altLang="zh-CN" sz="3200" b="1" kern="100">
                <a:effectLst/>
                <a:latin typeface="Times New Roman" panose="02020603050405020304" charset="0"/>
                <a:ea typeface="宋体" panose="02010600030101010101" pitchFamily="2" charset="-122"/>
                <a:cs typeface="Times New Roman" panose="02020603050405020304" charset="0"/>
              </a:rPr>
              <a:t>有利于实现市场主体利益的一致性</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A</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①②</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B</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①③</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C</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②④</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D</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③④</a:t>
            </a:r>
            <a:r>
              <a:rPr lang="en-US" altLang="zh-CN" sz="3200" kern="100">
                <a:effectLst/>
                <a:latin typeface="Times New Roman" panose="02020603050405020304" charset="0"/>
                <a:ea typeface="宋体" panose="02010600030101010101" pitchFamily="2" charset="-122"/>
              </a:rPr>
              <a:t> </a:t>
            </a:r>
            <a:endParaRPr lang="zh-CN" altLang="zh-CN" sz="3200" kern="100">
              <a:effectLst/>
              <a:latin typeface="Times New Roman" panose="02020603050405020304" charset="0"/>
              <a:ea typeface="宋体" panose="02010600030101010101" pitchFamily="2" charset="-122"/>
            </a:endParaRPr>
          </a:p>
        </p:txBody>
      </p:sp>
      <p:sp>
        <p:nvSpPr>
          <p:cNvPr id="9" name="文本框 8"/>
          <p:cNvSpPr txBox="1"/>
          <p:nvPr>
            <p:custDataLst>
              <p:tags r:id="rId2"/>
            </p:custDataLst>
          </p:nvPr>
        </p:nvSpPr>
        <p:spPr>
          <a:xfrm>
            <a:off x="9182685" y="4805258"/>
            <a:ext cx="2521634" cy="1200329"/>
          </a:xfrm>
          <a:prstGeom prst="rect">
            <a:avLst/>
          </a:prstGeom>
          <a:noFill/>
        </p:spPr>
        <p:txBody>
          <a:bodyPr wrap="square">
            <a:spAutoFit/>
          </a:bodyPr>
          <a:lstStyle/>
          <a:p>
            <a:r>
              <a:rPr lang="en-US" altLang="zh-CN" sz="7200" b="1" kern="100">
                <a:solidFill>
                  <a:srgbClr val="FF0000"/>
                </a:solidFill>
                <a:effectLst/>
                <a:latin typeface="Times New Roman" panose="02020603050405020304" charset="0"/>
                <a:ea typeface="宋体" panose="02010600030101010101" pitchFamily="2" charset="-122"/>
              </a:rPr>
              <a:t>B</a:t>
            </a:r>
            <a:endParaRPr lang="zh-CN" altLang="en-US" sz="7200">
              <a:solidFill>
                <a:srgbClr val="FF0000"/>
              </a:solidFill>
            </a:endParaRPr>
          </a:p>
        </p:txBody>
      </p:sp>
    </p:spTree>
  </p:cSld>
  <p:clrMapOvr>
    <a:masterClrMapping/>
  </p:clrMapOvr>
  <p:transition spd="slow" advTm="3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custDataLst>
              <p:tags r:id="rId1"/>
            </p:custDataLst>
          </p:nvPr>
        </p:nvSpPr>
        <p:spPr>
          <a:xfrm>
            <a:off x="1149350" y="1363050"/>
            <a:ext cx="9893300" cy="4131900"/>
          </a:xfrm>
          <a:prstGeom prst="rect">
            <a:avLst/>
          </a:prstGeom>
          <a:noFill/>
        </p:spPr>
        <p:txBody>
          <a:bodyPr wrap="square">
            <a:spAutoFit/>
          </a:bodyPr>
          <a:lstStyle/>
          <a:p>
            <a:pPr>
              <a:tabLst>
                <a:tab pos="2933700" algn="l"/>
              </a:tabLst>
            </a:pPr>
            <a:r>
              <a:rPr lang="en-US" altLang="zh-CN" sz="2800" b="1" kern="100">
                <a:effectLst/>
                <a:latin typeface="Times New Roman" panose="02020603050405020304" charset="0"/>
                <a:ea typeface="宋体" panose="02010600030101010101" pitchFamily="2" charset="-122"/>
                <a:cs typeface="Courier New" panose="02070309020205020404" pitchFamily="49" charset="0"/>
              </a:rPr>
              <a:t>4</a:t>
            </a:r>
            <a:r>
              <a:rPr lang="zh-CN" altLang="zh-CN" sz="2800" b="1" kern="100">
                <a:effectLst/>
                <a:latin typeface="Times New Roman" panose="02020603050405020304" charset="0"/>
                <a:ea typeface="宋体" panose="02010600030101010101" pitchFamily="2" charset="-122"/>
                <a:cs typeface="Times New Roman" panose="02020603050405020304" charset="0"/>
              </a:rPr>
              <a:t>．</a:t>
            </a:r>
            <a:r>
              <a:rPr lang="en-US" altLang="zh-CN" sz="2800" b="1" kern="100">
                <a:effectLst/>
                <a:latin typeface="Times New Roman" panose="02020603050405020304" charset="0"/>
                <a:ea typeface="宋体" panose="02010600030101010101" pitchFamily="2" charset="-122"/>
                <a:cs typeface="Courier New" panose="02070309020205020404" pitchFamily="49" charset="0"/>
              </a:rPr>
              <a:t>2019</a:t>
            </a:r>
            <a:r>
              <a:rPr lang="zh-CN" altLang="zh-CN" sz="2800" b="1" kern="100">
                <a:effectLst/>
                <a:latin typeface="Times New Roman" panose="02020603050405020304" charset="0"/>
                <a:ea typeface="宋体" panose="02010600030101010101" pitchFamily="2" charset="-122"/>
                <a:cs typeface="Times New Roman" panose="02020603050405020304" charset="0"/>
              </a:rPr>
              <a:t>年，文化和旅游部针对</a:t>
            </a:r>
            <a:r>
              <a:rPr lang="en-US" altLang="zh-CN" sz="2800" b="1" kern="100">
                <a:effectLst/>
                <a:latin typeface="宋体" panose="02010600030101010101" pitchFamily="2" charset="-122"/>
                <a:ea typeface="宋体" panose="02010600030101010101" pitchFamily="2" charset="-122"/>
                <a:cs typeface="Times New Roman" panose="02020603050405020304" charset="0"/>
              </a:rPr>
              <a:t>“</a:t>
            </a:r>
            <a:r>
              <a:rPr lang="zh-CN" altLang="zh-CN" sz="2800" b="1" kern="100">
                <a:effectLst/>
                <a:latin typeface="Times New Roman" panose="02020603050405020304" charset="0"/>
                <a:ea typeface="宋体" panose="02010600030101010101" pitchFamily="2" charset="-122"/>
                <a:cs typeface="Times New Roman" panose="02020603050405020304" charset="0"/>
              </a:rPr>
              <a:t>不合理低价游</a:t>
            </a:r>
            <a:r>
              <a:rPr lang="en-US" altLang="zh-CN" sz="2800" b="1" kern="100">
                <a:effectLst/>
                <a:latin typeface="宋体" panose="02010600030101010101" pitchFamily="2" charset="-122"/>
                <a:ea typeface="宋体" panose="02010600030101010101" pitchFamily="2" charset="-122"/>
                <a:cs typeface="Times New Roman" panose="02020603050405020304" charset="0"/>
              </a:rPr>
              <a:t>”“</a:t>
            </a:r>
            <a:r>
              <a:rPr lang="zh-CN" altLang="zh-CN" sz="2800" b="1" kern="100">
                <a:effectLst/>
                <a:latin typeface="Times New Roman" panose="02020603050405020304" charset="0"/>
                <a:ea typeface="宋体" panose="02010600030101010101" pitchFamily="2" charset="-122"/>
                <a:cs typeface="Times New Roman" panose="02020603050405020304" charset="0"/>
              </a:rPr>
              <a:t>一日游</a:t>
            </a:r>
            <a:r>
              <a:rPr lang="en-US" altLang="zh-CN" sz="2800" b="1" kern="100">
                <a:effectLst/>
                <a:latin typeface="宋体" panose="02010600030101010101" pitchFamily="2" charset="-122"/>
                <a:ea typeface="宋体" panose="02010600030101010101" pitchFamily="2" charset="-122"/>
                <a:cs typeface="Times New Roman" panose="02020603050405020304" charset="0"/>
              </a:rPr>
              <a:t>”</a:t>
            </a:r>
            <a:r>
              <a:rPr lang="zh-CN" altLang="zh-CN" sz="2800" b="1" kern="100">
                <a:effectLst/>
                <a:latin typeface="Times New Roman" panose="02020603050405020304" charset="0"/>
                <a:ea typeface="宋体" panose="02010600030101010101" pitchFamily="2" charset="-122"/>
                <a:cs typeface="Times New Roman" panose="02020603050405020304" charset="0"/>
              </a:rPr>
              <a:t>等乱象，加大整治力度，不断净化旅游消费环境。这有利于</a:t>
            </a:r>
            <a:r>
              <a:rPr lang="en-US" altLang="zh-CN" sz="2800" b="1" kern="100">
                <a:effectLst/>
                <a:latin typeface="Times New Roman" panose="02020603050405020304" charset="0"/>
                <a:ea typeface="宋体" panose="02010600030101010101" pitchFamily="2" charset="-122"/>
                <a:cs typeface="Courier New" panose="02070309020205020404" pitchFamily="49" charset="0"/>
              </a:rPr>
              <a:t>(</a:t>
            </a:r>
            <a:r>
              <a:rPr lang="zh-CN" altLang="zh-CN" sz="2800" b="1" kern="100">
                <a:effectLst/>
                <a:latin typeface="Times New Roman" panose="02020603050405020304" charset="0"/>
                <a:ea typeface="宋体" panose="02010600030101010101" pitchFamily="2" charset="-122"/>
                <a:cs typeface="Times New Roman" panose="02020603050405020304" charset="0"/>
              </a:rPr>
              <a:t>　　</a:t>
            </a:r>
            <a:r>
              <a:rPr lang="en-US" altLang="zh-CN" sz="2800" b="1" kern="100">
                <a:effectLst/>
                <a:latin typeface="Times New Roman" panose="02020603050405020304" charset="0"/>
                <a:ea typeface="宋体" panose="02010600030101010101" pitchFamily="2" charset="-122"/>
                <a:cs typeface="Courier New" panose="02070309020205020404" pitchFamily="49" charset="0"/>
              </a:rPr>
              <a:t>)</a:t>
            </a:r>
            <a:endParaRPr lang="zh-CN" altLang="zh-CN" sz="105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2800" b="1" kern="100">
                <a:effectLst/>
                <a:latin typeface="宋体" panose="02010600030101010101" pitchFamily="2" charset="-122"/>
                <a:ea typeface="宋体" panose="02010600030101010101" pitchFamily="2" charset="-122"/>
                <a:cs typeface="Times New Roman" panose="02020603050405020304" charset="0"/>
              </a:rPr>
              <a:t>①</a:t>
            </a:r>
            <a:r>
              <a:rPr lang="zh-CN" altLang="zh-CN" sz="2800" b="1" kern="100">
                <a:effectLst/>
                <a:latin typeface="Times New Roman" panose="02020603050405020304" charset="0"/>
                <a:ea typeface="宋体" panose="02010600030101010101" pitchFamily="2" charset="-122"/>
                <a:cs typeface="Times New Roman" panose="02020603050405020304" charset="0"/>
              </a:rPr>
              <a:t>规范旅游市场的秩序　</a:t>
            </a:r>
            <a:endParaRPr lang="en-US" altLang="zh-CN" sz="2800" b="1" kern="100">
              <a:effectLst/>
              <a:latin typeface="Times New Roman" panose="02020603050405020304" charset="0"/>
              <a:ea typeface="宋体" panose="02010600030101010101" pitchFamily="2" charset="-122"/>
              <a:cs typeface="Times New Roman" panose="02020603050405020304" charset="0"/>
            </a:endParaRPr>
          </a:p>
          <a:p>
            <a:pPr>
              <a:tabLst>
                <a:tab pos="2933700" algn="l"/>
              </a:tabLst>
            </a:pPr>
            <a:r>
              <a:rPr lang="en-US" altLang="zh-CN" sz="2800" b="1" kern="100">
                <a:effectLst/>
                <a:latin typeface="宋体" panose="02010600030101010101" pitchFamily="2" charset="-122"/>
                <a:ea typeface="宋体" panose="02010600030101010101" pitchFamily="2" charset="-122"/>
                <a:cs typeface="Times New Roman" panose="02020603050405020304" charset="0"/>
              </a:rPr>
              <a:t>②</a:t>
            </a:r>
            <a:r>
              <a:rPr lang="zh-CN" altLang="zh-CN" sz="2800" b="1" kern="100">
                <a:effectLst/>
                <a:latin typeface="Times New Roman" panose="02020603050405020304" charset="0"/>
                <a:ea typeface="宋体" panose="02010600030101010101" pitchFamily="2" charset="-122"/>
                <a:cs typeface="Times New Roman" panose="02020603050405020304" charset="0"/>
              </a:rPr>
              <a:t>消除市场弊病　</a:t>
            </a:r>
            <a:endParaRPr lang="en-US" altLang="zh-CN" sz="2800" b="1" kern="100">
              <a:effectLst/>
              <a:latin typeface="Times New Roman" panose="02020603050405020304" charset="0"/>
              <a:ea typeface="宋体" panose="02010600030101010101" pitchFamily="2" charset="-122"/>
              <a:cs typeface="Times New Roman" panose="02020603050405020304" charset="0"/>
            </a:endParaRPr>
          </a:p>
          <a:p>
            <a:pPr>
              <a:tabLst>
                <a:tab pos="2933700" algn="l"/>
              </a:tabLst>
            </a:pPr>
            <a:r>
              <a:rPr lang="en-US" altLang="zh-CN" sz="2800" b="1" kern="100">
                <a:effectLst/>
                <a:latin typeface="宋体" panose="02010600030101010101" pitchFamily="2" charset="-122"/>
                <a:ea typeface="宋体" panose="02010600030101010101" pitchFamily="2" charset="-122"/>
                <a:cs typeface="Times New Roman" panose="02020603050405020304" charset="0"/>
              </a:rPr>
              <a:t>③</a:t>
            </a:r>
            <a:r>
              <a:rPr lang="zh-CN" altLang="zh-CN" sz="2800" b="1" kern="100">
                <a:effectLst/>
                <a:latin typeface="Times New Roman" panose="02020603050405020304" charset="0"/>
                <a:ea typeface="宋体" panose="02010600030101010101" pitchFamily="2" charset="-122"/>
                <a:cs typeface="Times New Roman" panose="02020603050405020304" charset="0"/>
              </a:rPr>
              <a:t>优化居民的消费结构　</a:t>
            </a:r>
            <a:endParaRPr lang="en-US" altLang="zh-CN" sz="2800" b="1" kern="100">
              <a:effectLst/>
              <a:latin typeface="Times New Roman" panose="02020603050405020304" charset="0"/>
              <a:ea typeface="宋体" panose="02010600030101010101" pitchFamily="2" charset="-122"/>
              <a:cs typeface="Times New Roman" panose="02020603050405020304" charset="0"/>
            </a:endParaRPr>
          </a:p>
          <a:p>
            <a:pPr>
              <a:tabLst>
                <a:tab pos="2933700" algn="l"/>
              </a:tabLst>
            </a:pPr>
            <a:r>
              <a:rPr lang="en-US" altLang="zh-CN" sz="2800" b="1" kern="100">
                <a:effectLst/>
                <a:latin typeface="宋体" panose="02010600030101010101" pitchFamily="2" charset="-122"/>
                <a:ea typeface="宋体" panose="02010600030101010101" pitchFamily="2" charset="-122"/>
                <a:cs typeface="Times New Roman" panose="02020603050405020304" charset="0"/>
              </a:rPr>
              <a:t>④</a:t>
            </a:r>
            <a:r>
              <a:rPr lang="zh-CN" altLang="zh-CN" sz="2800" b="1" kern="100">
                <a:effectLst/>
                <a:latin typeface="Times New Roman" panose="02020603050405020304" charset="0"/>
                <a:ea typeface="宋体" panose="02010600030101010101" pitchFamily="2" charset="-122"/>
                <a:cs typeface="Times New Roman" panose="02020603050405020304" charset="0"/>
              </a:rPr>
              <a:t>提升居民旅游消费意愿</a:t>
            </a:r>
            <a:endParaRPr lang="zh-CN" altLang="zh-CN" sz="105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2800" b="1" kern="100">
                <a:effectLst/>
                <a:latin typeface="Times New Roman" panose="02020603050405020304" charset="0"/>
                <a:ea typeface="宋体" panose="02010600030101010101" pitchFamily="2" charset="-122"/>
                <a:cs typeface="Courier New" panose="02070309020205020404" pitchFamily="49" charset="0"/>
              </a:rPr>
              <a:t>A</a:t>
            </a:r>
            <a:r>
              <a:rPr lang="zh-CN" altLang="zh-CN" sz="2800" b="1" kern="100">
                <a:effectLst/>
                <a:latin typeface="Times New Roman" panose="02020603050405020304" charset="0"/>
                <a:ea typeface="宋体" panose="02010600030101010101" pitchFamily="2" charset="-122"/>
                <a:cs typeface="Times New Roman" panose="02020603050405020304" charset="0"/>
              </a:rPr>
              <a:t>．</a:t>
            </a:r>
            <a:r>
              <a:rPr lang="en-US" altLang="zh-CN" sz="2800" b="1" kern="100">
                <a:effectLst/>
                <a:latin typeface="宋体" panose="02010600030101010101" pitchFamily="2" charset="-122"/>
                <a:ea typeface="宋体" panose="02010600030101010101" pitchFamily="2" charset="-122"/>
                <a:cs typeface="Times New Roman" panose="02020603050405020304" charset="0"/>
              </a:rPr>
              <a:t>①②</a:t>
            </a:r>
            <a:r>
              <a:rPr lang="en-US" altLang="zh-CN" sz="2800" b="1" kern="100">
                <a:effectLst/>
                <a:latin typeface="Times New Roman" panose="02020603050405020304" charset="0"/>
                <a:ea typeface="宋体" panose="02010600030101010101" pitchFamily="2" charset="-122"/>
                <a:cs typeface="Courier New" panose="02070309020205020404" pitchFamily="49" charset="0"/>
              </a:rPr>
              <a:t>  B</a:t>
            </a:r>
            <a:r>
              <a:rPr lang="zh-CN" altLang="zh-CN" sz="2800" b="1" kern="100">
                <a:effectLst/>
                <a:latin typeface="Times New Roman" panose="02020603050405020304" charset="0"/>
                <a:ea typeface="宋体" panose="02010600030101010101" pitchFamily="2" charset="-122"/>
                <a:cs typeface="Times New Roman" panose="02020603050405020304" charset="0"/>
              </a:rPr>
              <a:t>．</a:t>
            </a:r>
            <a:r>
              <a:rPr lang="en-US" altLang="zh-CN" sz="2800" b="1" kern="100">
                <a:effectLst/>
                <a:latin typeface="宋体" panose="02010600030101010101" pitchFamily="2" charset="-122"/>
                <a:ea typeface="宋体" panose="02010600030101010101" pitchFamily="2" charset="-122"/>
                <a:cs typeface="Times New Roman" panose="02020603050405020304" charset="0"/>
              </a:rPr>
              <a:t>①④</a:t>
            </a:r>
            <a:r>
              <a:rPr lang="en-US" altLang="zh-CN" sz="2800" b="1" kern="100">
                <a:effectLst/>
                <a:latin typeface="Times New Roman" panose="02020603050405020304" charset="0"/>
                <a:ea typeface="宋体" panose="02010600030101010101" pitchFamily="2" charset="-122"/>
                <a:cs typeface="Courier New" panose="02070309020205020404" pitchFamily="49" charset="0"/>
              </a:rPr>
              <a:t>  </a:t>
            </a:r>
            <a:endParaRPr lang="zh-CN" altLang="zh-CN" sz="105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2800" b="1" kern="100">
                <a:effectLst/>
                <a:latin typeface="Times New Roman" panose="02020603050405020304" charset="0"/>
                <a:ea typeface="宋体" panose="02010600030101010101" pitchFamily="2" charset="-122"/>
                <a:cs typeface="Courier New" panose="02070309020205020404" pitchFamily="49" charset="0"/>
              </a:rPr>
              <a:t>C</a:t>
            </a:r>
            <a:r>
              <a:rPr lang="zh-CN" altLang="zh-CN" sz="2800" b="1" kern="100">
                <a:effectLst/>
                <a:latin typeface="Times New Roman" panose="02020603050405020304" charset="0"/>
                <a:ea typeface="宋体" panose="02010600030101010101" pitchFamily="2" charset="-122"/>
                <a:cs typeface="Times New Roman" panose="02020603050405020304" charset="0"/>
              </a:rPr>
              <a:t>．</a:t>
            </a:r>
            <a:r>
              <a:rPr lang="en-US" altLang="zh-CN" sz="2800" b="1" kern="100">
                <a:effectLst/>
                <a:latin typeface="宋体" panose="02010600030101010101" pitchFamily="2" charset="-122"/>
                <a:ea typeface="宋体" panose="02010600030101010101" pitchFamily="2" charset="-122"/>
                <a:cs typeface="Times New Roman" panose="02020603050405020304" charset="0"/>
              </a:rPr>
              <a:t>②③</a:t>
            </a:r>
            <a:r>
              <a:rPr lang="en-US" altLang="zh-CN" sz="2800" b="1" kern="100">
                <a:effectLst/>
                <a:latin typeface="Times New Roman" panose="02020603050405020304" charset="0"/>
                <a:ea typeface="宋体" panose="02010600030101010101" pitchFamily="2" charset="-122"/>
                <a:cs typeface="Courier New" panose="02070309020205020404" pitchFamily="49" charset="0"/>
              </a:rPr>
              <a:t>  D</a:t>
            </a:r>
            <a:r>
              <a:rPr lang="zh-CN" altLang="zh-CN" sz="2800" b="1" kern="100">
                <a:effectLst/>
                <a:latin typeface="Times New Roman" panose="02020603050405020304" charset="0"/>
                <a:ea typeface="宋体" panose="02010600030101010101" pitchFamily="2" charset="-122"/>
                <a:cs typeface="Times New Roman" panose="02020603050405020304" charset="0"/>
              </a:rPr>
              <a:t>．</a:t>
            </a:r>
            <a:r>
              <a:rPr lang="en-US" altLang="zh-CN" sz="2800" b="1" kern="100">
                <a:effectLst/>
                <a:latin typeface="宋体" panose="02010600030101010101" pitchFamily="2" charset="-122"/>
                <a:ea typeface="宋体" panose="02010600030101010101" pitchFamily="2" charset="-122"/>
                <a:cs typeface="Times New Roman" panose="02020603050405020304" charset="0"/>
              </a:rPr>
              <a:t>③④</a:t>
            </a:r>
            <a:endParaRPr lang="zh-CN" altLang="zh-CN" sz="1050" kern="100">
              <a:effectLst/>
              <a:latin typeface="宋体" panose="02010600030101010101" pitchFamily="2" charset="-122"/>
              <a:ea typeface="宋体" panose="02010600030101010101" pitchFamily="2" charset="-122"/>
              <a:cs typeface="Courier New" panose="02070309020205020404" pitchFamily="49" charset="0"/>
            </a:endParaRPr>
          </a:p>
          <a:p>
            <a:r>
              <a:rPr lang="en-US" altLang="zh-CN" sz="1050" kern="100">
                <a:effectLst/>
                <a:latin typeface="Times New Roman" panose="02020603050405020304" charset="0"/>
                <a:ea typeface="宋体" panose="02010600030101010101" pitchFamily="2" charset="-122"/>
              </a:rPr>
              <a:t> </a:t>
            </a:r>
            <a:endParaRPr lang="zh-CN" altLang="zh-CN" sz="1050" kern="100">
              <a:effectLst/>
              <a:latin typeface="Times New Roman" panose="02020603050405020304" charset="0"/>
              <a:ea typeface="宋体" panose="02010600030101010101" pitchFamily="2" charset="-122"/>
            </a:endParaRPr>
          </a:p>
        </p:txBody>
      </p:sp>
      <p:sp>
        <p:nvSpPr>
          <p:cNvPr id="9" name="文本框 8"/>
          <p:cNvSpPr txBox="1"/>
          <p:nvPr>
            <p:custDataLst>
              <p:tags r:id="rId2"/>
            </p:custDataLst>
          </p:nvPr>
        </p:nvSpPr>
        <p:spPr>
          <a:xfrm>
            <a:off x="9182685" y="4805258"/>
            <a:ext cx="2521634" cy="1200329"/>
          </a:xfrm>
          <a:prstGeom prst="rect">
            <a:avLst/>
          </a:prstGeom>
          <a:noFill/>
        </p:spPr>
        <p:txBody>
          <a:bodyPr wrap="square">
            <a:spAutoFit/>
          </a:bodyPr>
          <a:lstStyle/>
          <a:p>
            <a:r>
              <a:rPr lang="en-US" altLang="zh-CN" sz="7200" b="1" kern="100">
                <a:solidFill>
                  <a:srgbClr val="FF0000"/>
                </a:solidFill>
                <a:effectLst/>
                <a:latin typeface="Times New Roman" panose="02020603050405020304" charset="0"/>
                <a:ea typeface="宋体" panose="02010600030101010101" pitchFamily="2" charset="-122"/>
              </a:rPr>
              <a:t>B</a:t>
            </a:r>
            <a:endParaRPr lang="zh-CN" altLang="en-US" sz="7200">
              <a:solidFill>
                <a:srgbClr val="FF0000"/>
              </a:solidFill>
            </a:endParaRPr>
          </a:p>
        </p:txBody>
      </p:sp>
    </p:spTree>
  </p:cSld>
  <p:clrMapOvr>
    <a:masterClrMapping/>
  </p:clrMapOvr>
  <p:transition spd="slow" advTm="3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custDataLst>
              <p:tags r:id="rId1"/>
            </p:custDataLst>
          </p:nvPr>
        </p:nvSpPr>
        <p:spPr>
          <a:xfrm>
            <a:off x="1150033" y="1219017"/>
            <a:ext cx="9893299" cy="5016758"/>
          </a:xfrm>
          <a:prstGeom prst="rect">
            <a:avLst/>
          </a:prstGeom>
          <a:noFill/>
        </p:spPr>
        <p:txBody>
          <a:bodyPr wrap="square">
            <a:spAutoFit/>
          </a:bodyPr>
          <a:lstStyle/>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5</a:t>
            </a:r>
            <a:r>
              <a:rPr lang="zh-CN" altLang="zh-CN" sz="3200" b="1" kern="100">
                <a:effectLst/>
                <a:latin typeface="Times New Roman" panose="02020603050405020304" charset="0"/>
                <a:ea typeface="宋体" panose="02010600030101010101" pitchFamily="2" charset="-122"/>
                <a:cs typeface="Times New Roman" panose="02020603050405020304" charset="0"/>
              </a:rPr>
              <a:t>．根据我国载人航天工程的整体发展规划，我国计划在</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2020</a:t>
            </a:r>
            <a:r>
              <a:rPr lang="zh-CN" altLang="zh-CN" sz="3200" b="1" kern="100">
                <a:effectLst/>
                <a:latin typeface="Times New Roman" panose="02020603050405020304" charset="0"/>
                <a:ea typeface="宋体" panose="02010600030101010101" pitchFamily="2" charset="-122"/>
                <a:cs typeface="Times New Roman" panose="02020603050405020304" charset="0"/>
              </a:rPr>
              <a:t>年前后发射试验性核心舱，</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2022</a:t>
            </a:r>
            <a:r>
              <a:rPr lang="zh-CN" altLang="zh-CN" sz="3200" b="1" kern="100">
                <a:effectLst/>
                <a:latin typeface="Times New Roman" panose="02020603050405020304" charset="0"/>
                <a:ea typeface="宋体" panose="02010600030101010101" pitchFamily="2" charset="-122"/>
                <a:cs typeface="Times New Roman" panose="02020603050405020304" charset="0"/>
              </a:rPr>
              <a:t>年前后完成中国载人空间站的建造。这些重大科技成就充分说明</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r>
              <a:rPr lang="zh-CN" altLang="zh-CN" sz="3200" b="1" kern="100">
                <a:effectLst/>
                <a:latin typeface="Times New Roman" panose="02020603050405020304" charset="0"/>
                <a:ea typeface="宋体" panose="02010600030101010101" pitchFamily="2" charset="-122"/>
                <a:cs typeface="Times New Roman" panose="02020603050405020304" charset="0"/>
              </a:rPr>
              <a:t>　　</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A</a:t>
            </a:r>
            <a:r>
              <a:rPr lang="zh-CN" altLang="zh-CN" sz="3200" b="1" kern="100">
                <a:effectLst/>
                <a:latin typeface="Times New Roman" panose="02020603050405020304" charset="0"/>
                <a:ea typeface="宋体" panose="02010600030101010101" pitchFamily="2" charset="-122"/>
                <a:cs typeface="Times New Roman" panose="02020603050405020304" charset="0"/>
              </a:rPr>
              <a:t>．在社会主义市场经济条件下，单靠市场机制也可以实现资源的优化配置</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B</a:t>
            </a:r>
            <a:r>
              <a:rPr lang="zh-CN" altLang="zh-CN" sz="3200" b="1" kern="100">
                <a:effectLst/>
                <a:latin typeface="Times New Roman" panose="02020603050405020304" charset="0"/>
                <a:ea typeface="宋体" panose="02010600030101010101" pitchFamily="2" charset="-122"/>
                <a:cs typeface="Times New Roman" panose="02020603050405020304" charset="0"/>
              </a:rPr>
              <a:t>．社会主义国家能够集中人力、物力、财力办大事</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C</a:t>
            </a:r>
            <a:r>
              <a:rPr lang="zh-CN" altLang="zh-CN" sz="3200" b="1" kern="100">
                <a:effectLst/>
                <a:latin typeface="Times New Roman" panose="02020603050405020304" charset="0"/>
                <a:ea typeface="宋体" panose="02010600030101010101" pitchFamily="2" charset="-122"/>
                <a:cs typeface="Times New Roman" panose="02020603050405020304" charset="0"/>
              </a:rPr>
              <a:t>．党的领导是社会主义市场经济的重要特征</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D</a:t>
            </a:r>
            <a:r>
              <a:rPr lang="zh-CN" altLang="zh-CN" sz="3200" b="1" kern="100">
                <a:effectLst/>
                <a:latin typeface="Times New Roman" panose="02020603050405020304" charset="0"/>
                <a:ea typeface="宋体" panose="02010600030101010101" pitchFamily="2" charset="-122"/>
                <a:cs typeface="Times New Roman" panose="02020603050405020304" charset="0"/>
              </a:rPr>
              <a:t>．加强宏观调控是社会主义市场经济的基本特征</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r>
              <a:rPr lang="en-US" altLang="zh-CN" sz="3200" kern="100">
                <a:effectLst/>
                <a:latin typeface="Times New Roman" panose="02020603050405020304" charset="0"/>
                <a:ea typeface="宋体" panose="02010600030101010101" pitchFamily="2" charset="-122"/>
              </a:rPr>
              <a:t> </a:t>
            </a:r>
            <a:endParaRPr lang="zh-CN" altLang="zh-CN" sz="3200" kern="100">
              <a:effectLst/>
              <a:latin typeface="Times New Roman" panose="02020603050405020304" charset="0"/>
              <a:ea typeface="宋体" panose="02010600030101010101" pitchFamily="2" charset="-122"/>
            </a:endParaRPr>
          </a:p>
        </p:txBody>
      </p:sp>
      <p:sp>
        <p:nvSpPr>
          <p:cNvPr id="9" name="文本框 8"/>
          <p:cNvSpPr txBox="1"/>
          <p:nvPr>
            <p:custDataLst>
              <p:tags r:id="rId2"/>
            </p:custDataLst>
          </p:nvPr>
        </p:nvSpPr>
        <p:spPr>
          <a:xfrm>
            <a:off x="9210820" y="2385615"/>
            <a:ext cx="2521634" cy="1200329"/>
          </a:xfrm>
          <a:prstGeom prst="rect">
            <a:avLst/>
          </a:prstGeom>
          <a:noFill/>
        </p:spPr>
        <p:txBody>
          <a:bodyPr wrap="square">
            <a:spAutoFit/>
          </a:bodyPr>
          <a:lstStyle/>
          <a:p>
            <a:r>
              <a:rPr lang="en-US" altLang="zh-CN" sz="7200" b="1" kern="100">
                <a:solidFill>
                  <a:srgbClr val="FF0000"/>
                </a:solidFill>
                <a:effectLst/>
                <a:latin typeface="Times New Roman" panose="02020603050405020304" charset="0"/>
                <a:ea typeface="宋体" panose="02010600030101010101" pitchFamily="2" charset="-122"/>
              </a:rPr>
              <a:t>B</a:t>
            </a:r>
            <a:endParaRPr lang="zh-CN" altLang="en-US" sz="7200">
              <a:solidFill>
                <a:srgbClr val="FF0000"/>
              </a:solidFill>
            </a:endParaRPr>
          </a:p>
        </p:txBody>
      </p:sp>
    </p:spTree>
  </p:cSld>
  <p:clrMapOvr>
    <a:masterClrMapping/>
  </p:clrMapOvr>
  <p:transition spd="slow" advTm="3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custDataLst>
              <p:tags r:id="rId1"/>
            </p:custDataLst>
          </p:nvPr>
        </p:nvSpPr>
        <p:spPr>
          <a:xfrm>
            <a:off x="1022496" y="920621"/>
            <a:ext cx="10147007" cy="5016758"/>
          </a:xfrm>
          <a:prstGeom prst="rect">
            <a:avLst/>
          </a:prstGeom>
          <a:noFill/>
        </p:spPr>
        <p:txBody>
          <a:bodyPr wrap="square">
            <a:spAutoFit/>
          </a:bodyPr>
          <a:lstStyle/>
          <a:p>
            <a:pPr>
              <a:tabLst>
                <a:tab pos="2933700" algn=""/>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6</a:t>
            </a:r>
            <a:r>
              <a:rPr lang="zh-CN" altLang="zh-CN" sz="3200" b="1" kern="100">
                <a:effectLst/>
                <a:latin typeface="Times New Roman" panose="02020603050405020304" charset="0"/>
                <a:ea typeface="宋体" panose="02010600030101010101" pitchFamily="2" charset="-122"/>
                <a:cs typeface="Times New Roman" panose="02020603050405020304" charset="0"/>
              </a:rPr>
              <a:t>．同样的商品或服务，老客户看到的价格反而比新客户要贵出许多，这在互联网行业叫做</a:t>
            </a:r>
            <a:r>
              <a:rPr lang="en-US" altLang="zh-CN" sz="3200" b="1" kern="100">
                <a:effectLst/>
                <a:latin typeface="宋体" panose="02010600030101010101" pitchFamily="2" charset="-122"/>
                <a:ea typeface="宋体" panose="02010600030101010101" pitchFamily="2" charset="-122"/>
                <a:cs typeface="Times New Roman" panose="02020603050405020304" charset="0"/>
              </a:rPr>
              <a:t>“</a:t>
            </a:r>
            <a:r>
              <a:rPr lang="zh-CN" altLang="zh-CN" sz="3200" b="1" kern="100">
                <a:effectLst/>
                <a:latin typeface="Times New Roman" panose="02020603050405020304" charset="0"/>
                <a:ea typeface="宋体" panose="02010600030101010101" pitchFamily="2" charset="-122"/>
                <a:cs typeface="Times New Roman" panose="02020603050405020304" charset="0"/>
              </a:rPr>
              <a:t>大数据杀熟</a:t>
            </a:r>
            <a:r>
              <a:rPr lang="en-US" altLang="zh-CN" sz="3200" b="1" kern="100">
                <a:effectLst/>
                <a:latin typeface="宋体" panose="02010600030101010101" pitchFamily="2" charset="-122"/>
                <a:ea typeface="宋体" panose="02010600030101010101" pitchFamily="2" charset="-122"/>
                <a:cs typeface="Times New Roman" panose="02020603050405020304" charset="0"/>
              </a:rPr>
              <a:t>”</a:t>
            </a:r>
            <a:r>
              <a:rPr lang="zh-CN" altLang="zh-CN" sz="3200" b="1" kern="100">
                <a:effectLst/>
                <a:latin typeface="Times New Roman" panose="02020603050405020304" charset="0"/>
                <a:ea typeface="宋体" panose="02010600030101010101" pitchFamily="2" charset="-122"/>
                <a:cs typeface="Times New Roman" panose="02020603050405020304" charset="0"/>
              </a:rPr>
              <a:t>。有调查发现，在机票、酒店、电影、电商、出行等多个价格有波动的平台都存在着类似情况。这表明</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r>
              <a:rPr lang="zh-CN" altLang="zh-CN" sz="3200" b="1" kern="100">
                <a:effectLst/>
                <a:latin typeface="Times New Roman" panose="02020603050405020304" charset="0"/>
                <a:ea typeface="宋体" panose="02010600030101010101" pitchFamily="2" charset="-122"/>
                <a:cs typeface="Times New Roman" panose="02020603050405020304" charset="0"/>
              </a:rPr>
              <a:t>　　</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①</a:t>
            </a:r>
            <a:r>
              <a:rPr lang="zh-CN" altLang="zh-CN" sz="3200" b="1" kern="100">
                <a:effectLst/>
                <a:latin typeface="Times New Roman" panose="02020603050405020304" charset="0"/>
                <a:ea typeface="宋体" panose="02010600030101010101" pitchFamily="2" charset="-122"/>
                <a:cs typeface="Times New Roman" panose="02020603050405020304" charset="0"/>
              </a:rPr>
              <a:t>市场调节无法有效提高资源配置效率　</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tabLst>
                <a:tab pos="2933700" algn=""/>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②</a:t>
            </a:r>
            <a:r>
              <a:rPr lang="zh-CN" altLang="zh-CN" sz="3200" b="1" kern="100">
                <a:effectLst/>
                <a:latin typeface="Times New Roman" panose="02020603050405020304" charset="0"/>
                <a:ea typeface="宋体" panose="02010600030101010101" pitchFamily="2" charset="-122"/>
                <a:cs typeface="Times New Roman" panose="02020603050405020304" charset="0"/>
              </a:rPr>
              <a:t>只要健全社会征信体系就能避免不再发生　</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tabLst>
                <a:tab pos="2933700" algn=""/>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③</a:t>
            </a:r>
            <a:r>
              <a:rPr lang="zh-CN" altLang="zh-CN" sz="3200" b="1" kern="100">
                <a:effectLst/>
                <a:latin typeface="Times New Roman" panose="02020603050405020304" charset="0"/>
                <a:ea typeface="宋体" panose="02010600030101010101" pitchFamily="2" charset="-122"/>
                <a:cs typeface="Times New Roman" panose="02020603050405020304" charset="0"/>
              </a:rPr>
              <a:t>良好的市场运行需要公平公开透明的市场规则来维护　</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tabLst>
                <a:tab pos="2933700" algn=""/>
              </a:tabLst>
            </a:pPr>
            <a:r>
              <a:rPr lang="en-US" altLang="zh-CN" sz="3200" b="1" kern="100">
                <a:effectLst/>
                <a:latin typeface="宋体" panose="02010600030101010101" pitchFamily="2" charset="-122"/>
                <a:ea typeface="宋体" panose="02010600030101010101" pitchFamily="2" charset="-122"/>
                <a:cs typeface="Times New Roman" panose="02020603050405020304" charset="0"/>
              </a:rPr>
              <a:t>④</a:t>
            </a:r>
            <a:r>
              <a:rPr lang="zh-CN" altLang="zh-CN" sz="3200" b="1" kern="100">
                <a:effectLst/>
                <a:latin typeface="Times New Roman" panose="02020603050405020304" charset="0"/>
                <a:ea typeface="宋体" panose="02010600030101010101" pitchFamily="2" charset="-122"/>
                <a:cs typeface="Times New Roman" panose="02020603050405020304" charset="0"/>
              </a:rPr>
              <a:t>市场失灵时，加强监管才能让市场经济健康发展</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tabLst>
                <a:tab pos="2933700" algn=""/>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A</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①②</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B</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①④</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C</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②③</a:t>
            </a:r>
            <a:r>
              <a:rPr lang="en-US" altLang="zh-CN" sz="3200" b="1" kern="100">
                <a:effectLst/>
                <a:latin typeface="Times New Roman" panose="02020603050405020304" charset="0"/>
                <a:ea typeface="宋体" panose="02010600030101010101" pitchFamily="2" charset="-122"/>
                <a:cs typeface="Courier New" panose="02070309020205020404" pitchFamily="49" charset="0"/>
              </a:rPr>
              <a:t>  D</a:t>
            </a:r>
            <a:r>
              <a:rPr lang="zh-CN" altLang="zh-CN" sz="3200" b="1" kern="100">
                <a:effectLst/>
                <a:latin typeface="Times New Roman" panose="02020603050405020304" charset="0"/>
                <a:ea typeface="宋体" panose="02010600030101010101" pitchFamily="2" charset="-122"/>
                <a:cs typeface="Times New Roman" panose="02020603050405020304" charset="0"/>
              </a:rPr>
              <a:t>．</a:t>
            </a:r>
            <a:r>
              <a:rPr lang="en-US" altLang="zh-CN" sz="3200" b="1" kern="100">
                <a:effectLst/>
                <a:latin typeface="宋体" panose="02010600030101010101" pitchFamily="2" charset="-122"/>
                <a:ea typeface="宋体" panose="02010600030101010101" pitchFamily="2" charset="-122"/>
                <a:cs typeface="Times New Roman" panose="02020603050405020304" charset="0"/>
              </a:rPr>
              <a:t>③④</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r>
              <a:rPr lang="en-US" altLang="zh-CN" sz="3200" kern="100">
                <a:effectLst/>
                <a:latin typeface="Times New Roman" panose="02020603050405020304" charset="0"/>
                <a:ea typeface="宋体" panose="02010600030101010101" pitchFamily="2" charset="-122"/>
              </a:rPr>
              <a:t> </a:t>
            </a:r>
            <a:endParaRPr lang="zh-CN" altLang="zh-CN" sz="3200" kern="100">
              <a:effectLst/>
              <a:latin typeface="Times New Roman" panose="02020603050405020304" charset="0"/>
              <a:ea typeface="宋体" panose="02010600030101010101" pitchFamily="2" charset="-122"/>
            </a:endParaRPr>
          </a:p>
        </p:txBody>
      </p:sp>
    </p:spTree>
  </p:cSld>
  <p:clrMapOvr>
    <a:masterClrMapping/>
  </p:clrMapOvr>
  <p:transition spd="slow" advTm="3000"/>
</p:sld>
</file>

<file path=ppt/tags/tag1.xml><?xml version="1.0" encoding="utf-8"?>
<p:tagLst xmlns:p="http://schemas.openxmlformats.org/presentationml/2006/main">
  <p:tag name="AS_UNIQUEID" val="169"/>
</p:tagLst>
</file>

<file path=ppt/tags/tag2.xml><?xml version="1.0" encoding="utf-8"?>
<p:tagLst xmlns:p="http://schemas.openxmlformats.org/presentationml/2006/main">
  <p:tag name="AS_UNIQUEID" val="170"/>
</p:tagLst>
</file>

<file path=ppt/tags/tag3.xml><?xml version="1.0" encoding="utf-8"?>
<p:tagLst xmlns:p="http://schemas.openxmlformats.org/presentationml/2006/main">
  <p:tag name="AS_UNIQUEID" val="171"/>
</p:tagLst>
</file>

<file path=ppt/tags/tag4.xml><?xml version="1.0" encoding="utf-8"?>
<p:tagLst xmlns:p="http://schemas.openxmlformats.org/presentationml/2006/main">
  <p:tag name="AS_UNIQUEID" val="172"/>
</p:tagLst>
</file>

<file path=ppt/tags/tag5.xml><?xml version="1.0" encoding="utf-8"?>
<p:tagLst xmlns:p="http://schemas.openxmlformats.org/presentationml/2006/main">
  <p:tag name="AS_UNIQUEID" val="173"/>
</p:tagLst>
</file>

<file path=ppt/tags/tag6.xml><?xml version="1.0" encoding="utf-8"?>
<p:tagLst xmlns:p="http://schemas.openxmlformats.org/presentationml/2006/main">
  <p:tag name="AS_UNIQUEID" val="175"/>
</p:tagLst>
</file>

<file path=ppt/tags/tag7.xml><?xml version="1.0" encoding="utf-8"?>
<p:tagLst xmlns:p="http://schemas.openxmlformats.org/presentationml/2006/main">
  <p:tag name="AS_UNIQUEID" val="176"/>
</p:tagLst>
</file>

<file path=ppt/tags/tag8.xml><?xml version="1.0" encoding="utf-8"?>
<p:tagLst xmlns:p="http://schemas.openxmlformats.org/presentationml/2006/main">
  <p:tag name="AS_UNIQUEID" val="177"/>
</p:tagLst>
</file>

<file path=ppt/tags/tag9.xml><?xml version="1.0" encoding="utf-8"?>
<p:tagLst xmlns:p="http://schemas.openxmlformats.org/presentationml/2006/main">
  <p:tag name="AS_UNIQUEID" val="178"/>
</p:tagLst>
</file>

<file path=ppt/tags/tag10.xml><?xml version="1.0" encoding="utf-8"?>
<p:tagLst xmlns:p="http://schemas.openxmlformats.org/presentationml/2006/main">
  <p:tag name="AS_UNIQUEID" val="179"/>
</p:tagLst>
</file>

<file path=ppt/tags/tag11.xml><?xml version="1.0" encoding="utf-8"?>
<p:tagLst xmlns:p="http://schemas.openxmlformats.org/presentationml/2006/main">
  <p:tag name="AS_UNIQUEID" val="181"/>
</p:tagLst>
</file>

<file path=ppt/tags/tag12.xml><?xml version="1.0" encoding="utf-8"?>
<p:tagLst xmlns:p="http://schemas.openxmlformats.org/presentationml/2006/main">
  <p:tag name="AS_UNIQUEID" val="182"/>
</p:tagLst>
</file>

<file path=ppt/tags/tag13.xml><?xml version="1.0" encoding="utf-8"?>
<p:tagLst xmlns:p="http://schemas.openxmlformats.org/presentationml/2006/main">
  <p:tag name="AS_UNIQUEID" val="183"/>
</p:tagLst>
</file>

<file path=ppt/tags/tag14.xml><?xml version="1.0" encoding="utf-8"?>
<p:tagLst xmlns:p="http://schemas.openxmlformats.org/presentationml/2006/main">
  <p:tag name="AS_UNIQUEID" val="184"/>
</p:tagLst>
</file>

<file path=ppt/tags/tag15.xml><?xml version="1.0" encoding="utf-8"?>
<p:tagLst xmlns:p="http://schemas.openxmlformats.org/presentationml/2006/main">
  <p:tag name="AS_UNIQUEID" val="185"/>
</p:tagLst>
</file>

<file path=ppt/tags/tag16.xml><?xml version="1.0" encoding="utf-8"?>
<p:tagLst xmlns:p="http://schemas.openxmlformats.org/presentationml/2006/main">
  <p:tag name="AS_UNIQUEID" val="187"/>
</p:tagLst>
</file>

<file path=ppt/tags/tag17.xml><?xml version="1.0" encoding="utf-8"?>
<p:tagLst xmlns:p="http://schemas.openxmlformats.org/presentationml/2006/main">
  <p:tag name="AS_UNIQUEID" val="188"/>
</p:tagLst>
</file>

<file path=ppt/tags/tag18.xml><?xml version="1.0" encoding="utf-8"?>
<p:tagLst xmlns:p="http://schemas.openxmlformats.org/presentationml/2006/main">
  <p:tag name="AS_UNIQUEID" val="189"/>
</p:tagLst>
</file>

<file path=ppt/tags/tag19.xml><?xml version="1.0" encoding="utf-8"?>
<p:tagLst xmlns:p="http://schemas.openxmlformats.org/presentationml/2006/main">
  <p:tag name="AS_UNIQUEID" val="190"/>
</p:tagLst>
</file>

<file path=ppt/tags/tag20.xml><?xml version="1.0" encoding="utf-8"?>
<p:tagLst xmlns:p="http://schemas.openxmlformats.org/presentationml/2006/main">
  <p:tag name="AS_UNIQUEID" val="191"/>
</p:tagLst>
</file>

<file path=ppt/tags/tag21.xml><?xml version="1.0" encoding="utf-8"?>
<p:tagLst xmlns:p="http://schemas.openxmlformats.org/presentationml/2006/main">
  <p:tag name="AS_UNIQUEID" val="192"/>
</p:tagLst>
</file>

<file path=ppt/tags/tag22.xml><?xml version="1.0" encoding="utf-8"?>
<p:tagLst xmlns:p="http://schemas.openxmlformats.org/presentationml/2006/main">
  <p:tag name="AS_UNIQUEID" val="194"/>
</p:tagLst>
</file>

<file path=ppt/tags/tag23.xml><?xml version="1.0" encoding="utf-8"?>
<p:tagLst xmlns:p="http://schemas.openxmlformats.org/presentationml/2006/main">
  <p:tag name="AS_UNIQUEID" val="195"/>
</p:tagLst>
</file>

<file path=ppt/tags/tag24.xml><?xml version="1.0" encoding="utf-8"?>
<p:tagLst xmlns:p="http://schemas.openxmlformats.org/presentationml/2006/main">
  <p:tag name="AS_UNIQUEID" val="196"/>
</p:tagLst>
</file>

<file path=ppt/tags/tag25.xml><?xml version="1.0" encoding="utf-8"?>
<p:tagLst xmlns:p="http://schemas.openxmlformats.org/presentationml/2006/main">
  <p:tag name="AS_UNIQUEID" val="197"/>
</p:tagLst>
</file>

<file path=ppt/tags/tag26.xml><?xml version="1.0" encoding="utf-8"?>
<p:tagLst xmlns:p="http://schemas.openxmlformats.org/presentationml/2006/main">
  <p:tag name="AS_UNIQUEID" val="198"/>
</p:tagLst>
</file>

<file path=ppt/tags/tag27.xml><?xml version="1.0" encoding="utf-8"?>
<p:tagLst xmlns:p="http://schemas.openxmlformats.org/presentationml/2006/main">
  <p:tag name="AS_UNIQUEID" val="199"/>
</p:tagLst>
</file>

<file path=ppt/tags/tag28.xml><?xml version="1.0" encoding="utf-8"?>
<p:tagLst xmlns:p="http://schemas.openxmlformats.org/presentationml/2006/main">
  <p:tag name="AS_UNIQUEID" val="200"/>
</p:tagLst>
</file>

<file path=ppt/tags/tag29.xml><?xml version="1.0" encoding="utf-8"?>
<p:tagLst xmlns:p="http://schemas.openxmlformats.org/presentationml/2006/main">
  <p:tag name="AS_UNIQUEID" val="201"/>
</p:tagLst>
</file>

<file path=ppt/tags/tag30.xml><?xml version="1.0" encoding="utf-8"?>
<p:tagLst xmlns:p="http://schemas.openxmlformats.org/presentationml/2006/main">
  <p:tag name="AS_UNIQUEID" val="203"/>
</p:tagLst>
</file>

<file path=ppt/tags/tag31.xml><?xml version="1.0" encoding="utf-8"?>
<p:tagLst xmlns:p="http://schemas.openxmlformats.org/presentationml/2006/main">
  <p:tag name="AS_UNIQUEID" val="204"/>
</p:tagLst>
</file>

<file path=ppt/tags/tag32.xml><?xml version="1.0" encoding="utf-8"?>
<p:tagLst xmlns:p="http://schemas.openxmlformats.org/presentationml/2006/main">
  <p:tag name="AS_UNIQUEID" val="205"/>
</p:tagLst>
</file>

<file path=ppt/tags/tag33.xml><?xml version="1.0" encoding="utf-8"?>
<p:tagLst xmlns:p="http://schemas.openxmlformats.org/presentationml/2006/main">
  <p:tag name="AS_UNIQUEID" val="206"/>
</p:tagLst>
</file>

<file path=ppt/tags/tag34.xml><?xml version="1.0" encoding="utf-8"?>
<p:tagLst xmlns:p="http://schemas.openxmlformats.org/presentationml/2006/main">
  <p:tag name="AS_UNIQUEID" val="208"/>
</p:tagLst>
</file>

<file path=ppt/tags/tag35.xml><?xml version="1.0" encoding="utf-8"?>
<p:tagLst xmlns:p="http://schemas.openxmlformats.org/presentationml/2006/main">
  <p:tag name="AS_UNIQUEID" val="209"/>
</p:tagLst>
</file>

<file path=ppt/tags/tag36.xml><?xml version="1.0" encoding="utf-8"?>
<p:tagLst xmlns:p="http://schemas.openxmlformats.org/presentationml/2006/main">
  <p:tag name="AS_UNIQUEID" val="210"/>
</p:tagLst>
</file>

<file path=ppt/tags/tag37.xml><?xml version="1.0" encoding="utf-8"?>
<p:tagLst xmlns:p="http://schemas.openxmlformats.org/presentationml/2006/main">
  <p:tag name="AS_UNIQUEID" val="212"/>
</p:tagLst>
</file>

<file path=ppt/tags/tag38.xml><?xml version="1.0" encoding="utf-8"?>
<p:tagLst xmlns:p="http://schemas.openxmlformats.org/presentationml/2006/main">
  <p:tag name="AS_UNIQUEID" val="213"/>
</p:tagLst>
</file>

<file path=ppt/tags/tag39.xml><?xml version="1.0" encoding="utf-8"?>
<p:tagLst xmlns:p="http://schemas.openxmlformats.org/presentationml/2006/main">
  <p:tag name="AS_UNIQUEID" val="214"/>
</p:tagLst>
</file>

<file path=ppt/tags/tag40.xml><?xml version="1.0" encoding="utf-8"?>
<p:tagLst xmlns:p="http://schemas.openxmlformats.org/presentationml/2006/main">
  <p:tag name="AS_UNIQUEID" val="215"/>
</p:tagLst>
</file>

<file path=ppt/tags/tag41.xml><?xml version="1.0" encoding="utf-8"?>
<p:tagLst xmlns:p="http://schemas.openxmlformats.org/presentationml/2006/main">
  <p:tag name="AS_UNIQUEID" val="216"/>
</p:tagLst>
</file>

<file path=ppt/tags/tag42.xml><?xml version="1.0" encoding="utf-8"?>
<p:tagLst xmlns:p="http://schemas.openxmlformats.org/presentationml/2006/main">
  <p:tag name="AS_UNIQUEID" val="217"/>
</p:tagLst>
</file>

<file path=ppt/tags/tag43.xml><?xml version="1.0" encoding="utf-8"?>
<p:tagLst xmlns:p="http://schemas.openxmlformats.org/presentationml/2006/main">
  <p:tag name="AS_UNIQUEID" val="219"/>
</p:tagLst>
</file>

<file path=ppt/tags/tag44.xml><?xml version="1.0" encoding="utf-8"?>
<p:tagLst xmlns:p="http://schemas.openxmlformats.org/presentationml/2006/main">
  <p:tag name="AS_UNIQUEID" val="220"/>
</p:tagLst>
</file>

<file path=ppt/tags/tag45.xml><?xml version="1.0" encoding="utf-8"?>
<p:tagLst xmlns:p="http://schemas.openxmlformats.org/presentationml/2006/main">
  <p:tag name="AS_UNIQUEID" val="221"/>
</p:tagLst>
</file>

<file path=ppt/tags/tag46.xml><?xml version="1.0" encoding="utf-8"?>
<p:tagLst xmlns:p="http://schemas.openxmlformats.org/presentationml/2006/main">
  <p:tag name="AS_UNIQUEID" val="222"/>
</p:tagLst>
</file>

<file path=ppt/tags/tag47.xml><?xml version="1.0" encoding="utf-8"?>
<p:tagLst xmlns:p="http://schemas.openxmlformats.org/presentationml/2006/main">
  <p:tag name="AS_UNIQUEID" val="223"/>
</p:tagLst>
</file>

<file path=ppt/tags/tag48.xml><?xml version="1.0" encoding="utf-8"?>
<p:tagLst xmlns:p="http://schemas.openxmlformats.org/presentationml/2006/main">
  <p:tag name="AS_UNIQUEID" val="224"/>
</p:tagLst>
</file>

<file path=ppt/tags/tag49.xml><?xml version="1.0" encoding="utf-8"?>
<p:tagLst xmlns:p="http://schemas.openxmlformats.org/presentationml/2006/main">
  <p:tag name="AS_UNIQUEID" val="226"/>
</p:tagLst>
</file>

<file path=ppt/tags/tag50.xml><?xml version="1.0" encoding="utf-8"?>
<p:tagLst xmlns:p="http://schemas.openxmlformats.org/presentationml/2006/main">
  <p:tag name="AS_UNIQUEID" val="227"/>
</p:tagLst>
</file>

<file path=ppt/tags/tag51.xml><?xml version="1.0" encoding="utf-8"?>
<p:tagLst xmlns:p="http://schemas.openxmlformats.org/presentationml/2006/main">
  <p:tag name="AS_UNIQUEID" val="228"/>
</p:tagLst>
</file>

<file path=ppt/tags/tag52.xml><?xml version="1.0" encoding="utf-8"?>
<p:tagLst xmlns:p="http://schemas.openxmlformats.org/presentationml/2006/main">
  <p:tag name="AS_UNIQUEID" val="229"/>
</p:tagLst>
</file>

<file path=ppt/tags/tag53.xml><?xml version="1.0" encoding="utf-8"?>
<p:tagLst xmlns:p="http://schemas.openxmlformats.org/presentationml/2006/main">
  <p:tag name="AS_UNIQUEID" val="230"/>
</p:tagLst>
</file>

<file path=ppt/tags/tag54.xml><?xml version="1.0" encoding="utf-8"?>
<p:tagLst xmlns:p="http://schemas.openxmlformats.org/presentationml/2006/main">
  <p:tag name="AS_UNIQUEID" val="232"/>
</p:tagLst>
</file>

<file path=ppt/tags/tag55.xml><?xml version="1.0" encoding="utf-8"?>
<p:tagLst xmlns:p="http://schemas.openxmlformats.org/presentationml/2006/main">
  <p:tag name="AS_UNIQUEID" val="233"/>
</p:tagLst>
</file>

<file path=ppt/tags/tag56.xml><?xml version="1.0" encoding="utf-8"?>
<p:tagLst xmlns:p="http://schemas.openxmlformats.org/presentationml/2006/main">
  <p:tag name="AS_UNIQUEID" val="234"/>
</p:tagLst>
</file>

<file path=ppt/tags/tag57.xml><?xml version="1.0" encoding="utf-8"?>
<p:tagLst xmlns:p="http://schemas.openxmlformats.org/presentationml/2006/main">
  <p:tag name="AS_UNIQUEID" val="235"/>
</p:tagLst>
</file>

<file path=ppt/tags/tag58.xml><?xml version="1.0" encoding="utf-8"?>
<p:tagLst xmlns:p="http://schemas.openxmlformats.org/presentationml/2006/main">
  <p:tag name="AS_UNIQUEID" val="236"/>
</p:tagLst>
</file>

<file path=ppt/tags/tag59.xml><?xml version="1.0" encoding="utf-8"?>
<p:tagLst xmlns:p="http://schemas.openxmlformats.org/presentationml/2006/main">
  <p:tag name="AS_UNIQUEID" val="238"/>
</p:tagLst>
</file>

<file path=ppt/tags/tag60.xml><?xml version="1.0" encoding="utf-8"?>
<p:tagLst xmlns:p="http://schemas.openxmlformats.org/presentationml/2006/main">
  <p:tag name="AS_UNIQUEID" val="241"/>
</p:tagLst>
</file>

<file path=ppt/tags/tag61.xml><?xml version="1.0" encoding="utf-8"?>
<p:tagLst xmlns:p="http://schemas.openxmlformats.org/presentationml/2006/main">
  <p:tag name="AS_UNIQUEID" val="242"/>
</p:tagLst>
</file>

<file path=ppt/tags/tag62.xml><?xml version="1.0" encoding="utf-8"?>
<p:tagLst xmlns:p="http://schemas.openxmlformats.org/presentationml/2006/main">
  <p:tag name="AS_UNIQUEID" val="243"/>
</p:tagLst>
</file>

<file path=ppt/tags/tag63.xml><?xml version="1.0" encoding="utf-8"?>
<p:tagLst xmlns:p="http://schemas.openxmlformats.org/presentationml/2006/main">
  <p:tag name="AS_UNIQUEID" val="244"/>
</p:tagLst>
</file>

<file path=ppt/tags/tag64.xml><?xml version="1.0" encoding="utf-8"?>
<p:tagLst xmlns:p="http://schemas.openxmlformats.org/presentationml/2006/main">
  <p:tag name="AS_UNIQUEID" val="245"/>
</p:tagLst>
</file>

<file path=ppt/tags/tag65.xml><?xml version="1.0" encoding="utf-8"?>
<p:tagLst xmlns:p="http://schemas.openxmlformats.org/presentationml/2006/main">
  <p:tag name="AS_UNIQUEID" val="254"/>
</p:tagLst>
</file>

<file path=ppt/tags/tag66.xml><?xml version="1.0" encoding="utf-8"?>
<p:tagLst xmlns:p="http://schemas.openxmlformats.org/presentationml/2006/main">
  <p:tag name="AS_UNIQUEID" val="255"/>
</p:tagLst>
</file>

<file path=ppt/tags/tag67.xml><?xml version="1.0" encoding="utf-8"?>
<p:tagLst xmlns:p="http://schemas.openxmlformats.org/presentationml/2006/main">
  <p:tag name="AS_UNIQUEID" val="256"/>
</p:tagLst>
</file>

<file path=ppt/tags/tag68.xml><?xml version="1.0" encoding="utf-8"?>
<p:tagLst xmlns:p="http://schemas.openxmlformats.org/presentationml/2006/main">
  <p:tag name="AS_UNIQUEID" val="257"/>
</p:tagLst>
</file>

<file path=ppt/tags/tag69.xml><?xml version="1.0" encoding="utf-8"?>
<p:tagLst xmlns:p="http://schemas.openxmlformats.org/presentationml/2006/main">
  <p:tag name="AS_UNIQUEID" val="263"/>
</p:tagLst>
</file>

<file path=ppt/tags/tag70.xml><?xml version="1.0" encoding="utf-8"?>
<p:tagLst xmlns:p="http://schemas.openxmlformats.org/presentationml/2006/main">
  <p:tag name="AS_UNIQUEID" val="259"/>
</p:tagLst>
</file>

<file path=ppt/tags/tag71.xml><?xml version="1.0" encoding="utf-8"?>
<p:tagLst xmlns:p="http://schemas.openxmlformats.org/presentationml/2006/main">
  <p:tag name="AS_UNIQUEID" val="260"/>
</p:tagLst>
</file>

<file path=ppt/tags/tag72.xml><?xml version="1.0" encoding="utf-8"?>
<p:tagLst xmlns:p="http://schemas.openxmlformats.org/presentationml/2006/main">
  <p:tag name="AS_UNIQUEID" val="261"/>
</p:tagLst>
</file>

<file path=ppt/tags/tag73.xml><?xml version="1.0" encoding="utf-8"?>
<p:tagLst xmlns:p="http://schemas.openxmlformats.org/presentationml/2006/main">
  <p:tag name="AS_UNIQUEID" val="2"/>
</p:tagLst>
</file>

<file path=ppt/tags/tag74.xml><?xml version="1.0" encoding="utf-8"?>
<p:tagLst xmlns:p="http://schemas.openxmlformats.org/presentationml/2006/main">
  <p:tag name="AS_UNIQUEID" val="4"/>
</p:tagLst>
</file>

<file path=ppt/tags/tag75.xml><?xml version="1.0" encoding="utf-8"?>
<p:tagLst xmlns:p="http://schemas.openxmlformats.org/presentationml/2006/main">
  <p:tag name="AS_UNIQUEID" val="5"/>
</p:tagLst>
</file>

<file path=ppt/tags/tag76.xml><?xml version="1.0" encoding="utf-8"?>
<p:tagLst xmlns:p="http://schemas.openxmlformats.org/presentationml/2006/main">
  <p:tag name="AS_UNIQUEID" val="6"/>
</p:tagLst>
</file>

<file path=ppt/tags/tag77.xml><?xml version="1.0" encoding="utf-8"?>
<p:tagLst xmlns:p="http://schemas.openxmlformats.org/presentationml/2006/main">
  <p:tag name="AS_UNIQUEID" val="7"/>
  <p:tag name="MH" val="20150816225314"/>
  <p:tag name="MH_LIBRARY" val="GRAPHIC"/>
  <p:tag name="MH_ORDER" val="1"/>
  <p:tag name="MH_TYPE" val="SubTitle"/>
</p:tagLst>
</file>

<file path=ppt/tags/tag78.xml><?xml version="1.0" encoding="utf-8"?>
<p:tagLst xmlns:p="http://schemas.openxmlformats.org/presentationml/2006/main">
  <p:tag name="AS_UNIQUEID" val="8"/>
</p:tagLst>
</file>

<file path=ppt/tags/tag79.xml><?xml version="1.0" encoding="utf-8"?>
<p:tagLst xmlns:p="http://schemas.openxmlformats.org/presentationml/2006/main">
  <p:tag name="AS_UNIQUEID" val="9"/>
  <p:tag name="MH" val="20150816225314"/>
  <p:tag name="MH_LIBRARY" val="GRAPHIC"/>
  <p:tag name="MH_ORDER" val="1"/>
  <p:tag name="MH_TYPE" val="SubTitle"/>
</p:tagLst>
</file>

<file path=ppt/tags/tag80.xml><?xml version="1.0" encoding="utf-8"?>
<p:tagLst xmlns:p="http://schemas.openxmlformats.org/presentationml/2006/main">
  <p:tag name="AS_UNIQUEID" val="10"/>
</p:tagLst>
</file>

<file path=ppt/tags/tag81.xml><?xml version="1.0" encoding="utf-8"?>
<p:tagLst xmlns:p="http://schemas.openxmlformats.org/presentationml/2006/main">
  <p:tag name="AS_UNIQUEID" val="11"/>
  <p:tag name="MH" val="20150816225314"/>
  <p:tag name="MH_LIBRARY" val="GRAPHIC"/>
  <p:tag name="MH_ORDER" val="1"/>
  <p:tag name="MH_TYPE" val="SubTitle"/>
</p:tagLst>
</file>

<file path=ppt/tags/tag82.xml><?xml version="1.0" encoding="utf-8"?>
<p:tagLst xmlns:p="http://schemas.openxmlformats.org/presentationml/2006/main">
  <p:tag name="AS_UNIQUEID" val="12"/>
</p:tagLst>
</file>

<file path=ppt/tags/tag83.xml><?xml version="1.0" encoding="utf-8"?>
<p:tagLst xmlns:p="http://schemas.openxmlformats.org/presentationml/2006/main">
  <p:tag name="AS_UNIQUEID" val="13"/>
</p:tagLst>
</file>

<file path=ppt/tags/tag84.xml><?xml version="1.0" encoding="utf-8"?>
<p:tagLst xmlns:p="http://schemas.openxmlformats.org/presentationml/2006/main">
  <p:tag name="AS_UNIQUEID" val="14"/>
  <p:tag name="MH" val="20150816225314"/>
  <p:tag name="MH_LIBRARY" val="GRAPHIC"/>
  <p:tag name="MH_ORDER" val="1"/>
  <p:tag name="MH_TYPE" val="SubTitle"/>
</p:tagLst>
</file>

<file path=ppt/tags/tag85.xml><?xml version="1.0" encoding="utf-8"?>
<p:tagLst xmlns:p="http://schemas.openxmlformats.org/presentationml/2006/main">
  <p:tag name="AS_UNIQUEID" val="15"/>
  <p:tag name="MH" val="20150816225314"/>
  <p:tag name="MH_LIBRARY" val="GRAPHIC"/>
  <p:tag name="MH_ORDER" val="1"/>
  <p:tag name="MH_TYPE" val="SubTitle"/>
</p:tagLst>
</file>

<file path=ppt/tags/tag86.xml><?xml version="1.0" encoding="utf-8"?>
<p:tagLst xmlns:p="http://schemas.openxmlformats.org/presentationml/2006/main">
  <p:tag name="AS_UNIQUEID" val="17"/>
</p:tagLst>
</file>

<file path=ppt/tags/tag87.xml><?xml version="1.0" encoding="utf-8"?>
<p:tagLst xmlns:p="http://schemas.openxmlformats.org/presentationml/2006/main">
  <p:tag name="AS_UNIQUEID" val="18"/>
</p:tagLst>
</file>

<file path=ppt/tags/tag88.xml><?xml version="1.0" encoding="utf-8"?>
<p:tagLst xmlns:p="http://schemas.openxmlformats.org/presentationml/2006/main">
  <p:tag name="AS_UNIQUEID" val="19"/>
</p:tagLst>
</file>

<file path=ppt/tags/tag89.xml><?xml version="1.0" encoding="utf-8"?>
<p:tagLst xmlns:p="http://schemas.openxmlformats.org/presentationml/2006/main">
  <p:tag name="AS_UNIQUEID" val="20"/>
</p:tagLst>
</file>

<file path=ppt/tags/tag90.xml><?xml version="1.0" encoding="utf-8"?>
<p:tagLst xmlns:p="http://schemas.openxmlformats.org/presentationml/2006/main">
  <p:tag name="AS_UNIQUEID" val="21"/>
</p:tagLst>
</file>

<file path=ppt/tags/tag91.xml><?xml version="1.0" encoding="utf-8"?>
<p:tagLst xmlns:p="http://schemas.openxmlformats.org/presentationml/2006/main">
  <p:tag name="AS_UNIQUEID" val="23"/>
</p:tagLst>
</file>

<file path=ppt/tags/tag92.xml><?xml version="1.0" encoding="utf-8"?>
<p:tagLst xmlns:p="http://schemas.openxmlformats.org/presentationml/2006/main">
  <p:tag name="AS_UNIQUEID" val="24"/>
</p:tagLst>
</file>

<file path=ppt/tags/tag93.xml><?xml version="1.0" encoding="utf-8"?>
<p:tagLst xmlns:p="http://schemas.openxmlformats.org/presentationml/2006/main">
  <p:tag name="AS_UNIQUEID" val="25"/>
</p:tagLst>
</file>

<file path=ppt/tags/tag94.xml><?xml version="1.0" encoding="utf-8"?>
<p:tagLst xmlns:p="http://schemas.openxmlformats.org/presentationml/2006/main">
  <p:tag name="AS_UNIQUEID" val="27"/>
</p:tagLst>
</file>

<file path=ppt/tags/tag95.xml><?xml version="1.0" encoding="utf-8"?>
<p:tagLst xmlns:p="http://schemas.openxmlformats.org/presentationml/2006/main">
  <p:tag name="AS_UNIQUEID" val="29"/>
</p:tagLst>
</file>

<file path=ppt/tags/tag96.xml><?xml version="1.0" encoding="utf-8"?>
<p:tagLst xmlns:p="http://schemas.openxmlformats.org/presentationml/2006/main">
  <p:tag name="AS_UNIQUEID" val="31"/>
</p:tagLst>
</file>

<file path=ppt/tags/tag97.xml><?xml version="1.0" encoding="utf-8"?>
<p:tagLst xmlns:p="http://schemas.openxmlformats.org/presentationml/2006/main">
  <p:tag name="AS_UNIQUEID" val="33"/>
</p:tagLst>
</file>

<file path=ppt/tags/tag98.xml><?xml version="1.0" encoding="utf-8"?>
<p:tagLst xmlns:p="http://schemas.openxmlformats.org/presentationml/2006/main">
  <p:tag name="AS_UNIQUEID" val="34"/>
</p:tagLst>
</file>

<file path=ppt/tags/tag99.xml><?xml version="1.0" encoding="utf-8"?>
<p:tagLst xmlns:p="http://schemas.openxmlformats.org/presentationml/2006/main">
  <p:tag name="AS_UNIQUEID" val="35"/>
</p:tagLst>
</file>

<file path=ppt/tags/tag100.xml><?xml version="1.0" encoding="utf-8"?>
<p:tagLst xmlns:p="http://schemas.openxmlformats.org/presentationml/2006/main">
  <p:tag name="AS_UNIQUEID" val="36"/>
</p:tagLst>
</file>

<file path=ppt/tags/tag101.xml><?xml version="1.0" encoding="utf-8"?>
<p:tagLst xmlns:p="http://schemas.openxmlformats.org/presentationml/2006/main">
  <p:tag name="AS_UNIQUEID" val="38"/>
</p:tagLst>
</file>

<file path=ppt/tags/tag102.xml><?xml version="1.0" encoding="utf-8"?>
<p:tagLst xmlns:p="http://schemas.openxmlformats.org/presentationml/2006/main">
  <p:tag name="AS_UNIQUEID" val="40"/>
</p:tagLst>
</file>

<file path=ppt/tags/tag103.xml><?xml version="1.0" encoding="utf-8"?>
<p:tagLst xmlns:p="http://schemas.openxmlformats.org/presentationml/2006/main">
  <p:tag name="AS_UNIQUEID" val="41"/>
</p:tagLst>
</file>

<file path=ppt/tags/tag104.xml><?xml version="1.0" encoding="utf-8"?>
<p:tagLst xmlns:p="http://schemas.openxmlformats.org/presentationml/2006/main">
  <p:tag name="AS_UNIQUEID" val="42"/>
</p:tagLst>
</file>

<file path=ppt/tags/tag105.xml><?xml version="1.0" encoding="utf-8"?>
<p:tagLst xmlns:p="http://schemas.openxmlformats.org/presentationml/2006/main">
  <p:tag name="AS_UNIQUEID" val="48"/>
</p:tagLst>
</file>

<file path=ppt/tags/tag106.xml><?xml version="1.0" encoding="utf-8"?>
<p:tagLst xmlns:p="http://schemas.openxmlformats.org/presentationml/2006/main">
  <p:tag name="AS_UNIQUEID" val="49"/>
</p:tagLst>
</file>

<file path=ppt/tags/tag107.xml><?xml version="1.0" encoding="utf-8"?>
<p:tagLst xmlns:p="http://schemas.openxmlformats.org/presentationml/2006/main">
  <p:tag name="AS_UNIQUEID" val="50"/>
</p:tagLst>
</file>

<file path=ppt/tags/tag108.xml><?xml version="1.0" encoding="utf-8"?>
<p:tagLst xmlns:p="http://schemas.openxmlformats.org/presentationml/2006/main">
  <p:tag name="AS_UNIQUEID" val="44"/>
</p:tagLst>
</file>

<file path=ppt/tags/tag109.xml><?xml version="1.0" encoding="utf-8"?>
<p:tagLst xmlns:p="http://schemas.openxmlformats.org/presentationml/2006/main">
  <p:tag name="AS_UNIQUEID" val="45"/>
</p:tagLst>
</file>

<file path=ppt/tags/tag110.xml><?xml version="1.0" encoding="utf-8"?>
<p:tagLst xmlns:p="http://schemas.openxmlformats.org/presentationml/2006/main">
  <p:tag name="AS_UNIQUEID" val="46"/>
</p:tagLst>
</file>

<file path=ppt/tags/tag111.xml><?xml version="1.0" encoding="utf-8"?>
<p:tagLst xmlns:p="http://schemas.openxmlformats.org/presentationml/2006/main">
  <p:tag name="AS_UNIQUEID" val="52"/>
</p:tagLst>
</file>

<file path=ppt/tags/tag112.xml><?xml version="1.0" encoding="utf-8"?>
<p:tagLst xmlns:p="http://schemas.openxmlformats.org/presentationml/2006/main">
  <p:tag name="AS_UNIQUEID" val="54"/>
</p:tagLst>
</file>

<file path=ppt/tags/tag113.xml><?xml version="1.0" encoding="utf-8"?>
<p:tagLst xmlns:p="http://schemas.openxmlformats.org/presentationml/2006/main">
  <p:tag name="AS_UNIQUEID" val="56"/>
</p:tagLst>
</file>

<file path=ppt/tags/tag114.xml><?xml version="1.0" encoding="utf-8"?>
<p:tagLst xmlns:p="http://schemas.openxmlformats.org/presentationml/2006/main">
  <p:tag name="AS_UNIQUEID" val="57"/>
</p:tagLst>
</file>

<file path=ppt/tags/tag115.xml><?xml version="1.0" encoding="utf-8"?>
<p:tagLst xmlns:p="http://schemas.openxmlformats.org/presentationml/2006/main">
  <p:tag name="AS_UNIQUEID" val="58"/>
</p:tagLst>
</file>

<file path=ppt/tags/tag116.xml><?xml version="1.0" encoding="utf-8"?>
<p:tagLst xmlns:p="http://schemas.openxmlformats.org/presentationml/2006/main">
  <p:tag name="AS_UNIQUEID" val="60"/>
</p:tagLst>
</file>

<file path=ppt/tags/tag117.xml><?xml version="1.0" encoding="utf-8"?>
<p:tagLst xmlns:p="http://schemas.openxmlformats.org/presentationml/2006/main">
  <p:tag name="AS_UNIQUEID" val="61"/>
</p:tagLst>
</file>

<file path=ppt/tags/tag118.xml><?xml version="1.0" encoding="utf-8"?>
<p:tagLst xmlns:p="http://schemas.openxmlformats.org/presentationml/2006/main">
  <p:tag name="AS_UNIQUEID" val="63"/>
</p:tagLst>
</file>

<file path=ppt/tags/tag119.xml><?xml version="1.0" encoding="utf-8"?>
<p:tagLst xmlns:p="http://schemas.openxmlformats.org/presentationml/2006/main">
  <p:tag name="AS_UNIQUEID" val="65"/>
</p:tagLst>
</file>

<file path=ppt/tags/tag120.xml><?xml version="1.0" encoding="utf-8"?>
<p:tagLst xmlns:p="http://schemas.openxmlformats.org/presentationml/2006/main">
  <p:tag name="AS_UNIQUEID" val="67"/>
</p:tagLst>
</file>

<file path=ppt/tags/tag121.xml><?xml version="1.0" encoding="utf-8"?>
<p:tagLst xmlns:p="http://schemas.openxmlformats.org/presentationml/2006/main">
  <p:tag name="AS_UNIQUEID" val="68"/>
</p:tagLst>
</file>

<file path=ppt/tags/tag122.xml><?xml version="1.0" encoding="utf-8"?>
<p:tagLst xmlns:p="http://schemas.openxmlformats.org/presentationml/2006/main">
  <p:tag name="AS_UNIQUEID" val="70"/>
</p:tagLst>
</file>

<file path=ppt/tags/tag123.xml><?xml version="1.0" encoding="utf-8"?>
<p:tagLst xmlns:p="http://schemas.openxmlformats.org/presentationml/2006/main">
  <p:tag name="AS_UNIQUEID" val="71"/>
</p:tagLst>
</file>

<file path=ppt/tags/tag124.xml><?xml version="1.0" encoding="utf-8"?>
<p:tagLst xmlns:p="http://schemas.openxmlformats.org/presentationml/2006/main">
  <p:tag name="AS_UNIQUEID" val="73"/>
</p:tagLst>
</file>

<file path=ppt/tags/tag125.xml><?xml version="1.0" encoding="utf-8"?>
<p:tagLst xmlns:p="http://schemas.openxmlformats.org/presentationml/2006/main">
  <p:tag name="AS_UNIQUEID" val="74"/>
</p:tagLst>
</file>

<file path=ppt/tags/tag126.xml><?xml version="1.0" encoding="utf-8"?>
<p:tagLst xmlns:p="http://schemas.openxmlformats.org/presentationml/2006/main">
  <p:tag name="AS_UNIQUEID" val="76"/>
</p:tagLst>
</file>

<file path=ppt/tags/tag127.xml><?xml version="1.0" encoding="utf-8"?>
<p:tagLst xmlns:p="http://schemas.openxmlformats.org/presentationml/2006/main">
  <p:tag name="AS_UNIQUEID" val="77"/>
</p:tagLst>
</file>

<file path=ppt/tags/tag128.xml><?xml version="1.0" encoding="utf-8"?>
<p:tagLst xmlns:p="http://schemas.openxmlformats.org/presentationml/2006/main">
  <p:tag name="AS_UNIQUEID" val="79"/>
</p:tagLst>
</file>

<file path=ppt/tags/tag129.xml><?xml version="1.0" encoding="utf-8"?>
<p:tagLst xmlns:p="http://schemas.openxmlformats.org/presentationml/2006/main">
  <p:tag name="AS_UNIQUEID" val="80"/>
</p:tagLst>
</file>

<file path=ppt/tags/tag130.xml><?xml version="1.0" encoding="utf-8"?>
<p:tagLst xmlns:p="http://schemas.openxmlformats.org/presentationml/2006/main">
  <p:tag name="AS_UNIQUEID" val="81"/>
</p:tagLst>
</file>

<file path=ppt/tags/tag131.xml><?xml version="1.0" encoding="utf-8"?>
<p:tagLst xmlns:p="http://schemas.openxmlformats.org/presentationml/2006/main">
  <p:tag name="AS_UNIQUEID" val="82"/>
</p:tagLst>
</file>

<file path=ppt/tags/tag132.xml><?xml version="1.0" encoding="utf-8"?>
<p:tagLst xmlns:p="http://schemas.openxmlformats.org/presentationml/2006/main">
  <p:tag name="AS_UNIQUEID" val="83"/>
</p:tagLst>
</file>

<file path=ppt/tags/tag133.xml><?xml version="1.0" encoding="utf-8"?>
<p:tagLst xmlns:p="http://schemas.openxmlformats.org/presentationml/2006/main">
  <p:tag name="AS_UNIQUEID" val="85"/>
</p:tagLst>
</file>

<file path=ppt/tags/tag134.xml><?xml version="1.0" encoding="utf-8"?>
<p:tagLst xmlns:p="http://schemas.openxmlformats.org/presentationml/2006/main">
  <p:tag name="AS_UNIQUEID" val="86"/>
</p:tagLst>
</file>

<file path=ppt/tags/tag135.xml><?xml version="1.0" encoding="utf-8"?>
<p:tagLst xmlns:p="http://schemas.openxmlformats.org/presentationml/2006/main">
  <p:tag name="AS_UNIQUEID" val="88"/>
</p:tagLst>
</file>

<file path=ppt/tags/tag136.xml><?xml version="1.0" encoding="utf-8"?>
<p:tagLst xmlns:p="http://schemas.openxmlformats.org/presentationml/2006/main">
  <p:tag name="AS_UNIQUEID" val="90"/>
</p:tagLst>
</file>

<file path=ppt/tags/tag137.xml><?xml version="1.0" encoding="utf-8"?>
<p:tagLst xmlns:p="http://schemas.openxmlformats.org/presentationml/2006/main">
  <p:tag name="AS_UNIQUEID" val="92"/>
</p:tagLst>
</file>

<file path=ppt/tags/tag138.xml><?xml version="1.0" encoding="utf-8"?>
<p:tagLst xmlns:p="http://schemas.openxmlformats.org/presentationml/2006/main">
  <p:tag name="AS_UNIQUEID" val="93"/>
</p:tagLst>
</file>

<file path=ppt/tags/tag139.xml><?xml version="1.0" encoding="utf-8"?>
<p:tagLst xmlns:p="http://schemas.openxmlformats.org/presentationml/2006/main">
  <p:tag name="AS_UNIQUEID" val="95"/>
</p:tagLst>
</file>

<file path=ppt/tags/tag140.xml><?xml version="1.0" encoding="utf-8"?>
<p:tagLst xmlns:p="http://schemas.openxmlformats.org/presentationml/2006/main">
  <p:tag name="AS_UNIQUEID" val="96"/>
</p:tagLst>
</file>

<file path=ppt/tags/tag141.xml><?xml version="1.0" encoding="utf-8"?>
<p:tagLst xmlns:p="http://schemas.openxmlformats.org/presentationml/2006/main">
  <p:tag name="AS_UNIQUEID" val="97"/>
</p:tagLst>
</file>

<file path=ppt/tags/tag142.xml><?xml version="1.0" encoding="utf-8"?>
<p:tagLst xmlns:p="http://schemas.openxmlformats.org/presentationml/2006/main">
  <p:tag name="AS_UNIQUEID" val="98"/>
</p:tagLst>
</file>

<file path=ppt/tags/tag143.xml><?xml version="1.0" encoding="utf-8"?>
<p:tagLst xmlns:p="http://schemas.openxmlformats.org/presentationml/2006/main">
  <p:tag name="AS_UNIQUEID" val="99"/>
</p:tagLst>
</file>

<file path=ppt/tags/tag144.xml><?xml version="1.0" encoding="utf-8"?>
<p:tagLst xmlns:p="http://schemas.openxmlformats.org/presentationml/2006/main">
  <p:tag name="AS_UNIQUEID" val="105"/>
</p:tagLst>
</file>

<file path=ppt/tags/tag145.xml><?xml version="1.0" encoding="utf-8"?>
<p:tagLst xmlns:p="http://schemas.openxmlformats.org/presentationml/2006/main">
  <p:tag name="AS_UNIQUEID" val="106"/>
</p:tagLst>
</file>

<file path=ppt/tags/tag146.xml><?xml version="1.0" encoding="utf-8"?>
<p:tagLst xmlns:p="http://schemas.openxmlformats.org/presentationml/2006/main">
  <p:tag name="AS_UNIQUEID" val="101"/>
</p:tagLst>
</file>

<file path=ppt/tags/tag147.xml><?xml version="1.0" encoding="utf-8"?>
<p:tagLst xmlns:p="http://schemas.openxmlformats.org/presentationml/2006/main">
  <p:tag name="AS_UNIQUEID" val="102"/>
</p:tagLst>
</file>

<file path=ppt/tags/tag148.xml><?xml version="1.0" encoding="utf-8"?>
<p:tagLst xmlns:p="http://schemas.openxmlformats.org/presentationml/2006/main">
  <p:tag name="AS_UNIQUEID" val="103"/>
</p:tagLst>
</file>

<file path=ppt/tags/tag149.xml><?xml version="1.0" encoding="utf-8"?>
<p:tagLst xmlns:p="http://schemas.openxmlformats.org/presentationml/2006/main">
  <p:tag name="AS_UNIQUEID" val="112"/>
</p:tagLst>
</file>

<file path=ppt/tags/tag150.xml><?xml version="1.0" encoding="utf-8"?>
<p:tagLst xmlns:p="http://schemas.openxmlformats.org/presentationml/2006/main">
  <p:tag name="AS_UNIQUEID" val="113"/>
</p:tagLst>
</file>

<file path=ppt/tags/tag151.xml><?xml version="1.0" encoding="utf-8"?>
<p:tagLst xmlns:p="http://schemas.openxmlformats.org/presentationml/2006/main">
  <p:tag name="AS_UNIQUEID" val="108"/>
</p:tagLst>
</file>

<file path=ppt/tags/tag152.xml><?xml version="1.0" encoding="utf-8"?>
<p:tagLst xmlns:p="http://schemas.openxmlformats.org/presentationml/2006/main">
  <p:tag name="AS_UNIQUEID" val="109"/>
</p:tagLst>
</file>

<file path=ppt/tags/tag153.xml><?xml version="1.0" encoding="utf-8"?>
<p:tagLst xmlns:p="http://schemas.openxmlformats.org/presentationml/2006/main">
  <p:tag name="AS_UNIQUEID" val="110"/>
</p:tagLst>
</file>

<file path=ppt/tags/tag154.xml><?xml version="1.0" encoding="utf-8"?>
<p:tagLst xmlns:p="http://schemas.openxmlformats.org/presentationml/2006/main">
  <p:tag name="AS_UNIQUEID" val="119"/>
</p:tagLst>
</file>

<file path=ppt/tags/tag155.xml><?xml version="1.0" encoding="utf-8"?>
<p:tagLst xmlns:p="http://schemas.openxmlformats.org/presentationml/2006/main">
  <p:tag name="AS_UNIQUEID" val="120"/>
</p:tagLst>
</file>

<file path=ppt/tags/tag156.xml><?xml version="1.0" encoding="utf-8"?>
<p:tagLst xmlns:p="http://schemas.openxmlformats.org/presentationml/2006/main">
  <p:tag name="AS_UNIQUEID" val="115"/>
</p:tagLst>
</file>

<file path=ppt/tags/tag157.xml><?xml version="1.0" encoding="utf-8"?>
<p:tagLst xmlns:p="http://schemas.openxmlformats.org/presentationml/2006/main">
  <p:tag name="AS_UNIQUEID" val="116"/>
</p:tagLst>
</file>

<file path=ppt/tags/tag158.xml><?xml version="1.0" encoding="utf-8"?>
<p:tagLst xmlns:p="http://schemas.openxmlformats.org/presentationml/2006/main">
  <p:tag name="AS_UNIQUEID" val="117"/>
</p:tagLst>
</file>

<file path=ppt/tags/tag159.xml><?xml version="1.0" encoding="utf-8"?>
<p:tagLst xmlns:p="http://schemas.openxmlformats.org/presentationml/2006/main">
  <p:tag name="AS_UNIQUEID" val="126"/>
</p:tagLst>
</file>

<file path=ppt/tags/tag160.xml><?xml version="1.0" encoding="utf-8"?>
<p:tagLst xmlns:p="http://schemas.openxmlformats.org/presentationml/2006/main">
  <p:tag name="AS_UNIQUEID" val="127"/>
</p:tagLst>
</file>

<file path=ppt/tags/tag161.xml><?xml version="1.0" encoding="utf-8"?>
<p:tagLst xmlns:p="http://schemas.openxmlformats.org/presentationml/2006/main">
  <p:tag name="AS_UNIQUEID" val="122"/>
</p:tagLst>
</file>

<file path=ppt/tags/tag162.xml><?xml version="1.0" encoding="utf-8"?>
<p:tagLst xmlns:p="http://schemas.openxmlformats.org/presentationml/2006/main">
  <p:tag name="AS_UNIQUEID" val="123"/>
</p:tagLst>
</file>

<file path=ppt/tags/tag163.xml><?xml version="1.0" encoding="utf-8"?>
<p:tagLst xmlns:p="http://schemas.openxmlformats.org/presentationml/2006/main">
  <p:tag name="AS_UNIQUEID" val="124"/>
</p:tagLst>
</file>

<file path=ppt/tags/tag164.xml><?xml version="1.0" encoding="utf-8"?>
<p:tagLst xmlns:p="http://schemas.openxmlformats.org/presentationml/2006/main">
  <p:tag name="AS_UNIQUEID" val="133"/>
</p:tagLst>
</file>

<file path=ppt/tags/tag165.xml><?xml version="1.0" encoding="utf-8"?>
<p:tagLst xmlns:p="http://schemas.openxmlformats.org/presentationml/2006/main">
  <p:tag name="AS_UNIQUEID" val="134"/>
</p:tagLst>
</file>

<file path=ppt/tags/tag166.xml><?xml version="1.0" encoding="utf-8"?>
<p:tagLst xmlns:p="http://schemas.openxmlformats.org/presentationml/2006/main">
  <p:tag name="AS_UNIQUEID" val="129"/>
</p:tagLst>
</file>

<file path=ppt/tags/tag167.xml><?xml version="1.0" encoding="utf-8"?>
<p:tagLst xmlns:p="http://schemas.openxmlformats.org/presentationml/2006/main">
  <p:tag name="AS_UNIQUEID" val="130"/>
</p:tagLst>
</file>

<file path=ppt/tags/tag168.xml><?xml version="1.0" encoding="utf-8"?>
<p:tagLst xmlns:p="http://schemas.openxmlformats.org/presentationml/2006/main">
  <p:tag name="AS_UNIQUEID" val="131"/>
</p:tagLst>
</file>

<file path=ppt/tags/tag169.xml><?xml version="1.0" encoding="utf-8"?>
<p:tagLst xmlns:p="http://schemas.openxmlformats.org/presentationml/2006/main">
  <p:tag name="AS_UNIQUEID" val="140"/>
</p:tagLst>
</file>

<file path=ppt/tags/tag170.xml><?xml version="1.0" encoding="utf-8"?>
<p:tagLst xmlns:p="http://schemas.openxmlformats.org/presentationml/2006/main">
  <p:tag name="AS_UNIQUEID" val="136"/>
</p:tagLst>
</file>

<file path=ppt/tags/tag171.xml><?xml version="1.0" encoding="utf-8"?>
<p:tagLst xmlns:p="http://schemas.openxmlformats.org/presentationml/2006/main">
  <p:tag name="AS_UNIQUEID" val="137"/>
</p:tagLst>
</file>

<file path=ppt/tags/tag172.xml><?xml version="1.0" encoding="utf-8"?>
<p:tagLst xmlns:p="http://schemas.openxmlformats.org/presentationml/2006/main">
  <p:tag name="AS_UNIQUEID" val="138"/>
</p:tagLst>
</file>

<file path=ppt/tags/tag173.xml><?xml version="1.0" encoding="utf-8"?>
<p:tagLst xmlns:p="http://schemas.openxmlformats.org/presentationml/2006/main">
  <p:tag name="AS_UNIQUEID" val="247"/>
</p:tagLst>
</file>

<file path=ppt/tags/tag174.xml><?xml version="1.0" encoding="utf-8"?>
<p:tagLst xmlns:p="http://schemas.openxmlformats.org/presentationml/2006/main">
  <p:tag name="AS_UNIQUEID" val="248"/>
</p:tagLst>
</file>

<file path=ppt/tags/tag175.xml><?xml version="1.0" encoding="utf-8"?>
<p:tagLst xmlns:p="http://schemas.openxmlformats.org/presentationml/2006/main">
  <p:tag name="AS_UNIQUEID" val="249"/>
</p:tagLst>
</file>

<file path=ppt/tags/tag176.xml><?xml version="1.0" encoding="utf-8"?>
<p:tagLst xmlns:p="http://schemas.openxmlformats.org/presentationml/2006/main">
  <p:tag name="AS_UNIQUEID" val="250"/>
</p:tagLst>
</file>

<file path=ppt/tags/tag177.xml><?xml version="1.0" encoding="utf-8"?>
<p:tagLst xmlns:p="http://schemas.openxmlformats.org/presentationml/2006/main">
  <p:tag name="AS_UNIQUEID" val="251"/>
</p:tagLst>
</file>

<file path=ppt/tags/tag178.xml><?xml version="1.0" encoding="utf-8"?>
<p:tagLst xmlns:p="http://schemas.openxmlformats.org/presentationml/2006/main">
  <p:tag name="AS_UNIQUEID" val="252"/>
</p:tagLst>
</file>

<file path=ppt/tags/tag179.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主题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4533</Words>
  <Application>WPS 演示</Application>
  <PresentationFormat/>
  <Paragraphs>330</Paragraphs>
  <Slides>35</Slides>
  <Notes>12</Notes>
  <HiddenSlides>0</HiddenSlides>
  <MMClips>1</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35</vt:i4>
      </vt:variant>
    </vt:vector>
  </HeadingPairs>
  <TitlesOfParts>
    <vt:vector size="54" baseType="lpstr">
      <vt:lpstr>Arial</vt:lpstr>
      <vt:lpstr>宋体</vt:lpstr>
      <vt:lpstr>Wingdings</vt:lpstr>
      <vt:lpstr>微软雅黑</vt:lpstr>
      <vt:lpstr>Times New Roman</vt:lpstr>
      <vt:lpstr>Times New Roman</vt:lpstr>
      <vt:lpstr>Courier New</vt:lpstr>
      <vt:lpstr>黑体</vt:lpstr>
      <vt:lpstr>方正报宋_GBK</vt:lpstr>
      <vt:lpstr>Calibri</vt:lpstr>
      <vt:lpstr>印品丫丫体-D版</vt:lpstr>
      <vt:lpstr>等线 Light</vt:lpstr>
      <vt:lpstr>等线</vt:lpstr>
      <vt:lpstr>Arial Unicode MS</vt:lpstr>
      <vt:lpstr>等线</vt:lpstr>
      <vt:lpstr>等线</vt:lpstr>
      <vt:lpstr>楷体_GB2312</vt:lpstr>
      <vt:lpstr>新宋体</vt:lpstr>
      <vt:lpstr>主题5</vt:lpstr>
      <vt:lpstr>第二课  我国的社会主义市场经济体制</vt:lpstr>
      <vt:lpstr>PowerPoint 演示文稿</vt:lpstr>
      <vt:lpstr>议题：冬季大气污染的破局之路</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Administrator</cp:lastModifiedBy>
  <cp:revision>2</cp:revision>
  <cp:lastPrinted>2020-11-13T11:13:00Z</cp:lastPrinted>
  <dcterms:created xsi:type="dcterms:W3CDTF">2020-11-13T11:13:00Z</dcterms:created>
  <dcterms:modified xsi:type="dcterms:W3CDTF">2021-01-18T09:28:07Z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KSOProductBuildVer">
    <vt:lpwstr>2052-11.1.0.10228</vt:lpwstr>
  </property>
</Properties>
</file>