
<file path=[Content_Types].xml><?xml version="1.0" encoding="utf-8"?>
<Types xmlns="http://schemas.openxmlformats.org/package/2006/content-types">
  <Default Extension="jpeg" ContentType="image/jpeg"/>
  <Default Extension="JPG" ContentType="image/.jpg"/>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
  </p:notesMasterIdLst>
  <p:sldIdLst>
    <p:sldId id="256" r:id="rId3"/>
    <p:sldId id="260" r:id="rId4"/>
    <p:sldId id="264" r:id="rId5"/>
    <p:sldId id="265" r:id="rId6"/>
    <p:sldId id="266" r:id="rId7"/>
    <p:sldId id="258" r:id="rId9"/>
    <p:sldId id="267" r:id="rId10"/>
    <p:sldId id="278" r:id="rId11"/>
    <p:sldId id="268" r:id="rId12"/>
    <p:sldId id="273" r:id="rId13"/>
    <p:sldId id="279" r:id="rId14"/>
    <p:sldId id="280" r:id="rId15"/>
    <p:sldId id="269" r:id="rId16"/>
    <p:sldId id="270" r:id="rId17"/>
    <p:sldId id="283" r:id="rId18"/>
    <p:sldId id="272" r:id="rId19"/>
    <p:sldId id="259" r:id="rId20"/>
    <p:sldId id="290" r:id="rId21"/>
    <p:sldId id="295" r:id="rId22"/>
    <p:sldId id="291" r:id="rId23"/>
    <p:sldId id="294" r:id="rId24"/>
    <p:sldId id="289" r:id="rId25"/>
    <p:sldId id="298" r:id="rId26"/>
    <p:sldId id="300" r:id="rId27"/>
    <p:sldId id="299" r:id="rId28"/>
    <p:sldId id="301" r:id="rId29"/>
    <p:sldId id="297" r:id="rId30"/>
  </p:sldIdLst>
  <p:sldSz cx="12192000" cy="6858000"/>
  <p:notesSz cx="6858000" cy="9144000"/>
  <p:custDataLst>
    <p:tags r:id="rId3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作者" initials="" lastIdx="0" clrIdx="2"/>
  <p:cmAuthor id="1" name="吴长付" initials="吴" lastIdx="0" clrIdx="0"/>
  <p:cmAuthor id="2" name="qizhong" initials="q" lastIdx="0" clrIdx="1"/>
  <p:cmAuthor id="3" name="Administrator" initials="A" lastIdx="0" clrIdx="0"/>
  <p:cmAuthor id="4" name="CHINESE-BC06F90" initials="C" lastIdx="0" clrIdx="0"/>
  <p:cmAuthor id="5" name="lenovo" initials="l" lastIdx="0" clrIdx="0"/>
  <p:cmAuthor id="6" name="xkb1.com" initials="x" lastIdx="0" clrIdx="0"/>
  <p:cmAuthor id="7" name="www.xkb1.com" initials="w" lastIdx="0" clrIdx="1"/>
  <p:cmAuthor id="8" name="MING" initials="M" lastIdx="0" clrIdx="2"/>
  <p:cmAuthor id="9" name="dongyu" initials="d" lastIdx="0" clrIdx="8"/>
  <p:cmAuthor id="10" name="新课标第一网" initials="新" lastIdx="0" clrIdx="0"/>
  <p:cmAuthor id="11" name="微软用户" initials="微" lastIdx="0" clrIdx="0"/>
  <p:cmAuthor id="12" name="jinli" initials="j" lastIdx="0" clrIdx="0"/>
  <p:cmAuthor id="14" name="X541" initials="X" lastIdx="0" clrIdx="13"/>
  <p:cmAuthor id="13" name="PC" initials="P" lastIdx="0" clrIdx="12"/>
  <p:cmAuthor id="16" name="Nicole Li  李倩" initials="N" lastIdx="0" clrIdx="0"/>
  <p:cmAuthor id="17" name="admin" initials="a" lastIdx="0" clrIdx="0"/>
  <p:cmAuthor id="15" name="李丽" initials="李" lastIdx="0" clrIdx="14"/>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notesViewPr>
    <p:cSldViewPr>
      <p:cViewPr>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notesMaster" Target="notesMasters/notesMaster1.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5" Type="http://schemas.openxmlformats.org/officeDocument/2006/relationships/tags" Target="tags/tag383.xml"/><Relationship Id="rId34" Type="http://schemas.openxmlformats.org/officeDocument/2006/relationships/commentAuthors" Target="commentAuthors.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7" Type="http://schemas.openxmlformats.org/officeDocument/2006/relationships/theme" Target="../theme/theme2.xml"/><Relationship Id="rId6" Type="http://schemas.openxmlformats.org/officeDocument/2006/relationships/tags" Target="../tags/tag382.xml"/><Relationship Id="rId5" Type="http://schemas.openxmlformats.org/officeDocument/2006/relationships/tags" Target="../tags/tag381.xml"/><Relationship Id="rId4" Type="http://schemas.openxmlformats.org/officeDocument/2006/relationships/tags" Target="../tags/tag380.xml"/><Relationship Id="rId3" Type="http://schemas.openxmlformats.org/officeDocument/2006/relationships/tags" Target="../tags/tag379.xml"/><Relationship Id="rId2" Type="http://schemas.openxmlformats.org/officeDocument/2006/relationships/tags" Target="../tags/tag378.xml"/><Relationship Id="rId1" Type="http://schemas.openxmlformats.org/officeDocument/2006/relationships/tags" Target="../tags/tag37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custDataLst>
              <p:tags r:id="rId1"/>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2"/>
            </p:custDataLst>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custDataLst>
              <p:tags r:id="rId3"/>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4"/>
            </p:custDataLst>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custDataLst>
              <p:tags r:id="rId5"/>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6"/>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5" Type="http://schemas.openxmlformats.org/officeDocument/2006/relationships/tags" Target="../tags/tag123.xml"/><Relationship Id="rId4" Type="http://schemas.openxmlformats.org/officeDocument/2006/relationships/tags" Target="../tags/tag122.xml"/><Relationship Id="rId3" Type="http://schemas.openxmlformats.org/officeDocument/2006/relationships/tags" Target="../tags/tag121.xml"/><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5" Type="http://schemas.openxmlformats.org/officeDocument/2006/relationships/tags" Target="../tags/tag166.xml"/><Relationship Id="rId4" Type="http://schemas.openxmlformats.org/officeDocument/2006/relationships/tags" Target="../tags/tag165.xml"/><Relationship Id="rId3" Type="http://schemas.openxmlformats.org/officeDocument/2006/relationships/tags" Target="../tags/tag164.xml"/><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幻灯片图像占位符 1"/>
          <p:cNvSpPr>
            <a:spLocks noGrp="1" noRot="1" noChangeAspect="1" noChangeArrowheads="1" noTextEdit="1"/>
          </p:cNvSpPr>
          <p:nvPr>
            <p:ph type="sldImg" idx="4294967295"/>
            <p:custDataLst>
              <p:tags r:id="rId3"/>
            </p:custDataLst>
          </p:nvPr>
        </p:nvSpPr>
        <p:spPr bwMode="auto">
          <a:noFill/>
          <a:ln>
            <a:solidFill>
              <a:srgbClr val="000000"/>
            </a:solidFill>
            <a:miter lim="800000"/>
          </a:ln>
        </p:spPr>
      </p:sp>
      <p:sp>
        <p:nvSpPr>
          <p:cNvPr id="24578" name="备注占位符 2"/>
          <p:cNvSpPr>
            <a:spLocks noGrp="1" noChangeArrowheads="1"/>
          </p:cNvSpPr>
          <p:nvPr>
            <p:ph type="body" idx="6"/>
            <p:custDataLst>
              <p:tags r:id="rId4"/>
            </p:custDataLst>
          </p:nvPr>
        </p:nvSpPr>
        <p:spPr bwMode="auto">
          <a:noFill/>
        </p:spPr>
        <p:txBody>
          <a:bodyPr wrap="square" numCol="1" anchor="t" anchorCtr="0" compatLnSpc="1"/>
          <a:lstStyle/>
          <a:p>
            <a:r>
              <a:rPr lang="zh-CN" altLang="en-US"/>
              <a:t>非公有制经济是相对于公有制经济而产生的一个名词</a:t>
            </a:r>
            <a:endParaRPr lang="zh-CN" altLang="en-US"/>
          </a:p>
        </p:txBody>
      </p:sp>
      <p:sp>
        <p:nvSpPr>
          <p:cNvPr id="23555" name="灯片编号占位符 3"/>
          <p:cNvSpPr>
            <a:spLocks noGrp="1" noChangeArrowheads="1"/>
          </p:cNvSpPr>
          <p:nvPr>
            <p:ph type="sldNum" sz="quarter" idx="5"/>
            <p:custDataLst>
              <p:tags r:id="rId5"/>
            </p:custDataLst>
          </p:nvPr>
        </p:nvSpPr>
        <p:spPr bwMode="auto">
          <a:ln>
            <a:miter lim="800000"/>
          </a:ln>
        </p:spPr>
        <p:txBody>
          <a:bodyPr/>
          <a:lstStyle/>
          <a:p>
            <a:pPr>
              <a:defRPr/>
            </a:pPr>
            <a:fld id="{E477A9CA-825F-436F-9F5E-10FEF4D70587}" type="slidenum">
              <a:rPr lang="zh-CN" altLang="en-US"/>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幻灯片图像占位符 1"/>
          <p:cNvSpPr>
            <a:spLocks noGrp="1" noRot="1" noChangeAspect="1"/>
          </p:cNvSpPr>
          <p:nvPr>
            <p:ph type="sldImg"/>
            <p:custDataLst>
              <p:tags r:id="rId3"/>
            </p:custDataLst>
          </p:nvPr>
        </p:nvSpPr>
        <p:spPr/>
      </p:sp>
      <p:sp>
        <p:nvSpPr>
          <p:cNvPr id="69635" name="备注占位符 2"/>
          <p:cNvSpPr>
            <a:spLocks noGrp="1"/>
          </p:cNvSpPr>
          <p:nvPr>
            <p:ph type="body" idx="1"/>
            <p:custDataLst>
              <p:tags r:id="rId4"/>
            </p:custDataLst>
          </p:nvPr>
        </p:nvSpPr>
        <p:spPr/>
        <p:txBody>
          <a:bodyPr lIns="91440" tIns="45720" rIns="91440" bIns="45720" anchor="t"/>
          <a:lstStyle/>
          <a:p>
            <a:pPr marL="0" lvl="0" indent="0" algn="l" defTabSz="914400" rtl="0" eaLnBrk="1" fontAlgn="base" latinLnBrk="0" hangingPunct="1">
              <a:lnSpc>
                <a:spcPct val="100000"/>
              </a:lnSpc>
              <a:spcBef>
                <a:spcPct val="0"/>
              </a:spcBef>
              <a:spcAft>
                <a:spcPct val="0"/>
              </a:spcAft>
              <a:buClrTx/>
              <a:buSzTx/>
              <a:buFontTx/>
              <a:buNone/>
            </a:pPr>
            <a:r>
              <a:rPr lang="zh-CN" altLang="en-US" sz="1200">
                <a:solidFill>
                  <a:srgbClr val="000000"/>
                </a:solidFill>
                <a:latin typeface="等线" panose="02010600030101010101" pitchFamily="2" charset="-122"/>
                <a:ea typeface="等线" panose="02010600030101010101" pitchFamily="2" charset="-122"/>
              </a:rPr>
              <a:t>那么国有经济主要涉及哪些领域呢</a:t>
            </a:r>
            <a:r>
              <a:rPr lang="en-US" altLang="zh-CN" sz="1200">
                <a:solidFill>
                  <a:srgbClr val="000000"/>
                </a:solidFill>
                <a:ea typeface="等线" panose="02010600030101010101" pitchFamily="2" charset="-122"/>
              </a:rPr>
              <a:t>?</a:t>
            </a:r>
            <a:r>
              <a:rPr lang="zh-CN" altLang="en-US" sz="1200">
                <a:solidFill>
                  <a:srgbClr val="000000"/>
                </a:solidFill>
                <a:latin typeface="等线" panose="02010600030101010101" pitchFamily="2" charset="-122"/>
                <a:ea typeface="等线" panose="02010600030101010101" pitchFamily="2" charset="-122"/>
              </a:rPr>
              <a:t>主要涉及关乎国家安全和国家经济命脉的行业和关键领域；</a:t>
            </a:r>
            <a:endParaRPr lang="zh-CN" altLang="en-US" sz="1200">
              <a:solidFill>
                <a:srgbClr val="000000"/>
              </a:solidFill>
              <a:latin typeface="等线" panose="02010600030101010101" pitchFamily="2" charset="-122"/>
              <a:ea typeface="等线" panose="02010600030101010101" pitchFamily="2" charset="-122"/>
            </a:endParaRPr>
          </a:p>
          <a:p>
            <a:pPr marL="0" lvl="0" indent="0" algn="l" defTabSz="914400" rtl="0" eaLnBrk="1" fontAlgn="base" latinLnBrk="0" hangingPunct="1">
              <a:lnSpc>
                <a:spcPct val="100000"/>
              </a:lnSpc>
              <a:spcBef>
                <a:spcPct val="0"/>
              </a:spcBef>
              <a:spcAft>
                <a:spcPct val="0"/>
              </a:spcAft>
              <a:buClrTx/>
              <a:buSzTx/>
              <a:buFontTx/>
              <a:buNone/>
            </a:pPr>
            <a:r>
              <a:rPr lang="zh-CN" altLang="en-US" sz="1200">
                <a:solidFill>
                  <a:srgbClr val="000000"/>
                </a:solidFill>
                <a:latin typeface="黑体" panose="02010609060101010101" charset="-122"/>
                <a:ea typeface="黑体" panose="02010609060101010101" charset="-122"/>
              </a:rPr>
              <a:t>发展、壮大国有经济，对于</a:t>
            </a:r>
            <a:r>
              <a:rPr lang="zh-CN" altLang="en-US" sz="1200">
                <a:solidFill>
                  <a:srgbClr val="5B9BD5"/>
                </a:solidFill>
                <a:latin typeface="黑体" panose="02010609060101010101" charset="-122"/>
                <a:ea typeface="黑体" panose="02010609060101010101" charset="-122"/>
              </a:rPr>
              <a:t>提供公共服务、发展重要前瞻性战略性产业、保护生态环境、支持科技进步和保障国家安全</a:t>
            </a:r>
            <a:r>
              <a:rPr lang="zh-CN" altLang="en-US" sz="1200">
                <a:solidFill>
                  <a:srgbClr val="000000"/>
                </a:solidFill>
                <a:latin typeface="黑体" panose="02010609060101010101" charset="-122"/>
                <a:ea typeface="黑体" panose="02010609060101010101" charset="-122"/>
              </a:rPr>
              <a:t>等，具有</a:t>
            </a:r>
            <a:r>
              <a:rPr lang="zh-CN" altLang="en-US" sz="1200">
                <a:solidFill>
                  <a:srgbClr val="5B9BD5"/>
                </a:solidFill>
                <a:latin typeface="黑体" panose="02010609060101010101" charset="-122"/>
                <a:ea typeface="黑体" panose="02010609060101010101" charset="-122"/>
              </a:rPr>
              <a:t>关键作用。</a:t>
            </a:r>
            <a:endParaRPr lang="zh-CN" altLang="en-US" sz="1200">
              <a:solidFill>
                <a:srgbClr val="5B9BD5"/>
              </a:solidFill>
              <a:latin typeface="黑体" panose="02010609060101010101" charset="-122"/>
              <a:ea typeface="黑体" panose="02010609060101010101" charset="-122"/>
            </a:endParaRPr>
          </a:p>
          <a:p>
            <a:pPr marL="0" lvl="0" indent="0" algn="l" defTabSz="914400" rtl="0" eaLnBrk="1" fontAlgn="base" latinLnBrk="0" hangingPunct="1">
              <a:lnSpc>
                <a:spcPct val="100000"/>
              </a:lnSpc>
              <a:spcBef>
                <a:spcPct val="0"/>
              </a:spcBef>
              <a:spcAft>
                <a:spcPct val="0"/>
              </a:spcAft>
              <a:buClrTx/>
              <a:buSzTx/>
              <a:buFontTx/>
              <a:buNone/>
            </a:pPr>
            <a:r>
              <a:rPr lang="zh-CN" altLang="en-US" sz="1200">
                <a:solidFill>
                  <a:srgbClr val="000000"/>
                </a:solidFill>
                <a:latin typeface="黑体" panose="02010609060101010101" charset="-122"/>
                <a:ea typeface="黑体" panose="02010609060101010101" charset="-122"/>
              </a:rPr>
              <a:t>国有经济涉及的领域是关系经济命脉的行业；承担火神山建设的主力是央企，这些材料说明什么？</a:t>
            </a:r>
            <a:endParaRPr lang="zh-CN" altLang="en-US" sz="1200">
              <a:solidFill>
                <a:srgbClr val="000000"/>
              </a:solidFill>
              <a:latin typeface="等线" panose="02010600030101010101" pitchFamily="2" charset="-122"/>
              <a:ea typeface="等线" panose="02010600030101010101" pitchFamily="2" charset="-122"/>
            </a:endParaRPr>
          </a:p>
        </p:txBody>
      </p:sp>
      <p:sp>
        <p:nvSpPr>
          <p:cNvPr id="69636" name="灯片编号占位符 3"/>
          <p:cNvSpPr>
            <a:spLocks noGrp="1"/>
          </p:cNvSpPr>
          <p:nvPr>
            <p:ph type="sldNum" sz="quarter" idx="10"/>
            <p:custDataLst>
              <p:tags r:id="rId5"/>
            </p:custDataLst>
          </p:nvPr>
        </p:nvSpPr>
        <p:spPr>
          <a:xfrm>
            <a:off x="3884613" y="8685213"/>
            <a:ext cx="2971800" cy="458787"/>
          </a:xfrm>
          <a:prstGeom prst="rect">
            <a:avLst/>
          </a:prstGeom>
          <a:noFill/>
          <a:ln w="9525">
            <a:noFill/>
          </a:ln>
        </p:spPr>
        <p:txBody>
          <a:bodyPr lIns="91440" tIns="45720" rIns="91440" bIns="45720" anchor="b"/>
          <a:lstStyle/>
          <a:p>
            <a:pPr lvl="0" algn="r"/>
            <a:fld id="{9A0DB2DC-4C9A-4742-B13C-FB6460FD3503}" type="slidenum">
              <a:rPr lang="zh-CN" altLang="en-US" sz="1200">
                <a:latin typeface="等线" panose="02010600030101010101" pitchFamily="2" charset="-122"/>
                <a:ea typeface="等线" panose="02010600030101010101" pitchFamily="2" charset="-122"/>
              </a:rPr>
            </a:fld>
            <a:endParaRPr lang="zh-CN" altLang="en-US" sz="1200">
              <a:latin typeface="等线" panose="02010600030101010101" pitchFamily="2" charset="-122"/>
              <a:ea typeface="等线"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7" Type="http://schemas.openxmlformats.org/officeDocument/2006/relationships/tags" Target="../tags/tag46.xml"/><Relationship Id="rId6" Type="http://schemas.openxmlformats.org/officeDocument/2006/relationships/tags" Target="../tags/tag45.xml"/><Relationship Id="rId5" Type="http://schemas.openxmlformats.org/officeDocument/2006/relationships/tags" Target="../tags/tag44.xml"/><Relationship Id="rId4" Type="http://schemas.openxmlformats.org/officeDocument/2006/relationships/tags" Target="../tags/tag43.xml"/><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7" Type="http://schemas.openxmlformats.org/officeDocument/2006/relationships/tags" Target="../tags/tag52.xml"/><Relationship Id="rId6" Type="http://schemas.openxmlformats.org/officeDocument/2006/relationships/tags" Target="../tags/tag51.xml"/><Relationship Id="rId5" Type="http://schemas.openxmlformats.org/officeDocument/2006/relationships/tags" Target="../tags/tag50.xml"/><Relationship Id="rId4" Type="http://schemas.openxmlformats.org/officeDocument/2006/relationships/tags" Target="../tags/tag49.xml"/><Relationship Id="rId3" Type="http://schemas.openxmlformats.org/officeDocument/2006/relationships/tags" Target="../tags/tag48.xml"/><Relationship Id="rId2" Type="http://schemas.openxmlformats.org/officeDocument/2006/relationships/tags" Target="../tags/tag47.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6" Type="http://schemas.openxmlformats.org/officeDocument/2006/relationships/tags" Target="../tags/tag57.xml"/><Relationship Id="rId5" Type="http://schemas.openxmlformats.org/officeDocument/2006/relationships/tags" Target="../tags/tag56.xml"/><Relationship Id="rId4" Type="http://schemas.openxmlformats.org/officeDocument/2006/relationships/tags" Target="../tags/tag55.xml"/><Relationship Id="rId3" Type="http://schemas.openxmlformats.org/officeDocument/2006/relationships/tags" Target="../tags/tag54.xml"/><Relationship Id="rId2" Type="http://schemas.openxmlformats.org/officeDocument/2006/relationships/tags" Target="../tags/tag53.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6" Type="http://schemas.openxmlformats.org/officeDocument/2006/relationships/tags" Target="../tags/tag62.xml"/><Relationship Id="rId5" Type="http://schemas.openxmlformats.org/officeDocument/2006/relationships/tags" Target="../tags/tag61.xml"/><Relationship Id="rId4" Type="http://schemas.openxmlformats.org/officeDocument/2006/relationships/tags" Target="../tags/tag60.xml"/><Relationship Id="rId3" Type="http://schemas.openxmlformats.org/officeDocument/2006/relationships/tags" Target="../tags/tag59.xml"/><Relationship Id="rId2" Type="http://schemas.openxmlformats.org/officeDocument/2006/relationships/tags" Target="../tags/tag58.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6" Type="http://schemas.openxmlformats.org/officeDocument/2006/relationships/tags" Target="../tags/tag66.xml"/><Relationship Id="rId5" Type="http://schemas.openxmlformats.org/officeDocument/2006/relationships/tags" Target="../tags/tag65.xml"/><Relationship Id="rId4" Type="http://schemas.openxmlformats.org/officeDocument/2006/relationships/tags" Target="../tags/tag64.xml"/><Relationship Id="rId3" Type="http://schemas.openxmlformats.org/officeDocument/2006/relationships/tags" Target="../tags/tag63.xm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73.xml"/><Relationship Id="rId8" Type="http://schemas.openxmlformats.org/officeDocument/2006/relationships/tags" Target="../tags/tag72.xml"/><Relationship Id="rId7" Type="http://schemas.openxmlformats.org/officeDocument/2006/relationships/tags" Target="../tags/tag71.xml"/><Relationship Id="rId6" Type="http://schemas.openxmlformats.org/officeDocument/2006/relationships/tags" Target="../tags/tag70.xml"/><Relationship Id="rId5" Type="http://schemas.openxmlformats.org/officeDocument/2006/relationships/tags" Target="../tags/tag69.xml"/><Relationship Id="rId4" Type="http://schemas.openxmlformats.org/officeDocument/2006/relationships/tags" Target="../tags/tag68.xml"/><Relationship Id="rId3" Type="http://schemas.openxmlformats.org/officeDocument/2006/relationships/tags" Target="../tags/tag67.xm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7" Type="http://schemas.openxmlformats.org/officeDocument/2006/relationships/tags" Target="../tags/tag78.xml"/><Relationship Id="rId6" Type="http://schemas.openxmlformats.org/officeDocument/2006/relationships/tags" Target="../tags/tag77.xml"/><Relationship Id="rId5" Type="http://schemas.openxmlformats.org/officeDocument/2006/relationships/tags" Target="../tags/tag76.xml"/><Relationship Id="rId4" Type="http://schemas.openxmlformats.org/officeDocument/2006/relationships/tags" Target="../tags/tag75.xml"/><Relationship Id="rId3" Type="http://schemas.openxmlformats.org/officeDocument/2006/relationships/tags" Target="../tags/tag74.xml"/><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custDataLst>
              <p:tags r:id="rId3"/>
            </p:custDataLst>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custDataLst>
              <p:tags r:id="rId3"/>
            </p:custDataLst>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custDataLst>
              <p:tags r:id="rId3"/>
            </p:custDataLst>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custDataLst>
              <p:tags r:id="rId4"/>
            </p:custDataLst>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custDataLst>
              <p:tags r:id="rId5"/>
            </p:custDataLst>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custDataLst>
              <p:tags r:id="rId6"/>
            </p:custDataLst>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custDataLst>
              <p:tags r:id="rId3"/>
            </p:custDataLst>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custDataLst>
              <p:tags r:id="rId3"/>
            </p:custDataLst>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custDataLst>
              <p:tags r:id="rId3"/>
            </p:custDataLst>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fld>
            <a:endParaRPr lang="zh-CN" alt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内容页1">
    <p:bg>
      <p:bgPr>
        <a:blipFill rotWithShape="0">
          <a:blip r:embed="rId2"/>
          <a:stretch>
            <a:fillRect/>
          </a:stretch>
        </a:blipFill>
        <a:effectLst/>
      </p:bgPr>
    </p:bg>
    <p:spTree>
      <p:nvGrpSpPr>
        <p:cNvPr id="1" name=""/>
        <p:cNvGrpSpPr/>
        <p:nvPr/>
      </p:nvGrpSpPr>
      <p:grpSpPr/>
      <p:sp>
        <p:nvSpPr>
          <p:cNvPr id="15362" name="矩形 6"/>
          <p:cNvSpPr/>
          <p:nvPr>
            <p:custDataLst>
              <p:tags r:id="rId3"/>
            </p:custDataLst>
          </p:nvPr>
        </p:nvSpPr>
        <p:spPr>
          <a:xfrm>
            <a:off x="0" y="0"/>
            <a:ext cx="12192000" cy="611717"/>
          </a:xfrm>
          <a:prstGeom prst="rect">
            <a:avLst/>
          </a:prstGeom>
          <a:solidFill>
            <a:srgbClr val="BF1B1B"/>
          </a:solidFill>
          <a:ln w="12700">
            <a:noFill/>
          </a:ln>
        </p:spPr>
        <p:txBody>
          <a:bodyPr anchor="ctr"/>
          <a:lstStyle/>
          <a:p>
            <a:pPr lvl="0" algn="ctr" fontAlgn="base"/>
            <a:endParaRPr lang="zh-CN" altLang="en-US" sz="1735">
              <a:solidFill>
                <a:srgbClr val="FFFFFF"/>
              </a:solidFill>
            </a:endParaRPr>
          </a:p>
        </p:txBody>
      </p:sp>
      <p:sp>
        <p:nvSpPr>
          <p:cNvPr id="15363" name="灯片编号占位符 5"/>
          <p:cNvSpPr>
            <a:spLocks noGrp="1"/>
          </p:cNvSpPr>
          <p:nvPr>
            <p:ph type="sldNum" sz="quarter" idx="4"/>
            <p:custDataLst>
              <p:tags r:id="rId4"/>
            </p:custDataLst>
          </p:nvPr>
        </p:nvSpPr>
        <p:spPr>
          <a:xfrm>
            <a:off x="8877300" y="6314017"/>
            <a:ext cx="2700867" cy="317500"/>
          </a:xfrm>
          <a:prstGeom prst="rect">
            <a:avLst/>
          </a:prstGeom>
          <a:noFill/>
          <a:ln w="9525">
            <a:noFill/>
          </a:ln>
        </p:spPr>
        <p:txBody>
          <a:bodyPr lIns="91440" tIns="45720" rIns="91440" bIns="45720" anchor="ctr"/>
          <a:lstStyle/>
          <a:p>
            <a:pPr algn="r"/>
            <a:fld id="{9A0DB2DC-4C9A-4742-B13C-FB6460FD3503}" type="slidenum">
              <a:rPr lang="zh-CN" altLang="en-US" baseline="0"/>
            </a:fld>
            <a:endParaRPr lang="zh-CN" altLang="en-US" baseline="0"/>
          </a:p>
        </p:txBody>
      </p:sp>
      <p:sp>
        <p:nvSpPr>
          <p:cNvPr id="15366" name="日期占位符 3"/>
          <p:cNvSpPr>
            <a:spLocks noGrp="1"/>
          </p:cNvSpPr>
          <p:nvPr>
            <p:ph type="dt" sz="half" idx="2"/>
            <p:custDataLst>
              <p:tags r:id="rId5"/>
            </p:custDataLst>
          </p:nvPr>
        </p:nvSpPr>
        <p:spPr>
          <a:xfrm>
            <a:off x="611717" y="6314017"/>
            <a:ext cx="2700867" cy="317500"/>
          </a:xfrm>
          <a:prstGeom prst="rect">
            <a:avLst/>
          </a:prstGeom>
          <a:noFill/>
          <a:ln w="9525">
            <a:noFill/>
          </a:ln>
        </p:spPr>
        <p:txBody>
          <a:bodyPr lIns="91440" tIns="45720" rIns="91440" bIns="45720" anchor="ctr"/>
          <a:lstStyle/>
          <a:p>
            <a:fld id="{BB962C8B-B14F-4D97-AF65-F5344CB8AC3E}" type="datetime1">
              <a:rPr lang="zh-CN" altLang="en-US" baseline="0"/>
            </a:fld>
            <a:endParaRPr lang="zh-CN" altLang="en-US" baseline="0"/>
          </a:p>
        </p:txBody>
      </p:sp>
      <p:sp>
        <p:nvSpPr>
          <p:cNvPr id="15367" name="页脚占位符 4"/>
          <p:cNvSpPr>
            <a:spLocks noGrp="1"/>
          </p:cNvSpPr>
          <p:nvPr>
            <p:ph type="ftr" sz="quarter" idx="3"/>
            <p:custDataLst>
              <p:tags r:id="rId6"/>
            </p:custDataLst>
          </p:nvPr>
        </p:nvSpPr>
        <p:spPr>
          <a:xfrm>
            <a:off x="4116917" y="6314017"/>
            <a:ext cx="3958167" cy="317500"/>
          </a:xfrm>
          <a:prstGeom prst="rect">
            <a:avLst/>
          </a:prstGeom>
          <a:noFill/>
          <a:ln w="9525">
            <a:noFill/>
          </a:ln>
        </p:spPr>
        <p:txBody>
          <a:bodyPr lIns="91440" tIns="45720" rIns="91440" bIns="45720" anchor="ctr"/>
          <a:lstStyle/>
          <a:p>
            <a:pPr algn="ctr"/>
            <a:endParaRPr lang="zh-CN" altLang="en-US" baseline="0"/>
          </a:p>
        </p:txBody>
      </p:sp>
    </p:spTree>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三人团队介绍">
    <p:bg>
      <p:bgPr>
        <a:blipFill dpi="0" rotWithShape="1">
          <a:blip r:embed="rId2">
            <a:lum/>
          </a:blip>
          <a:tile tx="0" ty="0" sx="100000" sy="100000" flip="none" algn="tl"/>
        </a:blipFill>
        <a:effectLst/>
      </p:bgPr>
    </p:bg>
    <p:spTree>
      <p:nvGrpSpPr>
        <p:cNvPr id="1" name=""/>
        <p:cNvGrpSpPr/>
        <p:nvPr/>
      </p:nvGrpSpPr>
      <p:grpSpPr>
        <a:xfrm>
          <a:off x="0" y="0"/>
          <a:ext cx="0" cy="0"/>
          <a:chOff x="0" y="0"/>
          <a:chExt cx="0" cy="0"/>
        </a:xfrm>
      </p:grpSpPr>
      <p:sp>
        <p:nvSpPr>
          <p:cNvPr id="10" name="矩形 9"/>
          <p:cNvSpPr/>
          <p:nvPr userDrawn="1">
            <p:custDataLst>
              <p:tags r:id="rId3"/>
            </p:custDataLst>
          </p:nvPr>
        </p:nvSpPr>
        <p:spPr>
          <a:xfrm>
            <a:off x="0" y="0"/>
            <a:ext cx="12192000" cy="6858000"/>
          </a:xfrm>
          <a:prstGeom prst="rect">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图片占位符 13"/>
          <p:cNvSpPr>
            <a:spLocks noGrp="1"/>
          </p:cNvSpPr>
          <p:nvPr>
            <p:ph type="pic" sz="quarter" idx="10"/>
            <p:custDataLst>
              <p:tags r:id="rId4"/>
            </p:custDataLst>
          </p:nvPr>
        </p:nvSpPr>
        <p:spPr>
          <a:xfrm>
            <a:off x="1799099" y="1991734"/>
            <a:ext cx="1440000" cy="1440000"/>
          </a:xfrm>
          <a:custGeom>
            <a:avLst/>
            <a:gdLst>
              <a:gd name="connsiteX0" fmla="*/ 1382400 w 2764800"/>
              <a:gd name="connsiteY0" fmla="*/ 0 h 2764800"/>
              <a:gd name="connsiteX1" fmla="*/ 2764800 w 2764800"/>
              <a:gd name="connsiteY1" fmla="*/ 1382400 h 2764800"/>
              <a:gd name="connsiteX2" fmla="*/ 1382400 w 2764800"/>
              <a:gd name="connsiteY2" fmla="*/ 2764800 h 2764800"/>
              <a:gd name="connsiteX3" fmla="*/ 0 w 2764800"/>
              <a:gd name="connsiteY3" fmla="*/ 1382400 h 2764800"/>
              <a:gd name="connsiteX4" fmla="*/ 1382400 w 2764800"/>
              <a:gd name="connsiteY4" fmla="*/ 0 h 2764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4800" h="2764800">
                <a:moveTo>
                  <a:pt x="1382400" y="0"/>
                </a:moveTo>
                <a:cubicBezTo>
                  <a:pt x="2145878" y="0"/>
                  <a:pt x="2764800" y="618922"/>
                  <a:pt x="2764800" y="1382400"/>
                </a:cubicBezTo>
                <a:cubicBezTo>
                  <a:pt x="2764800" y="2145878"/>
                  <a:pt x="2145878" y="2764800"/>
                  <a:pt x="1382400" y="2764800"/>
                </a:cubicBezTo>
                <a:cubicBezTo>
                  <a:pt x="618922" y="2764800"/>
                  <a:pt x="0" y="2145878"/>
                  <a:pt x="0" y="1382400"/>
                </a:cubicBezTo>
                <a:cubicBezTo>
                  <a:pt x="0" y="618922"/>
                  <a:pt x="618922" y="0"/>
                  <a:pt x="1382400" y="0"/>
                </a:cubicBezTo>
                <a:close/>
              </a:path>
            </a:pathLst>
          </a:custGeom>
        </p:spPr>
        <p:txBody>
          <a:bodyPr wrap="square">
            <a:noAutofit/>
          </a:bodyPr>
          <a:lstStyle/>
          <a:p>
            <a:endParaRPr lang="zh-CN" altLang="en-US"/>
          </a:p>
        </p:txBody>
      </p:sp>
      <p:sp>
        <p:nvSpPr>
          <p:cNvPr id="15" name="图片占位符 14"/>
          <p:cNvSpPr>
            <a:spLocks noGrp="1"/>
          </p:cNvSpPr>
          <p:nvPr>
            <p:ph type="pic" sz="quarter" idx="11"/>
            <p:custDataLst>
              <p:tags r:id="rId5"/>
            </p:custDataLst>
          </p:nvPr>
        </p:nvSpPr>
        <p:spPr>
          <a:xfrm>
            <a:off x="8974814" y="1991734"/>
            <a:ext cx="1440000" cy="1440000"/>
          </a:xfrm>
          <a:custGeom>
            <a:avLst/>
            <a:gdLst>
              <a:gd name="connsiteX0" fmla="*/ 1382400 w 2764800"/>
              <a:gd name="connsiteY0" fmla="*/ 0 h 2764800"/>
              <a:gd name="connsiteX1" fmla="*/ 2764800 w 2764800"/>
              <a:gd name="connsiteY1" fmla="*/ 1382400 h 2764800"/>
              <a:gd name="connsiteX2" fmla="*/ 1382400 w 2764800"/>
              <a:gd name="connsiteY2" fmla="*/ 2764800 h 2764800"/>
              <a:gd name="connsiteX3" fmla="*/ 0 w 2764800"/>
              <a:gd name="connsiteY3" fmla="*/ 1382400 h 2764800"/>
              <a:gd name="connsiteX4" fmla="*/ 1382400 w 2764800"/>
              <a:gd name="connsiteY4" fmla="*/ 0 h 2764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4800" h="2764800">
                <a:moveTo>
                  <a:pt x="1382400" y="0"/>
                </a:moveTo>
                <a:cubicBezTo>
                  <a:pt x="2145878" y="0"/>
                  <a:pt x="2764800" y="618922"/>
                  <a:pt x="2764800" y="1382400"/>
                </a:cubicBezTo>
                <a:cubicBezTo>
                  <a:pt x="2764800" y="2145878"/>
                  <a:pt x="2145878" y="2764800"/>
                  <a:pt x="1382400" y="2764800"/>
                </a:cubicBezTo>
                <a:cubicBezTo>
                  <a:pt x="618922" y="2764800"/>
                  <a:pt x="0" y="2145878"/>
                  <a:pt x="0" y="1382400"/>
                </a:cubicBezTo>
                <a:cubicBezTo>
                  <a:pt x="0" y="618922"/>
                  <a:pt x="618922" y="0"/>
                  <a:pt x="1382400" y="0"/>
                </a:cubicBezTo>
                <a:close/>
              </a:path>
            </a:pathLst>
          </a:custGeom>
        </p:spPr>
        <p:txBody>
          <a:bodyPr wrap="square">
            <a:noAutofit/>
          </a:bodyPr>
          <a:lstStyle/>
          <a:p>
            <a:endParaRPr lang="zh-CN" altLang="en-US"/>
          </a:p>
        </p:txBody>
      </p:sp>
      <p:sp>
        <p:nvSpPr>
          <p:cNvPr id="16" name="图片占位符 15"/>
          <p:cNvSpPr>
            <a:spLocks noGrp="1"/>
          </p:cNvSpPr>
          <p:nvPr>
            <p:ph type="pic" sz="quarter" idx="12"/>
            <p:custDataLst>
              <p:tags r:id="rId6"/>
            </p:custDataLst>
          </p:nvPr>
        </p:nvSpPr>
        <p:spPr>
          <a:xfrm>
            <a:off x="5376000" y="1991734"/>
            <a:ext cx="1440000" cy="1440000"/>
          </a:xfrm>
          <a:custGeom>
            <a:avLst/>
            <a:gdLst>
              <a:gd name="connsiteX0" fmla="*/ 1382400 w 2764800"/>
              <a:gd name="connsiteY0" fmla="*/ 0 h 2764800"/>
              <a:gd name="connsiteX1" fmla="*/ 2764800 w 2764800"/>
              <a:gd name="connsiteY1" fmla="*/ 1382400 h 2764800"/>
              <a:gd name="connsiteX2" fmla="*/ 1382400 w 2764800"/>
              <a:gd name="connsiteY2" fmla="*/ 2764800 h 2764800"/>
              <a:gd name="connsiteX3" fmla="*/ 0 w 2764800"/>
              <a:gd name="connsiteY3" fmla="*/ 1382400 h 2764800"/>
              <a:gd name="connsiteX4" fmla="*/ 1382400 w 2764800"/>
              <a:gd name="connsiteY4" fmla="*/ 0 h 2764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4800" h="2764800">
                <a:moveTo>
                  <a:pt x="1382400" y="0"/>
                </a:moveTo>
                <a:cubicBezTo>
                  <a:pt x="2145878" y="0"/>
                  <a:pt x="2764800" y="618922"/>
                  <a:pt x="2764800" y="1382400"/>
                </a:cubicBezTo>
                <a:cubicBezTo>
                  <a:pt x="2764800" y="2145878"/>
                  <a:pt x="2145878" y="2764800"/>
                  <a:pt x="1382400" y="2764800"/>
                </a:cubicBezTo>
                <a:cubicBezTo>
                  <a:pt x="618922" y="2764800"/>
                  <a:pt x="0" y="2145878"/>
                  <a:pt x="0" y="1382400"/>
                </a:cubicBezTo>
                <a:cubicBezTo>
                  <a:pt x="0" y="618922"/>
                  <a:pt x="618922" y="0"/>
                  <a:pt x="1382400" y="0"/>
                </a:cubicBezTo>
                <a:close/>
              </a:path>
            </a:pathLst>
          </a:custGeom>
        </p:spPr>
        <p:txBody>
          <a:bodyPr wrap="square">
            <a:noAutofit/>
          </a:bodyPr>
          <a:lstStyle/>
          <a:p>
            <a:endParaRPr lang="zh-CN" altLang="en-US"/>
          </a:p>
        </p:txBody>
      </p:sp>
      <p:grpSp>
        <p:nvGrpSpPr>
          <p:cNvPr id="18" name="组合 17"/>
          <p:cNvGrpSpPr/>
          <p:nvPr userDrawn="1">
            <p:custDataLst>
              <p:tags r:id="rId7"/>
            </p:custDataLst>
          </p:nvPr>
        </p:nvGrpSpPr>
        <p:grpSpPr>
          <a:xfrm>
            <a:off x="0" y="200660"/>
            <a:ext cx="724280" cy="594359"/>
            <a:chOff x="0" y="200660"/>
            <a:chExt cx="724280" cy="594359"/>
          </a:xfrm>
          <a:solidFill>
            <a:srgbClr val="0070C0"/>
          </a:solidFill>
        </p:grpSpPr>
        <p:sp>
          <p:nvSpPr>
            <p:cNvPr id="19" name="矩形 18"/>
            <p:cNvSpPr/>
            <p:nvPr>
              <p:custDataLst>
                <p:tags r:id="rId8"/>
              </p:custDataLst>
            </p:nvPr>
          </p:nvSpPr>
          <p:spPr>
            <a:xfrm>
              <a:off x="0" y="200660"/>
              <a:ext cx="594360" cy="59435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矩形 19"/>
            <p:cNvSpPr/>
            <p:nvPr>
              <p:custDataLst>
                <p:tags r:id="rId9"/>
              </p:custDataLst>
            </p:nvPr>
          </p:nvSpPr>
          <p:spPr>
            <a:xfrm>
              <a:off x="631734" y="200660"/>
              <a:ext cx="92546" cy="59435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内容页">
    <p:bg>
      <p:bgPr>
        <a:blipFill dpi="0" rotWithShape="1">
          <a:blip r:embed="rId2">
            <a:lum/>
          </a:blip>
          <a:tile tx="0" ty="0" sx="100000" sy="100000" flip="none" algn="tl"/>
        </a:blipFill>
        <a:effectLst/>
      </p:bgPr>
    </p:bg>
    <p:spTree>
      <p:nvGrpSpPr>
        <p:cNvPr id="1" name=""/>
        <p:cNvGrpSpPr/>
        <p:nvPr/>
      </p:nvGrpSpPr>
      <p:grpSpPr>
        <a:xfrm>
          <a:off x="0" y="0"/>
          <a:ext cx="0" cy="0"/>
          <a:chOff x="0" y="0"/>
          <a:chExt cx="0" cy="0"/>
        </a:xfrm>
      </p:grpSpPr>
      <p:sp>
        <p:nvSpPr>
          <p:cNvPr id="10" name="矩形 9"/>
          <p:cNvSpPr/>
          <p:nvPr userDrawn="1">
            <p:custDataLst>
              <p:tags r:id="rId3"/>
            </p:custDataLst>
          </p:nvPr>
        </p:nvSpPr>
        <p:spPr>
          <a:xfrm>
            <a:off x="0" y="0"/>
            <a:ext cx="12192000" cy="6858000"/>
          </a:xfrm>
          <a:prstGeom prst="rect">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custDataLst>
              <p:tags r:id="rId4"/>
            </p:custDataLst>
          </p:nvPr>
        </p:nvSpPr>
        <p:spPr>
          <a:xfrm>
            <a:off x="631734" y="200660"/>
            <a:ext cx="92546" cy="594359"/>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9" name="组合 8"/>
          <p:cNvGrpSpPr/>
          <p:nvPr userDrawn="1">
            <p:custDataLst>
              <p:tags r:id="rId5"/>
            </p:custDataLst>
          </p:nvPr>
        </p:nvGrpSpPr>
        <p:grpSpPr>
          <a:xfrm>
            <a:off x="0" y="200660"/>
            <a:ext cx="724280" cy="594359"/>
            <a:chOff x="0" y="200660"/>
            <a:chExt cx="724280" cy="594359"/>
          </a:xfrm>
          <a:solidFill>
            <a:srgbClr val="0070C0"/>
          </a:solidFill>
        </p:grpSpPr>
        <p:sp>
          <p:nvSpPr>
            <p:cNvPr id="11" name="矩形 10"/>
            <p:cNvSpPr/>
            <p:nvPr>
              <p:custDataLst>
                <p:tags r:id="rId6"/>
              </p:custDataLst>
            </p:nvPr>
          </p:nvSpPr>
          <p:spPr>
            <a:xfrm>
              <a:off x="0" y="200660"/>
              <a:ext cx="594360" cy="59435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矩形 11"/>
            <p:cNvSpPr/>
            <p:nvPr>
              <p:custDataLst>
                <p:tags r:id="rId7"/>
              </p:custDataLst>
            </p:nvPr>
          </p:nvSpPr>
          <p:spPr>
            <a:xfrm>
              <a:off x="631734" y="200660"/>
              <a:ext cx="92546" cy="59435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Tree>
  </p:cSld>
  <p:clrMapOvr>
    <a:masterClrMapping/>
  </p:clrMapOvr>
  <mc:AlternateContent xmlns:mc="http://schemas.openxmlformats.org/markup-compatibility/2006">
    <mc:Choice xmlns:p14="http://schemas.microsoft.com/office/powerpoint/2010/main" Requires="p14">
      <p:transition p14:dur="500"/>
    </mc:Choice>
    <mc:Fallback>
      <p:transition/>
    </mc:Fallback>
  </mc:AlternateContent>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5" Type="http://schemas.openxmlformats.org/officeDocument/2006/relationships/theme" Target="../theme/theme1.xml"/><Relationship Id="rId24" Type="http://schemas.openxmlformats.org/officeDocument/2006/relationships/image" Target="file:///D:\qq&#25991;&#20214;\712321467\Image\C2C\Image2\%7b75232B38-A165-1FB7-499C-2E1C792CACB5%7d.png" TargetMode="External"/><Relationship Id="rId23" Type="http://schemas.openxmlformats.org/officeDocument/2006/relationships/image" Target="../media/image4.png"/><Relationship Id="rId22" Type="http://schemas.openxmlformats.org/officeDocument/2006/relationships/tags" Target="../tags/tag84.xml"/><Relationship Id="rId21" Type="http://schemas.openxmlformats.org/officeDocument/2006/relationships/tags" Target="../tags/tag83.xml"/><Relationship Id="rId20" Type="http://schemas.openxmlformats.org/officeDocument/2006/relationships/tags" Target="../tags/tag82.xml"/><Relationship Id="rId2" Type="http://schemas.openxmlformats.org/officeDocument/2006/relationships/slideLayout" Target="../slideLayouts/slideLayout2.xml"/><Relationship Id="rId19" Type="http://schemas.openxmlformats.org/officeDocument/2006/relationships/tags" Target="../tags/tag81.xml"/><Relationship Id="rId18" Type="http://schemas.openxmlformats.org/officeDocument/2006/relationships/tags" Target="../tags/tag80.xml"/><Relationship Id="rId17" Type="http://schemas.openxmlformats.org/officeDocument/2006/relationships/tags" Target="../tags/tag79.xml"/><Relationship Id="rId16" Type="http://schemas.openxmlformats.org/officeDocument/2006/relationships/image" Target="../media/image3.jpeg"/><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6"/>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7"/>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custDataLst>
              <p:tags r:id="rId18"/>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custDataLst>
              <p:tags r:id="rId19"/>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custDataLst>
              <p:tags r:id="rId20"/>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21"/>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pic>
        <p:nvPicPr>
          <p:cNvPr id="7" name="图片 1073743875" descr="学科网 zxxk.com"/>
          <p:cNvPicPr>
            <a:picLocks noChangeAspect="1"/>
          </p:cNvPicPr>
          <p:nvPr>
            <p:custDataLst>
              <p:tags r:id="rId22"/>
            </p:custDataLst>
          </p:nvPr>
        </p:nvPicPr>
        <p:blipFill>
          <a:blip r:embed="rId23" r:link="rId24"/>
          <a:stretch>
            <a:fillRect/>
          </a:stretch>
        </p:blipFill>
        <p:spPr>
          <a:xfrm>
            <a:off x="838200" y="365125"/>
            <a:ext cx="9525" cy="9525"/>
          </a:xfrm>
          <a:prstGeom prst="rect">
            <a:avLst/>
          </a:prstGeom>
          <a:noFill/>
          <a:ln>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6.xml"/><Relationship Id="rId1" Type="http://schemas.openxmlformats.org/officeDocument/2006/relationships/tags" Target="../tags/tag85.xml"/></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89.xml"/><Relationship Id="rId2" Type="http://schemas.openxmlformats.org/officeDocument/2006/relationships/tags" Target="../tags/tag88.xml"/><Relationship Id="rId1" Type="http://schemas.openxmlformats.org/officeDocument/2006/relationships/tags" Target="../tags/tag87.xml"/></Relationships>
</file>

<file path=ppt/slides/_rels/slide3.xml.rels><?xml version="1.0" encoding="UTF-8" standalone="yes"?>
<Relationships xmlns="http://schemas.openxmlformats.org/package/2006/relationships"><Relationship Id="rId9" Type="http://schemas.openxmlformats.org/officeDocument/2006/relationships/tags" Target="../tags/tag98.xml"/><Relationship Id="rId8" Type="http://schemas.openxmlformats.org/officeDocument/2006/relationships/tags" Target="../tags/tag97.xml"/><Relationship Id="rId7" Type="http://schemas.openxmlformats.org/officeDocument/2006/relationships/tags" Target="../tags/tag96.xml"/><Relationship Id="rId6" Type="http://schemas.openxmlformats.org/officeDocument/2006/relationships/tags" Target="../tags/tag95.xml"/><Relationship Id="rId5" Type="http://schemas.openxmlformats.org/officeDocument/2006/relationships/tags" Target="../tags/tag94.xml"/><Relationship Id="rId4" Type="http://schemas.openxmlformats.org/officeDocument/2006/relationships/tags" Target="../tags/tag93.xml"/><Relationship Id="rId3" Type="http://schemas.openxmlformats.org/officeDocument/2006/relationships/tags" Target="../tags/tag92.xml"/><Relationship Id="rId2" Type="http://schemas.openxmlformats.org/officeDocument/2006/relationships/tags" Target="../tags/tag91.xml"/><Relationship Id="rId11" Type="http://schemas.openxmlformats.org/officeDocument/2006/relationships/slideLayout" Target="../slideLayouts/slideLayout7.xml"/><Relationship Id="rId10" Type="http://schemas.openxmlformats.org/officeDocument/2006/relationships/image" Target="../media/image5.jpeg"/><Relationship Id="rId1" Type="http://schemas.openxmlformats.org/officeDocument/2006/relationships/tags" Target="../tags/tag90.xml"/></Relationships>
</file>

<file path=ppt/slides/_rels/slide4.xml.rels><?xml version="1.0" encoding="UTF-8" standalone="yes"?>
<Relationships xmlns="http://schemas.openxmlformats.org/package/2006/relationships"><Relationship Id="rId9" Type="http://schemas.openxmlformats.org/officeDocument/2006/relationships/tags" Target="../tags/tag107.xml"/><Relationship Id="rId8" Type="http://schemas.openxmlformats.org/officeDocument/2006/relationships/tags" Target="../tags/tag106.xml"/><Relationship Id="rId7" Type="http://schemas.openxmlformats.org/officeDocument/2006/relationships/tags" Target="../tags/tag105.xml"/><Relationship Id="rId6" Type="http://schemas.openxmlformats.org/officeDocument/2006/relationships/tags" Target="../tags/tag104.xml"/><Relationship Id="rId5" Type="http://schemas.openxmlformats.org/officeDocument/2006/relationships/tags" Target="../tags/tag103.xml"/><Relationship Id="rId4" Type="http://schemas.openxmlformats.org/officeDocument/2006/relationships/tags" Target="../tags/tag102.xml"/><Relationship Id="rId3" Type="http://schemas.openxmlformats.org/officeDocument/2006/relationships/tags" Target="../tags/tag101.xml"/><Relationship Id="rId2" Type="http://schemas.openxmlformats.org/officeDocument/2006/relationships/tags" Target="../tags/tag100.xml"/><Relationship Id="rId14" Type="http://schemas.openxmlformats.org/officeDocument/2006/relationships/slideLayout" Target="../slideLayouts/slideLayout7.xml"/><Relationship Id="rId13" Type="http://schemas.openxmlformats.org/officeDocument/2006/relationships/tags" Target="../tags/tag111.xml"/><Relationship Id="rId12" Type="http://schemas.openxmlformats.org/officeDocument/2006/relationships/tags" Target="../tags/tag110.xml"/><Relationship Id="rId11" Type="http://schemas.openxmlformats.org/officeDocument/2006/relationships/tags" Target="../tags/tag109.xml"/><Relationship Id="rId10" Type="http://schemas.openxmlformats.org/officeDocument/2006/relationships/tags" Target="../tags/tag108.xml"/><Relationship Id="rId1" Type="http://schemas.openxmlformats.org/officeDocument/2006/relationships/tags" Target="../tags/tag99.xml"/></Relationships>
</file>

<file path=ppt/slides/_rels/slide5.xml.rels><?xml version="1.0" encoding="UTF-8" standalone="yes"?>
<Relationships xmlns="http://schemas.openxmlformats.org/package/2006/relationships"><Relationship Id="rId9" Type="http://schemas.openxmlformats.org/officeDocument/2006/relationships/tags" Target="../tags/tag119.xml"/><Relationship Id="rId8" Type="http://schemas.openxmlformats.org/officeDocument/2006/relationships/tags" Target="../tags/tag118.xml"/><Relationship Id="rId7" Type="http://schemas.openxmlformats.org/officeDocument/2006/relationships/tags" Target="../tags/tag117.xml"/><Relationship Id="rId6" Type="http://schemas.openxmlformats.org/officeDocument/2006/relationships/tags" Target="../tags/tag116.xml"/><Relationship Id="rId5" Type="http://schemas.openxmlformats.org/officeDocument/2006/relationships/tags" Target="../tags/tag115.xml"/><Relationship Id="rId4" Type="http://schemas.openxmlformats.org/officeDocument/2006/relationships/tags" Target="../tags/tag114.xml"/><Relationship Id="rId3" Type="http://schemas.openxmlformats.org/officeDocument/2006/relationships/hyperlink" Target="%E6%97%A0%E4%B8%BB%E5%9F%8B%E8%97%8F%E7%89%A9%E4%B8%8D%E8%83%BD%E6%8B%92%E4%B8%BA%E5%B7%B1%E6%9C%89.wmv" TargetMode="External"/><Relationship Id="rId2" Type="http://schemas.openxmlformats.org/officeDocument/2006/relationships/tags" Target="../tags/tag113.xml"/><Relationship Id="rId12" Type="http://schemas.openxmlformats.org/officeDocument/2006/relationships/notesSlide" Target="../notesSlides/notesSlide1.xml"/><Relationship Id="rId11" Type="http://schemas.openxmlformats.org/officeDocument/2006/relationships/slideLayout" Target="../slideLayouts/slideLayout7.xml"/><Relationship Id="rId10" Type="http://schemas.openxmlformats.org/officeDocument/2006/relationships/tags" Target="../tags/tag120.xml"/><Relationship Id="rId1" Type="http://schemas.openxmlformats.org/officeDocument/2006/relationships/tags" Target="../tags/tag112.xml"/></Relationships>
</file>

<file path=ppt/slides/_rels/slide6.xml.rels><?xml version="1.0" encoding="UTF-8" standalone="yes"?>
<Relationships xmlns="http://schemas.openxmlformats.org/package/2006/relationships"><Relationship Id="rId9" Type="http://schemas.openxmlformats.org/officeDocument/2006/relationships/tags" Target="../tags/tag132.xml"/><Relationship Id="rId8" Type="http://schemas.openxmlformats.org/officeDocument/2006/relationships/tags" Target="../tags/tag131.xml"/><Relationship Id="rId7" Type="http://schemas.openxmlformats.org/officeDocument/2006/relationships/tags" Target="../tags/tag130.xml"/><Relationship Id="rId6" Type="http://schemas.openxmlformats.org/officeDocument/2006/relationships/tags" Target="../tags/tag129.xml"/><Relationship Id="rId5" Type="http://schemas.openxmlformats.org/officeDocument/2006/relationships/tags" Target="../tags/tag128.xml"/><Relationship Id="rId4" Type="http://schemas.openxmlformats.org/officeDocument/2006/relationships/tags" Target="../tags/tag127.xml"/><Relationship Id="rId3" Type="http://schemas.openxmlformats.org/officeDocument/2006/relationships/tags" Target="../tags/tag126.xml"/><Relationship Id="rId24" Type="http://schemas.openxmlformats.org/officeDocument/2006/relationships/slideLayout" Target="../slideLayouts/slideLayout7.xml"/><Relationship Id="rId23" Type="http://schemas.openxmlformats.org/officeDocument/2006/relationships/tags" Target="../tags/tag146.xml"/><Relationship Id="rId22" Type="http://schemas.openxmlformats.org/officeDocument/2006/relationships/tags" Target="../tags/tag145.xml"/><Relationship Id="rId21" Type="http://schemas.openxmlformats.org/officeDocument/2006/relationships/tags" Target="../tags/tag144.xml"/><Relationship Id="rId20" Type="http://schemas.openxmlformats.org/officeDocument/2006/relationships/tags" Target="../tags/tag143.xml"/><Relationship Id="rId2" Type="http://schemas.openxmlformats.org/officeDocument/2006/relationships/tags" Target="../tags/tag125.xml"/><Relationship Id="rId19" Type="http://schemas.openxmlformats.org/officeDocument/2006/relationships/tags" Target="../tags/tag142.xml"/><Relationship Id="rId18" Type="http://schemas.openxmlformats.org/officeDocument/2006/relationships/tags" Target="../tags/tag141.xml"/><Relationship Id="rId17" Type="http://schemas.openxmlformats.org/officeDocument/2006/relationships/tags" Target="../tags/tag140.xml"/><Relationship Id="rId16" Type="http://schemas.openxmlformats.org/officeDocument/2006/relationships/tags" Target="../tags/tag139.xml"/><Relationship Id="rId15" Type="http://schemas.openxmlformats.org/officeDocument/2006/relationships/tags" Target="../tags/tag138.xml"/><Relationship Id="rId14" Type="http://schemas.openxmlformats.org/officeDocument/2006/relationships/tags" Target="../tags/tag137.xml"/><Relationship Id="rId13" Type="http://schemas.openxmlformats.org/officeDocument/2006/relationships/tags" Target="../tags/tag136.xml"/><Relationship Id="rId12" Type="http://schemas.openxmlformats.org/officeDocument/2006/relationships/tags" Target="../tags/tag135.xml"/><Relationship Id="rId11" Type="http://schemas.openxmlformats.org/officeDocument/2006/relationships/tags" Target="../tags/tag134.xml"/><Relationship Id="rId10" Type="http://schemas.openxmlformats.org/officeDocument/2006/relationships/tags" Target="../tags/tag133.xml"/><Relationship Id="rId1" Type="http://schemas.openxmlformats.org/officeDocument/2006/relationships/tags" Target="../tags/tag124.xml"/></Relationships>
</file>

<file path=ppt/slides/_rels/slide7.xml.rels><?xml version="1.0" encoding="UTF-8" standalone="yes"?>
<Relationships xmlns="http://schemas.openxmlformats.org/package/2006/relationships"><Relationship Id="rId9" Type="http://schemas.openxmlformats.org/officeDocument/2006/relationships/image" Target="../media/image6.jpeg"/><Relationship Id="rId8" Type="http://schemas.openxmlformats.org/officeDocument/2006/relationships/tags" Target="../tags/tag154.xml"/><Relationship Id="rId7" Type="http://schemas.openxmlformats.org/officeDocument/2006/relationships/tags" Target="../tags/tag153.xml"/><Relationship Id="rId6" Type="http://schemas.openxmlformats.org/officeDocument/2006/relationships/tags" Target="../tags/tag152.xml"/><Relationship Id="rId5" Type="http://schemas.openxmlformats.org/officeDocument/2006/relationships/tags" Target="../tags/tag151.xml"/><Relationship Id="rId4" Type="http://schemas.openxmlformats.org/officeDocument/2006/relationships/tags" Target="../tags/tag150.xml"/><Relationship Id="rId3" Type="http://schemas.openxmlformats.org/officeDocument/2006/relationships/tags" Target="../tags/tag149.xml"/><Relationship Id="rId23" Type="http://schemas.openxmlformats.org/officeDocument/2006/relationships/notesSlide" Target="../notesSlides/notesSlide2.xml"/><Relationship Id="rId22" Type="http://schemas.openxmlformats.org/officeDocument/2006/relationships/slideLayout" Target="../slideLayouts/slideLayout13.xml"/><Relationship Id="rId21" Type="http://schemas.openxmlformats.org/officeDocument/2006/relationships/tags" Target="../tags/tag163.xml"/><Relationship Id="rId20" Type="http://schemas.openxmlformats.org/officeDocument/2006/relationships/tags" Target="../tags/tag162.xml"/><Relationship Id="rId2" Type="http://schemas.openxmlformats.org/officeDocument/2006/relationships/tags" Target="../tags/tag148.xml"/><Relationship Id="rId19" Type="http://schemas.openxmlformats.org/officeDocument/2006/relationships/tags" Target="../tags/tag161.xml"/><Relationship Id="rId18" Type="http://schemas.openxmlformats.org/officeDocument/2006/relationships/tags" Target="../tags/tag160.xml"/><Relationship Id="rId17" Type="http://schemas.openxmlformats.org/officeDocument/2006/relationships/tags" Target="../tags/tag159.xml"/><Relationship Id="rId16" Type="http://schemas.openxmlformats.org/officeDocument/2006/relationships/tags" Target="../tags/tag158.xml"/><Relationship Id="rId15" Type="http://schemas.openxmlformats.org/officeDocument/2006/relationships/image" Target="../media/image9.jpeg"/><Relationship Id="rId14" Type="http://schemas.openxmlformats.org/officeDocument/2006/relationships/tags" Target="../tags/tag157.xml"/><Relationship Id="rId13" Type="http://schemas.openxmlformats.org/officeDocument/2006/relationships/image" Target="../media/image8.jpeg"/><Relationship Id="rId12" Type="http://schemas.openxmlformats.org/officeDocument/2006/relationships/tags" Target="../tags/tag156.xml"/><Relationship Id="rId11" Type="http://schemas.openxmlformats.org/officeDocument/2006/relationships/image" Target="../media/image7.jpeg"/><Relationship Id="rId10" Type="http://schemas.openxmlformats.org/officeDocument/2006/relationships/tags" Target="../tags/tag155.xml"/><Relationship Id="rId1" Type="http://schemas.openxmlformats.org/officeDocument/2006/relationships/tags" Target="../tags/tag147.xml"/></Relationships>
</file>

<file path=ppt/slides/_rels/slide8.xml.rels><?xml version="1.0" encoding="UTF-8" standalone="yes"?>
<Relationships xmlns="http://schemas.openxmlformats.org/package/2006/relationships"><Relationship Id="rId9" Type="http://schemas.openxmlformats.org/officeDocument/2006/relationships/slideLayout" Target="../slideLayouts/slideLayout2.xml"/><Relationship Id="rId8" Type="http://schemas.openxmlformats.org/officeDocument/2006/relationships/tags" Target="../tags/tag172.xml"/><Relationship Id="rId7" Type="http://schemas.openxmlformats.org/officeDocument/2006/relationships/tags" Target="../tags/tag171.xml"/><Relationship Id="rId6" Type="http://schemas.openxmlformats.org/officeDocument/2006/relationships/tags" Target="../tags/tag170.xml"/><Relationship Id="rId5" Type="http://schemas.openxmlformats.org/officeDocument/2006/relationships/tags" Target="../tags/tag169.xml"/><Relationship Id="rId4" Type="http://schemas.openxmlformats.org/officeDocument/2006/relationships/image" Target="../media/image11.jpeg"/><Relationship Id="rId3" Type="http://schemas.openxmlformats.org/officeDocument/2006/relationships/tags" Target="../tags/tag168.xml"/><Relationship Id="rId2" Type="http://schemas.openxmlformats.org/officeDocument/2006/relationships/image" Target="../media/image10.jpeg"/><Relationship Id="rId1" Type="http://schemas.openxmlformats.org/officeDocument/2006/relationships/tags" Target="../tags/tag167.xml"/></Relationships>
</file>

<file path=ppt/slides/_rels/slide9.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tags" Target="../tags/tag179.xml"/><Relationship Id="rId7" Type="http://schemas.openxmlformats.org/officeDocument/2006/relationships/tags" Target="../tags/tag178.xml"/><Relationship Id="rId6" Type="http://schemas.openxmlformats.org/officeDocument/2006/relationships/tags" Target="../tags/tag177.xml"/><Relationship Id="rId5" Type="http://schemas.openxmlformats.org/officeDocument/2006/relationships/image" Target="../media/image12.png"/><Relationship Id="rId4" Type="http://schemas.openxmlformats.org/officeDocument/2006/relationships/tags" Target="../tags/tag176.xml"/><Relationship Id="rId3" Type="http://schemas.openxmlformats.org/officeDocument/2006/relationships/tags" Target="../tags/tag175.xml"/><Relationship Id="rId2" Type="http://schemas.openxmlformats.org/officeDocument/2006/relationships/tags" Target="../tags/tag174.xml"/><Relationship Id="rId1" Type="http://schemas.openxmlformats.org/officeDocument/2006/relationships/tags" Target="../tags/tag173.xml"/></Relationships>
</file>

<file path=ppt/slides/_rels/slide10.xml.rels><?xml version="1.0" encoding="UTF-8" standalone="yes"?>
<Relationships xmlns="http://schemas.openxmlformats.org/package/2006/relationships"><Relationship Id="rId9" Type="http://schemas.openxmlformats.org/officeDocument/2006/relationships/tags" Target="../tags/tag187.xml"/><Relationship Id="rId8" Type="http://schemas.openxmlformats.org/officeDocument/2006/relationships/tags" Target="../tags/tag186.xml"/><Relationship Id="rId7" Type="http://schemas.openxmlformats.org/officeDocument/2006/relationships/tags" Target="../tags/tag185.xml"/><Relationship Id="rId6" Type="http://schemas.openxmlformats.org/officeDocument/2006/relationships/tags" Target="../tags/tag184.xml"/><Relationship Id="rId5" Type="http://schemas.openxmlformats.org/officeDocument/2006/relationships/image" Target="../media/image13.png"/><Relationship Id="rId4" Type="http://schemas.openxmlformats.org/officeDocument/2006/relationships/tags" Target="../tags/tag183.xml"/><Relationship Id="rId3" Type="http://schemas.openxmlformats.org/officeDocument/2006/relationships/tags" Target="../tags/tag182.xml"/><Relationship Id="rId2" Type="http://schemas.openxmlformats.org/officeDocument/2006/relationships/tags" Target="../tags/tag181.xml"/><Relationship Id="rId15" Type="http://schemas.openxmlformats.org/officeDocument/2006/relationships/slideLayout" Target="../slideLayouts/slideLayout2.xml"/><Relationship Id="rId14" Type="http://schemas.openxmlformats.org/officeDocument/2006/relationships/tags" Target="../tags/tag192.xml"/><Relationship Id="rId13" Type="http://schemas.openxmlformats.org/officeDocument/2006/relationships/tags" Target="../tags/tag191.xml"/><Relationship Id="rId12" Type="http://schemas.openxmlformats.org/officeDocument/2006/relationships/tags" Target="../tags/tag190.xml"/><Relationship Id="rId11" Type="http://schemas.openxmlformats.org/officeDocument/2006/relationships/tags" Target="../tags/tag189.xml"/><Relationship Id="rId10" Type="http://schemas.openxmlformats.org/officeDocument/2006/relationships/tags" Target="../tags/tag188.xml"/><Relationship Id="rId1" Type="http://schemas.openxmlformats.org/officeDocument/2006/relationships/tags" Target="../tags/tag180.xml"/></Relationships>
</file>

<file path=ppt/slides/_rels/slide11.xml.rels><?xml version="1.0" encoding="UTF-8" standalone="yes"?>
<Relationships xmlns="http://schemas.openxmlformats.org/package/2006/relationships"><Relationship Id="rId9" Type="http://schemas.openxmlformats.org/officeDocument/2006/relationships/tags" Target="../tags/tag201.xml"/><Relationship Id="rId8" Type="http://schemas.openxmlformats.org/officeDocument/2006/relationships/tags" Target="../tags/tag200.xml"/><Relationship Id="rId7" Type="http://schemas.openxmlformats.org/officeDocument/2006/relationships/tags" Target="../tags/tag199.xml"/><Relationship Id="rId6" Type="http://schemas.openxmlformats.org/officeDocument/2006/relationships/tags" Target="../tags/tag198.xml"/><Relationship Id="rId5" Type="http://schemas.openxmlformats.org/officeDocument/2006/relationships/tags" Target="../tags/tag197.xml"/><Relationship Id="rId4" Type="http://schemas.openxmlformats.org/officeDocument/2006/relationships/tags" Target="../tags/tag196.xml"/><Relationship Id="rId3" Type="http://schemas.openxmlformats.org/officeDocument/2006/relationships/tags" Target="../tags/tag195.xml"/><Relationship Id="rId23" Type="http://schemas.openxmlformats.org/officeDocument/2006/relationships/slideLayout" Target="../slideLayouts/slideLayout7.xml"/><Relationship Id="rId22" Type="http://schemas.openxmlformats.org/officeDocument/2006/relationships/tags" Target="../tags/tag211.xml"/><Relationship Id="rId21" Type="http://schemas.openxmlformats.org/officeDocument/2006/relationships/tags" Target="../tags/tag210.xml"/><Relationship Id="rId20" Type="http://schemas.openxmlformats.org/officeDocument/2006/relationships/image" Target="../media/image16.png"/><Relationship Id="rId2" Type="http://schemas.openxmlformats.org/officeDocument/2006/relationships/tags" Target="../tags/tag194.xml"/><Relationship Id="rId19" Type="http://schemas.openxmlformats.org/officeDocument/2006/relationships/tags" Target="../tags/tag209.xml"/><Relationship Id="rId18" Type="http://schemas.openxmlformats.org/officeDocument/2006/relationships/image" Target="../media/image15.png"/><Relationship Id="rId17" Type="http://schemas.openxmlformats.org/officeDocument/2006/relationships/tags" Target="../tags/tag208.xml"/><Relationship Id="rId16" Type="http://schemas.openxmlformats.org/officeDocument/2006/relationships/image" Target="../media/image14.png"/><Relationship Id="rId15" Type="http://schemas.openxmlformats.org/officeDocument/2006/relationships/tags" Target="../tags/tag207.xml"/><Relationship Id="rId14" Type="http://schemas.openxmlformats.org/officeDocument/2006/relationships/tags" Target="../tags/tag206.xml"/><Relationship Id="rId13" Type="http://schemas.openxmlformats.org/officeDocument/2006/relationships/tags" Target="../tags/tag205.xml"/><Relationship Id="rId12" Type="http://schemas.openxmlformats.org/officeDocument/2006/relationships/tags" Target="../tags/tag204.xml"/><Relationship Id="rId11" Type="http://schemas.openxmlformats.org/officeDocument/2006/relationships/tags" Target="../tags/tag203.xml"/><Relationship Id="rId10" Type="http://schemas.openxmlformats.org/officeDocument/2006/relationships/tags" Target="../tags/tag202.xml"/><Relationship Id="rId1" Type="http://schemas.openxmlformats.org/officeDocument/2006/relationships/tags" Target="../tags/tag193.xml"/></Relationships>
</file>

<file path=ppt/slides/_rels/slide12.xml.rels><?xml version="1.0" encoding="UTF-8" standalone="yes"?>
<Relationships xmlns="http://schemas.openxmlformats.org/package/2006/relationships"><Relationship Id="rId9" Type="http://schemas.openxmlformats.org/officeDocument/2006/relationships/image" Target="../media/image18.png"/><Relationship Id="rId8" Type="http://schemas.openxmlformats.org/officeDocument/2006/relationships/tags" Target="../tags/tag218.xml"/><Relationship Id="rId7" Type="http://schemas.openxmlformats.org/officeDocument/2006/relationships/tags" Target="../tags/tag217.xml"/><Relationship Id="rId6" Type="http://schemas.openxmlformats.org/officeDocument/2006/relationships/tags" Target="../tags/tag216.xml"/><Relationship Id="rId5" Type="http://schemas.openxmlformats.org/officeDocument/2006/relationships/tags" Target="../tags/tag215.xml"/><Relationship Id="rId4" Type="http://schemas.openxmlformats.org/officeDocument/2006/relationships/image" Target="../media/image17.jpeg"/><Relationship Id="rId3" Type="http://schemas.openxmlformats.org/officeDocument/2006/relationships/tags" Target="../tags/tag214.xml"/><Relationship Id="rId2" Type="http://schemas.openxmlformats.org/officeDocument/2006/relationships/tags" Target="../tags/tag213.xml"/><Relationship Id="rId13" Type="http://schemas.openxmlformats.org/officeDocument/2006/relationships/slideLayout" Target="../slideLayouts/slideLayout7.xml"/><Relationship Id="rId12" Type="http://schemas.openxmlformats.org/officeDocument/2006/relationships/tags" Target="../tags/tag221.xml"/><Relationship Id="rId11" Type="http://schemas.openxmlformats.org/officeDocument/2006/relationships/tags" Target="../tags/tag220.xml"/><Relationship Id="rId10" Type="http://schemas.openxmlformats.org/officeDocument/2006/relationships/tags" Target="../tags/tag219.xml"/><Relationship Id="rId1" Type="http://schemas.openxmlformats.org/officeDocument/2006/relationships/tags" Target="../tags/tag212.xml"/></Relationships>
</file>

<file path=ppt/slides/_rels/slide13.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tags" Target="../tags/tag225.xml"/><Relationship Id="rId4" Type="http://schemas.openxmlformats.org/officeDocument/2006/relationships/tags" Target="../tags/tag224.xml"/><Relationship Id="rId3" Type="http://schemas.openxmlformats.org/officeDocument/2006/relationships/tags" Target="../tags/tag223.xml"/><Relationship Id="rId2" Type="http://schemas.openxmlformats.org/officeDocument/2006/relationships/image" Target="../media/image19.jpeg"/><Relationship Id="rId1" Type="http://schemas.openxmlformats.org/officeDocument/2006/relationships/tags" Target="../tags/tag222.xml"/></Relationships>
</file>

<file path=ppt/slides/_rels/slide14.xml.rels><?xml version="1.0" encoding="UTF-8" standalone="yes"?>
<Relationships xmlns="http://schemas.openxmlformats.org/package/2006/relationships"><Relationship Id="rId9" Type="http://schemas.openxmlformats.org/officeDocument/2006/relationships/tags" Target="../tags/tag234.xml"/><Relationship Id="rId8" Type="http://schemas.openxmlformats.org/officeDocument/2006/relationships/tags" Target="../tags/tag233.xml"/><Relationship Id="rId7" Type="http://schemas.openxmlformats.org/officeDocument/2006/relationships/tags" Target="../tags/tag232.xml"/><Relationship Id="rId6" Type="http://schemas.openxmlformats.org/officeDocument/2006/relationships/tags" Target="../tags/tag231.xml"/><Relationship Id="rId5" Type="http://schemas.openxmlformats.org/officeDocument/2006/relationships/tags" Target="../tags/tag230.xml"/><Relationship Id="rId4" Type="http://schemas.openxmlformats.org/officeDocument/2006/relationships/tags" Target="../tags/tag229.xml"/><Relationship Id="rId3" Type="http://schemas.openxmlformats.org/officeDocument/2006/relationships/tags" Target="../tags/tag228.xml"/><Relationship Id="rId2" Type="http://schemas.openxmlformats.org/officeDocument/2006/relationships/tags" Target="../tags/tag227.xml"/><Relationship Id="rId12" Type="http://schemas.openxmlformats.org/officeDocument/2006/relationships/slideLayout" Target="../slideLayouts/slideLayout7.xml"/><Relationship Id="rId11" Type="http://schemas.openxmlformats.org/officeDocument/2006/relationships/tags" Target="../tags/tag236.xml"/><Relationship Id="rId10" Type="http://schemas.openxmlformats.org/officeDocument/2006/relationships/tags" Target="../tags/tag235.xml"/><Relationship Id="rId1" Type="http://schemas.openxmlformats.org/officeDocument/2006/relationships/tags" Target="../tags/tag226.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38.xml"/><Relationship Id="rId1" Type="http://schemas.openxmlformats.org/officeDocument/2006/relationships/tags" Target="../tags/tag237.xml"/></Relationships>
</file>

<file path=ppt/slides/_rels/slide16.xml.rels><?xml version="1.0" encoding="UTF-8" standalone="yes"?>
<Relationships xmlns="http://schemas.openxmlformats.org/package/2006/relationships"><Relationship Id="rId9" Type="http://schemas.openxmlformats.org/officeDocument/2006/relationships/tags" Target="../tags/tag247.xml"/><Relationship Id="rId8" Type="http://schemas.openxmlformats.org/officeDocument/2006/relationships/tags" Target="../tags/tag246.xml"/><Relationship Id="rId7" Type="http://schemas.openxmlformats.org/officeDocument/2006/relationships/tags" Target="../tags/tag245.xml"/><Relationship Id="rId6" Type="http://schemas.openxmlformats.org/officeDocument/2006/relationships/tags" Target="../tags/tag244.xml"/><Relationship Id="rId5" Type="http://schemas.openxmlformats.org/officeDocument/2006/relationships/tags" Target="../tags/tag243.xml"/><Relationship Id="rId4" Type="http://schemas.openxmlformats.org/officeDocument/2006/relationships/tags" Target="../tags/tag242.xml"/><Relationship Id="rId3" Type="http://schemas.openxmlformats.org/officeDocument/2006/relationships/tags" Target="../tags/tag241.xml"/><Relationship Id="rId2" Type="http://schemas.openxmlformats.org/officeDocument/2006/relationships/tags" Target="../tags/tag240.xml"/><Relationship Id="rId14" Type="http://schemas.openxmlformats.org/officeDocument/2006/relationships/slideLayout" Target="../slideLayouts/slideLayout8.xml"/><Relationship Id="rId13" Type="http://schemas.openxmlformats.org/officeDocument/2006/relationships/tags" Target="../tags/tag251.xml"/><Relationship Id="rId12" Type="http://schemas.openxmlformats.org/officeDocument/2006/relationships/tags" Target="../tags/tag250.xml"/><Relationship Id="rId11" Type="http://schemas.openxmlformats.org/officeDocument/2006/relationships/tags" Target="../tags/tag249.xml"/><Relationship Id="rId10" Type="http://schemas.openxmlformats.org/officeDocument/2006/relationships/tags" Target="../tags/tag248.xml"/><Relationship Id="rId1" Type="http://schemas.openxmlformats.org/officeDocument/2006/relationships/tags" Target="../tags/tag239.xml"/></Relationships>
</file>

<file path=ppt/slides/_rels/slide17.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tags" Target="../tags/tag258.xml"/><Relationship Id="rId6" Type="http://schemas.openxmlformats.org/officeDocument/2006/relationships/tags" Target="../tags/tag257.xml"/><Relationship Id="rId5" Type="http://schemas.openxmlformats.org/officeDocument/2006/relationships/tags" Target="../tags/tag256.xml"/><Relationship Id="rId4" Type="http://schemas.openxmlformats.org/officeDocument/2006/relationships/tags" Target="../tags/tag255.xml"/><Relationship Id="rId3" Type="http://schemas.openxmlformats.org/officeDocument/2006/relationships/tags" Target="../tags/tag254.xml"/><Relationship Id="rId2" Type="http://schemas.openxmlformats.org/officeDocument/2006/relationships/tags" Target="../tags/tag253.xml"/><Relationship Id="rId1" Type="http://schemas.openxmlformats.org/officeDocument/2006/relationships/tags" Target="../tags/tag252.xml"/></Relationships>
</file>

<file path=ppt/slides/_rels/slide1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260.xml"/><Relationship Id="rId2" Type="http://schemas.openxmlformats.org/officeDocument/2006/relationships/image" Target="../media/image20.jpeg"/><Relationship Id="rId1" Type="http://schemas.openxmlformats.org/officeDocument/2006/relationships/tags" Target="../tags/tag259.xml"/></Relationships>
</file>

<file path=ppt/slides/_rels/slide19.xml.rels><?xml version="1.0" encoding="UTF-8" standalone="yes"?>
<Relationships xmlns="http://schemas.openxmlformats.org/package/2006/relationships"><Relationship Id="rId9" Type="http://schemas.openxmlformats.org/officeDocument/2006/relationships/tags" Target="../tags/tag267.xml"/><Relationship Id="rId8" Type="http://schemas.openxmlformats.org/officeDocument/2006/relationships/tags" Target="../tags/tag266.xml"/><Relationship Id="rId7" Type="http://schemas.openxmlformats.org/officeDocument/2006/relationships/tags" Target="../tags/tag265.xml"/><Relationship Id="rId6" Type="http://schemas.openxmlformats.org/officeDocument/2006/relationships/tags" Target="../tags/tag264.xml"/><Relationship Id="rId5" Type="http://schemas.openxmlformats.org/officeDocument/2006/relationships/image" Target="../media/image22.jpeg"/><Relationship Id="rId4" Type="http://schemas.openxmlformats.org/officeDocument/2006/relationships/tags" Target="../tags/tag263.xml"/><Relationship Id="rId3" Type="http://schemas.openxmlformats.org/officeDocument/2006/relationships/tags" Target="../tags/tag262.xml"/><Relationship Id="rId2" Type="http://schemas.openxmlformats.org/officeDocument/2006/relationships/image" Target="../media/image21.jpeg"/><Relationship Id="rId17" Type="http://schemas.openxmlformats.org/officeDocument/2006/relationships/slideLayout" Target="../slideLayouts/slideLayout7.xml"/><Relationship Id="rId16" Type="http://schemas.openxmlformats.org/officeDocument/2006/relationships/tags" Target="../tags/tag274.xml"/><Relationship Id="rId15" Type="http://schemas.openxmlformats.org/officeDocument/2006/relationships/tags" Target="../tags/tag273.xml"/><Relationship Id="rId14" Type="http://schemas.openxmlformats.org/officeDocument/2006/relationships/tags" Target="../tags/tag272.xml"/><Relationship Id="rId13" Type="http://schemas.openxmlformats.org/officeDocument/2006/relationships/tags" Target="../tags/tag271.xml"/><Relationship Id="rId12" Type="http://schemas.openxmlformats.org/officeDocument/2006/relationships/tags" Target="../tags/tag270.xml"/><Relationship Id="rId11" Type="http://schemas.openxmlformats.org/officeDocument/2006/relationships/tags" Target="../tags/tag269.xml"/><Relationship Id="rId10" Type="http://schemas.openxmlformats.org/officeDocument/2006/relationships/tags" Target="../tags/tag268.xml"/><Relationship Id="rId1" Type="http://schemas.openxmlformats.org/officeDocument/2006/relationships/tags" Target="../tags/tag261.xml"/></Relationships>
</file>

<file path=ppt/slides/_rels/slide20.xml.rels><?xml version="1.0" encoding="UTF-8" standalone="yes"?>
<Relationships xmlns="http://schemas.openxmlformats.org/package/2006/relationships"><Relationship Id="rId9" Type="http://schemas.openxmlformats.org/officeDocument/2006/relationships/image" Target="../media/image25.jpeg"/><Relationship Id="rId8" Type="http://schemas.openxmlformats.org/officeDocument/2006/relationships/tags" Target="../tags/tag280.xml"/><Relationship Id="rId7" Type="http://schemas.openxmlformats.org/officeDocument/2006/relationships/image" Target="../media/image24.jpeg"/><Relationship Id="rId6" Type="http://schemas.openxmlformats.org/officeDocument/2006/relationships/tags" Target="../tags/tag279.xml"/><Relationship Id="rId5" Type="http://schemas.openxmlformats.org/officeDocument/2006/relationships/tags" Target="../tags/tag278.xml"/><Relationship Id="rId4" Type="http://schemas.openxmlformats.org/officeDocument/2006/relationships/image" Target="../media/image23.png"/><Relationship Id="rId3" Type="http://schemas.openxmlformats.org/officeDocument/2006/relationships/tags" Target="../tags/tag277.xml"/><Relationship Id="rId2" Type="http://schemas.openxmlformats.org/officeDocument/2006/relationships/tags" Target="../tags/tag276.xml"/><Relationship Id="rId19" Type="http://schemas.openxmlformats.org/officeDocument/2006/relationships/slideLayout" Target="../slideLayouts/slideLayout7.xml"/><Relationship Id="rId18" Type="http://schemas.openxmlformats.org/officeDocument/2006/relationships/tags" Target="../tags/tag289.xml"/><Relationship Id="rId17" Type="http://schemas.openxmlformats.org/officeDocument/2006/relationships/tags" Target="../tags/tag288.xml"/><Relationship Id="rId16" Type="http://schemas.openxmlformats.org/officeDocument/2006/relationships/tags" Target="../tags/tag287.xml"/><Relationship Id="rId15" Type="http://schemas.openxmlformats.org/officeDocument/2006/relationships/tags" Target="../tags/tag286.xml"/><Relationship Id="rId14" Type="http://schemas.openxmlformats.org/officeDocument/2006/relationships/tags" Target="../tags/tag285.xml"/><Relationship Id="rId13" Type="http://schemas.openxmlformats.org/officeDocument/2006/relationships/tags" Target="../tags/tag284.xml"/><Relationship Id="rId12" Type="http://schemas.openxmlformats.org/officeDocument/2006/relationships/tags" Target="../tags/tag283.xml"/><Relationship Id="rId11" Type="http://schemas.openxmlformats.org/officeDocument/2006/relationships/tags" Target="../tags/tag282.xml"/><Relationship Id="rId10" Type="http://schemas.openxmlformats.org/officeDocument/2006/relationships/tags" Target="../tags/tag281.xml"/><Relationship Id="rId1" Type="http://schemas.openxmlformats.org/officeDocument/2006/relationships/tags" Target="../tags/tag275.xml"/></Relationships>
</file>

<file path=ppt/slides/_rels/slide21.xml.rels><?xml version="1.0" encoding="UTF-8" standalone="yes"?>
<Relationships xmlns="http://schemas.openxmlformats.org/package/2006/relationships"><Relationship Id="rId9" Type="http://schemas.openxmlformats.org/officeDocument/2006/relationships/tags" Target="../tags/tag298.xml"/><Relationship Id="rId8" Type="http://schemas.openxmlformats.org/officeDocument/2006/relationships/tags" Target="../tags/tag297.xml"/><Relationship Id="rId7" Type="http://schemas.openxmlformats.org/officeDocument/2006/relationships/tags" Target="../tags/tag296.xml"/><Relationship Id="rId6" Type="http://schemas.openxmlformats.org/officeDocument/2006/relationships/tags" Target="../tags/tag295.xml"/><Relationship Id="rId5" Type="http://schemas.openxmlformats.org/officeDocument/2006/relationships/tags" Target="../tags/tag294.xml"/><Relationship Id="rId4" Type="http://schemas.openxmlformats.org/officeDocument/2006/relationships/tags" Target="../tags/tag293.xml"/><Relationship Id="rId32" Type="http://schemas.openxmlformats.org/officeDocument/2006/relationships/slideLayout" Target="../slideLayouts/slideLayout7.xml"/><Relationship Id="rId31" Type="http://schemas.openxmlformats.org/officeDocument/2006/relationships/tags" Target="../tags/tag319.xml"/><Relationship Id="rId30" Type="http://schemas.openxmlformats.org/officeDocument/2006/relationships/tags" Target="../tags/tag318.xml"/><Relationship Id="rId3" Type="http://schemas.openxmlformats.org/officeDocument/2006/relationships/tags" Target="../tags/tag292.xml"/><Relationship Id="rId29" Type="http://schemas.openxmlformats.org/officeDocument/2006/relationships/tags" Target="../tags/tag317.xml"/><Relationship Id="rId28" Type="http://schemas.openxmlformats.org/officeDocument/2006/relationships/image" Target="../media/image26.GIF"/><Relationship Id="rId27" Type="http://schemas.openxmlformats.org/officeDocument/2006/relationships/tags" Target="../tags/tag316.xml"/><Relationship Id="rId26" Type="http://schemas.openxmlformats.org/officeDocument/2006/relationships/tags" Target="../tags/tag315.xml"/><Relationship Id="rId25" Type="http://schemas.openxmlformats.org/officeDocument/2006/relationships/tags" Target="../tags/tag314.xml"/><Relationship Id="rId24" Type="http://schemas.openxmlformats.org/officeDocument/2006/relationships/tags" Target="../tags/tag313.xml"/><Relationship Id="rId23" Type="http://schemas.openxmlformats.org/officeDocument/2006/relationships/tags" Target="../tags/tag312.xml"/><Relationship Id="rId22" Type="http://schemas.openxmlformats.org/officeDocument/2006/relationships/tags" Target="../tags/tag311.xml"/><Relationship Id="rId21" Type="http://schemas.openxmlformats.org/officeDocument/2006/relationships/tags" Target="../tags/tag310.xml"/><Relationship Id="rId20" Type="http://schemas.openxmlformats.org/officeDocument/2006/relationships/tags" Target="../tags/tag309.xml"/><Relationship Id="rId2" Type="http://schemas.openxmlformats.org/officeDocument/2006/relationships/tags" Target="../tags/tag291.xml"/><Relationship Id="rId19" Type="http://schemas.openxmlformats.org/officeDocument/2006/relationships/tags" Target="../tags/tag308.xml"/><Relationship Id="rId18" Type="http://schemas.openxmlformats.org/officeDocument/2006/relationships/tags" Target="../tags/tag307.xml"/><Relationship Id="rId17" Type="http://schemas.openxmlformats.org/officeDocument/2006/relationships/tags" Target="../tags/tag306.xml"/><Relationship Id="rId16" Type="http://schemas.openxmlformats.org/officeDocument/2006/relationships/tags" Target="../tags/tag305.xml"/><Relationship Id="rId15" Type="http://schemas.openxmlformats.org/officeDocument/2006/relationships/tags" Target="../tags/tag304.xml"/><Relationship Id="rId14" Type="http://schemas.openxmlformats.org/officeDocument/2006/relationships/tags" Target="../tags/tag303.xml"/><Relationship Id="rId13" Type="http://schemas.openxmlformats.org/officeDocument/2006/relationships/tags" Target="../tags/tag302.xml"/><Relationship Id="rId12" Type="http://schemas.openxmlformats.org/officeDocument/2006/relationships/tags" Target="../tags/tag301.xml"/><Relationship Id="rId11" Type="http://schemas.openxmlformats.org/officeDocument/2006/relationships/tags" Target="../tags/tag300.xml"/><Relationship Id="rId10" Type="http://schemas.openxmlformats.org/officeDocument/2006/relationships/tags" Target="../tags/tag299.xml"/><Relationship Id="rId1" Type="http://schemas.openxmlformats.org/officeDocument/2006/relationships/tags" Target="../tags/tag290.xml"/></Relationships>
</file>

<file path=ppt/slides/_rels/slide22.xml.rels><?xml version="1.0" encoding="UTF-8" standalone="yes"?>
<Relationships xmlns="http://schemas.openxmlformats.org/package/2006/relationships"><Relationship Id="rId9" Type="http://schemas.openxmlformats.org/officeDocument/2006/relationships/tags" Target="../tags/tag328.xml"/><Relationship Id="rId8" Type="http://schemas.openxmlformats.org/officeDocument/2006/relationships/tags" Target="../tags/tag327.xml"/><Relationship Id="rId7" Type="http://schemas.openxmlformats.org/officeDocument/2006/relationships/tags" Target="../tags/tag326.xml"/><Relationship Id="rId6" Type="http://schemas.openxmlformats.org/officeDocument/2006/relationships/tags" Target="../tags/tag325.xml"/><Relationship Id="rId5" Type="http://schemas.openxmlformats.org/officeDocument/2006/relationships/tags" Target="../tags/tag324.xml"/><Relationship Id="rId4" Type="http://schemas.openxmlformats.org/officeDocument/2006/relationships/tags" Target="../tags/tag323.xml"/><Relationship Id="rId3" Type="http://schemas.openxmlformats.org/officeDocument/2006/relationships/tags" Target="../tags/tag322.xml"/><Relationship Id="rId2" Type="http://schemas.openxmlformats.org/officeDocument/2006/relationships/tags" Target="../tags/tag321.xml"/><Relationship Id="rId11" Type="http://schemas.openxmlformats.org/officeDocument/2006/relationships/slideLayout" Target="../slideLayouts/slideLayout7.xml"/><Relationship Id="rId10" Type="http://schemas.openxmlformats.org/officeDocument/2006/relationships/image" Target="../media/image27.png"/><Relationship Id="rId1" Type="http://schemas.openxmlformats.org/officeDocument/2006/relationships/tags" Target="../tags/tag320.xml"/></Relationships>
</file>

<file path=ppt/slides/_rels/slide23.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image" Target="../media/image28.jpeg"/><Relationship Id="rId6" Type="http://schemas.openxmlformats.org/officeDocument/2006/relationships/tags" Target="../tags/tag334.xml"/><Relationship Id="rId5" Type="http://schemas.openxmlformats.org/officeDocument/2006/relationships/tags" Target="../tags/tag333.xml"/><Relationship Id="rId4" Type="http://schemas.openxmlformats.org/officeDocument/2006/relationships/tags" Target="../tags/tag332.xml"/><Relationship Id="rId3" Type="http://schemas.openxmlformats.org/officeDocument/2006/relationships/tags" Target="../tags/tag331.xml"/><Relationship Id="rId2" Type="http://schemas.openxmlformats.org/officeDocument/2006/relationships/tags" Target="../tags/tag330.xml"/><Relationship Id="rId1" Type="http://schemas.openxmlformats.org/officeDocument/2006/relationships/tags" Target="../tags/tag329.xml"/></Relationships>
</file>

<file path=ppt/slides/_rels/slide24.xml.rels><?xml version="1.0" encoding="UTF-8" standalone="yes"?>
<Relationships xmlns="http://schemas.openxmlformats.org/package/2006/relationships"><Relationship Id="rId9" Type="http://schemas.openxmlformats.org/officeDocument/2006/relationships/tags" Target="../tags/tag343.xml"/><Relationship Id="rId8" Type="http://schemas.openxmlformats.org/officeDocument/2006/relationships/tags" Target="../tags/tag342.xml"/><Relationship Id="rId7" Type="http://schemas.openxmlformats.org/officeDocument/2006/relationships/tags" Target="../tags/tag341.xml"/><Relationship Id="rId6" Type="http://schemas.openxmlformats.org/officeDocument/2006/relationships/tags" Target="../tags/tag340.xml"/><Relationship Id="rId5" Type="http://schemas.openxmlformats.org/officeDocument/2006/relationships/tags" Target="../tags/tag339.xml"/><Relationship Id="rId4" Type="http://schemas.openxmlformats.org/officeDocument/2006/relationships/tags" Target="../tags/tag338.xml"/><Relationship Id="rId3" Type="http://schemas.openxmlformats.org/officeDocument/2006/relationships/tags" Target="../tags/tag337.xml"/><Relationship Id="rId24" Type="http://schemas.openxmlformats.org/officeDocument/2006/relationships/slideLayout" Target="../slideLayouts/slideLayout7.xml"/><Relationship Id="rId23" Type="http://schemas.openxmlformats.org/officeDocument/2006/relationships/tags" Target="../tags/tag357.xml"/><Relationship Id="rId22" Type="http://schemas.openxmlformats.org/officeDocument/2006/relationships/tags" Target="../tags/tag356.xml"/><Relationship Id="rId21" Type="http://schemas.openxmlformats.org/officeDocument/2006/relationships/tags" Target="../tags/tag355.xml"/><Relationship Id="rId20" Type="http://schemas.openxmlformats.org/officeDocument/2006/relationships/tags" Target="../tags/tag354.xml"/><Relationship Id="rId2" Type="http://schemas.openxmlformats.org/officeDocument/2006/relationships/tags" Target="../tags/tag336.xml"/><Relationship Id="rId19" Type="http://schemas.openxmlformats.org/officeDocument/2006/relationships/tags" Target="../tags/tag353.xml"/><Relationship Id="rId18" Type="http://schemas.openxmlformats.org/officeDocument/2006/relationships/tags" Target="../tags/tag352.xml"/><Relationship Id="rId17" Type="http://schemas.openxmlformats.org/officeDocument/2006/relationships/tags" Target="../tags/tag351.xml"/><Relationship Id="rId16" Type="http://schemas.openxmlformats.org/officeDocument/2006/relationships/tags" Target="../tags/tag350.xml"/><Relationship Id="rId15" Type="http://schemas.openxmlformats.org/officeDocument/2006/relationships/tags" Target="../tags/tag349.xml"/><Relationship Id="rId14" Type="http://schemas.openxmlformats.org/officeDocument/2006/relationships/tags" Target="../tags/tag348.xml"/><Relationship Id="rId13" Type="http://schemas.openxmlformats.org/officeDocument/2006/relationships/tags" Target="../tags/tag347.xml"/><Relationship Id="rId12" Type="http://schemas.openxmlformats.org/officeDocument/2006/relationships/tags" Target="../tags/tag346.xml"/><Relationship Id="rId11" Type="http://schemas.openxmlformats.org/officeDocument/2006/relationships/tags" Target="../tags/tag345.xml"/><Relationship Id="rId10" Type="http://schemas.openxmlformats.org/officeDocument/2006/relationships/tags" Target="../tags/tag344.xml"/><Relationship Id="rId1" Type="http://schemas.openxmlformats.org/officeDocument/2006/relationships/tags" Target="../tags/tag335.xml"/></Relationships>
</file>

<file path=ppt/slides/_rels/slide25.xml.rels><?xml version="1.0" encoding="UTF-8" standalone="yes"?>
<Relationships xmlns="http://schemas.openxmlformats.org/package/2006/relationships"><Relationship Id="rId9" Type="http://schemas.openxmlformats.org/officeDocument/2006/relationships/tags" Target="../tags/tag366.xml"/><Relationship Id="rId8" Type="http://schemas.openxmlformats.org/officeDocument/2006/relationships/tags" Target="../tags/tag365.xml"/><Relationship Id="rId7" Type="http://schemas.openxmlformats.org/officeDocument/2006/relationships/tags" Target="../tags/tag364.xml"/><Relationship Id="rId6" Type="http://schemas.openxmlformats.org/officeDocument/2006/relationships/tags" Target="../tags/tag363.xml"/><Relationship Id="rId5" Type="http://schemas.openxmlformats.org/officeDocument/2006/relationships/tags" Target="../tags/tag362.xml"/><Relationship Id="rId4" Type="http://schemas.openxmlformats.org/officeDocument/2006/relationships/tags" Target="../tags/tag361.xml"/><Relationship Id="rId3" Type="http://schemas.openxmlformats.org/officeDocument/2006/relationships/tags" Target="../tags/tag360.xml"/><Relationship Id="rId2" Type="http://schemas.openxmlformats.org/officeDocument/2006/relationships/tags" Target="../tags/tag359.xml"/><Relationship Id="rId11" Type="http://schemas.openxmlformats.org/officeDocument/2006/relationships/slideLayout" Target="../slideLayouts/slideLayout7.xml"/><Relationship Id="rId10" Type="http://schemas.openxmlformats.org/officeDocument/2006/relationships/tags" Target="../tags/tag367.xml"/><Relationship Id="rId1" Type="http://schemas.openxmlformats.org/officeDocument/2006/relationships/tags" Target="../tags/tag358.xml"/></Relationships>
</file>

<file path=ppt/slides/_rels/slide26.xml.rels><?xml version="1.0" encoding="UTF-8" standalone="yes"?>
<Relationships xmlns="http://schemas.openxmlformats.org/package/2006/relationships"><Relationship Id="rId8" Type="http://schemas.openxmlformats.org/officeDocument/2006/relationships/slideLayout" Target="../slideLayouts/slideLayout7.xml"/><Relationship Id="rId7" Type="http://schemas.openxmlformats.org/officeDocument/2006/relationships/tags" Target="../tags/tag373.xml"/><Relationship Id="rId6" Type="http://schemas.openxmlformats.org/officeDocument/2006/relationships/tags" Target="../tags/tag372.xml"/><Relationship Id="rId5" Type="http://schemas.openxmlformats.org/officeDocument/2006/relationships/tags" Target="../tags/tag371.xml"/><Relationship Id="rId4" Type="http://schemas.openxmlformats.org/officeDocument/2006/relationships/tags" Target="../tags/tag370.xml"/><Relationship Id="rId3" Type="http://schemas.openxmlformats.org/officeDocument/2006/relationships/tags" Target="../tags/tag369.xml"/><Relationship Id="rId2" Type="http://schemas.openxmlformats.org/officeDocument/2006/relationships/image" Target="../media/image29.jpeg"/><Relationship Id="rId1" Type="http://schemas.openxmlformats.org/officeDocument/2006/relationships/tags" Target="../tags/tag368.xml"/></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376.xml"/><Relationship Id="rId2" Type="http://schemas.openxmlformats.org/officeDocument/2006/relationships/tags" Target="../tags/tag375.xml"/><Relationship Id="rId1" Type="http://schemas.openxmlformats.org/officeDocument/2006/relationships/tags" Target="../tags/tag37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1"/>
            </p:custDataLst>
          </p:nvPr>
        </p:nvSpPr>
        <p:spPr>
          <a:xfrm>
            <a:off x="1091565" y="581660"/>
            <a:ext cx="9828530" cy="922020"/>
          </a:xfrm>
          <a:prstGeom prst="rect">
            <a:avLst/>
          </a:prstGeom>
          <a:noFill/>
          <a:ln>
            <a:noFill/>
          </a:ln>
        </p:spPr>
        <p:txBody>
          <a:bodyPr wrap="none" rtlCol="0" anchor="t">
            <a:spAutoFit/>
          </a:bodyPr>
          <a:lstStyle/>
          <a:p>
            <a:pPr algn="ctr"/>
            <a:r>
              <a:rPr lang="zh-CN" altLang="en-US" sz="5400" b="1">
                <a:latin typeface="幼圆" panose="02010509060101010101" pitchFamily="49" charset="-122"/>
                <a:ea typeface="幼圆" panose="02010509060101010101" pitchFamily="49" charset="-122"/>
                <a:sym typeface="+mn-ea"/>
              </a:rPr>
              <a:t>第五课　我国的政治和经济制度</a:t>
            </a:r>
            <a:endParaRPr lang="zh-CN" altLang="en-US" sz="5400" b="1">
              <a:ln w="22225">
                <a:solidFill>
                  <a:schemeClr val="accent2"/>
                </a:solidFill>
                <a:prstDash val="solid"/>
              </a:ln>
              <a:solidFill>
                <a:schemeClr val="accent2">
                  <a:lumMod val="40000"/>
                  <a:lumOff val="60000"/>
                </a:schemeClr>
              </a:solidFill>
              <a:effectLst/>
              <a:latin typeface="幼圆" panose="02010509060101010101" pitchFamily="49" charset="-122"/>
              <a:ea typeface="幼圆" panose="02010509060101010101" pitchFamily="49" charset="-122"/>
              <a:sym typeface="+mn-ea"/>
            </a:endParaRPr>
          </a:p>
        </p:txBody>
      </p:sp>
      <p:sp>
        <p:nvSpPr>
          <p:cNvPr id="5" name="矩形 4"/>
          <p:cNvSpPr/>
          <p:nvPr>
            <p:custDataLst>
              <p:tags r:id="rId2"/>
            </p:custDataLst>
          </p:nvPr>
        </p:nvSpPr>
        <p:spPr>
          <a:xfrm>
            <a:off x="2079943" y="3056255"/>
            <a:ext cx="7668895" cy="1198880"/>
          </a:xfrm>
          <a:prstGeom prst="rect">
            <a:avLst/>
          </a:prstGeom>
          <a:noFill/>
          <a:ln>
            <a:noFill/>
          </a:ln>
        </p:spPr>
        <p:txBody>
          <a:bodyPr wrap="none" rtlCol="0" anchor="t">
            <a:spAutoFit/>
            <a:scene3d>
              <a:camera prst="orthographicFront"/>
              <a:lightRig rig="threePt" dir="t"/>
            </a:scene3d>
          </a:bodyPr>
          <a:lstStyle/>
          <a:p>
            <a:pPr algn="ctr"/>
            <a:r>
              <a:rPr lang="en-US" altLang="zh-CN" sz="7200" b="1">
                <a:ln w="22225">
                  <a:solidFill>
                    <a:schemeClr val="accent2"/>
                  </a:solidFill>
                  <a:prstDash val="solid"/>
                </a:ln>
                <a:solidFill>
                  <a:schemeClr val="accent2">
                    <a:lumMod val="40000"/>
                    <a:lumOff val="60000"/>
                  </a:schemeClr>
                </a:solidFill>
                <a:effectLst/>
              </a:rPr>
              <a:t>5.3    </a:t>
            </a:r>
            <a:r>
              <a:rPr lang="zh-CN" altLang="en-US" sz="7200" b="1">
                <a:ln w="22225">
                  <a:solidFill>
                    <a:schemeClr val="accent2"/>
                  </a:solidFill>
                  <a:prstDash val="solid"/>
                </a:ln>
                <a:solidFill>
                  <a:schemeClr val="accent2">
                    <a:lumMod val="40000"/>
                    <a:lumOff val="60000"/>
                  </a:schemeClr>
                </a:solidFill>
                <a:effectLst/>
              </a:rPr>
              <a:t>基本经济制度</a:t>
            </a:r>
            <a:endParaRPr lang="zh-CN" altLang="en-US" sz="7200" b="1">
              <a:ln w="22225">
                <a:solidFill>
                  <a:schemeClr val="accent2"/>
                </a:solidFill>
                <a:prstDash val="solid"/>
              </a:ln>
              <a:solidFill>
                <a:schemeClr val="accent2">
                  <a:lumMod val="40000"/>
                  <a:lumOff val="60000"/>
                </a:schemeClr>
              </a:solidFill>
              <a:effectLst/>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1"/>
          <p:cNvSpPr txBox="1"/>
          <p:nvPr>
            <p:custDataLst>
              <p:tags r:id="rId1"/>
            </p:custDataLst>
          </p:nvPr>
        </p:nvSpPr>
        <p:spPr>
          <a:xfrm>
            <a:off x="593591" y="629461"/>
            <a:ext cx="2023110" cy="695325"/>
          </a:xfrm>
          <a:prstGeom prst="rect">
            <a:avLst/>
          </a:prstGeom>
          <a:noFill/>
          <a:ln w="12700" cap="flat">
            <a:noFill/>
            <a:miter lim="400000"/>
          </a:ln>
        </p:spPr>
        <p:style>
          <a:lnRef idx="0">
            <a:scrgbClr r="0" g="0" b="0"/>
          </a:lnRef>
          <a:fillRef idx="0">
            <a:scrgbClr r="0" g="0" b="0"/>
          </a:fillRef>
          <a:effectRef idx="0">
            <a:scrgbClr r="0" g="0" b="0"/>
          </a:effectRef>
          <a:fontRef idx="none"/>
        </p:style>
        <p:txBody>
          <a:bodyPr rot="0" spcFirstLastPara="1" vertOverflow="overflow" horzOverflow="overflow" vert="horz" wrap="none" lIns="60957" tIns="60957" rIns="60957" bIns="60957" numCol="1" spcCol="38100" rtlCol="0" anchor="t">
            <a:spAutoFit/>
          </a:bodyPr>
          <a:lstStyle/>
          <a:p>
            <a:pPr marL="0" marR="0" lvl="0" indent="0" algn="l" defTabSz="914400" rtl="0" eaLnBrk="1" fontAlgn="auto" latinLnBrk="1" hangingPunct="0">
              <a:lnSpc>
                <a:spcPct val="100000"/>
              </a:lnSpc>
              <a:spcBef>
                <a:spcPct val="0"/>
              </a:spcBef>
              <a:spcAft>
                <a:spcPct val="0"/>
              </a:spcAft>
              <a:buClrTx/>
              <a:buSzTx/>
              <a:buFontTx/>
              <a:buNone/>
              <a:defRPr/>
            </a:pPr>
            <a:r>
              <a:rPr kumimoji="0" lang="zh-CN" altLang="en-US" sz="3735" b="1" i="0" u="none" strike="noStrike" kern="0" cap="none" spc="0" normalizeH="0" baseline="0" noProof="0">
                <a:ln>
                  <a:noFill/>
                </a:ln>
                <a:solidFill>
                  <a:srgbClr val="FF0000"/>
                </a:solidFill>
                <a:effectLst/>
                <a:uLnTx/>
                <a:uFillTx/>
                <a:latin typeface="华文琥珀" panose="02010800040101010101" pitchFamily="2" charset="-122"/>
                <a:ea typeface="华文琥珀" panose="02010800040101010101" pitchFamily="2" charset="-122"/>
                <a:sym typeface="Arial" panose="020B0604020202020204"/>
              </a:rPr>
              <a:t>教学目标</a:t>
            </a:r>
            <a:endParaRPr kumimoji="0" lang="zh-CN" altLang="en-US" sz="3735" b="1" i="0" u="none" strike="noStrike" kern="0" cap="none" spc="0" normalizeH="0" baseline="0" noProof="0">
              <a:ln>
                <a:noFill/>
              </a:ln>
              <a:solidFill>
                <a:srgbClr val="FF0000"/>
              </a:solidFill>
              <a:effectLst/>
              <a:uLnTx/>
              <a:uFillTx/>
              <a:latin typeface="华文琥珀" panose="02010800040101010101" pitchFamily="2" charset="-122"/>
              <a:ea typeface="华文琥珀" panose="02010800040101010101" pitchFamily="2" charset="-122"/>
              <a:sym typeface="Arial" panose="020B0604020202020204"/>
            </a:endParaRPr>
          </a:p>
        </p:txBody>
      </p:sp>
      <p:cxnSp>
        <p:nvCxnSpPr>
          <p:cNvPr id="4" name="直接连接符 3"/>
          <p:cNvCxnSpPr/>
          <p:nvPr>
            <p:custDataLst>
              <p:tags r:id="rId2"/>
            </p:custDataLst>
          </p:nvPr>
        </p:nvCxnSpPr>
        <p:spPr>
          <a:xfrm>
            <a:off x="1639419" y="1518431"/>
            <a:ext cx="6225473" cy="0"/>
          </a:xfrm>
          <a:prstGeom prst="line">
            <a:avLst/>
          </a:prstGeom>
          <a:noFill/>
          <a:ln w="28575" cap="flat">
            <a:solidFill>
              <a:srgbClr val="FF0000"/>
            </a:solidFill>
            <a:prstDash val="solid"/>
            <a:miter lim="800000"/>
          </a:ln>
          <a:effectLst>
            <a:outerShdw blurRad="50800" dist="38100" dir="10800000" algn="r" rotWithShape="0">
              <a:prstClr val="black">
                <a:alpha val="40000"/>
              </a:prstClr>
            </a:outerShdw>
          </a:effectLst>
        </p:spPr>
        <p:style>
          <a:lnRef idx="0">
            <a:scrgbClr r="0" g="0" b="0"/>
          </a:lnRef>
          <a:fillRef idx="0">
            <a:scrgbClr r="0" g="0" b="0"/>
          </a:fillRef>
          <a:effectRef idx="0">
            <a:scrgbClr r="0" g="0" b="0"/>
          </a:effectRef>
          <a:fontRef idx="none"/>
        </p:style>
      </p:cxnSp>
      <p:sp>
        <p:nvSpPr>
          <p:cNvPr id="5" name="矩形 4"/>
          <p:cNvSpPr/>
          <p:nvPr>
            <p:custDataLst>
              <p:tags r:id="rId3"/>
            </p:custDataLst>
          </p:nvPr>
        </p:nvSpPr>
        <p:spPr>
          <a:xfrm>
            <a:off x="593513" y="1711960"/>
            <a:ext cx="11476567" cy="4570730"/>
          </a:xfrm>
          <a:prstGeom prst="rect">
            <a:avLst/>
          </a:prstGeom>
        </p:spPr>
        <p:txBody>
          <a:bodyPr wrap="square">
            <a:spAutoFit/>
          </a:bodyPr>
          <a:lstStyle/>
          <a:p>
            <a:pPr eaLnBrk="0" hangingPunct="0">
              <a:lnSpc>
                <a:spcPct val="130000"/>
              </a:lnSpc>
              <a:defRPr/>
            </a:pPr>
            <a:r>
              <a:rPr lang="en-US" altLang="zh-CN" sz="3200" b="1">
                <a:solidFill>
                  <a:schemeClr val="tx1"/>
                </a:solidFill>
                <a:latin typeface="华文新魏" panose="02010800040101010101" pitchFamily="2" charset="-122"/>
                <a:ea typeface="华文新魏" panose="02010800040101010101" pitchFamily="2" charset="-122"/>
              </a:rPr>
              <a:t>1</a:t>
            </a:r>
            <a:r>
              <a:rPr lang="zh-CN" altLang="en-US" sz="3200" b="1">
                <a:solidFill>
                  <a:schemeClr val="tx1"/>
                </a:solidFill>
                <a:latin typeface="华文新魏" panose="02010800040101010101" pitchFamily="2" charset="-122"/>
                <a:ea typeface="华文新魏" panose="02010800040101010101" pitchFamily="2" charset="-122"/>
              </a:rPr>
              <a:t>、现阶段我国的基本经济制度是什么</a:t>
            </a:r>
            <a:r>
              <a:rPr lang="en-US" altLang="zh-CN" sz="3200" b="1">
                <a:solidFill>
                  <a:schemeClr val="tx1"/>
                </a:solidFill>
                <a:latin typeface="华文新魏" panose="02010800040101010101" pitchFamily="2" charset="-122"/>
                <a:ea typeface="华文新魏" panose="02010800040101010101" pitchFamily="2" charset="-122"/>
              </a:rPr>
              <a:t>?</a:t>
            </a:r>
            <a:endParaRPr lang="en-US" altLang="zh-CN" sz="3200" b="1">
              <a:solidFill>
                <a:schemeClr val="tx1"/>
              </a:solidFill>
              <a:latin typeface="华文新魏" panose="02010800040101010101" pitchFamily="2" charset="-122"/>
              <a:ea typeface="华文新魏" panose="02010800040101010101" pitchFamily="2" charset="-122"/>
            </a:endParaRPr>
          </a:p>
          <a:p>
            <a:pPr eaLnBrk="0" hangingPunct="0">
              <a:lnSpc>
                <a:spcPct val="130000"/>
              </a:lnSpc>
              <a:defRPr/>
            </a:pPr>
            <a:r>
              <a:rPr lang="en-US" altLang="zh-CN" sz="3200" b="1">
                <a:solidFill>
                  <a:schemeClr val="tx1"/>
                </a:solidFill>
                <a:latin typeface="华文新魏" panose="02010800040101010101" pitchFamily="2" charset="-122"/>
                <a:ea typeface="华文新魏" panose="02010800040101010101" pitchFamily="2" charset="-122"/>
              </a:rPr>
              <a:t>2</a:t>
            </a:r>
            <a:r>
              <a:rPr lang="zh-CN" altLang="en-US" sz="3200" b="1">
                <a:solidFill>
                  <a:schemeClr val="tx1"/>
                </a:solidFill>
                <a:latin typeface="华文新魏" panose="02010800040101010101" pitchFamily="2" charset="-122"/>
                <a:ea typeface="华文新魏" panose="02010800040101010101" pitchFamily="2" charset="-122"/>
              </a:rPr>
              <a:t>、</a:t>
            </a:r>
            <a:r>
              <a:rPr lang="zh-CN" altLang="en-US" sz="3200" b="1">
                <a:solidFill>
                  <a:schemeClr val="tx1"/>
                </a:solidFill>
                <a:latin typeface="华文新魏" panose="02010800040101010101" pitchFamily="2" charset="-122"/>
                <a:ea typeface="华文新魏" panose="02010800040101010101" pitchFamily="2" charset="-122"/>
                <a:sym typeface="+mn-ea"/>
              </a:rPr>
              <a:t>公有制经济的地位及内容？</a:t>
            </a:r>
            <a:endParaRPr lang="zh-CN" altLang="en-US" sz="3200" b="1">
              <a:solidFill>
                <a:schemeClr val="tx1"/>
              </a:solidFill>
              <a:latin typeface="华文新魏" panose="02010800040101010101" pitchFamily="2" charset="-122"/>
              <a:ea typeface="华文新魏" panose="02010800040101010101" pitchFamily="2" charset="-122"/>
              <a:sym typeface="+mn-ea"/>
            </a:endParaRPr>
          </a:p>
          <a:p>
            <a:pPr eaLnBrk="0" hangingPunct="0">
              <a:lnSpc>
                <a:spcPct val="130000"/>
              </a:lnSpc>
              <a:defRPr/>
            </a:pPr>
            <a:r>
              <a:rPr lang="en-US" altLang="zh-CN" sz="3200" b="1">
                <a:solidFill>
                  <a:schemeClr val="tx1"/>
                </a:solidFill>
                <a:latin typeface="华文新魏" panose="02010800040101010101" pitchFamily="2" charset="-122"/>
                <a:ea typeface="华文新魏" panose="02010800040101010101" pitchFamily="2" charset="-122"/>
              </a:rPr>
              <a:t>3</a:t>
            </a:r>
            <a:r>
              <a:rPr lang="zh-CN" altLang="en-US" sz="3200" b="1">
                <a:solidFill>
                  <a:schemeClr val="tx1"/>
                </a:solidFill>
                <a:latin typeface="华文新魏" panose="02010800040101010101" pitchFamily="2" charset="-122"/>
                <a:ea typeface="华文新魏" panose="02010800040101010101" pitchFamily="2" charset="-122"/>
              </a:rPr>
              <a:t>、非公有制经济的内容及作用？</a:t>
            </a:r>
            <a:endParaRPr lang="zh-CN" altLang="en-US" sz="3200" b="1">
              <a:solidFill>
                <a:schemeClr val="tx1"/>
              </a:solidFill>
              <a:latin typeface="华文新魏" panose="02010800040101010101" pitchFamily="2" charset="-122"/>
              <a:ea typeface="华文新魏" panose="02010800040101010101" pitchFamily="2" charset="-122"/>
            </a:endParaRPr>
          </a:p>
          <a:p>
            <a:pPr eaLnBrk="0" hangingPunct="0">
              <a:lnSpc>
                <a:spcPct val="130000"/>
              </a:lnSpc>
              <a:defRPr/>
            </a:pPr>
            <a:r>
              <a:rPr lang="en-US" altLang="zh-CN" sz="3200" b="1">
                <a:solidFill>
                  <a:schemeClr val="tx1"/>
                </a:solidFill>
                <a:latin typeface="华文新魏" panose="02010800040101010101" pitchFamily="2" charset="-122"/>
                <a:ea typeface="华文新魏" panose="02010800040101010101" pitchFamily="2" charset="-122"/>
              </a:rPr>
              <a:t>4</a:t>
            </a:r>
            <a:r>
              <a:rPr lang="zh-CN" altLang="en-US" sz="3200" b="1">
                <a:solidFill>
                  <a:schemeClr val="tx1"/>
                </a:solidFill>
                <a:latin typeface="华文新魏" panose="02010800040101010101" pitchFamily="2" charset="-122"/>
                <a:ea typeface="华文新魏" panose="02010800040101010101" pitchFamily="2" charset="-122"/>
              </a:rPr>
              <a:t>、国家应如何对待公有制经济和非公有制经济？  </a:t>
            </a:r>
            <a:endParaRPr lang="zh-CN" altLang="en-US" sz="3200" b="1">
              <a:solidFill>
                <a:schemeClr val="tx1"/>
              </a:solidFill>
              <a:latin typeface="华文新魏" panose="02010800040101010101" pitchFamily="2" charset="-122"/>
              <a:ea typeface="华文新魏" panose="02010800040101010101" pitchFamily="2" charset="-122"/>
            </a:endParaRPr>
          </a:p>
          <a:p>
            <a:pPr eaLnBrk="0" hangingPunct="0">
              <a:lnSpc>
                <a:spcPct val="130000"/>
              </a:lnSpc>
              <a:defRPr/>
            </a:pPr>
            <a:r>
              <a:rPr lang="en-US" altLang="zh-CN" sz="3200" b="1">
                <a:solidFill>
                  <a:schemeClr val="tx1"/>
                </a:solidFill>
                <a:latin typeface="华文新魏" panose="02010800040101010101" pitchFamily="2" charset="-122"/>
                <a:ea typeface="华文新魏" panose="02010800040101010101" pitchFamily="2" charset="-122"/>
              </a:rPr>
              <a:t>5</a:t>
            </a:r>
            <a:r>
              <a:rPr lang="zh-CN" altLang="en-US" sz="3200" b="1">
                <a:solidFill>
                  <a:schemeClr val="tx1"/>
                </a:solidFill>
                <a:latin typeface="华文新魏" panose="02010800040101010101" pitchFamily="2" charset="-122"/>
                <a:ea typeface="华文新魏" panose="02010800040101010101" pitchFamily="2" charset="-122"/>
              </a:rPr>
              <a:t>、按劳分配的基本内容是什么？</a:t>
            </a:r>
            <a:r>
              <a:rPr lang="zh-CN" altLang="en-US" sz="3200" b="1">
                <a:solidFill>
                  <a:schemeClr val="tx1"/>
                </a:solidFill>
                <a:latin typeface="华文新魏" panose="02010800040101010101" pitchFamily="2" charset="-122"/>
                <a:ea typeface="华文新魏" panose="02010800040101010101" pitchFamily="2" charset="-122"/>
                <a:sym typeface="+mn-ea"/>
              </a:rPr>
              <a:t>我国还存在哪些分配方式？</a:t>
            </a:r>
            <a:endParaRPr lang="en-US" altLang="zh-CN" sz="3200" b="1">
              <a:solidFill>
                <a:schemeClr val="tx1"/>
              </a:solidFill>
              <a:latin typeface="华文新魏" panose="02010800040101010101" pitchFamily="2" charset="-122"/>
              <a:ea typeface="华文新魏" panose="02010800040101010101" pitchFamily="2" charset="-122"/>
            </a:endParaRPr>
          </a:p>
          <a:p>
            <a:pPr eaLnBrk="0" hangingPunct="0">
              <a:lnSpc>
                <a:spcPct val="130000"/>
              </a:lnSpc>
              <a:defRPr/>
            </a:pPr>
            <a:r>
              <a:rPr lang="en-US" altLang="zh-CN" sz="3200" b="1">
                <a:solidFill>
                  <a:schemeClr val="tx1"/>
                </a:solidFill>
                <a:latin typeface="华文新魏" panose="02010800040101010101" pitchFamily="2" charset="-122"/>
                <a:ea typeface="华文新魏" panose="02010800040101010101" pitchFamily="2" charset="-122"/>
              </a:rPr>
              <a:t>6</a:t>
            </a:r>
            <a:r>
              <a:rPr lang="zh-CN" altLang="en-US" sz="3200" b="1">
                <a:solidFill>
                  <a:schemeClr val="tx1"/>
                </a:solidFill>
                <a:latin typeface="华文新魏" panose="02010800040101010101" pitchFamily="2" charset="-122"/>
                <a:ea typeface="华文新魏" panose="02010800040101010101" pitchFamily="2" charset="-122"/>
              </a:rPr>
              <a:t>、</a:t>
            </a:r>
            <a:r>
              <a:rPr lang="zh-CN" altLang="en-US" sz="3200" b="1">
                <a:solidFill>
                  <a:schemeClr val="tx1"/>
                </a:solidFill>
                <a:latin typeface="华文新魏" panose="02010800040101010101" pitchFamily="2" charset="-122"/>
                <a:ea typeface="华文新魏" panose="02010800040101010101" pitchFamily="2" charset="-122"/>
                <a:sym typeface="+mn-ea"/>
              </a:rPr>
              <a:t>什么是市场经济体制？</a:t>
            </a:r>
            <a:endParaRPr lang="zh-CN" altLang="en-US" sz="3200" b="1">
              <a:solidFill>
                <a:schemeClr val="tx1"/>
              </a:solidFill>
              <a:latin typeface="华文新魏" panose="02010800040101010101" pitchFamily="2" charset="-122"/>
              <a:ea typeface="华文新魏" panose="02010800040101010101" pitchFamily="2" charset="-122"/>
            </a:endParaRPr>
          </a:p>
          <a:p>
            <a:pPr eaLnBrk="0" hangingPunct="0">
              <a:lnSpc>
                <a:spcPct val="130000"/>
              </a:lnSpc>
              <a:defRPr/>
            </a:pPr>
            <a:r>
              <a:rPr lang="en-US" altLang="zh-CN" sz="3200" b="1">
                <a:solidFill>
                  <a:schemeClr val="tx1"/>
                </a:solidFill>
                <a:latin typeface="华文新魏" panose="02010800040101010101" pitchFamily="2" charset="-122"/>
                <a:ea typeface="华文新魏" panose="02010800040101010101" pitchFamily="2" charset="-122"/>
                <a:sym typeface="+mn-ea"/>
              </a:rPr>
              <a:t>7</a:t>
            </a:r>
            <a:r>
              <a:rPr lang="zh-CN" altLang="en-US" sz="3200" b="1">
                <a:solidFill>
                  <a:schemeClr val="tx1"/>
                </a:solidFill>
                <a:latin typeface="华文新魏" panose="02010800040101010101" pitchFamily="2" charset="-122"/>
                <a:ea typeface="华文新魏" panose="02010800040101010101" pitchFamily="2" charset="-122"/>
                <a:sym typeface="+mn-ea"/>
              </a:rPr>
              <a:t>、我国社会主义市场经济经济体制的优越性是什么？</a:t>
            </a:r>
            <a:endParaRPr lang="zh-CN" altLang="en-US" sz="3200" b="1">
              <a:solidFill>
                <a:schemeClr val="tx1"/>
              </a:solidFill>
              <a:latin typeface="华文新魏" panose="02010800040101010101" pitchFamily="2" charset="-122"/>
              <a:ea typeface="华文新魏" panose="02010800040101010101" pitchFamily="2" charset="-122"/>
              <a:sym typeface="+mn-ea"/>
            </a:endParaRP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custDataLst>
              <p:tags r:id="rId1"/>
            </p:custDataLst>
          </p:nvPr>
        </p:nvSpPr>
        <p:spPr>
          <a:xfrm>
            <a:off x="1186815" y="744220"/>
            <a:ext cx="5694045" cy="583565"/>
          </a:xfrm>
          <a:prstGeom prst="rect">
            <a:avLst/>
          </a:prstGeom>
          <a:noFill/>
        </p:spPr>
        <p:txBody>
          <a:bodyPr wrap="square">
            <a:spAutoFit/>
            <a:scene3d>
              <a:camera prst="orthographicFront"/>
              <a:lightRig rig="threePt" dir="t"/>
            </a:scene3d>
            <a:sp3d contourW="6350"/>
          </a:bodyPr>
          <a:lstStyle/>
          <a:p>
            <a:pPr fontAlgn="auto">
              <a:spcBef>
                <a:spcPct val="0"/>
              </a:spcBef>
              <a:spcAft>
                <a:spcPct val="0"/>
              </a:spcAft>
              <a:defRPr/>
            </a:pPr>
            <a:r>
              <a:rPr lang="zh-CN" altLang="en-US" sz="3200">
                <a:latin typeface="方正粗黑宋简体" panose="02000000000000000000" pitchFamily="2" charset="-122"/>
                <a:ea typeface="方正粗黑宋简体" panose="02000000000000000000" pitchFamily="2" charset="-122"/>
              </a:rPr>
              <a:t>基本经济制度是什么？</a:t>
            </a:r>
            <a:endParaRPr lang="zh-CN" altLang="en-US" sz="3200" b="1">
              <a:latin typeface="方正粗黑宋简体" panose="02000000000000000000" pitchFamily="2" charset="-122"/>
              <a:ea typeface="方正粗黑宋简体" panose="02000000000000000000" pitchFamily="2" charset="-122"/>
            </a:endParaRPr>
          </a:p>
        </p:txBody>
      </p:sp>
      <p:grpSp>
        <p:nvGrpSpPr>
          <p:cNvPr id="2" name="组合 1"/>
          <p:cNvGrpSpPr/>
          <p:nvPr>
            <p:custDataLst>
              <p:tags r:id="rId2"/>
            </p:custDataLst>
          </p:nvPr>
        </p:nvGrpSpPr>
        <p:grpSpPr>
          <a:xfrm>
            <a:off x="4891405" y="2521585"/>
            <a:ext cx="6400181" cy="2679770"/>
            <a:chOff x="7949" y="4980"/>
            <a:chExt cx="9833" cy="3260"/>
          </a:xfrm>
        </p:grpSpPr>
        <p:sp>
          <p:nvSpPr>
            <p:cNvPr id="5" name="文本框 4"/>
            <p:cNvSpPr txBox="1"/>
            <p:nvPr>
              <p:custDataLst>
                <p:tags r:id="rId3"/>
              </p:custDataLst>
            </p:nvPr>
          </p:nvSpPr>
          <p:spPr>
            <a:xfrm>
              <a:off x="8797" y="4980"/>
              <a:ext cx="8985" cy="560"/>
            </a:xfrm>
            <a:prstGeom prst="rect">
              <a:avLst/>
            </a:prstGeom>
            <a:noFill/>
            <a:ln>
              <a:solidFill>
                <a:srgbClr val="0070C0"/>
              </a:solidFill>
            </a:ln>
          </p:spPr>
          <p:txBody>
            <a:bodyPr wrap="square" rtlCol="0">
              <a:spAutoFit/>
            </a:bodyPr>
            <a:lstStyle/>
            <a:p>
              <a:r>
                <a:rPr lang="zh-CN" altLang="en-US" sz="2400" b="1">
                  <a:solidFill>
                    <a:srgbClr val="0070C0"/>
                  </a:solidFill>
                  <a:latin typeface="微软雅黑" panose="020B0503020204020204" charset="-122"/>
                  <a:ea typeface="微软雅黑" panose="020B0503020204020204" charset="-122"/>
                </a:rPr>
                <a:t>公有制为主体，多种</a:t>
              </a:r>
              <a:r>
                <a:rPr lang="zh-CN" altLang="en-US" sz="2400" b="1">
                  <a:solidFill>
                    <a:srgbClr val="FF0000"/>
                  </a:solidFill>
                  <a:latin typeface="微软雅黑" panose="020B0503020204020204" charset="-122"/>
                  <a:ea typeface="微软雅黑" panose="020B0503020204020204" charset="-122"/>
                </a:rPr>
                <a:t>所有制</a:t>
              </a:r>
              <a:r>
                <a:rPr lang="zh-CN" altLang="en-US" sz="2400" b="1">
                  <a:solidFill>
                    <a:srgbClr val="0070C0"/>
                  </a:solidFill>
                  <a:latin typeface="微软雅黑" panose="020B0503020204020204" charset="-122"/>
                  <a:ea typeface="微软雅黑" panose="020B0503020204020204" charset="-122"/>
                </a:rPr>
                <a:t>经济共同发展</a:t>
              </a:r>
              <a:endParaRPr lang="zh-CN" altLang="en-US" sz="2400" b="1">
                <a:solidFill>
                  <a:srgbClr val="0070C0"/>
                </a:solidFill>
                <a:latin typeface="微软雅黑" panose="020B0503020204020204" charset="-122"/>
                <a:ea typeface="微软雅黑" panose="020B0503020204020204" charset="-122"/>
              </a:endParaRPr>
            </a:p>
          </p:txBody>
        </p:sp>
        <p:sp>
          <p:nvSpPr>
            <p:cNvPr id="6" name="文本框 5"/>
            <p:cNvSpPr txBox="1"/>
            <p:nvPr>
              <p:custDataLst>
                <p:tags r:id="rId4"/>
              </p:custDataLst>
            </p:nvPr>
          </p:nvSpPr>
          <p:spPr>
            <a:xfrm>
              <a:off x="8797" y="6330"/>
              <a:ext cx="8095" cy="560"/>
            </a:xfrm>
            <a:prstGeom prst="rect">
              <a:avLst/>
            </a:prstGeom>
            <a:noFill/>
            <a:ln>
              <a:solidFill>
                <a:srgbClr val="0070C0"/>
              </a:solidFill>
            </a:ln>
          </p:spPr>
          <p:txBody>
            <a:bodyPr wrap="square" rtlCol="0">
              <a:spAutoFit/>
            </a:bodyPr>
            <a:lstStyle/>
            <a:p>
              <a:r>
                <a:rPr lang="zh-CN" altLang="en-US" sz="2400" b="1">
                  <a:solidFill>
                    <a:srgbClr val="0070C0"/>
                  </a:solidFill>
                  <a:latin typeface="微软雅黑" panose="020B0503020204020204" charset="-122"/>
                  <a:ea typeface="微软雅黑" panose="020B0503020204020204" charset="-122"/>
                </a:rPr>
                <a:t>按劳分配为主体，多种</a:t>
              </a:r>
              <a:r>
                <a:rPr lang="zh-CN" altLang="en-US" sz="2400" b="1">
                  <a:solidFill>
                    <a:srgbClr val="FF0000"/>
                  </a:solidFill>
                  <a:latin typeface="微软雅黑" panose="020B0503020204020204" charset="-122"/>
                  <a:ea typeface="微软雅黑" panose="020B0503020204020204" charset="-122"/>
                </a:rPr>
                <a:t>分配</a:t>
              </a:r>
              <a:r>
                <a:rPr lang="zh-CN" altLang="en-US" sz="2400" b="1">
                  <a:solidFill>
                    <a:srgbClr val="0070C0"/>
                  </a:solidFill>
                  <a:latin typeface="微软雅黑" panose="020B0503020204020204" charset="-122"/>
                  <a:ea typeface="微软雅黑" panose="020B0503020204020204" charset="-122"/>
                </a:rPr>
                <a:t>方式并存</a:t>
              </a:r>
              <a:endParaRPr lang="zh-CN" altLang="en-US" sz="2400" b="1">
                <a:solidFill>
                  <a:srgbClr val="0070C0"/>
                </a:solidFill>
                <a:latin typeface="微软雅黑" panose="020B0503020204020204" charset="-122"/>
                <a:ea typeface="微软雅黑" panose="020B0503020204020204" charset="-122"/>
              </a:endParaRPr>
            </a:p>
          </p:txBody>
        </p:sp>
        <p:sp>
          <p:nvSpPr>
            <p:cNvPr id="7" name="文本框 6"/>
            <p:cNvSpPr txBox="1"/>
            <p:nvPr>
              <p:custDataLst>
                <p:tags r:id="rId5"/>
              </p:custDataLst>
            </p:nvPr>
          </p:nvSpPr>
          <p:spPr>
            <a:xfrm>
              <a:off x="8797" y="7680"/>
              <a:ext cx="5247" cy="560"/>
            </a:xfrm>
            <a:prstGeom prst="rect">
              <a:avLst/>
            </a:prstGeom>
            <a:noFill/>
            <a:ln>
              <a:solidFill>
                <a:srgbClr val="0070C0"/>
              </a:solidFill>
            </a:ln>
          </p:spPr>
          <p:txBody>
            <a:bodyPr wrap="square" rtlCol="0">
              <a:spAutoFit/>
            </a:bodyPr>
            <a:lstStyle/>
            <a:p>
              <a:r>
                <a:rPr lang="zh-CN" altLang="en-US" sz="2400" b="1">
                  <a:solidFill>
                    <a:srgbClr val="0070C0"/>
                  </a:solidFill>
                  <a:latin typeface="微软雅黑" panose="020B0503020204020204" charset="-122"/>
                  <a:ea typeface="微软雅黑" panose="020B0503020204020204" charset="-122"/>
                </a:rPr>
                <a:t>社会主义</a:t>
              </a:r>
              <a:r>
                <a:rPr lang="zh-CN" altLang="en-US" sz="2400" b="1">
                  <a:solidFill>
                    <a:srgbClr val="FF0000"/>
                  </a:solidFill>
                  <a:latin typeface="微软雅黑" panose="020B0503020204020204" charset="-122"/>
                  <a:ea typeface="微软雅黑" panose="020B0503020204020204" charset="-122"/>
                </a:rPr>
                <a:t>市场经济</a:t>
              </a:r>
              <a:r>
                <a:rPr lang="zh-CN" altLang="en-US" sz="2400" b="1">
                  <a:solidFill>
                    <a:srgbClr val="0070C0"/>
                  </a:solidFill>
                  <a:latin typeface="微软雅黑" panose="020B0503020204020204" charset="-122"/>
                  <a:ea typeface="微软雅黑" panose="020B0503020204020204" charset="-122"/>
                </a:rPr>
                <a:t>体制</a:t>
              </a:r>
              <a:endParaRPr lang="zh-CN" altLang="en-US" sz="2400" b="1">
                <a:solidFill>
                  <a:srgbClr val="0070C0"/>
                </a:solidFill>
                <a:latin typeface="微软雅黑" panose="020B0503020204020204" charset="-122"/>
                <a:ea typeface="微软雅黑" panose="020B0503020204020204" charset="-122"/>
              </a:endParaRPr>
            </a:p>
          </p:txBody>
        </p:sp>
        <p:sp>
          <p:nvSpPr>
            <p:cNvPr id="9" name="文本框 8"/>
            <p:cNvSpPr txBox="1"/>
            <p:nvPr>
              <p:custDataLst>
                <p:tags r:id="rId6"/>
              </p:custDataLst>
            </p:nvPr>
          </p:nvSpPr>
          <p:spPr>
            <a:xfrm>
              <a:off x="7949" y="4980"/>
              <a:ext cx="669" cy="560"/>
            </a:xfrm>
            <a:prstGeom prst="rect">
              <a:avLst/>
            </a:prstGeom>
            <a:solidFill>
              <a:srgbClr val="0070C0"/>
            </a:solidFill>
          </p:spPr>
          <p:txBody>
            <a:bodyPr wrap="square" rtlCol="0">
              <a:spAutoFit/>
            </a:bodyPr>
            <a:lstStyle/>
            <a:p>
              <a:pPr algn="ctr"/>
              <a:r>
                <a:rPr lang="en-US" altLang="zh-CN" sz="2400" b="1">
                  <a:solidFill>
                    <a:schemeClr val="bg1"/>
                  </a:solidFill>
                  <a:latin typeface="微软雅黑" panose="020B0503020204020204" charset="-122"/>
                  <a:ea typeface="微软雅黑" panose="020B0503020204020204" charset="-122"/>
                </a:rPr>
                <a:t>1</a:t>
              </a:r>
              <a:endParaRPr lang="zh-CN" altLang="en-US" sz="2400" b="1">
                <a:solidFill>
                  <a:schemeClr val="bg1"/>
                </a:solidFill>
                <a:latin typeface="微软雅黑" panose="020B0503020204020204" charset="-122"/>
                <a:ea typeface="微软雅黑" panose="020B0503020204020204" charset="-122"/>
              </a:endParaRPr>
            </a:p>
          </p:txBody>
        </p:sp>
        <p:sp>
          <p:nvSpPr>
            <p:cNvPr id="10" name="文本框 9"/>
            <p:cNvSpPr txBox="1"/>
            <p:nvPr>
              <p:custDataLst>
                <p:tags r:id="rId7"/>
              </p:custDataLst>
            </p:nvPr>
          </p:nvSpPr>
          <p:spPr>
            <a:xfrm>
              <a:off x="7949" y="6330"/>
              <a:ext cx="669" cy="560"/>
            </a:xfrm>
            <a:prstGeom prst="rect">
              <a:avLst/>
            </a:prstGeom>
            <a:solidFill>
              <a:srgbClr val="0070C0"/>
            </a:solidFill>
          </p:spPr>
          <p:txBody>
            <a:bodyPr wrap="square" rtlCol="0">
              <a:spAutoFit/>
            </a:bodyPr>
            <a:lstStyle/>
            <a:p>
              <a:pPr algn="ctr"/>
              <a:r>
                <a:rPr lang="en-US" altLang="zh-CN" sz="2400" b="1">
                  <a:solidFill>
                    <a:schemeClr val="bg1"/>
                  </a:solidFill>
                  <a:latin typeface="微软雅黑" panose="020B0503020204020204" charset="-122"/>
                  <a:ea typeface="微软雅黑" panose="020B0503020204020204" charset="-122"/>
                </a:rPr>
                <a:t>2</a:t>
              </a:r>
              <a:endParaRPr lang="zh-CN" altLang="en-US" sz="2400" b="1">
                <a:solidFill>
                  <a:schemeClr val="bg1"/>
                </a:solidFill>
                <a:latin typeface="微软雅黑" panose="020B0503020204020204" charset="-122"/>
                <a:ea typeface="微软雅黑" panose="020B0503020204020204" charset="-122"/>
              </a:endParaRPr>
            </a:p>
          </p:txBody>
        </p:sp>
        <p:sp>
          <p:nvSpPr>
            <p:cNvPr id="11" name="文本框 10"/>
            <p:cNvSpPr txBox="1"/>
            <p:nvPr>
              <p:custDataLst>
                <p:tags r:id="rId8"/>
              </p:custDataLst>
            </p:nvPr>
          </p:nvSpPr>
          <p:spPr>
            <a:xfrm>
              <a:off x="7949" y="7680"/>
              <a:ext cx="669" cy="560"/>
            </a:xfrm>
            <a:prstGeom prst="rect">
              <a:avLst/>
            </a:prstGeom>
            <a:solidFill>
              <a:srgbClr val="0070C0"/>
            </a:solidFill>
          </p:spPr>
          <p:txBody>
            <a:bodyPr wrap="square" rtlCol="0">
              <a:spAutoFit/>
            </a:bodyPr>
            <a:lstStyle/>
            <a:p>
              <a:pPr algn="ctr"/>
              <a:r>
                <a:rPr lang="en-US" altLang="zh-CN" sz="2400" b="1">
                  <a:solidFill>
                    <a:schemeClr val="bg1"/>
                  </a:solidFill>
                  <a:latin typeface="微软雅黑" panose="020B0503020204020204" charset="-122"/>
                  <a:ea typeface="微软雅黑" panose="020B0503020204020204" charset="-122"/>
                </a:rPr>
                <a:t>3</a:t>
              </a:r>
              <a:endParaRPr lang="zh-CN" altLang="en-US" sz="2400" b="1">
                <a:solidFill>
                  <a:schemeClr val="bg1"/>
                </a:solidFill>
                <a:latin typeface="微软雅黑" panose="020B0503020204020204" charset="-122"/>
                <a:ea typeface="微软雅黑" panose="020B0503020204020204" charset="-122"/>
              </a:endParaRPr>
            </a:p>
          </p:txBody>
        </p:sp>
      </p:grpSp>
      <p:pic>
        <p:nvPicPr>
          <p:cNvPr id="101" name="图片 100"/>
          <p:cNvPicPr/>
          <p:nvPr>
            <p:custDataLst>
              <p:tags r:id="rId9"/>
            </p:custDataLst>
          </p:nvPr>
        </p:nvPicPr>
        <p:blipFill>
          <a:blip r:embed="rId10"/>
          <a:stretch>
            <a:fillRect/>
          </a:stretch>
        </p:blipFill>
        <p:spPr>
          <a:xfrm>
            <a:off x="464820" y="1753235"/>
            <a:ext cx="4212590" cy="4217035"/>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文本框 14"/>
          <p:cNvSpPr txBox="1"/>
          <p:nvPr>
            <p:custDataLst>
              <p:tags r:id="rId1"/>
            </p:custDataLst>
          </p:nvPr>
        </p:nvSpPr>
        <p:spPr>
          <a:xfrm>
            <a:off x="820843" y="287867"/>
            <a:ext cx="9431020" cy="666115"/>
          </a:xfrm>
          <a:prstGeom prst="rect">
            <a:avLst/>
          </a:prstGeom>
          <a:noFill/>
          <a:ln w="9525">
            <a:noFill/>
          </a:ln>
          <a:effectLst/>
        </p:spPr>
        <p:txBody>
          <a:bodyPr wrap="square" anchor="t">
            <a:spAutoFit/>
          </a:bodyPr>
          <a:lstStyle/>
          <a:p>
            <a:pPr algn="ctr" fontAlgn="base">
              <a:buSzTx/>
            </a:pPr>
            <a:r>
              <a:rPr lang="en-US" altLang="zh-CN" sz="3735" b="1" strike="noStrike" baseline="0" noProof="1">
                <a:solidFill>
                  <a:srgbClr val="C00000"/>
                </a:solidFill>
                <a:latin typeface="微软雅黑" panose="020B0503020204020204" charset="-122"/>
                <a:ea typeface="微软雅黑" panose="020B0503020204020204" charset="-122"/>
                <a:cs typeface="+mn-cs"/>
                <a:sym typeface="等线" panose="02010600030101010101" pitchFamily="2" charset="-122"/>
              </a:rPr>
              <a:t>1.</a:t>
            </a:r>
            <a:r>
              <a:rPr lang="zh-CN" altLang="en-US" sz="3735" b="1" strike="noStrike" baseline="0" noProof="1">
                <a:solidFill>
                  <a:srgbClr val="C00000"/>
                </a:solidFill>
                <a:latin typeface="微软雅黑" panose="020B0503020204020204" charset="-122"/>
                <a:ea typeface="微软雅黑" panose="020B0503020204020204" charset="-122"/>
                <a:cs typeface="+mn-cs"/>
                <a:sym typeface="等线" panose="02010600030101010101" pitchFamily="2" charset="-122"/>
              </a:rPr>
              <a:t>公有制为主体、多种所有制经济共同发展</a:t>
            </a:r>
            <a:endParaRPr lang="zh-CN" altLang="en-US" sz="3735" b="1" strike="noStrike" baseline="0" noProof="1">
              <a:solidFill>
                <a:srgbClr val="C00000"/>
              </a:solidFill>
              <a:latin typeface="微软雅黑" panose="020B0503020204020204" charset="-122"/>
              <a:ea typeface="微软雅黑" panose="020B0503020204020204" charset="-122"/>
              <a:cs typeface="+mn-cs"/>
              <a:sym typeface="等线" panose="02010600030101010101" pitchFamily="2" charset="-122"/>
            </a:endParaRPr>
          </a:p>
        </p:txBody>
      </p:sp>
      <p:sp>
        <p:nvSpPr>
          <p:cNvPr id="2" name="文本框 1"/>
          <p:cNvSpPr txBox="1"/>
          <p:nvPr>
            <p:custDataLst>
              <p:tags r:id="rId2"/>
            </p:custDataLst>
          </p:nvPr>
        </p:nvSpPr>
        <p:spPr>
          <a:xfrm>
            <a:off x="612987" y="164253"/>
            <a:ext cx="1354667" cy="912495"/>
          </a:xfrm>
          <a:prstGeom prst="rect">
            <a:avLst/>
          </a:prstGeom>
          <a:noFill/>
        </p:spPr>
        <p:txBody>
          <a:bodyPr wrap="square" rtlCol="0">
            <a:spAutoFit/>
          </a:bodyPr>
          <a:lstStyle/>
          <a:p>
            <a:r>
              <a:rPr lang="en-US" altLang="zh-CN" sz="5335" b="1">
                <a:solidFill>
                  <a:schemeClr val="tx1"/>
                </a:solidFill>
              </a:rPr>
              <a:t>01</a:t>
            </a:r>
            <a:endParaRPr lang="en-US" altLang="zh-CN" sz="5335" b="1">
              <a:solidFill>
                <a:schemeClr val="tx1"/>
              </a:solidFill>
            </a:endParaRPr>
          </a:p>
        </p:txBody>
      </p:sp>
      <p:sp>
        <p:nvSpPr>
          <p:cNvPr id="5" name="矩形 4"/>
          <p:cNvSpPr/>
          <p:nvPr>
            <p:custDataLst>
              <p:tags r:id="rId3"/>
            </p:custDataLst>
          </p:nvPr>
        </p:nvSpPr>
        <p:spPr>
          <a:xfrm>
            <a:off x="4300855" y="1365885"/>
            <a:ext cx="5826125" cy="583565"/>
          </a:xfrm>
          <a:prstGeom prst="rect">
            <a:avLst/>
          </a:prstGeom>
          <a:noFill/>
          <a:ln w="9525">
            <a:noFill/>
          </a:ln>
          <a:effectLst/>
        </p:spPr>
        <p:txBody>
          <a:bodyPr wrap="square">
            <a:spAutoFit/>
          </a:bodyPr>
          <a:lstStyle/>
          <a:p>
            <a:pPr eaLnBrk="1" fontAlgn="base" hangingPunct="1"/>
            <a:r>
              <a:rPr lang="zh-CN" altLang="en-US" sz="3200" b="1" strike="noStrike" noProof="1">
                <a:solidFill>
                  <a:schemeClr val="tx1"/>
                </a:solidFill>
                <a:latin typeface="楷体" panose="02010609060101010101" pitchFamily="49" charset="-122"/>
                <a:ea typeface="楷体" panose="02010609060101010101" pitchFamily="49" charset="-122"/>
                <a:cs typeface="+mn-cs"/>
              </a:rPr>
              <a:t>我国正处于社会主义初级阶段。</a:t>
            </a:r>
            <a:endParaRPr lang="zh-CN" altLang="en-US" sz="3200" b="1" strike="noStrike" noProof="1">
              <a:solidFill>
                <a:schemeClr val="tx1"/>
              </a:solidFill>
              <a:latin typeface="楷体" panose="02010609060101010101" pitchFamily="49" charset="-122"/>
              <a:ea typeface="楷体" panose="02010609060101010101" pitchFamily="49" charset="-122"/>
              <a:cs typeface="+mn-cs"/>
            </a:endParaRPr>
          </a:p>
        </p:txBody>
      </p:sp>
      <p:sp>
        <p:nvSpPr>
          <p:cNvPr id="7" name="矩形 6"/>
          <p:cNvSpPr/>
          <p:nvPr>
            <p:custDataLst>
              <p:tags r:id="rId4"/>
            </p:custDataLst>
          </p:nvPr>
        </p:nvSpPr>
        <p:spPr>
          <a:xfrm>
            <a:off x="1512570" y="4947285"/>
            <a:ext cx="3817620" cy="666115"/>
          </a:xfrm>
          <a:prstGeom prst="rect">
            <a:avLst/>
          </a:prstGeom>
          <a:solidFill>
            <a:srgbClr val="92D050"/>
          </a:solidFill>
          <a:ln w="9525">
            <a:noFill/>
          </a:ln>
          <a:effectLst/>
        </p:spPr>
        <p:txBody>
          <a:bodyPr wrap="square">
            <a:spAutoFit/>
          </a:bodyPr>
          <a:lstStyle/>
          <a:p>
            <a:pPr eaLnBrk="1" fontAlgn="base" hangingPunct="1"/>
            <a:r>
              <a:rPr lang="zh-CN" altLang="en-US" sz="3735" b="1" strike="noStrike" noProof="1">
                <a:solidFill>
                  <a:schemeClr val="tx1"/>
                </a:solidFill>
                <a:latin typeface="楷体" panose="02010609060101010101" pitchFamily="49" charset="-122"/>
                <a:ea typeface="楷体" panose="02010609060101010101" pitchFamily="49" charset="-122"/>
                <a:cs typeface="+mn-cs"/>
              </a:rPr>
              <a:t>以公有制为主体</a:t>
            </a:r>
            <a:endParaRPr lang="zh-CN" altLang="en-US" sz="3735" b="1" strike="noStrike" noProof="1">
              <a:solidFill>
                <a:schemeClr val="tx1"/>
              </a:solidFill>
              <a:latin typeface="楷体" panose="02010609060101010101" pitchFamily="49" charset="-122"/>
              <a:ea typeface="楷体" panose="02010609060101010101" pitchFamily="49" charset="-122"/>
              <a:cs typeface="+mn-cs"/>
            </a:endParaRPr>
          </a:p>
        </p:txBody>
      </p:sp>
      <p:sp>
        <p:nvSpPr>
          <p:cNvPr id="9" name="下箭头 8"/>
          <p:cNvSpPr/>
          <p:nvPr>
            <p:custDataLst>
              <p:tags r:id="rId5"/>
            </p:custDataLst>
          </p:nvPr>
        </p:nvSpPr>
        <p:spPr>
          <a:xfrm>
            <a:off x="3215640" y="3357457"/>
            <a:ext cx="411480" cy="1433407"/>
          </a:xfrm>
          <a:prstGeom prst="down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65" strike="noStrike" noProof="1"/>
          </a:p>
        </p:txBody>
      </p:sp>
      <p:sp>
        <p:nvSpPr>
          <p:cNvPr id="11" name="文本框 10"/>
          <p:cNvSpPr txBox="1"/>
          <p:nvPr>
            <p:custDataLst>
              <p:tags r:id="rId6"/>
            </p:custDataLst>
          </p:nvPr>
        </p:nvSpPr>
        <p:spPr>
          <a:xfrm>
            <a:off x="1775460" y="3524673"/>
            <a:ext cx="1373293" cy="583565"/>
          </a:xfrm>
          <a:prstGeom prst="rect">
            <a:avLst/>
          </a:prstGeom>
          <a:solidFill>
            <a:schemeClr val="accent6">
              <a:lumMod val="40000"/>
              <a:lumOff val="60000"/>
            </a:schemeClr>
          </a:solidFill>
          <a:ln w="9525">
            <a:noFill/>
          </a:ln>
        </p:spPr>
        <p:txBody>
          <a:bodyPr wrap="square" anchor="t">
            <a:spAutoFit/>
          </a:bodyPr>
          <a:lstStyle/>
          <a:p>
            <a:r>
              <a:rPr lang="en-US" altLang="zh-CN" sz="3200">
                <a:latin typeface="微软雅黑" panose="020B0503020204020204" charset="-122"/>
                <a:ea typeface="微软雅黑" panose="020B0503020204020204" charset="-122"/>
              </a:rPr>
              <a:t> </a:t>
            </a:r>
            <a:r>
              <a:rPr lang="zh-CN" altLang="en-US" sz="3200">
                <a:latin typeface="微软雅黑" panose="020B0503020204020204" charset="-122"/>
                <a:ea typeface="微软雅黑" panose="020B0503020204020204" charset="-122"/>
              </a:rPr>
              <a:t>决定</a:t>
            </a:r>
            <a:endParaRPr lang="zh-CN" altLang="en-US" sz="3200">
              <a:latin typeface="微软雅黑" panose="020B0503020204020204" charset="-122"/>
              <a:ea typeface="微软雅黑" panose="020B0503020204020204" charset="-122"/>
            </a:endParaRPr>
          </a:p>
        </p:txBody>
      </p:sp>
      <p:sp>
        <p:nvSpPr>
          <p:cNvPr id="15" name="文本框 14"/>
          <p:cNvSpPr txBox="1"/>
          <p:nvPr>
            <p:custDataLst>
              <p:tags r:id="rId7"/>
            </p:custDataLst>
          </p:nvPr>
        </p:nvSpPr>
        <p:spPr>
          <a:xfrm>
            <a:off x="8879840" y="3522133"/>
            <a:ext cx="1372447" cy="583565"/>
          </a:xfrm>
          <a:prstGeom prst="rect">
            <a:avLst/>
          </a:prstGeom>
          <a:solidFill>
            <a:schemeClr val="accent6">
              <a:lumMod val="40000"/>
              <a:lumOff val="60000"/>
            </a:schemeClr>
          </a:solidFill>
          <a:ln w="9525">
            <a:noFill/>
          </a:ln>
        </p:spPr>
        <p:txBody>
          <a:bodyPr wrap="square" anchor="t">
            <a:spAutoFit/>
          </a:bodyPr>
          <a:lstStyle/>
          <a:p>
            <a:r>
              <a:rPr lang="en-US" altLang="zh-CN" sz="3200">
                <a:latin typeface="微软雅黑" panose="020B0503020204020204" charset="-122"/>
                <a:ea typeface="微软雅黑" panose="020B0503020204020204" charset="-122"/>
              </a:rPr>
              <a:t> </a:t>
            </a:r>
            <a:r>
              <a:rPr lang="zh-CN" altLang="en-US" sz="3200">
                <a:latin typeface="微软雅黑" panose="020B0503020204020204" charset="-122"/>
                <a:ea typeface="微软雅黑" panose="020B0503020204020204" charset="-122"/>
              </a:rPr>
              <a:t>决定</a:t>
            </a:r>
            <a:endParaRPr lang="zh-CN" altLang="en-US" sz="3200">
              <a:latin typeface="微软雅黑" panose="020B0503020204020204" charset="-122"/>
              <a:ea typeface="微软雅黑" panose="020B0503020204020204" charset="-122"/>
            </a:endParaRPr>
          </a:p>
        </p:txBody>
      </p:sp>
      <p:sp>
        <p:nvSpPr>
          <p:cNvPr id="4" name="下箭头 3"/>
          <p:cNvSpPr/>
          <p:nvPr>
            <p:custDataLst>
              <p:tags r:id="rId8"/>
            </p:custDataLst>
          </p:nvPr>
        </p:nvSpPr>
        <p:spPr>
          <a:xfrm>
            <a:off x="8304107" y="3256492"/>
            <a:ext cx="411480" cy="1433407"/>
          </a:xfrm>
          <a:prstGeom prst="down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865" strike="noStrike" noProof="1"/>
          </a:p>
        </p:txBody>
      </p:sp>
      <p:sp>
        <p:nvSpPr>
          <p:cNvPr id="3" name="文本框 2"/>
          <p:cNvSpPr txBox="1"/>
          <p:nvPr>
            <p:custDataLst>
              <p:tags r:id="rId9"/>
            </p:custDataLst>
          </p:nvPr>
        </p:nvSpPr>
        <p:spPr>
          <a:xfrm>
            <a:off x="1512570" y="2445385"/>
            <a:ext cx="4093210" cy="583565"/>
          </a:xfrm>
          <a:prstGeom prst="rect">
            <a:avLst/>
          </a:prstGeom>
          <a:solidFill>
            <a:srgbClr val="92D050"/>
          </a:solidFill>
        </p:spPr>
        <p:txBody>
          <a:bodyPr wrap="square" rtlCol="0">
            <a:spAutoFit/>
          </a:bodyPr>
          <a:lstStyle/>
          <a:p>
            <a:r>
              <a:rPr lang="zh-CN" altLang="en-US" sz="3200">
                <a:solidFill>
                  <a:srgbClr val="352ACC"/>
                </a:solidFill>
              </a:rPr>
              <a:t>社会主义（国家性质）</a:t>
            </a:r>
            <a:endParaRPr lang="zh-CN" altLang="en-US" sz="3200">
              <a:solidFill>
                <a:srgbClr val="352ACC"/>
              </a:solidFill>
            </a:endParaRPr>
          </a:p>
        </p:txBody>
      </p:sp>
      <p:sp>
        <p:nvSpPr>
          <p:cNvPr id="6" name="文本框 5"/>
          <p:cNvSpPr txBox="1"/>
          <p:nvPr>
            <p:custDataLst>
              <p:tags r:id="rId10"/>
            </p:custDataLst>
          </p:nvPr>
        </p:nvSpPr>
        <p:spPr>
          <a:xfrm>
            <a:off x="7031990" y="2361565"/>
            <a:ext cx="3220085" cy="583565"/>
          </a:xfrm>
          <a:prstGeom prst="rect">
            <a:avLst/>
          </a:prstGeom>
          <a:solidFill>
            <a:srgbClr val="FFC000"/>
          </a:solidFill>
        </p:spPr>
        <p:txBody>
          <a:bodyPr wrap="square" rtlCol="0">
            <a:spAutoFit/>
          </a:bodyPr>
          <a:lstStyle/>
          <a:p>
            <a:r>
              <a:rPr lang="zh-CN" altLang="en-US" sz="3200">
                <a:solidFill>
                  <a:srgbClr val="352ACC"/>
                </a:solidFill>
              </a:rPr>
              <a:t>初级阶段（国情）</a:t>
            </a:r>
            <a:endParaRPr lang="zh-CN" altLang="en-US" sz="3200">
              <a:solidFill>
                <a:srgbClr val="352ACC"/>
              </a:solidFill>
            </a:endParaRPr>
          </a:p>
        </p:txBody>
      </p:sp>
      <p:sp>
        <p:nvSpPr>
          <p:cNvPr id="8" name="文本框 7"/>
          <p:cNvSpPr txBox="1"/>
          <p:nvPr>
            <p:custDataLst>
              <p:tags r:id="rId11"/>
            </p:custDataLst>
          </p:nvPr>
        </p:nvSpPr>
        <p:spPr>
          <a:xfrm>
            <a:off x="6438900" y="4791075"/>
            <a:ext cx="4142105" cy="1241425"/>
          </a:xfrm>
          <a:prstGeom prst="rect">
            <a:avLst/>
          </a:prstGeom>
          <a:solidFill>
            <a:srgbClr val="FFC000"/>
          </a:solidFill>
        </p:spPr>
        <p:txBody>
          <a:bodyPr wrap="square" rtlCol="0">
            <a:spAutoFit/>
          </a:bodyPr>
          <a:lstStyle/>
          <a:p>
            <a:r>
              <a:rPr lang="zh-CN" altLang="en-US" sz="3735" b="1">
                <a:latin typeface="楷体" panose="02010609060101010101" pitchFamily="49" charset="-122"/>
                <a:ea typeface="楷体" panose="02010609060101010101" pitchFamily="49" charset="-122"/>
              </a:rPr>
              <a:t>多种</a:t>
            </a:r>
            <a:r>
              <a:rPr lang="zh-CN" altLang="en-US" sz="3735" b="1">
                <a:latin typeface="楷体" panose="02010609060101010101" pitchFamily="49" charset="-122"/>
                <a:ea typeface="楷体" panose="02010609060101010101" pitchFamily="49" charset="-122"/>
                <a:sym typeface="+mn-ea"/>
              </a:rPr>
              <a:t>所有制经济共同发展</a:t>
            </a:r>
            <a:endParaRPr lang="zh-CN" altLang="en-US" sz="3735" b="1">
              <a:latin typeface="楷体" panose="02010609060101010101" pitchFamily="49" charset="-122"/>
              <a:ea typeface="楷体" panose="02010609060101010101" pitchFamily="49" charset="-122"/>
            </a:endParaRPr>
          </a:p>
        </p:txBody>
      </p:sp>
      <p:sp>
        <p:nvSpPr>
          <p:cNvPr id="10" name="文本框 9"/>
          <p:cNvSpPr txBox="1"/>
          <p:nvPr>
            <p:custDataLst>
              <p:tags r:id="rId12"/>
            </p:custDataLst>
          </p:nvPr>
        </p:nvSpPr>
        <p:spPr>
          <a:xfrm>
            <a:off x="1750060" y="1333500"/>
            <a:ext cx="2344420" cy="583565"/>
          </a:xfrm>
          <a:prstGeom prst="rect">
            <a:avLst/>
          </a:prstGeom>
          <a:noFill/>
        </p:spPr>
        <p:txBody>
          <a:bodyPr wrap="square" rtlCol="0">
            <a:spAutoFit/>
          </a:bodyPr>
          <a:lstStyle/>
          <a:p>
            <a:r>
              <a:rPr lang="zh-CN" altLang="en-US" sz="3200" b="1">
                <a:solidFill>
                  <a:srgbClr val="FF0000"/>
                </a:solidFill>
                <a:latin typeface="楷体" panose="02010609060101010101" pitchFamily="49" charset="-122"/>
                <a:ea typeface="楷体" panose="02010609060101010101" pitchFamily="49" charset="-122"/>
                <a:sym typeface="+mn-ea"/>
              </a:rPr>
              <a:t>制定依据：</a:t>
            </a:r>
            <a:endParaRPr lang="zh-CN" altLang="en-US" sz="3200" b="1">
              <a:solidFill>
                <a:srgbClr val="FF0000"/>
              </a:solidFill>
              <a:latin typeface="楷体" panose="02010609060101010101" pitchFamily="49" charset="-122"/>
              <a:ea typeface="楷体" panose="02010609060101010101" pitchFamily="49" charset="-122"/>
              <a:sym typeface="+mn-ea"/>
            </a:endParaRPr>
          </a:p>
        </p:txBody>
      </p:sp>
      <p:sp>
        <p:nvSpPr>
          <p:cNvPr id="13" name="文本框 12"/>
          <p:cNvSpPr txBox="1"/>
          <p:nvPr>
            <p:custDataLst>
              <p:tags r:id="rId13"/>
            </p:custDataLst>
          </p:nvPr>
        </p:nvSpPr>
        <p:spPr>
          <a:xfrm>
            <a:off x="3914775" y="2638425"/>
            <a:ext cx="3989070" cy="3046095"/>
          </a:xfrm>
          <a:prstGeom prst="rect">
            <a:avLst/>
          </a:prstGeom>
          <a:solidFill>
            <a:schemeClr val="bg1"/>
          </a:solidFill>
        </p:spPr>
        <p:txBody>
          <a:bodyPr wrap="square" rtlCol="0">
            <a:spAutoFit/>
          </a:bodyPr>
          <a:lstStyle/>
          <a:p>
            <a:r>
              <a:rPr kumimoji="1" lang="en-US" altLang="zh-CN" sz="4000" b="1">
                <a:solidFill>
                  <a:srgbClr val="FF0000"/>
                </a:solidFill>
                <a:latin typeface="微软雅黑" panose="020B0503020204020204" charset="-122"/>
                <a:ea typeface="微软雅黑" panose="020B0503020204020204" charset="-122"/>
              </a:rPr>
              <a:t>      </a:t>
            </a:r>
            <a:r>
              <a:rPr kumimoji="1" lang="en-US" altLang="zh-CN" sz="4800" b="1">
                <a:solidFill>
                  <a:srgbClr val="FF0000"/>
                </a:solidFill>
                <a:latin typeface="楷体" panose="02010609060101010101" pitchFamily="49" charset="-122"/>
                <a:ea typeface="楷体" panose="02010609060101010101" pitchFamily="49" charset="-122"/>
                <a:cs typeface="楷体" panose="02010609060101010101" pitchFamily="49" charset="-122"/>
              </a:rPr>
              <a:t> </a:t>
            </a:r>
            <a:r>
              <a:rPr kumimoji="1" lang="zh-CN" altLang="en-US" sz="4800" b="1">
                <a:solidFill>
                  <a:srgbClr val="FF0000"/>
                </a:solidFill>
                <a:latin typeface="楷体" panose="02010609060101010101" pitchFamily="49" charset="-122"/>
                <a:ea typeface="楷体" panose="02010609060101010101" pitchFamily="49" charset="-122"/>
                <a:cs typeface="楷体" panose="02010609060101010101" pitchFamily="49" charset="-122"/>
              </a:rPr>
              <a:t>生产资料公有制</a:t>
            </a:r>
            <a:r>
              <a:rPr kumimoji="1" lang="zh-CN" altLang="en-US" sz="4800" b="1">
                <a:solidFill>
                  <a:schemeClr val="tx1"/>
                </a:solidFill>
                <a:latin typeface="楷体" panose="02010609060101010101" pitchFamily="49" charset="-122"/>
                <a:ea typeface="楷体" panose="02010609060101010101" pitchFamily="49" charset="-122"/>
                <a:cs typeface="楷体" panose="02010609060101010101" pitchFamily="49" charset="-122"/>
              </a:rPr>
              <a:t>是社会主义经济制度的基础</a:t>
            </a:r>
            <a:r>
              <a:rPr kumimoji="1" lang="en-US" altLang="zh-CN" sz="4800" b="1">
                <a:solidFill>
                  <a:schemeClr val="tx1"/>
                </a:solidFill>
                <a:latin typeface="楷体" panose="02010609060101010101" pitchFamily="49" charset="-122"/>
                <a:ea typeface="楷体" panose="02010609060101010101" pitchFamily="49" charset="-122"/>
                <a:cs typeface="楷体" panose="02010609060101010101" pitchFamily="49" charset="-122"/>
              </a:rPr>
              <a:t>   </a:t>
            </a:r>
            <a:endParaRPr kumimoji="1" lang="en-US" altLang="zh-CN" sz="360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1" fill="hold" grpId="0" nodeType="click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ppt_x"/>
                                          </p:val>
                                        </p:tav>
                                        <p:tav tm="100000">
                                          <p:val>
                                            <p:strVal val="#ppt_x"/>
                                          </p:val>
                                        </p:tav>
                                      </p:tavLst>
                                    </p:anim>
                                    <p:anim calcmode="lin" valueType="num">
                                      <p:cBhvr additive="base">
                                        <p:cTn id="21"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1"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ppt_x</p:attrName>
                                        </p:attrNameLst>
                                      </p:cBhvr>
                                      <p:tavLst>
                                        <p:tav tm="0">
                                          <p:val>
                                            <p:strVal val="#ppt_x"/>
                                          </p:val>
                                        </p:tav>
                                        <p:tav tm="100000">
                                          <p:val>
                                            <p:strVal val="#ppt_x"/>
                                          </p:val>
                                        </p:tav>
                                      </p:tavLst>
                                    </p:anim>
                                    <p:anim calcmode="lin" valueType="num">
                                      <p:cBhvr>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500"/>
                            </p:stCondLst>
                            <p:childTnLst>
                              <p:par>
                                <p:cTn id="35" presetID="2" presetClass="entr" presetSubtype="4"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anim calcmode="lin" valueType="num">
                                      <p:cBhvr>
                                        <p:cTn id="44" dur="500" fill="hold"/>
                                        <p:tgtEl>
                                          <p:spTgt spid="7"/>
                                        </p:tgtEl>
                                        <p:attrNameLst>
                                          <p:attrName>ppt_x</p:attrName>
                                        </p:attrNameLst>
                                      </p:cBhvr>
                                      <p:tavLst>
                                        <p:tav tm="0">
                                          <p:val>
                                            <p:strVal val="#ppt_x"/>
                                          </p:val>
                                        </p:tav>
                                        <p:tav tm="100000">
                                          <p:val>
                                            <p:strVal val="#ppt_x"/>
                                          </p:val>
                                        </p:tav>
                                      </p:tavLst>
                                    </p:anim>
                                    <p:anim calcmode="lin" valueType="num">
                                      <p:cBhvr>
                                        <p:cTn id="45" dur="5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p:cTn id="50" dur="500" fill="hold"/>
                                        <p:tgtEl>
                                          <p:spTgt spid="15"/>
                                        </p:tgtEl>
                                        <p:attrNameLst>
                                          <p:attrName>ppt_x</p:attrName>
                                        </p:attrNameLst>
                                      </p:cBhvr>
                                      <p:tavLst>
                                        <p:tav tm="0">
                                          <p:val>
                                            <p:strVal val="#ppt_x"/>
                                          </p:val>
                                        </p:tav>
                                        <p:tav tm="100000">
                                          <p:val>
                                            <p:strVal val="#ppt_x"/>
                                          </p:val>
                                        </p:tav>
                                      </p:tavLst>
                                    </p:anim>
                                    <p:anim calcmode="lin" valueType="num">
                                      <p:cBhvr>
                                        <p:cTn id="51" dur="500" fill="hold"/>
                                        <p:tgtEl>
                                          <p:spTgt spid="15"/>
                                        </p:tgtEl>
                                        <p:attrNameLst>
                                          <p:attrName>ppt_y</p:attrName>
                                        </p:attrNameLst>
                                      </p:cBhvr>
                                      <p:tavLst>
                                        <p:tav tm="0">
                                          <p:val>
                                            <p:strVal val="1+#ppt_h/2"/>
                                          </p:val>
                                        </p:tav>
                                        <p:tav tm="100000">
                                          <p:val>
                                            <p:strVal val="#ppt_y"/>
                                          </p:val>
                                        </p:tav>
                                      </p:tavLst>
                                    </p:anim>
                                  </p:childTnLst>
                                </p:cTn>
                              </p:par>
                            </p:childTnLst>
                          </p:cTn>
                        </p:par>
                        <p:par>
                          <p:cTn id="52" fill="hold">
                            <p:stCondLst>
                              <p:cond delay="500"/>
                            </p:stCondLst>
                            <p:childTnLst>
                              <p:par>
                                <p:cTn id="53" presetID="2" presetClass="entr" presetSubtype="4" fill="hold" grpId="0" nodeType="afterEffect">
                                  <p:stCondLst>
                                    <p:cond delay="0"/>
                                  </p:stCondLst>
                                  <p:childTnLst>
                                    <p:set>
                                      <p:cBhvr>
                                        <p:cTn id="54" dur="1" fill="hold">
                                          <p:stCondLst>
                                            <p:cond delay="0"/>
                                          </p:stCondLst>
                                        </p:cTn>
                                        <p:tgtEl>
                                          <p:spTgt spid="4"/>
                                        </p:tgtEl>
                                        <p:attrNameLst>
                                          <p:attrName>style.visibility</p:attrName>
                                        </p:attrNameLst>
                                      </p:cBhvr>
                                      <p:to>
                                        <p:strVal val="visible"/>
                                      </p:to>
                                    </p:set>
                                    <p:anim calcmode="lin" valueType="num">
                                      <p:cBhvr additive="base">
                                        <p:cTn id="55" dur="500" fill="hold"/>
                                        <p:tgtEl>
                                          <p:spTgt spid="4"/>
                                        </p:tgtEl>
                                        <p:attrNameLst>
                                          <p:attrName>ppt_x</p:attrName>
                                        </p:attrNameLst>
                                      </p:cBhvr>
                                      <p:tavLst>
                                        <p:tav tm="0">
                                          <p:val>
                                            <p:strVal val="#ppt_x"/>
                                          </p:val>
                                        </p:tav>
                                        <p:tav tm="100000">
                                          <p:val>
                                            <p:strVal val="#ppt_x"/>
                                          </p:val>
                                        </p:tav>
                                      </p:tavLst>
                                    </p:anim>
                                    <p:anim calcmode="lin" valueType="num">
                                      <p:cBhvr additive="base">
                                        <p:cTn id="5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fade">
                                      <p:cBhvr>
                                        <p:cTn id="61" dur="1000"/>
                                        <p:tgtEl>
                                          <p:spTgt spid="8"/>
                                        </p:tgtEl>
                                      </p:cBhvr>
                                    </p:animEffect>
                                    <p:anim calcmode="lin" valueType="num">
                                      <p:cBhvr>
                                        <p:cTn id="62" dur="1000" fill="hold"/>
                                        <p:tgtEl>
                                          <p:spTgt spid="8"/>
                                        </p:tgtEl>
                                        <p:attrNameLst>
                                          <p:attrName>ppt_x</p:attrName>
                                        </p:attrNameLst>
                                      </p:cBhvr>
                                      <p:tavLst>
                                        <p:tav tm="0">
                                          <p:val>
                                            <p:strVal val="#ppt_x"/>
                                          </p:val>
                                        </p:tav>
                                        <p:tav tm="100000">
                                          <p:val>
                                            <p:strVal val="#ppt_x"/>
                                          </p:val>
                                        </p:tav>
                                      </p:tavLst>
                                    </p:anim>
                                    <p:anim calcmode="lin" valueType="num">
                                      <p:cBhvr>
                                        <p:cTn id="6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9" presetClass="entr" presetSubtype="0" fill="hold" grpId="0" nodeType="click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dissolve">
                                      <p:cBhvr>
                                        <p:cTn id="6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P spid="11" grpId="0"/>
      <p:bldP spid="15" grpId="0"/>
      <p:bldP spid="4" grpId="0"/>
      <p:bldP spid="3" grpId="0"/>
      <p:bldP spid="6" grpId="0"/>
      <p:bldP spid="8" grpId="0"/>
      <p:bldP spid="10" grpId="0"/>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custDataLst>
              <p:tags r:id="rId1"/>
            </p:custDataLst>
          </p:nvPr>
        </p:nvSpPr>
        <p:spPr bwMode="auto">
          <a:xfrm>
            <a:off x="605790" y="3006725"/>
            <a:ext cx="11032490" cy="922020"/>
          </a:xfrm>
          <a:prstGeom prst="rect">
            <a:avLst/>
          </a:prstGeom>
          <a:noFill/>
          <a:ln w="9525">
            <a:noFill/>
            <a:miter lim="800000"/>
          </a:ln>
        </p:spPr>
        <p:txBody>
          <a:bodyPr wrap="square">
            <a:spAutoFit/>
          </a:bodyPr>
          <a:lstStyle/>
          <a:p>
            <a:r>
              <a:rPr lang="zh-CN" altLang="en-US" sz="2100" b="1">
                <a:latin typeface="微软雅黑" panose="020B0503020204020204" charset="-122"/>
                <a:ea typeface="微软雅黑" panose="020B0503020204020204" charset="-122"/>
              </a:rPr>
              <a:t>         </a:t>
            </a:r>
            <a:r>
              <a:rPr lang="zh-CN" altLang="en-US" sz="2700" b="1">
                <a:latin typeface="微软雅黑" panose="020B0503020204020204" charset="-122"/>
                <a:ea typeface="微软雅黑" panose="020B0503020204020204" charset="-122"/>
              </a:rPr>
              <a:t>通常指对</a:t>
            </a:r>
            <a:r>
              <a:rPr lang="zh-CN" altLang="en-US" sz="2700" b="1">
                <a:solidFill>
                  <a:srgbClr val="0000CC"/>
                </a:solidFill>
                <a:latin typeface="微软雅黑" panose="020B0503020204020204" charset="-122"/>
                <a:ea typeface="微软雅黑" panose="020B0503020204020204" charset="-122"/>
              </a:rPr>
              <a:t>生产资料的占有形式</a:t>
            </a:r>
            <a:r>
              <a:rPr lang="zh-CN" altLang="en-US" sz="2700" b="1">
                <a:latin typeface="微软雅黑" panose="020B0503020204020204" charset="-122"/>
                <a:ea typeface="微软雅黑" panose="020B0503020204020204" charset="-122"/>
              </a:rPr>
              <a:t>，即</a:t>
            </a:r>
            <a:r>
              <a:rPr lang="zh-CN" altLang="en-US" sz="2700" b="1">
                <a:solidFill>
                  <a:srgbClr val="0000CC"/>
                </a:solidFill>
                <a:latin typeface="微软雅黑" panose="020B0503020204020204" charset="-122"/>
                <a:ea typeface="微软雅黑" panose="020B0503020204020204" charset="-122"/>
              </a:rPr>
              <a:t>生产资料所有制</a:t>
            </a:r>
            <a:r>
              <a:rPr lang="zh-CN" altLang="en-US" sz="2700" b="1">
                <a:latin typeface="微软雅黑" panose="020B0503020204020204" charset="-122"/>
                <a:ea typeface="微软雅黑" panose="020B0503020204020204" charset="-122"/>
              </a:rPr>
              <a:t>。生产资料所有制反映了生产过程中人与人之间在生产资料占有方面的经济关系。</a:t>
            </a:r>
            <a:endParaRPr lang="zh-CN" altLang="en-US" sz="2700" b="1">
              <a:latin typeface="微软雅黑" panose="020B0503020204020204" charset="-122"/>
              <a:ea typeface="微软雅黑" panose="020B0503020204020204" charset="-122"/>
            </a:endParaRPr>
          </a:p>
        </p:txBody>
      </p:sp>
      <p:sp>
        <p:nvSpPr>
          <p:cNvPr id="23554" name="矩形 2"/>
          <p:cNvSpPr>
            <a:spLocks noChangeArrowheads="1"/>
          </p:cNvSpPr>
          <p:nvPr>
            <p:custDataLst>
              <p:tags r:id="rId2"/>
            </p:custDataLst>
          </p:nvPr>
        </p:nvSpPr>
        <p:spPr bwMode="auto">
          <a:xfrm>
            <a:off x="1746293" y="2395776"/>
            <a:ext cx="2201467" cy="553085"/>
          </a:xfrm>
          <a:prstGeom prst="rect">
            <a:avLst/>
          </a:prstGeom>
          <a:noFill/>
          <a:ln w="9525">
            <a:noFill/>
            <a:miter lim="800000"/>
          </a:ln>
        </p:spPr>
        <p:txBody>
          <a:bodyPr>
            <a:spAutoFit/>
          </a:bodyPr>
          <a:lstStyle/>
          <a:p>
            <a:r>
              <a:rPr lang="en-US" altLang="zh-CN" sz="3000" b="1">
                <a:solidFill>
                  <a:srgbClr val="FF0000"/>
                </a:solidFill>
                <a:latin typeface="微软雅黑" panose="020B0503020204020204" charset="-122"/>
                <a:ea typeface="微软雅黑" panose="020B0503020204020204" charset="-122"/>
              </a:rPr>
              <a:t>【</a:t>
            </a:r>
            <a:r>
              <a:rPr lang="zh-CN" altLang="en-US" sz="3000" b="1">
                <a:solidFill>
                  <a:srgbClr val="FF0000"/>
                </a:solidFill>
                <a:latin typeface="微软雅黑" panose="020B0503020204020204" charset="-122"/>
                <a:ea typeface="微软雅黑" panose="020B0503020204020204" charset="-122"/>
              </a:rPr>
              <a:t>所有制</a:t>
            </a:r>
            <a:r>
              <a:rPr lang="en-US" altLang="zh-CN" sz="3000" b="1">
                <a:solidFill>
                  <a:srgbClr val="FF0000"/>
                </a:solidFill>
                <a:latin typeface="微软雅黑" panose="020B0503020204020204" charset="-122"/>
                <a:ea typeface="微软雅黑" panose="020B0503020204020204" charset="-122"/>
              </a:rPr>
              <a:t>】</a:t>
            </a:r>
            <a:endParaRPr lang="en-US" altLang="zh-CN" sz="3000" b="1">
              <a:solidFill>
                <a:srgbClr val="FF0000"/>
              </a:solidFill>
              <a:latin typeface="微软雅黑" panose="020B0503020204020204" charset="-122"/>
              <a:ea typeface="微软雅黑" panose="020B0503020204020204" charset="-122"/>
            </a:endParaRPr>
          </a:p>
        </p:txBody>
      </p:sp>
      <p:sp>
        <p:nvSpPr>
          <p:cNvPr id="23555" name="WordArt 3">
            <a:hlinkClick r:id="rId3"/>
          </p:cNvPr>
          <p:cNvSpPr>
            <a:spLocks noChangeArrowheads="1" noChangeShapeType="1" noTextEdit="1"/>
          </p:cNvSpPr>
          <p:nvPr>
            <p:custDataLst>
              <p:tags r:id="rId4"/>
            </p:custDataLst>
          </p:nvPr>
        </p:nvSpPr>
        <p:spPr bwMode="auto">
          <a:xfrm>
            <a:off x="4907161" y="303609"/>
            <a:ext cx="2342725" cy="665219"/>
          </a:xfrm>
          <a:prstGeom prst="rect">
            <a:avLst/>
          </a:prstGeom>
        </p:spPr>
        <p:txBody>
          <a:bodyPr wrap="none" fromWordArt="1">
            <a:prstTxWarp prst="textPlain">
              <a:avLst>
                <a:gd name="adj" fmla="val 50000"/>
              </a:avLst>
            </a:prstTxWarp>
          </a:bodyPr>
          <a:lstStyle/>
          <a:p>
            <a:pPr algn="ctr"/>
            <a:r>
              <a:rPr lang="zh-CN" altLang="en-US" sz="2700" b="1" kern="1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8099" dir="2700000" sy="50000" kx="2115830" algn="bl" rotWithShape="0">
                    <a:srgbClr val="C0C0C0">
                      <a:alpha val="74997"/>
                    </a:srgbClr>
                  </a:outerShdw>
                </a:effectLst>
                <a:latin typeface="黑体" panose="02010609060101010101" charset="-122"/>
                <a:ea typeface="黑体" panose="02010609060101010101" charset="-122"/>
              </a:rPr>
              <a:t>基本概念：</a:t>
            </a:r>
            <a:endParaRPr lang="zh-CN" altLang="en-US" sz="2700" b="1" kern="10">
              <a:ln w="12700">
                <a:solidFill>
                  <a:srgbClr val="EAEAEA"/>
                </a:solidFill>
                <a:rou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8099" dir="2700000" sy="50000" kx="2115830" algn="bl" rotWithShape="0">
                  <a:srgbClr val="C0C0C0">
                    <a:alpha val="74997"/>
                  </a:srgbClr>
                </a:outerShdw>
              </a:effectLst>
              <a:latin typeface="黑体" panose="02010609060101010101" charset="-122"/>
              <a:ea typeface="黑体" panose="02010609060101010101" charset="-122"/>
            </a:endParaRPr>
          </a:p>
        </p:txBody>
      </p:sp>
      <p:sp>
        <p:nvSpPr>
          <p:cNvPr id="13" name="矩形 12"/>
          <p:cNvSpPr>
            <a:spLocks noChangeArrowheads="1"/>
          </p:cNvSpPr>
          <p:nvPr>
            <p:custDataLst>
              <p:tags r:id="rId5"/>
            </p:custDataLst>
          </p:nvPr>
        </p:nvSpPr>
        <p:spPr bwMode="auto">
          <a:xfrm>
            <a:off x="605790" y="1416685"/>
            <a:ext cx="10914380" cy="922020"/>
          </a:xfrm>
          <a:prstGeom prst="rect">
            <a:avLst/>
          </a:prstGeom>
          <a:noFill/>
          <a:ln w="9525">
            <a:noFill/>
            <a:miter lim="800000"/>
          </a:ln>
        </p:spPr>
        <p:txBody>
          <a:bodyPr wrap="square">
            <a:spAutoFit/>
          </a:bodyPr>
          <a:lstStyle/>
          <a:p>
            <a:r>
              <a:rPr lang="zh-CN" altLang="en-US" sz="2100" b="1">
                <a:latin typeface="黑体" panose="02010609060101010101" charset="-122"/>
                <a:ea typeface="黑体" panose="02010609060101010101" charset="-122"/>
              </a:rPr>
              <a:t>     </a:t>
            </a:r>
            <a:r>
              <a:rPr lang="zh-CN" altLang="en-US" sz="2700" b="1">
                <a:latin typeface="微软雅黑" panose="020B0503020204020204" charset="-122"/>
                <a:ea typeface="微软雅黑" panose="020B0503020204020204" charset="-122"/>
              </a:rPr>
              <a:t>劳动者在生产过程中所使用的</a:t>
            </a:r>
            <a:r>
              <a:rPr lang="zh-CN" altLang="en-US" sz="2700" b="1">
                <a:solidFill>
                  <a:srgbClr val="0432FF"/>
                </a:solidFill>
                <a:latin typeface="微软雅黑" panose="020B0503020204020204" charset="-122"/>
                <a:ea typeface="微软雅黑" panose="020B0503020204020204" charset="-122"/>
              </a:rPr>
              <a:t>劳动资料</a:t>
            </a:r>
            <a:r>
              <a:rPr lang="zh-CN" altLang="en-US" sz="2700" b="1">
                <a:latin typeface="微软雅黑" panose="020B0503020204020204" charset="-122"/>
                <a:ea typeface="微软雅黑" panose="020B0503020204020204" charset="-122"/>
              </a:rPr>
              <a:t>和</a:t>
            </a:r>
            <a:r>
              <a:rPr lang="zh-CN" altLang="en-US" sz="2700" b="1">
                <a:solidFill>
                  <a:srgbClr val="0432FF"/>
                </a:solidFill>
                <a:latin typeface="微软雅黑" panose="020B0503020204020204" charset="-122"/>
                <a:ea typeface="微软雅黑" panose="020B0503020204020204" charset="-122"/>
              </a:rPr>
              <a:t>劳动对象</a:t>
            </a:r>
            <a:r>
              <a:rPr lang="zh-CN" altLang="en-US" sz="2700" b="1">
                <a:latin typeface="微软雅黑" panose="020B0503020204020204" charset="-122"/>
                <a:ea typeface="微软雅黑" panose="020B0503020204020204" charset="-122"/>
              </a:rPr>
              <a:t>的总称。一般可包括</a:t>
            </a:r>
            <a:r>
              <a:rPr lang="zh-CN" altLang="en-US" sz="2700" b="1">
                <a:solidFill>
                  <a:srgbClr val="0000CC"/>
                </a:solidFill>
                <a:latin typeface="微软雅黑" panose="020B0503020204020204" charset="-122"/>
                <a:ea typeface="微软雅黑" panose="020B0503020204020204" charset="-122"/>
              </a:rPr>
              <a:t>土地、厂房、机器设备、工具、原料</a:t>
            </a:r>
            <a:r>
              <a:rPr lang="zh-CN" altLang="en-US" sz="2700" b="1">
                <a:latin typeface="微软雅黑" panose="020B0503020204020204" charset="-122"/>
                <a:ea typeface="微软雅黑" panose="020B0503020204020204" charset="-122"/>
              </a:rPr>
              <a:t>等等。</a:t>
            </a:r>
            <a:endParaRPr lang="zh-CN" altLang="en-US" sz="2700" b="1">
              <a:latin typeface="微软雅黑" panose="020B0503020204020204" charset="-122"/>
              <a:ea typeface="微软雅黑" panose="020B0503020204020204" charset="-122"/>
            </a:endParaRPr>
          </a:p>
        </p:txBody>
      </p:sp>
      <p:sp>
        <p:nvSpPr>
          <p:cNvPr id="23561" name="矩形 13"/>
          <p:cNvSpPr>
            <a:spLocks noChangeArrowheads="1"/>
          </p:cNvSpPr>
          <p:nvPr>
            <p:custDataLst>
              <p:tags r:id="rId6"/>
            </p:custDataLst>
          </p:nvPr>
        </p:nvSpPr>
        <p:spPr bwMode="auto">
          <a:xfrm>
            <a:off x="1710928" y="937871"/>
            <a:ext cx="2643188" cy="553085"/>
          </a:xfrm>
          <a:prstGeom prst="rect">
            <a:avLst/>
          </a:prstGeom>
          <a:noFill/>
          <a:ln w="9525">
            <a:noFill/>
            <a:miter lim="800000"/>
          </a:ln>
        </p:spPr>
        <p:txBody>
          <a:bodyPr>
            <a:spAutoFit/>
          </a:bodyPr>
          <a:lstStyle/>
          <a:p>
            <a:r>
              <a:rPr lang="en-US" altLang="zh-CN" sz="3000" b="1">
                <a:solidFill>
                  <a:srgbClr val="FF0000"/>
                </a:solidFill>
                <a:latin typeface="微软雅黑" panose="020B0503020204020204" charset="-122"/>
                <a:ea typeface="微软雅黑" panose="020B0503020204020204" charset="-122"/>
              </a:rPr>
              <a:t>【</a:t>
            </a:r>
            <a:r>
              <a:rPr lang="zh-CN" altLang="en-US" sz="3000" b="1">
                <a:solidFill>
                  <a:srgbClr val="FF0000"/>
                </a:solidFill>
                <a:latin typeface="微软雅黑" panose="020B0503020204020204" charset="-122"/>
                <a:ea typeface="微软雅黑" panose="020B0503020204020204" charset="-122"/>
              </a:rPr>
              <a:t>生产资料</a:t>
            </a:r>
            <a:r>
              <a:rPr lang="en-US" altLang="zh-CN" sz="3000" b="1">
                <a:solidFill>
                  <a:srgbClr val="FF0000"/>
                </a:solidFill>
                <a:latin typeface="微软雅黑" panose="020B0503020204020204" charset="-122"/>
                <a:ea typeface="微软雅黑" panose="020B0503020204020204" charset="-122"/>
              </a:rPr>
              <a:t>】</a:t>
            </a:r>
            <a:endParaRPr lang="en-US" altLang="zh-CN" sz="3000" b="1">
              <a:solidFill>
                <a:srgbClr val="FF0000"/>
              </a:solidFill>
              <a:latin typeface="微软雅黑" panose="020B0503020204020204" charset="-122"/>
              <a:ea typeface="微软雅黑" panose="020B0503020204020204" charset="-122"/>
            </a:endParaRPr>
          </a:p>
        </p:txBody>
      </p:sp>
      <p:sp>
        <p:nvSpPr>
          <p:cNvPr id="11" name="矩形 2"/>
          <p:cNvSpPr>
            <a:spLocks noChangeArrowheads="1"/>
          </p:cNvSpPr>
          <p:nvPr>
            <p:custDataLst>
              <p:tags r:id="rId7"/>
            </p:custDataLst>
          </p:nvPr>
        </p:nvSpPr>
        <p:spPr bwMode="auto">
          <a:xfrm>
            <a:off x="1746477" y="3986779"/>
            <a:ext cx="2201467" cy="553085"/>
          </a:xfrm>
          <a:prstGeom prst="rect">
            <a:avLst/>
          </a:prstGeom>
          <a:noFill/>
          <a:ln w="9525">
            <a:noFill/>
            <a:miter lim="800000"/>
          </a:ln>
        </p:spPr>
        <p:txBody>
          <a:bodyPr>
            <a:spAutoFit/>
          </a:bodyPr>
          <a:lstStyle/>
          <a:p>
            <a:r>
              <a:rPr lang="en-US" altLang="zh-CN" sz="3000" b="1">
                <a:solidFill>
                  <a:srgbClr val="FF0000"/>
                </a:solidFill>
                <a:latin typeface="微软雅黑" panose="020B0503020204020204" charset="-122"/>
                <a:ea typeface="微软雅黑" panose="020B0503020204020204" charset="-122"/>
              </a:rPr>
              <a:t>【</a:t>
            </a:r>
            <a:r>
              <a:rPr lang="zh-CN" altLang="en-US" sz="3000" b="1">
                <a:solidFill>
                  <a:srgbClr val="FF0000"/>
                </a:solidFill>
                <a:latin typeface="微软雅黑" panose="020B0503020204020204" charset="-122"/>
                <a:ea typeface="微软雅黑" panose="020B0503020204020204" charset="-122"/>
              </a:rPr>
              <a:t>公有制</a:t>
            </a:r>
            <a:r>
              <a:rPr lang="en-US" altLang="zh-CN" sz="3000" b="1">
                <a:solidFill>
                  <a:srgbClr val="FF0000"/>
                </a:solidFill>
                <a:latin typeface="微软雅黑" panose="020B0503020204020204" charset="-122"/>
                <a:ea typeface="微软雅黑" panose="020B0503020204020204" charset="-122"/>
              </a:rPr>
              <a:t>】</a:t>
            </a:r>
            <a:endParaRPr lang="en-US" altLang="zh-CN" sz="3000" b="1">
              <a:solidFill>
                <a:srgbClr val="FF0000"/>
              </a:solidFill>
              <a:latin typeface="微软雅黑" panose="020B0503020204020204" charset="-122"/>
              <a:ea typeface="微软雅黑" panose="020B0503020204020204" charset="-122"/>
            </a:endParaRPr>
          </a:p>
        </p:txBody>
      </p:sp>
      <p:sp>
        <p:nvSpPr>
          <p:cNvPr id="14" name="矩形 13"/>
          <p:cNvSpPr>
            <a:spLocks noChangeArrowheads="1"/>
          </p:cNvSpPr>
          <p:nvPr>
            <p:custDataLst>
              <p:tags r:id="rId8"/>
            </p:custDataLst>
          </p:nvPr>
        </p:nvSpPr>
        <p:spPr bwMode="auto">
          <a:xfrm>
            <a:off x="1279128" y="4596938"/>
            <a:ext cx="8374856" cy="506730"/>
          </a:xfrm>
          <a:prstGeom prst="rect">
            <a:avLst/>
          </a:prstGeom>
          <a:noFill/>
          <a:ln w="9525">
            <a:noFill/>
            <a:miter lim="800000"/>
          </a:ln>
        </p:spPr>
        <p:txBody>
          <a:bodyPr>
            <a:spAutoFit/>
          </a:bodyPr>
          <a:lstStyle/>
          <a:p>
            <a:r>
              <a:rPr lang="zh-CN" altLang="en-US" sz="2700" b="1">
                <a:latin typeface="微软雅黑" panose="020B0503020204020204" charset="-122"/>
                <a:ea typeface="微软雅黑" panose="020B0503020204020204" charset="-122"/>
              </a:rPr>
              <a:t>生产资料归劳动者</a:t>
            </a:r>
            <a:r>
              <a:rPr lang="zh-CN" altLang="en-US" sz="2700" b="1">
                <a:solidFill>
                  <a:srgbClr val="0432FF"/>
                </a:solidFill>
                <a:latin typeface="微软雅黑" panose="020B0503020204020204" charset="-122"/>
                <a:ea typeface="微软雅黑" panose="020B0503020204020204" charset="-122"/>
              </a:rPr>
              <a:t>共同所有</a:t>
            </a:r>
            <a:r>
              <a:rPr lang="zh-CN" altLang="en-US" sz="2700" b="1">
                <a:latin typeface="微软雅黑" panose="020B0503020204020204" charset="-122"/>
                <a:ea typeface="微软雅黑" panose="020B0503020204020204" charset="-122"/>
              </a:rPr>
              <a:t>的形式。</a:t>
            </a:r>
            <a:endParaRPr lang="zh-CN" altLang="en-US" sz="2700" b="1">
              <a:latin typeface="微软雅黑" panose="020B0503020204020204" charset="-122"/>
              <a:ea typeface="微软雅黑" panose="020B0503020204020204" charset="-122"/>
            </a:endParaRPr>
          </a:p>
        </p:txBody>
      </p:sp>
      <p:sp>
        <p:nvSpPr>
          <p:cNvPr id="3" name="矩形 2"/>
          <p:cNvSpPr>
            <a:spLocks noChangeArrowheads="1"/>
          </p:cNvSpPr>
          <p:nvPr>
            <p:custDataLst>
              <p:tags r:id="rId9"/>
            </p:custDataLst>
          </p:nvPr>
        </p:nvSpPr>
        <p:spPr bwMode="auto">
          <a:xfrm>
            <a:off x="1931897" y="5103744"/>
            <a:ext cx="2201467" cy="553085"/>
          </a:xfrm>
          <a:prstGeom prst="rect">
            <a:avLst/>
          </a:prstGeom>
          <a:noFill/>
          <a:ln w="9525">
            <a:noFill/>
            <a:miter lim="800000"/>
          </a:ln>
        </p:spPr>
        <p:txBody>
          <a:bodyPr>
            <a:spAutoFit/>
          </a:bodyPr>
          <a:lstStyle/>
          <a:p>
            <a:r>
              <a:rPr lang="en-US" altLang="zh-CN" sz="3000" b="1">
                <a:solidFill>
                  <a:srgbClr val="FF0000"/>
                </a:solidFill>
                <a:latin typeface="微软雅黑" panose="020B0503020204020204" charset="-122"/>
                <a:ea typeface="微软雅黑" panose="020B0503020204020204" charset="-122"/>
              </a:rPr>
              <a:t>【</a:t>
            </a:r>
            <a:r>
              <a:rPr lang="zh-CN" altLang="en-US" sz="3000" b="1">
                <a:solidFill>
                  <a:srgbClr val="FF0000"/>
                </a:solidFill>
                <a:latin typeface="微软雅黑" panose="020B0503020204020204" charset="-122"/>
                <a:ea typeface="微软雅黑" panose="020B0503020204020204" charset="-122"/>
              </a:rPr>
              <a:t>非公有制</a:t>
            </a:r>
            <a:r>
              <a:rPr lang="en-US" altLang="zh-CN" sz="3000" b="1">
                <a:solidFill>
                  <a:srgbClr val="FF0000"/>
                </a:solidFill>
                <a:latin typeface="微软雅黑" panose="020B0503020204020204" charset="-122"/>
                <a:ea typeface="微软雅黑" panose="020B0503020204020204" charset="-122"/>
              </a:rPr>
              <a:t>】</a:t>
            </a:r>
            <a:endParaRPr lang="en-US" altLang="zh-CN" sz="3000" b="1">
              <a:solidFill>
                <a:srgbClr val="FF0000"/>
              </a:solidFill>
              <a:latin typeface="微软雅黑" panose="020B0503020204020204" charset="-122"/>
              <a:ea typeface="微软雅黑" panose="020B0503020204020204" charset="-122"/>
            </a:endParaRPr>
          </a:p>
        </p:txBody>
      </p:sp>
      <p:sp>
        <p:nvSpPr>
          <p:cNvPr id="4" name="矩形 3"/>
          <p:cNvSpPr>
            <a:spLocks noChangeArrowheads="1"/>
          </p:cNvSpPr>
          <p:nvPr>
            <p:custDataLst>
              <p:tags r:id="rId10"/>
            </p:custDataLst>
          </p:nvPr>
        </p:nvSpPr>
        <p:spPr bwMode="auto">
          <a:xfrm>
            <a:off x="1279128" y="5771688"/>
            <a:ext cx="8374856" cy="506730"/>
          </a:xfrm>
          <a:prstGeom prst="rect">
            <a:avLst/>
          </a:prstGeom>
          <a:noFill/>
          <a:ln w="9525">
            <a:noFill/>
            <a:miter lim="800000"/>
          </a:ln>
        </p:spPr>
        <p:txBody>
          <a:bodyPr>
            <a:spAutoFit/>
          </a:bodyPr>
          <a:lstStyle/>
          <a:p>
            <a:r>
              <a:rPr lang="zh-CN" altLang="en-US" sz="2700" b="1">
                <a:latin typeface="微软雅黑" panose="020B0503020204020204" charset="-122"/>
                <a:ea typeface="微软雅黑" panose="020B0503020204020204" charset="-122"/>
              </a:rPr>
              <a:t>生产资料归私人占有的形式。</a:t>
            </a:r>
            <a:endParaRPr lang="zh-CN" altLang="en-US" sz="2700" b="1">
              <a:latin typeface="微软雅黑" panose="020B0503020204020204" charset="-122"/>
              <a:ea typeface="微软雅黑" panose="020B0503020204020204" charset="-122"/>
            </a:endParaRPr>
          </a:p>
        </p:txBody>
      </p:sp>
    </p:spTree>
  </p:cSld>
  <p:clrMapOvr>
    <a:masterClrMapping/>
  </p:clrMapOvr>
  <p:transition>
    <p:pull dir="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custDataLst>
              <p:tags r:id="rId1"/>
            </p:custDataLst>
          </p:nvPr>
        </p:nvSpPr>
        <p:spPr>
          <a:xfrm>
            <a:off x="339725" y="1248410"/>
            <a:ext cx="613410" cy="4361180"/>
          </a:xfrm>
          <a:prstGeom prst="rect">
            <a:avLst/>
          </a:prstGeom>
          <a:noFill/>
        </p:spPr>
        <p:txBody>
          <a:bodyPr vert="eaVert" wrap="square" rtlCol="0">
            <a:spAutoFit/>
          </a:bodyPr>
          <a:lstStyle/>
          <a:p>
            <a:r>
              <a:rPr lang="zh-CN" altLang="en-US" sz="2800" b="1" i="1">
                <a:latin typeface="楷体" panose="02010609060101010101" pitchFamily="49" charset="-122"/>
                <a:ea typeface="楷体" panose="02010609060101010101" pitchFamily="49" charset="-122"/>
              </a:rPr>
              <a:t>我国的基本经济制度</a:t>
            </a:r>
            <a:endParaRPr lang="zh-CN" altLang="en-US" sz="2800" b="1" i="1">
              <a:latin typeface="楷体" panose="02010609060101010101" pitchFamily="49" charset="-122"/>
              <a:ea typeface="楷体" panose="02010609060101010101" pitchFamily="49" charset="-122"/>
            </a:endParaRPr>
          </a:p>
        </p:txBody>
      </p:sp>
      <p:sp>
        <p:nvSpPr>
          <p:cNvPr id="4" name="左大括号 3"/>
          <p:cNvSpPr/>
          <p:nvPr>
            <p:custDataLst>
              <p:tags r:id="rId2"/>
            </p:custDataLst>
          </p:nvPr>
        </p:nvSpPr>
        <p:spPr>
          <a:xfrm>
            <a:off x="1218565" y="333375"/>
            <a:ext cx="75565" cy="5298440"/>
          </a:xfrm>
          <a:prstGeom prst="lef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5" name="文本框 4"/>
          <p:cNvSpPr txBox="1"/>
          <p:nvPr>
            <p:custDataLst>
              <p:tags r:id="rId3"/>
            </p:custDataLst>
          </p:nvPr>
        </p:nvSpPr>
        <p:spPr>
          <a:xfrm>
            <a:off x="1381760" y="1798955"/>
            <a:ext cx="1748790" cy="46037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公有制经济</a:t>
            </a:r>
            <a:endParaRPr lang="zh-CN" altLang="en-US" sz="2400" b="1">
              <a:latin typeface="楷体" panose="02010609060101010101" pitchFamily="49" charset="-122"/>
              <a:ea typeface="楷体" panose="02010609060101010101" pitchFamily="49" charset="-122"/>
            </a:endParaRPr>
          </a:p>
        </p:txBody>
      </p:sp>
      <p:sp>
        <p:nvSpPr>
          <p:cNvPr id="6" name="文本框 5"/>
          <p:cNvSpPr txBox="1"/>
          <p:nvPr>
            <p:custDataLst>
              <p:tags r:id="rId4"/>
            </p:custDataLst>
          </p:nvPr>
        </p:nvSpPr>
        <p:spPr>
          <a:xfrm>
            <a:off x="1421765" y="4798060"/>
            <a:ext cx="2061210" cy="46037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非公有制经济</a:t>
            </a:r>
            <a:endParaRPr lang="zh-CN" altLang="en-US" sz="2400" b="1">
              <a:latin typeface="楷体" panose="02010609060101010101" pitchFamily="49" charset="-122"/>
              <a:ea typeface="楷体" panose="02010609060101010101" pitchFamily="49" charset="-122"/>
            </a:endParaRPr>
          </a:p>
        </p:txBody>
      </p:sp>
      <p:sp>
        <p:nvSpPr>
          <p:cNvPr id="7" name="左大括号 6"/>
          <p:cNvSpPr/>
          <p:nvPr>
            <p:custDataLst>
              <p:tags r:id="rId5"/>
            </p:custDataLst>
          </p:nvPr>
        </p:nvSpPr>
        <p:spPr>
          <a:xfrm>
            <a:off x="3217545" y="208280"/>
            <a:ext cx="265430" cy="3641725"/>
          </a:xfrm>
          <a:prstGeom prst="leftBrace">
            <a:avLst>
              <a:gd name="adj1" fmla="val 8298"/>
              <a:gd name="adj2" fmla="val 5000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11" name="组合 10"/>
          <p:cNvGrpSpPr/>
          <p:nvPr>
            <p:custDataLst>
              <p:tags r:id="rId6"/>
            </p:custDataLst>
          </p:nvPr>
        </p:nvGrpSpPr>
        <p:grpSpPr>
          <a:xfrm>
            <a:off x="3482975" y="1008380"/>
            <a:ext cx="4977130" cy="3167380"/>
            <a:chOff x="5485" y="1588"/>
            <a:chExt cx="7838" cy="4988"/>
          </a:xfrm>
        </p:grpSpPr>
        <p:sp>
          <p:nvSpPr>
            <p:cNvPr id="8" name="文本框 7"/>
            <p:cNvSpPr txBox="1"/>
            <p:nvPr>
              <p:custDataLst>
                <p:tags r:id="rId7"/>
              </p:custDataLst>
            </p:nvPr>
          </p:nvSpPr>
          <p:spPr>
            <a:xfrm>
              <a:off x="5485" y="1588"/>
              <a:ext cx="2754" cy="72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国有经济</a:t>
              </a:r>
              <a:endParaRPr lang="zh-CN" altLang="en-US" sz="2400" b="1">
                <a:latin typeface="楷体" panose="02010609060101010101" pitchFamily="49" charset="-122"/>
                <a:ea typeface="楷体" panose="02010609060101010101" pitchFamily="49" charset="-122"/>
              </a:endParaRPr>
            </a:p>
          </p:txBody>
        </p:sp>
        <p:sp>
          <p:nvSpPr>
            <p:cNvPr id="9" name="文本框 8"/>
            <p:cNvSpPr txBox="1"/>
            <p:nvPr>
              <p:custDataLst>
                <p:tags r:id="rId8"/>
              </p:custDataLst>
            </p:nvPr>
          </p:nvSpPr>
          <p:spPr>
            <a:xfrm>
              <a:off x="5510" y="3558"/>
              <a:ext cx="2754" cy="72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集体经济</a:t>
              </a:r>
              <a:endParaRPr lang="zh-CN" altLang="en-US" sz="2400" b="1">
                <a:latin typeface="楷体" panose="02010609060101010101" pitchFamily="49" charset="-122"/>
                <a:ea typeface="楷体" panose="02010609060101010101" pitchFamily="49" charset="-122"/>
              </a:endParaRPr>
            </a:p>
          </p:txBody>
        </p:sp>
        <p:sp>
          <p:nvSpPr>
            <p:cNvPr id="10" name="文本框 9"/>
            <p:cNvSpPr txBox="1"/>
            <p:nvPr>
              <p:custDataLst>
                <p:tags r:id="rId9"/>
              </p:custDataLst>
            </p:nvPr>
          </p:nvSpPr>
          <p:spPr>
            <a:xfrm>
              <a:off x="5622" y="5269"/>
              <a:ext cx="7701" cy="1307"/>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混合所有制经济中的国有成分和集体成分</a:t>
              </a:r>
              <a:endParaRPr lang="zh-CN" altLang="en-US" sz="2400" b="1">
                <a:latin typeface="楷体" panose="02010609060101010101" pitchFamily="49" charset="-122"/>
                <a:ea typeface="楷体" panose="02010609060101010101" pitchFamily="49" charset="-122"/>
              </a:endParaRPr>
            </a:p>
          </p:txBody>
        </p:sp>
      </p:grpSp>
      <p:sp>
        <p:nvSpPr>
          <p:cNvPr id="12" name="左大括号 11"/>
          <p:cNvSpPr/>
          <p:nvPr>
            <p:custDataLst>
              <p:tags r:id="rId10"/>
            </p:custDataLst>
          </p:nvPr>
        </p:nvSpPr>
        <p:spPr>
          <a:xfrm>
            <a:off x="4872990" y="443230"/>
            <a:ext cx="265430" cy="1590675"/>
          </a:xfrm>
          <a:prstGeom prst="leftBrace">
            <a:avLst>
              <a:gd name="adj1" fmla="val 8298"/>
              <a:gd name="adj2" fmla="val 5000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19" name="组合 18"/>
          <p:cNvGrpSpPr/>
          <p:nvPr>
            <p:custDataLst>
              <p:tags r:id="rId11"/>
            </p:custDataLst>
          </p:nvPr>
        </p:nvGrpSpPr>
        <p:grpSpPr>
          <a:xfrm>
            <a:off x="5231765" y="581660"/>
            <a:ext cx="1791970" cy="1217295"/>
            <a:chOff x="8239" y="916"/>
            <a:chExt cx="2822" cy="1917"/>
          </a:xfrm>
        </p:grpSpPr>
        <p:sp>
          <p:nvSpPr>
            <p:cNvPr id="13" name="文本框 12"/>
            <p:cNvSpPr txBox="1"/>
            <p:nvPr>
              <p:custDataLst>
                <p:tags r:id="rId12"/>
              </p:custDataLst>
            </p:nvPr>
          </p:nvSpPr>
          <p:spPr>
            <a:xfrm>
              <a:off x="8239" y="916"/>
              <a:ext cx="2754" cy="72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地位</a:t>
              </a:r>
              <a:endParaRPr lang="zh-CN" altLang="en-US" sz="2400" b="1">
                <a:latin typeface="楷体" panose="02010609060101010101" pitchFamily="49" charset="-122"/>
                <a:ea typeface="楷体" panose="02010609060101010101" pitchFamily="49" charset="-122"/>
              </a:endParaRPr>
            </a:p>
          </p:txBody>
        </p:sp>
        <p:sp>
          <p:nvSpPr>
            <p:cNvPr id="14" name="文本框 13"/>
            <p:cNvSpPr txBox="1"/>
            <p:nvPr>
              <p:custDataLst>
                <p:tags r:id="rId13"/>
              </p:custDataLst>
            </p:nvPr>
          </p:nvSpPr>
          <p:spPr>
            <a:xfrm>
              <a:off x="8284" y="2108"/>
              <a:ext cx="2777" cy="72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含义</a:t>
              </a:r>
              <a:endParaRPr lang="zh-CN" altLang="en-US" sz="2400" b="1">
                <a:latin typeface="楷体" panose="02010609060101010101" pitchFamily="49" charset="-122"/>
                <a:ea typeface="楷体" panose="02010609060101010101" pitchFamily="49" charset="-122"/>
              </a:endParaRPr>
            </a:p>
          </p:txBody>
        </p:sp>
      </p:grpSp>
      <p:sp>
        <p:nvSpPr>
          <p:cNvPr id="15" name="文本框 14"/>
          <p:cNvSpPr txBox="1"/>
          <p:nvPr>
            <p:custDataLst>
              <p:tags r:id="rId14"/>
            </p:custDataLst>
          </p:nvPr>
        </p:nvSpPr>
        <p:spPr>
          <a:xfrm>
            <a:off x="4872990" y="2259330"/>
            <a:ext cx="935990" cy="46037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含义</a:t>
            </a:r>
            <a:endParaRPr lang="zh-CN" altLang="en-US" sz="2400" b="1">
              <a:latin typeface="楷体" panose="02010609060101010101" pitchFamily="49" charset="-122"/>
              <a:ea typeface="楷体" panose="02010609060101010101" pitchFamily="49" charset="-122"/>
            </a:endParaRPr>
          </a:p>
        </p:txBody>
      </p:sp>
      <p:sp>
        <p:nvSpPr>
          <p:cNvPr id="16" name="文本框 15"/>
          <p:cNvSpPr txBox="1"/>
          <p:nvPr>
            <p:custDataLst>
              <p:tags r:id="rId15"/>
            </p:custDataLst>
          </p:nvPr>
        </p:nvSpPr>
        <p:spPr>
          <a:xfrm>
            <a:off x="6214110" y="581660"/>
            <a:ext cx="5655945" cy="46037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国有经济是国民经济的</a:t>
            </a:r>
            <a:r>
              <a:rPr lang="zh-CN" altLang="en-US" sz="2400" b="1">
                <a:solidFill>
                  <a:srgbClr val="FF0000"/>
                </a:solidFill>
                <a:latin typeface="楷体" panose="02010609060101010101" pitchFamily="49" charset="-122"/>
                <a:ea typeface="楷体" panose="02010609060101010101" pitchFamily="49" charset="-122"/>
              </a:rPr>
              <a:t>主导力量</a:t>
            </a:r>
            <a:endParaRPr lang="zh-CN" altLang="en-US" sz="2400" b="1">
              <a:solidFill>
                <a:srgbClr val="FF0000"/>
              </a:solidFill>
              <a:latin typeface="楷体" panose="02010609060101010101" pitchFamily="49" charset="-122"/>
              <a:ea typeface="楷体" panose="02010609060101010101" pitchFamily="49" charset="-122"/>
            </a:endParaRPr>
          </a:p>
        </p:txBody>
      </p:sp>
      <p:sp>
        <p:nvSpPr>
          <p:cNvPr id="17" name="文本框 16"/>
          <p:cNvSpPr txBox="1"/>
          <p:nvPr>
            <p:custDataLst>
              <p:tags r:id="rId16"/>
            </p:custDataLst>
          </p:nvPr>
        </p:nvSpPr>
        <p:spPr>
          <a:xfrm>
            <a:off x="6214110" y="1235710"/>
            <a:ext cx="4498975" cy="82994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国有经济的生产资料属于</a:t>
            </a:r>
            <a:r>
              <a:rPr lang="zh-CN" altLang="en-US" sz="2400" b="1">
                <a:solidFill>
                  <a:srgbClr val="352ACC"/>
                </a:solidFill>
                <a:latin typeface="楷体" panose="02010609060101010101" pitchFamily="49" charset="-122"/>
                <a:ea typeface="楷体" panose="02010609060101010101" pitchFamily="49" charset="-122"/>
              </a:rPr>
              <a:t>全体人民共同所有</a:t>
            </a:r>
            <a:endParaRPr lang="zh-CN" altLang="en-US" sz="2400" b="1">
              <a:solidFill>
                <a:srgbClr val="352ACC"/>
              </a:solidFill>
              <a:latin typeface="楷体" panose="02010609060101010101" pitchFamily="49" charset="-122"/>
              <a:ea typeface="楷体" panose="02010609060101010101" pitchFamily="49" charset="-122"/>
            </a:endParaRPr>
          </a:p>
        </p:txBody>
      </p:sp>
      <p:sp>
        <p:nvSpPr>
          <p:cNvPr id="18" name="文本框 17"/>
          <p:cNvSpPr txBox="1"/>
          <p:nvPr>
            <p:custDataLst>
              <p:tags r:id="rId17"/>
            </p:custDataLst>
          </p:nvPr>
        </p:nvSpPr>
        <p:spPr>
          <a:xfrm>
            <a:off x="5808980" y="2244090"/>
            <a:ext cx="5756910" cy="82994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集体经济的生产资料属于</a:t>
            </a:r>
            <a:r>
              <a:rPr lang="zh-CN" altLang="en-US" sz="2400" b="1">
                <a:gradFill>
                  <a:gsLst>
                    <a:gs pos="0">
                      <a:srgbClr val="7B32B2"/>
                    </a:gs>
                    <a:gs pos="100000">
                      <a:srgbClr val="401A5D"/>
                    </a:gs>
                  </a:gsLst>
                  <a:lin scaled="0"/>
                </a:gradFill>
                <a:latin typeface="楷体" panose="02010609060101010101" pitchFamily="49" charset="-122"/>
                <a:ea typeface="楷体" panose="02010609060101010101" pitchFamily="49" charset="-122"/>
              </a:rPr>
              <a:t>一分部劳动者共同所有</a:t>
            </a:r>
            <a:endParaRPr lang="zh-CN" altLang="en-US" sz="2400" b="1">
              <a:gradFill>
                <a:gsLst>
                  <a:gs pos="0">
                    <a:srgbClr val="7B32B2"/>
                  </a:gs>
                  <a:gs pos="100000">
                    <a:srgbClr val="401A5D"/>
                  </a:gs>
                </a:gsLst>
                <a:lin scaled="0"/>
              </a:gradFill>
              <a:latin typeface="楷体" panose="02010609060101010101" pitchFamily="49" charset="-122"/>
              <a:ea typeface="楷体" panose="02010609060101010101" pitchFamily="49" charset="-122"/>
            </a:endParaRPr>
          </a:p>
        </p:txBody>
      </p:sp>
      <p:sp>
        <p:nvSpPr>
          <p:cNvPr id="20" name="左大括号 19"/>
          <p:cNvSpPr/>
          <p:nvPr>
            <p:custDataLst>
              <p:tags r:id="rId18"/>
            </p:custDataLst>
          </p:nvPr>
        </p:nvSpPr>
        <p:spPr>
          <a:xfrm>
            <a:off x="3304540" y="4352925"/>
            <a:ext cx="265430" cy="1871980"/>
          </a:xfrm>
          <a:prstGeom prst="leftBrace">
            <a:avLst>
              <a:gd name="adj1" fmla="val 8298"/>
              <a:gd name="adj2" fmla="val 50000"/>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25" name="组合 24"/>
          <p:cNvGrpSpPr/>
          <p:nvPr>
            <p:custDataLst>
              <p:tags r:id="rId19"/>
            </p:custDataLst>
          </p:nvPr>
        </p:nvGrpSpPr>
        <p:grpSpPr>
          <a:xfrm>
            <a:off x="3610610" y="4447540"/>
            <a:ext cx="3937000" cy="1978025"/>
            <a:chOff x="5686" y="7004"/>
            <a:chExt cx="6200" cy="3115"/>
          </a:xfrm>
        </p:grpSpPr>
        <p:sp>
          <p:nvSpPr>
            <p:cNvPr id="21" name="文本框 20"/>
            <p:cNvSpPr txBox="1"/>
            <p:nvPr>
              <p:custDataLst>
                <p:tags r:id="rId20"/>
              </p:custDataLst>
            </p:nvPr>
          </p:nvSpPr>
          <p:spPr>
            <a:xfrm>
              <a:off x="5686" y="7004"/>
              <a:ext cx="2754" cy="72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个体经济</a:t>
              </a:r>
              <a:endParaRPr lang="zh-CN" altLang="en-US" sz="2400" b="1">
                <a:latin typeface="楷体" panose="02010609060101010101" pitchFamily="49" charset="-122"/>
                <a:ea typeface="楷体" panose="02010609060101010101" pitchFamily="49" charset="-122"/>
              </a:endParaRPr>
            </a:p>
          </p:txBody>
        </p:sp>
        <p:sp>
          <p:nvSpPr>
            <p:cNvPr id="22" name="文本框 21"/>
            <p:cNvSpPr txBox="1"/>
            <p:nvPr>
              <p:custDataLst>
                <p:tags r:id="rId21"/>
              </p:custDataLst>
            </p:nvPr>
          </p:nvSpPr>
          <p:spPr>
            <a:xfrm>
              <a:off x="5686" y="7745"/>
              <a:ext cx="2754" cy="72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私营经济</a:t>
              </a:r>
              <a:endParaRPr lang="zh-CN" altLang="en-US" sz="2400" b="1">
                <a:latin typeface="楷体" panose="02010609060101010101" pitchFamily="49" charset="-122"/>
                <a:ea typeface="楷体" panose="02010609060101010101" pitchFamily="49" charset="-122"/>
              </a:endParaRPr>
            </a:p>
          </p:txBody>
        </p:sp>
        <p:sp>
          <p:nvSpPr>
            <p:cNvPr id="23" name="文本框 22"/>
            <p:cNvSpPr txBox="1"/>
            <p:nvPr>
              <p:custDataLst>
                <p:tags r:id="rId22"/>
              </p:custDataLst>
            </p:nvPr>
          </p:nvSpPr>
          <p:spPr>
            <a:xfrm>
              <a:off x="5686" y="8642"/>
              <a:ext cx="6200" cy="72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港澳台投资经济</a:t>
              </a:r>
              <a:endParaRPr lang="zh-CN" altLang="en-US" sz="2400" b="1">
                <a:latin typeface="楷体" panose="02010609060101010101" pitchFamily="49" charset="-122"/>
                <a:ea typeface="楷体" panose="02010609060101010101" pitchFamily="49" charset="-122"/>
              </a:endParaRPr>
            </a:p>
          </p:txBody>
        </p:sp>
        <p:sp>
          <p:nvSpPr>
            <p:cNvPr id="24" name="文本框 23"/>
            <p:cNvSpPr txBox="1"/>
            <p:nvPr>
              <p:custDataLst>
                <p:tags r:id="rId23"/>
              </p:custDataLst>
            </p:nvPr>
          </p:nvSpPr>
          <p:spPr>
            <a:xfrm>
              <a:off x="5686" y="9395"/>
              <a:ext cx="4895" cy="725"/>
            </a:xfrm>
            <a:prstGeom prst="rect">
              <a:avLst/>
            </a:prstGeom>
            <a:noFill/>
          </p:spPr>
          <p:txBody>
            <a:bodyPr wrap="square" rtlCol="0">
              <a:spAutoFit/>
            </a:bodyPr>
            <a:lstStyle/>
            <a:p>
              <a:r>
                <a:rPr lang="zh-CN" altLang="en-US" sz="2400" b="1">
                  <a:latin typeface="楷体" panose="02010609060101010101" pitchFamily="49" charset="-122"/>
                  <a:ea typeface="楷体" panose="02010609060101010101" pitchFamily="49" charset="-122"/>
                </a:rPr>
                <a:t>外商投资经济</a:t>
              </a:r>
              <a:endParaRPr lang="zh-CN" altLang="en-US" sz="2400" b="1">
                <a:latin typeface="楷体" panose="02010609060101010101" pitchFamily="49" charset="-122"/>
                <a:ea typeface="楷体" panose="02010609060101010101"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ppt_x"/>
                                          </p:val>
                                        </p:tav>
                                        <p:tav tm="100000">
                                          <p:val>
                                            <p:strVal val="#ppt_x"/>
                                          </p:val>
                                        </p:tav>
                                      </p:tavLst>
                                    </p:anim>
                                    <p:anim calcmode="lin" valueType="num">
                                      <p:cBhvr additive="base">
                                        <p:cTn id="5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fill="hold"/>
                                        <p:tgtEl>
                                          <p:spTgt spid="15"/>
                                        </p:tgtEl>
                                        <p:attrNameLst>
                                          <p:attrName>ppt_x</p:attrName>
                                        </p:attrNameLst>
                                      </p:cBhvr>
                                      <p:tavLst>
                                        <p:tav tm="0">
                                          <p:val>
                                            <p:strVal val="#ppt_x"/>
                                          </p:val>
                                        </p:tav>
                                        <p:tav tm="100000">
                                          <p:val>
                                            <p:strVal val="#ppt_x"/>
                                          </p:val>
                                        </p:tav>
                                      </p:tavLst>
                                    </p:anim>
                                    <p:anim calcmode="lin" valueType="num">
                                      <p:cBhvr additive="base">
                                        <p:cTn id="5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fill="hold"/>
                                        <p:tgtEl>
                                          <p:spTgt spid="18"/>
                                        </p:tgtEl>
                                        <p:attrNameLst>
                                          <p:attrName>ppt_x</p:attrName>
                                        </p:attrNameLst>
                                      </p:cBhvr>
                                      <p:tavLst>
                                        <p:tav tm="0">
                                          <p:val>
                                            <p:strVal val="#ppt_x"/>
                                          </p:val>
                                        </p:tav>
                                        <p:tav tm="100000">
                                          <p:val>
                                            <p:strVal val="#ppt_x"/>
                                          </p:val>
                                        </p:tav>
                                      </p:tavLst>
                                    </p:anim>
                                    <p:anim calcmode="lin" valueType="num">
                                      <p:cBhvr additive="base">
                                        <p:cTn id="6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500" fill="hold"/>
                                        <p:tgtEl>
                                          <p:spTgt spid="20"/>
                                        </p:tgtEl>
                                        <p:attrNameLst>
                                          <p:attrName>ppt_x</p:attrName>
                                        </p:attrNameLst>
                                      </p:cBhvr>
                                      <p:tavLst>
                                        <p:tav tm="0">
                                          <p:val>
                                            <p:strVal val="#ppt_x"/>
                                          </p:val>
                                        </p:tav>
                                        <p:tav tm="100000">
                                          <p:val>
                                            <p:strVal val="#ppt_x"/>
                                          </p:val>
                                        </p:tav>
                                      </p:tavLst>
                                    </p:anim>
                                    <p:anim calcmode="lin" valueType="num">
                                      <p:cBhvr additive="base">
                                        <p:cTn id="6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500" fill="hold"/>
                                        <p:tgtEl>
                                          <p:spTgt spid="25"/>
                                        </p:tgtEl>
                                        <p:attrNameLst>
                                          <p:attrName>ppt_x</p:attrName>
                                        </p:attrNameLst>
                                      </p:cBhvr>
                                      <p:tavLst>
                                        <p:tav tm="0">
                                          <p:val>
                                            <p:strVal val="#ppt_x"/>
                                          </p:val>
                                        </p:tav>
                                        <p:tav tm="100000">
                                          <p:val>
                                            <p:strVal val="#ppt_x"/>
                                          </p:val>
                                        </p:tav>
                                      </p:tavLst>
                                    </p:anim>
                                    <p:anim calcmode="lin" valueType="num">
                                      <p:cBhvr additive="base">
                                        <p:cTn id="74"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12" grpId="0"/>
      <p:bldP spid="15" grpId="0"/>
      <p:bldP spid="16" grpId="0"/>
      <p:bldP spid="17" grpId="0"/>
      <p:bldP spid="18" grpId="0"/>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矩形 6"/>
          <p:cNvSpPr/>
          <p:nvPr>
            <p:custDataLst>
              <p:tags r:id="rId1"/>
            </p:custDataLst>
          </p:nvPr>
        </p:nvSpPr>
        <p:spPr>
          <a:xfrm>
            <a:off x="0" y="-25400"/>
            <a:ext cx="12206817" cy="679451"/>
          </a:xfrm>
          <a:prstGeom prst="rect">
            <a:avLst/>
          </a:prstGeom>
          <a:solidFill>
            <a:srgbClr val="0070C0"/>
          </a:solidFill>
          <a:ln w="12700" cap="flat" cmpd="sng">
            <a:solidFill>
              <a:srgbClr val="446DA9"/>
            </a:solidFill>
            <a:prstDash val="solid"/>
            <a:miter/>
            <a:headEnd type="none" w="med" len="med"/>
            <a:tailEnd type="none" w="med" len="med"/>
          </a:ln>
        </p:spPr>
        <p:txBody>
          <a:bodyPr anchor="ctr"/>
          <a:lstStyle/>
          <a:p>
            <a:pPr algn="ctr"/>
            <a:endParaRPr lang="zh-CN" altLang="en-US" sz="2400">
              <a:solidFill>
                <a:srgbClr val="FFFFFF"/>
              </a:solidFill>
            </a:endParaRPr>
          </a:p>
        </p:txBody>
      </p:sp>
      <p:sp>
        <p:nvSpPr>
          <p:cNvPr id="27651" name="半闭框 28"/>
          <p:cNvSpPr/>
          <p:nvPr>
            <p:custDataLst>
              <p:tags r:id="rId2"/>
            </p:custDataLst>
          </p:nvPr>
        </p:nvSpPr>
        <p:spPr>
          <a:xfrm rot="8100000">
            <a:off x="203200" y="230717"/>
            <a:ext cx="143933" cy="141816"/>
          </a:xfrm>
          <a:solidFill>
            <a:srgbClr val="56CA95"/>
          </a:solidFill>
          <a:ln w="12700">
            <a:noFill/>
          </a:ln>
        </p:spPr>
        <p:txBody>
          <a:bodyPr/>
          <a:lstStyle/>
          <a:p>
            <a:endParaRPr lang="zh-CN" altLang="en-US" sz="2400"/>
          </a:p>
        </p:txBody>
      </p:sp>
      <p:sp>
        <p:nvSpPr>
          <p:cNvPr id="27653" name="矩形 32"/>
          <p:cNvSpPr/>
          <p:nvPr>
            <p:custDataLst>
              <p:tags r:id="rId3"/>
            </p:custDataLst>
          </p:nvPr>
        </p:nvSpPr>
        <p:spPr>
          <a:xfrm>
            <a:off x="3274484" y="3230033"/>
            <a:ext cx="2512483" cy="1877484"/>
          </a:xfrm>
          <a:prstGeom prst="rect">
            <a:avLst/>
          </a:prstGeom>
          <a:solidFill>
            <a:srgbClr val="F2F2F2"/>
          </a:solidFill>
          <a:ln w="12700">
            <a:noFill/>
          </a:ln>
        </p:spPr>
        <p:txBody>
          <a:bodyPr anchor="ctr"/>
          <a:lstStyle/>
          <a:p>
            <a:pPr algn="ctr"/>
            <a:endParaRPr lang="zh-CN" altLang="en-US" sz="1735">
              <a:solidFill>
                <a:srgbClr val="FFFFFF"/>
              </a:solidFill>
            </a:endParaRPr>
          </a:p>
        </p:txBody>
      </p:sp>
      <p:sp>
        <p:nvSpPr>
          <p:cNvPr id="27654" name="矩形 33"/>
          <p:cNvSpPr/>
          <p:nvPr>
            <p:custDataLst>
              <p:tags r:id="rId4"/>
            </p:custDataLst>
          </p:nvPr>
        </p:nvSpPr>
        <p:spPr>
          <a:xfrm>
            <a:off x="6388100" y="2999317"/>
            <a:ext cx="2512484" cy="2108200"/>
          </a:xfrm>
          <a:prstGeom prst="rect">
            <a:avLst/>
          </a:prstGeom>
          <a:solidFill>
            <a:srgbClr val="F2F2F2"/>
          </a:solidFill>
          <a:ln w="12700">
            <a:noFill/>
          </a:ln>
        </p:spPr>
        <p:txBody>
          <a:bodyPr anchor="ctr"/>
          <a:lstStyle/>
          <a:p>
            <a:pPr algn="ctr"/>
            <a:endParaRPr lang="zh-CN" altLang="en-US" sz="1735">
              <a:solidFill>
                <a:srgbClr val="FFFFFF"/>
              </a:solidFill>
            </a:endParaRPr>
          </a:p>
        </p:txBody>
      </p:sp>
      <p:sp>
        <p:nvSpPr>
          <p:cNvPr id="27661" name="矩形 45"/>
          <p:cNvSpPr/>
          <p:nvPr>
            <p:custDataLst>
              <p:tags r:id="rId5"/>
            </p:custDataLst>
          </p:nvPr>
        </p:nvSpPr>
        <p:spPr>
          <a:xfrm>
            <a:off x="9486900" y="3175000"/>
            <a:ext cx="2580217" cy="1932517"/>
          </a:xfrm>
          <a:prstGeom prst="rect">
            <a:avLst/>
          </a:prstGeom>
          <a:solidFill>
            <a:srgbClr val="F2F2F2"/>
          </a:solidFill>
          <a:ln w="12700">
            <a:noFill/>
          </a:ln>
        </p:spPr>
        <p:txBody>
          <a:bodyPr anchor="ctr"/>
          <a:lstStyle/>
          <a:p>
            <a:pPr algn="ctr"/>
            <a:endParaRPr lang="zh-CN" altLang="en-US" sz="1735">
              <a:solidFill>
                <a:srgbClr val="FFFFFF"/>
              </a:solidFill>
            </a:endParaRPr>
          </a:p>
        </p:txBody>
      </p:sp>
      <p:sp>
        <p:nvSpPr>
          <p:cNvPr id="27662" name="文本框 21"/>
          <p:cNvSpPr/>
          <p:nvPr>
            <p:custDataLst>
              <p:tags r:id="rId6"/>
            </p:custDataLst>
          </p:nvPr>
        </p:nvSpPr>
        <p:spPr>
          <a:xfrm>
            <a:off x="376767" y="0"/>
            <a:ext cx="2090420" cy="666115"/>
          </a:xfrm>
          <a:prstGeom prst="rect">
            <a:avLst/>
          </a:prstGeom>
          <a:noFill/>
          <a:ln w="9525">
            <a:noFill/>
          </a:ln>
        </p:spPr>
        <p:txBody>
          <a:bodyPr wrap="none" anchor="t">
            <a:spAutoFit/>
          </a:bodyPr>
          <a:lstStyle/>
          <a:p>
            <a:r>
              <a:rPr lang="zh-CN" altLang="en-US" sz="3735" b="1">
                <a:solidFill>
                  <a:srgbClr val="FFFFFF"/>
                </a:solidFill>
                <a:latin typeface="黑体" panose="02010609060101010101" charset="-122"/>
                <a:ea typeface="黑体" panose="02010609060101010101" charset="-122"/>
              </a:rPr>
              <a:t>国有经济</a:t>
            </a:r>
            <a:endParaRPr lang="zh-CN" altLang="en-US" sz="3735" b="1">
              <a:latin typeface="黑体" panose="02010609060101010101" charset="-122"/>
              <a:ea typeface="黑体" panose="02010609060101010101" charset="-122"/>
            </a:endParaRPr>
          </a:p>
        </p:txBody>
      </p:sp>
      <p:grpSp>
        <p:nvGrpSpPr>
          <p:cNvPr id="2" name="组合 1"/>
          <p:cNvGrpSpPr/>
          <p:nvPr>
            <p:custDataLst>
              <p:tags r:id="rId7"/>
            </p:custDataLst>
          </p:nvPr>
        </p:nvGrpSpPr>
        <p:grpSpPr>
          <a:xfrm>
            <a:off x="213360" y="1280160"/>
            <a:ext cx="11978005" cy="3849370"/>
            <a:chOff x="336" y="2016"/>
            <a:chExt cx="18863" cy="6062"/>
          </a:xfrm>
        </p:grpSpPr>
        <p:sp>
          <p:nvSpPr>
            <p:cNvPr id="27655" name="矩形 34"/>
            <p:cNvSpPr/>
            <p:nvPr>
              <p:custDataLst>
                <p:tags r:id="rId8"/>
              </p:custDataLst>
            </p:nvPr>
          </p:nvSpPr>
          <p:spPr>
            <a:xfrm>
              <a:off x="593" y="2016"/>
              <a:ext cx="4110" cy="3137"/>
            </a:xfrm>
            <a:prstGeom prst="rect">
              <a:avLst/>
            </a:prstGeom>
            <a:blipFill rotWithShape="1">
              <a:blip r:embed="rId9"/>
              <a:stretch>
                <a:fillRect/>
              </a:stretch>
            </a:blipFill>
            <a:ln w="12700">
              <a:noFill/>
            </a:ln>
          </p:spPr>
          <p:txBody>
            <a:bodyPr anchor="ctr"/>
            <a:lstStyle/>
            <a:p>
              <a:pPr algn="ctr"/>
              <a:endParaRPr lang="zh-CN" altLang="en-US" sz="1735">
                <a:solidFill>
                  <a:srgbClr val="FFFFFF"/>
                </a:solidFill>
              </a:endParaRPr>
            </a:p>
          </p:txBody>
        </p:sp>
        <p:sp>
          <p:nvSpPr>
            <p:cNvPr id="27656" name="矩形 35"/>
            <p:cNvSpPr/>
            <p:nvPr>
              <p:custDataLst>
                <p:tags r:id="rId10"/>
              </p:custDataLst>
            </p:nvPr>
          </p:nvSpPr>
          <p:spPr>
            <a:xfrm>
              <a:off x="5157" y="2017"/>
              <a:ext cx="3957" cy="3137"/>
            </a:xfrm>
            <a:prstGeom prst="rect">
              <a:avLst/>
            </a:prstGeom>
            <a:blipFill rotWithShape="1">
              <a:blip r:embed="rId11"/>
              <a:stretch>
                <a:fillRect/>
              </a:stretch>
            </a:blipFill>
            <a:ln w="12700">
              <a:noFill/>
            </a:ln>
          </p:spPr>
          <p:txBody>
            <a:bodyPr anchor="ctr"/>
            <a:lstStyle/>
            <a:p>
              <a:pPr algn="ctr"/>
              <a:endParaRPr lang="zh-CN" altLang="en-US" sz="1735">
                <a:solidFill>
                  <a:srgbClr val="FFFFFF"/>
                </a:solidFill>
              </a:endParaRPr>
            </a:p>
          </p:txBody>
        </p:sp>
        <p:sp>
          <p:nvSpPr>
            <p:cNvPr id="27657" name="矩形 36"/>
            <p:cNvSpPr/>
            <p:nvPr>
              <p:custDataLst>
                <p:tags r:id="rId12"/>
              </p:custDataLst>
            </p:nvPr>
          </p:nvSpPr>
          <p:spPr>
            <a:xfrm>
              <a:off x="10100" y="2157"/>
              <a:ext cx="3957" cy="3133"/>
            </a:xfrm>
            <a:prstGeom prst="rect">
              <a:avLst/>
            </a:prstGeom>
            <a:blipFill rotWithShape="1">
              <a:blip r:embed="rId13"/>
              <a:stretch>
                <a:fillRect/>
              </a:stretch>
            </a:blipFill>
            <a:ln w="12700">
              <a:noFill/>
            </a:ln>
          </p:spPr>
          <p:txBody>
            <a:bodyPr anchor="ctr"/>
            <a:lstStyle/>
            <a:p>
              <a:pPr algn="ctr"/>
              <a:endParaRPr lang="zh-CN" altLang="en-US" sz="1735">
                <a:solidFill>
                  <a:srgbClr val="FFFFFF"/>
                </a:solidFill>
              </a:endParaRPr>
            </a:p>
          </p:txBody>
        </p:sp>
        <p:sp>
          <p:nvSpPr>
            <p:cNvPr id="27658" name="矩形 37"/>
            <p:cNvSpPr/>
            <p:nvPr>
              <p:custDataLst>
                <p:tags r:id="rId14"/>
              </p:custDataLst>
            </p:nvPr>
          </p:nvSpPr>
          <p:spPr>
            <a:xfrm>
              <a:off x="14940" y="2017"/>
              <a:ext cx="4063" cy="2950"/>
            </a:xfrm>
            <a:prstGeom prst="rect">
              <a:avLst/>
            </a:prstGeom>
            <a:blipFill rotWithShape="1">
              <a:blip r:embed="rId15"/>
              <a:stretch>
                <a:fillRect/>
              </a:stretch>
            </a:blipFill>
            <a:ln w="12700">
              <a:noFill/>
            </a:ln>
          </p:spPr>
          <p:txBody>
            <a:bodyPr anchor="ctr"/>
            <a:lstStyle/>
            <a:p>
              <a:pPr algn="ctr"/>
              <a:endParaRPr lang="zh-CN" altLang="en-US" sz="1735">
                <a:solidFill>
                  <a:srgbClr val="FFFFFF"/>
                </a:solidFill>
              </a:endParaRPr>
            </a:p>
          </p:txBody>
        </p:sp>
        <p:sp>
          <p:nvSpPr>
            <p:cNvPr id="27660" name="文本框 42"/>
            <p:cNvSpPr/>
            <p:nvPr>
              <p:custDataLst>
                <p:tags r:id="rId16"/>
              </p:custDataLst>
            </p:nvPr>
          </p:nvSpPr>
          <p:spPr>
            <a:xfrm>
              <a:off x="336" y="5383"/>
              <a:ext cx="4367" cy="2470"/>
            </a:xfrm>
            <a:prstGeom prst="rect">
              <a:avLst/>
            </a:prstGeom>
            <a:noFill/>
            <a:ln w="9525">
              <a:noFill/>
            </a:ln>
          </p:spPr>
          <p:txBody>
            <a:bodyPr wrap="square" anchor="t">
              <a:spAutoFit/>
            </a:bodyPr>
            <a:lstStyle/>
            <a:p>
              <a:r>
                <a:rPr lang="zh-CN" altLang="en-US" sz="2400" b="1">
                  <a:latin typeface="黑体" panose="02010609060101010101" charset="-122"/>
                  <a:ea typeface="黑体" panose="02010609060101010101" charset="-122"/>
                </a:rPr>
                <a:t>涉及</a:t>
              </a:r>
              <a:r>
                <a:rPr lang="zh-CN" altLang="en-US" sz="2400" b="1">
                  <a:solidFill>
                    <a:srgbClr val="C00000"/>
                  </a:solidFill>
                  <a:latin typeface="黑体" panose="02010609060101010101" charset="-122"/>
                  <a:ea typeface="黑体" panose="02010609060101010101" charset="-122"/>
                </a:rPr>
                <a:t>保障国家安全</a:t>
              </a:r>
              <a:r>
                <a:rPr lang="zh-CN" altLang="en-US" sz="2400" b="1">
                  <a:latin typeface="黑体" panose="02010609060101010101" charset="-122"/>
                  <a:ea typeface="黑体" panose="02010609060101010101" charset="-122"/>
                </a:rPr>
                <a:t>的行业；</a:t>
              </a:r>
              <a:r>
                <a:rPr lang="zh-CN" altLang="en-US" sz="2400" b="1">
                  <a:solidFill>
                    <a:srgbClr val="C00000"/>
                  </a:solidFill>
                  <a:latin typeface="黑体" panose="02010609060101010101" charset="-122"/>
                  <a:ea typeface="黑体" panose="02010609060101010101" charset="-122"/>
                </a:rPr>
                <a:t>例如</a:t>
              </a:r>
              <a:r>
                <a:rPr lang="zh-CN" altLang="en-US" sz="2400" b="1">
                  <a:latin typeface="黑体" panose="02010609060101010101" charset="-122"/>
                  <a:ea typeface="黑体" panose="02010609060101010101" charset="-122"/>
                </a:rPr>
                <a:t>国防工业、航天航空行业、造币工业等。</a:t>
              </a:r>
              <a:endParaRPr lang="zh-CN" altLang="en-US" sz="2400" b="1">
                <a:latin typeface="黑体" panose="02010609060101010101" charset="-122"/>
                <a:ea typeface="黑体" panose="02010609060101010101" charset="-122"/>
              </a:endParaRPr>
            </a:p>
          </p:txBody>
        </p:sp>
        <p:sp>
          <p:nvSpPr>
            <p:cNvPr id="27663" name="文本框 1"/>
            <p:cNvSpPr/>
            <p:nvPr>
              <p:custDataLst>
                <p:tags r:id="rId17"/>
              </p:custDataLst>
            </p:nvPr>
          </p:nvSpPr>
          <p:spPr>
            <a:xfrm>
              <a:off x="5050" y="5290"/>
              <a:ext cx="4167" cy="1888"/>
            </a:xfrm>
            <a:prstGeom prst="rect">
              <a:avLst/>
            </a:prstGeom>
            <a:noFill/>
            <a:ln w="9525">
              <a:noFill/>
            </a:ln>
          </p:spPr>
          <p:txBody>
            <a:bodyPr wrap="square" anchor="t">
              <a:spAutoFit/>
            </a:bodyPr>
            <a:lstStyle/>
            <a:p>
              <a:r>
                <a:rPr lang="zh-CN" altLang="en-US" sz="2400" b="1">
                  <a:solidFill>
                    <a:srgbClr val="C00000"/>
                  </a:solidFill>
                  <a:latin typeface="黑体" panose="02010609060101010101" charset="-122"/>
                  <a:ea typeface="黑体" panose="02010609060101010101" charset="-122"/>
                </a:rPr>
                <a:t>提供公共服务</a:t>
              </a:r>
              <a:r>
                <a:rPr lang="zh-CN" altLang="en-US" sz="2400" b="1">
                  <a:latin typeface="黑体" panose="02010609060101010101" charset="-122"/>
                  <a:ea typeface="黑体" panose="02010609060101010101" charset="-122"/>
                </a:rPr>
                <a:t>的行业；</a:t>
              </a:r>
              <a:r>
                <a:rPr lang="zh-CN" altLang="en-US" sz="2400" b="1">
                  <a:solidFill>
                    <a:srgbClr val="C00000"/>
                  </a:solidFill>
                  <a:latin typeface="黑体" panose="02010609060101010101" charset="-122"/>
                  <a:ea typeface="黑体" panose="02010609060101010101" charset="-122"/>
                </a:rPr>
                <a:t>例如</a:t>
              </a:r>
              <a:r>
                <a:rPr lang="zh-CN" altLang="en-US" sz="2400" b="1">
                  <a:latin typeface="黑体" panose="02010609060101010101" charset="-122"/>
                  <a:ea typeface="黑体" panose="02010609060101010101" charset="-122"/>
                </a:rPr>
                <a:t>交通、水利设施、环保等。</a:t>
              </a:r>
              <a:endParaRPr lang="zh-CN" altLang="en-US" sz="2400" b="1">
                <a:latin typeface="黑体" panose="02010609060101010101" charset="-122"/>
                <a:ea typeface="黑体" panose="02010609060101010101" charset="-122"/>
              </a:endParaRPr>
            </a:p>
          </p:txBody>
        </p:sp>
        <p:sp>
          <p:nvSpPr>
            <p:cNvPr id="27664" name="文本框 2"/>
            <p:cNvSpPr/>
            <p:nvPr>
              <p:custDataLst>
                <p:tags r:id="rId18"/>
              </p:custDataLst>
            </p:nvPr>
          </p:nvSpPr>
          <p:spPr>
            <a:xfrm>
              <a:off x="10060" y="5608"/>
              <a:ext cx="4167" cy="2470"/>
            </a:xfrm>
            <a:prstGeom prst="rect">
              <a:avLst/>
            </a:prstGeom>
            <a:noFill/>
            <a:ln w="9525">
              <a:noFill/>
            </a:ln>
          </p:spPr>
          <p:txBody>
            <a:bodyPr wrap="square" anchor="t">
              <a:spAutoFit/>
            </a:bodyPr>
            <a:lstStyle/>
            <a:p>
              <a:r>
                <a:rPr lang="zh-CN" altLang="en-US" sz="2400" b="1">
                  <a:solidFill>
                    <a:srgbClr val="C00000"/>
                  </a:solidFill>
                  <a:latin typeface="黑体" panose="02010609060101010101" charset="-122"/>
                  <a:ea typeface="黑体" panose="02010609060101010101" charset="-122"/>
                </a:rPr>
                <a:t>重大基础设施和重要矿产资源</a:t>
              </a:r>
              <a:r>
                <a:rPr lang="zh-CN" altLang="en-US" sz="2400" b="1">
                  <a:latin typeface="黑体" panose="02010609060101010101" charset="-122"/>
                  <a:ea typeface="黑体" panose="02010609060101010101" charset="-122"/>
                </a:rPr>
                <a:t>的行业；例如电力、通信、煤炭等。</a:t>
              </a:r>
              <a:endParaRPr lang="zh-CN" altLang="en-US" sz="2400" b="1">
                <a:latin typeface="黑体" panose="02010609060101010101" charset="-122"/>
                <a:ea typeface="黑体" panose="02010609060101010101" charset="-122"/>
              </a:endParaRPr>
            </a:p>
          </p:txBody>
        </p:sp>
        <p:sp>
          <p:nvSpPr>
            <p:cNvPr id="27665" name="文本框 3"/>
            <p:cNvSpPr/>
            <p:nvPr>
              <p:custDataLst>
                <p:tags r:id="rId19"/>
              </p:custDataLst>
            </p:nvPr>
          </p:nvSpPr>
          <p:spPr>
            <a:xfrm>
              <a:off x="14833" y="5290"/>
              <a:ext cx="4367" cy="2470"/>
            </a:xfrm>
            <a:prstGeom prst="rect">
              <a:avLst/>
            </a:prstGeom>
            <a:noFill/>
            <a:ln w="9525">
              <a:noFill/>
            </a:ln>
          </p:spPr>
          <p:txBody>
            <a:bodyPr wrap="square" anchor="t">
              <a:spAutoFit/>
            </a:bodyPr>
            <a:lstStyle/>
            <a:p>
              <a:r>
                <a:rPr lang="zh-CN" altLang="en-US" sz="2400" b="1">
                  <a:solidFill>
                    <a:srgbClr val="C00000"/>
                  </a:solidFill>
                  <a:latin typeface="黑体" panose="02010609060101010101" charset="-122"/>
                  <a:ea typeface="黑体" panose="02010609060101010101" charset="-122"/>
                </a:rPr>
                <a:t>高新技术和支柱产业；例如</a:t>
              </a:r>
              <a:r>
                <a:rPr lang="zh-CN" altLang="en-US" sz="2400" b="1">
                  <a:latin typeface="黑体" panose="02010609060101010101" charset="-122"/>
                  <a:ea typeface="黑体" panose="02010609060101010101" charset="-122"/>
                </a:rPr>
                <a:t>石油化工、电子芯片、机械制造、汽车等。</a:t>
              </a:r>
              <a:endParaRPr lang="zh-CN" altLang="en-US" sz="2400" b="1">
                <a:solidFill>
                  <a:srgbClr val="C00000"/>
                </a:solidFill>
                <a:latin typeface="黑体" panose="02010609060101010101" charset="-122"/>
                <a:ea typeface="黑体" panose="02010609060101010101" charset="-122"/>
              </a:endParaRPr>
            </a:p>
          </p:txBody>
        </p:sp>
      </p:grpSp>
      <p:sp>
        <p:nvSpPr>
          <p:cNvPr id="27666" name="文本框 4"/>
          <p:cNvSpPr/>
          <p:nvPr>
            <p:custDataLst>
              <p:tags r:id="rId20"/>
            </p:custDataLst>
          </p:nvPr>
        </p:nvSpPr>
        <p:spPr>
          <a:xfrm>
            <a:off x="2895600" y="645584"/>
            <a:ext cx="6400800" cy="521970"/>
          </a:xfrm>
          <a:prstGeom prst="rect">
            <a:avLst/>
          </a:prstGeom>
          <a:noFill/>
          <a:ln w="9525">
            <a:noFill/>
          </a:ln>
        </p:spPr>
        <p:txBody>
          <a:bodyPr wrap="square" anchor="t">
            <a:spAutoFit/>
          </a:bodyPr>
          <a:lstStyle/>
          <a:p>
            <a:pPr marL="285750" indent="-285750">
              <a:buSzTx/>
              <a:buFont typeface="Wingdings" panose="05000000000000000000"/>
              <a:buChar char="l"/>
            </a:pPr>
            <a:r>
              <a:rPr lang="zh-CN" altLang="en-US" sz="2800">
                <a:latin typeface="黑体" panose="02010609060101010101" charset="-122"/>
                <a:ea typeface="黑体" panose="02010609060101010101" charset="-122"/>
              </a:rPr>
              <a:t>我国的国有经济主要涉及哪些领域呢</a:t>
            </a:r>
            <a:r>
              <a:rPr lang="zh-CN" altLang="en-US" sz="1735"/>
              <a:t>？</a:t>
            </a:r>
            <a:endParaRPr lang="zh-CN" altLang="en-US" sz="1735"/>
          </a:p>
        </p:txBody>
      </p:sp>
      <p:sp>
        <p:nvSpPr>
          <p:cNvPr id="3" name="流程图: 联系 2"/>
          <p:cNvSpPr/>
          <p:nvPr>
            <p:custDataLst>
              <p:tags r:id="rId21"/>
            </p:custDataLst>
          </p:nvPr>
        </p:nvSpPr>
        <p:spPr>
          <a:xfrm>
            <a:off x="1607185" y="5133340"/>
            <a:ext cx="9750425" cy="1528683"/>
          </a:xfrm>
          <a:prstGeom prst="flowChartConnector">
            <a:avLst/>
          </a:prstGeom>
          <a:gradFill>
            <a:gsLst>
              <a:gs pos="0">
                <a:srgbClr val="9EE256"/>
              </a:gs>
              <a:gs pos="100000">
                <a:srgbClr val="52762D"/>
              </a:gs>
            </a:gsLst>
            <a:lin scaled="0"/>
          </a:grad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srgbClr val="000000"/>
                </a:solidFill>
                <a:effectLst/>
                <a:uLnTx/>
                <a:uFillTx/>
                <a:latin typeface="微软雅黑" panose="020B0503020204020204" charset="-122"/>
                <a:ea typeface="微软雅黑" panose="020B0503020204020204" charset="-122"/>
                <a:cs typeface="+mn-cs"/>
              </a:rPr>
              <a:t>关系</a:t>
            </a:r>
            <a:r>
              <a:rPr kumimoji="0" lang="zh-CN" altLang="en-US" sz="3200" b="1" i="0" u="none" strike="noStrike" kern="1200" cap="none" spc="0" normalizeH="0" baseline="0" noProof="0">
                <a:ln>
                  <a:noFill/>
                </a:ln>
                <a:solidFill>
                  <a:srgbClr val="FF0000"/>
                </a:solidFill>
                <a:effectLst/>
                <a:uLnTx/>
                <a:uFillTx/>
                <a:latin typeface="微软雅黑" panose="020B0503020204020204" charset="-122"/>
                <a:ea typeface="微软雅黑" panose="020B0503020204020204" charset="-122"/>
                <a:cs typeface="+mn-cs"/>
              </a:rPr>
              <a:t>国家安全和国民经济命脉</a:t>
            </a:r>
            <a:r>
              <a:rPr kumimoji="0" lang="zh-CN" altLang="en-US" sz="3200" b="1" i="0" u="none" strike="noStrike" kern="1200" cap="none" spc="0" normalizeH="0" baseline="0" noProof="0">
                <a:ln>
                  <a:noFill/>
                </a:ln>
                <a:solidFill>
                  <a:srgbClr val="000000"/>
                </a:solidFill>
                <a:effectLst/>
                <a:uLnTx/>
                <a:uFillTx/>
                <a:latin typeface="微软雅黑" panose="020B0503020204020204" charset="-122"/>
                <a:ea typeface="微软雅黑" panose="020B0503020204020204" charset="-122"/>
                <a:cs typeface="+mn-cs"/>
              </a:rPr>
              <a:t>的重要行业和关键领域</a:t>
            </a:r>
            <a:endParaRPr kumimoji="0" lang="zh-CN" altLang="en-US" sz="3200" b="1" i="0" u="none" strike="noStrike" kern="1200" cap="none" spc="0" normalizeH="0" baseline="0" noProof="0">
              <a:ln>
                <a:noFill/>
              </a:ln>
              <a:solidFill>
                <a:srgbClr val="000000"/>
              </a:solidFill>
              <a:effectLst/>
              <a:uLnTx/>
              <a:uFillTx/>
              <a:latin typeface="微软雅黑" panose="020B0503020204020204" charset="-122"/>
              <a:ea typeface="微软雅黑" panose="020B0503020204020204"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3"/>
          <p:cNvPicPr>
            <a:picLocks noChangeAspect="1"/>
          </p:cNvPicPr>
          <p:nvPr>
            <p:custDataLst>
              <p:tags r:id="rId1"/>
            </p:custDataLst>
          </p:nvPr>
        </p:nvPicPr>
        <p:blipFill>
          <a:blip r:embed="rId2"/>
          <a:stretch>
            <a:fillRect/>
          </a:stretch>
        </p:blipFill>
        <p:spPr>
          <a:xfrm>
            <a:off x="1109345" y="635953"/>
            <a:ext cx="4224339" cy="3294063"/>
          </a:xfrm>
          <a:prstGeom prst="rect">
            <a:avLst/>
          </a:prstGeom>
          <a:noFill/>
          <a:ln w="9525">
            <a:noFill/>
          </a:ln>
        </p:spPr>
      </p:pic>
      <p:pic>
        <p:nvPicPr>
          <p:cNvPr id="24578" name="Picture 4"/>
          <p:cNvPicPr>
            <a:picLocks noChangeAspect="1"/>
          </p:cNvPicPr>
          <p:nvPr>
            <p:custDataLst>
              <p:tags r:id="rId3"/>
            </p:custDataLst>
          </p:nvPr>
        </p:nvPicPr>
        <p:blipFill>
          <a:blip r:embed="rId4"/>
          <a:stretch>
            <a:fillRect/>
          </a:stretch>
        </p:blipFill>
        <p:spPr>
          <a:xfrm>
            <a:off x="6223318" y="690563"/>
            <a:ext cx="4765675" cy="3240087"/>
          </a:xfrm>
          <a:prstGeom prst="rect">
            <a:avLst/>
          </a:prstGeom>
          <a:noFill/>
          <a:ln w="9525">
            <a:noFill/>
          </a:ln>
        </p:spPr>
      </p:pic>
      <p:sp>
        <p:nvSpPr>
          <p:cNvPr id="24579" name="Text Box 5"/>
          <p:cNvSpPr txBox="1"/>
          <p:nvPr>
            <p:custDataLst>
              <p:tags r:id="rId5"/>
            </p:custDataLst>
          </p:nvPr>
        </p:nvSpPr>
        <p:spPr>
          <a:xfrm>
            <a:off x="787400" y="3930651"/>
            <a:ext cx="10754360" cy="2245360"/>
          </a:xfrm>
          <a:prstGeom prst="rect">
            <a:avLst/>
          </a:prstGeom>
          <a:noFill/>
          <a:ln w="9525">
            <a:noFill/>
          </a:ln>
        </p:spPr>
        <p:txBody>
          <a:bodyPr wrap="square" anchor="t">
            <a:spAutoFit/>
          </a:bodyPr>
          <a:lstStyle/>
          <a:p>
            <a:r>
              <a:rPr lang="en-US" altLang="zh-CN" sz="2400" b="1">
                <a:solidFill>
                  <a:srgbClr val="0033CC"/>
                </a:solidFill>
                <a:latin typeface="宋体" panose="02010600030101010101" pitchFamily="2" charset="-122"/>
                <a:ea typeface="宋体" panose="02010600030101010101" pitchFamily="2" charset="-122"/>
              </a:rPr>
              <a:t>    </a:t>
            </a:r>
            <a:r>
              <a:rPr lang="zh-CN" altLang="en-US" sz="2800" b="1">
                <a:latin typeface="微软雅黑" panose="020B0503020204020204" charset="-122"/>
                <a:ea typeface="微软雅黑" panose="020B0503020204020204" charset="-122"/>
              </a:rPr>
              <a:t>华西村建于1961年，华西村位于江苏省江阴市华士镇，改革开放后，以集体经济为主，</a:t>
            </a:r>
            <a:r>
              <a:rPr lang="en-US" altLang="zh-CN" sz="2800" b="1">
                <a:latin typeface="微软雅黑" panose="020B0503020204020204" charset="-122"/>
                <a:ea typeface="微软雅黑" panose="020B0503020204020204" charset="-122"/>
              </a:rPr>
              <a:t>发展合资、合作联营、股份、私营等多元化、混合型经济，加快了经济发展速度。</a:t>
            </a:r>
            <a:r>
              <a:rPr lang="zh-CN" altLang="en-US" sz="2800" b="1">
                <a:latin typeface="微软雅黑" panose="020B0503020204020204" charset="-122"/>
                <a:ea typeface="微软雅黑" panose="020B0503020204020204" charset="-122"/>
              </a:rPr>
              <a:t>2010年全村收入超500亿元，每户村民的存款600万元--2000万元。在华西村，村民自家住宅均为300到600平方米的别墅，有1000万到1亿的资产。</a:t>
            </a:r>
            <a:endParaRPr lang="zh-CN" altLang="en-US" sz="2800" b="1">
              <a:latin typeface="微软雅黑" panose="020B0503020204020204" charset="-122"/>
              <a:ea typeface="微软雅黑" panose="020B0503020204020204" charset="-122"/>
            </a:endParaRPr>
          </a:p>
        </p:txBody>
      </p:sp>
      <p:sp>
        <p:nvSpPr>
          <p:cNvPr id="2" name="椭圆 1"/>
          <p:cNvSpPr/>
          <p:nvPr>
            <p:custDataLst>
              <p:tags r:id="rId6"/>
            </p:custDataLst>
          </p:nvPr>
        </p:nvSpPr>
        <p:spPr>
          <a:xfrm>
            <a:off x="2175511" y="4362133"/>
            <a:ext cx="1733551" cy="527051"/>
          </a:xfrm>
          <a:prstGeom prst="ellipse">
            <a:avLst/>
          </a:prstGeom>
          <a:noFill/>
          <a:ln w="5715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z="135" strike="noStrike" noProof="1"/>
          </a:p>
        </p:txBody>
      </p:sp>
      <p:sp>
        <p:nvSpPr>
          <p:cNvPr id="3" name="矩形 2"/>
          <p:cNvSpPr/>
          <p:nvPr>
            <p:custDataLst>
              <p:tags r:id="rId7"/>
            </p:custDataLst>
          </p:nvPr>
        </p:nvSpPr>
        <p:spPr>
          <a:xfrm>
            <a:off x="0" y="-34290"/>
            <a:ext cx="12206817" cy="679451"/>
          </a:xfrm>
          <a:prstGeom prst="rect">
            <a:avLst/>
          </a:prstGeom>
          <a:solidFill>
            <a:srgbClr val="0070C0"/>
          </a:solidFill>
          <a:ln w="12700" cap="flat" cmpd="sng">
            <a:solidFill>
              <a:srgbClr val="446DA9"/>
            </a:solidFill>
            <a:prstDash val="solid"/>
            <a:miter/>
            <a:headEnd type="none" w="med" len="med"/>
            <a:tailEnd type="none" w="med" len="med"/>
          </a:ln>
        </p:spPr>
        <p:txBody>
          <a:bodyPr anchor="ctr"/>
          <a:lstStyle/>
          <a:p>
            <a:pPr algn="ctr"/>
            <a:endParaRPr lang="zh-CN" altLang="en-US" sz="2400">
              <a:solidFill>
                <a:srgbClr val="FFFFFF"/>
              </a:solidFill>
            </a:endParaRPr>
          </a:p>
        </p:txBody>
      </p:sp>
      <p:sp>
        <p:nvSpPr>
          <p:cNvPr id="4" name="文本框 56"/>
          <p:cNvSpPr/>
          <p:nvPr>
            <p:custDataLst>
              <p:tags r:id="rId8"/>
            </p:custDataLst>
          </p:nvPr>
        </p:nvSpPr>
        <p:spPr>
          <a:xfrm>
            <a:off x="376767" y="-30057"/>
            <a:ext cx="2090420" cy="666115"/>
          </a:xfrm>
          <a:prstGeom prst="rect">
            <a:avLst/>
          </a:prstGeom>
          <a:noFill/>
          <a:ln w="9525">
            <a:noFill/>
          </a:ln>
        </p:spPr>
        <p:txBody>
          <a:bodyPr wrap="none" anchor="t">
            <a:spAutoFit/>
          </a:bodyPr>
          <a:lstStyle/>
          <a:p>
            <a:r>
              <a:rPr lang="zh-CN" altLang="zh-CN" sz="3735" b="1">
                <a:solidFill>
                  <a:srgbClr val="FFFFFF"/>
                </a:solidFill>
                <a:latin typeface="黑体" panose="02010609060101010101" charset="-122"/>
                <a:ea typeface="黑体" panose="02010609060101010101" charset="-122"/>
                <a:sym typeface="微软雅黑" panose="020B0503020204020204" charset="-122"/>
              </a:rPr>
              <a:t>集体经济</a:t>
            </a:r>
            <a:endParaRPr lang="zh-CN" altLang="en-US" sz="3735" b="1">
              <a:latin typeface="黑体" panose="02010609060101010101" charset="-122"/>
              <a:ea typeface="黑体" panose="02010609060101010101" charset="-122"/>
              <a:sym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矩形 1"/>
          <p:cNvSpPr/>
          <p:nvPr>
            <p:custDataLst>
              <p:tags r:id="rId1"/>
            </p:custDataLst>
          </p:nvPr>
        </p:nvSpPr>
        <p:spPr>
          <a:xfrm>
            <a:off x="0" y="-25400"/>
            <a:ext cx="12206817" cy="679451"/>
          </a:xfrm>
          <a:prstGeom prst="rect">
            <a:avLst/>
          </a:prstGeom>
          <a:solidFill>
            <a:srgbClr val="0070C0"/>
          </a:solidFill>
          <a:ln w="12700" cap="flat" cmpd="sng">
            <a:solidFill>
              <a:srgbClr val="446DA9"/>
            </a:solidFill>
            <a:prstDash val="solid"/>
            <a:miter/>
            <a:headEnd type="none" w="med" len="med"/>
            <a:tailEnd type="none" w="med" len="med"/>
          </a:ln>
        </p:spPr>
        <p:txBody>
          <a:bodyPr anchor="ctr"/>
          <a:lstStyle/>
          <a:p>
            <a:pPr algn="ctr"/>
            <a:endParaRPr lang="zh-CN" altLang="en-US" sz="2400">
              <a:solidFill>
                <a:srgbClr val="FFFFFF"/>
              </a:solidFill>
            </a:endParaRPr>
          </a:p>
        </p:txBody>
      </p:sp>
      <p:sp>
        <p:nvSpPr>
          <p:cNvPr id="29700" name="文本框 56"/>
          <p:cNvSpPr/>
          <p:nvPr>
            <p:custDataLst>
              <p:tags r:id="rId2"/>
            </p:custDataLst>
          </p:nvPr>
        </p:nvSpPr>
        <p:spPr>
          <a:xfrm>
            <a:off x="376767" y="-21167"/>
            <a:ext cx="8766810" cy="666115"/>
          </a:xfrm>
          <a:prstGeom prst="rect">
            <a:avLst/>
          </a:prstGeom>
          <a:noFill/>
          <a:ln w="9525">
            <a:noFill/>
          </a:ln>
        </p:spPr>
        <p:txBody>
          <a:bodyPr wrap="none" anchor="t">
            <a:spAutoFit/>
          </a:bodyPr>
          <a:lstStyle/>
          <a:p>
            <a:r>
              <a:rPr lang="zh-CN" altLang="zh-CN" sz="3735" b="1">
                <a:solidFill>
                  <a:srgbClr val="FFFFFF"/>
                </a:solidFill>
                <a:latin typeface="黑体" panose="02010609060101010101" charset="-122"/>
                <a:ea typeface="黑体" panose="02010609060101010101" charset="-122"/>
                <a:sym typeface="微软雅黑" panose="020B0503020204020204" charset="-122"/>
              </a:rPr>
              <a:t>混合所有制经济中的国有成分和集体成分</a:t>
            </a:r>
            <a:endParaRPr lang="zh-CN" altLang="en-US" sz="3735" b="1">
              <a:latin typeface="黑体" panose="02010609060101010101" charset="-122"/>
              <a:ea typeface="黑体" panose="02010609060101010101" charset="-122"/>
              <a:sym typeface="微软雅黑" panose="020B0503020204020204" charset="-122"/>
            </a:endParaRPr>
          </a:p>
        </p:txBody>
      </p:sp>
      <p:sp>
        <p:nvSpPr>
          <p:cNvPr id="29701" name="文本框 10"/>
          <p:cNvSpPr/>
          <p:nvPr>
            <p:custDataLst>
              <p:tags r:id="rId3"/>
            </p:custDataLst>
          </p:nvPr>
        </p:nvSpPr>
        <p:spPr>
          <a:xfrm>
            <a:off x="4104428" y="3308562"/>
            <a:ext cx="7469717" cy="2797175"/>
          </a:xfrm>
          <a:prstGeom prst="rect">
            <a:avLst/>
          </a:prstGeom>
          <a:noFill/>
          <a:ln w="9525">
            <a:noFill/>
          </a:ln>
        </p:spPr>
        <p:txBody>
          <a:bodyPr wrap="square" anchor="t">
            <a:spAutoFit/>
          </a:bodyPr>
          <a:lstStyle/>
          <a:p>
            <a:pPr>
              <a:lnSpc>
                <a:spcPct val="110000"/>
              </a:lnSpc>
            </a:pPr>
            <a:r>
              <a:rPr lang="en-US" altLang="zh-CN" sz="3200" b="1">
                <a:latin typeface="黑体" panose="02010609060101010101" charset="-122"/>
                <a:ea typeface="黑体" panose="02010609060101010101" charset="-122"/>
              </a:rPr>
              <a:t>    </a:t>
            </a:r>
            <a:r>
              <a:rPr lang="zh-CN" altLang="zh-CN" sz="3200" b="1">
                <a:latin typeface="黑体" panose="02010609060101010101" charset="-122"/>
                <a:ea typeface="黑体" panose="02010609060101010101" charset="-122"/>
              </a:rPr>
              <a:t>一汽-大众汽车有限公司于1991年2月6日成立，是由</a:t>
            </a:r>
            <a:r>
              <a:rPr lang="zh-CN" altLang="zh-CN" sz="3200" b="1">
                <a:solidFill>
                  <a:srgbClr val="C00000"/>
                </a:solidFill>
                <a:latin typeface="黑体" panose="02010609060101010101" charset="-122"/>
                <a:ea typeface="黑体" panose="02010609060101010101" charset="-122"/>
              </a:rPr>
              <a:t>中国第一汽车集团有限公司</a:t>
            </a:r>
            <a:r>
              <a:rPr lang="zh-CN" altLang="zh-CN" sz="3200" b="1">
                <a:latin typeface="黑体" panose="02010609060101010101" charset="-122"/>
                <a:ea typeface="黑体" panose="02010609060101010101" charset="-122"/>
              </a:rPr>
              <a:t>和</a:t>
            </a:r>
            <a:r>
              <a:rPr lang="zh-CN" altLang="zh-CN" sz="3200" b="1">
                <a:solidFill>
                  <a:srgbClr val="002060"/>
                </a:solidFill>
                <a:latin typeface="黑体" panose="02010609060101010101" charset="-122"/>
                <a:ea typeface="黑体" panose="02010609060101010101" charset="-122"/>
              </a:rPr>
              <a:t>德国大众汽车股份公司、奥迪汽车股份公司</a:t>
            </a:r>
            <a:r>
              <a:rPr lang="zh-CN" altLang="zh-CN" sz="3200" b="1">
                <a:latin typeface="黑体" panose="02010609060101010101" charset="-122"/>
                <a:ea typeface="黑体" panose="02010609060101010101" charset="-122"/>
              </a:rPr>
              <a:t>及</a:t>
            </a:r>
            <a:r>
              <a:rPr lang="zh-CN" altLang="zh-CN" sz="3200" b="1">
                <a:solidFill>
                  <a:srgbClr val="C00000"/>
                </a:solidFill>
                <a:latin typeface="黑体" panose="02010609060101010101" charset="-122"/>
                <a:ea typeface="黑体" panose="02010609060101010101" charset="-122"/>
              </a:rPr>
              <a:t>大众汽车（中国）投资有限公司</a:t>
            </a:r>
            <a:r>
              <a:rPr lang="zh-CN" altLang="zh-CN" sz="3200" b="1">
                <a:latin typeface="黑体" panose="02010609060101010101" charset="-122"/>
                <a:ea typeface="黑体" panose="02010609060101010101" charset="-122"/>
              </a:rPr>
              <a:t>合资经营的大型乘用车生产企业</a:t>
            </a:r>
            <a:r>
              <a:rPr lang="zh-CN" altLang="en-US" sz="3200" b="1">
                <a:latin typeface="黑体" panose="02010609060101010101" charset="-122"/>
                <a:ea typeface="黑体" panose="02010609060101010101" charset="-122"/>
              </a:rPr>
              <a:t>。</a:t>
            </a:r>
            <a:endParaRPr lang="zh-CN" altLang="en-US" sz="3200" b="1">
              <a:latin typeface="黑体" panose="02010609060101010101" charset="-122"/>
              <a:ea typeface="黑体" panose="02010609060101010101" charset="-122"/>
            </a:endParaRPr>
          </a:p>
        </p:txBody>
      </p:sp>
      <p:pic>
        <p:nvPicPr>
          <p:cNvPr id="29702" name="图片 1"/>
          <p:cNvPicPr>
            <a:picLocks noChangeAspect="1"/>
          </p:cNvPicPr>
          <p:nvPr>
            <p:custDataLst>
              <p:tags r:id="rId4"/>
            </p:custDataLst>
          </p:nvPr>
        </p:nvPicPr>
        <p:blipFill>
          <a:blip r:embed="rId5"/>
          <a:stretch>
            <a:fillRect/>
          </a:stretch>
        </p:blipFill>
        <p:spPr>
          <a:xfrm>
            <a:off x="250613" y="3007360"/>
            <a:ext cx="3556000" cy="3640667"/>
          </a:xfrm>
          <a:prstGeom prst="rect">
            <a:avLst/>
          </a:prstGeom>
          <a:noFill/>
          <a:ln w="9525">
            <a:noFill/>
          </a:ln>
        </p:spPr>
      </p:pic>
      <p:sp>
        <p:nvSpPr>
          <p:cNvPr id="29703" name="矩形 7"/>
          <p:cNvSpPr/>
          <p:nvPr>
            <p:custDataLst>
              <p:tags r:id="rId6"/>
            </p:custDataLst>
          </p:nvPr>
        </p:nvSpPr>
        <p:spPr>
          <a:xfrm>
            <a:off x="633096" y="1042036"/>
            <a:ext cx="10941049" cy="1568450"/>
          </a:xfrm>
          <a:prstGeom prst="rect">
            <a:avLst/>
          </a:prstGeom>
          <a:solidFill>
            <a:srgbClr val="DDF4EA"/>
          </a:solidFill>
          <a:ln w="28575" cap="flat" cmpd="thickThin">
            <a:solidFill>
              <a:schemeClr val="accent1"/>
            </a:solidFill>
            <a:prstDash val="solid"/>
            <a:miter/>
            <a:headEnd type="none" w="med" len="med"/>
            <a:tailEnd type="none" w="med" len="med"/>
          </a:ln>
        </p:spPr>
        <p:txBody>
          <a:bodyPr wrap="square" anchor="t">
            <a:spAutoFit/>
          </a:bodyPr>
          <a:lstStyle/>
          <a:p>
            <a:r>
              <a:rPr lang="zh-CN" altLang="en-US" sz="3200" b="1">
                <a:solidFill>
                  <a:srgbClr val="C00000"/>
                </a:solidFill>
                <a:latin typeface="微软雅黑" panose="020B0503020204020204" charset="-122"/>
                <a:sym typeface="微软雅黑" panose="020B0503020204020204" charset="-122"/>
              </a:rPr>
              <a:t>混合所有制经济：</a:t>
            </a:r>
            <a:endParaRPr lang="zh-CN" altLang="en-US" sz="3200" b="1">
              <a:solidFill>
                <a:srgbClr val="C00000"/>
              </a:solidFill>
              <a:latin typeface="微软雅黑" panose="020B0503020204020204" charset="-122"/>
            </a:endParaRPr>
          </a:p>
          <a:p>
            <a:r>
              <a:rPr lang="zh-CN" altLang="en-US" sz="3200" b="1">
                <a:latin typeface="黑体" panose="02010609060101010101" charset="-122"/>
                <a:ea typeface="黑体" panose="02010609060101010101" charset="-122"/>
              </a:rPr>
              <a:t>是指不同所有制性质的投资主体共同出资组建的企业。</a:t>
            </a:r>
            <a:r>
              <a:rPr lang="zh-CN" altLang="en-US" sz="3200" b="1">
                <a:latin typeface="黑体" panose="02010609060101010101" charset="-122"/>
                <a:ea typeface="黑体" panose="02010609060101010101" charset="-122"/>
                <a:sym typeface="微软雅黑" panose="020B0503020204020204" charset="-122"/>
              </a:rPr>
              <a:t>在混合所有制经济中，</a:t>
            </a:r>
            <a:r>
              <a:rPr lang="zh-CN" altLang="en-US" sz="3200" b="1">
                <a:solidFill>
                  <a:srgbClr val="FF0000"/>
                </a:solidFill>
                <a:latin typeface="黑体" panose="02010609060101010101" charset="-122"/>
                <a:ea typeface="黑体" panose="02010609060101010101" charset="-122"/>
                <a:sym typeface="微软雅黑" panose="020B0503020204020204" charset="-122"/>
              </a:rPr>
              <a:t>国家、集体出资的部分属于公有制经济</a:t>
            </a:r>
            <a:r>
              <a:rPr lang="zh-CN" altLang="en-US" sz="3200" b="1">
                <a:latin typeface="黑体" panose="02010609060101010101" charset="-122"/>
                <a:ea typeface="黑体" panose="02010609060101010101" charset="-122"/>
                <a:sym typeface="微软雅黑" panose="020B0503020204020204" charset="-122"/>
              </a:rPr>
              <a:t>。</a:t>
            </a:r>
            <a:endParaRPr lang="zh-CN" altLang="en-US" sz="3200" b="1">
              <a:latin typeface="黑体" panose="02010609060101010101" charset="-122"/>
              <a:ea typeface="黑体" panose="02010609060101010101" charset="-122"/>
            </a:endParaRPr>
          </a:p>
        </p:txBody>
      </p:sp>
      <p:sp>
        <p:nvSpPr>
          <p:cNvPr id="2" name="矩形 1"/>
          <p:cNvSpPr/>
          <p:nvPr>
            <p:custDataLst>
              <p:tags r:id="rId7"/>
            </p:custDataLst>
          </p:nvPr>
        </p:nvSpPr>
        <p:spPr>
          <a:xfrm>
            <a:off x="0" y="-34290"/>
            <a:ext cx="12206817" cy="679451"/>
          </a:xfrm>
          <a:prstGeom prst="rect">
            <a:avLst/>
          </a:prstGeom>
          <a:solidFill>
            <a:srgbClr val="0070C0"/>
          </a:solidFill>
          <a:ln w="12700" cap="flat" cmpd="sng">
            <a:solidFill>
              <a:srgbClr val="446DA9"/>
            </a:solidFill>
            <a:prstDash val="solid"/>
            <a:miter/>
            <a:headEnd type="none" w="med" len="med"/>
            <a:tailEnd type="none" w="med" len="med"/>
          </a:ln>
        </p:spPr>
        <p:txBody>
          <a:bodyPr anchor="ctr"/>
          <a:lstStyle/>
          <a:p>
            <a:pPr algn="ctr"/>
            <a:endParaRPr lang="zh-CN" altLang="en-US" sz="2400">
              <a:solidFill>
                <a:srgbClr val="FFFFFF"/>
              </a:solidFill>
            </a:endParaRPr>
          </a:p>
        </p:txBody>
      </p:sp>
      <p:sp>
        <p:nvSpPr>
          <p:cNvPr id="3" name="文本框 56"/>
          <p:cNvSpPr/>
          <p:nvPr>
            <p:custDataLst>
              <p:tags r:id="rId8"/>
            </p:custDataLst>
          </p:nvPr>
        </p:nvSpPr>
        <p:spPr>
          <a:xfrm>
            <a:off x="376767" y="-30057"/>
            <a:ext cx="8766810" cy="666115"/>
          </a:xfrm>
          <a:prstGeom prst="rect">
            <a:avLst/>
          </a:prstGeom>
          <a:noFill/>
          <a:ln w="9525">
            <a:noFill/>
          </a:ln>
        </p:spPr>
        <p:txBody>
          <a:bodyPr wrap="none" anchor="t">
            <a:spAutoFit/>
          </a:bodyPr>
          <a:lstStyle/>
          <a:p>
            <a:r>
              <a:rPr lang="zh-CN" altLang="zh-CN" sz="3735" b="1">
                <a:solidFill>
                  <a:srgbClr val="FFFFFF"/>
                </a:solidFill>
                <a:latin typeface="黑体" panose="02010609060101010101" charset="-122"/>
                <a:ea typeface="黑体" panose="02010609060101010101" charset="-122"/>
                <a:sym typeface="微软雅黑" panose="020B0503020204020204" charset="-122"/>
              </a:rPr>
              <a:t>混合所有制经济中的国有成分和集体成分</a:t>
            </a:r>
            <a:endParaRPr lang="zh-CN" altLang="en-US" sz="3735" b="1">
              <a:latin typeface="黑体" panose="02010609060101010101" charset="-122"/>
              <a:ea typeface="黑体" panose="02010609060101010101" charset="-122"/>
              <a:sym typeface="微软雅黑" panose="020B0503020204020204" charset="-122"/>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可选过程 8"/>
          <p:cNvSpPr/>
          <p:nvPr>
            <p:custDataLst>
              <p:tags r:id="rId1"/>
            </p:custDataLst>
          </p:nvPr>
        </p:nvSpPr>
        <p:spPr>
          <a:xfrm>
            <a:off x="572989" y="289928"/>
            <a:ext cx="2448992" cy="50565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t>运用你的经验</a:t>
            </a:r>
            <a:endParaRPr lang="zh-CN" altLang="en-US" sz="2400" b="1"/>
          </a:p>
        </p:txBody>
      </p:sp>
      <p:grpSp>
        <p:nvGrpSpPr>
          <p:cNvPr id="17" name="组合 16"/>
          <p:cNvGrpSpPr/>
          <p:nvPr>
            <p:custDataLst>
              <p:tags r:id="rId2"/>
            </p:custDataLst>
          </p:nvPr>
        </p:nvGrpSpPr>
        <p:grpSpPr>
          <a:xfrm>
            <a:off x="1318260" y="1415624"/>
            <a:ext cx="9555479" cy="5246428"/>
            <a:chOff x="688728" y="1330203"/>
            <a:chExt cx="9074954" cy="4986498"/>
          </a:xfrm>
        </p:grpSpPr>
        <p:grpSp>
          <p:nvGrpSpPr>
            <p:cNvPr id="15" name="组合 14"/>
            <p:cNvGrpSpPr/>
            <p:nvPr>
              <p:custDataLst>
                <p:tags r:id="rId3"/>
              </p:custDataLst>
            </p:nvPr>
          </p:nvGrpSpPr>
          <p:grpSpPr>
            <a:xfrm>
              <a:off x="688728" y="1330203"/>
              <a:ext cx="9074954" cy="4986498"/>
              <a:chOff x="1558523" y="1363657"/>
              <a:chExt cx="9074954" cy="4986498"/>
            </a:xfrm>
          </p:grpSpPr>
          <p:pic>
            <p:nvPicPr>
              <p:cNvPr id="1026" name="Picture 2"/>
              <p:cNvPicPr>
                <a:picLocks noChangeAspect="1" noChangeArrowheads="1"/>
              </p:cNvPicPr>
              <p:nvPr>
                <p:custDataLst>
                  <p:tags r:id="rId4"/>
                </p:custDataLst>
              </p:nvPr>
            </p:nvPicPr>
            <p:blipFill>
              <a:blip r:embed="rId5">
                <a:extLst>
                  <a:ext uri="{28A0092B-C50C-407E-A947-70E740481C1C}">
                    <a14:useLocalDpi xmlns:a14="http://schemas.microsoft.com/office/drawing/2010/main" val="0"/>
                  </a:ext>
                </a:extLst>
              </a:blip>
              <a:stretch>
                <a:fillRect/>
              </a:stretch>
            </p:blipFill>
            <p:spPr bwMode="auto">
              <a:xfrm>
                <a:off x="1558523" y="1363657"/>
                <a:ext cx="9074954" cy="4986498"/>
              </a:xfrm>
              <a:prstGeom prst="rect">
                <a:avLst/>
              </a:prstGeom>
              <a:noFill/>
              <a:ln w="9525">
                <a:solidFill>
                  <a:schemeClr val="bg2">
                    <a:lumMod val="75000"/>
                  </a:schemeClr>
                </a:solidFill>
                <a:prstDash val="sysDash"/>
              </a:ln>
              <a:extLst>
                <a:ext uri="{909E8E84-426E-40DD-AFC4-6F175D3DCCD1}">
                  <a14:hiddenFill xmlns:a14="http://schemas.microsoft.com/office/drawing/2010/main">
                    <a:solidFill>
                      <a:srgbClr val="FFFFFF"/>
                    </a:solidFill>
                  </a14:hiddenFill>
                </a:ext>
              </a:extLst>
            </p:spPr>
          </p:pic>
          <p:sp>
            <p:nvSpPr>
              <p:cNvPr id="14" name="对话气泡: 圆角矩形 13"/>
              <p:cNvSpPr/>
              <p:nvPr>
                <p:custDataLst>
                  <p:tags r:id="rId6"/>
                </p:custDataLst>
              </p:nvPr>
            </p:nvSpPr>
            <p:spPr>
              <a:xfrm>
                <a:off x="2865863" y="2074126"/>
                <a:ext cx="2858431" cy="1031488"/>
              </a:xfrm>
              <a:prstGeom prst="wedgeRoundRectCallout">
                <a:avLst>
                  <a:gd name="adj1" fmla="val -35566"/>
                  <a:gd name="adj2" fmla="val 79766"/>
                  <a:gd name="adj3" fmla="val 16667"/>
                </a:avLst>
              </a:prstGeom>
              <a:ln w="9525">
                <a:solidFill>
                  <a:schemeClr val="bg2">
                    <a:lumMod val="75000"/>
                  </a:schemeClr>
                </a:solidFill>
                <a:prstDash val="sysDash"/>
              </a:ln>
            </p:spPr>
            <p:style>
              <a:lnRef idx="1">
                <a:schemeClr val="accent4"/>
              </a:lnRef>
              <a:fillRef idx="2">
                <a:schemeClr val="accent4"/>
              </a:fillRef>
              <a:effectRef idx="1">
                <a:schemeClr val="accent4"/>
              </a:effectRef>
              <a:fontRef idx="minor">
                <a:schemeClr val="dk1"/>
              </a:fontRef>
            </p:style>
            <p:txBody>
              <a:bodyPr rtlCol="0" anchor="ctr"/>
              <a:lstStyle/>
              <a:p>
                <a:r>
                  <a:rPr lang="zh-CN" altLang="en-US"/>
                  <a:t>我爸爸妈妈开了一家小餐馆。</a:t>
                </a:r>
                <a:endParaRPr lang="zh-CN" altLang="en-US"/>
              </a:p>
            </p:txBody>
          </p:sp>
          <p:sp>
            <p:nvSpPr>
              <p:cNvPr id="19" name="对话气泡: 圆角矩形 18"/>
              <p:cNvSpPr/>
              <p:nvPr>
                <p:custDataLst>
                  <p:tags r:id="rId7"/>
                </p:custDataLst>
              </p:nvPr>
            </p:nvSpPr>
            <p:spPr>
              <a:xfrm>
                <a:off x="6802244" y="1526534"/>
                <a:ext cx="3263591" cy="892098"/>
              </a:xfrm>
              <a:prstGeom prst="wedgeRoundRectCallout">
                <a:avLst>
                  <a:gd name="adj1" fmla="val -39009"/>
                  <a:gd name="adj2" fmla="val 100915"/>
                  <a:gd name="adj3" fmla="val 16667"/>
                </a:avLst>
              </a:prstGeom>
              <a:ln w="9525">
                <a:solidFill>
                  <a:schemeClr val="bg2">
                    <a:lumMod val="75000"/>
                  </a:schemeClr>
                </a:solidFill>
                <a:prstDash val="sysDash"/>
              </a:ln>
            </p:spPr>
            <p:style>
              <a:lnRef idx="1">
                <a:schemeClr val="accent4"/>
              </a:lnRef>
              <a:fillRef idx="2">
                <a:schemeClr val="accent4"/>
              </a:fillRef>
              <a:effectRef idx="1">
                <a:schemeClr val="accent4"/>
              </a:effectRef>
              <a:fontRef idx="minor">
                <a:schemeClr val="dk1"/>
              </a:fontRef>
            </p:style>
            <p:txBody>
              <a:bodyPr rtlCol="0" anchor="ctr"/>
              <a:lstStyle/>
              <a:p>
                <a:r>
                  <a:rPr lang="zh-CN" altLang="en-US"/>
                  <a:t>我爸爸是国有企业的技术人员，妈妈在外资企业工作。</a:t>
                </a:r>
                <a:endParaRPr lang="zh-CN" altLang="en-US"/>
              </a:p>
            </p:txBody>
          </p:sp>
          <p:sp>
            <p:nvSpPr>
              <p:cNvPr id="23" name="对话气泡: 圆角矩形 22"/>
              <p:cNvSpPr/>
              <p:nvPr>
                <p:custDataLst>
                  <p:tags r:id="rId8"/>
                </p:custDataLst>
              </p:nvPr>
            </p:nvSpPr>
            <p:spPr>
              <a:xfrm>
                <a:off x="5066370" y="4164982"/>
                <a:ext cx="3471748" cy="892098"/>
              </a:xfrm>
              <a:prstGeom prst="wedgeRoundRectCallout">
                <a:avLst>
                  <a:gd name="adj1" fmla="val 61266"/>
                  <a:gd name="adj2" fmla="val 39665"/>
                  <a:gd name="adj3" fmla="val 16667"/>
                </a:avLst>
              </a:prstGeom>
              <a:ln w="9525">
                <a:solidFill>
                  <a:schemeClr val="bg2">
                    <a:lumMod val="75000"/>
                  </a:schemeClr>
                </a:solidFill>
                <a:prstDash val="sysDash"/>
              </a:ln>
            </p:spPr>
            <p:style>
              <a:lnRef idx="1">
                <a:schemeClr val="accent4"/>
              </a:lnRef>
              <a:fillRef idx="2">
                <a:schemeClr val="accent4"/>
              </a:fillRef>
              <a:effectRef idx="1">
                <a:schemeClr val="accent4"/>
              </a:effectRef>
              <a:fontRef idx="minor">
                <a:schemeClr val="dk1"/>
              </a:fontRef>
            </p:style>
            <p:txBody>
              <a:bodyPr rtlCol="0" anchor="ctr"/>
              <a:lstStyle/>
              <a:p>
                <a:r>
                  <a:rPr lang="zh-CN" altLang="en-US"/>
                  <a:t>我爸爸在我伯父的建筑公司里负责项目管理，我妈妈在家乡的村办企业上班。</a:t>
                </a:r>
                <a:endParaRPr lang="zh-CN" altLang="en-US"/>
              </a:p>
            </p:txBody>
          </p:sp>
        </p:grpSp>
        <p:sp>
          <p:nvSpPr>
            <p:cNvPr id="16" name="文本框 15"/>
            <p:cNvSpPr txBox="1"/>
            <p:nvPr>
              <p:custDataLst>
                <p:tags r:id="rId9"/>
              </p:custDataLst>
            </p:nvPr>
          </p:nvSpPr>
          <p:spPr>
            <a:xfrm>
              <a:off x="688728" y="5565191"/>
              <a:ext cx="9074954" cy="671739"/>
            </a:xfrm>
            <a:prstGeom prst="rect">
              <a:avLst/>
            </a:prstGeom>
            <a:solidFill>
              <a:schemeClr val="bg1"/>
            </a:solidFill>
            <a:ln w="9525">
              <a:solidFill>
                <a:schemeClr val="bg2">
                  <a:lumMod val="75000"/>
                </a:schemeClr>
              </a:solidFill>
              <a:prstDash val="sysDash"/>
            </a:ln>
          </p:spPr>
          <p:txBody>
            <a:bodyPr wrap="square" rtlCol="0">
              <a:spAutoFit/>
            </a:bodyPr>
            <a:lstStyle/>
            <a:p>
              <a:pPr marL="285750" indent="-285750">
                <a:buFont typeface="Wingdings" panose="05000000000000000000" pitchFamily="2" charset="2"/>
                <a:buChar char="u"/>
              </a:pPr>
              <a:r>
                <a:rPr lang="zh-CN" altLang="en-US" sz="2000">
                  <a:latin typeface="黑体" panose="02010609060101010101" charset="-122"/>
                  <a:ea typeface="黑体" panose="02010609060101010101" charset="-122"/>
                </a:rPr>
                <a:t>这些同学的父母的工作单位，哪些属于公有制经济？哪些属于非公有制经济？分别属于什么经济形式？</a:t>
              </a:r>
              <a:endParaRPr lang="zh-CN" altLang="en-US" sz="2000">
                <a:latin typeface="黑体" panose="02010609060101010101" charset="-122"/>
                <a:ea typeface="黑体" panose="02010609060101010101" charset="-122"/>
              </a:endParaRPr>
            </a:p>
          </p:txBody>
        </p:sp>
      </p:grpSp>
      <p:sp>
        <p:nvSpPr>
          <p:cNvPr id="27" name="流程图: 顺序访问存储器 26"/>
          <p:cNvSpPr/>
          <p:nvPr>
            <p:custDataLst>
              <p:tags r:id="rId10"/>
            </p:custDataLst>
          </p:nvPr>
        </p:nvSpPr>
        <p:spPr>
          <a:xfrm flipH="1">
            <a:off x="8015080" y="2789229"/>
            <a:ext cx="1860440" cy="1479763"/>
          </a:xfrm>
          <a:prstGeom prst="flowChartMagneticTape">
            <a:avLst/>
          </a:prstGeom>
          <a:solidFill>
            <a:schemeClr val="accent2"/>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zh-CN" altLang="en-US" b="1">
                <a:solidFill>
                  <a:schemeClr val="tx1"/>
                </a:solidFill>
                <a:latin typeface="幼圆" panose="02010509060101010101" pitchFamily="49" charset="-122"/>
                <a:ea typeface="幼圆" panose="02010509060101010101" pitchFamily="49" charset="-122"/>
              </a:rPr>
              <a:t>村办企业是公有制经济中的集体经济</a:t>
            </a:r>
            <a:endParaRPr lang="zh-CN" altLang="en-US" b="1">
              <a:solidFill>
                <a:schemeClr val="tx1"/>
              </a:solidFill>
              <a:latin typeface="幼圆" panose="02010509060101010101" pitchFamily="49" charset="-122"/>
              <a:ea typeface="幼圆" panose="02010509060101010101" pitchFamily="49" charset="-122"/>
            </a:endParaRPr>
          </a:p>
        </p:txBody>
      </p:sp>
      <p:sp>
        <p:nvSpPr>
          <p:cNvPr id="30" name="流程图: 顺序访问存储器 29"/>
          <p:cNvSpPr/>
          <p:nvPr>
            <p:custDataLst>
              <p:tags r:id="rId11"/>
            </p:custDataLst>
          </p:nvPr>
        </p:nvSpPr>
        <p:spPr>
          <a:xfrm flipH="1">
            <a:off x="9969188" y="795579"/>
            <a:ext cx="1829591" cy="1273568"/>
          </a:xfrm>
          <a:prstGeom prst="flowChartMagneticTape">
            <a:avLst/>
          </a:prstGeom>
          <a:solidFill>
            <a:schemeClr val="accent2"/>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zh-CN" altLang="en-US" b="1">
                <a:solidFill>
                  <a:schemeClr val="tx1"/>
                </a:solidFill>
                <a:latin typeface="幼圆" panose="02010509060101010101" pitchFamily="49" charset="-122"/>
                <a:ea typeface="幼圆" panose="02010509060101010101" pitchFamily="49" charset="-122"/>
              </a:rPr>
              <a:t>国有企业是公有制经济中的国有经济</a:t>
            </a:r>
            <a:endParaRPr lang="zh-CN" altLang="en-US" b="1">
              <a:solidFill>
                <a:schemeClr val="tx1"/>
              </a:solidFill>
              <a:latin typeface="幼圆" panose="02010509060101010101" pitchFamily="49" charset="-122"/>
              <a:ea typeface="幼圆" panose="02010509060101010101" pitchFamily="49" charset="-122"/>
            </a:endParaRPr>
          </a:p>
        </p:txBody>
      </p:sp>
      <p:sp>
        <p:nvSpPr>
          <p:cNvPr id="32" name="流程图: 顺序访问存储器 31"/>
          <p:cNvSpPr/>
          <p:nvPr>
            <p:custDataLst>
              <p:tags r:id="rId12"/>
            </p:custDataLst>
          </p:nvPr>
        </p:nvSpPr>
        <p:spPr>
          <a:xfrm>
            <a:off x="4987476" y="795579"/>
            <a:ext cx="1829591" cy="1391807"/>
          </a:xfrm>
          <a:prstGeom prst="flowChartMagneticTape">
            <a:avLst/>
          </a:prstGeom>
          <a:solidFill>
            <a:schemeClr val="accent6"/>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b="1">
                <a:solidFill>
                  <a:schemeClr val="tx1"/>
                </a:solidFill>
                <a:latin typeface="幼圆" panose="02010509060101010101" pitchFamily="49" charset="-122"/>
                <a:ea typeface="幼圆" panose="02010509060101010101" pitchFamily="49" charset="-122"/>
              </a:rPr>
              <a:t>外资企业是非公有制经济中的外商投集资经济</a:t>
            </a:r>
            <a:endParaRPr lang="zh-CN" altLang="en-US" b="1">
              <a:solidFill>
                <a:schemeClr val="tx1"/>
              </a:solidFill>
              <a:latin typeface="幼圆" panose="02010509060101010101" pitchFamily="49" charset="-122"/>
              <a:ea typeface="幼圆" panose="02010509060101010101" pitchFamily="49" charset="-122"/>
            </a:endParaRPr>
          </a:p>
        </p:txBody>
      </p:sp>
      <p:sp>
        <p:nvSpPr>
          <p:cNvPr id="33" name="流程图: 顺序访问存储器 32"/>
          <p:cNvSpPr/>
          <p:nvPr>
            <p:custDataLst>
              <p:tags r:id="rId13"/>
            </p:custDataLst>
          </p:nvPr>
        </p:nvSpPr>
        <p:spPr>
          <a:xfrm>
            <a:off x="734695" y="1329690"/>
            <a:ext cx="1829435" cy="1584325"/>
          </a:xfrm>
          <a:prstGeom prst="flowChartMagneticTape">
            <a:avLst/>
          </a:prstGeom>
          <a:solidFill>
            <a:schemeClr val="accent6"/>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b="1">
                <a:solidFill>
                  <a:schemeClr val="tx1"/>
                </a:solidFill>
                <a:latin typeface="幼圆" panose="02010509060101010101" pitchFamily="49" charset="-122"/>
                <a:ea typeface="幼圆" panose="02010509060101010101" pitchFamily="49" charset="-122"/>
              </a:rPr>
              <a:t>小餐馆</a:t>
            </a:r>
            <a:endParaRPr lang="en-US" altLang="zh-CN" b="1">
              <a:solidFill>
                <a:schemeClr val="tx1"/>
              </a:solidFill>
              <a:latin typeface="幼圆" panose="02010509060101010101" pitchFamily="49" charset="-122"/>
              <a:ea typeface="幼圆" panose="02010509060101010101" pitchFamily="49" charset="-122"/>
            </a:endParaRPr>
          </a:p>
          <a:p>
            <a:pPr algn="ctr"/>
            <a:r>
              <a:rPr lang="zh-CN" altLang="en-US" b="1">
                <a:solidFill>
                  <a:schemeClr val="tx1"/>
                </a:solidFill>
                <a:latin typeface="幼圆" panose="02010509060101010101" pitchFamily="49" charset="-122"/>
                <a:ea typeface="幼圆" panose="02010509060101010101" pitchFamily="49" charset="-122"/>
              </a:rPr>
              <a:t>是非公有制经济中的个体经济</a:t>
            </a:r>
            <a:endParaRPr lang="zh-CN" altLang="en-US" b="1">
              <a:solidFill>
                <a:schemeClr val="tx1"/>
              </a:solidFill>
              <a:latin typeface="幼圆" panose="02010509060101010101" pitchFamily="49" charset="-122"/>
              <a:ea typeface="幼圆" panose="02010509060101010101" pitchFamily="49" charset="-122"/>
            </a:endParaRPr>
          </a:p>
        </p:txBody>
      </p:sp>
      <p:sp>
        <p:nvSpPr>
          <p:cNvPr id="34" name="流程图: 顺序访问存储器 33"/>
          <p:cNvSpPr/>
          <p:nvPr>
            <p:custDataLst>
              <p:tags r:id="rId14"/>
            </p:custDataLst>
          </p:nvPr>
        </p:nvSpPr>
        <p:spPr>
          <a:xfrm>
            <a:off x="3992564" y="3051810"/>
            <a:ext cx="2076671" cy="1294501"/>
          </a:xfrm>
          <a:prstGeom prst="flowChartMagneticTape">
            <a:avLst/>
          </a:prstGeom>
          <a:solidFill>
            <a:schemeClr val="accent6"/>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b="1">
                <a:solidFill>
                  <a:schemeClr val="tx1"/>
                </a:solidFill>
                <a:latin typeface="幼圆" panose="02010509060101010101" pitchFamily="49" charset="-122"/>
                <a:ea typeface="幼圆" panose="02010509060101010101" pitchFamily="49" charset="-122"/>
              </a:rPr>
              <a:t>伯父的建筑公司是非公有制经济中的私营经济</a:t>
            </a:r>
            <a:endParaRPr lang="zh-CN" altLang="en-US" b="1">
              <a:solidFill>
                <a:schemeClr val="tx1"/>
              </a:solidFill>
              <a:latin typeface="幼圆" panose="02010509060101010101" pitchFamily="49" charset="-122"/>
              <a:ea typeface="幼圆" panose="020105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wipe(right)">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randombar(horizontal)">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randombar(horizontal)">
                                      <p:cBhvr>
                                        <p:cTn id="17" dur="500"/>
                                        <p:tgtEl>
                                          <p:spTgt spid="3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barn(inVertical)">
                                      <p:cBhvr>
                                        <p:cTn id="22" dur="5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32"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diamond(out)">
                                      <p:cBhvr>
                                        <p:cTn id="27" dur="2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0"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custDataLst>
              <p:tags r:id="rId1"/>
            </p:custDataLst>
          </p:nvPr>
        </p:nvSpPr>
        <p:spPr>
          <a:xfrm>
            <a:off x="125216" y="1111821"/>
            <a:ext cx="11941568" cy="2677656"/>
          </a:xfrm>
          <a:prstGeom prst="rect">
            <a:avLst/>
          </a:prstGeom>
          <a:noFill/>
        </p:spPr>
        <p:txBody>
          <a:bodyPr wrap="square" rtlCol="0">
            <a:spAutoFit/>
          </a:bodyPr>
          <a:lstStyle/>
          <a:p>
            <a:r>
              <a:rPr lang="en-US" altLang="zh-CN" sz="2400">
                <a:latin typeface="楷体" panose="02010609060101010101" pitchFamily="49" charset="-122"/>
                <a:ea typeface="楷体" panose="02010609060101010101" pitchFamily="49" charset="-122"/>
              </a:rPr>
              <a:t>《</a:t>
            </a:r>
            <a:r>
              <a:rPr lang="zh-CN" altLang="en-US" sz="2400">
                <a:latin typeface="楷体" panose="02010609060101010101" pitchFamily="49" charset="-122"/>
                <a:ea typeface="楷体" panose="02010609060101010101" pitchFamily="49" charset="-122"/>
              </a:rPr>
              <a:t>中共中央关于全面深化若干重大问题的决定</a:t>
            </a:r>
            <a:r>
              <a:rPr lang="en-US" altLang="zh-CN" sz="2400">
                <a:latin typeface="楷体" panose="02010609060101010101" pitchFamily="49" charset="-122"/>
                <a:ea typeface="楷体" panose="02010609060101010101" pitchFamily="49" charset="-122"/>
              </a:rPr>
              <a:t>》</a:t>
            </a:r>
            <a:r>
              <a:rPr lang="zh-CN" altLang="en-US" sz="2400">
                <a:latin typeface="楷体" panose="02010609060101010101" pitchFamily="49" charset="-122"/>
                <a:ea typeface="楷体" panose="02010609060101010101" pitchFamily="49" charset="-122"/>
              </a:rPr>
              <a:t>指出，国有资本投资运营要服务于国家战略目标，更多投向关系</a:t>
            </a:r>
            <a:r>
              <a:rPr lang="zh-CN" altLang="en-US" sz="2400">
                <a:solidFill>
                  <a:srgbClr val="FF0000"/>
                </a:solidFill>
                <a:latin typeface="楷体" panose="02010609060101010101" pitchFamily="49" charset="-122"/>
                <a:ea typeface="楷体" panose="02010609060101010101" pitchFamily="49" charset="-122"/>
              </a:rPr>
              <a:t>国家安全</a:t>
            </a:r>
            <a:r>
              <a:rPr lang="zh-CN" altLang="en-US" sz="2400">
                <a:latin typeface="楷体" panose="02010609060101010101" pitchFamily="49" charset="-122"/>
                <a:ea typeface="楷体" panose="02010609060101010101" pitchFamily="49" charset="-122"/>
              </a:rPr>
              <a:t>、国民经济命脉的</a:t>
            </a:r>
            <a:r>
              <a:rPr lang="zh-CN" altLang="en-US" sz="2400">
                <a:solidFill>
                  <a:srgbClr val="FF0000"/>
                </a:solidFill>
                <a:latin typeface="楷体" panose="02010609060101010101" pitchFamily="49" charset="-122"/>
                <a:ea typeface="楷体" panose="02010609060101010101" pitchFamily="49" charset="-122"/>
              </a:rPr>
              <a:t>重要行业</a:t>
            </a:r>
            <a:r>
              <a:rPr lang="zh-CN" altLang="en-US" sz="2400">
                <a:latin typeface="楷体" panose="02010609060101010101" pitchFamily="49" charset="-122"/>
                <a:ea typeface="楷体" panose="02010609060101010101" pitchFamily="49" charset="-122"/>
              </a:rPr>
              <a:t>和关键领域，重点提供公共服务、发展重要前瞻性战略产业、保护生态环境、支持科技进步、保障国家安全。</a:t>
            </a:r>
            <a:endParaRPr lang="en-US" altLang="zh-CN" sz="2400">
              <a:latin typeface="楷体" panose="02010609060101010101" pitchFamily="49" charset="-122"/>
              <a:ea typeface="楷体" panose="02010609060101010101" pitchFamily="49" charset="-122"/>
            </a:endParaRPr>
          </a:p>
          <a:p>
            <a:r>
              <a:rPr lang="zh-CN" altLang="en-US" sz="2400">
                <a:latin typeface="楷体" panose="02010609060101010101" pitchFamily="49" charset="-122"/>
                <a:ea typeface="楷体" panose="02010609060101010101" pitchFamily="49" charset="-122"/>
              </a:rPr>
              <a:t>    某著名私营企业是全球领先的信息与通信技术解决方案供应商。</a:t>
            </a:r>
            <a:r>
              <a:rPr lang="en-US" altLang="zh-CN" sz="2400">
                <a:latin typeface="楷体" panose="02010609060101010101" pitchFamily="49" charset="-122"/>
                <a:ea typeface="楷体" panose="02010609060101010101" pitchFamily="49" charset="-122"/>
              </a:rPr>
              <a:t>2017</a:t>
            </a:r>
            <a:r>
              <a:rPr lang="zh-CN" altLang="en-US" sz="2400">
                <a:latin typeface="楷体" panose="02010609060101010101" pitchFamily="49" charset="-122"/>
                <a:ea typeface="楷体" panose="02010609060101010101" pitchFamily="49" charset="-122"/>
              </a:rPr>
              <a:t>年该公司约有</a:t>
            </a:r>
            <a:r>
              <a:rPr lang="en-US" altLang="zh-CN" sz="2400">
                <a:highlight>
                  <a:srgbClr val="FFFF00"/>
                </a:highlight>
                <a:latin typeface="楷体" panose="02010609060101010101" pitchFamily="49" charset="-122"/>
                <a:ea typeface="楷体" panose="02010609060101010101" pitchFamily="49" charset="-122"/>
              </a:rPr>
              <a:t>18</a:t>
            </a:r>
            <a:r>
              <a:rPr lang="zh-CN" altLang="en-US" sz="2400">
                <a:highlight>
                  <a:srgbClr val="FFFF00"/>
                </a:highlight>
                <a:latin typeface="楷体" panose="02010609060101010101" pitchFamily="49" charset="-122"/>
                <a:ea typeface="楷体" panose="02010609060101010101" pitchFamily="49" charset="-122"/>
              </a:rPr>
              <a:t>万名员工</a:t>
            </a:r>
            <a:r>
              <a:rPr lang="zh-CN" altLang="en-US" sz="2400">
                <a:latin typeface="楷体" panose="02010609060101010101" pitchFamily="49" charset="-122"/>
                <a:ea typeface="楷体" panose="02010609060101010101" pitchFamily="49" charset="-122"/>
              </a:rPr>
              <a:t>，业务遍及全球</a:t>
            </a:r>
            <a:r>
              <a:rPr lang="en-US" altLang="zh-CN" sz="2400">
                <a:highlight>
                  <a:srgbClr val="FFFF00"/>
                </a:highlight>
                <a:latin typeface="楷体" panose="02010609060101010101" pitchFamily="49" charset="-122"/>
                <a:ea typeface="楷体" panose="02010609060101010101" pitchFamily="49" charset="-122"/>
              </a:rPr>
              <a:t>170</a:t>
            </a:r>
            <a:r>
              <a:rPr lang="zh-CN" altLang="en-US" sz="2400">
                <a:latin typeface="楷体" panose="02010609060101010101" pitchFamily="49" charset="-122"/>
                <a:ea typeface="楷体" panose="02010609060101010101" pitchFamily="49" charset="-122"/>
              </a:rPr>
              <a:t>多个国家和地区，服务全世界</a:t>
            </a:r>
            <a:r>
              <a:rPr lang="zh-CN" altLang="en-US" sz="2400">
                <a:highlight>
                  <a:srgbClr val="FFFF00"/>
                </a:highlight>
                <a:latin typeface="楷体" panose="02010609060101010101" pitchFamily="49" charset="-122"/>
                <a:ea typeface="楷体" panose="02010609060101010101" pitchFamily="49" charset="-122"/>
              </a:rPr>
              <a:t>三分之一</a:t>
            </a:r>
            <a:r>
              <a:rPr lang="zh-CN" altLang="en-US" sz="2400">
                <a:latin typeface="楷体" panose="02010609060101010101" pitchFamily="49" charset="-122"/>
                <a:ea typeface="楷体" panose="02010609060101010101" pitchFamily="49" charset="-122"/>
              </a:rPr>
              <a:t>以上的人口。截止</a:t>
            </a:r>
            <a:r>
              <a:rPr lang="en-US" altLang="zh-CN" sz="2400">
                <a:latin typeface="楷体" panose="02010609060101010101" pitchFamily="49" charset="-122"/>
                <a:ea typeface="楷体" panose="02010609060101010101" pitchFamily="49" charset="-122"/>
              </a:rPr>
              <a:t>2017</a:t>
            </a:r>
            <a:r>
              <a:rPr lang="zh-CN" altLang="en-US" sz="2400">
                <a:latin typeface="楷体" panose="02010609060101010101" pitchFamily="49" charset="-122"/>
                <a:ea typeface="楷体" panose="02010609060101010101" pitchFamily="49" charset="-122"/>
              </a:rPr>
              <a:t>年底，该企业累计获得</a:t>
            </a:r>
            <a:r>
              <a:rPr lang="zh-CN" altLang="en-US" sz="2400">
                <a:highlight>
                  <a:srgbClr val="FFFF00"/>
                </a:highlight>
                <a:latin typeface="楷体" panose="02010609060101010101" pitchFamily="49" charset="-122"/>
                <a:ea typeface="楷体" panose="02010609060101010101" pitchFamily="49" charset="-122"/>
              </a:rPr>
              <a:t>专利授权</a:t>
            </a:r>
            <a:r>
              <a:rPr lang="en-US" altLang="zh-CN" sz="2400">
                <a:latin typeface="楷体" panose="02010609060101010101" pitchFamily="49" charset="-122"/>
                <a:ea typeface="楷体" panose="02010609060101010101" pitchFamily="49" charset="-122"/>
              </a:rPr>
              <a:t>74307</a:t>
            </a:r>
            <a:r>
              <a:rPr lang="zh-CN" altLang="en-US" sz="2400">
                <a:latin typeface="楷体" panose="02010609060101010101" pitchFamily="49" charset="-122"/>
                <a:ea typeface="楷体" panose="02010609060101010101" pitchFamily="49" charset="-122"/>
              </a:rPr>
              <a:t>件。</a:t>
            </a:r>
            <a:r>
              <a:rPr lang="en-US" altLang="zh-CN" sz="2400">
                <a:latin typeface="楷体" panose="02010609060101010101" pitchFamily="49" charset="-122"/>
                <a:ea typeface="楷体" panose="02010609060101010101" pitchFamily="49" charset="-122"/>
              </a:rPr>
              <a:t>2017</a:t>
            </a:r>
            <a:r>
              <a:rPr lang="zh-CN" altLang="en-US" sz="2400">
                <a:latin typeface="楷体" panose="02010609060101010101" pitchFamily="49" charset="-122"/>
                <a:ea typeface="楷体" panose="02010609060101010101" pitchFamily="49" charset="-122"/>
              </a:rPr>
              <a:t>年，实现全球销售收入</a:t>
            </a:r>
            <a:r>
              <a:rPr lang="en-US" altLang="zh-CN" sz="2400">
                <a:latin typeface="楷体" panose="02010609060101010101" pitchFamily="49" charset="-122"/>
                <a:ea typeface="楷体" panose="02010609060101010101" pitchFamily="49" charset="-122"/>
              </a:rPr>
              <a:t>6036</a:t>
            </a:r>
            <a:r>
              <a:rPr lang="zh-CN" altLang="en-US" sz="2400">
                <a:latin typeface="楷体" panose="02010609060101010101" pitchFamily="49" charset="-122"/>
                <a:ea typeface="楷体" panose="02010609060101010101" pitchFamily="49" charset="-122"/>
              </a:rPr>
              <a:t>亿元。同比增加</a:t>
            </a:r>
            <a:r>
              <a:rPr lang="en-US" altLang="zh-CN" sz="2400">
                <a:latin typeface="楷体" panose="02010609060101010101" pitchFamily="49" charset="-122"/>
                <a:ea typeface="楷体" panose="02010609060101010101" pitchFamily="49" charset="-122"/>
              </a:rPr>
              <a:t>15.7%;</a:t>
            </a:r>
            <a:r>
              <a:rPr lang="zh-CN" altLang="en-US" sz="2400">
                <a:highlight>
                  <a:srgbClr val="FFFF00"/>
                </a:highlight>
                <a:latin typeface="楷体" panose="02010609060101010101" pitchFamily="49" charset="-122"/>
                <a:ea typeface="楷体" panose="02010609060101010101" pitchFamily="49" charset="-122"/>
              </a:rPr>
              <a:t>净利润</a:t>
            </a:r>
            <a:r>
              <a:rPr lang="en-US" altLang="zh-CN" sz="2400">
                <a:latin typeface="楷体" panose="02010609060101010101" pitchFamily="49" charset="-122"/>
                <a:ea typeface="楷体" panose="02010609060101010101" pitchFamily="49" charset="-122"/>
              </a:rPr>
              <a:t>475</a:t>
            </a:r>
            <a:r>
              <a:rPr lang="zh-CN" altLang="en-US" sz="2400">
                <a:latin typeface="楷体" panose="02010609060101010101" pitchFamily="49" charset="-122"/>
                <a:ea typeface="楷体" panose="02010609060101010101" pitchFamily="49" charset="-122"/>
              </a:rPr>
              <a:t>亿元。</a:t>
            </a:r>
            <a:endParaRPr lang="zh-CN" altLang="en-US" sz="2400">
              <a:latin typeface="楷体" panose="02010609060101010101" pitchFamily="49" charset="-122"/>
              <a:ea typeface="楷体" panose="02010609060101010101" pitchFamily="49" charset="-122"/>
            </a:endParaRPr>
          </a:p>
        </p:txBody>
      </p:sp>
      <p:sp>
        <p:nvSpPr>
          <p:cNvPr id="4" name="矩形 3"/>
          <p:cNvSpPr/>
          <p:nvPr>
            <p:custDataLst>
              <p:tags r:id="rId2"/>
            </p:custDataLst>
          </p:nvPr>
        </p:nvSpPr>
        <p:spPr>
          <a:xfrm>
            <a:off x="125216" y="3789477"/>
            <a:ext cx="11782532" cy="461665"/>
          </a:xfrm>
          <a:prstGeom prst="rect">
            <a:avLst/>
          </a:prstGeom>
          <a:solidFill>
            <a:srgbClr val="0070C0"/>
          </a:solidFill>
        </p:spPr>
        <p:txBody>
          <a:bodyPr wrap="square">
            <a:spAutoFit/>
          </a:bodyPr>
          <a:lstStyle/>
          <a:p>
            <a:r>
              <a:rPr lang="en-US" altLang="zh-CN" sz="2400" b="1">
                <a:solidFill>
                  <a:schemeClr val="bg1"/>
                </a:solidFill>
                <a:latin typeface="微软雅黑" panose="020B0503020204020204" charset="-122"/>
                <a:ea typeface="微软雅黑" panose="020B0503020204020204" charset="-122"/>
              </a:rPr>
              <a:t>5.</a:t>
            </a:r>
            <a:r>
              <a:rPr lang="zh-CN" altLang="en-US" sz="2400" b="1">
                <a:solidFill>
                  <a:schemeClr val="bg1"/>
                </a:solidFill>
                <a:latin typeface="微软雅黑" panose="020B0503020204020204" charset="-122"/>
                <a:ea typeface="微软雅黑" panose="020B0503020204020204" charset="-122"/>
              </a:rPr>
              <a:t>结合上述材料，分析公有制经济和非公有制经济的作用？</a:t>
            </a:r>
            <a:endParaRPr lang="en-US" altLang="zh-CN" sz="2400" b="1">
              <a:solidFill>
                <a:schemeClr val="bg1"/>
              </a:solidFill>
              <a:latin typeface="微软雅黑" panose="020B0503020204020204" charset="-122"/>
              <a:ea typeface="微软雅黑" panose="020B0503020204020204" charset="-122"/>
            </a:endParaRPr>
          </a:p>
        </p:txBody>
      </p:sp>
      <p:cxnSp>
        <p:nvCxnSpPr>
          <p:cNvPr id="6" name="直接连接符 5"/>
          <p:cNvCxnSpPr/>
          <p:nvPr>
            <p:custDataLst>
              <p:tags r:id="rId3"/>
            </p:custDataLst>
          </p:nvPr>
        </p:nvCxnSpPr>
        <p:spPr>
          <a:xfrm>
            <a:off x="125216" y="3000054"/>
            <a:ext cx="1744681" cy="0"/>
          </a:xfrm>
          <a:prstGeom prst="line">
            <a:avLst/>
          </a:prstGeom>
          <a:ln w="57150" cmpd="tri">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箭头连接符 11"/>
          <p:cNvCxnSpPr/>
          <p:nvPr>
            <p:custDataLst>
              <p:tags r:id="rId4"/>
            </p:custDataLst>
          </p:nvPr>
        </p:nvCxnSpPr>
        <p:spPr>
          <a:xfrm>
            <a:off x="1084136" y="3068523"/>
            <a:ext cx="785761" cy="1609162"/>
          </a:xfrm>
          <a:prstGeom prst="straightConnector1">
            <a:avLst/>
          </a:prstGeom>
          <a:ln w="5715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14" name="文本框 13"/>
          <p:cNvSpPr txBox="1"/>
          <p:nvPr>
            <p:custDataLst>
              <p:tags r:id="rId5"/>
            </p:custDataLst>
          </p:nvPr>
        </p:nvSpPr>
        <p:spPr>
          <a:xfrm>
            <a:off x="1848732" y="4462799"/>
            <a:ext cx="3215811" cy="461665"/>
          </a:xfrm>
          <a:prstGeom prst="rect">
            <a:avLst/>
          </a:prstGeom>
          <a:noFill/>
        </p:spPr>
        <p:txBody>
          <a:bodyPr wrap="square" rtlCol="0">
            <a:spAutoFit/>
          </a:bodyPr>
          <a:lstStyle/>
          <a:p>
            <a:r>
              <a:rPr lang="en-US" altLang="zh-CN" sz="2400" b="1">
                <a:latin typeface="微软雅黑" panose="020B0503020204020204" charset="-122"/>
                <a:ea typeface="微软雅黑" panose="020B0503020204020204" charset="-122"/>
              </a:rPr>
              <a:t>1.</a:t>
            </a:r>
            <a:r>
              <a:rPr lang="zh-CN" altLang="en-US" sz="2400" b="1">
                <a:latin typeface="微软雅黑" panose="020B0503020204020204" charset="-122"/>
                <a:ea typeface="微软雅黑" panose="020B0503020204020204" charset="-122"/>
              </a:rPr>
              <a:t>增加就业</a:t>
            </a:r>
            <a:endParaRPr lang="zh-CN" altLang="en-US" sz="2400" b="1">
              <a:latin typeface="微软雅黑" panose="020B0503020204020204" charset="-122"/>
              <a:ea typeface="微软雅黑" panose="020B0503020204020204" charset="-122"/>
            </a:endParaRPr>
          </a:p>
        </p:txBody>
      </p:sp>
      <p:cxnSp>
        <p:nvCxnSpPr>
          <p:cNvPr id="16" name="直接连接符 15"/>
          <p:cNvCxnSpPr/>
          <p:nvPr>
            <p:custDataLst>
              <p:tags r:id="rId6"/>
            </p:custDataLst>
          </p:nvPr>
        </p:nvCxnSpPr>
        <p:spPr>
          <a:xfrm>
            <a:off x="2025935" y="3729519"/>
            <a:ext cx="1744681" cy="0"/>
          </a:xfrm>
          <a:prstGeom prst="line">
            <a:avLst/>
          </a:prstGeom>
          <a:ln w="57150" cmpd="tri">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直接箭头连接符 16"/>
          <p:cNvCxnSpPr>
            <a:endCxn id="38" idx="1"/>
          </p:cNvCxnSpPr>
          <p:nvPr>
            <p:custDataLst>
              <p:tags r:id="rId7"/>
            </p:custDataLst>
          </p:nvPr>
        </p:nvCxnSpPr>
        <p:spPr>
          <a:xfrm>
            <a:off x="3730533" y="3760776"/>
            <a:ext cx="2769238" cy="1413434"/>
          </a:xfrm>
          <a:prstGeom prst="straightConnector1">
            <a:avLst/>
          </a:prstGeom>
          <a:ln w="5715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custDataLst>
              <p:tags r:id="rId8"/>
            </p:custDataLst>
          </p:nvPr>
        </p:nvCxnSpPr>
        <p:spPr>
          <a:xfrm>
            <a:off x="3232184" y="2989780"/>
            <a:ext cx="7791987" cy="10274"/>
          </a:xfrm>
          <a:prstGeom prst="line">
            <a:avLst/>
          </a:prstGeom>
          <a:ln w="57150" cmpd="tri">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custDataLst>
              <p:tags r:id="rId9"/>
            </p:custDataLst>
          </p:nvPr>
        </p:nvCxnSpPr>
        <p:spPr>
          <a:xfrm>
            <a:off x="3902948" y="3408452"/>
            <a:ext cx="2323191" cy="0"/>
          </a:xfrm>
          <a:prstGeom prst="line">
            <a:avLst/>
          </a:prstGeom>
          <a:ln w="57150" cmpd="tri">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直接箭头连接符 23"/>
          <p:cNvCxnSpPr/>
          <p:nvPr>
            <p:custDataLst>
              <p:tags r:id="rId10"/>
            </p:custDataLst>
          </p:nvPr>
        </p:nvCxnSpPr>
        <p:spPr>
          <a:xfrm flipH="1">
            <a:off x="3789586" y="2985653"/>
            <a:ext cx="358983" cy="2199792"/>
          </a:xfrm>
          <a:prstGeom prst="straightConnector1">
            <a:avLst/>
          </a:prstGeom>
          <a:ln w="5715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6" name="文本框 25"/>
          <p:cNvSpPr txBox="1"/>
          <p:nvPr>
            <p:custDataLst>
              <p:tags r:id="rId11"/>
            </p:custDataLst>
          </p:nvPr>
        </p:nvSpPr>
        <p:spPr>
          <a:xfrm>
            <a:off x="1501949" y="4963299"/>
            <a:ext cx="3215811" cy="461665"/>
          </a:xfrm>
          <a:prstGeom prst="rect">
            <a:avLst/>
          </a:prstGeom>
          <a:noFill/>
        </p:spPr>
        <p:txBody>
          <a:bodyPr wrap="square" rtlCol="0">
            <a:spAutoFit/>
          </a:bodyPr>
          <a:lstStyle/>
          <a:p>
            <a:r>
              <a:rPr lang="en-US" altLang="zh-CN" sz="2400" b="1">
                <a:latin typeface="微软雅黑" panose="020B0503020204020204" charset="-122"/>
                <a:ea typeface="微软雅黑" panose="020B0503020204020204" charset="-122"/>
              </a:rPr>
              <a:t>2.</a:t>
            </a:r>
            <a:r>
              <a:rPr lang="zh-CN" altLang="en-US" sz="2400" b="1">
                <a:latin typeface="微软雅黑" panose="020B0503020204020204" charset="-122"/>
                <a:ea typeface="微软雅黑" panose="020B0503020204020204" charset="-122"/>
              </a:rPr>
              <a:t>提升国际竞争力</a:t>
            </a:r>
            <a:endParaRPr lang="zh-CN" altLang="en-US" sz="2400" b="1">
              <a:latin typeface="微软雅黑" panose="020B0503020204020204" charset="-122"/>
              <a:ea typeface="微软雅黑" panose="020B0503020204020204" charset="-122"/>
            </a:endParaRPr>
          </a:p>
        </p:txBody>
      </p:sp>
      <p:cxnSp>
        <p:nvCxnSpPr>
          <p:cNvPr id="27" name="直接箭头连接符 26"/>
          <p:cNvCxnSpPr/>
          <p:nvPr>
            <p:custDataLst>
              <p:tags r:id="rId12"/>
            </p:custDataLst>
          </p:nvPr>
        </p:nvCxnSpPr>
        <p:spPr>
          <a:xfrm>
            <a:off x="5431273" y="3346901"/>
            <a:ext cx="981929" cy="1330784"/>
          </a:xfrm>
          <a:prstGeom prst="straightConnector1">
            <a:avLst/>
          </a:prstGeom>
          <a:ln w="57150">
            <a:solidFill>
              <a:srgbClr val="FF0000"/>
            </a:solidFill>
            <a:prstDash val="sysDot"/>
            <a:tailEnd type="triangle"/>
          </a:ln>
        </p:spPr>
        <p:style>
          <a:lnRef idx="1">
            <a:schemeClr val="accent1"/>
          </a:lnRef>
          <a:fillRef idx="0">
            <a:schemeClr val="accent1"/>
          </a:fillRef>
          <a:effectRef idx="0">
            <a:schemeClr val="accent1"/>
          </a:effectRef>
          <a:fontRef idx="minor">
            <a:schemeClr val="tx1"/>
          </a:fontRef>
        </p:style>
      </p:cxnSp>
      <p:sp>
        <p:nvSpPr>
          <p:cNvPr id="29" name="文本框 28"/>
          <p:cNvSpPr txBox="1"/>
          <p:nvPr>
            <p:custDataLst>
              <p:tags r:id="rId13"/>
            </p:custDataLst>
          </p:nvPr>
        </p:nvSpPr>
        <p:spPr>
          <a:xfrm>
            <a:off x="6526564" y="4385388"/>
            <a:ext cx="3215811" cy="461665"/>
          </a:xfrm>
          <a:prstGeom prst="rect">
            <a:avLst/>
          </a:prstGeom>
          <a:noFill/>
        </p:spPr>
        <p:txBody>
          <a:bodyPr wrap="square" rtlCol="0">
            <a:spAutoFit/>
          </a:bodyPr>
          <a:lstStyle/>
          <a:p>
            <a:r>
              <a:rPr lang="en-US" altLang="zh-CN" sz="2400" b="1">
                <a:latin typeface="微软雅黑" panose="020B0503020204020204" charset="-122"/>
                <a:ea typeface="微软雅黑" panose="020B0503020204020204" charset="-122"/>
              </a:rPr>
              <a:t>3.</a:t>
            </a:r>
            <a:r>
              <a:rPr lang="zh-CN" altLang="en-US" sz="2400" b="1">
                <a:latin typeface="微软雅黑" panose="020B0503020204020204" charset="-122"/>
                <a:ea typeface="微软雅黑" panose="020B0503020204020204" charset="-122"/>
              </a:rPr>
              <a:t>促进科技创新</a:t>
            </a:r>
            <a:endParaRPr lang="zh-CN" altLang="en-US" sz="2400" b="1">
              <a:latin typeface="微软雅黑" panose="020B0503020204020204" charset="-122"/>
              <a:ea typeface="微软雅黑" panose="020B0503020204020204" charset="-122"/>
            </a:endParaRPr>
          </a:p>
        </p:txBody>
      </p:sp>
      <p:sp>
        <p:nvSpPr>
          <p:cNvPr id="38" name="文本框 37"/>
          <p:cNvSpPr txBox="1"/>
          <p:nvPr>
            <p:custDataLst>
              <p:tags r:id="rId14"/>
            </p:custDataLst>
          </p:nvPr>
        </p:nvSpPr>
        <p:spPr>
          <a:xfrm>
            <a:off x="6499771" y="4943377"/>
            <a:ext cx="3215811" cy="461665"/>
          </a:xfrm>
          <a:prstGeom prst="rect">
            <a:avLst/>
          </a:prstGeom>
          <a:noFill/>
        </p:spPr>
        <p:txBody>
          <a:bodyPr wrap="square" rtlCol="0">
            <a:spAutoFit/>
          </a:bodyPr>
          <a:lstStyle/>
          <a:p>
            <a:r>
              <a:rPr lang="en-US" altLang="zh-CN" sz="2400" b="1">
                <a:latin typeface="微软雅黑" panose="020B0503020204020204" charset="-122"/>
                <a:ea typeface="微软雅黑" panose="020B0503020204020204" charset="-122"/>
              </a:rPr>
              <a:t>4.</a:t>
            </a:r>
            <a:r>
              <a:rPr lang="zh-CN" altLang="en-US" sz="2400" b="1">
                <a:latin typeface="微软雅黑" panose="020B0503020204020204" charset="-122"/>
                <a:ea typeface="微软雅黑" panose="020B0503020204020204" charset="-122"/>
              </a:rPr>
              <a:t>促进经济增长</a:t>
            </a:r>
            <a:endParaRPr lang="zh-CN" altLang="en-US" sz="2400" b="1">
              <a:latin typeface="微软雅黑" panose="020B0503020204020204" charset="-122"/>
              <a:ea typeface="微软雅黑" panose="020B0503020204020204" charset="-122"/>
            </a:endParaRPr>
          </a:p>
        </p:txBody>
      </p:sp>
      <p:pic>
        <p:nvPicPr>
          <p:cNvPr id="20" name="图片 19"/>
          <p:cNvPicPr>
            <a:picLocks noChangeAspect="1"/>
          </p:cNvPicPr>
          <p:nvPr>
            <p:custDataLst>
              <p:tags r:id="rId15"/>
            </p:custDataLst>
          </p:nvPr>
        </p:nvPicPr>
        <p:blipFill>
          <a:blip r:embed="rId16">
            <a:clrChange>
              <a:clrFrom>
                <a:srgbClr val="FEFEFE"/>
              </a:clrFrom>
              <a:clrTo>
                <a:srgbClr val="FEFEFE">
                  <a:alpha val="0"/>
                </a:srgbClr>
              </a:clrTo>
            </a:clrChange>
          </a:blip>
          <a:stretch>
            <a:fillRect/>
          </a:stretch>
        </p:blipFill>
        <p:spPr>
          <a:xfrm>
            <a:off x="2419366" y="5505218"/>
            <a:ext cx="1836642" cy="1177330"/>
          </a:xfrm>
          <a:prstGeom prst="rect">
            <a:avLst/>
          </a:prstGeom>
        </p:spPr>
      </p:pic>
      <p:pic>
        <p:nvPicPr>
          <p:cNvPr id="22" name="图片 21"/>
          <p:cNvPicPr>
            <a:picLocks noChangeAspect="1"/>
          </p:cNvPicPr>
          <p:nvPr>
            <p:custDataLst>
              <p:tags r:id="rId17"/>
            </p:custDataLst>
          </p:nvPr>
        </p:nvPicPr>
        <p:blipFill>
          <a:blip r:embed="rId18">
            <a:clrChange>
              <a:clrFrom>
                <a:srgbClr val="FFFFFF"/>
              </a:clrFrom>
              <a:clrTo>
                <a:srgbClr val="FFFFFF">
                  <a:alpha val="0"/>
                </a:srgbClr>
              </a:clrTo>
            </a:clrChange>
          </a:blip>
          <a:srcRect b="7485"/>
          <a:stretch>
            <a:fillRect/>
          </a:stretch>
        </p:blipFill>
        <p:spPr>
          <a:xfrm>
            <a:off x="280712" y="5300589"/>
            <a:ext cx="2138654" cy="1557411"/>
          </a:xfrm>
          <a:prstGeom prst="rect">
            <a:avLst/>
          </a:prstGeom>
        </p:spPr>
      </p:pic>
      <p:pic>
        <p:nvPicPr>
          <p:cNvPr id="23" name="图片 22"/>
          <p:cNvPicPr>
            <a:picLocks noChangeAspect="1"/>
          </p:cNvPicPr>
          <p:nvPr>
            <p:custDataLst>
              <p:tags r:id="rId19"/>
            </p:custDataLst>
          </p:nvPr>
        </p:nvPicPr>
        <p:blipFill>
          <a:blip r:embed="rId20"/>
          <a:stretch>
            <a:fillRect/>
          </a:stretch>
        </p:blipFill>
        <p:spPr>
          <a:xfrm>
            <a:off x="4416642" y="5520013"/>
            <a:ext cx="1201796" cy="1132192"/>
          </a:xfrm>
          <a:prstGeom prst="rect">
            <a:avLst/>
          </a:prstGeom>
        </p:spPr>
      </p:pic>
      <p:sp>
        <p:nvSpPr>
          <p:cNvPr id="15" name="矩形 14"/>
          <p:cNvSpPr/>
          <p:nvPr>
            <p:custDataLst>
              <p:tags r:id="rId21"/>
            </p:custDataLst>
          </p:nvPr>
        </p:nvSpPr>
        <p:spPr>
          <a:xfrm>
            <a:off x="5779072" y="5461368"/>
            <a:ext cx="6128675" cy="1200329"/>
          </a:xfrm>
          <a:prstGeom prst="rect">
            <a:avLst/>
          </a:prstGeom>
          <a:solidFill>
            <a:srgbClr val="0070C0"/>
          </a:solidFill>
        </p:spPr>
        <p:txBody>
          <a:bodyPr wrap="square">
            <a:spAutoFit/>
          </a:bodyPr>
          <a:lstStyle/>
          <a:p>
            <a:r>
              <a:rPr lang="zh-CN" altLang="en-US" sz="2400">
                <a:solidFill>
                  <a:schemeClr val="bg1"/>
                </a:solidFill>
                <a:latin typeface="PingFang SC"/>
              </a:rPr>
              <a:t>据统计全国非公有制经济企业已超过</a:t>
            </a:r>
            <a:r>
              <a:rPr lang="en-US" altLang="zh-CN" sz="2400">
                <a:solidFill>
                  <a:schemeClr val="bg1"/>
                </a:solidFill>
                <a:latin typeface="PingFang SC"/>
              </a:rPr>
              <a:t>1000</a:t>
            </a:r>
            <a:r>
              <a:rPr lang="zh-CN" altLang="en-US" sz="2400">
                <a:solidFill>
                  <a:schemeClr val="bg1"/>
                </a:solidFill>
                <a:latin typeface="PingFang SC"/>
              </a:rPr>
              <a:t>万户，个体工商户超过</a:t>
            </a:r>
            <a:r>
              <a:rPr lang="en-US" altLang="zh-CN" sz="2400">
                <a:solidFill>
                  <a:schemeClr val="bg1"/>
                </a:solidFill>
                <a:latin typeface="PingFang SC"/>
              </a:rPr>
              <a:t>4000</a:t>
            </a:r>
            <a:r>
              <a:rPr lang="zh-CN" altLang="en-US" sz="2400">
                <a:solidFill>
                  <a:schemeClr val="bg1"/>
                </a:solidFill>
                <a:latin typeface="PingFang SC"/>
              </a:rPr>
              <a:t>万户，对</a:t>
            </a:r>
            <a:r>
              <a:rPr lang="en-US" altLang="zh-CN" sz="2400">
                <a:solidFill>
                  <a:schemeClr val="bg1"/>
                </a:solidFill>
                <a:latin typeface="PingFang SC"/>
              </a:rPr>
              <a:t>GDP</a:t>
            </a:r>
            <a:r>
              <a:rPr lang="zh-CN" altLang="en-US" sz="2400">
                <a:solidFill>
                  <a:schemeClr val="bg1"/>
                </a:solidFill>
                <a:latin typeface="PingFang SC"/>
              </a:rPr>
              <a:t>的贡献率超过</a:t>
            </a:r>
            <a:r>
              <a:rPr lang="en-US" altLang="zh-CN" sz="2400">
                <a:solidFill>
                  <a:schemeClr val="bg1"/>
                </a:solidFill>
                <a:latin typeface="PingFang SC"/>
              </a:rPr>
              <a:t>60%</a:t>
            </a:r>
            <a:r>
              <a:rPr lang="zh-CN" altLang="en-US" sz="2400">
                <a:solidFill>
                  <a:schemeClr val="bg1"/>
                </a:solidFill>
                <a:latin typeface="PingFang SC"/>
              </a:rPr>
              <a:t>，税收贡献率超过</a:t>
            </a:r>
            <a:r>
              <a:rPr lang="en-US" altLang="zh-CN" sz="2400">
                <a:solidFill>
                  <a:schemeClr val="bg1"/>
                </a:solidFill>
                <a:latin typeface="PingFang SC"/>
              </a:rPr>
              <a:t>50%</a:t>
            </a:r>
            <a:endParaRPr lang="zh-CN" altLang="en-US" sz="2400">
              <a:solidFill>
                <a:schemeClr val="bg1"/>
              </a:solidFill>
            </a:endParaRPr>
          </a:p>
        </p:txBody>
      </p:sp>
      <p:sp>
        <p:nvSpPr>
          <p:cNvPr id="25" name="矩形 24"/>
          <p:cNvSpPr/>
          <p:nvPr>
            <p:custDataLst>
              <p:tags r:id="rId22"/>
            </p:custDataLst>
          </p:nvPr>
        </p:nvSpPr>
        <p:spPr>
          <a:xfrm>
            <a:off x="1186767" y="433915"/>
            <a:ext cx="6647974" cy="523220"/>
          </a:xfrm>
          <a:prstGeom prst="rect">
            <a:avLst/>
          </a:prstGeom>
        </p:spPr>
        <p:txBody>
          <a:bodyPr wrap="none">
            <a:spAutoFit/>
          </a:bodyPr>
          <a:lstStyle/>
          <a:p>
            <a:r>
              <a:rPr lang="zh-CN" altLang="en-US" sz="2800">
                <a:solidFill>
                  <a:srgbClr val="0070C0"/>
                </a:solidFill>
                <a:latin typeface="方正粗黑宋简体" panose="02000000000000000000" pitchFamily="2" charset="-122"/>
                <a:ea typeface="方正粗黑宋简体" panose="02000000000000000000" pitchFamily="2" charset="-122"/>
              </a:rPr>
              <a:t>公有制为主体，多种所有制经济共同发展</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par>
                                <p:cTn id="8" presetID="16" presetClass="entr" presetSubtype="2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arn(inVertical)">
                                      <p:cBhvr>
                                        <p:cTn id="18" dur="500"/>
                                        <p:tgtEl>
                                          <p:spTgt spid="19"/>
                                        </p:tgtEl>
                                      </p:cBhvr>
                                    </p:animEffect>
                                  </p:childTnLst>
                                </p:cTn>
                              </p:par>
                              <p:par>
                                <p:cTn id="19" presetID="16" presetClass="entr" presetSubtype="21" fill="hold"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barn(inVertical)">
                                      <p:cBhvr>
                                        <p:cTn id="21" dur="500"/>
                                        <p:tgtEl>
                                          <p:spTgt spid="24"/>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barn(inVertical)">
                                      <p:cBhvr>
                                        <p:cTn id="24" dur="500"/>
                                        <p:tgtEl>
                                          <p:spTgt spid="26"/>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27"/>
                                        </p:tgtEl>
                                        <p:attrNameLst>
                                          <p:attrName>style.visibility</p:attrName>
                                        </p:attrNameLst>
                                      </p:cBhvr>
                                      <p:to>
                                        <p:strVal val="visible"/>
                                      </p:to>
                                    </p:set>
                                    <p:animEffect transition="in" filter="barn(inVertical)">
                                      <p:cBhvr>
                                        <p:cTn id="29" dur="500"/>
                                        <p:tgtEl>
                                          <p:spTgt spid="27"/>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barn(inVertical)">
                                      <p:cBhvr>
                                        <p:cTn id="32" dur="500"/>
                                        <p:tgtEl>
                                          <p:spTgt spid="29"/>
                                        </p:tgtEl>
                                      </p:cBhvr>
                                    </p:animEffect>
                                  </p:childTnLst>
                                </p:cTn>
                              </p:par>
                              <p:par>
                                <p:cTn id="33" presetID="16" presetClass="entr" presetSubtype="21"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barn(inVertical)">
                                      <p:cBhvr>
                                        <p:cTn id="35" dur="500"/>
                                        <p:tgtEl>
                                          <p:spTgt spid="21"/>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arn(inVertical)">
                                      <p:cBhvr>
                                        <p:cTn id="40" dur="500"/>
                                        <p:tgtEl>
                                          <p:spTgt spid="16"/>
                                        </p:tgtEl>
                                      </p:cBhvr>
                                    </p:animEffect>
                                  </p:childTnLst>
                                </p:cTn>
                              </p:par>
                              <p:par>
                                <p:cTn id="41" presetID="16" presetClass="entr" presetSubtype="21"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arn(inVertical)">
                                      <p:cBhvr>
                                        <p:cTn id="43" dur="500"/>
                                        <p:tgtEl>
                                          <p:spTgt spid="17"/>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barn(inVertical)">
                                      <p:cBhvr>
                                        <p:cTn id="46" dur="500"/>
                                        <p:tgtEl>
                                          <p:spTgt spid="38"/>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nodeType="click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barn(inVertical)">
                                      <p:cBhvr>
                                        <p:cTn id="51" dur="500"/>
                                        <p:tgtEl>
                                          <p:spTgt spid="22"/>
                                        </p:tgtEl>
                                      </p:cBhvr>
                                    </p:animEffect>
                                  </p:childTnLst>
                                </p:cTn>
                              </p:par>
                            </p:childTnLst>
                          </p:cTn>
                        </p:par>
                      </p:childTnLst>
                    </p:cTn>
                  </p:par>
                  <p:par>
                    <p:cTn id="52" fill="hold">
                      <p:stCondLst>
                        <p:cond delay="indefinite"/>
                      </p:stCondLst>
                      <p:childTnLst>
                        <p:par>
                          <p:cTn id="53" fill="hold">
                            <p:stCondLst>
                              <p:cond delay="0"/>
                            </p:stCondLst>
                            <p:childTnLst>
                              <p:par>
                                <p:cTn id="54" presetID="16" presetClass="entr" presetSubtype="21" fill="hold" nodeType="click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arn(inVertical)">
                                      <p:cBhvr>
                                        <p:cTn id="56" dur="500"/>
                                        <p:tgtEl>
                                          <p:spTgt spid="20"/>
                                        </p:tgtEl>
                                      </p:cBhvr>
                                    </p:animEffect>
                                  </p:childTnLst>
                                </p:cTn>
                              </p:par>
                              <p:par>
                                <p:cTn id="57" presetID="16" presetClass="entr" presetSubtype="21"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barn(inVertical)">
                                      <p:cBhvr>
                                        <p:cTn id="59" dur="500"/>
                                        <p:tgtEl>
                                          <p:spTgt spid="23"/>
                                        </p:tgtEl>
                                      </p:cBhvr>
                                    </p:animEffect>
                                  </p:childTnLst>
                                </p:cTn>
                              </p:par>
                            </p:childTnLst>
                          </p:cTn>
                        </p:par>
                      </p:childTnLst>
                    </p:cTn>
                  </p:par>
                  <p:par>
                    <p:cTn id="60" fill="hold">
                      <p:stCondLst>
                        <p:cond delay="indefinite"/>
                      </p:stCondLst>
                      <p:childTnLst>
                        <p:par>
                          <p:cTn id="61" fill="hold">
                            <p:stCondLst>
                              <p:cond delay="0"/>
                            </p:stCondLst>
                            <p:childTnLst>
                              <p:par>
                                <p:cTn id="62" presetID="16" presetClass="entr" presetSubtype="21" fill="hold" grpId="0" nodeType="click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barn(inVertical)">
                                      <p:cBhvr>
                                        <p:cTn id="6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26" grpId="0"/>
      <p:bldP spid="29" grpId="0"/>
      <p:bldP spid="38"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custDataLst>
              <p:tags r:id="rId1"/>
            </p:custDataLst>
          </p:nvPr>
        </p:nvSpPr>
        <p:spPr>
          <a:xfrm>
            <a:off x="5696126" y="1274676"/>
            <a:ext cx="6047271" cy="1568450"/>
          </a:xfrm>
          <a:prstGeom prst="rect">
            <a:avLst/>
          </a:prstGeom>
        </p:spPr>
        <p:txBody>
          <a:bodyPr wrap="square">
            <a:spAutoFit/>
          </a:bodyPr>
          <a:lstStyle/>
          <a:p>
            <a:pPr>
              <a:defRPr/>
            </a:pPr>
            <a:r>
              <a:rPr lang="zh-CN" altLang="en-US" sz="2400" b="1">
                <a:solidFill>
                  <a:prstClr val="black"/>
                </a:solidFill>
                <a:highlight>
                  <a:srgbClr val="FFFF00"/>
                </a:highlight>
                <a:latin typeface="楷体" panose="02010609060101010101" pitchFamily="49" charset="-122"/>
                <a:ea typeface="楷体" panose="02010609060101010101" pitchFamily="49" charset="-122"/>
                <a:cs typeface="宋体" panose="02010600030101010101" pitchFamily="2" charset="-122"/>
              </a:rPr>
              <a:t>公有制经济与非公有制经济地位：</a:t>
            </a:r>
            <a:endParaRPr lang="en-US" altLang="zh-CN" sz="2400" b="1">
              <a:solidFill>
                <a:prstClr val="black"/>
              </a:solidFill>
              <a:highlight>
                <a:srgbClr val="FFFF00"/>
              </a:highlight>
              <a:latin typeface="楷体" panose="02010609060101010101" pitchFamily="49" charset="-122"/>
              <a:ea typeface="楷体" panose="02010609060101010101" pitchFamily="49" charset="-122"/>
              <a:cs typeface="宋体" panose="02010600030101010101" pitchFamily="2" charset="-122"/>
            </a:endParaRPr>
          </a:p>
          <a:p>
            <a:pPr>
              <a:defRPr/>
            </a:pPr>
            <a:endParaRPr lang="zh-CN" altLang="en-US" sz="2400" b="1">
              <a:solidFill>
                <a:srgbClr val="FF0000"/>
              </a:solidFill>
              <a:latin typeface="楷体" panose="02010609060101010101" pitchFamily="49" charset="-122"/>
              <a:ea typeface="楷体" panose="02010609060101010101" pitchFamily="49" charset="-122"/>
              <a:cs typeface="宋体" panose="02010600030101010101" pitchFamily="2" charset="-122"/>
            </a:endParaRPr>
          </a:p>
          <a:p>
            <a:pPr>
              <a:defRPr/>
            </a:pPr>
            <a:r>
              <a:rPr lang="zh-CN" altLang="en-US" sz="2400" b="1">
                <a:solidFill>
                  <a:srgbClr val="FF0000"/>
                </a:solidFill>
                <a:latin typeface="楷体" panose="02010609060101010101" pitchFamily="49" charset="-122"/>
                <a:ea typeface="楷体" panose="02010609060101010101" pitchFamily="49" charset="-122"/>
                <a:cs typeface="宋体" panose="02010600030101010101" pitchFamily="2" charset="-122"/>
              </a:rPr>
              <a:t>都是</a:t>
            </a:r>
            <a:r>
              <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rPr>
              <a:t>社会主义市场经济的</a:t>
            </a:r>
            <a:r>
              <a:rPr lang="zh-CN" altLang="en-US" sz="2400" b="1">
                <a:solidFill>
                  <a:srgbClr val="FF0000"/>
                </a:solidFill>
                <a:latin typeface="楷体" panose="02010609060101010101" pitchFamily="49" charset="-122"/>
                <a:ea typeface="楷体" panose="02010609060101010101" pitchFamily="49" charset="-122"/>
                <a:cs typeface="宋体" panose="02010600030101010101" pitchFamily="2" charset="-122"/>
              </a:rPr>
              <a:t>重要</a:t>
            </a:r>
            <a:r>
              <a:rPr lang="zh-CN" altLang="en-US" sz="2400" b="1">
                <a:latin typeface="楷体" panose="02010609060101010101" pitchFamily="49" charset="-122"/>
                <a:ea typeface="楷体" panose="02010609060101010101" pitchFamily="49" charset="-122"/>
                <a:cs typeface="宋体" panose="02010600030101010101" pitchFamily="2" charset="-122"/>
              </a:rPr>
              <a:t>组成部分</a:t>
            </a:r>
            <a:r>
              <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rPr>
              <a:t>，</a:t>
            </a:r>
            <a:endParaRPr lang="en-US" altLang="zh-CN" sz="2400" b="1">
              <a:solidFill>
                <a:prstClr val="black"/>
              </a:solidFill>
              <a:latin typeface="楷体" panose="02010609060101010101" pitchFamily="49" charset="-122"/>
              <a:ea typeface="楷体" panose="02010609060101010101" pitchFamily="49" charset="-122"/>
              <a:cs typeface="宋体" panose="02010600030101010101" pitchFamily="2" charset="-122"/>
            </a:endParaRPr>
          </a:p>
          <a:p>
            <a:pPr>
              <a:defRPr/>
            </a:pPr>
            <a:r>
              <a:rPr lang="zh-CN" altLang="en-US" sz="2400" b="1">
                <a:solidFill>
                  <a:srgbClr val="FF0000"/>
                </a:solidFill>
                <a:latin typeface="楷体" panose="02010609060101010101" pitchFamily="49" charset="-122"/>
                <a:ea typeface="楷体" panose="02010609060101010101" pitchFamily="49" charset="-122"/>
                <a:cs typeface="宋体" panose="02010600030101010101" pitchFamily="2" charset="-122"/>
              </a:rPr>
              <a:t>都是</a:t>
            </a:r>
            <a:r>
              <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rPr>
              <a:t>我国经济社会发展的</a:t>
            </a:r>
            <a:r>
              <a:rPr lang="zh-CN" altLang="en-US" sz="2400" b="1">
                <a:solidFill>
                  <a:srgbClr val="FF0000"/>
                </a:solidFill>
                <a:latin typeface="楷体" panose="02010609060101010101" pitchFamily="49" charset="-122"/>
                <a:ea typeface="楷体" panose="02010609060101010101" pitchFamily="49" charset="-122"/>
                <a:cs typeface="宋体" panose="02010600030101010101" pitchFamily="2" charset="-122"/>
              </a:rPr>
              <a:t>重要</a:t>
            </a:r>
            <a:r>
              <a:rPr lang="zh-CN" altLang="en-US" sz="2400" b="1">
                <a:latin typeface="楷体" panose="02010609060101010101" pitchFamily="49" charset="-122"/>
                <a:ea typeface="楷体" panose="02010609060101010101" pitchFamily="49" charset="-122"/>
                <a:cs typeface="宋体" panose="02010600030101010101" pitchFamily="2" charset="-122"/>
              </a:rPr>
              <a:t>基础</a:t>
            </a:r>
            <a:r>
              <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rPr>
              <a:t>。</a:t>
            </a:r>
            <a:endParaRPr lang="zh-CN" altLang="en-US" sz="2400" b="1">
              <a:solidFill>
                <a:prstClr val="black"/>
              </a:solidFill>
              <a:latin typeface="楷体" panose="02010609060101010101" pitchFamily="49" charset="-122"/>
              <a:ea typeface="楷体" panose="02010609060101010101" pitchFamily="49" charset="-122"/>
              <a:cs typeface="宋体" panose="02010600030101010101" pitchFamily="2" charset="-122"/>
            </a:endParaRPr>
          </a:p>
        </p:txBody>
      </p:sp>
      <p:sp>
        <p:nvSpPr>
          <p:cNvPr id="2" name="矩形 1"/>
          <p:cNvSpPr/>
          <p:nvPr>
            <p:custDataLst>
              <p:tags r:id="rId2"/>
            </p:custDataLst>
          </p:nvPr>
        </p:nvSpPr>
        <p:spPr>
          <a:xfrm>
            <a:off x="5695660" y="2867697"/>
            <a:ext cx="6047271" cy="1938992"/>
          </a:xfrm>
          <a:prstGeom prst="rect">
            <a:avLst/>
          </a:prstGeom>
        </p:spPr>
        <p:txBody>
          <a:bodyPr wrap="square">
            <a:spAutoFit/>
          </a:bodyPr>
          <a:lstStyle/>
          <a:p>
            <a:pPr>
              <a:defRPr/>
            </a:pPr>
            <a:r>
              <a:rPr lang="zh-CN" altLang="en-US" sz="2400" b="1">
                <a:solidFill>
                  <a:prstClr val="black"/>
                </a:solidFill>
                <a:highlight>
                  <a:srgbClr val="FFFF00"/>
                </a:highlight>
                <a:latin typeface="楷体" panose="02010609060101010101" pitchFamily="49" charset="-122"/>
                <a:ea typeface="楷体" panose="02010609060101010101" pitchFamily="49" charset="-122"/>
              </a:rPr>
              <a:t>公有制为主体、多种所有制经济共同发展的</a:t>
            </a:r>
            <a:r>
              <a:rPr lang="zh-CN" altLang="en-US" sz="2400" b="1">
                <a:highlight>
                  <a:srgbClr val="FFFF00"/>
                </a:highlight>
                <a:latin typeface="楷体" panose="02010609060101010101" pitchFamily="49" charset="-122"/>
                <a:ea typeface="楷体" panose="02010609060101010101" pitchFamily="49" charset="-122"/>
              </a:rPr>
              <a:t>意义：</a:t>
            </a:r>
            <a:r>
              <a:rPr lang="zh-CN" altLang="en-US" sz="2400" b="1">
                <a:solidFill>
                  <a:prstClr val="black"/>
                </a:solidFill>
                <a:latin typeface="楷体" panose="02010609060101010101" pitchFamily="49" charset="-122"/>
                <a:ea typeface="楷体" panose="02010609060101010101" pitchFamily="49" charset="-122"/>
              </a:rPr>
              <a:t> </a:t>
            </a:r>
            <a:endParaRPr lang="en-US" altLang="zh-CN" sz="2400" b="1">
              <a:solidFill>
                <a:prstClr val="black"/>
              </a:solidFill>
              <a:latin typeface="楷体" panose="02010609060101010101" pitchFamily="49" charset="-122"/>
              <a:ea typeface="楷体" panose="02010609060101010101" pitchFamily="49" charset="-122"/>
            </a:endParaRPr>
          </a:p>
          <a:p>
            <a:pPr>
              <a:defRPr/>
            </a:pPr>
            <a:r>
              <a:rPr lang="zh-CN" altLang="en-US" sz="2400" b="1">
                <a:solidFill>
                  <a:prstClr val="black"/>
                </a:solidFill>
                <a:latin typeface="楷体" panose="02010609060101010101" pitchFamily="49" charset="-122"/>
                <a:ea typeface="楷体" panose="02010609060101010101" pitchFamily="49" charset="-122"/>
              </a:rPr>
              <a:t>促进了</a:t>
            </a:r>
            <a:r>
              <a:rPr lang="zh-CN" altLang="en-US" sz="2400" b="1">
                <a:solidFill>
                  <a:srgbClr val="FF0000"/>
                </a:solidFill>
                <a:latin typeface="楷体" panose="02010609060101010101" pitchFamily="49" charset="-122"/>
                <a:ea typeface="楷体" panose="02010609060101010101" pitchFamily="49" charset="-122"/>
              </a:rPr>
              <a:t>生产力</a:t>
            </a:r>
            <a:r>
              <a:rPr lang="zh-CN" altLang="en-US" sz="2400" b="1">
                <a:solidFill>
                  <a:prstClr val="black"/>
                </a:solidFill>
                <a:latin typeface="楷体" panose="02010609060101010101" pitchFamily="49" charset="-122"/>
                <a:ea typeface="楷体" panose="02010609060101010101" pitchFamily="49" charset="-122"/>
              </a:rPr>
              <a:t>的发展、</a:t>
            </a:r>
            <a:r>
              <a:rPr lang="zh-CN" altLang="en-US" sz="2400" b="1">
                <a:solidFill>
                  <a:srgbClr val="FF0000"/>
                </a:solidFill>
                <a:latin typeface="楷体" panose="02010609060101010101" pitchFamily="49" charset="-122"/>
                <a:ea typeface="楷体" panose="02010609060101010101" pitchFamily="49" charset="-122"/>
              </a:rPr>
              <a:t>综合国力</a:t>
            </a:r>
            <a:r>
              <a:rPr lang="zh-CN" altLang="en-US" sz="2400" b="1">
                <a:solidFill>
                  <a:prstClr val="black"/>
                </a:solidFill>
                <a:latin typeface="楷体" panose="02010609060101010101" pitchFamily="49" charset="-122"/>
                <a:ea typeface="楷体" panose="02010609060101010101" pitchFamily="49" charset="-122"/>
              </a:rPr>
              <a:t>的增强和</a:t>
            </a:r>
            <a:r>
              <a:rPr lang="zh-CN" altLang="en-US" sz="2400" b="1">
                <a:solidFill>
                  <a:srgbClr val="FF0000"/>
                </a:solidFill>
                <a:latin typeface="楷体" panose="02010609060101010101" pitchFamily="49" charset="-122"/>
                <a:ea typeface="楷体" panose="02010609060101010101" pitchFamily="49" charset="-122"/>
              </a:rPr>
              <a:t>人民生活水平</a:t>
            </a:r>
            <a:r>
              <a:rPr lang="zh-CN" altLang="en-US" sz="2400" b="1">
                <a:solidFill>
                  <a:prstClr val="black"/>
                </a:solidFill>
                <a:latin typeface="楷体" panose="02010609060101010101" pitchFamily="49" charset="-122"/>
                <a:ea typeface="楷体" panose="02010609060101010101" pitchFamily="49" charset="-122"/>
              </a:rPr>
              <a:t>的提高，为人民当家作主奠定了坚实的</a:t>
            </a:r>
            <a:r>
              <a:rPr lang="zh-CN" altLang="en-US" sz="2400" b="1">
                <a:solidFill>
                  <a:srgbClr val="FF0000"/>
                </a:solidFill>
                <a:latin typeface="楷体" panose="02010609060101010101" pitchFamily="49" charset="-122"/>
                <a:ea typeface="楷体" panose="02010609060101010101" pitchFamily="49" charset="-122"/>
              </a:rPr>
              <a:t>物质基础</a:t>
            </a:r>
            <a:r>
              <a:rPr lang="zh-CN" altLang="en-US" sz="2400" b="1">
                <a:solidFill>
                  <a:prstClr val="black"/>
                </a:solidFill>
                <a:latin typeface="楷体" panose="02010609060101010101" pitchFamily="49" charset="-122"/>
                <a:ea typeface="楷体" panose="02010609060101010101" pitchFamily="49" charset="-122"/>
              </a:rPr>
              <a:t>。</a:t>
            </a:r>
            <a:endParaRPr lang="en-US" altLang="zh-CN" sz="2400" b="1">
              <a:solidFill>
                <a:prstClr val="black"/>
              </a:solidFill>
              <a:latin typeface="楷体" panose="02010609060101010101" pitchFamily="49" charset="-122"/>
              <a:ea typeface="楷体" panose="02010609060101010101" pitchFamily="49" charset="-122"/>
            </a:endParaRPr>
          </a:p>
        </p:txBody>
      </p:sp>
      <p:pic>
        <p:nvPicPr>
          <p:cNvPr id="16" name="图片 15"/>
          <p:cNvPicPr>
            <a:picLocks noChangeAspect="1"/>
          </p:cNvPicPr>
          <p:nvPr>
            <p:custDataLst>
              <p:tags r:id="rId3"/>
            </p:custDataLst>
          </p:nvPr>
        </p:nvPicPr>
        <p:blipFill>
          <a:blip r:embed="rId4"/>
          <a:srcRect l="2550"/>
          <a:stretch>
            <a:fillRect/>
          </a:stretch>
        </p:blipFill>
        <p:spPr>
          <a:xfrm>
            <a:off x="426378" y="1079952"/>
            <a:ext cx="5266538" cy="2478714"/>
          </a:xfrm>
          <a:prstGeom prst="rect">
            <a:avLst/>
          </a:prstGeom>
          <a:ln>
            <a:noFill/>
          </a:ln>
          <a:effectLst>
            <a:softEdge rad="112500"/>
          </a:effectLst>
        </p:spPr>
      </p:pic>
      <p:sp>
        <p:nvSpPr>
          <p:cNvPr id="17" name="矩形 16"/>
          <p:cNvSpPr/>
          <p:nvPr>
            <p:custDataLst>
              <p:tags r:id="rId5"/>
            </p:custDataLst>
          </p:nvPr>
        </p:nvSpPr>
        <p:spPr>
          <a:xfrm>
            <a:off x="5692916" y="5174017"/>
            <a:ext cx="6446792" cy="1200329"/>
          </a:xfrm>
          <a:prstGeom prst="rect">
            <a:avLst/>
          </a:prstGeom>
        </p:spPr>
        <p:txBody>
          <a:bodyPr wrap="square">
            <a:spAutoFit/>
          </a:bodyPr>
          <a:lstStyle/>
          <a:p>
            <a:pPr>
              <a:defRPr/>
            </a:pPr>
            <a:r>
              <a:rPr lang="zh-CN" altLang="en-US" sz="2400" b="1">
                <a:solidFill>
                  <a:prstClr val="black"/>
                </a:solidFill>
                <a:highlight>
                  <a:srgbClr val="FFFF00"/>
                </a:highlight>
                <a:latin typeface="楷体" panose="02010609060101010101" pitchFamily="49" charset="-122"/>
                <a:ea typeface="楷体" panose="02010609060101010101" pitchFamily="49" charset="-122"/>
              </a:rPr>
              <a:t>国家政策</a:t>
            </a:r>
            <a:r>
              <a:rPr lang="zh-CN" altLang="en-US" sz="2400" b="1">
                <a:solidFill>
                  <a:prstClr val="black"/>
                </a:solidFill>
                <a:latin typeface="楷体" panose="02010609060101010101" pitchFamily="49" charset="-122"/>
                <a:ea typeface="楷体" panose="02010609060101010101" pitchFamily="49" charset="-122"/>
              </a:rPr>
              <a:t>：</a:t>
            </a:r>
            <a:endParaRPr lang="en-US" altLang="zh-CN" sz="2400" b="1">
              <a:solidFill>
                <a:prstClr val="black"/>
              </a:solidFill>
              <a:latin typeface="楷体" panose="02010609060101010101" pitchFamily="49" charset="-122"/>
              <a:ea typeface="楷体" panose="02010609060101010101" pitchFamily="49" charset="-122"/>
            </a:endParaRPr>
          </a:p>
          <a:p>
            <a:pPr>
              <a:defRPr/>
            </a:pPr>
            <a:r>
              <a:rPr lang="zh-CN" altLang="en-US" sz="2400" b="1">
                <a:solidFill>
                  <a:srgbClr val="FF0000"/>
                </a:solidFill>
                <a:latin typeface="楷体" panose="02010609060101010101" pitchFamily="49" charset="-122"/>
                <a:ea typeface="楷体" panose="02010609060101010101" pitchFamily="49" charset="-122"/>
              </a:rPr>
              <a:t>毫不动摇</a:t>
            </a:r>
            <a:r>
              <a:rPr lang="zh-CN" altLang="en-US" sz="2400" b="1">
                <a:solidFill>
                  <a:prstClr val="black"/>
                </a:solidFill>
                <a:highlight>
                  <a:srgbClr val="00FF00"/>
                </a:highlight>
                <a:latin typeface="楷体" panose="02010609060101010101" pitchFamily="49" charset="-122"/>
                <a:ea typeface="楷体" panose="02010609060101010101" pitchFamily="49" charset="-122"/>
              </a:rPr>
              <a:t>巩固和发展</a:t>
            </a:r>
            <a:r>
              <a:rPr lang="zh-CN" altLang="en-US" sz="2400" b="1">
                <a:solidFill>
                  <a:prstClr val="black"/>
                </a:solidFill>
                <a:latin typeface="楷体" panose="02010609060101010101" pitchFamily="49" charset="-122"/>
                <a:ea typeface="楷体" panose="02010609060101010101" pitchFamily="49" charset="-122"/>
              </a:rPr>
              <a:t>公有制经济，</a:t>
            </a:r>
            <a:endParaRPr lang="en-US" altLang="zh-CN" sz="2400" b="1">
              <a:solidFill>
                <a:prstClr val="black"/>
              </a:solidFill>
              <a:latin typeface="楷体" panose="02010609060101010101" pitchFamily="49" charset="-122"/>
              <a:ea typeface="楷体" panose="02010609060101010101" pitchFamily="49" charset="-122"/>
            </a:endParaRPr>
          </a:p>
          <a:p>
            <a:pPr>
              <a:defRPr/>
            </a:pPr>
            <a:r>
              <a:rPr lang="zh-CN" altLang="en-US" sz="2400" b="1">
                <a:solidFill>
                  <a:srgbClr val="FF0000"/>
                </a:solidFill>
                <a:latin typeface="楷体" panose="02010609060101010101" pitchFamily="49" charset="-122"/>
                <a:ea typeface="楷体" panose="02010609060101010101" pitchFamily="49" charset="-122"/>
              </a:rPr>
              <a:t>毫不动摇</a:t>
            </a:r>
            <a:r>
              <a:rPr lang="zh-CN" altLang="en-US" sz="2400" b="1">
                <a:solidFill>
                  <a:prstClr val="black"/>
                </a:solidFill>
                <a:highlight>
                  <a:srgbClr val="00FF00"/>
                </a:highlight>
                <a:latin typeface="楷体" panose="02010609060101010101" pitchFamily="49" charset="-122"/>
                <a:ea typeface="楷体" panose="02010609060101010101" pitchFamily="49" charset="-122"/>
              </a:rPr>
              <a:t>鼓励、支持、引导</a:t>
            </a:r>
            <a:r>
              <a:rPr lang="zh-CN" altLang="en-US" sz="2400" b="1">
                <a:solidFill>
                  <a:prstClr val="black"/>
                </a:solidFill>
                <a:latin typeface="楷体" panose="02010609060101010101" pitchFamily="49" charset="-122"/>
                <a:ea typeface="楷体" panose="02010609060101010101" pitchFamily="49" charset="-122"/>
              </a:rPr>
              <a:t>非公有制经济发展。</a:t>
            </a:r>
            <a:endParaRPr lang="zh-CN" altLang="en-US" sz="2400" b="1">
              <a:solidFill>
                <a:prstClr val="black"/>
              </a:solidFill>
              <a:latin typeface="楷体" panose="02010609060101010101" pitchFamily="49" charset="-122"/>
              <a:ea typeface="楷体" panose="02010609060101010101" pitchFamily="49" charset="-122"/>
            </a:endParaRPr>
          </a:p>
        </p:txBody>
      </p:sp>
      <p:sp>
        <p:nvSpPr>
          <p:cNvPr id="9" name="矩形 8"/>
          <p:cNvSpPr/>
          <p:nvPr>
            <p:custDataLst>
              <p:tags r:id="rId6"/>
            </p:custDataLst>
          </p:nvPr>
        </p:nvSpPr>
        <p:spPr>
          <a:xfrm>
            <a:off x="1186767" y="433915"/>
            <a:ext cx="6647974" cy="523220"/>
          </a:xfrm>
          <a:prstGeom prst="rect">
            <a:avLst/>
          </a:prstGeom>
        </p:spPr>
        <p:txBody>
          <a:bodyPr wrap="none">
            <a:spAutoFit/>
          </a:bodyPr>
          <a:lstStyle/>
          <a:p>
            <a:r>
              <a:rPr lang="zh-CN" altLang="en-US" sz="2800">
                <a:solidFill>
                  <a:srgbClr val="0070C0"/>
                </a:solidFill>
                <a:latin typeface="方正粗黑宋简体" panose="02000000000000000000" pitchFamily="2" charset="-122"/>
                <a:ea typeface="方正粗黑宋简体" panose="02000000000000000000" pitchFamily="2" charset="-122"/>
              </a:rPr>
              <a:t>公有制为主体，多种所有制经济共同发展</a:t>
            </a:r>
            <a:endParaRPr lang="zh-CN" altLang="en-US" sz="2800"/>
          </a:p>
        </p:txBody>
      </p:sp>
      <p:sp>
        <p:nvSpPr>
          <p:cNvPr id="11" name="矩形: 圆角 10"/>
          <p:cNvSpPr/>
          <p:nvPr>
            <p:custDataLst>
              <p:tags r:id="rId7"/>
            </p:custDataLst>
          </p:nvPr>
        </p:nvSpPr>
        <p:spPr>
          <a:xfrm>
            <a:off x="1094500" y="3996277"/>
            <a:ext cx="4524054" cy="242780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p:cNvPicPr>
            <a:picLocks noChangeAspect="1"/>
          </p:cNvPicPr>
          <p:nvPr>
            <p:custDataLst>
              <p:tags r:id="rId8"/>
            </p:custDataLst>
          </p:nvPr>
        </p:nvPicPr>
        <p:blipFill>
          <a:blip r:embed="rId9"/>
          <a:stretch>
            <a:fillRect/>
          </a:stretch>
        </p:blipFill>
        <p:spPr>
          <a:xfrm>
            <a:off x="318305" y="4086841"/>
            <a:ext cx="2285514" cy="2287505"/>
          </a:xfrm>
          <a:prstGeom prst="rect">
            <a:avLst/>
          </a:prstGeom>
          <a:ln>
            <a:noFill/>
          </a:ln>
          <a:effectLst>
            <a:softEdge rad="112500"/>
          </a:effectLst>
        </p:spPr>
      </p:pic>
      <p:sp>
        <p:nvSpPr>
          <p:cNvPr id="13" name="文本框 12"/>
          <p:cNvSpPr txBox="1"/>
          <p:nvPr>
            <p:custDataLst>
              <p:tags r:id="rId10"/>
            </p:custDataLst>
          </p:nvPr>
        </p:nvSpPr>
        <p:spPr>
          <a:xfrm>
            <a:off x="2660326" y="4086841"/>
            <a:ext cx="2976083" cy="2308324"/>
          </a:xfrm>
          <a:prstGeom prst="rect">
            <a:avLst/>
          </a:prstGeom>
          <a:noFill/>
        </p:spPr>
        <p:txBody>
          <a:bodyPr wrap="square" rtlCol="0">
            <a:spAutoFit/>
          </a:bodyPr>
          <a:lstStyle/>
          <a:p>
            <a:r>
              <a:rPr lang="en-US" altLang="zh-CN" sz="2400">
                <a:latin typeface="楷体" panose="02010609060101010101" pitchFamily="49" charset="-122"/>
                <a:ea typeface="楷体" panose="02010609060101010101" pitchFamily="49" charset="-122"/>
              </a:rPr>
              <a:t>    1992</a:t>
            </a:r>
            <a:r>
              <a:rPr lang="zh-CN" altLang="en-US" sz="2400">
                <a:latin typeface="楷体" panose="02010609060101010101" pitchFamily="49" charset="-122"/>
                <a:ea typeface="楷体" panose="02010609060101010101" pitchFamily="49" charset="-122"/>
              </a:rPr>
              <a:t>年邓小平南巡讲话时有人就问：以公有制为主体，多种所有制经济共同发展，究竟好不好？拿什么来评价？</a:t>
            </a:r>
            <a:endParaRPr lang="zh-CN" altLang="en-US" sz="2400">
              <a:latin typeface="楷体" panose="02010609060101010101" pitchFamily="49" charset="-122"/>
              <a:ea typeface="楷体" panose="02010609060101010101" pitchFamily="49" charset="-122"/>
            </a:endParaRPr>
          </a:p>
        </p:txBody>
      </p:sp>
      <p:sp>
        <p:nvSpPr>
          <p:cNvPr id="14" name="矩形 13"/>
          <p:cNvSpPr/>
          <p:nvPr>
            <p:custDataLst>
              <p:tags r:id="rId11"/>
            </p:custDataLst>
          </p:nvPr>
        </p:nvSpPr>
        <p:spPr>
          <a:xfrm>
            <a:off x="10083883" y="4988480"/>
            <a:ext cx="1789812" cy="371074"/>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两个“毫不动摇”</a:t>
            </a:r>
            <a:endParaRPr lang="zh-CN" altLang="en-US"/>
          </a:p>
        </p:txBody>
      </p:sp>
      <p:sp>
        <p:nvSpPr>
          <p:cNvPr id="15" name="矩形 14"/>
          <p:cNvSpPr/>
          <p:nvPr>
            <p:custDataLst>
              <p:tags r:id="rId12"/>
            </p:custDataLst>
          </p:nvPr>
        </p:nvSpPr>
        <p:spPr>
          <a:xfrm>
            <a:off x="10574655" y="1274445"/>
            <a:ext cx="1298575" cy="638175"/>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两个“都是”</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barn(inVertical)">
                                      <p:cBhvr>
                                        <p:cTn id="7" dur="500"/>
                                        <p:tgtEl>
                                          <p:spTgt spid="10">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10">
                                            <p:txEl>
                                              <p:pRg st="3" end="3"/>
                                            </p:txEl>
                                          </p:spTgt>
                                        </p:tgtEl>
                                        <p:attrNameLst>
                                          <p:attrName>style.visibility</p:attrName>
                                        </p:attrNameLst>
                                      </p:cBhvr>
                                      <p:to>
                                        <p:strVal val="visible"/>
                                      </p:to>
                                    </p:set>
                                    <p:animEffect transition="in" filter="barn(inVertical)">
                                      <p:cBhvr>
                                        <p:cTn id="10" dur="500"/>
                                        <p:tgtEl>
                                          <p:spTgt spid="10">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arn(inVertical)">
                                      <p:cBhvr>
                                        <p:cTn id="15" dur="500"/>
                                        <p:tgtEl>
                                          <p:spTgt spid="15"/>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barn(inVertical)">
                                      <p:cBhvr>
                                        <p:cTn id="20" dur="500"/>
                                        <p:tgtEl>
                                          <p:spTgt spid="11"/>
                                        </p:tgtEl>
                                      </p:cBhvr>
                                    </p:animEffect>
                                  </p:childTnLst>
                                </p:cTn>
                              </p:par>
                              <p:par>
                                <p:cTn id="21" presetID="16" presetClass="entr" presetSubtype="21"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arn(inVertical)">
                                      <p:cBhvr>
                                        <p:cTn id="23" dur="500"/>
                                        <p:tgtEl>
                                          <p:spTgt spid="12"/>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barn(inVertical)">
                                      <p:cBhvr>
                                        <p:cTn id="26" dur="5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inVertical)">
                                      <p:cBhvr>
                                        <p:cTn id="31" dur="500"/>
                                        <p:tgtEl>
                                          <p:spTgt spid="2"/>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2">
                                            <p:txEl>
                                              <p:pRg st="1" end="1"/>
                                            </p:txEl>
                                          </p:spTgt>
                                        </p:tgtEl>
                                        <p:attrNameLst>
                                          <p:attrName>style.visibility</p:attrName>
                                        </p:attrNameLst>
                                      </p:cBhvr>
                                      <p:to>
                                        <p:strVal val="visible"/>
                                      </p:to>
                                    </p:set>
                                    <p:animEffect transition="in" filter="barn(inVertical)">
                                      <p:cBhvr>
                                        <p:cTn id="36" dur="500"/>
                                        <p:tgtEl>
                                          <p:spTgt spid="2">
                                            <p:txEl>
                                              <p:pRg st="1" end="1"/>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grpId="0" nodeType="click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barn(inVertical)">
                                      <p:cBhvr>
                                        <p:cTn id="41" dur="500"/>
                                        <p:tgtEl>
                                          <p:spTgt spid="17"/>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14"/>
                                        </p:tgtEl>
                                        <p:attrNameLst>
                                          <p:attrName>style.visibility</p:attrName>
                                        </p:attrNameLst>
                                      </p:cBhvr>
                                      <p:to>
                                        <p:strVal val="visible"/>
                                      </p:to>
                                    </p:set>
                                    <p:animEffect transition="in" filter="barn(inVertical)">
                                      <p:cBhvr>
                                        <p:cTn id="4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 grpId="0"/>
      <p:bldP spid="11" grpId="0"/>
      <p:bldP spid="13" grpId="0"/>
      <p:bldP spid="14" grpId="0"/>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 name="图片 99"/>
          <p:cNvPicPr/>
          <p:nvPr>
            <p:custDataLst>
              <p:tags r:id="rId1"/>
            </p:custDataLst>
          </p:nvPr>
        </p:nvPicPr>
        <p:blipFill>
          <a:blip r:embed="rId2"/>
          <a:stretch>
            <a:fillRect/>
          </a:stretch>
        </p:blipFill>
        <p:spPr>
          <a:xfrm>
            <a:off x="117475" y="2374900"/>
            <a:ext cx="5454650" cy="3904615"/>
          </a:xfrm>
          <a:prstGeom prst="rect">
            <a:avLst/>
          </a:prstGeom>
          <a:noFill/>
          <a:ln w="9525">
            <a:noFill/>
          </a:ln>
        </p:spPr>
      </p:pic>
      <p:sp>
        <p:nvSpPr>
          <p:cNvPr id="13" name="文本框 12"/>
          <p:cNvSpPr txBox="1">
            <a:spLocks noChangeArrowheads="1"/>
          </p:cNvSpPr>
          <p:nvPr>
            <p:custDataLst>
              <p:tags r:id="rId3"/>
            </p:custDataLst>
          </p:nvPr>
        </p:nvSpPr>
        <p:spPr bwMode="auto">
          <a:xfrm>
            <a:off x="279987" y="1059224"/>
            <a:ext cx="467267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685800">
              <a:lnSpc>
                <a:spcPct val="90000"/>
              </a:lnSpc>
              <a:spcBef>
                <a:spcPts val="1000"/>
              </a:spcBef>
              <a:buFont typeface="Arial" panose="020B0604020202020204" pitchFamily="34" charset="0"/>
              <a:buChar char="•"/>
              <a:defRPr sz="2800">
                <a:solidFill>
                  <a:schemeClr val="tx1"/>
                </a:solidFill>
                <a:latin typeface="Calibri" panose="020F0502020204030204"/>
                <a:ea typeface="宋体" panose="02010600030101010101" pitchFamily="2" charset="-122"/>
              </a:defRPr>
            </a:lvl1pPr>
            <a:lvl2pPr marL="742950" indent="-285750" defTabSz="685800">
              <a:lnSpc>
                <a:spcPct val="90000"/>
              </a:lnSpc>
              <a:spcBef>
                <a:spcPts val="500"/>
              </a:spcBef>
              <a:buFont typeface="Arial" panose="020B0604020202020204" pitchFamily="34" charset="0"/>
              <a:buChar char="•"/>
              <a:defRPr sz="2400">
                <a:solidFill>
                  <a:schemeClr val="tx1"/>
                </a:solidFill>
                <a:latin typeface="Calibri" panose="020F0502020204030204"/>
                <a:ea typeface="宋体" panose="02010600030101010101" pitchFamily="2" charset="-122"/>
              </a:defRPr>
            </a:lvl2pPr>
            <a:lvl3pPr marL="1143000" indent="-228600" defTabSz="685800">
              <a:lnSpc>
                <a:spcPct val="90000"/>
              </a:lnSpc>
              <a:spcBef>
                <a:spcPts val="500"/>
              </a:spcBef>
              <a:buFont typeface="Arial" panose="020B0604020202020204" pitchFamily="34" charset="0"/>
              <a:buChar char="•"/>
              <a:defRPr sz="2000">
                <a:solidFill>
                  <a:schemeClr val="tx1"/>
                </a:solidFill>
                <a:latin typeface="Calibri" panose="020F0502020204030204"/>
                <a:ea typeface="宋体" panose="02010600030101010101" pitchFamily="2" charset="-122"/>
              </a:defRPr>
            </a:lvl3pPr>
            <a:lvl4pPr marL="1600200" indent="-228600" defTabSz="685800">
              <a:lnSpc>
                <a:spcPct val="90000"/>
              </a:lnSpc>
              <a:spcBef>
                <a:spcPts val="500"/>
              </a:spcBef>
              <a:buFont typeface="Arial" panose="020B0604020202020204" pitchFamily="34" charset="0"/>
              <a:buChar char="•"/>
              <a:defRPr sz="2000">
                <a:solidFill>
                  <a:schemeClr val="tx1"/>
                </a:solidFill>
                <a:latin typeface="Calibri" panose="020F0502020204030204"/>
                <a:ea typeface="宋体" panose="02010600030101010101" pitchFamily="2" charset="-122"/>
              </a:defRPr>
            </a:lvl4pPr>
            <a:lvl5pPr marL="2057400" indent="-228600" defTabSz="685800">
              <a:lnSpc>
                <a:spcPct val="90000"/>
              </a:lnSpc>
              <a:spcBef>
                <a:spcPts val="500"/>
              </a:spcBef>
              <a:buFont typeface="Arial" panose="020B0604020202020204" pitchFamily="34" charset="0"/>
              <a:buChar char="•"/>
              <a:defRPr sz="2000">
                <a:solidFill>
                  <a:schemeClr val="tx1"/>
                </a:solidFill>
                <a:latin typeface="Calibri" panose="020F0502020204030204"/>
                <a:ea typeface="宋体" panose="02010600030101010101" pitchFamily="2" charset="-122"/>
              </a:defRPr>
            </a:lvl5pPr>
            <a:lvl6pPr marL="2514600" indent="-228600" defTabSz="6858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6pPr>
            <a:lvl7pPr marL="2971800" indent="-228600" defTabSz="6858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7pPr>
            <a:lvl8pPr marL="3429000" indent="-228600" defTabSz="6858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8pPr>
            <a:lvl9pPr marL="3886200" indent="-228600" defTabSz="6858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9pPr>
          </a:lstStyle>
          <a:p>
            <a:pPr defTabSz="755650" fontAlgn="base">
              <a:lnSpc>
                <a:spcPct val="100000"/>
              </a:lnSpc>
              <a:spcBef>
                <a:spcPct val="0"/>
              </a:spcBef>
              <a:spcAft>
                <a:spcPct val="0"/>
              </a:spcAft>
              <a:buNone/>
              <a:defRPr/>
            </a:pPr>
            <a:r>
              <a:rPr lang="zh-CN" altLang="en-US" sz="2400" b="1">
                <a:solidFill>
                  <a:srgbClr val="FF0000"/>
                </a:solidFill>
                <a:latin typeface="微软雅黑" panose="020B0503020204020204" charset="-122"/>
                <a:ea typeface="微软雅黑" panose="020B0503020204020204" charset="-122"/>
              </a:rPr>
              <a:t>如果把发展成果比作一个“蛋糕”，那么，怎么分蛋糕呢？</a:t>
            </a:r>
            <a:endParaRPr lang="en-US" altLang="zh-CN" sz="2400" b="1">
              <a:solidFill>
                <a:srgbClr val="FF0000"/>
              </a:solidFill>
              <a:latin typeface="微软雅黑" panose="020B0503020204020204" charset="-122"/>
              <a:ea typeface="微软雅黑" panose="020B0503020204020204" charset="-122"/>
            </a:endParaRPr>
          </a:p>
        </p:txBody>
      </p:sp>
      <p:sp>
        <p:nvSpPr>
          <p:cNvPr id="8" name="文本框 7"/>
          <p:cNvSpPr txBox="1"/>
          <p:nvPr>
            <p:custDataLst>
              <p:tags r:id="rId4"/>
            </p:custDataLst>
          </p:nvPr>
        </p:nvSpPr>
        <p:spPr>
          <a:xfrm>
            <a:off x="5813425" y="854710"/>
            <a:ext cx="5694045" cy="583565"/>
          </a:xfrm>
          <a:prstGeom prst="rect">
            <a:avLst/>
          </a:prstGeom>
          <a:noFill/>
        </p:spPr>
        <p:txBody>
          <a:bodyPr wrap="square">
            <a:spAutoFit/>
            <a:scene3d>
              <a:camera prst="orthographicFront"/>
              <a:lightRig rig="threePt" dir="t"/>
            </a:scene3d>
            <a:sp3d contourW="6350"/>
          </a:bodyPr>
          <a:lstStyle/>
          <a:p>
            <a:pPr fontAlgn="auto">
              <a:spcBef>
                <a:spcPct val="0"/>
              </a:spcBef>
              <a:spcAft>
                <a:spcPct val="0"/>
              </a:spcAft>
              <a:defRPr/>
            </a:pPr>
            <a:r>
              <a:rPr lang="zh-CN" altLang="en-US" sz="3200">
                <a:latin typeface="方正粗黑宋简体" panose="02000000000000000000" pitchFamily="2" charset="-122"/>
                <a:ea typeface="方正粗黑宋简体" panose="02000000000000000000" pitchFamily="2" charset="-122"/>
              </a:rPr>
              <a:t>我国的分配制度是什么？</a:t>
            </a:r>
            <a:endParaRPr lang="zh-CN" altLang="en-US" sz="3200" b="1">
              <a:latin typeface="方正粗黑宋简体" panose="02000000000000000000" pitchFamily="2" charset="-122"/>
              <a:ea typeface="方正粗黑宋简体" panose="02000000000000000000" pitchFamily="2" charset="-122"/>
            </a:endParaRPr>
          </a:p>
        </p:txBody>
      </p:sp>
      <p:sp>
        <p:nvSpPr>
          <p:cNvPr id="2" name="文本框 1"/>
          <p:cNvSpPr txBox="1"/>
          <p:nvPr>
            <p:custDataLst>
              <p:tags r:id="rId5"/>
            </p:custDataLst>
          </p:nvPr>
        </p:nvSpPr>
        <p:spPr>
          <a:xfrm>
            <a:off x="5813425" y="3137535"/>
            <a:ext cx="5694045" cy="1076325"/>
          </a:xfrm>
          <a:prstGeom prst="rect">
            <a:avLst/>
          </a:prstGeom>
          <a:gradFill>
            <a:gsLst>
              <a:gs pos="0">
                <a:srgbClr val="FBFB11"/>
              </a:gs>
              <a:gs pos="100000">
                <a:srgbClr val="838309"/>
              </a:gs>
            </a:gsLst>
            <a:lin scaled="0"/>
          </a:gradFill>
          <a:ln>
            <a:gradFill>
              <a:gsLst>
                <a:gs pos="0">
                  <a:srgbClr val="FECF40"/>
                </a:gs>
                <a:gs pos="100000">
                  <a:srgbClr val="846C21"/>
                </a:gs>
              </a:gsLst>
            </a:gradFill>
          </a:ln>
        </p:spPr>
        <p:txBody>
          <a:bodyPr wrap="square">
            <a:spAutoFit/>
            <a:scene3d>
              <a:camera prst="orthographicFront"/>
              <a:lightRig rig="threePt" dir="t"/>
            </a:scene3d>
            <a:sp3d contourW="6350"/>
          </a:bodyPr>
          <a:lstStyle/>
          <a:p>
            <a:pPr fontAlgn="auto">
              <a:spcBef>
                <a:spcPct val="0"/>
              </a:spcBef>
              <a:spcAft>
                <a:spcPct val="0"/>
              </a:spcAft>
              <a:defRPr/>
            </a:pPr>
            <a:r>
              <a:rPr lang="zh-CN" altLang="en-US" sz="3200">
                <a:solidFill>
                  <a:srgbClr val="C00000"/>
                </a:solidFill>
                <a:latin typeface="方正粗黑宋简体" panose="02000000000000000000" pitchFamily="2" charset="-122"/>
                <a:ea typeface="方正粗黑宋简体" panose="02000000000000000000" pitchFamily="2" charset="-122"/>
                <a:sym typeface="+mn-ea"/>
              </a:rPr>
              <a:t>按劳分配为主体，多种分配方式并存</a:t>
            </a:r>
            <a:endParaRPr lang="zh-CN" altLang="en-US" sz="3200" b="1">
              <a:solidFill>
                <a:srgbClr val="C00000"/>
              </a:solidFill>
              <a:latin typeface="方正粗黑宋简体" panose="02000000000000000000" pitchFamily="2" charset="-122"/>
              <a:ea typeface="方正粗黑宋简体" panose="02000000000000000000"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ox(in)">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MH_Text_1"/>
          <p:cNvSpPr>
            <a:spLocks noChangeArrowheads="1"/>
          </p:cNvSpPr>
          <p:nvPr>
            <p:custDataLst>
              <p:tags r:id="rId1"/>
            </p:custDataLst>
          </p:nvPr>
        </p:nvSpPr>
        <p:spPr bwMode="auto">
          <a:xfrm>
            <a:off x="411480" y="3096895"/>
            <a:ext cx="1190625" cy="678815"/>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ysClr val="windowText" lastClr="000000"/>
                </a:solidFill>
                <a:latin typeface="Arial" panose="020B0604020202020204" pitchFamily="34" charset="0"/>
                <a:ea typeface="宋体" panose="02010600030101010101" pitchFamily="2" charset="-122"/>
              </a:defRPr>
            </a:lvl1pPr>
            <a:lvl2pPr marL="742950" indent="-285750" eaLnBrk="0" hangingPunct="0">
              <a:defRPr>
                <a:solidFill>
                  <a:sysClr val="windowText" lastClr="000000"/>
                </a:solidFill>
                <a:latin typeface="Arial" panose="020B0604020202020204" pitchFamily="34" charset="0"/>
                <a:ea typeface="宋体" panose="02010600030101010101" pitchFamily="2" charset="-122"/>
              </a:defRPr>
            </a:lvl2pPr>
            <a:lvl3pPr marL="1143000" indent="-228600" eaLnBrk="0" hangingPunct="0">
              <a:defRPr>
                <a:solidFill>
                  <a:sysClr val="windowText" lastClr="000000"/>
                </a:solidFill>
                <a:latin typeface="Arial" panose="020B0604020202020204" pitchFamily="34" charset="0"/>
                <a:ea typeface="宋体" panose="02010600030101010101" pitchFamily="2" charset="-122"/>
              </a:defRPr>
            </a:lvl3pPr>
            <a:lvl4pPr marL="1600200" indent="-228600" eaLnBrk="0" hangingPunct="0">
              <a:defRPr>
                <a:solidFill>
                  <a:sysClr val="windowText" lastClr="000000"/>
                </a:solidFill>
                <a:latin typeface="Arial" panose="020B0604020202020204" pitchFamily="34" charset="0"/>
                <a:ea typeface="宋体" panose="02010600030101010101" pitchFamily="2" charset="-122"/>
              </a:defRPr>
            </a:lvl4pPr>
            <a:lvl5pPr marL="2057400" indent="-228600" eaLnBrk="0" hangingPunct="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9pPr>
          </a:lstStyle>
          <a:p>
            <a:pPr algn="ctr" eaLnBrk="1" hangingPunct="1"/>
            <a:r>
              <a:rPr lang="zh-CN" altLang="en-US" sz="2800" b="1">
                <a:solidFill>
                  <a:srgbClr val="FFFFFF"/>
                </a:solidFill>
                <a:ea typeface="微软雅黑" panose="020B0503020204020204" charset="-122"/>
              </a:rPr>
              <a:t>生产</a:t>
            </a:r>
            <a:endParaRPr lang="zh-CN" altLang="en-US" sz="2800" b="1">
              <a:solidFill>
                <a:srgbClr val="FFFFFF"/>
              </a:solidFill>
              <a:ea typeface="微软雅黑" panose="020B0503020204020204" charset="-122"/>
            </a:endParaRPr>
          </a:p>
        </p:txBody>
      </p:sp>
      <p:sp>
        <p:nvSpPr>
          <p:cNvPr id="17" name="MH_Text_3"/>
          <p:cNvSpPr>
            <a:spLocks noChangeArrowheads="1"/>
          </p:cNvSpPr>
          <p:nvPr>
            <p:custDataLst>
              <p:tags r:id="rId2"/>
            </p:custDataLst>
          </p:nvPr>
        </p:nvSpPr>
        <p:spPr bwMode="auto">
          <a:xfrm>
            <a:off x="417195" y="4425315"/>
            <a:ext cx="1184910" cy="678815"/>
          </a:xfrm>
          <a:prstGeom prst="rect">
            <a:avLst/>
          </a:prstGeom>
          <a:solidFill>
            <a:srgbClr val="1973CF"/>
          </a:solidFill>
          <a:ln>
            <a:noFill/>
          </a:ln>
        </p:spPr>
        <p:txBody>
          <a:bodyPr anchor="ctr">
            <a:noAutofit/>
          </a:bodyPr>
          <a:lstStyle>
            <a:lvl1pPr eaLnBrk="0" hangingPunct="0">
              <a:defRPr>
                <a:solidFill>
                  <a:sysClr val="windowText" lastClr="000000"/>
                </a:solidFill>
                <a:latin typeface="Arial" panose="020B0604020202020204" pitchFamily="34" charset="0"/>
                <a:ea typeface="宋体" panose="02010600030101010101" pitchFamily="2" charset="-122"/>
              </a:defRPr>
            </a:lvl1pPr>
            <a:lvl2pPr marL="742950" indent="-285750" eaLnBrk="0" hangingPunct="0">
              <a:defRPr>
                <a:solidFill>
                  <a:sysClr val="windowText" lastClr="000000"/>
                </a:solidFill>
                <a:latin typeface="Arial" panose="020B0604020202020204" pitchFamily="34" charset="0"/>
                <a:ea typeface="宋体" panose="02010600030101010101" pitchFamily="2" charset="-122"/>
              </a:defRPr>
            </a:lvl2pPr>
            <a:lvl3pPr marL="1143000" indent="-228600" eaLnBrk="0" hangingPunct="0">
              <a:defRPr>
                <a:solidFill>
                  <a:sysClr val="windowText" lastClr="000000"/>
                </a:solidFill>
                <a:latin typeface="Arial" panose="020B0604020202020204" pitchFamily="34" charset="0"/>
                <a:ea typeface="宋体" panose="02010600030101010101" pitchFamily="2" charset="-122"/>
              </a:defRPr>
            </a:lvl3pPr>
            <a:lvl4pPr marL="1600200" indent="-228600" eaLnBrk="0" hangingPunct="0">
              <a:defRPr>
                <a:solidFill>
                  <a:sysClr val="windowText" lastClr="000000"/>
                </a:solidFill>
                <a:latin typeface="Arial" panose="020B0604020202020204" pitchFamily="34" charset="0"/>
                <a:ea typeface="宋体" panose="02010600030101010101" pitchFamily="2" charset="-122"/>
              </a:defRPr>
            </a:lvl4pPr>
            <a:lvl5pPr marL="2057400" indent="-228600" eaLnBrk="0" hangingPunct="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9pPr>
          </a:lstStyle>
          <a:p>
            <a:pPr lvl="0" algn="ctr" eaLnBrk="1" hangingPunct="1">
              <a:buClrTx/>
              <a:buSzTx/>
              <a:buFontTx/>
            </a:pPr>
            <a:r>
              <a:rPr lang="zh-CN" altLang="en-US" sz="2800" b="1">
                <a:solidFill>
                  <a:srgbClr val="FFFFFF"/>
                </a:solidFill>
                <a:ea typeface="微软雅黑" panose="020B0503020204020204" charset="-122"/>
                <a:sym typeface="等线" panose="02010600030101010101" pitchFamily="2" charset="-122"/>
              </a:rPr>
              <a:t>分配</a:t>
            </a:r>
            <a:endParaRPr lang="zh-CN" altLang="en-US" sz="2800" b="1">
              <a:solidFill>
                <a:srgbClr val="FFFFFF"/>
              </a:solidFill>
              <a:ea typeface="微软雅黑" panose="020B0503020204020204" charset="-122"/>
              <a:sym typeface="等线" panose="02010600030101010101" pitchFamily="2" charset="-122"/>
            </a:endParaRPr>
          </a:p>
        </p:txBody>
      </p:sp>
      <p:sp>
        <p:nvSpPr>
          <p:cNvPr id="21" name="下箭头 20"/>
          <p:cNvSpPr/>
          <p:nvPr>
            <p:custDataLst>
              <p:tags r:id="rId3"/>
            </p:custDataLst>
          </p:nvPr>
        </p:nvSpPr>
        <p:spPr>
          <a:xfrm>
            <a:off x="886460" y="3825875"/>
            <a:ext cx="464820" cy="549275"/>
          </a:xfrm>
          <a:prstGeom prst="down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10"/>
          <p:cNvSpPr>
            <a:spLocks noChangeArrowheads="1"/>
          </p:cNvSpPr>
          <p:nvPr>
            <p:custDataLst>
              <p:tags r:id="rId4"/>
            </p:custDataLst>
          </p:nvPr>
        </p:nvSpPr>
        <p:spPr bwMode="auto">
          <a:xfrm>
            <a:off x="4643755" y="4425315"/>
            <a:ext cx="6926580" cy="693420"/>
          </a:xfrm>
          <a:prstGeom prst="rect">
            <a:avLst/>
          </a:prstGeom>
          <a:noFill/>
          <a:ln w="22225" cmpd="sng">
            <a:solidFill>
              <a:srgbClr val="0070C0"/>
            </a:solidFill>
            <a:prstDash val="sysDash"/>
          </a:ln>
        </p:spPr>
        <p:txBody>
          <a:bodyPr wrap="square" anchor="ctr">
            <a:noAutofit/>
          </a:bodyPr>
          <a:lstStyle>
            <a:lvl1pPr eaLnBrk="0" hangingPunct="0">
              <a:defRPr>
                <a:solidFill>
                  <a:sysClr val="windowText" lastClr="000000"/>
                </a:solidFill>
                <a:latin typeface="Arial" panose="020B0604020202020204" pitchFamily="34" charset="0"/>
                <a:ea typeface="宋体" panose="02010600030101010101" pitchFamily="2" charset="-122"/>
              </a:defRPr>
            </a:lvl1pPr>
            <a:lvl2pPr marL="742950" indent="-285750" eaLnBrk="0" hangingPunct="0">
              <a:defRPr>
                <a:solidFill>
                  <a:sysClr val="windowText" lastClr="000000"/>
                </a:solidFill>
                <a:latin typeface="Arial" panose="020B0604020202020204" pitchFamily="34" charset="0"/>
                <a:ea typeface="宋体" panose="02010600030101010101" pitchFamily="2" charset="-122"/>
              </a:defRPr>
            </a:lvl2pPr>
            <a:lvl3pPr marL="1143000" indent="-228600" eaLnBrk="0" hangingPunct="0">
              <a:defRPr>
                <a:solidFill>
                  <a:sysClr val="windowText" lastClr="000000"/>
                </a:solidFill>
                <a:latin typeface="Arial" panose="020B0604020202020204" pitchFamily="34" charset="0"/>
                <a:ea typeface="宋体" panose="02010600030101010101" pitchFamily="2" charset="-122"/>
              </a:defRPr>
            </a:lvl3pPr>
            <a:lvl4pPr marL="1600200" indent="-228600" eaLnBrk="0" hangingPunct="0">
              <a:defRPr>
                <a:solidFill>
                  <a:sysClr val="windowText" lastClr="000000"/>
                </a:solidFill>
                <a:latin typeface="Arial" panose="020B0604020202020204" pitchFamily="34" charset="0"/>
                <a:ea typeface="宋体" panose="02010600030101010101" pitchFamily="2" charset="-122"/>
              </a:defRPr>
            </a:lvl4pPr>
            <a:lvl5pPr marL="2057400" indent="-228600" eaLnBrk="0" hangingPunct="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9pPr>
          </a:lstStyle>
          <a:p>
            <a:pPr lvl="0" algn="l" eaLnBrk="1" hangingPunct="1">
              <a:buClrTx/>
              <a:buSzTx/>
              <a:buFontTx/>
            </a:pPr>
            <a:r>
              <a:rPr lang="zh-CN" altLang="en-US" sz="2800">
                <a:solidFill>
                  <a:schemeClr val="tx1"/>
                </a:solidFill>
                <a:ea typeface="微软雅黑" panose="020B0503020204020204" charset="-122"/>
                <a:sym typeface="+mn-ea"/>
              </a:rPr>
              <a:t>按劳分配为主体，多种分配方式并存。</a:t>
            </a:r>
            <a:endParaRPr lang="zh-CN" altLang="en-US" sz="2800">
              <a:solidFill>
                <a:schemeClr val="tx1"/>
              </a:solidFill>
              <a:ea typeface="微软雅黑" panose="020B0503020204020204" charset="-122"/>
              <a:sym typeface="+mn-ea"/>
            </a:endParaRPr>
          </a:p>
        </p:txBody>
      </p:sp>
      <p:sp>
        <p:nvSpPr>
          <p:cNvPr id="27" name="下箭头 26"/>
          <p:cNvSpPr/>
          <p:nvPr>
            <p:custDataLst>
              <p:tags r:id="rId5"/>
            </p:custDataLst>
          </p:nvPr>
        </p:nvSpPr>
        <p:spPr>
          <a:xfrm>
            <a:off x="7874635" y="3825875"/>
            <a:ext cx="464820" cy="549275"/>
          </a:xfrm>
          <a:prstGeom prst="down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0"/>
          <p:cNvSpPr>
            <a:spLocks noChangeArrowheads="1"/>
          </p:cNvSpPr>
          <p:nvPr>
            <p:custDataLst>
              <p:tags r:id="rId6"/>
            </p:custDataLst>
          </p:nvPr>
        </p:nvSpPr>
        <p:spPr bwMode="auto">
          <a:xfrm>
            <a:off x="4643755" y="3082290"/>
            <a:ext cx="6926580" cy="693420"/>
          </a:xfrm>
          <a:prstGeom prst="rect">
            <a:avLst/>
          </a:prstGeom>
          <a:noFill/>
          <a:ln w="22225" cmpd="sng">
            <a:solidFill>
              <a:srgbClr val="9C101D"/>
            </a:solidFill>
            <a:prstDash val="sysDash"/>
          </a:ln>
        </p:spPr>
        <p:txBody>
          <a:bodyPr wrap="square" anchor="ctr">
            <a:noAutofit/>
          </a:bodyPr>
          <a:lstStyle>
            <a:lvl1pPr eaLnBrk="0" hangingPunct="0">
              <a:defRPr>
                <a:solidFill>
                  <a:sysClr val="windowText" lastClr="000000"/>
                </a:solidFill>
                <a:latin typeface="Arial" panose="020B0604020202020204" pitchFamily="34" charset="0"/>
                <a:ea typeface="宋体" panose="02010600030101010101" pitchFamily="2" charset="-122"/>
              </a:defRPr>
            </a:lvl1pPr>
            <a:lvl2pPr marL="742950" indent="-285750" eaLnBrk="0" hangingPunct="0">
              <a:defRPr>
                <a:solidFill>
                  <a:sysClr val="windowText" lastClr="000000"/>
                </a:solidFill>
                <a:latin typeface="Arial" panose="020B0604020202020204" pitchFamily="34" charset="0"/>
                <a:ea typeface="宋体" panose="02010600030101010101" pitchFamily="2" charset="-122"/>
              </a:defRPr>
            </a:lvl2pPr>
            <a:lvl3pPr marL="1143000" indent="-228600" eaLnBrk="0" hangingPunct="0">
              <a:defRPr>
                <a:solidFill>
                  <a:sysClr val="windowText" lastClr="000000"/>
                </a:solidFill>
                <a:latin typeface="Arial" panose="020B0604020202020204" pitchFamily="34" charset="0"/>
                <a:ea typeface="宋体" panose="02010600030101010101" pitchFamily="2" charset="-122"/>
              </a:defRPr>
            </a:lvl3pPr>
            <a:lvl4pPr marL="1600200" indent="-228600" eaLnBrk="0" hangingPunct="0">
              <a:defRPr>
                <a:solidFill>
                  <a:sysClr val="windowText" lastClr="000000"/>
                </a:solidFill>
                <a:latin typeface="Arial" panose="020B0604020202020204" pitchFamily="34" charset="0"/>
                <a:ea typeface="宋体" panose="02010600030101010101" pitchFamily="2" charset="-122"/>
              </a:defRPr>
            </a:lvl4pPr>
            <a:lvl5pPr marL="2057400" indent="-228600" eaLnBrk="0" hangingPunct="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9pPr>
          </a:lstStyle>
          <a:p>
            <a:pPr lvl="0" algn="l" eaLnBrk="1" hangingPunct="1">
              <a:buClrTx/>
              <a:buSzTx/>
              <a:buFontTx/>
            </a:pPr>
            <a:r>
              <a:rPr lang="zh-CN" altLang="en-US" sz="2800">
                <a:solidFill>
                  <a:schemeClr val="tx1"/>
                </a:solidFill>
                <a:ea typeface="微软雅黑" panose="020B0503020204020204" charset="-122"/>
                <a:sym typeface="+mn-ea"/>
              </a:rPr>
              <a:t>公有制为主体、多种所有制经济共同发展。</a:t>
            </a:r>
            <a:endParaRPr lang="zh-CN" altLang="en-US" sz="2800">
              <a:solidFill>
                <a:schemeClr val="tx1"/>
              </a:solidFill>
              <a:ea typeface="微软雅黑" panose="020B0503020204020204" charset="-122"/>
              <a:sym typeface="+mn-ea"/>
            </a:endParaRPr>
          </a:p>
        </p:txBody>
      </p:sp>
      <p:sp>
        <p:nvSpPr>
          <p:cNvPr id="3" name="MH_Text_2"/>
          <p:cNvSpPr>
            <a:spLocks noChangeArrowheads="1"/>
          </p:cNvSpPr>
          <p:nvPr>
            <p:custDataLst>
              <p:tags r:id="rId7"/>
            </p:custDataLst>
          </p:nvPr>
        </p:nvSpPr>
        <p:spPr bwMode="auto">
          <a:xfrm>
            <a:off x="1764030" y="3102610"/>
            <a:ext cx="2738120" cy="680085"/>
          </a:xfrm>
          <a:prstGeom prst="rect">
            <a:avLst/>
          </a:prstGeom>
          <a:noFill/>
          <a:ln w="34925">
            <a:solidFill>
              <a:srgbClr val="9C101D"/>
            </a:solid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ysClr val="windowText" lastClr="000000"/>
                </a:solidFill>
                <a:latin typeface="Arial" panose="020B0604020202020204" pitchFamily="34" charset="0"/>
                <a:ea typeface="宋体" panose="02010600030101010101" pitchFamily="2" charset="-122"/>
              </a:defRPr>
            </a:lvl1pPr>
            <a:lvl2pPr marL="742950" indent="-285750" eaLnBrk="0" hangingPunct="0">
              <a:defRPr>
                <a:solidFill>
                  <a:sysClr val="windowText" lastClr="000000"/>
                </a:solidFill>
                <a:latin typeface="Arial" panose="020B0604020202020204" pitchFamily="34" charset="0"/>
                <a:ea typeface="宋体" panose="02010600030101010101" pitchFamily="2" charset="-122"/>
              </a:defRPr>
            </a:lvl2pPr>
            <a:lvl3pPr marL="1143000" indent="-228600" eaLnBrk="0" hangingPunct="0">
              <a:defRPr>
                <a:solidFill>
                  <a:sysClr val="windowText" lastClr="000000"/>
                </a:solidFill>
                <a:latin typeface="Arial" panose="020B0604020202020204" pitchFamily="34" charset="0"/>
                <a:ea typeface="宋体" panose="02010600030101010101" pitchFamily="2" charset="-122"/>
              </a:defRPr>
            </a:lvl3pPr>
            <a:lvl4pPr marL="1600200" indent="-228600" eaLnBrk="0" hangingPunct="0">
              <a:defRPr>
                <a:solidFill>
                  <a:sysClr val="windowText" lastClr="000000"/>
                </a:solidFill>
                <a:latin typeface="Arial" panose="020B0604020202020204" pitchFamily="34" charset="0"/>
                <a:ea typeface="宋体" panose="02010600030101010101" pitchFamily="2" charset="-122"/>
              </a:defRPr>
            </a:lvl4pPr>
            <a:lvl5pPr marL="2057400" indent="-228600" eaLnBrk="0" hangingPunct="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9pPr>
          </a:lstStyle>
          <a:p>
            <a:pPr algn="ctr" defTabSz="914400" eaLnBrk="1" hangingPunct="1">
              <a:lnSpc>
                <a:spcPct val="100000"/>
              </a:lnSpc>
              <a:buClrTx/>
              <a:buSzTx/>
              <a:buFontTx/>
            </a:pPr>
            <a:r>
              <a:rPr lang="zh-CN" altLang="en-US" sz="2800" b="1">
                <a:solidFill>
                  <a:schemeClr val="tx1">
                    <a:lumMod val="75000"/>
                    <a:lumOff val="25000"/>
                  </a:schemeClr>
                </a:solidFill>
                <a:ea typeface="微软雅黑" panose="020B0503020204020204" charset="-122"/>
                <a:sym typeface="+mn-ea"/>
              </a:rPr>
              <a:t>生产资料所有制</a:t>
            </a:r>
            <a:endParaRPr lang="zh-CN" altLang="en-US" sz="2800" b="1">
              <a:solidFill>
                <a:schemeClr val="tx1">
                  <a:lumMod val="75000"/>
                  <a:lumOff val="25000"/>
                </a:schemeClr>
              </a:solidFill>
              <a:ea typeface="微软雅黑" panose="020B0503020204020204" charset="-122"/>
              <a:sym typeface="+mn-ea"/>
            </a:endParaRPr>
          </a:p>
        </p:txBody>
      </p:sp>
      <p:sp>
        <p:nvSpPr>
          <p:cNvPr id="4" name="MH_Text_4"/>
          <p:cNvSpPr>
            <a:spLocks noChangeArrowheads="1"/>
          </p:cNvSpPr>
          <p:nvPr>
            <p:custDataLst>
              <p:tags r:id="rId8"/>
            </p:custDataLst>
          </p:nvPr>
        </p:nvSpPr>
        <p:spPr bwMode="auto">
          <a:xfrm>
            <a:off x="1764030" y="4424680"/>
            <a:ext cx="2738120" cy="678815"/>
          </a:xfrm>
          <a:prstGeom prst="rect">
            <a:avLst/>
          </a:prstGeom>
          <a:noFill/>
          <a:ln w="34925">
            <a:solidFill>
              <a:srgbClr val="0070C0"/>
            </a:solidFill>
          </a:ln>
        </p:spPr>
        <p:txBody>
          <a:bodyPr anchor="ctr">
            <a:noAutofit/>
          </a:bodyPr>
          <a:lstStyle>
            <a:lvl1pPr eaLnBrk="0" hangingPunct="0">
              <a:defRPr>
                <a:solidFill>
                  <a:sysClr val="windowText" lastClr="000000"/>
                </a:solidFill>
                <a:latin typeface="Arial" panose="020B0604020202020204" pitchFamily="34" charset="0"/>
                <a:ea typeface="宋体" panose="02010600030101010101" pitchFamily="2" charset="-122"/>
              </a:defRPr>
            </a:lvl1pPr>
            <a:lvl2pPr marL="742950" indent="-285750" eaLnBrk="0" hangingPunct="0">
              <a:defRPr>
                <a:solidFill>
                  <a:sysClr val="windowText" lastClr="000000"/>
                </a:solidFill>
                <a:latin typeface="Arial" panose="020B0604020202020204" pitchFamily="34" charset="0"/>
                <a:ea typeface="宋体" panose="02010600030101010101" pitchFamily="2" charset="-122"/>
              </a:defRPr>
            </a:lvl2pPr>
            <a:lvl3pPr marL="1143000" indent="-228600" eaLnBrk="0" hangingPunct="0">
              <a:defRPr>
                <a:solidFill>
                  <a:sysClr val="windowText" lastClr="000000"/>
                </a:solidFill>
                <a:latin typeface="Arial" panose="020B0604020202020204" pitchFamily="34" charset="0"/>
                <a:ea typeface="宋体" panose="02010600030101010101" pitchFamily="2" charset="-122"/>
              </a:defRPr>
            </a:lvl3pPr>
            <a:lvl4pPr marL="1600200" indent="-228600" eaLnBrk="0" hangingPunct="0">
              <a:defRPr>
                <a:solidFill>
                  <a:sysClr val="windowText" lastClr="000000"/>
                </a:solidFill>
                <a:latin typeface="Arial" panose="020B0604020202020204" pitchFamily="34" charset="0"/>
                <a:ea typeface="宋体" panose="02010600030101010101" pitchFamily="2" charset="-122"/>
              </a:defRPr>
            </a:lvl4pPr>
            <a:lvl5pPr marL="2057400" indent="-228600" eaLnBrk="0" hangingPunct="0">
              <a:defRPr>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ysClr val="windowText" lastClr="000000"/>
                </a:solidFill>
                <a:latin typeface="Arial" panose="020B0604020202020204" pitchFamily="34" charset="0"/>
                <a:ea typeface="宋体" panose="02010600030101010101" pitchFamily="2" charset="-122"/>
              </a:defRPr>
            </a:lvl9pPr>
          </a:lstStyle>
          <a:p>
            <a:pPr lvl="0" algn="ctr" eaLnBrk="1" hangingPunct="1">
              <a:buClrTx/>
              <a:buSzTx/>
              <a:buFontTx/>
            </a:pPr>
            <a:r>
              <a:rPr lang="zh-CN" altLang="en-US" sz="2800" b="1">
                <a:solidFill>
                  <a:schemeClr val="tx1">
                    <a:lumMod val="75000"/>
                    <a:lumOff val="25000"/>
                  </a:schemeClr>
                </a:solidFill>
                <a:ea typeface="微软雅黑" panose="020B0503020204020204" charset="-122"/>
                <a:sym typeface="+mn-ea"/>
              </a:rPr>
              <a:t>分配方式</a:t>
            </a:r>
            <a:endParaRPr lang="zh-CN" altLang="en-US" sz="2800" b="1">
              <a:solidFill>
                <a:schemeClr val="tx1">
                  <a:lumMod val="75000"/>
                  <a:lumOff val="25000"/>
                </a:schemeClr>
              </a:solidFill>
              <a:ea typeface="微软雅黑" panose="020B0503020204020204" charset="-122"/>
              <a:sym typeface="+mn-ea"/>
            </a:endParaRPr>
          </a:p>
        </p:txBody>
      </p:sp>
      <p:sp>
        <p:nvSpPr>
          <p:cNvPr id="5" name="下箭头 4"/>
          <p:cNvSpPr/>
          <p:nvPr>
            <p:custDataLst>
              <p:tags r:id="rId9"/>
            </p:custDataLst>
          </p:nvPr>
        </p:nvSpPr>
        <p:spPr>
          <a:xfrm>
            <a:off x="2772410" y="3829050"/>
            <a:ext cx="464820" cy="549275"/>
          </a:xfrm>
          <a:prstGeom prst="downArrow">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custDataLst>
              <p:tags r:id="rId10"/>
            </p:custDataLst>
          </p:nvPr>
        </p:nvSpPr>
        <p:spPr>
          <a:xfrm>
            <a:off x="417195" y="338455"/>
            <a:ext cx="5694045" cy="583565"/>
          </a:xfrm>
          <a:prstGeom prst="rect">
            <a:avLst/>
          </a:prstGeom>
          <a:noFill/>
        </p:spPr>
        <p:txBody>
          <a:bodyPr wrap="square">
            <a:spAutoFit/>
            <a:scene3d>
              <a:camera prst="orthographicFront"/>
              <a:lightRig rig="threePt" dir="t"/>
            </a:scene3d>
            <a:sp3d contourW="6350"/>
          </a:bodyPr>
          <a:lstStyle/>
          <a:p>
            <a:pPr fontAlgn="auto">
              <a:spcBef>
                <a:spcPct val="0"/>
              </a:spcBef>
              <a:spcAft>
                <a:spcPct val="0"/>
              </a:spcAft>
              <a:defRPr/>
            </a:pPr>
            <a:r>
              <a:rPr lang="zh-CN" altLang="en-US" sz="3200">
                <a:latin typeface="方正粗黑宋简体" panose="02000000000000000000" pitchFamily="2" charset="-122"/>
                <a:ea typeface="方正粗黑宋简体" panose="02000000000000000000" pitchFamily="2" charset="-122"/>
              </a:rPr>
              <a:t>按劳分配的决定因素是什么？</a:t>
            </a:r>
            <a:endParaRPr lang="zh-CN" altLang="en-US" sz="3200" b="1">
              <a:latin typeface="方正粗黑宋简体" panose="02000000000000000000" pitchFamily="2" charset="-122"/>
              <a:ea typeface="方正粗黑宋简体" panose="02000000000000000000" pitchFamily="2" charset="-122"/>
            </a:endParaRPr>
          </a:p>
        </p:txBody>
      </p:sp>
      <p:sp>
        <p:nvSpPr>
          <p:cNvPr id="13" name="文本框 12"/>
          <p:cNvSpPr txBox="1">
            <a:spLocks noChangeArrowheads="1"/>
          </p:cNvSpPr>
          <p:nvPr>
            <p:custDataLst>
              <p:tags r:id="rId11"/>
            </p:custDataLst>
          </p:nvPr>
        </p:nvSpPr>
        <p:spPr bwMode="auto">
          <a:xfrm>
            <a:off x="1351280" y="1230630"/>
            <a:ext cx="8790305" cy="1322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685800">
              <a:lnSpc>
                <a:spcPct val="90000"/>
              </a:lnSpc>
              <a:spcBef>
                <a:spcPts val="1000"/>
              </a:spcBef>
              <a:buFont typeface="Arial" panose="020B0604020202020204" pitchFamily="34" charset="0"/>
              <a:buChar char="•"/>
              <a:defRPr sz="2800">
                <a:solidFill>
                  <a:schemeClr val="tx1"/>
                </a:solidFill>
                <a:latin typeface="Calibri" panose="020F0502020204030204"/>
                <a:ea typeface="宋体" panose="02010600030101010101" pitchFamily="2" charset="-122"/>
              </a:defRPr>
            </a:lvl1pPr>
            <a:lvl2pPr marL="742950" indent="-285750" defTabSz="685800">
              <a:lnSpc>
                <a:spcPct val="90000"/>
              </a:lnSpc>
              <a:spcBef>
                <a:spcPts val="500"/>
              </a:spcBef>
              <a:buFont typeface="Arial" panose="020B0604020202020204" pitchFamily="34" charset="0"/>
              <a:buChar char="•"/>
              <a:defRPr sz="2400">
                <a:solidFill>
                  <a:schemeClr val="tx1"/>
                </a:solidFill>
                <a:latin typeface="Calibri" panose="020F0502020204030204"/>
                <a:ea typeface="宋体" panose="02010600030101010101" pitchFamily="2" charset="-122"/>
              </a:defRPr>
            </a:lvl2pPr>
            <a:lvl3pPr marL="1143000" indent="-228600" defTabSz="685800">
              <a:lnSpc>
                <a:spcPct val="90000"/>
              </a:lnSpc>
              <a:spcBef>
                <a:spcPts val="500"/>
              </a:spcBef>
              <a:buFont typeface="Arial" panose="020B0604020202020204" pitchFamily="34" charset="0"/>
              <a:buChar char="•"/>
              <a:defRPr sz="2000">
                <a:solidFill>
                  <a:schemeClr val="tx1"/>
                </a:solidFill>
                <a:latin typeface="Calibri" panose="020F0502020204030204"/>
                <a:ea typeface="宋体" panose="02010600030101010101" pitchFamily="2" charset="-122"/>
              </a:defRPr>
            </a:lvl3pPr>
            <a:lvl4pPr marL="1600200" indent="-228600" defTabSz="685800">
              <a:lnSpc>
                <a:spcPct val="90000"/>
              </a:lnSpc>
              <a:spcBef>
                <a:spcPts val="500"/>
              </a:spcBef>
              <a:buFont typeface="Arial" panose="020B0604020202020204" pitchFamily="34" charset="0"/>
              <a:buChar char="•"/>
              <a:defRPr sz="2000">
                <a:solidFill>
                  <a:schemeClr val="tx1"/>
                </a:solidFill>
                <a:latin typeface="Calibri" panose="020F0502020204030204"/>
                <a:ea typeface="宋体" panose="02010600030101010101" pitchFamily="2" charset="-122"/>
              </a:defRPr>
            </a:lvl4pPr>
            <a:lvl5pPr marL="2057400" indent="-228600" defTabSz="685800">
              <a:lnSpc>
                <a:spcPct val="90000"/>
              </a:lnSpc>
              <a:spcBef>
                <a:spcPts val="500"/>
              </a:spcBef>
              <a:buFont typeface="Arial" panose="020B0604020202020204" pitchFamily="34" charset="0"/>
              <a:buChar char="•"/>
              <a:defRPr sz="2000">
                <a:solidFill>
                  <a:schemeClr val="tx1"/>
                </a:solidFill>
                <a:latin typeface="Calibri" panose="020F0502020204030204"/>
                <a:ea typeface="宋体" panose="02010600030101010101" pitchFamily="2" charset="-122"/>
              </a:defRPr>
            </a:lvl5pPr>
            <a:lvl6pPr marL="2514600" indent="-228600" defTabSz="6858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6pPr>
            <a:lvl7pPr marL="2971800" indent="-228600" defTabSz="6858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7pPr>
            <a:lvl8pPr marL="3429000" indent="-228600" defTabSz="6858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8pPr>
            <a:lvl9pPr marL="3886200" indent="-228600" defTabSz="6858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a:ea typeface="宋体" panose="02010600030101010101" pitchFamily="2" charset="-122"/>
              </a:defRPr>
            </a:lvl9pPr>
          </a:lstStyle>
          <a:p>
            <a:pPr defTabSz="755650" fontAlgn="base">
              <a:lnSpc>
                <a:spcPct val="100000"/>
              </a:lnSpc>
              <a:spcBef>
                <a:spcPct val="0"/>
              </a:spcBef>
              <a:spcAft>
                <a:spcPct val="0"/>
              </a:spcAft>
              <a:buNone/>
              <a:defRPr/>
            </a:pPr>
            <a:r>
              <a:rPr lang="zh-CN" altLang="en-US" sz="4000" b="1">
                <a:solidFill>
                  <a:srgbClr val="FF0000"/>
                </a:solidFill>
                <a:latin typeface="华文隶书" panose="02010800040101010101" charset="-122"/>
                <a:ea typeface="华文隶书" panose="02010800040101010101" charset="-122"/>
              </a:rPr>
              <a:t>按劳分配是由生产资料公有制决定的</a:t>
            </a:r>
            <a:r>
              <a:rPr lang="en-US" altLang="zh-CN" sz="4000" b="1">
                <a:solidFill>
                  <a:srgbClr val="FF0000"/>
                </a:solidFill>
                <a:latin typeface="华文隶书" panose="02010800040101010101" charset="-122"/>
                <a:ea typeface="华文隶书" panose="02010800040101010101" charset="-122"/>
              </a:rPr>
              <a:t>P76</a:t>
            </a:r>
            <a:endParaRPr lang="en-US" altLang="zh-CN" sz="4000" b="1">
              <a:solidFill>
                <a:srgbClr val="FF0000"/>
              </a:solidFill>
              <a:latin typeface="华文隶书" panose="02010800040101010101" charset="-122"/>
              <a:ea typeface="华文隶书" panose="0201080004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strips(downLeft)">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strips(downLeft)">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strips(downLeft)">
                                      <p:cBhvr>
                                        <p:cTn id="22" dur="500"/>
                                        <p:tgtEl>
                                          <p:spTgt spid="17"/>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strips(downLeft)">
                                      <p:cBhvr>
                                        <p:cTn id="27" dur="500"/>
                                        <p:tgtEl>
                                          <p:spTgt spid="3"/>
                                        </p:tgtEl>
                                      </p:cBhvr>
                                    </p:animEffect>
                                  </p:childTnLst>
                                </p:cTn>
                              </p:par>
                              <p:par>
                                <p:cTn id="28" presetID="18" presetClass="entr" presetSubtype="12" fill="hold" grpId="0"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strips(downLeft)">
                                      <p:cBhvr>
                                        <p:cTn id="30" dur="500"/>
                                        <p:tgtEl>
                                          <p:spTgt spid="5"/>
                                        </p:tgtEl>
                                      </p:cBhvr>
                                    </p:animEffect>
                                  </p:childTnLst>
                                </p:cTn>
                              </p:par>
                              <p:par>
                                <p:cTn id="31" presetID="18" presetClass="entr" presetSubtype="12"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strips(downLeft)">
                                      <p:cBhvr>
                                        <p:cTn id="33" dur="500"/>
                                        <p:tgtEl>
                                          <p:spTgt spid="4"/>
                                        </p:tgtEl>
                                      </p:cBhvr>
                                    </p:animEffect>
                                  </p:childTnLst>
                                </p:cTn>
                              </p:par>
                            </p:childTnLst>
                          </p:cTn>
                        </p:par>
                      </p:childTnLst>
                    </p:cTn>
                  </p:par>
                  <p:par>
                    <p:cTn id="34" fill="hold">
                      <p:stCondLst>
                        <p:cond delay="indefinite"/>
                      </p:stCondLst>
                      <p:childTnLst>
                        <p:par>
                          <p:cTn id="35" fill="hold">
                            <p:stCondLst>
                              <p:cond delay="0"/>
                            </p:stCondLst>
                            <p:childTnLst>
                              <p:par>
                                <p:cTn id="36" presetID="18" presetClass="entr" presetSubtype="12" fill="hold" grpId="0"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strips(downLeft)">
                                      <p:cBhvr>
                                        <p:cTn id="38" dur="500"/>
                                        <p:tgtEl>
                                          <p:spTgt spid="2"/>
                                        </p:tgtEl>
                                      </p:cBhvr>
                                    </p:animEffect>
                                  </p:childTnLst>
                                </p:cTn>
                              </p:par>
                            </p:childTnLst>
                          </p:cTn>
                        </p:par>
                      </p:childTnLst>
                    </p:cTn>
                  </p:par>
                  <p:par>
                    <p:cTn id="39" fill="hold">
                      <p:stCondLst>
                        <p:cond delay="indefinite"/>
                      </p:stCondLst>
                      <p:childTnLst>
                        <p:par>
                          <p:cTn id="40" fill="hold">
                            <p:stCondLst>
                              <p:cond delay="0"/>
                            </p:stCondLst>
                            <p:childTnLst>
                              <p:par>
                                <p:cTn id="41" presetID="18" presetClass="entr" presetSubtype="12" fill="hold" grpId="0" nodeType="click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strips(downLeft)">
                                      <p:cBhvr>
                                        <p:cTn id="43" dur="500"/>
                                        <p:tgtEl>
                                          <p:spTgt spid="27"/>
                                        </p:tgtEl>
                                      </p:cBhvr>
                                    </p:animEffect>
                                  </p:childTnLst>
                                </p:cTn>
                              </p:par>
                            </p:childTnLst>
                          </p:cTn>
                        </p:par>
                      </p:childTnLst>
                    </p:cTn>
                  </p:par>
                  <p:par>
                    <p:cTn id="44" fill="hold">
                      <p:stCondLst>
                        <p:cond delay="indefinite"/>
                      </p:stCondLst>
                      <p:childTnLst>
                        <p:par>
                          <p:cTn id="45" fill="hold">
                            <p:stCondLst>
                              <p:cond delay="0"/>
                            </p:stCondLst>
                            <p:childTnLst>
                              <p:par>
                                <p:cTn id="46" presetID="18" presetClass="entr" presetSubtype="12" fill="hold" grpId="0" nodeType="click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strips(downLeft)">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2" grpId="0"/>
      <p:bldP spid="21" grpId="0"/>
      <p:bldP spid="17" grpId="0"/>
      <p:bldP spid="2" grpId="0"/>
      <p:bldP spid="27" grpId="0"/>
      <p:bldP spid="26" grpId="0"/>
      <p:bldP spid="3" grpId="0"/>
      <p:bldP spid="5" grpId="0"/>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圆角 2"/>
          <p:cNvSpPr/>
          <p:nvPr>
            <p:custDataLst>
              <p:tags r:id="rId1"/>
            </p:custDataLst>
          </p:nvPr>
        </p:nvSpPr>
        <p:spPr>
          <a:xfrm>
            <a:off x="471805" y="189230"/>
            <a:ext cx="11028680" cy="4839335"/>
          </a:xfrm>
          <a:prstGeom prst="roundRect">
            <a:avLst/>
          </a:prstGeom>
          <a:noFill/>
          <a:ln>
            <a:solidFill>
              <a:schemeClr val="bg2">
                <a:lumMod val="75000"/>
              </a:schemeClr>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lnSpc>
                <a:spcPct val="200000"/>
              </a:lnSpc>
              <a:spcAft>
                <a:spcPct val="0"/>
              </a:spcAft>
            </a:pPr>
            <a:r>
              <a:rPr lang="en-US" altLang="zh-CN" sz="2800" kern="0" spc="40">
                <a:solidFill>
                  <a:srgbClr val="FF0000"/>
                </a:solidFill>
                <a:latin typeface="微软雅黑" panose="020B0503020204020204" charset="-122"/>
                <a:ea typeface="微软雅黑" panose="020B0503020204020204" charset="-122"/>
                <a:cs typeface="宋体" panose="02010600030101010101" pitchFamily="2" charset="-122"/>
              </a:rPr>
              <a:t>1</a:t>
            </a:r>
            <a:r>
              <a:rPr lang="zh-CN" altLang="en-US" sz="2800" kern="0" spc="40">
                <a:solidFill>
                  <a:srgbClr val="FF0000"/>
                </a:solidFill>
                <a:latin typeface="微软雅黑" panose="020B0503020204020204" charset="-122"/>
                <a:ea typeface="微软雅黑" panose="020B0503020204020204" charset="-122"/>
                <a:cs typeface="宋体" panose="02010600030101010101" pitchFamily="2" charset="-122"/>
              </a:rPr>
              <a:t>、按劳分配的基本内容和要求分别什么？（</a:t>
            </a:r>
            <a:r>
              <a:rPr lang="en-US" altLang="zh-CN" sz="2800" kern="0" spc="40">
                <a:solidFill>
                  <a:srgbClr val="FF0000"/>
                </a:solidFill>
                <a:latin typeface="微软雅黑" panose="020B0503020204020204" charset="-122"/>
                <a:ea typeface="微软雅黑" panose="020B0503020204020204" charset="-122"/>
                <a:cs typeface="宋体" panose="02010600030101010101" pitchFamily="2" charset="-122"/>
              </a:rPr>
              <a:t>P76</a:t>
            </a:r>
            <a:r>
              <a:rPr lang="zh-CN" altLang="en-US" sz="2800" kern="0" spc="40">
                <a:solidFill>
                  <a:srgbClr val="FF0000"/>
                </a:solidFill>
                <a:latin typeface="微软雅黑" panose="020B0503020204020204" charset="-122"/>
                <a:ea typeface="微软雅黑" panose="020B0503020204020204" charset="-122"/>
                <a:cs typeface="宋体" panose="02010600030101010101" pitchFamily="2" charset="-122"/>
              </a:rPr>
              <a:t>）</a:t>
            </a:r>
            <a:endParaRPr lang="zh-CN" altLang="en-US" sz="2800" kern="0" spc="40">
              <a:solidFill>
                <a:srgbClr val="FF0000"/>
              </a:solidFill>
              <a:latin typeface="微软雅黑" panose="020B0503020204020204" charset="-122"/>
              <a:ea typeface="微软雅黑" panose="020B0503020204020204" charset="-122"/>
              <a:cs typeface="宋体" panose="02010600030101010101" pitchFamily="2" charset="-122"/>
            </a:endParaRPr>
          </a:p>
          <a:p>
            <a:pPr algn="just">
              <a:lnSpc>
                <a:spcPct val="200000"/>
              </a:lnSpc>
              <a:spcAft>
                <a:spcPct val="0"/>
              </a:spcAft>
            </a:pPr>
            <a:r>
              <a:rPr lang="en-US" altLang="zh-CN" sz="2800" kern="0" spc="40">
                <a:solidFill>
                  <a:srgbClr val="FF0000"/>
                </a:solidFill>
                <a:latin typeface="微软雅黑" panose="020B0503020204020204" charset="-122"/>
                <a:ea typeface="微软雅黑" panose="020B0503020204020204" charset="-122"/>
                <a:cs typeface="宋体" panose="02010600030101010101" pitchFamily="2" charset="-122"/>
              </a:rPr>
              <a:t> </a:t>
            </a:r>
            <a:r>
              <a:rPr lang="zh-CN" altLang="en-US" sz="2800" kern="0" spc="40">
                <a:solidFill>
                  <a:srgbClr val="FF0000"/>
                </a:solidFill>
                <a:latin typeface="微软雅黑" panose="020B0503020204020204" charset="-122"/>
                <a:ea typeface="微软雅黑" panose="020B0503020204020204" charset="-122"/>
                <a:cs typeface="宋体" panose="02010600030101010101" pitchFamily="2" charset="-122"/>
              </a:rPr>
              <a:t>前提：</a:t>
            </a:r>
            <a:r>
              <a:rPr lang="zh-CN" altLang="en-US" sz="2800" kern="0" spc="40">
                <a:solidFill>
                  <a:schemeClr val="tx1"/>
                </a:solidFill>
                <a:latin typeface="微软雅黑" panose="020B0503020204020204" charset="-122"/>
                <a:ea typeface="微软雅黑" panose="020B0503020204020204" charset="-122"/>
                <a:cs typeface="宋体" panose="02010600030101010101" pitchFamily="2" charset="-122"/>
              </a:rPr>
              <a:t>有劳动能力的社会成员必须参加劳动；</a:t>
            </a:r>
            <a:endParaRPr lang="zh-CN" altLang="en-US" sz="2800" kern="0" spc="40">
              <a:solidFill>
                <a:schemeClr val="tx1"/>
              </a:solidFill>
              <a:latin typeface="微软雅黑" panose="020B0503020204020204" charset="-122"/>
              <a:ea typeface="微软雅黑" panose="020B0503020204020204" charset="-122"/>
              <a:cs typeface="宋体" panose="02010600030101010101" pitchFamily="2" charset="-122"/>
            </a:endParaRPr>
          </a:p>
          <a:p>
            <a:pPr algn="just">
              <a:lnSpc>
                <a:spcPct val="200000"/>
              </a:lnSpc>
              <a:spcAft>
                <a:spcPct val="0"/>
              </a:spcAft>
            </a:pPr>
            <a:r>
              <a:rPr lang="en-US" altLang="zh-CN" sz="2800" kern="0" spc="40">
                <a:solidFill>
                  <a:srgbClr val="FF0000"/>
                </a:solidFill>
                <a:latin typeface="微软雅黑" panose="020B0503020204020204" charset="-122"/>
                <a:ea typeface="微软雅黑" panose="020B0503020204020204" charset="-122"/>
                <a:cs typeface="宋体" panose="02010600030101010101" pitchFamily="2" charset="-122"/>
              </a:rPr>
              <a:t> </a:t>
            </a:r>
            <a:r>
              <a:rPr lang="zh-CN" altLang="en-US" sz="2800" kern="0" spc="40">
                <a:solidFill>
                  <a:srgbClr val="FF0000"/>
                </a:solidFill>
                <a:latin typeface="微软雅黑" panose="020B0503020204020204" charset="-122"/>
                <a:ea typeface="微软雅黑" panose="020B0503020204020204" charset="-122"/>
                <a:cs typeface="宋体" panose="02010600030101010101" pitchFamily="2" charset="-122"/>
              </a:rPr>
              <a:t>标准：</a:t>
            </a:r>
            <a:r>
              <a:rPr lang="zh-CN" altLang="en-US" sz="2800" kern="0" spc="40">
                <a:solidFill>
                  <a:schemeClr val="tx1"/>
                </a:solidFill>
                <a:latin typeface="微软雅黑" panose="020B0503020204020204" charset="-122"/>
                <a:ea typeface="微软雅黑" panose="020B0503020204020204" charset="-122"/>
                <a:cs typeface="宋体" panose="02010600030101010101" pitchFamily="2" charset="-122"/>
              </a:rPr>
              <a:t>在作了必要的扣除后，以劳动者所提供的劳动</a:t>
            </a:r>
            <a:r>
              <a:rPr lang="en-US" altLang="zh-CN" sz="2800" kern="0" spc="40">
                <a:solidFill>
                  <a:schemeClr val="tx1"/>
                </a:solidFill>
                <a:latin typeface="微软雅黑" panose="020B0503020204020204" charset="-122"/>
                <a:ea typeface="微软雅黑" panose="020B0503020204020204" charset="-122"/>
                <a:cs typeface="宋体" panose="02010600030101010101" pitchFamily="2" charset="-122"/>
              </a:rPr>
              <a:t> (</a:t>
            </a:r>
            <a:r>
              <a:rPr lang="zh-CN" altLang="en-US" sz="2800" kern="0" spc="40">
                <a:solidFill>
                  <a:schemeClr val="tx1"/>
                </a:solidFill>
                <a:latin typeface="微软雅黑" panose="020B0503020204020204" charset="-122"/>
                <a:ea typeface="微软雅黑" panose="020B0503020204020204" charset="-122"/>
                <a:cs typeface="宋体" panose="02010600030101010101" pitchFamily="2" charset="-122"/>
              </a:rPr>
              <a:t>包括劳动数量和质量</a:t>
            </a:r>
            <a:r>
              <a:rPr lang="en-US" altLang="zh-CN" sz="2800" kern="0" spc="40">
                <a:solidFill>
                  <a:schemeClr val="tx1"/>
                </a:solidFill>
                <a:latin typeface="微软雅黑" panose="020B0503020204020204" charset="-122"/>
                <a:ea typeface="微软雅黑" panose="020B0503020204020204" charset="-122"/>
                <a:cs typeface="宋体" panose="02010600030101010101" pitchFamily="2" charset="-122"/>
              </a:rPr>
              <a:t>)</a:t>
            </a:r>
            <a:r>
              <a:rPr lang="zh-CN" altLang="en-US" sz="2800" kern="0" spc="40">
                <a:solidFill>
                  <a:schemeClr val="tx1"/>
                </a:solidFill>
                <a:latin typeface="微软雅黑" panose="020B0503020204020204" charset="-122"/>
                <a:ea typeface="微软雅黑" panose="020B0503020204020204" charset="-122"/>
                <a:cs typeface="宋体" panose="02010600030101010101" pitchFamily="2" charset="-122"/>
              </a:rPr>
              <a:t>为尺度对个人进行分配，</a:t>
            </a:r>
            <a:r>
              <a:rPr lang="zh-CN" altLang="en-US" sz="2800" kern="0" spc="40">
                <a:solidFill>
                  <a:srgbClr val="352ACC"/>
                </a:solidFill>
                <a:latin typeface="微软雅黑" panose="020B0503020204020204" charset="-122"/>
                <a:ea typeface="微软雅黑" panose="020B0503020204020204" charset="-122"/>
                <a:cs typeface="宋体" panose="02010600030101010101" pitchFamily="2" charset="-122"/>
              </a:rPr>
              <a:t>多劳多得，少劳少得</a:t>
            </a:r>
            <a:r>
              <a:rPr lang="zh-CN" altLang="en-US" sz="2800" kern="0" spc="40">
                <a:solidFill>
                  <a:schemeClr val="tx1"/>
                </a:solidFill>
                <a:latin typeface="微软雅黑" panose="020B0503020204020204" charset="-122"/>
                <a:ea typeface="微软雅黑" panose="020B0503020204020204" charset="-122"/>
                <a:cs typeface="宋体" panose="02010600030101010101" pitchFamily="2" charset="-122"/>
              </a:rPr>
              <a:t>。</a:t>
            </a:r>
            <a:endParaRPr lang="zh-CN" altLang="en-US" sz="2800" kern="0" spc="40">
              <a:solidFill>
                <a:schemeClr val="tx1"/>
              </a:solidFill>
              <a:latin typeface="微软雅黑" panose="020B0503020204020204" charset="-122"/>
              <a:ea typeface="微软雅黑" panose="020B0503020204020204" charset="-122"/>
              <a:cs typeface="宋体" panose="02010600030101010101" pitchFamily="2" charset="-122"/>
            </a:endParaRPr>
          </a:p>
          <a:p>
            <a:pPr algn="just">
              <a:lnSpc>
                <a:spcPct val="200000"/>
              </a:lnSpc>
              <a:spcAft>
                <a:spcPct val="0"/>
              </a:spcAft>
            </a:pPr>
            <a:r>
              <a:rPr lang="zh-CN" altLang="en-US" sz="2800" kern="0" spc="40">
                <a:solidFill>
                  <a:srgbClr val="FF0000"/>
                </a:solidFill>
                <a:latin typeface="微软雅黑" panose="020B0503020204020204" charset="-122"/>
                <a:ea typeface="微软雅黑" panose="020B0503020204020204" charset="-122"/>
                <a:cs typeface="宋体" panose="02010600030101010101" pitchFamily="2" charset="-122"/>
              </a:rPr>
              <a:t>政策：</a:t>
            </a:r>
            <a:r>
              <a:rPr lang="zh-CN" altLang="en-US" sz="2800" kern="0" spc="40">
                <a:solidFill>
                  <a:schemeClr val="tx1"/>
                </a:solidFill>
                <a:latin typeface="微软雅黑" panose="020B0503020204020204" charset="-122"/>
                <a:ea typeface="微软雅黑" panose="020B0503020204020204" charset="-122"/>
                <a:cs typeface="宋体" panose="02010600030101010101" pitchFamily="2" charset="-122"/>
                <a:sym typeface="+mn-ea"/>
              </a:rPr>
              <a:t>保护劳动所得，增加劳动者劳动报酬</a:t>
            </a:r>
            <a:endParaRPr lang="zh-CN" altLang="en-US" sz="2800" kern="0" spc="40">
              <a:solidFill>
                <a:schemeClr val="tx1"/>
              </a:solidFill>
              <a:latin typeface="微软雅黑" panose="020B0503020204020204" charset="-122"/>
              <a:ea typeface="微软雅黑" panose="020B0503020204020204" charset="-122"/>
              <a:cs typeface="宋体" panose="02010600030101010101" pitchFamily="2" charset="-122"/>
            </a:endParaRPr>
          </a:p>
          <a:p>
            <a:pPr algn="just">
              <a:lnSpc>
                <a:spcPct val="200000"/>
              </a:lnSpc>
              <a:spcAft>
                <a:spcPct val="0"/>
              </a:spcAft>
            </a:pPr>
            <a:endParaRPr lang="zh-CN" altLang="en-US" sz="2800" kern="0" spc="40">
              <a:solidFill>
                <a:schemeClr val="tx1"/>
              </a:solidFill>
              <a:latin typeface="华文楷体" panose="02010600040101010101" charset="-122"/>
              <a:ea typeface="华文楷体" panose="02010600040101010101" charset="-122"/>
              <a:cs typeface="宋体" panose="02010600030101010101" pitchFamily="2" charset="-122"/>
              <a:sym typeface="+mn-ea"/>
            </a:endParaRPr>
          </a:p>
        </p:txBody>
      </p:sp>
      <p:sp>
        <p:nvSpPr>
          <p:cNvPr id="5" name="文本框 4"/>
          <p:cNvSpPr txBox="1"/>
          <p:nvPr>
            <p:custDataLst>
              <p:tags r:id="rId2"/>
            </p:custDataLst>
          </p:nvPr>
        </p:nvSpPr>
        <p:spPr>
          <a:xfrm>
            <a:off x="737870" y="5200650"/>
            <a:ext cx="10762615" cy="1420495"/>
          </a:xfrm>
          <a:prstGeom prst="rect">
            <a:avLst/>
          </a:prstGeom>
          <a:solidFill>
            <a:schemeClr val="accent4">
              <a:lumMod val="60000"/>
              <a:lumOff val="40000"/>
            </a:schemeClr>
          </a:solidFill>
        </p:spPr>
        <p:txBody>
          <a:bodyPr wrap="square" rtlCol="0">
            <a:spAutoFit/>
          </a:bodyPr>
          <a:lstStyle/>
          <a:p>
            <a:pPr>
              <a:lnSpc>
                <a:spcPct val="120000"/>
              </a:lnSpc>
            </a:pPr>
            <a:r>
              <a:rPr lang="zh-CN" altLang="en-US" sz="2400">
                <a:latin typeface="华文隶书" panose="02010800040101010101" charset="-122"/>
                <a:ea typeface="华文隶书" panose="02010800040101010101" charset="-122"/>
              </a:rPr>
              <a:t>注意：</a:t>
            </a:r>
            <a:r>
              <a:rPr lang="zh-CN" altLang="en-US" sz="2400">
                <a:latin typeface="华文隶书" panose="02010800040101010101" charset="-122"/>
                <a:ea typeface="华文隶书" panose="02010800040101010101" charset="-122"/>
                <a:sym typeface="+mn-ea"/>
              </a:rPr>
              <a:t>按劳分配</a:t>
            </a:r>
            <a:r>
              <a:rPr lang="zh-CN" altLang="en-US" sz="2400" b="1">
                <a:solidFill>
                  <a:srgbClr val="C00000"/>
                </a:solidFill>
                <a:latin typeface="华文隶书" panose="02010800040101010101" charset="-122"/>
                <a:ea typeface="华文隶书" panose="02010800040101010101" charset="-122"/>
                <a:sym typeface="+mn-ea"/>
              </a:rPr>
              <a:t>只存在于公有制经济中</a:t>
            </a:r>
            <a:r>
              <a:rPr lang="zh-CN" altLang="en-US" sz="2400">
                <a:latin typeface="华文隶书" panose="02010800040101010101" charset="-122"/>
                <a:ea typeface="华文隶书" panose="02010800040101010101" charset="-122"/>
                <a:sym typeface="+mn-ea"/>
              </a:rPr>
              <a:t>。比如：</a:t>
            </a:r>
            <a:r>
              <a:rPr kumimoji="1" lang="zh-CN" altLang="en-US" sz="2400">
                <a:solidFill>
                  <a:schemeClr val="tx1"/>
                </a:solidFill>
                <a:latin typeface="华文隶书" panose="02010800040101010101" charset="-122"/>
                <a:ea typeface="华文隶书" panose="02010800040101010101" charset="-122"/>
              </a:rPr>
              <a:t>国有企业、集体企业、国家机关、公有制企事业单位等，其职工的工资、奖金、津贴都属于按劳分配。</a:t>
            </a:r>
            <a:r>
              <a:rPr lang="zh-CN" altLang="en-US" sz="2400">
                <a:solidFill>
                  <a:schemeClr val="tx1"/>
                </a:solidFill>
                <a:latin typeface="华文隶书" panose="02010800040101010101" charset="-122"/>
                <a:ea typeface="华文隶书" panose="02010800040101010101" charset="-122"/>
                <a:sym typeface="微软雅黑" panose="020B0503020204020204" charset="-122"/>
              </a:rPr>
              <a:t>农民承包土地所得的收入。事业单位的绩效工资等。</a:t>
            </a:r>
            <a:endParaRPr kumimoji="1" lang="zh-CN" altLang="en-US" sz="2400">
              <a:solidFill>
                <a:schemeClr val="tx1"/>
              </a:solidFill>
              <a:latin typeface="华文隶书" panose="02010800040101010101" charset="-122"/>
              <a:ea typeface="华文隶书" panose="02010800040101010101" charset="-122"/>
              <a:sym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ox(in)">
                                      <p:cBhvr>
                                        <p:cTn id="7" dur="2000"/>
                                        <p:tgtEl>
                                          <p:spTgt spid="3">
                                            <p:txEl>
                                              <p:pRg st="1" end="1"/>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ox(in)">
                                      <p:cBhvr>
                                        <p:cTn id="10" dur="2000"/>
                                        <p:tgtEl>
                                          <p:spTgt spid="3">
                                            <p:txEl>
                                              <p:pRg st="2" end="2"/>
                                            </p:txEl>
                                          </p:spTgt>
                                        </p:tgtEl>
                                      </p:cBhvr>
                                    </p:animEffect>
                                  </p:childTnLst>
                                </p:cTn>
                              </p:par>
                              <p:par>
                                <p:cTn id="11" presetID="4" presetClass="entr" presetSubtype="16"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ox(in)">
                                      <p:cBhvr>
                                        <p:cTn id="13" dur="20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custDataLst>
              <p:tags r:id="rId1"/>
            </p:custDataLst>
          </p:nvPr>
        </p:nvSpPr>
        <p:spPr>
          <a:xfrm>
            <a:off x="844550" y="304800"/>
            <a:ext cx="3259455" cy="521970"/>
          </a:xfrm>
          <a:prstGeom prst="rect">
            <a:avLst/>
          </a:prstGeom>
          <a:noFill/>
        </p:spPr>
        <p:txBody>
          <a:bodyPr wrap="square" rtlCol="0">
            <a:spAutoFit/>
          </a:bodyPr>
          <a:lstStyle/>
          <a:p>
            <a:r>
              <a:rPr lang="en-US" altLang="zh-CN" sz="2800">
                <a:solidFill>
                  <a:srgbClr val="FF0000"/>
                </a:solidFill>
                <a:latin typeface="微软雅黑" panose="020B0503020204020204" charset="-122"/>
                <a:ea typeface="微软雅黑" panose="020B0503020204020204" charset="-122"/>
                <a:cs typeface="微软雅黑" panose="020B0503020204020204" charset="-122"/>
              </a:rPr>
              <a:t>2</a:t>
            </a:r>
            <a:r>
              <a:rPr lang="zh-CN" altLang="en-US" sz="2800">
                <a:solidFill>
                  <a:srgbClr val="FF0000"/>
                </a:solidFill>
                <a:latin typeface="微软雅黑" panose="020B0503020204020204" charset="-122"/>
                <a:ea typeface="微软雅黑" panose="020B0503020204020204" charset="-122"/>
                <a:cs typeface="微软雅黑" panose="020B0503020204020204" charset="-122"/>
              </a:rPr>
              <a:t>、其他分配制度</a:t>
            </a:r>
            <a:endParaRPr lang="zh-CN" altLang="en-US" sz="2800">
              <a:solidFill>
                <a:srgbClr val="FF0000"/>
              </a:solidFill>
              <a:latin typeface="微软雅黑" panose="020B0503020204020204" charset="-122"/>
              <a:ea typeface="微软雅黑" panose="020B0503020204020204" charset="-122"/>
              <a:cs typeface="微软雅黑" panose="020B0503020204020204" charset="-122"/>
            </a:endParaRPr>
          </a:p>
        </p:txBody>
      </p:sp>
      <p:sp>
        <p:nvSpPr>
          <p:cNvPr id="3" name="文本框 2"/>
          <p:cNvSpPr txBox="1"/>
          <p:nvPr>
            <p:custDataLst>
              <p:tags r:id="rId2"/>
            </p:custDataLst>
          </p:nvPr>
        </p:nvSpPr>
        <p:spPr>
          <a:xfrm>
            <a:off x="482600" y="913130"/>
            <a:ext cx="11226165" cy="1383665"/>
          </a:xfrm>
          <a:prstGeom prst="rect">
            <a:avLst/>
          </a:prstGeom>
          <a:noFill/>
        </p:spPr>
        <p:txBody>
          <a:bodyPr wrap="square" rtlCol="0">
            <a:spAutoFit/>
          </a:bodyPr>
          <a:lstStyle/>
          <a:p>
            <a:r>
              <a:rPr lang="en-US" altLang="zh-CN" sz="2400">
                <a:latin typeface="隶书" panose="02010509060101010101" charset="-122"/>
                <a:ea typeface="隶书" panose="02010509060101010101" charset="-122"/>
              </a:rPr>
              <a:t>    </a:t>
            </a:r>
            <a:r>
              <a:rPr lang="zh-CN" altLang="en-US" sz="2800">
                <a:latin typeface="隶书" panose="02010509060101010101" charset="-122"/>
                <a:ea typeface="隶书" panose="02010509060101010101" charset="-122"/>
              </a:rPr>
              <a:t>让</a:t>
            </a:r>
            <a:r>
              <a:rPr lang="zh-CN" altLang="en-US" sz="2800">
                <a:solidFill>
                  <a:srgbClr val="352ACC"/>
                </a:solidFill>
                <a:latin typeface="隶书" panose="02010509060101010101" charset="-122"/>
                <a:ea typeface="隶书" panose="02010509060101010101" charset="-122"/>
              </a:rPr>
              <a:t>劳动、资本、土地、知识、技术、管理、数据</a:t>
            </a:r>
            <a:r>
              <a:rPr lang="zh-CN" altLang="en-US" sz="2800">
                <a:latin typeface="隶书" panose="02010509060101010101" charset="-122"/>
                <a:ea typeface="隶书" panose="02010509060101010101" charset="-122"/>
              </a:rPr>
              <a:t>等生产要素参与分配，有市场评价贡献，按贡献决定报酬。此外，在一定条件下，人们还可以取得</a:t>
            </a:r>
            <a:r>
              <a:rPr lang="zh-CN" altLang="en-US" sz="2800">
                <a:solidFill>
                  <a:srgbClr val="352ACC"/>
                </a:solidFill>
                <a:latin typeface="隶书" panose="02010509060101010101" charset="-122"/>
                <a:ea typeface="隶书" panose="02010509060101010101" charset="-122"/>
              </a:rPr>
              <a:t>社会保障收入</a:t>
            </a:r>
            <a:r>
              <a:rPr lang="zh-CN" altLang="en-US" sz="2800">
                <a:latin typeface="隶书" panose="02010509060101010101" charset="-122"/>
                <a:ea typeface="隶书" panose="02010509060101010101" charset="-122"/>
              </a:rPr>
              <a:t>，</a:t>
            </a:r>
            <a:r>
              <a:rPr lang="zh-CN" altLang="en-US" sz="2800">
                <a:solidFill>
                  <a:srgbClr val="352ACC"/>
                </a:solidFill>
                <a:latin typeface="隶书" panose="02010509060101010101" charset="-122"/>
                <a:ea typeface="隶书" panose="02010509060101010101" charset="-122"/>
              </a:rPr>
              <a:t>获得社会公益事业的帮助</a:t>
            </a:r>
            <a:r>
              <a:rPr lang="zh-CN" altLang="en-US" sz="2800">
                <a:latin typeface="隶书" panose="02010509060101010101" charset="-122"/>
                <a:ea typeface="隶书" panose="02010509060101010101" charset="-122"/>
              </a:rPr>
              <a:t>。</a:t>
            </a:r>
            <a:endParaRPr lang="zh-CN" altLang="en-US" sz="2800">
              <a:latin typeface="隶书" panose="02010509060101010101" charset="-122"/>
              <a:ea typeface="隶书" panose="02010509060101010101" charset="-122"/>
            </a:endParaRPr>
          </a:p>
        </p:txBody>
      </p:sp>
      <p:sp>
        <p:nvSpPr>
          <p:cNvPr id="43053" name="文本框 44"/>
          <p:cNvSpPr/>
          <p:nvPr>
            <p:custDataLst>
              <p:tags r:id="rId3"/>
            </p:custDataLst>
          </p:nvPr>
        </p:nvSpPr>
        <p:spPr>
          <a:xfrm>
            <a:off x="2535767" y="2383367"/>
            <a:ext cx="1947333" cy="583565"/>
          </a:xfrm>
          <a:prstGeom prst="rect">
            <a:avLst/>
          </a:prstGeom>
          <a:noFill/>
          <a:ln w="9525">
            <a:noFill/>
          </a:ln>
        </p:spPr>
        <p:txBody>
          <a:bodyPr wrap="square" anchor="t">
            <a:spAutoFit/>
          </a:bodyPr>
          <a:lstStyle/>
          <a:p>
            <a:r>
              <a:rPr lang="zh-CN" altLang="en-US" sz="3200" b="1">
                <a:latin typeface="黑体" panose="02010609060101010101" charset="-122"/>
                <a:ea typeface="黑体" panose="02010609060101010101" charset="-122"/>
              </a:rPr>
              <a:t>劳动要素</a:t>
            </a:r>
            <a:endParaRPr lang="zh-CN" altLang="en-US" sz="3200" b="1">
              <a:latin typeface="黑体" panose="02010609060101010101" charset="-122"/>
              <a:ea typeface="黑体" panose="02010609060101010101" charset="-122"/>
            </a:endParaRPr>
          </a:p>
        </p:txBody>
      </p:sp>
      <p:sp>
        <p:nvSpPr>
          <p:cNvPr id="43054" name="文本框 45"/>
          <p:cNvSpPr/>
          <p:nvPr>
            <p:custDataLst>
              <p:tags r:id="rId4"/>
            </p:custDataLst>
          </p:nvPr>
        </p:nvSpPr>
        <p:spPr>
          <a:xfrm>
            <a:off x="2535767" y="3213100"/>
            <a:ext cx="1947333" cy="583565"/>
          </a:xfrm>
          <a:prstGeom prst="rect">
            <a:avLst/>
          </a:prstGeom>
          <a:noFill/>
          <a:ln w="9525">
            <a:noFill/>
          </a:ln>
        </p:spPr>
        <p:txBody>
          <a:bodyPr wrap="square" anchor="t">
            <a:spAutoFit/>
          </a:bodyPr>
          <a:lstStyle/>
          <a:p>
            <a:r>
              <a:rPr lang="zh-CN" altLang="en-US" sz="3200" b="1">
                <a:latin typeface="黑体" panose="02010609060101010101" charset="-122"/>
                <a:ea typeface="黑体" panose="02010609060101010101" charset="-122"/>
              </a:rPr>
              <a:t>资本要素</a:t>
            </a:r>
            <a:endParaRPr lang="zh-CN" altLang="en-US" sz="3200" b="1">
              <a:latin typeface="黑体" panose="02010609060101010101" charset="-122"/>
              <a:ea typeface="黑体" panose="02010609060101010101" charset="-122"/>
            </a:endParaRPr>
          </a:p>
        </p:txBody>
      </p:sp>
      <p:sp>
        <p:nvSpPr>
          <p:cNvPr id="43055" name="文本框 46"/>
          <p:cNvSpPr/>
          <p:nvPr>
            <p:custDataLst>
              <p:tags r:id="rId5"/>
            </p:custDataLst>
          </p:nvPr>
        </p:nvSpPr>
        <p:spPr>
          <a:xfrm>
            <a:off x="2535767" y="4013200"/>
            <a:ext cx="1947333" cy="583565"/>
          </a:xfrm>
          <a:prstGeom prst="rect">
            <a:avLst/>
          </a:prstGeom>
          <a:noFill/>
          <a:ln w="9525">
            <a:noFill/>
          </a:ln>
        </p:spPr>
        <p:txBody>
          <a:bodyPr wrap="square" anchor="t">
            <a:spAutoFit/>
          </a:bodyPr>
          <a:lstStyle/>
          <a:p>
            <a:r>
              <a:rPr lang="zh-CN" altLang="en-US" sz="3200" b="1">
                <a:latin typeface="黑体" panose="02010609060101010101" charset="-122"/>
                <a:ea typeface="黑体" panose="02010609060101010101" charset="-122"/>
              </a:rPr>
              <a:t>土地要素</a:t>
            </a:r>
            <a:endParaRPr lang="zh-CN" altLang="en-US" sz="3200" b="1">
              <a:latin typeface="黑体" panose="02010609060101010101" charset="-122"/>
              <a:ea typeface="黑体" panose="02010609060101010101" charset="-122"/>
            </a:endParaRPr>
          </a:p>
        </p:txBody>
      </p:sp>
      <p:sp>
        <p:nvSpPr>
          <p:cNvPr id="43056" name="文本框 47"/>
          <p:cNvSpPr/>
          <p:nvPr>
            <p:custDataLst>
              <p:tags r:id="rId6"/>
            </p:custDataLst>
          </p:nvPr>
        </p:nvSpPr>
        <p:spPr>
          <a:xfrm>
            <a:off x="2535767" y="4813300"/>
            <a:ext cx="1930400" cy="583565"/>
          </a:xfrm>
          <a:prstGeom prst="rect">
            <a:avLst/>
          </a:prstGeom>
          <a:noFill/>
          <a:ln w="9525">
            <a:noFill/>
          </a:ln>
        </p:spPr>
        <p:txBody>
          <a:bodyPr wrap="square" anchor="t">
            <a:spAutoFit/>
          </a:bodyPr>
          <a:lstStyle/>
          <a:p>
            <a:r>
              <a:rPr lang="zh-CN" altLang="en-US" sz="3200" b="1">
                <a:latin typeface="黑体" panose="02010609060101010101" charset="-122"/>
                <a:ea typeface="黑体" panose="02010609060101010101" charset="-122"/>
              </a:rPr>
              <a:t>技术要素</a:t>
            </a:r>
            <a:endParaRPr lang="zh-CN" altLang="en-US" sz="3200" b="1">
              <a:latin typeface="黑体" panose="02010609060101010101" charset="-122"/>
              <a:ea typeface="黑体" panose="02010609060101010101" charset="-122"/>
            </a:endParaRPr>
          </a:p>
        </p:txBody>
      </p:sp>
      <p:sp>
        <p:nvSpPr>
          <p:cNvPr id="43057" name="文本框 48"/>
          <p:cNvSpPr/>
          <p:nvPr>
            <p:custDataLst>
              <p:tags r:id="rId7"/>
            </p:custDataLst>
          </p:nvPr>
        </p:nvSpPr>
        <p:spPr>
          <a:xfrm>
            <a:off x="2520951" y="5568951"/>
            <a:ext cx="1945216" cy="583565"/>
          </a:xfrm>
          <a:prstGeom prst="rect">
            <a:avLst/>
          </a:prstGeom>
          <a:noFill/>
          <a:ln w="9525">
            <a:noFill/>
          </a:ln>
        </p:spPr>
        <p:txBody>
          <a:bodyPr wrap="square" anchor="t">
            <a:spAutoFit/>
          </a:bodyPr>
          <a:lstStyle/>
          <a:p>
            <a:r>
              <a:rPr lang="zh-CN" altLang="en-US" sz="3200" b="1">
                <a:latin typeface="黑体" panose="02010609060101010101" charset="-122"/>
                <a:ea typeface="黑体" panose="02010609060101010101" charset="-122"/>
              </a:rPr>
              <a:t>管理要素</a:t>
            </a:r>
            <a:endParaRPr lang="zh-CN" altLang="en-US" sz="3200" b="1">
              <a:latin typeface="黑体" panose="02010609060101010101" charset="-122"/>
              <a:ea typeface="黑体" panose="02010609060101010101" charset="-122"/>
            </a:endParaRPr>
          </a:p>
        </p:txBody>
      </p:sp>
      <p:sp>
        <p:nvSpPr>
          <p:cNvPr id="43058" name="文本框 49"/>
          <p:cNvSpPr/>
          <p:nvPr>
            <p:custDataLst>
              <p:tags r:id="rId8"/>
            </p:custDataLst>
          </p:nvPr>
        </p:nvSpPr>
        <p:spPr>
          <a:xfrm>
            <a:off x="4480984" y="3088217"/>
            <a:ext cx="6341533" cy="829945"/>
          </a:xfrm>
          <a:prstGeom prst="rect">
            <a:avLst/>
          </a:prstGeom>
          <a:noFill/>
          <a:ln w="9525">
            <a:noFill/>
          </a:ln>
        </p:spPr>
        <p:txBody>
          <a:bodyPr wrap="square" anchor="t">
            <a:spAutoFit/>
          </a:bodyPr>
          <a:lstStyle/>
          <a:p>
            <a:r>
              <a:rPr lang="zh-CN" altLang="en-US" sz="2400" b="1">
                <a:solidFill>
                  <a:srgbClr val="C00000"/>
                </a:solidFill>
                <a:latin typeface="黑体" panose="02010609060101010101" charset="-122"/>
                <a:ea typeface="黑体" panose="02010609060101010101" charset="-122"/>
              </a:rPr>
              <a:t>私营企业主的税后利润、存款利息、股息或股本转让所得、债券利息</a:t>
            </a:r>
            <a:r>
              <a:rPr lang="zh-CN" altLang="en-US" sz="2400" b="1">
                <a:latin typeface="黑体" panose="02010609060101010101" charset="-122"/>
                <a:ea typeface="黑体" panose="02010609060101010101" charset="-122"/>
              </a:rPr>
              <a:t>等</a:t>
            </a:r>
            <a:endParaRPr lang="zh-CN" altLang="en-US" sz="2400" b="1">
              <a:solidFill>
                <a:srgbClr val="C00000"/>
              </a:solidFill>
              <a:latin typeface="黑体" panose="02010609060101010101" charset="-122"/>
              <a:ea typeface="黑体" panose="02010609060101010101" charset="-122"/>
            </a:endParaRPr>
          </a:p>
        </p:txBody>
      </p:sp>
      <p:sp>
        <p:nvSpPr>
          <p:cNvPr id="43059" name="文本框 50"/>
          <p:cNvSpPr/>
          <p:nvPr>
            <p:custDataLst>
              <p:tags r:id="rId9"/>
            </p:custDataLst>
          </p:nvPr>
        </p:nvSpPr>
        <p:spPr>
          <a:xfrm>
            <a:off x="4505326" y="4039235"/>
            <a:ext cx="4885267" cy="501650"/>
          </a:xfrm>
          <a:prstGeom prst="rect">
            <a:avLst/>
          </a:prstGeom>
          <a:noFill/>
          <a:ln w="9525">
            <a:noFill/>
          </a:ln>
        </p:spPr>
        <p:txBody>
          <a:bodyPr wrap="square" anchor="t">
            <a:spAutoFit/>
          </a:bodyPr>
          <a:lstStyle/>
          <a:p>
            <a:r>
              <a:rPr lang="zh-CN" altLang="en-US" sz="2665" b="1">
                <a:solidFill>
                  <a:srgbClr val="C00000"/>
                </a:solidFill>
                <a:latin typeface="黑体" panose="02010609060101010101" charset="-122"/>
                <a:ea typeface="黑体" panose="02010609060101010101" charset="-122"/>
              </a:rPr>
              <a:t>土地、房屋的租金或转让金</a:t>
            </a:r>
            <a:r>
              <a:rPr lang="zh-CN" altLang="en-US" sz="2665" b="1">
                <a:latin typeface="黑体" panose="02010609060101010101" charset="-122"/>
                <a:ea typeface="黑体" panose="02010609060101010101" charset="-122"/>
              </a:rPr>
              <a:t>等</a:t>
            </a:r>
            <a:endParaRPr lang="zh-CN" altLang="en-US" sz="2665" b="1">
              <a:latin typeface="黑体" panose="02010609060101010101" charset="-122"/>
              <a:ea typeface="黑体" panose="02010609060101010101" charset="-122"/>
            </a:endParaRPr>
          </a:p>
        </p:txBody>
      </p:sp>
      <p:sp>
        <p:nvSpPr>
          <p:cNvPr id="43060" name="文本框 51"/>
          <p:cNvSpPr/>
          <p:nvPr>
            <p:custDataLst>
              <p:tags r:id="rId10"/>
            </p:custDataLst>
          </p:nvPr>
        </p:nvSpPr>
        <p:spPr>
          <a:xfrm>
            <a:off x="4483100" y="4813300"/>
            <a:ext cx="6290733" cy="501650"/>
          </a:xfrm>
          <a:prstGeom prst="rect">
            <a:avLst/>
          </a:prstGeom>
          <a:noFill/>
          <a:ln w="9525">
            <a:noFill/>
          </a:ln>
        </p:spPr>
        <p:txBody>
          <a:bodyPr wrap="square" anchor="t">
            <a:spAutoFit/>
          </a:bodyPr>
          <a:lstStyle/>
          <a:p>
            <a:r>
              <a:rPr lang="zh-CN" altLang="en-US" sz="2665" b="1">
                <a:solidFill>
                  <a:srgbClr val="C00000"/>
                </a:solidFill>
                <a:latin typeface="黑体" panose="02010609060101010101" charset="-122"/>
                <a:ea typeface="黑体" panose="02010609060101010101" charset="-122"/>
              </a:rPr>
              <a:t>技术入股、专利使用、技术转让</a:t>
            </a:r>
            <a:r>
              <a:rPr lang="zh-CN" altLang="en-US" sz="2665" b="1">
                <a:latin typeface="黑体" panose="02010609060101010101" charset="-122"/>
                <a:ea typeface="黑体" panose="02010609060101010101" charset="-122"/>
              </a:rPr>
              <a:t>的收入</a:t>
            </a:r>
            <a:endParaRPr lang="zh-CN" altLang="en-US" sz="2665" b="1">
              <a:latin typeface="黑体" panose="02010609060101010101" charset="-122"/>
              <a:ea typeface="黑体" panose="02010609060101010101" charset="-122"/>
            </a:endParaRPr>
          </a:p>
        </p:txBody>
      </p:sp>
      <p:sp>
        <p:nvSpPr>
          <p:cNvPr id="43061" name="文本框 52"/>
          <p:cNvSpPr/>
          <p:nvPr>
            <p:custDataLst>
              <p:tags r:id="rId11"/>
            </p:custDataLst>
          </p:nvPr>
        </p:nvSpPr>
        <p:spPr>
          <a:xfrm>
            <a:off x="4480984" y="5446184"/>
            <a:ext cx="6294967" cy="829945"/>
          </a:xfrm>
          <a:prstGeom prst="rect">
            <a:avLst/>
          </a:prstGeom>
          <a:noFill/>
          <a:ln w="9525">
            <a:noFill/>
          </a:ln>
        </p:spPr>
        <p:txBody>
          <a:bodyPr wrap="square" anchor="t">
            <a:spAutoFit/>
          </a:bodyPr>
          <a:lstStyle/>
          <a:p>
            <a:pPr>
              <a:lnSpc>
                <a:spcPct val="90000"/>
              </a:lnSpc>
            </a:pPr>
            <a:r>
              <a:rPr lang="zh-CN" altLang="en-US" sz="2665" b="1">
                <a:solidFill>
                  <a:srgbClr val="C00000"/>
                </a:solidFill>
                <a:latin typeface="黑体" panose="02010609060101010101" charset="-122"/>
                <a:ea typeface="黑体" panose="02010609060101010101" charset="-122"/>
              </a:rPr>
              <a:t>企业管理人员凭借管理才能和在生产经营中的贡献</a:t>
            </a:r>
            <a:r>
              <a:rPr lang="zh-CN" altLang="en-US" sz="2665" b="1">
                <a:latin typeface="黑体" panose="02010609060101010101" charset="-122"/>
                <a:ea typeface="黑体" panose="02010609060101010101" charset="-122"/>
              </a:rPr>
              <a:t>而参与分配的方式</a:t>
            </a:r>
            <a:endParaRPr lang="zh-CN" altLang="en-US" sz="2665" b="1">
              <a:latin typeface="黑体" panose="02010609060101010101" charset="-122"/>
              <a:ea typeface="黑体" panose="02010609060101010101" charset="-122"/>
            </a:endParaRPr>
          </a:p>
        </p:txBody>
      </p:sp>
      <p:sp>
        <p:nvSpPr>
          <p:cNvPr id="43062" name="文本框 53"/>
          <p:cNvSpPr/>
          <p:nvPr>
            <p:custDataLst>
              <p:tags r:id="rId12"/>
            </p:custDataLst>
          </p:nvPr>
        </p:nvSpPr>
        <p:spPr>
          <a:xfrm>
            <a:off x="4505114" y="2314364"/>
            <a:ext cx="6292849" cy="755650"/>
          </a:xfrm>
          <a:prstGeom prst="rect">
            <a:avLst/>
          </a:prstGeom>
          <a:noFill/>
          <a:ln w="9525">
            <a:noFill/>
          </a:ln>
        </p:spPr>
        <p:txBody>
          <a:bodyPr wrap="square" anchor="t">
            <a:spAutoFit/>
          </a:bodyPr>
          <a:lstStyle/>
          <a:p>
            <a:pPr>
              <a:lnSpc>
                <a:spcPct val="90000"/>
              </a:lnSpc>
            </a:pPr>
            <a:r>
              <a:rPr lang="zh-CN" altLang="en-US" sz="2400" b="1">
                <a:latin typeface="黑体" panose="02010609060101010101" charset="-122"/>
                <a:ea typeface="黑体" panose="02010609060101010101" charset="-122"/>
              </a:rPr>
              <a:t>在</a:t>
            </a:r>
            <a:r>
              <a:rPr lang="zh-CN" altLang="en-US" sz="2400" b="1">
                <a:solidFill>
                  <a:srgbClr val="C00000"/>
                </a:solidFill>
                <a:latin typeface="黑体" panose="02010609060101010101" charset="-122"/>
                <a:ea typeface="黑体" panose="02010609060101010101" charset="-122"/>
              </a:rPr>
              <a:t>个体、私营、外贸企业中</a:t>
            </a:r>
            <a:r>
              <a:rPr lang="zh-CN" altLang="en-US" sz="2400" b="1">
                <a:latin typeface="黑体" panose="02010609060101010101" charset="-122"/>
                <a:ea typeface="黑体" panose="02010609060101010101" charset="-122"/>
              </a:rPr>
              <a:t>的劳动者获得的工资、资金津贴等收入</a:t>
            </a:r>
            <a:endParaRPr lang="zh-CN" altLang="en-US" sz="2400" b="1">
              <a:latin typeface="黑体" panose="02010609060101010101" charset="-122"/>
              <a:ea typeface="黑体" panose="02010609060101010101" charset="-122"/>
            </a:endParaRPr>
          </a:p>
        </p:txBody>
      </p:sp>
      <p:sp>
        <p:nvSpPr>
          <p:cNvPr id="43049" name="文本框 40"/>
          <p:cNvSpPr/>
          <p:nvPr>
            <p:custDataLst>
              <p:tags r:id="rId13"/>
            </p:custDataLst>
          </p:nvPr>
        </p:nvSpPr>
        <p:spPr>
          <a:xfrm>
            <a:off x="690880" y="2383367"/>
            <a:ext cx="1290320" cy="3572933"/>
          </a:xfrm>
          <a:prstGeom prst="rect">
            <a:avLst/>
          </a:prstGeom>
          <a:noFill/>
          <a:ln w="9525">
            <a:noFill/>
          </a:ln>
        </p:spPr>
        <p:txBody>
          <a:bodyPr vert="eaVert" wrap="square" anchor="t">
            <a:spAutoFit/>
          </a:bodyPr>
          <a:lstStyle/>
          <a:p>
            <a:r>
              <a:rPr lang="zh-CN" altLang="en-US" sz="3600">
                <a:latin typeface="黑体" panose="02010609060101010101" charset="-122"/>
                <a:ea typeface="黑体" panose="02010609060101010101" charset="-122"/>
              </a:rPr>
              <a:t>按生产要素分配</a:t>
            </a:r>
            <a:endParaRPr lang="zh-CN" altLang="en-US" sz="3600">
              <a:latin typeface="黑体" panose="02010609060101010101" charset="-122"/>
              <a:ea typeface="黑体" panose="02010609060101010101" charset="-122"/>
            </a:endParaRPr>
          </a:p>
          <a:p>
            <a:r>
              <a:rPr lang="zh-CN" altLang="en-US" sz="3600">
                <a:latin typeface="黑体" panose="02010609060101010101" charset="-122"/>
                <a:ea typeface="黑体" panose="02010609060101010101" charset="-122"/>
              </a:rPr>
              <a:t>（多种分配方式）</a:t>
            </a:r>
            <a:endParaRPr lang="zh-CN" altLang="en-US" sz="3600">
              <a:latin typeface="黑体" panose="02010609060101010101" charset="-122"/>
              <a:ea typeface="黑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3062"/>
                                        </p:tgtEl>
                                        <p:attrNameLst>
                                          <p:attrName>style.visibility</p:attrName>
                                        </p:attrNameLst>
                                      </p:cBhvr>
                                      <p:to>
                                        <p:strVal val="visible"/>
                                      </p:to>
                                    </p:set>
                                    <p:anim calcmode="lin" valueType="num">
                                      <p:cBhvr>
                                        <p:cTn id="12" dur="500" fill="hold"/>
                                        <p:tgtEl>
                                          <p:spTgt spid="43062"/>
                                        </p:tgtEl>
                                        <p:attrNameLst>
                                          <p:attrName>ppt_x</p:attrName>
                                        </p:attrNameLst>
                                      </p:cBhvr>
                                      <p:tavLst>
                                        <p:tav tm="0">
                                          <p:val>
                                            <p:strVal val="#ppt_x"/>
                                          </p:val>
                                        </p:tav>
                                        <p:tav tm="100000">
                                          <p:val>
                                            <p:strVal val="#ppt_x"/>
                                          </p:val>
                                        </p:tav>
                                      </p:tavLst>
                                    </p:anim>
                                    <p:anim calcmode="lin" valueType="num">
                                      <p:cBhvr>
                                        <p:cTn id="13" dur="500" fill="hold"/>
                                        <p:tgtEl>
                                          <p:spTgt spid="43062"/>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43053"/>
                                        </p:tgtEl>
                                        <p:attrNameLst>
                                          <p:attrName>style.visibility</p:attrName>
                                        </p:attrNameLst>
                                      </p:cBhvr>
                                      <p:to>
                                        <p:strVal val="visible"/>
                                      </p:to>
                                    </p:set>
                                    <p:anim calcmode="lin" valueType="num">
                                      <p:cBhvr>
                                        <p:cTn id="16" dur="500" fill="hold"/>
                                        <p:tgtEl>
                                          <p:spTgt spid="43053"/>
                                        </p:tgtEl>
                                        <p:attrNameLst>
                                          <p:attrName>ppt_x</p:attrName>
                                        </p:attrNameLst>
                                      </p:cBhvr>
                                      <p:tavLst>
                                        <p:tav tm="0">
                                          <p:val>
                                            <p:strVal val="#ppt_x"/>
                                          </p:val>
                                        </p:tav>
                                        <p:tav tm="100000">
                                          <p:val>
                                            <p:strVal val="#ppt_x"/>
                                          </p:val>
                                        </p:tav>
                                      </p:tavLst>
                                    </p:anim>
                                    <p:anim calcmode="lin" valueType="num">
                                      <p:cBhvr>
                                        <p:cTn id="17" dur="500" fill="hold"/>
                                        <p:tgtEl>
                                          <p:spTgt spid="43053"/>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43054"/>
                                        </p:tgtEl>
                                        <p:attrNameLst>
                                          <p:attrName>style.visibility</p:attrName>
                                        </p:attrNameLst>
                                      </p:cBhvr>
                                      <p:to>
                                        <p:strVal val="visible"/>
                                      </p:to>
                                    </p:set>
                                    <p:anim calcmode="lin" valueType="num">
                                      <p:cBhvr>
                                        <p:cTn id="22" dur="500" fill="hold"/>
                                        <p:tgtEl>
                                          <p:spTgt spid="43054"/>
                                        </p:tgtEl>
                                        <p:attrNameLst>
                                          <p:attrName>ppt_x</p:attrName>
                                        </p:attrNameLst>
                                      </p:cBhvr>
                                      <p:tavLst>
                                        <p:tav tm="0">
                                          <p:val>
                                            <p:strVal val="#ppt_x"/>
                                          </p:val>
                                        </p:tav>
                                        <p:tav tm="100000">
                                          <p:val>
                                            <p:strVal val="#ppt_x"/>
                                          </p:val>
                                        </p:tav>
                                      </p:tavLst>
                                    </p:anim>
                                    <p:anim calcmode="lin" valueType="num">
                                      <p:cBhvr>
                                        <p:cTn id="23" dur="500" fill="hold"/>
                                        <p:tgtEl>
                                          <p:spTgt spid="43054"/>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3058"/>
                                        </p:tgtEl>
                                        <p:attrNameLst>
                                          <p:attrName>style.visibility</p:attrName>
                                        </p:attrNameLst>
                                      </p:cBhvr>
                                      <p:to>
                                        <p:strVal val="visible"/>
                                      </p:to>
                                    </p:set>
                                    <p:anim calcmode="lin" valueType="num">
                                      <p:cBhvr>
                                        <p:cTn id="26" dur="500" fill="hold"/>
                                        <p:tgtEl>
                                          <p:spTgt spid="43058"/>
                                        </p:tgtEl>
                                        <p:attrNameLst>
                                          <p:attrName>ppt_x</p:attrName>
                                        </p:attrNameLst>
                                      </p:cBhvr>
                                      <p:tavLst>
                                        <p:tav tm="0">
                                          <p:val>
                                            <p:strVal val="#ppt_x"/>
                                          </p:val>
                                        </p:tav>
                                        <p:tav tm="100000">
                                          <p:val>
                                            <p:strVal val="#ppt_x"/>
                                          </p:val>
                                        </p:tav>
                                      </p:tavLst>
                                    </p:anim>
                                    <p:anim calcmode="lin" valueType="num">
                                      <p:cBhvr>
                                        <p:cTn id="27" dur="500" fill="hold"/>
                                        <p:tgtEl>
                                          <p:spTgt spid="43058"/>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43055"/>
                                        </p:tgtEl>
                                        <p:attrNameLst>
                                          <p:attrName>style.visibility</p:attrName>
                                        </p:attrNameLst>
                                      </p:cBhvr>
                                      <p:to>
                                        <p:strVal val="visible"/>
                                      </p:to>
                                    </p:set>
                                    <p:anim calcmode="lin" valueType="num">
                                      <p:cBhvr>
                                        <p:cTn id="32" dur="500" fill="hold"/>
                                        <p:tgtEl>
                                          <p:spTgt spid="43055"/>
                                        </p:tgtEl>
                                        <p:attrNameLst>
                                          <p:attrName>ppt_x</p:attrName>
                                        </p:attrNameLst>
                                      </p:cBhvr>
                                      <p:tavLst>
                                        <p:tav tm="0">
                                          <p:val>
                                            <p:strVal val="#ppt_x"/>
                                          </p:val>
                                        </p:tav>
                                        <p:tav tm="100000">
                                          <p:val>
                                            <p:strVal val="#ppt_x"/>
                                          </p:val>
                                        </p:tav>
                                      </p:tavLst>
                                    </p:anim>
                                    <p:anim calcmode="lin" valueType="num">
                                      <p:cBhvr>
                                        <p:cTn id="33" dur="500" fill="hold"/>
                                        <p:tgtEl>
                                          <p:spTgt spid="4305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43059"/>
                                        </p:tgtEl>
                                        <p:attrNameLst>
                                          <p:attrName>style.visibility</p:attrName>
                                        </p:attrNameLst>
                                      </p:cBhvr>
                                      <p:to>
                                        <p:strVal val="visible"/>
                                      </p:to>
                                    </p:set>
                                    <p:anim calcmode="lin" valueType="num">
                                      <p:cBhvr>
                                        <p:cTn id="36" dur="500" fill="hold"/>
                                        <p:tgtEl>
                                          <p:spTgt spid="43059"/>
                                        </p:tgtEl>
                                        <p:attrNameLst>
                                          <p:attrName>ppt_x</p:attrName>
                                        </p:attrNameLst>
                                      </p:cBhvr>
                                      <p:tavLst>
                                        <p:tav tm="0">
                                          <p:val>
                                            <p:strVal val="#ppt_x"/>
                                          </p:val>
                                        </p:tav>
                                        <p:tav tm="100000">
                                          <p:val>
                                            <p:strVal val="#ppt_x"/>
                                          </p:val>
                                        </p:tav>
                                      </p:tavLst>
                                    </p:anim>
                                    <p:anim calcmode="lin" valueType="num">
                                      <p:cBhvr>
                                        <p:cTn id="37" dur="500" fill="hold"/>
                                        <p:tgtEl>
                                          <p:spTgt spid="43059"/>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43056"/>
                                        </p:tgtEl>
                                        <p:attrNameLst>
                                          <p:attrName>style.visibility</p:attrName>
                                        </p:attrNameLst>
                                      </p:cBhvr>
                                      <p:to>
                                        <p:strVal val="visible"/>
                                      </p:to>
                                    </p:set>
                                    <p:anim calcmode="lin" valueType="num">
                                      <p:cBhvr>
                                        <p:cTn id="42" dur="500" fill="hold"/>
                                        <p:tgtEl>
                                          <p:spTgt spid="43056"/>
                                        </p:tgtEl>
                                        <p:attrNameLst>
                                          <p:attrName>ppt_x</p:attrName>
                                        </p:attrNameLst>
                                      </p:cBhvr>
                                      <p:tavLst>
                                        <p:tav tm="0">
                                          <p:val>
                                            <p:strVal val="#ppt_x"/>
                                          </p:val>
                                        </p:tav>
                                        <p:tav tm="100000">
                                          <p:val>
                                            <p:strVal val="#ppt_x"/>
                                          </p:val>
                                        </p:tav>
                                      </p:tavLst>
                                    </p:anim>
                                    <p:anim calcmode="lin" valueType="num">
                                      <p:cBhvr>
                                        <p:cTn id="43" dur="500" fill="hold"/>
                                        <p:tgtEl>
                                          <p:spTgt spid="43056"/>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3060"/>
                                        </p:tgtEl>
                                        <p:attrNameLst>
                                          <p:attrName>style.visibility</p:attrName>
                                        </p:attrNameLst>
                                      </p:cBhvr>
                                      <p:to>
                                        <p:strVal val="visible"/>
                                      </p:to>
                                    </p:set>
                                    <p:anim calcmode="lin" valueType="num">
                                      <p:cBhvr>
                                        <p:cTn id="46" dur="500" fill="hold"/>
                                        <p:tgtEl>
                                          <p:spTgt spid="43060"/>
                                        </p:tgtEl>
                                        <p:attrNameLst>
                                          <p:attrName>ppt_x</p:attrName>
                                        </p:attrNameLst>
                                      </p:cBhvr>
                                      <p:tavLst>
                                        <p:tav tm="0">
                                          <p:val>
                                            <p:strVal val="#ppt_x"/>
                                          </p:val>
                                        </p:tav>
                                        <p:tav tm="100000">
                                          <p:val>
                                            <p:strVal val="#ppt_x"/>
                                          </p:val>
                                        </p:tav>
                                      </p:tavLst>
                                    </p:anim>
                                    <p:anim calcmode="lin" valueType="num">
                                      <p:cBhvr>
                                        <p:cTn id="47" dur="500" fill="hold"/>
                                        <p:tgtEl>
                                          <p:spTgt spid="43060"/>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43061"/>
                                        </p:tgtEl>
                                        <p:attrNameLst>
                                          <p:attrName>style.visibility</p:attrName>
                                        </p:attrNameLst>
                                      </p:cBhvr>
                                      <p:to>
                                        <p:strVal val="visible"/>
                                      </p:to>
                                    </p:set>
                                    <p:anim calcmode="lin" valueType="num">
                                      <p:cBhvr>
                                        <p:cTn id="52" dur="500" fill="hold"/>
                                        <p:tgtEl>
                                          <p:spTgt spid="43061"/>
                                        </p:tgtEl>
                                        <p:attrNameLst>
                                          <p:attrName>ppt_x</p:attrName>
                                        </p:attrNameLst>
                                      </p:cBhvr>
                                      <p:tavLst>
                                        <p:tav tm="0">
                                          <p:val>
                                            <p:strVal val="#ppt_x"/>
                                          </p:val>
                                        </p:tav>
                                        <p:tav tm="100000">
                                          <p:val>
                                            <p:strVal val="#ppt_x"/>
                                          </p:val>
                                        </p:tav>
                                      </p:tavLst>
                                    </p:anim>
                                    <p:anim calcmode="lin" valueType="num">
                                      <p:cBhvr>
                                        <p:cTn id="53" dur="500" fill="hold"/>
                                        <p:tgtEl>
                                          <p:spTgt spid="43061"/>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43057"/>
                                        </p:tgtEl>
                                        <p:attrNameLst>
                                          <p:attrName>style.visibility</p:attrName>
                                        </p:attrNameLst>
                                      </p:cBhvr>
                                      <p:to>
                                        <p:strVal val="visible"/>
                                      </p:to>
                                    </p:set>
                                    <p:anim calcmode="lin" valueType="num">
                                      <p:cBhvr>
                                        <p:cTn id="56" dur="500" fill="hold"/>
                                        <p:tgtEl>
                                          <p:spTgt spid="43057"/>
                                        </p:tgtEl>
                                        <p:attrNameLst>
                                          <p:attrName>ppt_x</p:attrName>
                                        </p:attrNameLst>
                                      </p:cBhvr>
                                      <p:tavLst>
                                        <p:tav tm="0">
                                          <p:val>
                                            <p:strVal val="#ppt_x"/>
                                          </p:val>
                                        </p:tav>
                                        <p:tav tm="100000">
                                          <p:val>
                                            <p:strVal val="#ppt_x"/>
                                          </p:val>
                                        </p:tav>
                                      </p:tavLst>
                                    </p:anim>
                                    <p:anim calcmode="lin" valueType="num">
                                      <p:cBhvr>
                                        <p:cTn id="57" dur="500" fill="hold"/>
                                        <p:tgtEl>
                                          <p:spTgt spid="43057"/>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43049"/>
                                        </p:tgtEl>
                                        <p:attrNameLst>
                                          <p:attrName>style.visibility</p:attrName>
                                        </p:attrNameLst>
                                      </p:cBhvr>
                                      <p:to>
                                        <p:strVal val="visible"/>
                                      </p:to>
                                    </p:set>
                                    <p:anim calcmode="lin" valueType="num">
                                      <p:cBhvr>
                                        <p:cTn id="60" dur="500" fill="hold"/>
                                        <p:tgtEl>
                                          <p:spTgt spid="43049"/>
                                        </p:tgtEl>
                                        <p:attrNameLst>
                                          <p:attrName>ppt_x</p:attrName>
                                        </p:attrNameLst>
                                      </p:cBhvr>
                                      <p:tavLst>
                                        <p:tav tm="0">
                                          <p:val>
                                            <p:strVal val="#ppt_x"/>
                                          </p:val>
                                        </p:tav>
                                        <p:tav tm="100000">
                                          <p:val>
                                            <p:strVal val="#ppt_x"/>
                                          </p:val>
                                        </p:tav>
                                      </p:tavLst>
                                    </p:anim>
                                    <p:anim calcmode="lin" valueType="num">
                                      <p:cBhvr>
                                        <p:cTn id="61" dur="500" fill="hold"/>
                                        <p:tgtEl>
                                          <p:spTgt spid="430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62" grpId="0"/>
      <p:bldP spid="43053" grpId="0"/>
      <p:bldP spid="43054" grpId="0"/>
      <p:bldP spid="43058" grpId="0"/>
      <p:bldP spid="43055" grpId="0"/>
      <p:bldP spid="43059" grpId="0"/>
      <p:bldP spid="43056" grpId="0"/>
      <p:bldP spid="43060" grpId="0"/>
      <p:bldP spid="43061" grpId="0"/>
      <p:bldP spid="43057" grpId="0"/>
      <p:bldP spid="43049"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矩形 1"/>
          <p:cNvSpPr/>
          <p:nvPr>
            <p:custDataLst>
              <p:tags r:id="rId1"/>
            </p:custDataLst>
          </p:nvPr>
        </p:nvSpPr>
        <p:spPr>
          <a:xfrm>
            <a:off x="559435" y="1161415"/>
            <a:ext cx="11072495" cy="1771015"/>
          </a:xfrm>
          <a:prstGeom prst="rect">
            <a:avLst/>
          </a:prstGeom>
          <a:solidFill>
            <a:srgbClr val="FFFFFF"/>
          </a:solidFill>
          <a:ln w="12700" cap="flat" cmpd="sng">
            <a:solidFill>
              <a:srgbClr val="000000"/>
            </a:solidFill>
            <a:prstDash val="solid"/>
            <a:miter/>
            <a:headEnd type="none" w="med" len="med"/>
            <a:tailEnd type="none" w="med" len="med"/>
          </a:ln>
        </p:spPr>
        <p:txBody>
          <a:bodyPr wrap="square">
            <a:spAutoFit/>
          </a:bodyPr>
          <a:lstStyle/>
          <a:p>
            <a:pPr eaLnBrk="0" hangingPunct="0">
              <a:lnSpc>
                <a:spcPct val="130000"/>
              </a:lnSpc>
            </a:pPr>
            <a:r>
              <a:rPr lang="zh-CN" altLang="en-US" sz="2100" b="1">
                <a:latin typeface="Calibri" panose="020F0502020204030204"/>
                <a:ea typeface="等线" panose="02010600030101010101" pitchFamily="2" charset="-122"/>
                <a:sym typeface="等线" panose="02010600030101010101" pitchFamily="2" charset="-122"/>
              </a:rPr>
              <a:t>        琦琪的</a:t>
            </a:r>
            <a:r>
              <a:rPr lang="zh-CN" altLang="en-US" sz="2100" b="1">
                <a:solidFill>
                  <a:srgbClr val="002060"/>
                </a:solidFill>
                <a:latin typeface="Calibri" panose="020F0502020204030204"/>
                <a:ea typeface="等线" panose="02010600030101010101" pitchFamily="2" charset="-122"/>
                <a:sym typeface="等线" panose="02010600030101010101" pitchFamily="2" charset="-122"/>
              </a:rPr>
              <a:t>爸爸在一家</a:t>
            </a:r>
            <a:r>
              <a:rPr lang="zh-CN" altLang="en-US" sz="2100" b="1">
                <a:solidFill>
                  <a:srgbClr val="FF0000"/>
                </a:solidFill>
                <a:latin typeface="Calibri" panose="020F0502020204030204"/>
                <a:ea typeface="等线" panose="02010600030101010101" pitchFamily="2" charset="-122"/>
                <a:sym typeface="等线" panose="02010600030101010101" pitchFamily="2" charset="-122"/>
              </a:rPr>
              <a:t>国有企业</a:t>
            </a:r>
            <a:r>
              <a:rPr lang="zh-CN" altLang="en-US" sz="2100" b="1">
                <a:latin typeface="Calibri" panose="020F0502020204030204"/>
                <a:ea typeface="等线" panose="02010600030101010101" pitchFamily="2" charset="-122"/>
                <a:sym typeface="等线" panose="02010600030101010101" pitchFamily="2" charset="-122"/>
              </a:rPr>
              <a:t>上班，每个月工资收入</a:t>
            </a:r>
            <a:r>
              <a:rPr lang="en-US" altLang="zh-CN" sz="2100" b="1">
                <a:latin typeface="Calibri" panose="020F0502020204030204"/>
                <a:ea typeface="等线" panose="02010600030101010101" pitchFamily="2" charset="-122"/>
                <a:sym typeface="等线" panose="02010600030101010101" pitchFamily="2" charset="-122"/>
              </a:rPr>
              <a:t>1</a:t>
            </a:r>
            <a:r>
              <a:rPr lang="zh-CN" altLang="en-US" sz="2100" b="1">
                <a:latin typeface="Calibri" panose="020F0502020204030204"/>
                <a:ea typeface="等线" panose="02010600030101010101" pitchFamily="2" charset="-122"/>
                <a:sym typeface="等线" panose="02010600030101010101" pitchFamily="2" charset="-122"/>
              </a:rPr>
              <a:t>万多元，年底还有</a:t>
            </a:r>
            <a:r>
              <a:rPr lang="en-US" altLang="zh-CN" sz="2100" b="1">
                <a:latin typeface="Calibri" panose="020F0502020204030204"/>
                <a:ea typeface="等线" panose="02010600030101010101" pitchFamily="2" charset="-122"/>
                <a:sym typeface="等线" panose="02010600030101010101" pitchFamily="2" charset="-122"/>
              </a:rPr>
              <a:t>2</a:t>
            </a:r>
            <a:r>
              <a:rPr lang="zh-CN" altLang="en-US" sz="2100" b="1">
                <a:latin typeface="Calibri" panose="020F0502020204030204"/>
                <a:ea typeface="等线" panose="02010600030101010101" pitchFamily="2" charset="-122"/>
                <a:sym typeface="等线" panose="02010600030101010101" pitchFamily="2" charset="-122"/>
              </a:rPr>
              <a:t>万元奖金。</a:t>
            </a:r>
            <a:r>
              <a:rPr lang="zh-CN" altLang="en-US" sz="2100" b="1">
                <a:solidFill>
                  <a:srgbClr val="002060"/>
                </a:solidFill>
                <a:latin typeface="Calibri" panose="020F0502020204030204"/>
                <a:ea typeface="等线" panose="02010600030101010101" pitchFamily="2" charset="-122"/>
                <a:sym typeface="等线" panose="02010600030101010101" pitchFamily="2" charset="-122"/>
              </a:rPr>
              <a:t>妈妈是一家</a:t>
            </a:r>
            <a:r>
              <a:rPr lang="zh-CN" altLang="en-US" sz="2100" b="1">
                <a:solidFill>
                  <a:srgbClr val="FF0000"/>
                </a:solidFill>
                <a:latin typeface="Calibri" panose="020F0502020204030204"/>
                <a:ea typeface="等线" panose="02010600030101010101" pitchFamily="2" charset="-122"/>
                <a:sym typeface="等线" panose="02010600030101010101" pitchFamily="2" charset="-122"/>
              </a:rPr>
              <a:t>私营企业</a:t>
            </a:r>
            <a:r>
              <a:rPr lang="zh-CN" altLang="en-US" sz="2100" b="1">
                <a:latin typeface="Calibri" panose="020F0502020204030204"/>
                <a:ea typeface="等线" panose="02010600030101010101" pitchFamily="2" charset="-122"/>
                <a:sym typeface="等线" panose="02010600030101010101" pitchFamily="2" charset="-122"/>
              </a:rPr>
              <a:t>的技术骨干，年收入</a:t>
            </a:r>
            <a:r>
              <a:rPr lang="en-US" altLang="zh-CN" sz="2100" b="1">
                <a:latin typeface="Calibri" panose="020F0502020204030204"/>
                <a:ea typeface="等线" panose="02010600030101010101" pitchFamily="2" charset="-122"/>
                <a:sym typeface="等线" panose="02010600030101010101" pitchFamily="2" charset="-122"/>
              </a:rPr>
              <a:t>15</a:t>
            </a:r>
            <a:r>
              <a:rPr lang="zh-CN" altLang="en-US" sz="2100" b="1">
                <a:latin typeface="Calibri" panose="020F0502020204030204"/>
                <a:ea typeface="等线" panose="02010600030101010101" pitchFamily="2" charset="-122"/>
                <a:sym typeface="等线" panose="02010600030101010101" pitchFamily="2" charset="-122"/>
              </a:rPr>
              <a:t>万元左右。</a:t>
            </a:r>
            <a:r>
              <a:rPr lang="zh-CN" altLang="en-US" sz="2100" b="1">
                <a:solidFill>
                  <a:srgbClr val="002060"/>
                </a:solidFill>
                <a:latin typeface="Calibri" panose="020F0502020204030204"/>
                <a:ea typeface="等线" panose="02010600030101010101" pitchFamily="2" charset="-122"/>
                <a:sym typeface="等线" panose="02010600030101010101" pitchFamily="2" charset="-122"/>
              </a:rPr>
              <a:t>叔叔在老家</a:t>
            </a:r>
            <a:r>
              <a:rPr lang="zh-CN" altLang="en-US" sz="2100" b="1">
                <a:solidFill>
                  <a:srgbClr val="FF0000"/>
                </a:solidFill>
                <a:latin typeface="Calibri" panose="020F0502020204030204"/>
                <a:ea typeface="等线" panose="02010600030101010101" pitchFamily="2" charset="-122"/>
                <a:sym typeface="等线" panose="02010600030101010101" pitchFamily="2" charset="-122"/>
              </a:rPr>
              <a:t>经营一个家庭农场</a:t>
            </a:r>
            <a:r>
              <a:rPr lang="zh-CN" altLang="en-US" sz="2100" b="1">
                <a:latin typeface="Calibri" panose="020F0502020204030204"/>
                <a:ea typeface="等线" panose="02010600030101010101" pitchFamily="2" charset="-122"/>
                <a:sym typeface="等线" panose="02010600030101010101" pitchFamily="2" charset="-122"/>
              </a:rPr>
              <a:t>，种植有机茶，他还依托农场办起了旅游观光，年收入有</a:t>
            </a:r>
            <a:r>
              <a:rPr lang="en-US" altLang="zh-CN" sz="2100" b="1">
                <a:latin typeface="Calibri" panose="020F0502020204030204"/>
                <a:ea typeface="等线" panose="02010600030101010101" pitchFamily="2" charset="-122"/>
                <a:sym typeface="等线" panose="02010600030101010101" pitchFamily="2" charset="-122"/>
              </a:rPr>
              <a:t>20</a:t>
            </a:r>
            <a:r>
              <a:rPr lang="zh-CN" altLang="en-US" sz="2100" b="1">
                <a:latin typeface="Calibri" panose="020F0502020204030204"/>
                <a:ea typeface="等线" panose="02010600030101010101" pitchFamily="2" charset="-122"/>
                <a:sym typeface="等线" panose="02010600030101010101" pitchFamily="2" charset="-122"/>
              </a:rPr>
              <a:t>多万元。</a:t>
            </a:r>
            <a:r>
              <a:rPr lang="zh-CN" altLang="en-US" sz="2100" b="1">
                <a:solidFill>
                  <a:srgbClr val="002060"/>
                </a:solidFill>
                <a:latin typeface="Calibri" panose="020F0502020204030204"/>
                <a:ea typeface="等线" panose="02010600030101010101" pitchFamily="2" charset="-122"/>
                <a:sym typeface="等线" panose="02010600030101010101" pitchFamily="2" charset="-122"/>
              </a:rPr>
              <a:t>舅舅单身，重度残疾，每个月享受政府提供的</a:t>
            </a:r>
            <a:r>
              <a:rPr lang="zh-CN" altLang="en-US" sz="2100" b="1">
                <a:solidFill>
                  <a:srgbClr val="FF0000"/>
                </a:solidFill>
                <a:latin typeface="Calibri" panose="020F0502020204030204"/>
                <a:ea typeface="等线" panose="02010600030101010101" pitchFamily="2" charset="-122"/>
                <a:sym typeface="等线" panose="02010600030101010101" pitchFamily="2" charset="-122"/>
              </a:rPr>
              <a:t>最低生活保障</a:t>
            </a:r>
            <a:r>
              <a:rPr lang="en-US" altLang="zh-CN" sz="2100" b="1">
                <a:solidFill>
                  <a:srgbClr val="FF0000"/>
                </a:solidFill>
                <a:latin typeface="Calibri" panose="020F0502020204030204"/>
                <a:ea typeface="等线" panose="02010600030101010101" pitchFamily="2" charset="-122"/>
                <a:sym typeface="等线" panose="02010600030101010101" pitchFamily="2" charset="-122"/>
              </a:rPr>
              <a:t>700</a:t>
            </a:r>
            <a:r>
              <a:rPr lang="zh-CN" altLang="en-US" sz="2100" b="1">
                <a:solidFill>
                  <a:srgbClr val="FF0000"/>
                </a:solidFill>
                <a:latin typeface="Calibri" panose="020F0502020204030204"/>
                <a:ea typeface="等线" panose="02010600030101010101" pitchFamily="2" charset="-122"/>
                <a:sym typeface="等线" panose="02010600030101010101" pitchFamily="2" charset="-122"/>
              </a:rPr>
              <a:t>元</a:t>
            </a:r>
            <a:r>
              <a:rPr lang="zh-CN" altLang="en-US" sz="2100" b="1">
                <a:latin typeface="Calibri" panose="020F0502020204030204"/>
                <a:ea typeface="等线" panose="02010600030101010101" pitchFamily="2" charset="-122"/>
                <a:sym typeface="等线" panose="02010600030101010101" pitchFamily="2" charset="-122"/>
              </a:rPr>
              <a:t>。</a:t>
            </a:r>
            <a:endParaRPr lang="zh-CN" altLang="en-US" sz="2100" b="1">
              <a:latin typeface="Calibri" panose="020F0502020204030204"/>
              <a:ea typeface="等线" panose="02010600030101010101" pitchFamily="2" charset="-122"/>
              <a:sym typeface="等线" panose="02010600030101010101" pitchFamily="2" charset="-122"/>
            </a:endParaRPr>
          </a:p>
        </p:txBody>
      </p:sp>
      <p:sp>
        <p:nvSpPr>
          <p:cNvPr id="36867" name="文本框 1"/>
          <p:cNvSpPr/>
          <p:nvPr>
            <p:custDataLst>
              <p:tags r:id="rId2"/>
            </p:custDataLst>
          </p:nvPr>
        </p:nvSpPr>
        <p:spPr>
          <a:xfrm>
            <a:off x="603806" y="174546"/>
            <a:ext cx="2315210" cy="783590"/>
          </a:xfrm>
          <a:prstGeom prst="rect">
            <a:avLst/>
          </a:prstGeom>
          <a:solidFill>
            <a:schemeClr val="bg1"/>
          </a:solidFill>
          <a:ln w="9525">
            <a:noFill/>
          </a:ln>
        </p:spPr>
        <p:txBody>
          <a:bodyPr wrap="none">
            <a:spAutoFit/>
          </a:bodyPr>
          <a:lstStyle>
            <a:lvl1pPr marL="228600" indent="-228600" algn="l" defTabSz="914400" rtl="0" eaLnBrk="0" fontAlgn="base" hangingPunct="0">
              <a:lnSpc>
                <a:spcPct val="90000"/>
              </a:lnSpc>
              <a:spcBef>
                <a:spcPts val="1000"/>
              </a:spcBef>
              <a:spcAft>
                <a:spcPct val="0"/>
              </a:spcAft>
              <a:buClrTx/>
              <a:buSzTx/>
              <a:buFont typeface="Arial" panose="020B0604020202020204" pitchFamily="34" charset="0"/>
              <a:buChar char="•"/>
              <a:defRPr kumimoji="0" sz="280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sz="240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sz="200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sz="180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anose="020B0604020202020204" pitchFamily="34" charset="0"/>
              <a:buChar char="•"/>
              <a:defRPr kumimoji="0" sz="1800" u="none" kern="1200" baseline="0">
                <a:solidFill>
                  <a:schemeClr val="tx1"/>
                </a:solidFill>
                <a:effectLst/>
                <a:latin typeface="+mn-lt"/>
                <a:ea typeface="+mn-ea"/>
                <a:cs typeface="+mn-cs"/>
              </a:defRPr>
            </a:lvl5pPr>
          </a:lstStyle>
          <a:p>
            <a:pPr marL="0" lvl="0" indent="0" defTabSz="911225">
              <a:lnSpc>
                <a:spcPct val="150000"/>
              </a:lnSpc>
              <a:spcBef>
                <a:spcPct val="0"/>
              </a:spcBef>
              <a:buFontTx/>
              <a:buNone/>
            </a:pPr>
            <a:r>
              <a:rPr lang="en-US" altLang="zh-CN" sz="3000" b="1">
                <a:solidFill>
                  <a:srgbClr val="C00000"/>
                </a:solidFill>
                <a:latin typeface="微软雅黑" panose="020B0503020204020204" charset="-122"/>
                <a:ea typeface="微软雅黑" panose="020B0503020204020204" charset="-122"/>
                <a:sym typeface="微软雅黑" panose="020B0503020204020204" charset="-122"/>
              </a:rPr>
              <a:t>  </a:t>
            </a:r>
            <a:r>
              <a:rPr lang="zh-CN" altLang="en-US" sz="3000" b="1">
                <a:solidFill>
                  <a:srgbClr val="C00000"/>
                </a:solidFill>
                <a:latin typeface="微软雅黑" panose="020B0503020204020204" charset="-122"/>
                <a:ea typeface="微软雅黑" panose="020B0503020204020204" charset="-122"/>
                <a:sym typeface="微软雅黑" panose="020B0503020204020204" charset="-122"/>
              </a:rPr>
              <a:t>探究与分享</a:t>
            </a:r>
            <a:endParaRPr lang="zh-CN" altLang="en-US" sz="3000" b="1">
              <a:solidFill>
                <a:srgbClr val="C00000"/>
              </a:solidFill>
              <a:latin typeface="微软雅黑" panose="020B0503020204020204" charset="-122"/>
              <a:ea typeface="微软雅黑" panose="020B0503020204020204" charset="-122"/>
              <a:sym typeface="微软雅黑" panose="020B0503020204020204" charset="-122"/>
            </a:endParaRPr>
          </a:p>
        </p:txBody>
      </p:sp>
      <p:sp>
        <p:nvSpPr>
          <p:cNvPr id="24" name="矩形 23"/>
          <p:cNvSpPr/>
          <p:nvPr>
            <p:custDataLst>
              <p:tags r:id="rId3"/>
            </p:custDataLst>
          </p:nvPr>
        </p:nvSpPr>
        <p:spPr>
          <a:xfrm>
            <a:off x="559435" y="3135630"/>
            <a:ext cx="7249160" cy="460375"/>
          </a:xfrm>
          <a:prstGeom prst="rect">
            <a:avLst/>
          </a:prstGeom>
          <a:solidFill>
            <a:srgbClr val="0070C0"/>
          </a:solidFill>
        </p:spPr>
        <p:txBody>
          <a:bodyPr wrap="square">
            <a:spAutoFit/>
          </a:bodyPr>
          <a:lstStyle/>
          <a:p>
            <a:pPr>
              <a:defRPr/>
            </a:pPr>
            <a:r>
              <a:rPr lang="zh-CN" altLang="en-US" sz="2400" b="1">
                <a:solidFill>
                  <a:schemeClr val="bg1"/>
                </a:solidFill>
                <a:latin typeface="微软雅黑" panose="020B0503020204020204" charset="-122"/>
                <a:ea typeface="微软雅黑" panose="020B0503020204020204" charset="-122"/>
                <a:sym typeface="+mn-ea"/>
              </a:rPr>
              <a:t>琦琪几位亲人的收入分别是按哪种分配方式取得的？</a:t>
            </a:r>
            <a:endParaRPr lang="zh-CN" altLang="en-US" sz="2400" b="1">
              <a:solidFill>
                <a:schemeClr val="bg1"/>
              </a:solidFill>
              <a:latin typeface="微软雅黑" panose="020B0503020204020204" charset="-122"/>
              <a:ea typeface="微软雅黑" panose="020B0503020204020204" charset="-122"/>
              <a:sym typeface="+mn-ea"/>
            </a:endParaRPr>
          </a:p>
        </p:txBody>
      </p:sp>
      <p:sp>
        <p:nvSpPr>
          <p:cNvPr id="2" name="文本框 1"/>
          <p:cNvSpPr txBox="1"/>
          <p:nvPr>
            <p:custDataLst>
              <p:tags r:id="rId4"/>
            </p:custDataLst>
          </p:nvPr>
        </p:nvSpPr>
        <p:spPr>
          <a:xfrm>
            <a:off x="984250" y="3908425"/>
            <a:ext cx="2580005" cy="460375"/>
          </a:xfrm>
          <a:prstGeom prst="rect">
            <a:avLst/>
          </a:prstGeom>
          <a:solidFill>
            <a:schemeClr val="bg2"/>
          </a:solidFill>
        </p:spPr>
        <p:txBody>
          <a:bodyPr wrap="square" rtlCol="0">
            <a:spAutoFit/>
          </a:bodyPr>
          <a:lstStyle/>
          <a:p>
            <a:r>
              <a:rPr lang="zh-CN" altLang="en-US" sz="2400" b="1">
                <a:latin typeface="楷体" panose="02010609060101010101" pitchFamily="49" charset="-122"/>
                <a:ea typeface="楷体" panose="02010609060101010101" pitchFamily="49" charset="-122"/>
              </a:rPr>
              <a:t>爸爸是</a:t>
            </a:r>
            <a:r>
              <a:rPr lang="zh-CN" altLang="en-US" sz="2400" b="1">
                <a:solidFill>
                  <a:srgbClr val="FF0000"/>
                </a:solidFill>
                <a:latin typeface="楷体" panose="02010609060101010101" pitchFamily="49" charset="-122"/>
                <a:ea typeface="楷体" panose="02010609060101010101" pitchFamily="49" charset="-122"/>
              </a:rPr>
              <a:t>按劳分配</a:t>
            </a:r>
            <a:endParaRPr lang="zh-CN" altLang="en-US" sz="2400" b="1">
              <a:solidFill>
                <a:srgbClr val="FF0000"/>
              </a:solidFill>
              <a:latin typeface="楷体" panose="02010609060101010101" pitchFamily="49" charset="-122"/>
              <a:ea typeface="楷体" panose="02010609060101010101" pitchFamily="49" charset="-122"/>
            </a:endParaRPr>
          </a:p>
        </p:txBody>
      </p:sp>
      <p:sp>
        <p:nvSpPr>
          <p:cNvPr id="3" name="文本框 2"/>
          <p:cNvSpPr txBox="1"/>
          <p:nvPr>
            <p:custDataLst>
              <p:tags r:id="rId5"/>
            </p:custDataLst>
          </p:nvPr>
        </p:nvSpPr>
        <p:spPr>
          <a:xfrm>
            <a:off x="1424305" y="4681220"/>
            <a:ext cx="3173095" cy="829945"/>
          </a:xfrm>
          <a:prstGeom prst="rect">
            <a:avLst/>
          </a:prstGeom>
          <a:solidFill>
            <a:schemeClr val="bg2"/>
          </a:solidFill>
        </p:spPr>
        <p:txBody>
          <a:bodyPr wrap="square" rtlCol="0">
            <a:spAutoFit/>
          </a:bodyPr>
          <a:lstStyle/>
          <a:p>
            <a:r>
              <a:rPr lang="zh-CN" altLang="en-US" sz="2400" b="1">
                <a:latin typeface="楷体" panose="02010609060101010101" pitchFamily="49" charset="-122"/>
                <a:ea typeface="楷体" panose="02010609060101010101" pitchFamily="49" charset="-122"/>
                <a:sym typeface="+mn-ea"/>
              </a:rPr>
              <a:t>妈妈是</a:t>
            </a:r>
            <a:r>
              <a:rPr lang="zh-CN" altLang="en-US" sz="2400" b="1">
                <a:solidFill>
                  <a:srgbClr val="FF0000"/>
                </a:solidFill>
                <a:latin typeface="楷体" panose="02010609060101010101" pitchFamily="49" charset="-122"/>
                <a:ea typeface="楷体" panose="02010609060101010101" pitchFamily="49" charset="-122"/>
                <a:sym typeface="+mn-ea"/>
              </a:rPr>
              <a:t>生产要素（技术）分配</a:t>
            </a:r>
            <a:endParaRPr lang="zh-CN" altLang="en-US" sz="2400" b="1">
              <a:solidFill>
                <a:srgbClr val="7030A0"/>
              </a:solidFill>
              <a:latin typeface="仿宋" panose="02010609060101010101" charset="-122"/>
              <a:ea typeface="仿宋" panose="02010609060101010101" charset="-122"/>
            </a:endParaRPr>
          </a:p>
        </p:txBody>
      </p:sp>
      <p:sp>
        <p:nvSpPr>
          <p:cNvPr id="4" name="文本框 3"/>
          <p:cNvSpPr txBox="1"/>
          <p:nvPr>
            <p:custDataLst>
              <p:tags r:id="rId6"/>
            </p:custDataLst>
          </p:nvPr>
        </p:nvSpPr>
        <p:spPr>
          <a:xfrm>
            <a:off x="5409565" y="4681220"/>
            <a:ext cx="3298825" cy="829945"/>
          </a:xfrm>
          <a:prstGeom prst="rect">
            <a:avLst/>
          </a:prstGeom>
          <a:solidFill>
            <a:schemeClr val="bg2"/>
          </a:solidFill>
        </p:spPr>
        <p:txBody>
          <a:bodyPr wrap="square" rtlCol="0">
            <a:spAutoFit/>
          </a:bodyPr>
          <a:lstStyle/>
          <a:p>
            <a:r>
              <a:rPr lang="zh-CN" altLang="en-US" sz="2400" b="1">
                <a:latin typeface="楷体" panose="02010609060101010101" pitchFamily="49" charset="-122"/>
                <a:ea typeface="楷体" panose="02010609060101010101" pitchFamily="49" charset="-122"/>
                <a:sym typeface="+mn-ea"/>
              </a:rPr>
              <a:t>叔叔是</a:t>
            </a:r>
            <a:r>
              <a:rPr lang="zh-CN" altLang="en-US" sz="2400" b="1">
                <a:solidFill>
                  <a:srgbClr val="FF0000"/>
                </a:solidFill>
                <a:latin typeface="楷体" panose="02010609060101010101" pitchFamily="49" charset="-122"/>
                <a:ea typeface="楷体" panose="02010609060101010101" pitchFamily="49" charset="-122"/>
                <a:sym typeface="+mn-ea"/>
              </a:rPr>
              <a:t>生产要素（土地、管理）分配</a:t>
            </a:r>
            <a:endParaRPr lang="zh-CN" altLang="en-US" sz="2400" b="1">
              <a:solidFill>
                <a:srgbClr val="7030A0"/>
              </a:solidFill>
              <a:latin typeface="仿宋" panose="02010609060101010101" charset="-122"/>
              <a:ea typeface="仿宋" panose="02010609060101010101" charset="-122"/>
            </a:endParaRPr>
          </a:p>
        </p:txBody>
      </p:sp>
      <p:sp>
        <p:nvSpPr>
          <p:cNvPr id="5" name="文本框 4"/>
          <p:cNvSpPr txBox="1"/>
          <p:nvPr>
            <p:custDataLst>
              <p:tags r:id="rId7"/>
            </p:custDataLst>
          </p:nvPr>
        </p:nvSpPr>
        <p:spPr>
          <a:xfrm>
            <a:off x="2261235" y="5773420"/>
            <a:ext cx="4267835" cy="460375"/>
          </a:xfrm>
          <a:prstGeom prst="rect">
            <a:avLst/>
          </a:prstGeom>
          <a:solidFill>
            <a:schemeClr val="bg2"/>
          </a:solidFill>
        </p:spPr>
        <p:txBody>
          <a:bodyPr wrap="square" rtlCol="0">
            <a:spAutoFit/>
          </a:bodyPr>
          <a:lstStyle/>
          <a:p>
            <a:r>
              <a:rPr lang="zh-CN" altLang="en-US" sz="2400" b="1">
                <a:latin typeface="楷体" panose="02010609060101010101" pitchFamily="49" charset="-122"/>
                <a:ea typeface="楷体" panose="02010609060101010101" pitchFamily="49" charset="-122"/>
                <a:sym typeface="+mn-ea"/>
              </a:rPr>
              <a:t>舅舅是靠政府提供的</a:t>
            </a:r>
            <a:r>
              <a:rPr lang="zh-CN" altLang="en-US" sz="2400" b="1">
                <a:solidFill>
                  <a:srgbClr val="FF0000"/>
                </a:solidFill>
                <a:latin typeface="楷体" panose="02010609060101010101" pitchFamily="49" charset="-122"/>
                <a:ea typeface="楷体" panose="02010609060101010101" pitchFamily="49" charset="-122"/>
                <a:sym typeface="+mn-ea"/>
              </a:rPr>
              <a:t>社会保障</a:t>
            </a:r>
            <a:endParaRPr lang="zh-CN" altLang="en-US" sz="2400" b="1">
              <a:solidFill>
                <a:srgbClr val="7030A0"/>
              </a:solidFill>
              <a:latin typeface="仿宋" panose="02010609060101010101" charset="-122"/>
              <a:ea typeface="仿宋"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p:tgtEl>
                                          <p:spTgt spid="3"/>
                                        </p:tgtEl>
                                        <p:attrNameLst>
                                          <p:attrName>ppt_y</p:attrName>
                                        </p:attrNameLst>
                                      </p:cBhvr>
                                      <p:tavLst>
                                        <p:tav tm="0">
                                          <p:val>
                                            <p:strVal val="#ppt_y+#ppt_h*1.125000"/>
                                          </p:val>
                                        </p:tav>
                                        <p:tav tm="100000">
                                          <p:val>
                                            <p:strVal val="#ppt_y"/>
                                          </p:val>
                                        </p:tav>
                                      </p:tavLst>
                                    </p:anim>
                                    <p:animEffect transition="in" filter="wipe(up)">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ppt_y</p:attrName>
                                        </p:attrNameLst>
                                      </p:cBhvr>
                                      <p:tavLst>
                                        <p:tav tm="0">
                                          <p:val>
                                            <p:strVal val="#ppt_y+#ppt_h*1.125000"/>
                                          </p:val>
                                        </p:tav>
                                        <p:tav tm="100000">
                                          <p:val>
                                            <p:strVal val="#ppt_y"/>
                                          </p:val>
                                        </p:tav>
                                      </p:tavLst>
                                    </p:anim>
                                    <p:animEffect transition="in" filter="wipe(up)">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p:tgtEl>
                                          <p:spTgt spid="5"/>
                                        </p:tgtEl>
                                        <p:attrNameLst>
                                          <p:attrName>ppt_y</p:attrName>
                                        </p:attrNameLst>
                                      </p:cBhvr>
                                      <p:tavLst>
                                        <p:tav tm="0">
                                          <p:val>
                                            <p:strVal val="#ppt_y+#ppt_h*1.125000"/>
                                          </p:val>
                                        </p:tav>
                                        <p:tav tm="100000">
                                          <p:val>
                                            <p:strVal val="#ppt_y"/>
                                          </p:val>
                                        </p:tav>
                                      </p:tavLst>
                                    </p:anim>
                                    <p:animEffect transition="in" filter="wipe(up)">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 name="图片 99"/>
          <p:cNvPicPr/>
          <p:nvPr>
            <p:custDataLst>
              <p:tags r:id="rId1"/>
            </p:custDataLst>
          </p:nvPr>
        </p:nvPicPr>
        <p:blipFill>
          <a:blip r:embed="rId2"/>
          <a:stretch>
            <a:fillRect/>
          </a:stretch>
        </p:blipFill>
        <p:spPr>
          <a:xfrm>
            <a:off x="1201420" y="2194560"/>
            <a:ext cx="5084445" cy="3454400"/>
          </a:xfrm>
          <a:prstGeom prst="rect">
            <a:avLst/>
          </a:prstGeom>
          <a:noFill/>
          <a:ln w="9525">
            <a:noFill/>
          </a:ln>
        </p:spPr>
      </p:pic>
      <p:sp>
        <p:nvSpPr>
          <p:cNvPr id="7" name="内容占位符 6"/>
          <p:cNvSpPr>
            <a:spLocks noGrp="1"/>
          </p:cNvSpPr>
          <p:nvPr>
            <p:custDataLst>
              <p:tags r:id="rId3"/>
            </p:custDataLst>
          </p:nvPr>
        </p:nvSpPr>
        <p:spPr>
          <a:xfrm>
            <a:off x="6563299" y="1043149"/>
            <a:ext cx="4694663" cy="1287457"/>
          </a:xfrm>
          <a:prstGeom prst="rect">
            <a:avLst/>
          </a:prstGeom>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宋体" panose="02010600030101010101" pitchFamily="2" charset="-122"/>
                <a:ea typeface="宋体" panose="02010600030101010101"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宋体" panose="02010600030101010101" pitchFamily="2" charset="-122"/>
                <a:ea typeface="宋体" panose="02010600030101010101"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宋体" panose="02010600030101010101" pitchFamily="2" charset="-122"/>
                <a:ea typeface="宋体" panose="02010600030101010101"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宋体" panose="02010600030101010101" pitchFamily="2" charset="-122"/>
                <a:ea typeface="宋体" panose="02010600030101010101"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宋体" panose="02010600030101010101" pitchFamily="2" charset="-122"/>
                <a:ea typeface="宋体" panose="02010600030101010101"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30000"/>
              </a:lnSpc>
              <a:buNone/>
            </a:pPr>
            <a:r>
              <a:rPr lang="zh-CN" altLang="en-US" sz="4000" b="1" i="1">
                <a:latin typeface="楷体" panose="02010609060101010101" pitchFamily="49" charset="-122"/>
                <a:ea typeface="楷体" panose="02010609060101010101" pitchFamily="49" charset="-122"/>
              </a:rPr>
              <a:t>社会主义市场经济体制</a:t>
            </a:r>
            <a:endParaRPr lang="zh-CN" altLang="en-US" sz="4000" b="1" i="1">
              <a:latin typeface="楷体" panose="02010609060101010101" pitchFamily="49" charset="-122"/>
              <a:ea typeface="楷体" panose="02010609060101010101" pitchFamily="49" charset="-122"/>
            </a:endParaRP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 name="图片 101"/>
          <p:cNvPicPr/>
          <p:nvPr>
            <p:custDataLst>
              <p:tags r:id="rId1"/>
            </p:custDataLst>
          </p:nvPr>
        </p:nvPicPr>
        <p:blipFill>
          <a:blip r:embed="rId2"/>
          <a:stretch>
            <a:fillRect/>
          </a:stretch>
        </p:blipFill>
        <p:spPr>
          <a:xfrm>
            <a:off x="953135" y="951230"/>
            <a:ext cx="2642870" cy="2189480"/>
          </a:xfrm>
          <a:prstGeom prst="rect">
            <a:avLst/>
          </a:prstGeom>
          <a:noFill/>
          <a:ln w="9525">
            <a:noFill/>
          </a:ln>
        </p:spPr>
      </p:pic>
      <p:sp>
        <p:nvSpPr>
          <p:cNvPr id="9" name="标题 3"/>
          <p:cNvSpPr txBox="1"/>
          <p:nvPr>
            <p:custDataLst>
              <p:tags r:id="rId3"/>
            </p:custDataLst>
          </p:nvPr>
        </p:nvSpPr>
        <p:spPr>
          <a:xfrm>
            <a:off x="803910" y="227330"/>
            <a:ext cx="4034155" cy="557530"/>
          </a:xfrm>
          <a:prstGeom prst="rect">
            <a:avLst/>
          </a:prstGeom>
        </p:spPr>
        <p:txBody>
          <a:bodyPr vert="horz" lIns="91440" tIns="45720" rIns="91440" bIns="45720" rtlCol="0" anchor="ctr">
            <a:normAutofit fontScale="70000"/>
          </a:bodyPr>
          <a:lstStyle>
            <a:lvl1pPr algn="l" defTabSz="914400" rtl="0" eaLnBrk="1" latinLnBrk="0" hangingPunct="1">
              <a:lnSpc>
                <a:spcPct val="90000"/>
              </a:lnSpc>
              <a:spcBef>
                <a:spcPct val="0"/>
              </a:spcBef>
              <a:buNone/>
              <a:defRPr sz="4400" kern="1200">
                <a:solidFill>
                  <a:schemeClr val="tx1"/>
                </a:solidFill>
                <a:latin typeface="微软雅黑" panose="020B0503020204020204" charset="-122"/>
                <a:ea typeface="微软雅黑" panose="020B0503020204020204" charset="-122"/>
                <a:cs typeface="+mj-cs"/>
              </a:defRPr>
            </a:lvl1pPr>
          </a:lstStyle>
          <a:p>
            <a:pPr>
              <a:lnSpc>
                <a:spcPct val="100000"/>
              </a:lnSpc>
            </a:pPr>
            <a:r>
              <a:rPr lang="zh-CN" altLang="en-US" sz="4000" b="1">
                <a:solidFill>
                  <a:srgbClr val="0070C0"/>
                </a:solidFill>
                <a:cs typeface="+mn-cs"/>
              </a:rPr>
              <a:t>冰墩墩价格暴涨的原因</a:t>
            </a:r>
            <a:endParaRPr lang="zh-CN" altLang="en-US" sz="4000" b="1">
              <a:solidFill>
                <a:srgbClr val="0070C0"/>
              </a:solidFill>
              <a:cs typeface="+mn-cs"/>
            </a:endParaRPr>
          </a:p>
        </p:txBody>
      </p:sp>
      <p:pic>
        <p:nvPicPr>
          <p:cNvPr id="103" name="图片 102"/>
          <p:cNvPicPr/>
          <p:nvPr>
            <p:custDataLst>
              <p:tags r:id="rId4"/>
            </p:custDataLst>
          </p:nvPr>
        </p:nvPicPr>
        <p:blipFill>
          <a:blip r:embed="rId5"/>
          <a:stretch>
            <a:fillRect/>
          </a:stretch>
        </p:blipFill>
        <p:spPr>
          <a:xfrm>
            <a:off x="953135" y="3735070"/>
            <a:ext cx="2643505" cy="2044700"/>
          </a:xfrm>
          <a:prstGeom prst="rect">
            <a:avLst/>
          </a:prstGeom>
          <a:noFill/>
          <a:ln w="9525">
            <a:noFill/>
          </a:ln>
        </p:spPr>
      </p:pic>
      <p:sp>
        <p:nvSpPr>
          <p:cNvPr id="2" name="圆角矩形 1"/>
          <p:cNvSpPr/>
          <p:nvPr>
            <p:custDataLst>
              <p:tags r:id="rId6"/>
            </p:custDataLst>
          </p:nvPr>
        </p:nvSpPr>
        <p:spPr>
          <a:xfrm>
            <a:off x="3895725" y="1788160"/>
            <a:ext cx="1729105" cy="1017905"/>
          </a:xfrm>
          <a:prstGeom prst="roundRect">
            <a:avLst/>
          </a:prstGeom>
          <a:noFill/>
          <a:ln w="22225">
            <a:solidFill>
              <a:srgbClr val="D17B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l" fontAlgn="base">
              <a:lnSpc>
                <a:spcPct val="120000"/>
              </a:lnSpc>
            </a:pPr>
            <a:r>
              <a:rPr lang="zh-CN" altLang="en-US" sz="2800" b="1" strike="noStrike" noProof="1">
                <a:solidFill>
                  <a:schemeClr val="tx1"/>
                </a:solidFill>
                <a:effectLst/>
                <a:latin typeface="宋体" panose="02010600030101010101" pitchFamily="2" charset="-122"/>
                <a:ea typeface="宋体" panose="02010600030101010101" pitchFamily="2" charset="-122"/>
              </a:rPr>
              <a:t>冬奥期间，需求增大</a:t>
            </a:r>
            <a:endParaRPr lang="zh-CN" altLang="en-US" sz="2800" b="1" strike="noStrike" noProof="1">
              <a:solidFill>
                <a:schemeClr val="tx1"/>
              </a:solidFill>
              <a:effectLst/>
              <a:latin typeface="宋体" panose="02010600030101010101" pitchFamily="2" charset="-122"/>
              <a:ea typeface="宋体" panose="02010600030101010101" pitchFamily="2" charset="-122"/>
            </a:endParaRPr>
          </a:p>
        </p:txBody>
      </p:sp>
      <p:sp>
        <p:nvSpPr>
          <p:cNvPr id="11" name="圆角矩形 10"/>
          <p:cNvSpPr/>
          <p:nvPr>
            <p:custDataLst>
              <p:tags r:id="rId7"/>
            </p:custDataLst>
          </p:nvPr>
        </p:nvSpPr>
        <p:spPr>
          <a:xfrm>
            <a:off x="3895725" y="4248785"/>
            <a:ext cx="1729105" cy="1017905"/>
          </a:xfrm>
          <a:prstGeom prst="roundRect">
            <a:avLst/>
          </a:prstGeom>
          <a:noFill/>
          <a:ln w="22225">
            <a:solidFill>
              <a:srgbClr val="D17B1F"/>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scene3d>
              <a:camera prst="orthographicFront"/>
              <a:lightRig rig="threePt" dir="t"/>
            </a:scene3d>
          </a:bodyPr>
          <a:lstStyle/>
          <a:p>
            <a:pPr lvl="0" algn="l" fontAlgn="base">
              <a:lnSpc>
                <a:spcPct val="120000"/>
              </a:lnSpc>
              <a:buClrTx/>
              <a:buSzTx/>
              <a:buFontTx/>
            </a:pPr>
            <a:r>
              <a:rPr lang="zh-CN" altLang="en-US" sz="2800" b="1">
                <a:solidFill>
                  <a:schemeClr val="tx1"/>
                </a:solidFill>
                <a:effectLst/>
                <a:latin typeface="宋体" panose="02010600030101010101" pitchFamily="2" charset="-122"/>
                <a:ea typeface="宋体" panose="02010600030101010101" pitchFamily="2" charset="-122"/>
                <a:sym typeface="+mn-ea"/>
              </a:rPr>
              <a:t>春节歇业，供给不足</a:t>
            </a:r>
            <a:endParaRPr lang="zh-CN" altLang="en-US" sz="2800" b="1">
              <a:solidFill>
                <a:schemeClr val="tx1"/>
              </a:solidFill>
              <a:effectLst/>
              <a:latin typeface="宋体" panose="02010600030101010101" pitchFamily="2" charset="-122"/>
              <a:ea typeface="宋体" panose="02010600030101010101" pitchFamily="2" charset="-122"/>
              <a:sym typeface="+mn-ea"/>
            </a:endParaRPr>
          </a:p>
        </p:txBody>
      </p:sp>
      <p:sp>
        <p:nvSpPr>
          <p:cNvPr id="12" name="圆角矩形 11"/>
          <p:cNvSpPr/>
          <p:nvPr>
            <p:custDataLst>
              <p:tags r:id="rId8"/>
            </p:custDataLst>
          </p:nvPr>
        </p:nvSpPr>
        <p:spPr>
          <a:xfrm>
            <a:off x="6588760" y="3035935"/>
            <a:ext cx="1729105" cy="1017905"/>
          </a:xfrm>
          <a:prstGeom prst="roundRect">
            <a:avLst/>
          </a:prstGeom>
          <a:solidFill>
            <a:srgbClr val="EC9C1E">
              <a:alpha val="26000"/>
            </a:srgbClr>
          </a:solidFill>
          <a:ln>
            <a:solidFill>
              <a:srgbClr val="D17B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l" fontAlgn="base">
              <a:lnSpc>
                <a:spcPct val="120000"/>
              </a:lnSpc>
            </a:pPr>
            <a:r>
              <a:rPr lang="zh-CN" altLang="en-US" sz="2800" b="1" strike="noStrike" noProof="1">
                <a:solidFill>
                  <a:schemeClr val="tx1"/>
                </a:solidFill>
                <a:effectLst/>
                <a:latin typeface="宋体" panose="02010600030101010101" pitchFamily="2" charset="-122"/>
                <a:ea typeface="宋体" panose="02010600030101010101" pitchFamily="2" charset="-122"/>
              </a:rPr>
              <a:t>供不应求</a:t>
            </a:r>
            <a:endParaRPr lang="zh-CN" altLang="en-US" sz="2800" b="1" strike="noStrike" noProof="1">
              <a:solidFill>
                <a:schemeClr val="tx1"/>
              </a:solidFill>
              <a:effectLst/>
              <a:latin typeface="宋体" panose="02010600030101010101" pitchFamily="2" charset="-122"/>
              <a:ea typeface="宋体" panose="02010600030101010101" pitchFamily="2" charset="-122"/>
            </a:endParaRPr>
          </a:p>
        </p:txBody>
      </p:sp>
      <p:cxnSp>
        <p:nvCxnSpPr>
          <p:cNvPr id="4" name="直接箭头连接符 3"/>
          <p:cNvCxnSpPr/>
          <p:nvPr>
            <p:custDataLst>
              <p:tags r:id="rId9"/>
            </p:custDataLst>
          </p:nvPr>
        </p:nvCxnSpPr>
        <p:spPr>
          <a:xfrm>
            <a:off x="5645150" y="2499995"/>
            <a:ext cx="1047115" cy="640715"/>
          </a:xfrm>
          <a:prstGeom prst="straightConnector1">
            <a:avLst/>
          </a:prstGeom>
          <a:ln w="57150">
            <a:tailEnd type="arrow" w="med" len="med"/>
          </a:ln>
        </p:spPr>
        <p:style>
          <a:lnRef idx="3">
            <a:schemeClr val="accent1"/>
          </a:lnRef>
          <a:fillRef idx="0">
            <a:schemeClr val="accent1"/>
          </a:fillRef>
          <a:effectRef idx="2">
            <a:schemeClr val="accent1"/>
          </a:effectRef>
          <a:fontRef idx="minor">
            <a:schemeClr val="tx1"/>
          </a:fontRef>
        </p:style>
      </p:cxnSp>
      <p:cxnSp>
        <p:nvCxnSpPr>
          <p:cNvPr id="5" name="直接箭头连接符 4"/>
          <p:cNvCxnSpPr>
            <a:stCxn id="11" idx="3"/>
          </p:cNvCxnSpPr>
          <p:nvPr>
            <p:custDataLst>
              <p:tags r:id="rId10"/>
            </p:custDataLst>
          </p:nvPr>
        </p:nvCxnSpPr>
        <p:spPr>
          <a:xfrm flipV="1">
            <a:off x="5624830" y="3881120"/>
            <a:ext cx="955040" cy="876935"/>
          </a:xfrm>
          <a:prstGeom prst="straightConnector1">
            <a:avLst/>
          </a:prstGeom>
          <a:ln w="57150">
            <a:tailEnd type="arrow" w="med" len="med"/>
          </a:ln>
        </p:spPr>
        <p:style>
          <a:lnRef idx="3">
            <a:schemeClr val="accent1"/>
          </a:lnRef>
          <a:fillRef idx="0">
            <a:schemeClr val="accent1"/>
          </a:fillRef>
          <a:effectRef idx="2">
            <a:schemeClr val="accent1"/>
          </a:effectRef>
          <a:fontRef idx="minor">
            <a:schemeClr val="tx1"/>
          </a:fontRef>
        </p:style>
      </p:cxnSp>
      <p:cxnSp>
        <p:nvCxnSpPr>
          <p:cNvPr id="6" name="直接箭头连接符 5"/>
          <p:cNvCxnSpPr/>
          <p:nvPr>
            <p:custDataLst>
              <p:tags r:id="rId11"/>
            </p:custDataLst>
          </p:nvPr>
        </p:nvCxnSpPr>
        <p:spPr>
          <a:xfrm>
            <a:off x="8421370" y="3533140"/>
            <a:ext cx="1153795" cy="23495"/>
          </a:xfrm>
          <a:prstGeom prst="straightConnector1">
            <a:avLst/>
          </a:prstGeom>
          <a:ln w="57150">
            <a:tailEnd type="arrow" w="med" len="med"/>
          </a:ln>
        </p:spPr>
        <p:style>
          <a:lnRef idx="3">
            <a:schemeClr val="accent1"/>
          </a:lnRef>
          <a:fillRef idx="0">
            <a:schemeClr val="accent1"/>
          </a:fillRef>
          <a:effectRef idx="2">
            <a:schemeClr val="accent1"/>
          </a:effectRef>
          <a:fontRef idx="minor">
            <a:schemeClr val="tx1"/>
          </a:fontRef>
        </p:style>
      </p:cxnSp>
      <p:sp>
        <p:nvSpPr>
          <p:cNvPr id="13" name="圆角矩形 12"/>
          <p:cNvSpPr/>
          <p:nvPr>
            <p:custDataLst>
              <p:tags r:id="rId12"/>
            </p:custDataLst>
          </p:nvPr>
        </p:nvSpPr>
        <p:spPr>
          <a:xfrm>
            <a:off x="9678670" y="3035935"/>
            <a:ext cx="1729105" cy="1017905"/>
          </a:xfrm>
          <a:prstGeom prst="roundRect">
            <a:avLst/>
          </a:prstGeom>
          <a:solidFill>
            <a:srgbClr val="EC9C1E">
              <a:alpha val="26000"/>
            </a:srgbClr>
          </a:solidFill>
          <a:ln>
            <a:solidFill>
              <a:srgbClr val="D17B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l" fontAlgn="base">
              <a:lnSpc>
                <a:spcPct val="120000"/>
              </a:lnSpc>
            </a:pPr>
            <a:r>
              <a:rPr lang="zh-CN" altLang="en-US" sz="2800" b="1" strike="noStrike" noProof="1">
                <a:solidFill>
                  <a:schemeClr val="tx1"/>
                </a:solidFill>
                <a:effectLst/>
                <a:latin typeface="宋体" panose="02010600030101010101" pitchFamily="2" charset="-122"/>
                <a:ea typeface="宋体" panose="02010600030101010101" pitchFamily="2" charset="-122"/>
              </a:rPr>
              <a:t>价格上涨</a:t>
            </a:r>
            <a:endParaRPr lang="zh-CN" altLang="en-US" sz="2800" b="1" strike="noStrike" noProof="1">
              <a:solidFill>
                <a:schemeClr val="tx1"/>
              </a:solidFill>
              <a:effectLst/>
              <a:latin typeface="宋体" panose="02010600030101010101" pitchFamily="2" charset="-122"/>
              <a:ea typeface="宋体" panose="02010600030101010101" pitchFamily="2" charset="-122"/>
            </a:endParaRPr>
          </a:p>
        </p:txBody>
      </p:sp>
      <p:sp>
        <p:nvSpPr>
          <p:cNvPr id="28" name="矩形 27"/>
          <p:cNvSpPr/>
          <p:nvPr>
            <p:custDataLst>
              <p:tags r:id="rId13"/>
            </p:custDataLst>
          </p:nvPr>
        </p:nvSpPr>
        <p:spPr>
          <a:xfrm>
            <a:off x="182245" y="6012815"/>
            <a:ext cx="11828145" cy="691515"/>
          </a:xfrm>
          <a:prstGeom prst="rect">
            <a:avLst/>
          </a:prstGeom>
        </p:spPr>
        <p:txBody>
          <a:bodyPr wrap="square">
            <a:spAutoFit/>
          </a:bodyPr>
          <a:lstStyle/>
          <a:p>
            <a:pPr marL="457200" lvl="0" indent="-457200" algn="ctr">
              <a:lnSpc>
                <a:spcPct val="130000"/>
              </a:lnSpc>
              <a:buFont typeface="Wingdings" panose="05000000000000000000"/>
              <a:buChar char="n"/>
              <a:defRPr/>
            </a:pPr>
            <a:r>
              <a:rPr kumimoji="0" lang="zh-CN" altLang="en-US" sz="3000" b="1" i="0" u="none" strike="noStrike" kern="1200" cap="none" spc="0" normalizeH="0" baseline="0" noProof="0">
                <a:ln>
                  <a:noFill/>
                </a:ln>
                <a:solidFill>
                  <a:schemeClr val="tx1">
                    <a:lumMod val="85000"/>
                    <a:lumOff val="15000"/>
                  </a:schemeClr>
                </a:solidFill>
                <a:effectLst/>
                <a:uLnTx/>
                <a:uFillTx/>
                <a:latin typeface="微软雅黑" panose="020B0503020204020204" charset="-122"/>
                <a:ea typeface="微软雅黑" panose="020B0503020204020204" charset="-122"/>
              </a:rPr>
              <a:t>思考</a:t>
            </a:r>
            <a:r>
              <a:rPr kumimoji="0" lang="en-US" altLang="zh-CN" sz="3000" b="1" i="0" u="none" strike="noStrike" kern="1200" cap="none" spc="0" normalizeH="0" baseline="0" noProof="0">
                <a:ln>
                  <a:noFill/>
                </a:ln>
                <a:solidFill>
                  <a:schemeClr val="tx1">
                    <a:lumMod val="85000"/>
                    <a:lumOff val="15000"/>
                  </a:schemeClr>
                </a:solidFill>
                <a:effectLst/>
                <a:uLnTx/>
                <a:uFillTx/>
                <a:latin typeface="微软雅黑" panose="020B0503020204020204" charset="-122"/>
                <a:ea typeface="微软雅黑" panose="020B0503020204020204" charset="-122"/>
              </a:rPr>
              <a:t> </a:t>
            </a:r>
            <a:r>
              <a:rPr kumimoji="0" lang="zh-CN" altLang="en-US" sz="3000" b="1" i="0" u="none" strike="noStrike" kern="1200" cap="none" spc="0" normalizeH="0" baseline="0" noProof="0">
                <a:ln>
                  <a:noFill/>
                </a:ln>
                <a:solidFill>
                  <a:schemeClr val="tx1">
                    <a:lumMod val="85000"/>
                    <a:lumOff val="15000"/>
                  </a:schemeClr>
                </a:solidFill>
                <a:effectLst/>
                <a:uLnTx/>
                <a:uFillTx/>
                <a:latin typeface="微软雅黑" panose="020B0503020204020204" charset="-122"/>
                <a:ea typeface="微软雅黑" panose="020B0503020204020204" charset="-122"/>
              </a:rPr>
              <a:t>：冰墩墩价格上涨，对</a:t>
            </a:r>
            <a:r>
              <a:rPr kumimoji="0" lang="zh-CN" altLang="en-US" sz="3000" b="1" i="0" u="sng" strike="noStrike" kern="1200" cap="none" spc="0" normalizeH="0" baseline="0" noProof="0">
                <a:ln>
                  <a:noFill/>
                </a:ln>
                <a:solidFill>
                  <a:srgbClr val="FF0000"/>
                </a:solidFill>
                <a:effectLst/>
                <a:uLnTx/>
                <a:uFillTx/>
                <a:latin typeface="微软雅黑" panose="020B0503020204020204" charset="-122"/>
                <a:ea typeface="微软雅黑" panose="020B0503020204020204" charset="-122"/>
              </a:rPr>
              <a:t>生产商</a:t>
            </a:r>
            <a:r>
              <a:rPr kumimoji="0" lang="zh-CN" altLang="en-US" sz="3000" b="1" i="0" u="none" strike="noStrike" kern="1200" cap="none" spc="0" normalizeH="0" baseline="0" noProof="0">
                <a:ln>
                  <a:noFill/>
                </a:ln>
                <a:solidFill>
                  <a:schemeClr val="tx1">
                    <a:lumMod val="85000"/>
                    <a:lumOff val="15000"/>
                  </a:schemeClr>
                </a:solidFill>
                <a:effectLst/>
                <a:uLnTx/>
                <a:uFillTx/>
                <a:latin typeface="微软雅黑" panose="020B0503020204020204" charset="-122"/>
                <a:ea typeface="微软雅黑" panose="020B0503020204020204" charset="-122"/>
              </a:rPr>
              <a:t>有何影响？</a:t>
            </a:r>
            <a:endParaRPr kumimoji="0" lang="zh-CN" altLang="en-US" sz="3000" b="1" i="0" u="none" strike="noStrike" kern="1200" cap="none" spc="0" normalizeH="0" baseline="0" noProof="0">
              <a:ln>
                <a:noFill/>
              </a:ln>
              <a:solidFill>
                <a:schemeClr val="tx1">
                  <a:lumMod val="85000"/>
                  <a:lumOff val="15000"/>
                </a:schemeClr>
              </a:solidFill>
              <a:effectLst/>
              <a:uLnTx/>
              <a:uFillTx/>
              <a:latin typeface="微软雅黑" panose="020B0503020204020204" charset="-122"/>
              <a:ea typeface="微软雅黑" panose="020B0503020204020204" charset="-122"/>
            </a:endParaRPr>
          </a:p>
        </p:txBody>
      </p:sp>
      <p:sp>
        <p:nvSpPr>
          <p:cNvPr id="15" name="圆角矩形 14"/>
          <p:cNvSpPr/>
          <p:nvPr>
            <p:custDataLst>
              <p:tags r:id="rId14"/>
            </p:custDataLst>
          </p:nvPr>
        </p:nvSpPr>
        <p:spPr>
          <a:xfrm>
            <a:off x="6692265" y="951230"/>
            <a:ext cx="1729105" cy="1017905"/>
          </a:xfrm>
          <a:prstGeom prst="roundRect">
            <a:avLst/>
          </a:prstGeom>
          <a:solidFill>
            <a:srgbClr val="EC9C1E">
              <a:alpha val="26000"/>
            </a:srgbClr>
          </a:solidFill>
          <a:ln>
            <a:solidFill>
              <a:srgbClr val="D17B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l" fontAlgn="base">
              <a:lnSpc>
                <a:spcPct val="120000"/>
              </a:lnSpc>
            </a:pPr>
            <a:r>
              <a:rPr lang="zh-CN" altLang="en-US" sz="2800" b="1" strike="noStrike" noProof="1">
                <a:solidFill>
                  <a:schemeClr val="tx1"/>
                </a:solidFill>
                <a:effectLst/>
                <a:latin typeface="宋体" panose="02010600030101010101" pitchFamily="2" charset="-122"/>
                <a:ea typeface="宋体" panose="02010600030101010101" pitchFamily="2" charset="-122"/>
              </a:rPr>
              <a:t>买家竞争</a:t>
            </a:r>
            <a:endParaRPr lang="zh-CN" altLang="en-US" sz="2800" b="1" strike="noStrike" noProof="1">
              <a:solidFill>
                <a:schemeClr val="tx1"/>
              </a:solidFill>
              <a:effectLst/>
              <a:latin typeface="宋体" panose="02010600030101010101" pitchFamily="2" charset="-122"/>
              <a:ea typeface="宋体" panose="02010600030101010101" pitchFamily="2" charset="-122"/>
            </a:endParaRPr>
          </a:p>
        </p:txBody>
      </p:sp>
      <p:cxnSp>
        <p:nvCxnSpPr>
          <p:cNvPr id="7" name="直接箭头连接符 6"/>
          <p:cNvCxnSpPr/>
          <p:nvPr>
            <p:custDataLst>
              <p:tags r:id="rId15"/>
            </p:custDataLst>
          </p:nvPr>
        </p:nvCxnSpPr>
        <p:spPr>
          <a:xfrm flipH="1" flipV="1">
            <a:off x="7446010" y="2006600"/>
            <a:ext cx="15240" cy="1029335"/>
          </a:xfrm>
          <a:prstGeom prst="straightConnector1">
            <a:avLst/>
          </a:prstGeom>
          <a:ln w="57150">
            <a:tailEnd type="arrow" w="med" len="med"/>
          </a:ln>
        </p:spPr>
        <p:style>
          <a:lnRef idx="3">
            <a:schemeClr val="accent1"/>
          </a:lnRef>
          <a:fillRef idx="0">
            <a:schemeClr val="accent1"/>
          </a:fillRef>
          <a:effectRef idx="2">
            <a:schemeClr val="accent1"/>
          </a:effectRef>
          <a:fontRef idx="minor">
            <a:schemeClr val="tx1"/>
          </a:fontRef>
        </p:style>
      </p:cxnSp>
      <p:cxnSp>
        <p:nvCxnSpPr>
          <p:cNvPr id="8" name="直接箭头连接符 7"/>
          <p:cNvCxnSpPr>
            <a:endCxn id="13" idx="0"/>
          </p:cNvCxnSpPr>
          <p:nvPr>
            <p:custDataLst>
              <p:tags r:id="rId16"/>
            </p:custDataLst>
          </p:nvPr>
        </p:nvCxnSpPr>
        <p:spPr>
          <a:xfrm>
            <a:off x="8528050" y="1788160"/>
            <a:ext cx="2015490" cy="1247775"/>
          </a:xfrm>
          <a:prstGeom prst="straightConnector1">
            <a:avLst/>
          </a:prstGeom>
          <a:ln w="57150">
            <a:tailEnd type="arrow" w="med" len="med"/>
          </a:ln>
        </p:spPr>
        <p:style>
          <a:lnRef idx="3">
            <a:schemeClr val="accent1"/>
          </a:lnRef>
          <a:fillRef idx="0">
            <a:schemeClr val="accent1"/>
          </a:fillRef>
          <a:effectRef idx="2">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1"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p:tgtEl>
                                          <p:spTgt spid="11"/>
                                        </p:tgtEl>
                                        <p:attrNameLst>
                                          <p:attrName>ppt_y</p:attrName>
                                        </p:attrNameLst>
                                      </p:cBhvr>
                                      <p:tavLst>
                                        <p:tav tm="0">
                                          <p:val>
                                            <p:strVal val="#ppt_y+#ppt_h*1.125000"/>
                                          </p:val>
                                        </p:tav>
                                        <p:tav tm="100000">
                                          <p:val>
                                            <p:strVal val="#ppt_y"/>
                                          </p:val>
                                        </p:tav>
                                      </p:tavLst>
                                    </p:anim>
                                    <p:animEffect transition="in" filter="wipe(up)">
                                      <p:cBhvr>
                                        <p:cTn id="14" dur="500"/>
                                        <p:tgtEl>
                                          <p:spTgt spid="11"/>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ppt_y</p:attrName>
                                        </p:attrNameLst>
                                      </p:cBhvr>
                                      <p:tavLst>
                                        <p:tav tm="0">
                                          <p:val>
                                            <p:strVal val="#ppt_y+#ppt_h*1.125000"/>
                                          </p:val>
                                        </p:tav>
                                        <p:tav tm="100000">
                                          <p:val>
                                            <p:strVal val="#ppt_y"/>
                                          </p:val>
                                        </p:tav>
                                      </p:tavLst>
                                    </p:anim>
                                    <p:animEffect transition="in" filter="wipe(up)">
                                      <p:cBhvr>
                                        <p:cTn id="20" dur="500"/>
                                        <p:tgtEl>
                                          <p:spTgt spid="4"/>
                                        </p:tgtEl>
                                      </p:cBhvr>
                                    </p:animEffect>
                                  </p:childTnLst>
                                </p:cTn>
                              </p:par>
                              <p:par>
                                <p:cTn id="21" presetID="12" presetClass="entr" presetSubtype="4"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p:tgtEl>
                                          <p:spTgt spid="5"/>
                                        </p:tgtEl>
                                        <p:attrNameLst>
                                          <p:attrName>ppt_y</p:attrName>
                                        </p:attrNameLst>
                                      </p:cBhvr>
                                      <p:tavLst>
                                        <p:tav tm="0">
                                          <p:val>
                                            <p:strVal val="#ppt_y+#ppt_h*1.125000"/>
                                          </p:val>
                                        </p:tav>
                                        <p:tav tm="100000">
                                          <p:val>
                                            <p:strVal val="#ppt_y"/>
                                          </p:val>
                                        </p:tav>
                                      </p:tavLst>
                                    </p:anim>
                                    <p:animEffect transition="in" filter="wipe(up)">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12" presetClass="entr" presetSubtype="4"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p:tgtEl>
                                          <p:spTgt spid="12"/>
                                        </p:tgtEl>
                                        <p:attrNameLst>
                                          <p:attrName>ppt_y</p:attrName>
                                        </p:attrNameLst>
                                      </p:cBhvr>
                                      <p:tavLst>
                                        <p:tav tm="0">
                                          <p:val>
                                            <p:strVal val="#ppt_y+#ppt_h*1.125000"/>
                                          </p:val>
                                        </p:tav>
                                        <p:tav tm="100000">
                                          <p:val>
                                            <p:strVal val="#ppt_y"/>
                                          </p:val>
                                        </p:tav>
                                      </p:tavLst>
                                    </p:anim>
                                    <p:animEffect transition="in" filter="wipe(up)">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12" presetClass="entr" presetSubtype="4"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p:tgtEl>
                                          <p:spTgt spid="7"/>
                                        </p:tgtEl>
                                        <p:attrNameLst>
                                          <p:attrName>ppt_y</p:attrName>
                                        </p:attrNameLst>
                                      </p:cBhvr>
                                      <p:tavLst>
                                        <p:tav tm="0">
                                          <p:val>
                                            <p:strVal val="#ppt_y+#ppt_h*1.125000"/>
                                          </p:val>
                                        </p:tav>
                                        <p:tav tm="100000">
                                          <p:val>
                                            <p:strVal val="#ppt_y"/>
                                          </p:val>
                                        </p:tav>
                                      </p:tavLst>
                                    </p:anim>
                                    <p:animEffect transition="in" filter="wipe(up)">
                                      <p:cBhvr>
                                        <p:cTn id="36" dur="500"/>
                                        <p:tgtEl>
                                          <p:spTgt spid="7"/>
                                        </p:tgtEl>
                                      </p:cBhvr>
                                    </p:animEffect>
                                  </p:childTnLst>
                                </p:cTn>
                              </p:par>
                            </p:childTnLst>
                          </p:cTn>
                        </p:par>
                      </p:childTnLst>
                    </p:cTn>
                  </p:par>
                  <p:par>
                    <p:cTn id="37" fill="hold">
                      <p:stCondLst>
                        <p:cond delay="indefinite"/>
                      </p:stCondLst>
                      <p:childTnLst>
                        <p:par>
                          <p:cTn id="38" fill="hold">
                            <p:stCondLst>
                              <p:cond delay="0"/>
                            </p:stCondLst>
                            <p:childTnLst>
                              <p:par>
                                <p:cTn id="39" presetID="12" presetClass="entr" presetSubtype="4"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p:tgtEl>
                                          <p:spTgt spid="15"/>
                                        </p:tgtEl>
                                        <p:attrNameLst>
                                          <p:attrName>ppt_y</p:attrName>
                                        </p:attrNameLst>
                                      </p:cBhvr>
                                      <p:tavLst>
                                        <p:tav tm="0">
                                          <p:val>
                                            <p:strVal val="#ppt_y+#ppt_h*1.125000"/>
                                          </p:val>
                                        </p:tav>
                                        <p:tav tm="100000">
                                          <p:val>
                                            <p:strVal val="#ppt_y"/>
                                          </p:val>
                                        </p:tav>
                                      </p:tavLst>
                                    </p:anim>
                                    <p:animEffect transition="in" filter="wipe(up)">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nodeType="click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500"/>
                                        <p:tgtEl>
                                          <p:spTgt spid="8"/>
                                        </p:tgtEl>
                                        <p:attrNameLst>
                                          <p:attrName>ppt_y</p:attrName>
                                        </p:attrNameLst>
                                      </p:cBhvr>
                                      <p:tavLst>
                                        <p:tav tm="0">
                                          <p:val>
                                            <p:strVal val="#ppt_y+#ppt_h*1.125000"/>
                                          </p:val>
                                        </p:tav>
                                        <p:tav tm="100000">
                                          <p:val>
                                            <p:strVal val="#ppt_y"/>
                                          </p:val>
                                        </p:tav>
                                      </p:tavLst>
                                    </p:anim>
                                    <p:animEffect transition="in" filter="wipe(up)">
                                      <p:cBhvr>
                                        <p:cTn id="48" dur="500"/>
                                        <p:tgtEl>
                                          <p:spTgt spid="8"/>
                                        </p:tgtEl>
                                      </p:cBhvr>
                                    </p:animEffect>
                                  </p:childTnLst>
                                </p:cTn>
                              </p:par>
                              <p:par>
                                <p:cTn id="49" presetID="12" presetClass="entr" presetSubtype="4"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 calcmode="lin" valueType="num">
                                      <p:cBhvr additive="base">
                                        <p:cTn id="51" dur="500"/>
                                        <p:tgtEl>
                                          <p:spTgt spid="6"/>
                                        </p:tgtEl>
                                        <p:attrNameLst>
                                          <p:attrName>ppt_y</p:attrName>
                                        </p:attrNameLst>
                                      </p:cBhvr>
                                      <p:tavLst>
                                        <p:tav tm="0">
                                          <p:val>
                                            <p:strVal val="#ppt_y+#ppt_h*1.125000"/>
                                          </p:val>
                                        </p:tav>
                                        <p:tav tm="100000">
                                          <p:val>
                                            <p:strVal val="#ppt_y"/>
                                          </p:val>
                                        </p:tav>
                                      </p:tavLst>
                                    </p:anim>
                                    <p:animEffect transition="in" filter="wipe(up)">
                                      <p:cBhvr>
                                        <p:cTn id="52" dur="500"/>
                                        <p:tgtEl>
                                          <p:spTgt spid="6"/>
                                        </p:tgtEl>
                                      </p:cBhvr>
                                    </p:animEffect>
                                  </p:childTnLst>
                                </p:cTn>
                              </p:par>
                            </p:childTnLst>
                          </p:cTn>
                        </p:par>
                      </p:childTnLst>
                    </p:cTn>
                  </p:par>
                  <p:par>
                    <p:cTn id="53" fill="hold">
                      <p:stCondLst>
                        <p:cond delay="indefinite"/>
                      </p:stCondLst>
                      <p:childTnLst>
                        <p:par>
                          <p:cTn id="54" fill="hold">
                            <p:stCondLst>
                              <p:cond delay="0"/>
                            </p:stCondLst>
                            <p:childTnLst>
                              <p:par>
                                <p:cTn id="55" presetID="12" presetClass="entr" presetSubtype="4" fill="hold" grpId="0" nodeType="click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p:tgtEl>
                                          <p:spTgt spid="13"/>
                                        </p:tgtEl>
                                        <p:attrNameLst>
                                          <p:attrName>ppt_y</p:attrName>
                                        </p:attrNameLst>
                                      </p:cBhvr>
                                      <p:tavLst>
                                        <p:tav tm="0">
                                          <p:val>
                                            <p:strVal val="#ppt_y+#ppt_h*1.125000"/>
                                          </p:val>
                                        </p:tav>
                                        <p:tav tm="100000">
                                          <p:val>
                                            <p:strVal val="#ppt_y"/>
                                          </p:val>
                                        </p:tav>
                                      </p:tavLst>
                                    </p:anim>
                                    <p:animEffect transition="in" filter="wipe(up)">
                                      <p:cBhvr>
                                        <p:cTn id="58" dur="500"/>
                                        <p:tgtEl>
                                          <p:spTgt spid="13"/>
                                        </p:tgtEl>
                                      </p:cBhvr>
                                    </p:animEffect>
                                  </p:childTnLst>
                                </p:cTn>
                              </p:par>
                            </p:childTnLst>
                          </p:cTn>
                        </p:par>
                      </p:childTnLst>
                    </p:cTn>
                  </p:par>
                  <p:par>
                    <p:cTn id="59" fill="hold">
                      <p:stCondLst>
                        <p:cond delay="indefinite"/>
                      </p:stCondLst>
                      <p:childTnLst>
                        <p:par>
                          <p:cTn id="60" fill="hold">
                            <p:stCondLst>
                              <p:cond delay="0"/>
                            </p:stCondLst>
                            <p:childTnLst>
                              <p:par>
                                <p:cTn id="61" presetID="12" presetClass="entr" presetSubtype="4" fill="hold" grpId="0" nodeType="clickEffect">
                                  <p:stCondLst>
                                    <p:cond delay="0"/>
                                  </p:stCondLst>
                                  <p:childTnLst>
                                    <p:set>
                                      <p:cBhvr>
                                        <p:cTn id="62" dur="1" fill="hold">
                                          <p:stCondLst>
                                            <p:cond delay="0"/>
                                          </p:stCondLst>
                                        </p:cTn>
                                        <p:tgtEl>
                                          <p:spTgt spid="28"/>
                                        </p:tgtEl>
                                        <p:attrNameLst>
                                          <p:attrName>style.visibility</p:attrName>
                                        </p:attrNameLst>
                                      </p:cBhvr>
                                      <p:to>
                                        <p:strVal val="visible"/>
                                      </p:to>
                                    </p:set>
                                    <p:anim calcmode="lin" valueType="num">
                                      <p:cBhvr additive="base">
                                        <p:cTn id="63" dur="500"/>
                                        <p:tgtEl>
                                          <p:spTgt spid="28"/>
                                        </p:tgtEl>
                                        <p:attrNameLst>
                                          <p:attrName>ppt_y</p:attrName>
                                        </p:attrNameLst>
                                      </p:cBhvr>
                                      <p:tavLst>
                                        <p:tav tm="0">
                                          <p:val>
                                            <p:strVal val="#ppt_y+#ppt_h*1.125000"/>
                                          </p:val>
                                        </p:tav>
                                        <p:tav tm="100000">
                                          <p:val>
                                            <p:strVal val="#ppt_y"/>
                                          </p:val>
                                        </p:tav>
                                      </p:tavLst>
                                    </p:anim>
                                    <p:animEffect transition="in" filter="wipe(up)">
                                      <p:cBhvr>
                                        <p:cTn id="6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 grpId="1"/>
      <p:bldP spid="12" grpId="0"/>
      <p:bldP spid="15" grpId="0"/>
      <p:bldP spid="13" grpId="0"/>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3"/>
          <p:cNvSpPr txBox="1"/>
          <p:nvPr>
            <p:custDataLst>
              <p:tags r:id="rId1"/>
            </p:custDataLst>
          </p:nvPr>
        </p:nvSpPr>
        <p:spPr>
          <a:xfrm>
            <a:off x="804091" y="227283"/>
            <a:ext cx="8832850" cy="557213"/>
          </a:xfrm>
          <a:prstGeom prst="rect">
            <a:avLst/>
          </a:prstGeom>
        </p:spPr>
        <p:txBody>
          <a:bodyPr vert="horz" lIns="91440" tIns="45720" rIns="91440" bIns="45720" rtlCol="0" anchor="ctr">
            <a:normAutofit fontScale="70000"/>
          </a:bodyPr>
          <a:lstStyle>
            <a:lvl1pPr algn="l" defTabSz="914400" rtl="0" eaLnBrk="1" latinLnBrk="0" hangingPunct="1">
              <a:lnSpc>
                <a:spcPct val="90000"/>
              </a:lnSpc>
              <a:spcBef>
                <a:spcPct val="0"/>
              </a:spcBef>
              <a:buNone/>
              <a:defRPr sz="4400" kern="1200">
                <a:solidFill>
                  <a:schemeClr val="tx1"/>
                </a:solidFill>
                <a:latin typeface="微软雅黑" panose="020B0503020204020204" charset="-122"/>
                <a:ea typeface="微软雅黑" panose="020B0503020204020204" charset="-122"/>
                <a:cs typeface="+mj-cs"/>
              </a:defRPr>
            </a:lvl1pPr>
          </a:lstStyle>
          <a:p>
            <a:pPr>
              <a:lnSpc>
                <a:spcPct val="100000"/>
              </a:lnSpc>
            </a:pPr>
            <a:r>
              <a:rPr lang="zh-CN" altLang="en-US" sz="4000" b="1">
                <a:solidFill>
                  <a:srgbClr val="0070C0"/>
                </a:solidFill>
                <a:cs typeface="+mn-cs"/>
              </a:rPr>
              <a:t>冰墩墩吨吨吨式补货</a:t>
            </a:r>
            <a:endParaRPr lang="zh-CN" altLang="en-US" sz="4000" b="1">
              <a:solidFill>
                <a:srgbClr val="0070C0"/>
              </a:solidFill>
              <a:cs typeface="+mn-cs"/>
            </a:endParaRPr>
          </a:p>
        </p:txBody>
      </p:sp>
      <p:sp>
        <p:nvSpPr>
          <p:cNvPr id="14" name="文本框 13"/>
          <p:cNvSpPr txBox="1"/>
          <p:nvPr>
            <p:custDataLst>
              <p:tags r:id="rId2"/>
            </p:custDataLst>
          </p:nvPr>
        </p:nvSpPr>
        <p:spPr>
          <a:xfrm>
            <a:off x="560705" y="799465"/>
            <a:ext cx="11311890" cy="530860"/>
          </a:xfrm>
          <a:prstGeom prst="rect">
            <a:avLst/>
          </a:prstGeom>
          <a:noFill/>
        </p:spPr>
        <p:txBody>
          <a:bodyPr wrap="square" rtlCol="0" anchor="t">
            <a:spAutoFit/>
          </a:bodyPr>
          <a:lstStyle/>
          <a:p>
            <a:pPr marL="342900" indent="-342900" hangingPunct="0">
              <a:lnSpc>
                <a:spcPct val="130000"/>
              </a:lnSpc>
              <a:buFont typeface="Wingdings" panose="05000000000000000000"/>
              <a:buChar char="p"/>
            </a:pPr>
            <a:r>
              <a:rPr lang="zh-CN" altLang="en-US" sz="2200" smtClean="0">
                <a:solidFill>
                  <a:schemeClr val="tx1">
                    <a:lumMod val="85000"/>
                    <a:lumOff val="15000"/>
                  </a:schemeClr>
                </a:solidFill>
                <a:latin typeface="华文楷体" panose="02010600040101010101" charset="-122"/>
                <a:ea typeface="华文楷体" panose="02010600040101010101" charset="-122"/>
              </a:rPr>
              <a:t>冰墩墩特许生产商：加紧生产，提前复工。</a:t>
            </a:r>
            <a:r>
              <a:rPr lang="en-US" altLang="zh-CN" sz="2200" smtClean="0">
                <a:solidFill>
                  <a:schemeClr val="tx1">
                    <a:lumMod val="85000"/>
                    <a:lumOff val="15000"/>
                  </a:schemeClr>
                </a:solidFill>
                <a:latin typeface="华文楷体" panose="02010600040101010101" charset="-122"/>
                <a:ea typeface="华文楷体" panose="02010600040101010101" charset="-122"/>
              </a:rPr>
              <a:t>2</a:t>
            </a:r>
            <a:r>
              <a:rPr lang="zh-CN" altLang="en-US" sz="2200" smtClean="0">
                <a:solidFill>
                  <a:schemeClr val="tx1">
                    <a:lumMod val="85000"/>
                    <a:lumOff val="15000"/>
                  </a:schemeClr>
                </a:solidFill>
                <a:latin typeface="华文楷体" panose="02010600040101010101" charset="-122"/>
                <a:ea typeface="华文楷体" panose="02010600040101010101" charset="-122"/>
              </a:rPr>
              <a:t>月</a:t>
            </a:r>
            <a:r>
              <a:rPr lang="en-US" altLang="zh-CN" sz="2200" smtClean="0">
                <a:solidFill>
                  <a:schemeClr val="tx1">
                    <a:lumMod val="85000"/>
                    <a:lumOff val="15000"/>
                  </a:schemeClr>
                </a:solidFill>
                <a:latin typeface="华文楷体" panose="02010600040101010101" charset="-122"/>
                <a:ea typeface="华文楷体" panose="02010600040101010101" charset="-122"/>
              </a:rPr>
              <a:t>20</a:t>
            </a:r>
            <a:r>
              <a:rPr lang="zh-CN" altLang="en-US" sz="2200" smtClean="0">
                <a:solidFill>
                  <a:schemeClr val="tx1">
                    <a:lumMod val="85000"/>
                    <a:lumOff val="15000"/>
                  </a:schemeClr>
                </a:solidFill>
                <a:latin typeface="华文楷体" panose="02010600040101010101" charset="-122"/>
                <a:ea typeface="华文楷体" panose="02010600040101010101" charset="-122"/>
              </a:rPr>
              <a:t>日，天猫旗舰店一百万只冰墩墩到货！</a:t>
            </a:r>
            <a:endParaRPr lang="zh-CN" altLang="en-US" sz="2200" smtClean="0">
              <a:solidFill>
                <a:schemeClr val="tx1">
                  <a:lumMod val="85000"/>
                  <a:lumOff val="15000"/>
                </a:schemeClr>
              </a:solidFill>
              <a:latin typeface="华文楷体" panose="02010600040101010101" charset="-122"/>
              <a:ea typeface="华文楷体" panose="02010600040101010101" charset="-122"/>
            </a:endParaRPr>
          </a:p>
        </p:txBody>
      </p:sp>
      <p:pic>
        <p:nvPicPr>
          <p:cNvPr id="10" name="图片 9"/>
          <p:cNvPicPr/>
          <p:nvPr>
            <p:custDataLst>
              <p:tags r:id="rId3"/>
            </p:custDataLst>
          </p:nvPr>
        </p:nvPicPr>
        <p:blipFill>
          <a:blip r:embed="rId4"/>
          <a:srcRect l="4249" r="2900"/>
          <a:stretch>
            <a:fillRect/>
          </a:stretch>
        </p:blipFill>
        <p:spPr>
          <a:xfrm>
            <a:off x="560705" y="1345565"/>
            <a:ext cx="3484880" cy="2136140"/>
          </a:xfrm>
          <a:prstGeom prst="rect">
            <a:avLst/>
          </a:prstGeom>
          <a:noFill/>
          <a:ln w="9525">
            <a:noFill/>
          </a:ln>
        </p:spPr>
      </p:pic>
      <p:grpSp>
        <p:nvGrpSpPr>
          <p:cNvPr id="16" name="组合 15"/>
          <p:cNvGrpSpPr/>
          <p:nvPr>
            <p:custDataLst>
              <p:tags r:id="rId5"/>
            </p:custDataLst>
          </p:nvPr>
        </p:nvGrpSpPr>
        <p:grpSpPr>
          <a:xfrm>
            <a:off x="579755" y="3677920"/>
            <a:ext cx="3466465" cy="2211705"/>
            <a:chOff x="10730" y="2934"/>
            <a:chExt cx="6204" cy="8151"/>
          </a:xfrm>
        </p:grpSpPr>
        <p:pic>
          <p:nvPicPr>
            <p:cNvPr id="103" name="图片 102"/>
            <p:cNvPicPr/>
            <p:nvPr>
              <p:custDataLst>
                <p:tags r:id="rId6"/>
              </p:custDataLst>
            </p:nvPr>
          </p:nvPicPr>
          <p:blipFill>
            <a:blip r:embed="rId7"/>
            <a:srcRect t="17259" b="11296"/>
            <a:stretch>
              <a:fillRect/>
            </a:stretch>
          </p:blipFill>
          <p:spPr>
            <a:xfrm>
              <a:off x="10730" y="2934"/>
              <a:ext cx="6203" cy="7033"/>
            </a:xfrm>
            <a:prstGeom prst="rect">
              <a:avLst/>
            </a:prstGeom>
            <a:noFill/>
            <a:ln w="9525">
              <a:noFill/>
            </a:ln>
          </p:spPr>
        </p:pic>
        <p:pic>
          <p:nvPicPr>
            <p:cNvPr id="30" name="图片 29"/>
            <p:cNvPicPr/>
            <p:nvPr>
              <p:custDataLst>
                <p:tags r:id="rId8"/>
              </p:custDataLst>
            </p:nvPr>
          </p:nvPicPr>
          <p:blipFill>
            <a:blip r:embed="rId9"/>
            <a:srcRect t="56427" r="74" b="25563"/>
            <a:stretch>
              <a:fillRect/>
            </a:stretch>
          </p:blipFill>
          <p:spPr>
            <a:xfrm>
              <a:off x="10730" y="9349"/>
              <a:ext cx="6204" cy="1736"/>
            </a:xfrm>
            <a:prstGeom prst="rect">
              <a:avLst/>
            </a:prstGeom>
            <a:noFill/>
            <a:ln w="9525">
              <a:noFill/>
            </a:ln>
          </p:spPr>
        </p:pic>
      </p:grpSp>
      <p:sp>
        <p:nvSpPr>
          <p:cNvPr id="11" name="圆角矩形 10"/>
          <p:cNvSpPr/>
          <p:nvPr>
            <p:custDataLst>
              <p:tags r:id="rId10"/>
            </p:custDataLst>
          </p:nvPr>
        </p:nvSpPr>
        <p:spPr>
          <a:xfrm>
            <a:off x="4254500" y="1889125"/>
            <a:ext cx="1134745" cy="3696335"/>
          </a:xfrm>
          <a:prstGeom prst="roundRect">
            <a:avLst/>
          </a:prstGeom>
          <a:noFill/>
          <a:ln w="22225">
            <a:solidFill>
              <a:srgbClr val="D17B1F"/>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scene3d>
              <a:camera prst="orthographicFront"/>
              <a:lightRig rig="threePt" dir="t"/>
            </a:scene3d>
          </a:bodyPr>
          <a:lstStyle/>
          <a:p>
            <a:pPr lvl="0" algn="l" fontAlgn="base">
              <a:lnSpc>
                <a:spcPct val="120000"/>
              </a:lnSpc>
              <a:buClrTx/>
              <a:buSzTx/>
              <a:buFontTx/>
            </a:pPr>
            <a:r>
              <a:rPr lang="zh-CN" altLang="en-US" sz="2800" b="1">
                <a:solidFill>
                  <a:schemeClr val="tx1"/>
                </a:solidFill>
                <a:effectLst/>
                <a:latin typeface="宋体" panose="02010600030101010101" pitchFamily="2" charset="-122"/>
                <a:ea typeface="宋体" panose="02010600030101010101" pitchFamily="2" charset="-122"/>
                <a:sym typeface="+mn-ea"/>
              </a:rPr>
              <a:t>加大生产，投入市场，货源充足</a:t>
            </a:r>
            <a:endParaRPr lang="zh-CN" altLang="en-US" sz="2800" b="1">
              <a:solidFill>
                <a:schemeClr val="tx1"/>
              </a:solidFill>
              <a:effectLst/>
              <a:latin typeface="宋体" panose="02010600030101010101" pitchFamily="2" charset="-122"/>
              <a:ea typeface="宋体" panose="02010600030101010101" pitchFamily="2" charset="-122"/>
              <a:sym typeface="+mn-ea"/>
            </a:endParaRPr>
          </a:p>
        </p:txBody>
      </p:sp>
      <p:cxnSp>
        <p:nvCxnSpPr>
          <p:cNvPr id="2" name="直接箭头连接符 1"/>
          <p:cNvCxnSpPr/>
          <p:nvPr>
            <p:custDataLst>
              <p:tags r:id="rId11"/>
            </p:custDataLst>
          </p:nvPr>
        </p:nvCxnSpPr>
        <p:spPr>
          <a:xfrm flipV="1">
            <a:off x="5597525" y="2615565"/>
            <a:ext cx="904240" cy="27940"/>
          </a:xfrm>
          <a:prstGeom prst="straightConnector1">
            <a:avLst/>
          </a:prstGeom>
          <a:ln w="57150">
            <a:tailEnd type="arrow" w="med" len="med"/>
          </a:ln>
        </p:spPr>
        <p:style>
          <a:lnRef idx="3">
            <a:schemeClr val="accent1"/>
          </a:lnRef>
          <a:fillRef idx="0">
            <a:schemeClr val="accent1"/>
          </a:fillRef>
          <a:effectRef idx="2">
            <a:schemeClr val="accent1"/>
          </a:effectRef>
          <a:fontRef idx="minor">
            <a:schemeClr val="tx1"/>
          </a:fontRef>
        </p:style>
      </p:cxnSp>
      <p:sp>
        <p:nvSpPr>
          <p:cNvPr id="12" name="圆角矩形 11"/>
          <p:cNvSpPr/>
          <p:nvPr>
            <p:custDataLst>
              <p:tags r:id="rId12"/>
            </p:custDataLst>
          </p:nvPr>
        </p:nvSpPr>
        <p:spPr>
          <a:xfrm>
            <a:off x="6600190" y="2198370"/>
            <a:ext cx="1729105" cy="1017905"/>
          </a:xfrm>
          <a:prstGeom prst="roundRect">
            <a:avLst/>
          </a:prstGeom>
          <a:solidFill>
            <a:srgbClr val="EC9C1E">
              <a:alpha val="26000"/>
            </a:srgbClr>
          </a:solidFill>
          <a:ln>
            <a:solidFill>
              <a:srgbClr val="D17B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l" fontAlgn="base">
              <a:lnSpc>
                <a:spcPct val="120000"/>
              </a:lnSpc>
            </a:pPr>
            <a:r>
              <a:rPr lang="zh-CN" altLang="en-US" sz="2800" b="1" strike="noStrike" noProof="1">
                <a:solidFill>
                  <a:schemeClr val="tx1"/>
                </a:solidFill>
                <a:effectLst/>
                <a:latin typeface="宋体" panose="02010600030101010101" pitchFamily="2" charset="-122"/>
                <a:ea typeface="宋体" panose="02010600030101010101" pitchFamily="2" charset="-122"/>
              </a:rPr>
              <a:t>供大于求</a:t>
            </a:r>
            <a:endParaRPr lang="zh-CN" altLang="en-US" sz="2800" b="1" strike="noStrike" noProof="1">
              <a:solidFill>
                <a:schemeClr val="tx1"/>
              </a:solidFill>
              <a:effectLst/>
              <a:latin typeface="宋体" panose="02010600030101010101" pitchFamily="2" charset="-122"/>
              <a:ea typeface="宋体" panose="02010600030101010101" pitchFamily="2" charset="-122"/>
            </a:endParaRPr>
          </a:p>
        </p:txBody>
      </p:sp>
      <p:cxnSp>
        <p:nvCxnSpPr>
          <p:cNvPr id="5" name="直接箭头连接符 4"/>
          <p:cNvCxnSpPr/>
          <p:nvPr>
            <p:custDataLst>
              <p:tags r:id="rId13"/>
            </p:custDataLst>
          </p:nvPr>
        </p:nvCxnSpPr>
        <p:spPr>
          <a:xfrm>
            <a:off x="7456170" y="3155950"/>
            <a:ext cx="16510" cy="1162050"/>
          </a:xfrm>
          <a:prstGeom prst="straightConnector1">
            <a:avLst/>
          </a:prstGeom>
          <a:ln w="57150">
            <a:tailEnd type="arrow" w="med" len="med"/>
          </a:ln>
        </p:spPr>
        <p:style>
          <a:lnRef idx="3">
            <a:schemeClr val="accent1"/>
          </a:lnRef>
          <a:fillRef idx="0">
            <a:schemeClr val="accent1"/>
          </a:fillRef>
          <a:effectRef idx="2">
            <a:schemeClr val="accent1"/>
          </a:effectRef>
          <a:fontRef idx="minor">
            <a:schemeClr val="tx1"/>
          </a:fontRef>
        </p:style>
      </p:cxnSp>
      <p:sp>
        <p:nvSpPr>
          <p:cNvPr id="7" name="圆角矩形 6"/>
          <p:cNvSpPr/>
          <p:nvPr>
            <p:custDataLst>
              <p:tags r:id="rId14"/>
            </p:custDataLst>
          </p:nvPr>
        </p:nvSpPr>
        <p:spPr>
          <a:xfrm>
            <a:off x="6754495" y="4400550"/>
            <a:ext cx="1729105" cy="1017905"/>
          </a:xfrm>
          <a:prstGeom prst="roundRect">
            <a:avLst/>
          </a:prstGeom>
          <a:solidFill>
            <a:srgbClr val="EC9C1E">
              <a:alpha val="26000"/>
            </a:srgbClr>
          </a:solidFill>
          <a:ln>
            <a:solidFill>
              <a:srgbClr val="D17B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l" fontAlgn="base">
              <a:lnSpc>
                <a:spcPct val="120000"/>
              </a:lnSpc>
            </a:pPr>
            <a:r>
              <a:rPr lang="zh-CN" altLang="en-US" sz="2800" b="1" strike="noStrike" noProof="1">
                <a:solidFill>
                  <a:schemeClr val="tx1"/>
                </a:solidFill>
                <a:effectLst/>
                <a:latin typeface="宋体" panose="02010600030101010101" pitchFamily="2" charset="-122"/>
                <a:ea typeface="宋体" panose="02010600030101010101" pitchFamily="2" charset="-122"/>
              </a:rPr>
              <a:t>卖家竞争</a:t>
            </a:r>
            <a:endParaRPr lang="zh-CN" altLang="en-US" sz="2800" b="1" strike="noStrike" noProof="1">
              <a:solidFill>
                <a:schemeClr val="tx1"/>
              </a:solidFill>
              <a:effectLst/>
              <a:latin typeface="宋体" panose="02010600030101010101" pitchFamily="2" charset="-122"/>
              <a:ea typeface="宋体" panose="02010600030101010101" pitchFamily="2" charset="-122"/>
            </a:endParaRPr>
          </a:p>
        </p:txBody>
      </p:sp>
      <p:cxnSp>
        <p:nvCxnSpPr>
          <p:cNvPr id="8" name="直接箭头连接符 7"/>
          <p:cNvCxnSpPr/>
          <p:nvPr>
            <p:custDataLst>
              <p:tags r:id="rId15"/>
            </p:custDataLst>
          </p:nvPr>
        </p:nvCxnSpPr>
        <p:spPr>
          <a:xfrm>
            <a:off x="8489950" y="2643505"/>
            <a:ext cx="1047115" cy="640715"/>
          </a:xfrm>
          <a:prstGeom prst="straightConnector1">
            <a:avLst/>
          </a:prstGeom>
          <a:ln w="57150">
            <a:tailEnd type="arrow" w="med" len="med"/>
          </a:ln>
        </p:spPr>
        <p:style>
          <a:lnRef idx="3">
            <a:schemeClr val="accent1"/>
          </a:lnRef>
          <a:fillRef idx="0">
            <a:schemeClr val="accent1"/>
          </a:fillRef>
          <a:effectRef idx="2">
            <a:schemeClr val="accent1"/>
          </a:effectRef>
          <a:fontRef idx="minor">
            <a:schemeClr val="tx1"/>
          </a:fontRef>
        </p:style>
      </p:cxnSp>
      <p:cxnSp>
        <p:nvCxnSpPr>
          <p:cNvPr id="9" name="直接箭头连接符 8"/>
          <p:cNvCxnSpPr/>
          <p:nvPr>
            <p:custDataLst>
              <p:tags r:id="rId16"/>
            </p:custDataLst>
          </p:nvPr>
        </p:nvCxnSpPr>
        <p:spPr>
          <a:xfrm flipV="1">
            <a:off x="8469630" y="4024630"/>
            <a:ext cx="955040" cy="876935"/>
          </a:xfrm>
          <a:prstGeom prst="straightConnector1">
            <a:avLst/>
          </a:prstGeom>
          <a:ln w="57150">
            <a:tailEnd type="arrow" w="med" len="med"/>
          </a:ln>
        </p:spPr>
        <p:style>
          <a:lnRef idx="3">
            <a:schemeClr val="accent1"/>
          </a:lnRef>
          <a:fillRef idx="0">
            <a:schemeClr val="accent1"/>
          </a:fillRef>
          <a:effectRef idx="2">
            <a:schemeClr val="accent1"/>
          </a:effectRef>
          <a:fontRef idx="minor">
            <a:schemeClr val="tx1"/>
          </a:fontRef>
        </p:style>
      </p:cxnSp>
      <p:sp>
        <p:nvSpPr>
          <p:cNvPr id="13" name="圆角矩形 12"/>
          <p:cNvSpPr/>
          <p:nvPr>
            <p:custDataLst>
              <p:tags r:id="rId17"/>
            </p:custDataLst>
          </p:nvPr>
        </p:nvSpPr>
        <p:spPr>
          <a:xfrm>
            <a:off x="9678670" y="3035935"/>
            <a:ext cx="1729105" cy="1017905"/>
          </a:xfrm>
          <a:prstGeom prst="roundRect">
            <a:avLst/>
          </a:prstGeom>
          <a:solidFill>
            <a:srgbClr val="EC9C1E">
              <a:alpha val="26000"/>
            </a:srgbClr>
          </a:solidFill>
          <a:ln>
            <a:solidFill>
              <a:srgbClr val="D17B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l" fontAlgn="base">
              <a:lnSpc>
                <a:spcPct val="120000"/>
              </a:lnSpc>
            </a:pPr>
            <a:r>
              <a:rPr lang="zh-CN" altLang="en-US" sz="2800" b="1" strike="noStrike" noProof="1">
                <a:solidFill>
                  <a:schemeClr val="tx1"/>
                </a:solidFill>
                <a:effectLst/>
                <a:latin typeface="宋体" panose="02010600030101010101" pitchFamily="2" charset="-122"/>
                <a:ea typeface="宋体" panose="02010600030101010101" pitchFamily="2" charset="-122"/>
              </a:rPr>
              <a:t>价格下降</a:t>
            </a:r>
            <a:endParaRPr lang="zh-CN" altLang="en-US" sz="2800" b="1" strike="noStrike" noProof="1">
              <a:solidFill>
                <a:schemeClr val="tx1"/>
              </a:solidFill>
              <a:effectLst/>
              <a:latin typeface="宋体" panose="02010600030101010101" pitchFamily="2" charset="-122"/>
              <a:ea typeface="宋体" panose="02010600030101010101" pitchFamily="2" charset="-122"/>
            </a:endParaRPr>
          </a:p>
        </p:txBody>
      </p:sp>
      <p:sp>
        <p:nvSpPr>
          <p:cNvPr id="28" name="矩形 27"/>
          <p:cNvSpPr/>
          <p:nvPr>
            <p:custDataLst>
              <p:tags r:id="rId18"/>
            </p:custDataLst>
          </p:nvPr>
        </p:nvSpPr>
        <p:spPr>
          <a:xfrm>
            <a:off x="182245" y="6012815"/>
            <a:ext cx="11828145" cy="691515"/>
          </a:xfrm>
          <a:prstGeom prst="rect">
            <a:avLst/>
          </a:prstGeom>
        </p:spPr>
        <p:txBody>
          <a:bodyPr wrap="square">
            <a:spAutoFit/>
          </a:bodyPr>
          <a:lstStyle/>
          <a:p>
            <a:pPr marL="457200" lvl="0" indent="-457200" algn="ctr">
              <a:lnSpc>
                <a:spcPct val="130000"/>
              </a:lnSpc>
              <a:buFont typeface="Wingdings" panose="05000000000000000000"/>
              <a:buChar char="n"/>
              <a:defRPr/>
            </a:pPr>
            <a:r>
              <a:rPr kumimoji="0" lang="zh-CN" altLang="en-US" sz="3000" b="1" i="0" u="none" strike="noStrike" kern="1200" cap="none" spc="0" normalizeH="0" baseline="0" noProof="0">
                <a:ln>
                  <a:noFill/>
                </a:ln>
                <a:solidFill>
                  <a:schemeClr val="tx1">
                    <a:lumMod val="85000"/>
                    <a:lumOff val="15000"/>
                  </a:schemeClr>
                </a:solidFill>
                <a:effectLst/>
                <a:uLnTx/>
                <a:uFillTx/>
                <a:latin typeface="微软雅黑" panose="020B0503020204020204" charset="-122"/>
                <a:ea typeface="微软雅黑" panose="020B0503020204020204" charset="-122"/>
              </a:rPr>
              <a:t>思考</a:t>
            </a:r>
            <a:r>
              <a:rPr kumimoji="0" lang="en-US" altLang="zh-CN" sz="3000" b="1" i="0" u="none" strike="noStrike" kern="1200" cap="none" spc="0" normalizeH="0" baseline="0" noProof="0">
                <a:ln>
                  <a:noFill/>
                </a:ln>
                <a:solidFill>
                  <a:schemeClr val="tx1">
                    <a:lumMod val="85000"/>
                    <a:lumOff val="15000"/>
                  </a:schemeClr>
                </a:solidFill>
                <a:effectLst/>
                <a:uLnTx/>
                <a:uFillTx/>
                <a:latin typeface="微软雅黑" panose="020B0503020204020204" charset="-122"/>
                <a:ea typeface="微软雅黑" panose="020B0503020204020204" charset="-122"/>
              </a:rPr>
              <a:t> </a:t>
            </a:r>
            <a:r>
              <a:rPr kumimoji="0" lang="zh-CN" altLang="en-US" sz="3000" b="1" i="0" u="none" strike="noStrike" kern="1200" cap="none" spc="0" normalizeH="0" baseline="0" noProof="0">
                <a:ln>
                  <a:noFill/>
                </a:ln>
                <a:solidFill>
                  <a:schemeClr val="tx1">
                    <a:lumMod val="85000"/>
                    <a:lumOff val="15000"/>
                  </a:schemeClr>
                </a:solidFill>
                <a:effectLst/>
                <a:uLnTx/>
                <a:uFillTx/>
                <a:latin typeface="微软雅黑" panose="020B0503020204020204" charset="-122"/>
                <a:ea typeface="微软雅黑" panose="020B0503020204020204" charset="-122"/>
              </a:rPr>
              <a:t>：冰墩墩价格下降，对</a:t>
            </a:r>
            <a:r>
              <a:rPr kumimoji="0" lang="zh-CN" altLang="en-US" sz="3000" b="1" i="0" u="sng" strike="noStrike" kern="1200" cap="none" spc="0" normalizeH="0" baseline="0" noProof="0">
                <a:ln>
                  <a:noFill/>
                </a:ln>
                <a:solidFill>
                  <a:srgbClr val="FF0000"/>
                </a:solidFill>
                <a:effectLst/>
                <a:uLnTx/>
                <a:uFillTx/>
                <a:latin typeface="微软雅黑" panose="020B0503020204020204" charset="-122"/>
                <a:ea typeface="微软雅黑" panose="020B0503020204020204" charset="-122"/>
              </a:rPr>
              <a:t>生产商</a:t>
            </a:r>
            <a:r>
              <a:rPr kumimoji="0" lang="zh-CN" altLang="en-US" sz="3000" b="1" i="0" u="none" strike="noStrike" kern="1200" cap="none" spc="0" normalizeH="0" baseline="0" noProof="0">
                <a:ln>
                  <a:noFill/>
                </a:ln>
                <a:solidFill>
                  <a:schemeClr val="tx1">
                    <a:lumMod val="85000"/>
                    <a:lumOff val="15000"/>
                  </a:schemeClr>
                </a:solidFill>
                <a:effectLst/>
                <a:uLnTx/>
                <a:uFillTx/>
                <a:latin typeface="微软雅黑" panose="020B0503020204020204" charset="-122"/>
                <a:ea typeface="微软雅黑" panose="020B0503020204020204" charset="-122"/>
              </a:rPr>
              <a:t>有何影响？</a:t>
            </a:r>
            <a:endParaRPr kumimoji="0" lang="zh-CN" altLang="en-US" sz="3000" b="1" i="0" u="none" strike="noStrike" kern="1200" cap="none" spc="0" normalizeH="0" baseline="0" noProof="0">
              <a:ln>
                <a:noFill/>
              </a:ln>
              <a:solidFill>
                <a:schemeClr val="tx1">
                  <a:lumMod val="85000"/>
                  <a:lumOff val="15000"/>
                </a:schemeClr>
              </a:solidFill>
              <a:effectLst/>
              <a:uLnTx/>
              <a:uFillTx/>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p:tgtEl>
                                          <p:spTgt spid="11"/>
                                        </p:tgtEl>
                                        <p:attrNameLst>
                                          <p:attrName>ppt_y</p:attrName>
                                        </p:attrNameLst>
                                      </p:cBhvr>
                                      <p:tavLst>
                                        <p:tav tm="0">
                                          <p:val>
                                            <p:strVal val="#ppt_y+#ppt_h*1.125000"/>
                                          </p:val>
                                        </p:tav>
                                        <p:tav tm="100000">
                                          <p:val>
                                            <p:strVal val="#ppt_y"/>
                                          </p:val>
                                        </p:tav>
                                      </p:tavLst>
                                    </p:anim>
                                    <p:animEffect transition="in" filter="wipe(up)">
                                      <p:cBhvr>
                                        <p:cTn id="8" dur="500"/>
                                        <p:tgtEl>
                                          <p:spTgt spid="11"/>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p:tgtEl>
                                          <p:spTgt spid="2"/>
                                        </p:tgtEl>
                                        <p:attrNameLst>
                                          <p:attrName>ppt_y</p:attrName>
                                        </p:attrNameLst>
                                      </p:cBhvr>
                                      <p:tavLst>
                                        <p:tav tm="0">
                                          <p:val>
                                            <p:strVal val="#ppt_y+#ppt_h*1.125000"/>
                                          </p:val>
                                        </p:tav>
                                        <p:tav tm="100000">
                                          <p:val>
                                            <p:strVal val="#ppt_y"/>
                                          </p:val>
                                        </p:tav>
                                      </p:tavLst>
                                    </p:anim>
                                    <p:animEffect transition="in" filter="wipe(up)">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p:tgtEl>
                                          <p:spTgt spid="12"/>
                                        </p:tgtEl>
                                        <p:attrNameLst>
                                          <p:attrName>ppt_y</p:attrName>
                                        </p:attrNameLst>
                                      </p:cBhvr>
                                      <p:tavLst>
                                        <p:tav tm="0">
                                          <p:val>
                                            <p:strVal val="#ppt_y+#ppt_h*1.125000"/>
                                          </p:val>
                                        </p:tav>
                                        <p:tav tm="100000">
                                          <p:val>
                                            <p:strVal val="#ppt_y"/>
                                          </p:val>
                                        </p:tav>
                                      </p:tavLst>
                                    </p:anim>
                                    <p:animEffect transition="in" filter="wipe(up)">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p:tgtEl>
                                          <p:spTgt spid="5"/>
                                        </p:tgtEl>
                                        <p:attrNameLst>
                                          <p:attrName>ppt_y</p:attrName>
                                        </p:attrNameLst>
                                      </p:cBhvr>
                                      <p:tavLst>
                                        <p:tav tm="0">
                                          <p:val>
                                            <p:strVal val="#ppt_y+#ppt_h*1.125000"/>
                                          </p:val>
                                        </p:tav>
                                        <p:tav tm="100000">
                                          <p:val>
                                            <p:strVal val="#ppt_y"/>
                                          </p:val>
                                        </p:tav>
                                      </p:tavLst>
                                    </p:anim>
                                    <p:animEffect transition="in" filter="wipe(up)">
                                      <p:cBhvr>
                                        <p:cTn id="26" dur="5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p:tgtEl>
                                          <p:spTgt spid="7"/>
                                        </p:tgtEl>
                                        <p:attrNameLst>
                                          <p:attrName>ppt_y</p:attrName>
                                        </p:attrNameLst>
                                      </p:cBhvr>
                                      <p:tavLst>
                                        <p:tav tm="0">
                                          <p:val>
                                            <p:strVal val="#ppt_y+#ppt_h*1.125000"/>
                                          </p:val>
                                        </p:tav>
                                        <p:tav tm="100000">
                                          <p:val>
                                            <p:strVal val="#ppt_y"/>
                                          </p:val>
                                        </p:tav>
                                      </p:tavLst>
                                    </p:anim>
                                    <p:animEffect transition="in" filter="wipe(up)">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p:tgtEl>
                                          <p:spTgt spid="8"/>
                                        </p:tgtEl>
                                        <p:attrNameLst>
                                          <p:attrName>ppt_y</p:attrName>
                                        </p:attrNameLst>
                                      </p:cBhvr>
                                      <p:tavLst>
                                        <p:tav tm="0">
                                          <p:val>
                                            <p:strVal val="#ppt_y+#ppt_h*1.125000"/>
                                          </p:val>
                                        </p:tav>
                                        <p:tav tm="100000">
                                          <p:val>
                                            <p:strVal val="#ppt_y"/>
                                          </p:val>
                                        </p:tav>
                                      </p:tavLst>
                                    </p:anim>
                                    <p:animEffect transition="in" filter="wipe(up)">
                                      <p:cBhvr>
                                        <p:cTn id="38" dur="500"/>
                                        <p:tgtEl>
                                          <p:spTgt spid="8"/>
                                        </p:tgtEl>
                                      </p:cBhvr>
                                    </p:animEffect>
                                  </p:childTnLst>
                                </p:cTn>
                              </p:par>
                              <p:par>
                                <p:cTn id="39" presetID="12" presetClass="entr" presetSubtype="4"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p:tgtEl>
                                          <p:spTgt spid="9"/>
                                        </p:tgtEl>
                                        <p:attrNameLst>
                                          <p:attrName>ppt_y</p:attrName>
                                        </p:attrNameLst>
                                      </p:cBhvr>
                                      <p:tavLst>
                                        <p:tav tm="0">
                                          <p:val>
                                            <p:strVal val="#ppt_y+#ppt_h*1.125000"/>
                                          </p:val>
                                        </p:tav>
                                        <p:tav tm="100000">
                                          <p:val>
                                            <p:strVal val="#ppt_y"/>
                                          </p:val>
                                        </p:tav>
                                      </p:tavLst>
                                    </p:anim>
                                    <p:animEffect transition="in" filter="wipe(up)">
                                      <p:cBhvr>
                                        <p:cTn id="42" dur="5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12" presetClass="entr" presetSubtype="4"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p:tgtEl>
                                          <p:spTgt spid="13"/>
                                        </p:tgtEl>
                                        <p:attrNameLst>
                                          <p:attrName>ppt_y</p:attrName>
                                        </p:attrNameLst>
                                      </p:cBhvr>
                                      <p:tavLst>
                                        <p:tav tm="0">
                                          <p:val>
                                            <p:strVal val="#ppt_y+#ppt_h*1.125000"/>
                                          </p:val>
                                        </p:tav>
                                        <p:tav tm="100000">
                                          <p:val>
                                            <p:strVal val="#ppt_y"/>
                                          </p:val>
                                        </p:tav>
                                      </p:tavLst>
                                    </p:anim>
                                    <p:animEffect transition="in" filter="wipe(up)">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12" presetClass="entr" presetSubtype="4" fill="hold" grpId="0" nodeType="click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p:tgtEl>
                                          <p:spTgt spid="28"/>
                                        </p:tgtEl>
                                        <p:attrNameLst>
                                          <p:attrName>ppt_y</p:attrName>
                                        </p:attrNameLst>
                                      </p:cBhvr>
                                      <p:tavLst>
                                        <p:tav tm="0">
                                          <p:val>
                                            <p:strVal val="#ppt_y+#ppt_h*1.125000"/>
                                          </p:val>
                                        </p:tav>
                                        <p:tav tm="100000">
                                          <p:val>
                                            <p:strVal val="#ppt_y"/>
                                          </p:val>
                                        </p:tav>
                                      </p:tavLst>
                                    </p:anim>
                                    <p:animEffect transition="in" filter="wipe(up)">
                                      <p:cBhvr>
                                        <p:cTn id="5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7" grpId="0"/>
      <p:bldP spid="13" grpId="0"/>
      <p:bldP spid="2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3"/>
          <p:cNvSpPr txBox="1"/>
          <p:nvPr>
            <p:custDataLst>
              <p:tags r:id="rId1"/>
            </p:custDataLst>
          </p:nvPr>
        </p:nvSpPr>
        <p:spPr>
          <a:xfrm>
            <a:off x="804091" y="227283"/>
            <a:ext cx="8832850" cy="557213"/>
          </a:xfrm>
          <a:prstGeom prst="rect">
            <a:avLst/>
          </a:prstGeom>
        </p:spPr>
        <p:txBody>
          <a:bodyPr vert="horz" lIns="91440" tIns="45720" rIns="91440" bIns="45720" rtlCol="0" anchor="ctr">
            <a:normAutofit fontScale="70000"/>
          </a:bodyPr>
          <a:lstStyle>
            <a:lvl1pPr algn="l" defTabSz="914400" rtl="0" eaLnBrk="1" latinLnBrk="0" hangingPunct="1">
              <a:lnSpc>
                <a:spcPct val="90000"/>
              </a:lnSpc>
              <a:spcBef>
                <a:spcPct val="0"/>
              </a:spcBef>
              <a:buNone/>
              <a:defRPr sz="4400" kern="1200">
                <a:solidFill>
                  <a:schemeClr val="tx1"/>
                </a:solidFill>
                <a:latin typeface="微软雅黑" panose="020B0503020204020204" charset="-122"/>
                <a:ea typeface="微软雅黑" panose="020B0503020204020204" charset="-122"/>
                <a:cs typeface="+mj-cs"/>
              </a:defRPr>
            </a:lvl1pPr>
          </a:lstStyle>
          <a:p>
            <a:pPr>
              <a:lnSpc>
                <a:spcPct val="100000"/>
              </a:lnSpc>
            </a:pPr>
            <a:r>
              <a:rPr lang="zh-CN" altLang="en-US" sz="4000" b="1">
                <a:solidFill>
                  <a:srgbClr val="0070C0"/>
                </a:solidFill>
                <a:cs typeface="+mn-cs"/>
              </a:rPr>
              <a:t>揭秘冰墩墩的奇妙</a:t>
            </a:r>
            <a:r>
              <a:rPr lang="zh-CN" altLang="en-US" sz="4000" b="1">
                <a:solidFill>
                  <a:srgbClr val="0070C0"/>
                </a:solidFill>
                <a:cs typeface="+mn-cs"/>
                <a:sym typeface="+mn-ea"/>
              </a:rPr>
              <a:t>旅行</a:t>
            </a:r>
            <a:endParaRPr lang="zh-CN" altLang="en-US" sz="4000" b="1">
              <a:solidFill>
                <a:srgbClr val="0070C0"/>
              </a:solidFill>
              <a:cs typeface="+mn-cs"/>
            </a:endParaRPr>
          </a:p>
        </p:txBody>
      </p:sp>
      <p:sp>
        <p:nvSpPr>
          <p:cNvPr id="6" name="圆角矩形 5"/>
          <p:cNvSpPr/>
          <p:nvPr>
            <p:custDataLst>
              <p:tags r:id="rId2"/>
            </p:custDataLst>
          </p:nvPr>
        </p:nvSpPr>
        <p:spPr>
          <a:xfrm>
            <a:off x="3256280" y="4904105"/>
            <a:ext cx="1729105" cy="577215"/>
          </a:xfrm>
          <a:prstGeom prst="roundRect">
            <a:avLst/>
          </a:prstGeom>
          <a:solidFill>
            <a:srgbClr val="EC9C1E">
              <a:alpha val="26000"/>
            </a:srgbClr>
          </a:solidFill>
          <a:ln>
            <a:solidFill>
              <a:srgbClr val="D17B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l" fontAlgn="base">
              <a:lnSpc>
                <a:spcPct val="120000"/>
              </a:lnSpc>
            </a:pPr>
            <a:r>
              <a:rPr lang="zh-CN" altLang="en-US" sz="2800" b="1" strike="noStrike" noProof="1">
                <a:solidFill>
                  <a:schemeClr val="tx1"/>
                </a:solidFill>
                <a:effectLst/>
                <a:latin typeface="宋体" panose="02010600030101010101" pitchFamily="2" charset="-122"/>
                <a:ea typeface="宋体" panose="02010600030101010101" pitchFamily="2" charset="-122"/>
              </a:rPr>
              <a:t>供不应求</a:t>
            </a:r>
            <a:endParaRPr lang="zh-CN" altLang="en-US" sz="2800" b="1" strike="noStrike" noProof="1">
              <a:solidFill>
                <a:schemeClr val="tx1"/>
              </a:solidFill>
              <a:effectLst/>
              <a:latin typeface="宋体" panose="02010600030101010101" pitchFamily="2" charset="-122"/>
              <a:ea typeface="宋体" panose="02010600030101010101" pitchFamily="2" charset="-122"/>
            </a:endParaRPr>
          </a:p>
        </p:txBody>
      </p:sp>
      <p:cxnSp>
        <p:nvCxnSpPr>
          <p:cNvPr id="29" name="直接箭头连接符 28"/>
          <p:cNvCxnSpPr/>
          <p:nvPr>
            <p:custDataLst>
              <p:tags r:id="rId3"/>
            </p:custDataLst>
          </p:nvPr>
        </p:nvCxnSpPr>
        <p:spPr>
          <a:xfrm flipV="1">
            <a:off x="4123690" y="1901190"/>
            <a:ext cx="5715" cy="900000"/>
          </a:xfrm>
          <a:prstGeom prst="straightConnector1">
            <a:avLst/>
          </a:prstGeom>
          <a:ln w="82550">
            <a:solidFill>
              <a:srgbClr val="EC9C1E"/>
            </a:solidFill>
            <a:tailEnd type="arrow"/>
          </a:ln>
        </p:spPr>
        <p:style>
          <a:lnRef idx="1">
            <a:schemeClr val="accent1"/>
          </a:lnRef>
          <a:fillRef idx="0">
            <a:schemeClr val="accent1"/>
          </a:fillRef>
          <a:effectRef idx="0">
            <a:schemeClr val="accent1"/>
          </a:effectRef>
          <a:fontRef idx="minor">
            <a:schemeClr val="tx1"/>
          </a:fontRef>
        </p:style>
      </p:cxnSp>
      <p:sp>
        <p:nvSpPr>
          <p:cNvPr id="30" name="圆角矩形 29"/>
          <p:cNvSpPr/>
          <p:nvPr>
            <p:custDataLst>
              <p:tags r:id="rId4"/>
            </p:custDataLst>
          </p:nvPr>
        </p:nvSpPr>
        <p:spPr>
          <a:xfrm>
            <a:off x="3261995" y="3095625"/>
            <a:ext cx="1729105" cy="577215"/>
          </a:xfrm>
          <a:prstGeom prst="roundRect">
            <a:avLst/>
          </a:prstGeom>
          <a:solidFill>
            <a:srgbClr val="EC9C1E">
              <a:alpha val="26000"/>
            </a:srgbClr>
          </a:solidFill>
          <a:ln>
            <a:solidFill>
              <a:srgbClr val="D17B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l" fontAlgn="base">
              <a:lnSpc>
                <a:spcPct val="120000"/>
              </a:lnSpc>
            </a:pPr>
            <a:r>
              <a:rPr lang="zh-CN" altLang="en-US" sz="2800" b="1" strike="noStrike" noProof="1">
                <a:solidFill>
                  <a:schemeClr val="tx1"/>
                </a:solidFill>
                <a:effectLst/>
                <a:latin typeface="宋体" panose="02010600030101010101" pitchFamily="2" charset="-122"/>
                <a:ea typeface="宋体" panose="02010600030101010101" pitchFamily="2" charset="-122"/>
              </a:rPr>
              <a:t>买家竞争</a:t>
            </a:r>
            <a:endParaRPr lang="zh-CN" altLang="en-US" sz="2800" b="1" strike="noStrike" noProof="1">
              <a:solidFill>
                <a:schemeClr val="tx1"/>
              </a:solidFill>
              <a:effectLst/>
              <a:latin typeface="宋体" panose="02010600030101010101" pitchFamily="2" charset="-122"/>
              <a:ea typeface="宋体" panose="02010600030101010101" pitchFamily="2" charset="-122"/>
            </a:endParaRPr>
          </a:p>
        </p:txBody>
      </p:sp>
      <p:sp>
        <p:nvSpPr>
          <p:cNvPr id="31" name="圆角矩形 30"/>
          <p:cNvSpPr/>
          <p:nvPr>
            <p:custDataLst>
              <p:tags r:id="rId5"/>
            </p:custDataLst>
          </p:nvPr>
        </p:nvSpPr>
        <p:spPr>
          <a:xfrm>
            <a:off x="3255645" y="1181100"/>
            <a:ext cx="1729105" cy="577215"/>
          </a:xfrm>
          <a:prstGeom prst="roundRect">
            <a:avLst/>
          </a:prstGeom>
          <a:solidFill>
            <a:srgbClr val="EC9C1E">
              <a:alpha val="26000"/>
            </a:srgbClr>
          </a:solidFill>
          <a:ln>
            <a:solidFill>
              <a:srgbClr val="D17B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l" fontAlgn="base">
              <a:lnSpc>
                <a:spcPct val="120000"/>
              </a:lnSpc>
            </a:pPr>
            <a:r>
              <a:rPr lang="zh-CN" altLang="en-US" sz="2800" b="1" strike="noStrike" noProof="1">
                <a:solidFill>
                  <a:schemeClr val="tx1"/>
                </a:solidFill>
                <a:effectLst/>
                <a:latin typeface="宋体" panose="02010600030101010101" pitchFamily="2" charset="-122"/>
                <a:ea typeface="宋体" panose="02010600030101010101" pitchFamily="2" charset="-122"/>
              </a:rPr>
              <a:t>价格上涨</a:t>
            </a:r>
            <a:endParaRPr lang="zh-CN" altLang="en-US" sz="2800" b="1" strike="noStrike" noProof="1">
              <a:solidFill>
                <a:schemeClr val="tx1"/>
              </a:solidFill>
              <a:effectLst/>
              <a:latin typeface="宋体" panose="02010600030101010101" pitchFamily="2" charset="-122"/>
              <a:ea typeface="宋体" panose="02010600030101010101" pitchFamily="2" charset="-122"/>
            </a:endParaRPr>
          </a:p>
        </p:txBody>
      </p:sp>
      <p:cxnSp>
        <p:nvCxnSpPr>
          <p:cNvPr id="32" name="直接箭头连接符 31"/>
          <p:cNvCxnSpPr/>
          <p:nvPr>
            <p:custDataLst>
              <p:tags r:id="rId6"/>
            </p:custDataLst>
          </p:nvPr>
        </p:nvCxnSpPr>
        <p:spPr>
          <a:xfrm flipV="1">
            <a:off x="4117975" y="3914140"/>
            <a:ext cx="5715" cy="900000"/>
          </a:xfrm>
          <a:prstGeom prst="straightConnector1">
            <a:avLst/>
          </a:prstGeom>
          <a:ln w="82550">
            <a:solidFill>
              <a:srgbClr val="EC9C1E"/>
            </a:solidFill>
            <a:tailEnd type="arrow"/>
          </a:ln>
        </p:spPr>
        <p:style>
          <a:lnRef idx="1">
            <a:schemeClr val="accent1"/>
          </a:lnRef>
          <a:fillRef idx="0">
            <a:schemeClr val="accent1"/>
          </a:fillRef>
          <a:effectRef idx="0">
            <a:schemeClr val="accent1"/>
          </a:effectRef>
          <a:fontRef idx="minor">
            <a:schemeClr val="tx1"/>
          </a:fontRef>
        </p:style>
      </p:cxnSp>
      <p:cxnSp>
        <p:nvCxnSpPr>
          <p:cNvPr id="33" name="直接箭头连接符 32"/>
          <p:cNvCxnSpPr/>
          <p:nvPr>
            <p:custDataLst>
              <p:tags r:id="rId7"/>
            </p:custDataLst>
          </p:nvPr>
        </p:nvCxnSpPr>
        <p:spPr>
          <a:xfrm>
            <a:off x="5259070" y="1465580"/>
            <a:ext cx="1120140" cy="8890"/>
          </a:xfrm>
          <a:prstGeom prst="straightConnector1">
            <a:avLst/>
          </a:prstGeom>
          <a:ln w="82550">
            <a:solidFill>
              <a:srgbClr val="EC9C1E"/>
            </a:solidFill>
            <a:tailEnd type="arrow"/>
          </a:ln>
        </p:spPr>
        <p:style>
          <a:lnRef idx="1">
            <a:schemeClr val="accent1"/>
          </a:lnRef>
          <a:fillRef idx="0">
            <a:schemeClr val="accent1"/>
          </a:fillRef>
          <a:effectRef idx="0">
            <a:schemeClr val="accent1"/>
          </a:effectRef>
          <a:fontRef idx="minor">
            <a:schemeClr val="tx1"/>
          </a:fontRef>
        </p:style>
      </p:cxnSp>
      <p:sp>
        <p:nvSpPr>
          <p:cNvPr id="35" name="圆角矩形 34"/>
          <p:cNvSpPr/>
          <p:nvPr>
            <p:custDataLst>
              <p:tags r:id="rId8"/>
            </p:custDataLst>
          </p:nvPr>
        </p:nvSpPr>
        <p:spPr>
          <a:xfrm>
            <a:off x="6514465" y="1181100"/>
            <a:ext cx="1729105" cy="577215"/>
          </a:xfrm>
          <a:prstGeom prst="roundRect">
            <a:avLst/>
          </a:prstGeom>
          <a:solidFill>
            <a:srgbClr val="EC9C1E">
              <a:alpha val="26000"/>
            </a:srgbClr>
          </a:solidFill>
          <a:ln>
            <a:solidFill>
              <a:srgbClr val="D17B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l" fontAlgn="base">
              <a:lnSpc>
                <a:spcPct val="120000"/>
              </a:lnSpc>
            </a:pPr>
            <a:r>
              <a:rPr lang="zh-CN" altLang="en-US" sz="2800" b="1" strike="noStrike" noProof="1">
                <a:solidFill>
                  <a:schemeClr val="tx1"/>
                </a:solidFill>
                <a:effectLst/>
                <a:latin typeface="宋体" panose="02010600030101010101" pitchFamily="2" charset="-122"/>
                <a:ea typeface="宋体" panose="02010600030101010101" pitchFamily="2" charset="-122"/>
              </a:rPr>
              <a:t>扩大生产</a:t>
            </a:r>
            <a:endParaRPr lang="zh-CN" altLang="en-US" sz="2800" b="1" strike="noStrike" noProof="1">
              <a:solidFill>
                <a:schemeClr val="tx1"/>
              </a:solidFill>
              <a:effectLst/>
              <a:latin typeface="宋体" panose="02010600030101010101" pitchFamily="2" charset="-122"/>
              <a:ea typeface="宋体" panose="02010600030101010101" pitchFamily="2" charset="-122"/>
            </a:endParaRPr>
          </a:p>
        </p:txBody>
      </p:sp>
      <p:sp>
        <p:nvSpPr>
          <p:cNvPr id="36" name="圆角矩形 35"/>
          <p:cNvSpPr/>
          <p:nvPr>
            <p:custDataLst>
              <p:tags r:id="rId9"/>
            </p:custDataLst>
          </p:nvPr>
        </p:nvSpPr>
        <p:spPr>
          <a:xfrm>
            <a:off x="9773285" y="1181100"/>
            <a:ext cx="1729105" cy="577215"/>
          </a:xfrm>
          <a:prstGeom prst="roundRect">
            <a:avLst/>
          </a:prstGeom>
          <a:solidFill>
            <a:srgbClr val="EC9C1E">
              <a:alpha val="26000"/>
            </a:srgbClr>
          </a:solidFill>
          <a:ln>
            <a:solidFill>
              <a:srgbClr val="D17B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l" fontAlgn="base">
              <a:lnSpc>
                <a:spcPct val="120000"/>
              </a:lnSpc>
            </a:pPr>
            <a:r>
              <a:rPr lang="zh-CN" altLang="en-US" sz="2800" b="1" strike="noStrike" noProof="1">
                <a:solidFill>
                  <a:schemeClr val="tx1"/>
                </a:solidFill>
                <a:effectLst/>
                <a:latin typeface="宋体" panose="02010600030101010101" pitchFamily="2" charset="-122"/>
                <a:ea typeface="宋体" panose="02010600030101010101" pitchFamily="2" charset="-122"/>
              </a:rPr>
              <a:t>供过于求</a:t>
            </a:r>
            <a:endParaRPr lang="zh-CN" altLang="en-US" sz="2800" b="1" strike="noStrike" noProof="1">
              <a:solidFill>
                <a:schemeClr val="tx1"/>
              </a:solidFill>
              <a:effectLst/>
              <a:latin typeface="宋体" panose="02010600030101010101" pitchFamily="2" charset="-122"/>
              <a:ea typeface="宋体" panose="02010600030101010101" pitchFamily="2" charset="-122"/>
            </a:endParaRPr>
          </a:p>
        </p:txBody>
      </p:sp>
      <p:cxnSp>
        <p:nvCxnSpPr>
          <p:cNvPr id="39" name="直接箭头连接符 38"/>
          <p:cNvCxnSpPr/>
          <p:nvPr>
            <p:custDataLst>
              <p:tags r:id="rId10"/>
            </p:custDataLst>
          </p:nvPr>
        </p:nvCxnSpPr>
        <p:spPr>
          <a:xfrm>
            <a:off x="8515350" y="1464945"/>
            <a:ext cx="1120140" cy="8890"/>
          </a:xfrm>
          <a:prstGeom prst="straightConnector1">
            <a:avLst/>
          </a:prstGeom>
          <a:ln w="82550">
            <a:solidFill>
              <a:srgbClr val="EC9C1E"/>
            </a:solidFill>
            <a:tailEnd type="arrow"/>
          </a:ln>
        </p:spPr>
        <p:style>
          <a:lnRef idx="1">
            <a:schemeClr val="accent1"/>
          </a:lnRef>
          <a:fillRef idx="0">
            <a:schemeClr val="accent1"/>
          </a:fillRef>
          <a:effectRef idx="0">
            <a:schemeClr val="accent1"/>
          </a:effectRef>
          <a:fontRef idx="minor">
            <a:schemeClr val="tx1"/>
          </a:fontRef>
        </p:style>
      </p:cxnSp>
      <p:cxnSp>
        <p:nvCxnSpPr>
          <p:cNvPr id="43" name="直接箭头连接符 42"/>
          <p:cNvCxnSpPr/>
          <p:nvPr>
            <p:custDataLst>
              <p:tags r:id="rId11"/>
            </p:custDataLst>
          </p:nvPr>
        </p:nvCxnSpPr>
        <p:spPr>
          <a:xfrm>
            <a:off x="10633075" y="1877695"/>
            <a:ext cx="8890" cy="900000"/>
          </a:xfrm>
          <a:prstGeom prst="straightConnector1">
            <a:avLst/>
          </a:prstGeom>
          <a:ln w="82550">
            <a:solidFill>
              <a:srgbClr val="EC9C1E"/>
            </a:solidFill>
            <a:tailEnd type="arrow"/>
          </a:ln>
        </p:spPr>
        <p:style>
          <a:lnRef idx="1">
            <a:schemeClr val="accent1"/>
          </a:lnRef>
          <a:fillRef idx="0">
            <a:schemeClr val="accent1"/>
          </a:fillRef>
          <a:effectRef idx="0">
            <a:schemeClr val="accent1"/>
          </a:effectRef>
          <a:fontRef idx="minor">
            <a:schemeClr val="tx1"/>
          </a:fontRef>
        </p:style>
      </p:cxnSp>
      <p:sp>
        <p:nvSpPr>
          <p:cNvPr id="44" name="圆角矩形 43"/>
          <p:cNvSpPr/>
          <p:nvPr>
            <p:custDataLst>
              <p:tags r:id="rId12"/>
            </p:custDataLst>
          </p:nvPr>
        </p:nvSpPr>
        <p:spPr>
          <a:xfrm>
            <a:off x="9782175" y="3095625"/>
            <a:ext cx="1729105" cy="577215"/>
          </a:xfrm>
          <a:prstGeom prst="roundRect">
            <a:avLst/>
          </a:prstGeom>
          <a:solidFill>
            <a:srgbClr val="EC9C1E">
              <a:alpha val="26000"/>
            </a:srgbClr>
          </a:solidFill>
          <a:ln>
            <a:solidFill>
              <a:srgbClr val="D17B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l" fontAlgn="base">
              <a:lnSpc>
                <a:spcPct val="120000"/>
              </a:lnSpc>
            </a:pPr>
            <a:r>
              <a:rPr lang="zh-CN" altLang="en-US" sz="2800" b="1" strike="noStrike" noProof="1">
                <a:solidFill>
                  <a:schemeClr val="tx1"/>
                </a:solidFill>
                <a:effectLst/>
                <a:latin typeface="宋体" panose="02010600030101010101" pitchFamily="2" charset="-122"/>
                <a:ea typeface="宋体" panose="02010600030101010101" pitchFamily="2" charset="-122"/>
              </a:rPr>
              <a:t>卖家竞争</a:t>
            </a:r>
            <a:endParaRPr lang="zh-CN" altLang="en-US" sz="2800" b="1" strike="noStrike" noProof="1">
              <a:solidFill>
                <a:schemeClr val="tx1"/>
              </a:solidFill>
              <a:effectLst/>
              <a:latin typeface="宋体" panose="02010600030101010101" pitchFamily="2" charset="-122"/>
              <a:ea typeface="宋体" panose="02010600030101010101" pitchFamily="2" charset="-122"/>
            </a:endParaRPr>
          </a:p>
        </p:txBody>
      </p:sp>
      <p:sp>
        <p:nvSpPr>
          <p:cNvPr id="45" name="圆角矩形 44"/>
          <p:cNvSpPr/>
          <p:nvPr>
            <p:custDataLst>
              <p:tags r:id="rId13"/>
            </p:custDataLst>
          </p:nvPr>
        </p:nvSpPr>
        <p:spPr>
          <a:xfrm>
            <a:off x="9772650" y="4904105"/>
            <a:ext cx="1729105" cy="577215"/>
          </a:xfrm>
          <a:prstGeom prst="roundRect">
            <a:avLst/>
          </a:prstGeom>
          <a:solidFill>
            <a:srgbClr val="EC9C1E">
              <a:alpha val="26000"/>
            </a:srgbClr>
          </a:solidFill>
          <a:ln>
            <a:solidFill>
              <a:srgbClr val="D17B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l" fontAlgn="base">
              <a:lnSpc>
                <a:spcPct val="120000"/>
              </a:lnSpc>
            </a:pPr>
            <a:r>
              <a:rPr lang="zh-CN" altLang="en-US" sz="2800" b="1" strike="noStrike" noProof="1">
                <a:solidFill>
                  <a:schemeClr val="tx1"/>
                </a:solidFill>
                <a:effectLst/>
                <a:latin typeface="宋体" panose="02010600030101010101" pitchFamily="2" charset="-122"/>
                <a:ea typeface="宋体" panose="02010600030101010101" pitchFamily="2" charset="-122"/>
              </a:rPr>
              <a:t>价格下降</a:t>
            </a:r>
            <a:endParaRPr lang="zh-CN" altLang="en-US" sz="2800" b="1" strike="noStrike" noProof="1">
              <a:solidFill>
                <a:schemeClr val="tx1"/>
              </a:solidFill>
              <a:effectLst/>
              <a:latin typeface="宋体" panose="02010600030101010101" pitchFamily="2" charset="-122"/>
              <a:ea typeface="宋体" panose="02010600030101010101" pitchFamily="2" charset="-122"/>
            </a:endParaRPr>
          </a:p>
        </p:txBody>
      </p:sp>
      <p:sp>
        <p:nvSpPr>
          <p:cNvPr id="46" name="圆角矩形 45"/>
          <p:cNvSpPr/>
          <p:nvPr>
            <p:custDataLst>
              <p:tags r:id="rId14"/>
            </p:custDataLst>
          </p:nvPr>
        </p:nvSpPr>
        <p:spPr>
          <a:xfrm>
            <a:off x="6514465" y="4904105"/>
            <a:ext cx="1729105" cy="577215"/>
          </a:xfrm>
          <a:prstGeom prst="roundRect">
            <a:avLst/>
          </a:prstGeom>
          <a:solidFill>
            <a:srgbClr val="EC9C1E">
              <a:alpha val="26000"/>
            </a:srgbClr>
          </a:solidFill>
          <a:ln>
            <a:solidFill>
              <a:srgbClr val="D17B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lightRig rig="threePt" dir="t"/>
            </a:scene3d>
          </a:bodyPr>
          <a:lstStyle/>
          <a:p>
            <a:pPr algn="l" fontAlgn="base">
              <a:lnSpc>
                <a:spcPct val="120000"/>
              </a:lnSpc>
            </a:pPr>
            <a:r>
              <a:rPr lang="zh-CN" altLang="en-US" sz="2800" b="1" strike="noStrike" noProof="1">
                <a:solidFill>
                  <a:schemeClr val="tx1"/>
                </a:solidFill>
                <a:effectLst/>
                <a:latin typeface="宋体" panose="02010600030101010101" pitchFamily="2" charset="-122"/>
                <a:ea typeface="宋体" panose="02010600030101010101" pitchFamily="2" charset="-122"/>
              </a:rPr>
              <a:t>缩小生产</a:t>
            </a:r>
            <a:endParaRPr lang="zh-CN" altLang="en-US" sz="2800" b="1" strike="noStrike" noProof="1">
              <a:solidFill>
                <a:schemeClr val="tx1"/>
              </a:solidFill>
              <a:effectLst/>
              <a:latin typeface="宋体" panose="02010600030101010101" pitchFamily="2" charset="-122"/>
              <a:ea typeface="宋体" panose="02010600030101010101" pitchFamily="2" charset="-122"/>
            </a:endParaRPr>
          </a:p>
        </p:txBody>
      </p:sp>
      <p:cxnSp>
        <p:nvCxnSpPr>
          <p:cNvPr id="47" name="直接箭头连接符 46"/>
          <p:cNvCxnSpPr/>
          <p:nvPr>
            <p:custDataLst>
              <p:tags r:id="rId15"/>
            </p:custDataLst>
          </p:nvPr>
        </p:nvCxnSpPr>
        <p:spPr>
          <a:xfrm>
            <a:off x="10641965" y="3907790"/>
            <a:ext cx="8890" cy="900000"/>
          </a:xfrm>
          <a:prstGeom prst="straightConnector1">
            <a:avLst/>
          </a:prstGeom>
          <a:ln w="82550">
            <a:solidFill>
              <a:srgbClr val="EC9C1E"/>
            </a:solidFill>
            <a:tailEnd type="arrow"/>
          </a:ln>
        </p:spPr>
        <p:style>
          <a:lnRef idx="1">
            <a:schemeClr val="accent1"/>
          </a:lnRef>
          <a:fillRef idx="0">
            <a:schemeClr val="accent1"/>
          </a:fillRef>
          <a:effectRef idx="0">
            <a:schemeClr val="accent1"/>
          </a:effectRef>
          <a:fontRef idx="minor">
            <a:schemeClr val="tx1"/>
          </a:fontRef>
        </p:style>
      </p:cxnSp>
      <p:cxnSp>
        <p:nvCxnSpPr>
          <p:cNvPr id="48" name="直接箭头连接符 47"/>
          <p:cNvCxnSpPr/>
          <p:nvPr>
            <p:custDataLst>
              <p:tags r:id="rId16"/>
            </p:custDataLst>
          </p:nvPr>
        </p:nvCxnSpPr>
        <p:spPr>
          <a:xfrm flipH="1">
            <a:off x="8540750" y="5187950"/>
            <a:ext cx="1094740" cy="8890"/>
          </a:xfrm>
          <a:prstGeom prst="straightConnector1">
            <a:avLst/>
          </a:prstGeom>
          <a:ln w="82550">
            <a:solidFill>
              <a:srgbClr val="EC9C1E"/>
            </a:solidFill>
            <a:tailEnd type="arrow"/>
          </a:ln>
        </p:spPr>
        <p:style>
          <a:lnRef idx="1">
            <a:schemeClr val="accent1"/>
          </a:lnRef>
          <a:fillRef idx="0">
            <a:schemeClr val="accent1"/>
          </a:fillRef>
          <a:effectRef idx="0">
            <a:schemeClr val="accent1"/>
          </a:effectRef>
          <a:fontRef idx="minor">
            <a:schemeClr val="tx1"/>
          </a:fontRef>
        </p:style>
      </p:cxnSp>
      <p:cxnSp>
        <p:nvCxnSpPr>
          <p:cNvPr id="50" name="直接箭头连接符 49"/>
          <p:cNvCxnSpPr/>
          <p:nvPr>
            <p:custDataLst>
              <p:tags r:id="rId17"/>
            </p:custDataLst>
          </p:nvPr>
        </p:nvCxnSpPr>
        <p:spPr>
          <a:xfrm flipH="1">
            <a:off x="5269230" y="5196840"/>
            <a:ext cx="1094740" cy="8890"/>
          </a:xfrm>
          <a:prstGeom prst="straightConnector1">
            <a:avLst/>
          </a:prstGeom>
          <a:ln w="82550">
            <a:solidFill>
              <a:srgbClr val="EC9C1E"/>
            </a:solidFill>
            <a:tailEnd type="arrow"/>
          </a:ln>
        </p:spPr>
        <p:style>
          <a:lnRef idx="1">
            <a:schemeClr val="accent1"/>
          </a:lnRef>
          <a:fillRef idx="0">
            <a:schemeClr val="accent1"/>
          </a:fillRef>
          <a:effectRef idx="0">
            <a:schemeClr val="accent1"/>
          </a:effectRef>
          <a:fontRef idx="minor">
            <a:schemeClr val="tx1"/>
          </a:fontRef>
        </p:style>
      </p:cxnSp>
      <p:grpSp>
        <p:nvGrpSpPr>
          <p:cNvPr id="11" name="组合 10"/>
          <p:cNvGrpSpPr/>
          <p:nvPr>
            <p:custDataLst>
              <p:tags r:id="rId18"/>
            </p:custDataLst>
          </p:nvPr>
        </p:nvGrpSpPr>
        <p:grpSpPr>
          <a:xfrm>
            <a:off x="4923155" y="1726565"/>
            <a:ext cx="5098415" cy="3187700"/>
            <a:chOff x="7753" y="2719"/>
            <a:chExt cx="8029" cy="5020"/>
          </a:xfrm>
        </p:grpSpPr>
        <p:cxnSp>
          <p:nvCxnSpPr>
            <p:cNvPr id="3" name="直接连接符 2"/>
            <p:cNvCxnSpPr/>
            <p:nvPr>
              <p:custDataLst>
                <p:tags r:id="rId19"/>
              </p:custDataLst>
            </p:nvPr>
          </p:nvCxnSpPr>
          <p:spPr>
            <a:xfrm>
              <a:off x="7753" y="2719"/>
              <a:ext cx="7801" cy="5020"/>
            </a:xfrm>
            <a:prstGeom prst="line">
              <a:avLst/>
            </a:prstGeom>
            <a:ln w="41275" cmpd="sng">
              <a:solidFill>
                <a:srgbClr val="4B7E22"/>
              </a:solidFill>
              <a:prstDash val="sysDot"/>
            </a:ln>
          </p:spPr>
          <p:style>
            <a:lnRef idx="1">
              <a:schemeClr val="accent1"/>
            </a:lnRef>
            <a:fillRef idx="0">
              <a:schemeClr val="accent1"/>
            </a:fillRef>
            <a:effectRef idx="0">
              <a:schemeClr val="accent1"/>
            </a:effectRef>
            <a:fontRef idx="minor">
              <a:schemeClr val="tx1"/>
            </a:fontRef>
          </p:style>
        </p:cxnSp>
        <p:sp>
          <p:nvSpPr>
            <p:cNvPr id="7" name="文本框 6"/>
            <p:cNvSpPr txBox="1"/>
            <p:nvPr>
              <p:custDataLst>
                <p:tags r:id="rId20"/>
              </p:custDataLst>
            </p:nvPr>
          </p:nvSpPr>
          <p:spPr>
            <a:xfrm rot="1980000">
              <a:off x="8558" y="4526"/>
              <a:ext cx="7224" cy="1025"/>
            </a:xfrm>
            <a:prstGeom prst="rect">
              <a:avLst/>
            </a:prstGeom>
            <a:noFill/>
          </p:spPr>
          <p:txBody>
            <a:bodyPr wrap="square" rtlCol="0">
              <a:spAutoFit/>
            </a:bodyPr>
            <a:lstStyle/>
            <a:p>
              <a:pPr algn="l" hangingPunct="0">
                <a:lnSpc>
                  <a:spcPct val="130000"/>
                </a:lnSpc>
              </a:pPr>
              <a:r>
                <a:rPr lang="zh-CN" altLang="en-US" sz="2800" b="1" smtClean="0">
                  <a:solidFill>
                    <a:srgbClr val="4B7E22"/>
                  </a:solidFill>
                </a:rPr>
                <a:t>价格</a:t>
              </a:r>
              <a:r>
                <a:rPr lang="en-US" altLang="zh-CN" sz="2800" b="1" smtClean="0">
                  <a:solidFill>
                    <a:srgbClr val="4B7E22"/>
                  </a:solidFill>
                </a:rPr>
                <a:t>                              </a:t>
              </a:r>
              <a:r>
                <a:rPr lang="zh-CN" altLang="en-US" sz="2800" b="1" smtClean="0">
                  <a:solidFill>
                    <a:srgbClr val="4B7E22"/>
                  </a:solidFill>
                </a:rPr>
                <a:t>机制</a:t>
              </a:r>
              <a:endParaRPr lang="zh-CN" altLang="en-US" sz="2800" b="1" smtClean="0">
                <a:solidFill>
                  <a:srgbClr val="4B7E22"/>
                </a:solidFill>
              </a:endParaRPr>
            </a:p>
          </p:txBody>
        </p:sp>
      </p:grpSp>
      <p:grpSp>
        <p:nvGrpSpPr>
          <p:cNvPr id="10" name="组合 9"/>
          <p:cNvGrpSpPr/>
          <p:nvPr>
            <p:custDataLst>
              <p:tags r:id="rId21"/>
            </p:custDataLst>
          </p:nvPr>
        </p:nvGrpSpPr>
        <p:grpSpPr>
          <a:xfrm>
            <a:off x="4991100" y="2962910"/>
            <a:ext cx="4791075" cy="650875"/>
            <a:chOff x="7860" y="4666"/>
            <a:chExt cx="7545" cy="1025"/>
          </a:xfrm>
        </p:grpSpPr>
        <p:cxnSp>
          <p:nvCxnSpPr>
            <p:cNvPr id="8" name="直接连接符 7"/>
            <p:cNvCxnSpPr/>
            <p:nvPr>
              <p:custDataLst>
                <p:tags r:id="rId22"/>
              </p:custDataLst>
            </p:nvPr>
          </p:nvCxnSpPr>
          <p:spPr>
            <a:xfrm>
              <a:off x="7860" y="5540"/>
              <a:ext cx="7545" cy="0"/>
            </a:xfrm>
            <a:prstGeom prst="line">
              <a:avLst/>
            </a:prstGeom>
            <a:ln w="41275" cmpd="sng">
              <a:solidFill>
                <a:srgbClr val="C00000"/>
              </a:solidFill>
              <a:prstDash val="sysDot"/>
            </a:ln>
          </p:spPr>
          <p:style>
            <a:lnRef idx="1">
              <a:schemeClr val="accent1"/>
            </a:lnRef>
            <a:fillRef idx="0">
              <a:schemeClr val="accent1"/>
            </a:fillRef>
            <a:effectRef idx="0">
              <a:schemeClr val="accent1"/>
            </a:effectRef>
            <a:fontRef idx="minor">
              <a:schemeClr val="tx1"/>
            </a:fontRef>
          </p:style>
        </p:cxnSp>
        <p:sp>
          <p:nvSpPr>
            <p:cNvPr id="12" name="文本框 11"/>
            <p:cNvSpPr txBox="1"/>
            <p:nvPr>
              <p:custDataLst>
                <p:tags r:id="rId23"/>
              </p:custDataLst>
            </p:nvPr>
          </p:nvSpPr>
          <p:spPr>
            <a:xfrm>
              <a:off x="9657" y="4666"/>
              <a:ext cx="5010" cy="1025"/>
            </a:xfrm>
            <a:prstGeom prst="rect">
              <a:avLst/>
            </a:prstGeom>
            <a:noFill/>
          </p:spPr>
          <p:txBody>
            <a:bodyPr wrap="square" rtlCol="0">
              <a:spAutoFit/>
            </a:bodyPr>
            <a:lstStyle/>
            <a:p>
              <a:pPr algn="l" hangingPunct="0">
                <a:lnSpc>
                  <a:spcPct val="130000"/>
                </a:lnSpc>
              </a:pPr>
              <a:r>
                <a:rPr lang="zh-CN" altLang="en-US" sz="2800" b="1" smtClean="0">
                  <a:solidFill>
                    <a:schemeClr val="accent4"/>
                  </a:solidFill>
                </a:rPr>
                <a:t>竞争</a:t>
              </a:r>
              <a:r>
                <a:rPr lang="en-US" altLang="zh-CN" sz="2800" b="1" smtClean="0">
                  <a:solidFill>
                    <a:schemeClr val="accent4"/>
                  </a:solidFill>
                </a:rPr>
                <a:t>    </a:t>
              </a:r>
              <a:r>
                <a:rPr lang="en-US" altLang="zh-CN" sz="2800" smtClean="0">
                  <a:solidFill>
                    <a:schemeClr val="accent4"/>
                  </a:solidFill>
                </a:rPr>
                <a:t>          </a:t>
              </a:r>
              <a:r>
                <a:rPr lang="zh-CN" altLang="en-US" sz="2800" b="1" smtClean="0">
                  <a:solidFill>
                    <a:schemeClr val="accent4"/>
                  </a:solidFill>
                </a:rPr>
                <a:t>机制</a:t>
              </a:r>
              <a:endParaRPr lang="zh-CN" altLang="en-US" sz="2800" b="1" smtClean="0">
                <a:solidFill>
                  <a:schemeClr val="accent4"/>
                </a:solidFill>
              </a:endParaRPr>
            </a:p>
          </p:txBody>
        </p:sp>
      </p:grpSp>
      <p:grpSp>
        <p:nvGrpSpPr>
          <p:cNvPr id="14" name="组合 13"/>
          <p:cNvGrpSpPr/>
          <p:nvPr>
            <p:custDataLst>
              <p:tags r:id="rId24"/>
            </p:custDataLst>
          </p:nvPr>
        </p:nvGrpSpPr>
        <p:grpSpPr>
          <a:xfrm>
            <a:off x="5379720" y="1717675"/>
            <a:ext cx="4865370" cy="3235960"/>
            <a:chOff x="7845" y="2720"/>
            <a:chExt cx="7662" cy="5096"/>
          </a:xfrm>
        </p:grpSpPr>
        <p:cxnSp>
          <p:nvCxnSpPr>
            <p:cNvPr id="15" name="直接连接符 14"/>
            <p:cNvCxnSpPr/>
            <p:nvPr>
              <p:custDataLst>
                <p:tags r:id="rId25"/>
              </p:custDataLst>
            </p:nvPr>
          </p:nvCxnSpPr>
          <p:spPr>
            <a:xfrm flipV="1">
              <a:off x="7845" y="2720"/>
              <a:ext cx="7600" cy="5097"/>
            </a:xfrm>
            <a:prstGeom prst="line">
              <a:avLst/>
            </a:prstGeom>
            <a:ln w="41275" cmpd="sng">
              <a:solidFill>
                <a:srgbClr val="1396C7"/>
              </a:solidFill>
              <a:prstDash val="sysDot"/>
            </a:ln>
          </p:spPr>
          <p:style>
            <a:lnRef idx="1">
              <a:schemeClr val="accent1"/>
            </a:lnRef>
            <a:fillRef idx="0">
              <a:schemeClr val="accent1"/>
            </a:fillRef>
            <a:effectRef idx="0">
              <a:schemeClr val="accent1"/>
            </a:effectRef>
            <a:fontRef idx="minor">
              <a:schemeClr val="tx1"/>
            </a:fontRef>
          </p:style>
        </p:cxnSp>
        <p:sp>
          <p:nvSpPr>
            <p:cNvPr id="16" name="文本框 15"/>
            <p:cNvSpPr txBox="1"/>
            <p:nvPr>
              <p:custDataLst>
                <p:tags r:id="rId26"/>
              </p:custDataLst>
            </p:nvPr>
          </p:nvSpPr>
          <p:spPr>
            <a:xfrm rot="19560000">
              <a:off x="8283" y="4889"/>
              <a:ext cx="7224" cy="1025"/>
            </a:xfrm>
            <a:prstGeom prst="rect">
              <a:avLst/>
            </a:prstGeom>
            <a:noFill/>
          </p:spPr>
          <p:txBody>
            <a:bodyPr wrap="square" rtlCol="0">
              <a:spAutoFit/>
            </a:bodyPr>
            <a:lstStyle/>
            <a:p>
              <a:pPr algn="l" hangingPunct="0">
                <a:lnSpc>
                  <a:spcPct val="130000"/>
                </a:lnSpc>
              </a:pPr>
              <a:r>
                <a:rPr lang="zh-CN" altLang="en-US" sz="2800" b="1" smtClean="0">
                  <a:solidFill>
                    <a:srgbClr val="1187B3"/>
                  </a:solidFill>
                </a:rPr>
                <a:t>供求</a:t>
              </a:r>
              <a:r>
                <a:rPr lang="en-US" altLang="zh-CN" sz="2800" b="1" smtClean="0">
                  <a:solidFill>
                    <a:srgbClr val="1187B3"/>
                  </a:solidFill>
                </a:rPr>
                <a:t>                              </a:t>
              </a:r>
              <a:r>
                <a:rPr lang="zh-CN" altLang="en-US" sz="2800" b="1" smtClean="0">
                  <a:solidFill>
                    <a:srgbClr val="1187B3"/>
                  </a:solidFill>
                </a:rPr>
                <a:t>机制</a:t>
              </a:r>
              <a:endParaRPr lang="zh-CN" altLang="en-US" sz="2800" b="1" smtClean="0">
                <a:solidFill>
                  <a:srgbClr val="1187B3"/>
                </a:solidFill>
              </a:endParaRPr>
            </a:p>
          </p:txBody>
        </p:sp>
      </p:grpSp>
      <p:pic>
        <p:nvPicPr>
          <p:cNvPr id="105" name="图片 104"/>
          <p:cNvPicPr/>
          <p:nvPr>
            <p:custDataLst>
              <p:tags r:id="rId27"/>
            </p:custDataLst>
          </p:nvPr>
        </p:nvPicPr>
        <p:blipFill>
          <a:blip r:embed="rId28"/>
          <a:stretch>
            <a:fillRect/>
          </a:stretch>
        </p:blipFill>
        <p:spPr>
          <a:xfrm>
            <a:off x="207010" y="1181100"/>
            <a:ext cx="2885440" cy="4695190"/>
          </a:xfrm>
          <a:prstGeom prst="rect">
            <a:avLst/>
          </a:prstGeom>
          <a:noFill/>
          <a:ln w="9525">
            <a:noFill/>
          </a:ln>
        </p:spPr>
      </p:pic>
      <p:grpSp>
        <p:nvGrpSpPr>
          <p:cNvPr id="56" name="组合 55"/>
          <p:cNvGrpSpPr/>
          <p:nvPr>
            <p:custDataLst>
              <p:tags r:id="rId29"/>
            </p:custDataLst>
          </p:nvPr>
        </p:nvGrpSpPr>
        <p:grpSpPr>
          <a:xfrm>
            <a:off x="207010" y="5874385"/>
            <a:ext cx="11529695" cy="694690"/>
            <a:chOff x="0" y="9424"/>
            <a:chExt cx="19215" cy="1094"/>
          </a:xfrm>
        </p:grpSpPr>
        <p:sp>
          <p:nvSpPr>
            <p:cNvPr id="54" name="矩形 53"/>
            <p:cNvSpPr/>
            <p:nvPr>
              <p:custDataLst>
                <p:tags r:id="rId30"/>
              </p:custDataLst>
            </p:nvPr>
          </p:nvSpPr>
          <p:spPr>
            <a:xfrm>
              <a:off x="0" y="9544"/>
              <a:ext cx="19215" cy="974"/>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custDataLst>
                <p:tags r:id="rId31"/>
              </p:custDataLst>
            </p:nvPr>
          </p:nvSpPr>
          <p:spPr>
            <a:xfrm>
              <a:off x="287" y="9424"/>
              <a:ext cx="18627" cy="1089"/>
            </a:xfrm>
            <a:prstGeom prst="rect">
              <a:avLst/>
            </a:prstGeom>
          </p:spPr>
          <p:txBody>
            <a:bodyPr wrap="square">
              <a:spAutoFit/>
            </a:bodyPr>
            <a:lstStyle/>
            <a:p>
              <a:pPr lvl="0" indent="0" algn="ctr">
                <a:lnSpc>
                  <a:spcPct val="130000"/>
                </a:lnSpc>
                <a:buFont typeface="Wingdings" panose="05000000000000000000"/>
                <a:buNone/>
                <a:defRPr/>
              </a:pPr>
              <a:r>
                <a:rPr kumimoji="0" lang="zh-CN" altLang="en-US" sz="3000" b="1" i="0" strike="noStrike" kern="1200" cap="none" spc="0" normalizeH="0" baseline="0" noProof="0">
                  <a:ln>
                    <a:noFill/>
                  </a:ln>
                  <a:solidFill>
                    <a:srgbClr val="FFFF00"/>
                  </a:solidFill>
                  <a:effectLst/>
                  <a:uLnTx/>
                  <a:uFillTx/>
                  <a:latin typeface="微软雅黑" panose="020B0503020204020204" charset="-122"/>
                  <a:ea typeface="微软雅黑" panose="020B0503020204020204" charset="-122"/>
                </a:rPr>
                <a:t>市场机制</a:t>
              </a:r>
              <a:r>
                <a:rPr kumimoji="0" lang="zh-CN" altLang="en-US" sz="3000" b="1"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rPr>
                <a:t>就像一只</a:t>
              </a:r>
              <a:r>
                <a:rPr kumimoji="0" lang="en-US" altLang="zh-CN" sz="3000" b="1"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rPr>
                <a:t>“</a:t>
              </a:r>
              <a:r>
                <a:rPr kumimoji="0" lang="zh-CN" altLang="en-US" sz="3000" b="1"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rPr>
                <a:t>看不见的手</a:t>
              </a:r>
              <a:r>
                <a:rPr kumimoji="0" lang="en-US" altLang="zh-CN" sz="3000" b="1"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rPr>
                <a:t>”</a:t>
              </a:r>
              <a:r>
                <a:rPr kumimoji="0" lang="zh-CN" altLang="en-US" sz="3000" b="1"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rPr>
                <a:t>，在资源配置中起</a:t>
              </a:r>
              <a:r>
                <a:rPr kumimoji="0" lang="zh-CN" altLang="en-US" sz="3000" b="1" i="0" u="sng" strike="noStrike" kern="1200" cap="none" spc="0" normalizeH="0" baseline="0" noProof="0">
                  <a:ln>
                    <a:noFill/>
                  </a:ln>
                  <a:solidFill>
                    <a:srgbClr val="FFFF00"/>
                  </a:solidFill>
                  <a:effectLst/>
                  <a:uLnTx/>
                  <a:uFillTx/>
                  <a:latin typeface="微软雅黑" panose="020B0503020204020204" charset="-122"/>
                  <a:ea typeface="微软雅黑" panose="020B0503020204020204" charset="-122"/>
                </a:rPr>
                <a:t>决定性作用</a:t>
              </a:r>
              <a:r>
                <a:rPr kumimoji="0" lang="zh-CN" altLang="en-US" sz="3000" b="1"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rPr>
                <a:t>。</a:t>
              </a:r>
              <a:endParaRPr kumimoji="0" lang="zh-CN" altLang="en-US" sz="3000" b="1" i="0" u="none" strike="noStrike" kern="1200" cap="none" spc="0" normalizeH="0" baseline="0" noProof="0">
                <a:ln>
                  <a:noFill/>
                </a:ln>
                <a:solidFill>
                  <a:schemeClr val="bg1"/>
                </a:solidFill>
                <a:effectLst/>
                <a:uLnTx/>
                <a:uFillTx/>
                <a:latin typeface="微软雅黑" panose="020B0503020204020204" charset="-122"/>
                <a:ea typeface="微软雅黑" panose="020B0503020204020204"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wipe(down)">
                                      <p:cBhvr>
                                        <p:cTn id="12" dur="500"/>
                                        <p:tgtEl>
                                          <p:spTgt spid="32"/>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500"/>
                                        <p:tgtEl>
                                          <p:spTgt spid="30"/>
                                        </p:tgtEl>
                                      </p:cBhvr>
                                    </p:animEffect>
                                  </p:childTnLst>
                                </p:cTn>
                              </p:par>
                            </p:childTnLst>
                          </p:cTn>
                        </p:par>
                        <p:par>
                          <p:cTn id="17" fill="hold">
                            <p:stCondLst>
                              <p:cond delay="1000"/>
                            </p:stCondLst>
                            <p:childTnLst>
                              <p:par>
                                <p:cTn id="18" presetID="22" presetClass="entr" presetSubtype="4"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down)">
                                      <p:cBhvr>
                                        <p:cTn id="20" dur="500"/>
                                        <p:tgtEl>
                                          <p:spTgt spid="29"/>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fade">
                                      <p:cBhvr>
                                        <p:cTn id="24" dur="500"/>
                                        <p:tgtEl>
                                          <p:spTgt spid="31"/>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left)">
                                      <p:cBhvr>
                                        <p:cTn id="38" dur="500"/>
                                        <p:tgtEl>
                                          <p:spTgt spid="39"/>
                                        </p:tgtEl>
                                      </p:cBhvr>
                                    </p:animEffect>
                                  </p:childTnLst>
                                </p:cTn>
                              </p:par>
                            </p:childTnLst>
                          </p:cTn>
                        </p:par>
                        <p:par>
                          <p:cTn id="39" fill="hold">
                            <p:stCondLst>
                              <p:cond delay="500"/>
                            </p:stCondLst>
                            <p:childTnLst>
                              <p:par>
                                <p:cTn id="40" presetID="10" presetClass="entr" presetSubtype="0" fill="hold" grpId="0" nodeType="after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fade">
                                      <p:cBhvr>
                                        <p:cTn id="42" dur="500"/>
                                        <p:tgtEl>
                                          <p:spTgt spid="36"/>
                                        </p:tgtEl>
                                      </p:cBhvr>
                                    </p:animEffect>
                                  </p:childTnLst>
                                </p:cTn>
                              </p:par>
                            </p:childTnLst>
                          </p:cTn>
                        </p:par>
                        <p:par>
                          <p:cTn id="43" fill="hold">
                            <p:stCondLst>
                              <p:cond delay="1000"/>
                            </p:stCondLst>
                            <p:childTnLst>
                              <p:par>
                                <p:cTn id="44" presetID="22" presetClass="entr" presetSubtype="1" fill="hold" nodeType="afterEffect">
                                  <p:stCondLst>
                                    <p:cond delay="0"/>
                                  </p:stCondLst>
                                  <p:childTnLst>
                                    <p:set>
                                      <p:cBhvr>
                                        <p:cTn id="45" dur="1" fill="hold">
                                          <p:stCondLst>
                                            <p:cond delay="0"/>
                                          </p:stCondLst>
                                        </p:cTn>
                                        <p:tgtEl>
                                          <p:spTgt spid="43"/>
                                        </p:tgtEl>
                                        <p:attrNameLst>
                                          <p:attrName>style.visibility</p:attrName>
                                        </p:attrNameLst>
                                      </p:cBhvr>
                                      <p:to>
                                        <p:strVal val="visible"/>
                                      </p:to>
                                    </p:set>
                                    <p:animEffect transition="in" filter="wipe(up)">
                                      <p:cBhvr>
                                        <p:cTn id="46" dur="500"/>
                                        <p:tgtEl>
                                          <p:spTgt spid="43"/>
                                        </p:tgtEl>
                                      </p:cBhvr>
                                    </p:animEffect>
                                  </p:childTnLst>
                                </p:cTn>
                              </p:par>
                            </p:childTnLst>
                          </p:cTn>
                        </p:par>
                        <p:par>
                          <p:cTn id="47" fill="hold">
                            <p:stCondLst>
                              <p:cond delay="1500"/>
                            </p:stCondLst>
                            <p:childTnLst>
                              <p:par>
                                <p:cTn id="48" presetID="10" presetClass="entr" presetSubtype="0" fill="hold" grpId="0" nodeType="afterEffect">
                                  <p:stCondLst>
                                    <p:cond delay="0"/>
                                  </p:stCondLst>
                                  <p:childTnLst>
                                    <p:set>
                                      <p:cBhvr>
                                        <p:cTn id="49" dur="1" fill="hold">
                                          <p:stCondLst>
                                            <p:cond delay="0"/>
                                          </p:stCondLst>
                                        </p:cTn>
                                        <p:tgtEl>
                                          <p:spTgt spid="44"/>
                                        </p:tgtEl>
                                        <p:attrNameLst>
                                          <p:attrName>style.visibility</p:attrName>
                                        </p:attrNameLst>
                                      </p:cBhvr>
                                      <p:to>
                                        <p:strVal val="visible"/>
                                      </p:to>
                                    </p:set>
                                    <p:animEffect transition="in" filter="fade">
                                      <p:cBhvr>
                                        <p:cTn id="50" dur="500"/>
                                        <p:tgtEl>
                                          <p:spTgt spid="44"/>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1" fill="hold" nodeType="clickEffect">
                                  <p:stCondLst>
                                    <p:cond delay="0"/>
                                  </p:stCondLst>
                                  <p:childTnLst>
                                    <p:set>
                                      <p:cBhvr>
                                        <p:cTn id="54" dur="1" fill="hold">
                                          <p:stCondLst>
                                            <p:cond delay="0"/>
                                          </p:stCondLst>
                                        </p:cTn>
                                        <p:tgtEl>
                                          <p:spTgt spid="47"/>
                                        </p:tgtEl>
                                        <p:attrNameLst>
                                          <p:attrName>style.visibility</p:attrName>
                                        </p:attrNameLst>
                                      </p:cBhvr>
                                      <p:to>
                                        <p:strVal val="visible"/>
                                      </p:to>
                                    </p:set>
                                    <p:animEffect transition="in" filter="wipe(up)">
                                      <p:cBhvr>
                                        <p:cTn id="55" dur="500"/>
                                        <p:tgtEl>
                                          <p:spTgt spid="47"/>
                                        </p:tgtEl>
                                      </p:cBhvr>
                                    </p:animEffect>
                                  </p:childTnLst>
                                </p:cTn>
                              </p:par>
                            </p:childTnLst>
                          </p:cTn>
                        </p:par>
                        <p:par>
                          <p:cTn id="56" fill="hold">
                            <p:stCondLst>
                              <p:cond delay="500"/>
                            </p:stCondLst>
                            <p:childTnLst>
                              <p:par>
                                <p:cTn id="57" presetID="10" presetClass="entr" presetSubtype="0" fill="hold" grpId="0" nodeType="afterEffect">
                                  <p:stCondLst>
                                    <p:cond delay="0"/>
                                  </p:stCondLst>
                                  <p:childTnLst>
                                    <p:set>
                                      <p:cBhvr>
                                        <p:cTn id="58" dur="1" fill="hold">
                                          <p:stCondLst>
                                            <p:cond delay="0"/>
                                          </p:stCondLst>
                                        </p:cTn>
                                        <p:tgtEl>
                                          <p:spTgt spid="45"/>
                                        </p:tgtEl>
                                        <p:attrNameLst>
                                          <p:attrName>style.visibility</p:attrName>
                                        </p:attrNameLst>
                                      </p:cBhvr>
                                      <p:to>
                                        <p:strVal val="visible"/>
                                      </p:to>
                                    </p:set>
                                    <p:animEffect transition="in" filter="fade">
                                      <p:cBhvr>
                                        <p:cTn id="59" dur="500"/>
                                        <p:tgtEl>
                                          <p:spTgt spid="45"/>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2" fill="hold" nodeType="clickEffect">
                                  <p:stCondLst>
                                    <p:cond delay="0"/>
                                  </p:stCondLst>
                                  <p:childTnLst>
                                    <p:set>
                                      <p:cBhvr>
                                        <p:cTn id="63" dur="1" fill="hold">
                                          <p:stCondLst>
                                            <p:cond delay="0"/>
                                          </p:stCondLst>
                                        </p:cTn>
                                        <p:tgtEl>
                                          <p:spTgt spid="48"/>
                                        </p:tgtEl>
                                        <p:attrNameLst>
                                          <p:attrName>style.visibility</p:attrName>
                                        </p:attrNameLst>
                                      </p:cBhvr>
                                      <p:to>
                                        <p:strVal val="visible"/>
                                      </p:to>
                                    </p:set>
                                    <p:animEffect transition="in" filter="wipe(right)">
                                      <p:cBhvr>
                                        <p:cTn id="64" dur="500"/>
                                        <p:tgtEl>
                                          <p:spTgt spid="48"/>
                                        </p:tgtEl>
                                      </p:cBhvr>
                                    </p:animEffect>
                                  </p:childTnLst>
                                </p:cTn>
                              </p:par>
                            </p:childTnLst>
                          </p:cTn>
                        </p:par>
                        <p:par>
                          <p:cTn id="65" fill="hold">
                            <p:stCondLst>
                              <p:cond delay="500"/>
                            </p:stCondLst>
                            <p:childTnLst>
                              <p:par>
                                <p:cTn id="66" presetID="10" presetClass="entr" presetSubtype="0" fill="hold" grpId="0" nodeType="afterEffect">
                                  <p:stCondLst>
                                    <p:cond delay="0"/>
                                  </p:stCondLst>
                                  <p:childTnLst>
                                    <p:set>
                                      <p:cBhvr>
                                        <p:cTn id="67" dur="1" fill="hold">
                                          <p:stCondLst>
                                            <p:cond delay="0"/>
                                          </p:stCondLst>
                                        </p:cTn>
                                        <p:tgtEl>
                                          <p:spTgt spid="46"/>
                                        </p:tgtEl>
                                        <p:attrNameLst>
                                          <p:attrName>style.visibility</p:attrName>
                                        </p:attrNameLst>
                                      </p:cBhvr>
                                      <p:to>
                                        <p:strVal val="visible"/>
                                      </p:to>
                                    </p:set>
                                    <p:animEffect transition="in" filter="fade">
                                      <p:cBhvr>
                                        <p:cTn id="68" dur="500"/>
                                        <p:tgtEl>
                                          <p:spTgt spid="46"/>
                                        </p:tgtEl>
                                      </p:cBhvr>
                                    </p:animEffect>
                                  </p:childTnLst>
                                </p:cTn>
                              </p:par>
                            </p:childTnLst>
                          </p:cTn>
                        </p:par>
                        <p:par>
                          <p:cTn id="69" fill="hold">
                            <p:stCondLst>
                              <p:cond delay="1000"/>
                            </p:stCondLst>
                            <p:childTnLst>
                              <p:par>
                                <p:cTn id="70" presetID="22" presetClass="entr" presetSubtype="2" fill="hold" nodeType="afterEffect">
                                  <p:stCondLst>
                                    <p:cond delay="0"/>
                                  </p:stCondLst>
                                  <p:childTnLst>
                                    <p:set>
                                      <p:cBhvr>
                                        <p:cTn id="71" dur="1" fill="hold">
                                          <p:stCondLst>
                                            <p:cond delay="0"/>
                                          </p:stCondLst>
                                        </p:cTn>
                                        <p:tgtEl>
                                          <p:spTgt spid="50"/>
                                        </p:tgtEl>
                                        <p:attrNameLst>
                                          <p:attrName>style.visibility</p:attrName>
                                        </p:attrNameLst>
                                      </p:cBhvr>
                                      <p:to>
                                        <p:strVal val="visible"/>
                                      </p:to>
                                    </p:set>
                                    <p:animEffect transition="in" filter="wipe(right)">
                                      <p:cBhvr>
                                        <p:cTn id="72" dur="500"/>
                                        <p:tgtEl>
                                          <p:spTgt spid="50"/>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nodeType="clickEffect">
                                  <p:stCondLst>
                                    <p:cond delay="0"/>
                                  </p:stCondLst>
                                  <p:childTnLst>
                                    <p:set>
                                      <p:cBhvr>
                                        <p:cTn id="76" dur="1" fill="hold">
                                          <p:stCondLst>
                                            <p:cond delay="0"/>
                                          </p:stCondLst>
                                        </p:cTn>
                                        <p:tgtEl>
                                          <p:spTgt spid="11"/>
                                        </p:tgtEl>
                                        <p:attrNameLst>
                                          <p:attrName>style.visibility</p:attrName>
                                        </p:attrNameLst>
                                      </p:cBhvr>
                                      <p:to>
                                        <p:strVal val="visible"/>
                                      </p:to>
                                    </p:set>
                                    <p:animEffect transition="in" filter="wipe(left)">
                                      <p:cBhvr>
                                        <p:cTn id="77" dur="500"/>
                                        <p:tgtEl>
                                          <p:spTgt spid="11"/>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nodeType="click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wipe(left)">
                                      <p:cBhvr>
                                        <p:cTn id="82" dur="500"/>
                                        <p:tgtEl>
                                          <p:spTgt spid="10"/>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4" fill="hold" nodeType="click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wipe(down)">
                                      <p:cBhvr>
                                        <p:cTn id="87" dur="500"/>
                                        <p:tgtEl>
                                          <p:spTgt spid="14"/>
                                        </p:tgtEl>
                                      </p:cBhvr>
                                    </p:animEffect>
                                  </p:childTnLst>
                                </p:cTn>
                              </p:par>
                            </p:childTnLst>
                          </p:cTn>
                        </p:par>
                      </p:childTnLst>
                    </p:cTn>
                  </p:par>
                  <p:par>
                    <p:cTn id="88" fill="hold">
                      <p:stCondLst>
                        <p:cond delay="indefinite"/>
                      </p:stCondLst>
                      <p:childTnLst>
                        <p:par>
                          <p:cTn id="89" fill="hold">
                            <p:stCondLst>
                              <p:cond delay="0"/>
                            </p:stCondLst>
                            <p:childTnLst>
                              <p:par>
                                <p:cTn id="90" presetID="3" presetClass="entr" presetSubtype="10" fill="hold" nodeType="clickEffect">
                                  <p:stCondLst>
                                    <p:cond delay="0"/>
                                  </p:stCondLst>
                                  <p:childTnLst>
                                    <p:set>
                                      <p:cBhvr>
                                        <p:cTn id="91" dur="1" fill="hold">
                                          <p:stCondLst>
                                            <p:cond delay="0"/>
                                          </p:stCondLst>
                                        </p:cTn>
                                        <p:tgtEl>
                                          <p:spTgt spid="56"/>
                                        </p:tgtEl>
                                        <p:attrNameLst>
                                          <p:attrName>style.visibility</p:attrName>
                                        </p:attrNameLst>
                                      </p:cBhvr>
                                      <p:to>
                                        <p:strVal val="visible"/>
                                      </p:to>
                                    </p:set>
                                    <p:animEffect transition="in" filter="blinds(horizontal)">
                                      <p:cBhvr>
                                        <p:cTn id="9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0" grpId="0"/>
      <p:bldP spid="31" grpId="0"/>
      <p:bldP spid="35" grpId="0"/>
      <p:bldP spid="36" grpId="0"/>
      <p:bldP spid="44" grpId="0"/>
      <p:bldP spid="45" grpId="0"/>
      <p:bldP spid="4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3"/>
          <p:cNvSpPr txBox="1"/>
          <p:nvPr>
            <p:custDataLst>
              <p:tags r:id="rId1"/>
            </p:custDataLst>
          </p:nvPr>
        </p:nvSpPr>
        <p:spPr>
          <a:xfrm>
            <a:off x="804091" y="227283"/>
            <a:ext cx="8832850" cy="557213"/>
          </a:xfrm>
          <a:prstGeom prst="rect">
            <a:avLst/>
          </a:prstGeom>
        </p:spPr>
        <p:txBody>
          <a:bodyPr vert="horz" lIns="91440" tIns="45720" rIns="91440" bIns="45720" rtlCol="0" anchor="ctr">
            <a:normAutofit fontScale="70000"/>
          </a:bodyPr>
          <a:lstStyle>
            <a:lvl1pPr algn="l" defTabSz="914400" rtl="0" eaLnBrk="1" latinLnBrk="0" hangingPunct="1">
              <a:lnSpc>
                <a:spcPct val="90000"/>
              </a:lnSpc>
              <a:spcBef>
                <a:spcPct val="0"/>
              </a:spcBef>
              <a:buNone/>
              <a:defRPr sz="4400" kern="1200">
                <a:solidFill>
                  <a:schemeClr val="tx1"/>
                </a:solidFill>
                <a:latin typeface="微软雅黑" panose="020B0503020204020204" charset="-122"/>
                <a:ea typeface="微软雅黑" panose="020B0503020204020204" charset="-122"/>
                <a:cs typeface="+mj-cs"/>
              </a:defRPr>
            </a:lvl1pPr>
          </a:lstStyle>
          <a:p>
            <a:pPr>
              <a:lnSpc>
                <a:spcPct val="100000"/>
              </a:lnSpc>
            </a:pPr>
            <a:r>
              <a:rPr lang="zh-CN" altLang="en-US" sz="4000" b="1">
                <a:solidFill>
                  <a:srgbClr val="0070C0"/>
                </a:solidFill>
                <a:cs typeface="+mn-cs"/>
              </a:rPr>
              <a:t>市场经济体制</a:t>
            </a:r>
            <a:r>
              <a:rPr lang="en-US" altLang="zh-CN" sz="4000" b="1">
                <a:solidFill>
                  <a:srgbClr val="0070C0"/>
                </a:solidFill>
                <a:cs typeface="+mn-cs"/>
              </a:rPr>
              <a:t>  </a:t>
            </a:r>
            <a:r>
              <a:rPr lang="en-US" altLang="zh-CN" sz="4000" b="1">
                <a:solidFill>
                  <a:schemeClr val="tx1"/>
                </a:solidFill>
                <a:latin typeface="仿宋" panose="02010609060101010101" charset="-122"/>
                <a:ea typeface="仿宋" panose="02010609060101010101" charset="-122"/>
                <a:cs typeface="+mn-cs"/>
              </a:rPr>
              <a:t> P76</a:t>
            </a:r>
            <a:endParaRPr lang="en-US" altLang="zh-CN" sz="4000" b="1">
              <a:solidFill>
                <a:schemeClr val="tx1"/>
              </a:solidFill>
              <a:latin typeface="仿宋" panose="02010609060101010101" charset="-122"/>
              <a:ea typeface="仿宋" panose="02010609060101010101" charset="-122"/>
              <a:cs typeface="+mn-cs"/>
            </a:endParaRPr>
          </a:p>
        </p:txBody>
      </p:sp>
      <p:grpSp>
        <p:nvGrpSpPr>
          <p:cNvPr id="5" name="组合 4"/>
          <p:cNvGrpSpPr/>
          <p:nvPr>
            <p:custDataLst>
              <p:tags r:id="rId2"/>
            </p:custDataLst>
          </p:nvPr>
        </p:nvGrpSpPr>
        <p:grpSpPr>
          <a:xfrm>
            <a:off x="680720" y="1021715"/>
            <a:ext cx="2482850" cy="3415665"/>
            <a:chOff x="1072" y="1609"/>
            <a:chExt cx="3910" cy="5379"/>
          </a:xfrm>
        </p:grpSpPr>
        <p:sp>
          <p:nvSpPr>
            <p:cNvPr id="2" name="文本框 1"/>
            <p:cNvSpPr txBox="1"/>
            <p:nvPr>
              <p:custDataLst>
                <p:tags r:id="rId3"/>
              </p:custDataLst>
            </p:nvPr>
          </p:nvSpPr>
          <p:spPr>
            <a:xfrm>
              <a:off x="1266" y="1609"/>
              <a:ext cx="2806" cy="822"/>
            </a:xfrm>
            <a:prstGeom prst="rect">
              <a:avLst/>
            </a:prstGeom>
            <a:noFill/>
          </p:spPr>
          <p:txBody>
            <a:bodyPr wrap="square" rtlCol="0">
              <a:spAutoFit/>
            </a:bodyPr>
            <a:lstStyle/>
            <a:p>
              <a:r>
                <a:rPr lang="en-US" altLang="zh-CN" sz="2800" b="1" i="1">
                  <a:solidFill>
                    <a:srgbClr val="352ACC"/>
                  </a:solidFill>
                  <a:latin typeface="楷体" panose="02010609060101010101" pitchFamily="49" charset="-122"/>
                  <a:ea typeface="楷体" panose="02010609060101010101" pitchFamily="49" charset="-122"/>
                  <a:cs typeface="楷体" panose="02010609060101010101" pitchFamily="49" charset="-122"/>
                </a:rPr>
                <a:t>1</a:t>
              </a:r>
              <a:r>
                <a:rPr lang="zh-CN" altLang="en-US" sz="2800" b="1" i="1">
                  <a:solidFill>
                    <a:srgbClr val="352ACC"/>
                  </a:solidFill>
                  <a:latin typeface="楷体" panose="02010609060101010101" pitchFamily="49" charset="-122"/>
                  <a:ea typeface="楷体" panose="02010609060101010101" pitchFamily="49" charset="-122"/>
                  <a:cs typeface="楷体" panose="02010609060101010101" pitchFamily="49" charset="-122"/>
                </a:rPr>
                <a:t>、含义</a:t>
              </a:r>
              <a:endParaRPr lang="zh-CN" altLang="en-US" sz="2800" b="1" i="1">
                <a:solidFill>
                  <a:srgbClr val="352ACC"/>
                </a:solidFill>
                <a:latin typeface="楷体" panose="02010609060101010101" pitchFamily="49" charset="-122"/>
                <a:ea typeface="楷体" panose="02010609060101010101" pitchFamily="49" charset="-122"/>
                <a:cs typeface="楷体" panose="02010609060101010101" pitchFamily="49" charset="-122"/>
              </a:endParaRPr>
            </a:p>
          </p:txBody>
        </p:sp>
        <p:sp>
          <p:nvSpPr>
            <p:cNvPr id="3" name="文本框 2"/>
            <p:cNvSpPr txBox="1"/>
            <p:nvPr>
              <p:custDataLst>
                <p:tags r:id="rId4"/>
              </p:custDataLst>
            </p:nvPr>
          </p:nvSpPr>
          <p:spPr>
            <a:xfrm>
              <a:off x="1266" y="3507"/>
              <a:ext cx="3716" cy="822"/>
            </a:xfrm>
            <a:prstGeom prst="rect">
              <a:avLst/>
            </a:prstGeom>
            <a:noFill/>
          </p:spPr>
          <p:txBody>
            <a:bodyPr wrap="square" rtlCol="0">
              <a:spAutoFit/>
            </a:bodyPr>
            <a:lstStyle/>
            <a:p>
              <a:r>
                <a:rPr lang="en-US" sz="2800" b="1" i="1">
                  <a:solidFill>
                    <a:srgbClr val="352ACC"/>
                  </a:solidFill>
                  <a:latin typeface="楷体" panose="02010609060101010101" pitchFamily="49" charset="-122"/>
                  <a:ea typeface="楷体" panose="02010609060101010101" pitchFamily="49" charset="-122"/>
                  <a:cs typeface="楷体" panose="02010609060101010101" pitchFamily="49" charset="-122"/>
                </a:rPr>
                <a:t>2</a:t>
              </a:r>
              <a:r>
                <a:rPr lang="zh-CN" altLang="en-US" sz="2800" b="1" i="1">
                  <a:solidFill>
                    <a:srgbClr val="352ACC"/>
                  </a:solidFill>
                  <a:latin typeface="楷体" panose="02010609060101010101" pitchFamily="49" charset="-122"/>
                  <a:ea typeface="楷体" panose="02010609060101010101" pitchFamily="49" charset="-122"/>
                  <a:cs typeface="楷体" panose="02010609060101010101" pitchFamily="49" charset="-122"/>
                </a:rPr>
                <a:t>、调节方式</a:t>
              </a:r>
              <a:endParaRPr lang="zh-CN" altLang="en-US" sz="2800" b="1" i="1">
                <a:solidFill>
                  <a:srgbClr val="352ACC"/>
                </a:solidFill>
                <a:latin typeface="楷体" panose="02010609060101010101" pitchFamily="49" charset="-122"/>
                <a:ea typeface="楷体" panose="02010609060101010101" pitchFamily="49" charset="-122"/>
                <a:cs typeface="楷体" panose="02010609060101010101" pitchFamily="49" charset="-122"/>
              </a:endParaRPr>
            </a:p>
          </p:txBody>
        </p:sp>
        <p:sp>
          <p:nvSpPr>
            <p:cNvPr id="4" name="文本框 3"/>
            <p:cNvSpPr txBox="1"/>
            <p:nvPr>
              <p:custDataLst>
                <p:tags r:id="rId5"/>
              </p:custDataLst>
            </p:nvPr>
          </p:nvSpPr>
          <p:spPr>
            <a:xfrm>
              <a:off x="1072" y="6166"/>
              <a:ext cx="2806" cy="822"/>
            </a:xfrm>
            <a:prstGeom prst="rect">
              <a:avLst/>
            </a:prstGeom>
            <a:noFill/>
          </p:spPr>
          <p:txBody>
            <a:bodyPr wrap="square" rtlCol="0">
              <a:spAutoFit/>
            </a:bodyPr>
            <a:lstStyle/>
            <a:p>
              <a:r>
                <a:rPr lang="en-US" sz="2800" b="1" i="1">
                  <a:solidFill>
                    <a:srgbClr val="352ACC"/>
                  </a:solidFill>
                  <a:latin typeface="楷体" panose="02010609060101010101" pitchFamily="49" charset="-122"/>
                  <a:ea typeface="楷体" panose="02010609060101010101" pitchFamily="49" charset="-122"/>
                  <a:cs typeface="楷体" panose="02010609060101010101" pitchFamily="49" charset="-122"/>
                </a:rPr>
                <a:t>3</a:t>
              </a:r>
              <a:r>
                <a:rPr lang="zh-CN" altLang="en-US" sz="2800" b="1" i="1">
                  <a:solidFill>
                    <a:srgbClr val="352ACC"/>
                  </a:solidFill>
                  <a:latin typeface="楷体" panose="02010609060101010101" pitchFamily="49" charset="-122"/>
                  <a:ea typeface="楷体" panose="02010609060101010101" pitchFamily="49" charset="-122"/>
                  <a:cs typeface="楷体" panose="02010609060101010101" pitchFamily="49" charset="-122"/>
                </a:rPr>
                <a:t>、特点</a:t>
              </a:r>
              <a:endParaRPr lang="zh-CN" altLang="en-US" sz="2800" b="1" i="1">
                <a:solidFill>
                  <a:srgbClr val="352ACC"/>
                </a:solidFill>
                <a:latin typeface="楷体" panose="02010609060101010101" pitchFamily="49" charset="-122"/>
                <a:ea typeface="楷体" panose="02010609060101010101" pitchFamily="49" charset="-122"/>
                <a:cs typeface="楷体" panose="02010609060101010101" pitchFamily="49" charset="-122"/>
              </a:endParaRPr>
            </a:p>
          </p:txBody>
        </p:sp>
      </p:grpSp>
      <p:sp>
        <p:nvSpPr>
          <p:cNvPr id="6" name="文本框 5"/>
          <p:cNvSpPr txBox="1"/>
          <p:nvPr>
            <p:custDataLst>
              <p:tags r:id="rId6"/>
            </p:custDataLst>
          </p:nvPr>
        </p:nvSpPr>
        <p:spPr>
          <a:xfrm>
            <a:off x="3726815" y="4238625"/>
            <a:ext cx="7347585" cy="953135"/>
          </a:xfrm>
          <a:prstGeom prst="rect">
            <a:avLst/>
          </a:prstGeom>
          <a:noFill/>
        </p:spPr>
        <p:txBody>
          <a:bodyPr wrap="square" rtlCol="0">
            <a:spAutoFit/>
          </a:bodyPr>
          <a:lstStyle/>
          <a:p>
            <a:r>
              <a:rPr lang="zh-CN" altLang="en-US" sz="2800" b="1">
                <a:solidFill>
                  <a:schemeClr val="tx1"/>
                </a:solidFill>
                <a:latin typeface="微软雅黑" panose="020B0503020204020204" charset="-122"/>
                <a:sym typeface="+mn-ea"/>
              </a:rPr>
              <a:t>市场机制就像一只</a:t>
            </a:r>
            <a:r>
              <a:rPr lang="en-US" altLang="zh-CN" sz="2800" b="1">
                <a:solidFill>
                  <a:schemeClr val="tx1"/>
                </a:solidFill>
                <a:latin typeface="微软雅黑" panose="020B0503020204020204" charset="-122"/>
                <a:sym typeface="+mn-ea"/>
              </a:rPr>
              <a:t>“</a:t>
            </a:r>
            <a:r>
              <a:rPr lang="zh-CN" altLang="en-US" sz="2800" b="1">
                <a:solidFill>
                  <a:srgbClr val="FF0000"/>
                </a:solidFill>
                <a:latin typeface="微软雅黑" panose="020B0503020204020204" charset="-122"/>
                <a:sym typeface="+mn-ea"/>
              </a:rPr>
              <a:t>看不见的手</a:t>
            </a:r>
            <a:r>
              <a:rPr lang="en-US" altLang="zh-CN" sz="2800" b="1">
                <a:solidFill>
                  <a:schemeClr val="tx1"/>
                </a:solidFill>
                <a:latin typeface="微软雅黑" panose="020B0503020204020204" charset="-122"/>
                <a:sym typeface="+mn-ea"/>
              </a:rPr>
              <a:t>”</a:t>
            </a:r>
            <a:r>
              <a:rPr lang="zh-CN" altLang="en-US" sz="2800" b="1">
                <a:solidFill>
                  <a:schemeClr val="tx1"/>
                </a:solidFill>
                <a:latin typeface="微软雅黑" panose="020B0503020204020204" charset="-122"/>
                <a:sym typeface="+mn-ea"/>
              </a:rPr>
              <a:t>，在资源配置中起</a:t>
            </a:r>
            <a:r>
              <a:rPr lang="zh-CN" altLang="en-US" sz="2800" b="1">
                <a:solidFill>
                  <a:srgbClr val="FF0000"/>
                </a:solidFill>
                <a:latin typeface="微软雅黑" panose="020B0503020204020204" charset="-122"/>
                <a:sym typeface="+mn-ea"/>
              </a:rPr>
              <a:t>决定性</a:t>
            </a:r>
            <a:r>
              <a:rPr lang="zh-CN" altLang="en-US" sz="2800" b="1">
                <a:solidFill>
                  <a:schemeClr val="tx1"/>
                </a:solidFill>
                <a:latin typeface="微软雅黑" panose="020B0503020204020204" charset="-122"/>
                <a:sym typeface="+mn-ea"/>
              </a:rPr>
              <a:t>作用。</a:t>
            </a:r>
            <a:endParaRPr lang="zh-CN" altLang="en-US" sz="2800" b="1">
              <a:solidFill>
                <a:schemeClr val="tx1"/>
              </a:solidFill>
              <a:latin typeface="微软雅黑" panose="020B0503020204020204" charset="-122"/>
              <a:sym typeface="+mn-ea"/>
            </a:endParaRPr>
          </a:p>
        </p:txBody>
      </p:sp>
      <p:sp>
        <p:nvSpPr>
          <p:cNvPr id="7" name="文本框 6"/>
          <p:cNvSpPr txBox="1"/>
          <p:nvPr>
            <p:custDataLst>
              <p:tags r:id="rId7"/>
            </p:custDataLst>
          </p:nvPr>
        </p:nvSpPr>
        <p:spPr>
          <a:xfrm>
            <a:off x="3726815" y="1148715"/>
            <a:ext cx="6579235" cy="953135"/>
          </a:xfrm>
          <a:prstGeom prst="rect">
            <a:avLst/>
          </a:prstGeom>
          <a:noFill/>
        </p:spPr>
        <p:txBody>
          <a:bodyPr wrap="square" rtlCol="0">
            <a:spAutoFit/>
          </a:bodyPr>
          <a:lstStyle/>
          <a:p>
            <a:r>
              <a:rPr lang="zh-CN" altLang="en-US" sz="2800" b="1">
                <a:solidFill>
                  <a:srgbClr val="2D2DB7"/>
                </a:solidFill>
                <a:latin typeface="微软雅黑" panose="020B0503020204020204" charset="-122"/>
                <a:sym typeface="+mn-ea"/>
              </a:rPr>
              <a:t>市场</a:t>
            </a:r>
            <a:r>
              <a:rPr lang="zh-CN" altLang="en-US" sz="2800" b="1">
                <a:latin typeface="微软雅黑" panose="020B0503020204020204" charset="-122"/>
                <a:sym typeface="+mn-ea"/>
              </a:rPr>
              <a:t>在资源配置中起</a:t>
            </a:r>
            <a:r>
              <a:rPr lang="zh-CN" altLang="en-US" sz="2800" b="1">
                <a:solidFill>
                  <a:srgbClr val="FF0000"/>
                </a:solidFill>
                <a:latin typeface="微软雅黑" panose="020B0503020204020204" charset="-122"/>
                <a:sym typeface="+mn-ea"/>
              </a:rPr>
              <a:t>决定性</a:t>
            </a:r>
            <a:r>
              <a:rPr lang="zh-CN" altLang="en-US" sz="2800" b="1">
                <a:latin typeface="微软雅黑" panose="020B0503020204020204" charset="-122"/>
                <a:sym typeface="+mn-ea"/>
              </a:rPr>
              <a:t>作用的经济体制</a:t>
            </a:r>
            <a:endParaRPr lang="zh-CN" altLang="en-US" sz="2800"/>
          </a:p>
        </p:txBody>
      </p:sp>
      <p:sp>
        <p:nvSpPr>
          <p:cNvPr id="8" name="文本框 7"/>
          <p:cNvSpPr txBox="1"/>
          <p:nvPr>
            <p:custDataLst>
              <p:tags r:id="rId8"/>
            </p:custDataLst>
          </p:nvPr>
        </p:nvSpPr>
        <p:spPr>
          <a:xfrm>
            <a:off x="3726815" y="2748915"/>
            <a:ext cx="5284470" cy="521970"/>
          </a:xfrm>
          <a:prstGeom prst="rect">
            <a:avLst/>
          </a:prstGeom>
          <a:noFill/>
        </p:spPr>
        <p:txBody>
          <a:bodyPr wrap="square" rtlCol="0">
            <a:spAutoFit/>
          </a:bodyPr>
          <a:lstStyle/>
          <a:p>
            <a:r>
              <a:rPr lang="zh-CN" altLang="en-US" sz="2800" b="1">
                <a:solidFill>
                  <a:srgbClr val="FF0000"/>
                </a:solidFill>
                <a:latin typeface="微软雅黑" panose="020B0503020204020204" charset="-122"/>
                <a:sym typeface="微软雅黑" panose="020B0503020204020204" charset="-122"/>
              </a:rPr>
              <a:t>价格、供求、竞争</a:t>
            </a:r>
            <a:r>
              <a:rPr lang="zh-CN" altLang="en-US" sz="2800" b="1">
                <a:latin typeface="微软雅黑" panose="020B0503020204020204" charset="-122"/>
                <a:sym typeface="微软雅黑" panose="020B0503020204020204" charset="-122"/>
              </a:rPr>
              <a:t>等机制来调节</a:t>
            </a:r>
            <a:endParaRPr lang="zh-CN" altLang="en-US" sz="2800"/>
          </a:p>
        </p:txBody>
      </p:sp>
      <p:pic>
        <p:nvPicPr>
          <p:cNvPr id="10" name="New picture"/>
          <p:cNvPicPr/>
          <p:nvPr>
            <p:custDataLst>
              <p:tags r:id="rId9"/>
            </p:custDataLst>
          </p:nvPr>
        </p:nvPicPr>
        <p:blipFill>
          <a:blip r:embed="rId10"/>
          <a:stretch>
            <a:fillRect/>
          </a:stretch>
        </p:blipFill>
        <p:spPr>
          <a:xfrm>
            <a:off x="10566400" y="11836400"/>
            <a:ext cx="3302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ox(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ox(in)">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ox(in)">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3"/>
          <p:cNvSpPr txBox="1"/>
          <p:nvPr>
            <p:custDataLst>
              <p:tags r:id="rId1"/>
            </p:custDataLst>
          </p:nvPr>
        </p:nvSpPr>
        <p:spPr>
          <a:xfrm>
            <a:off x="772795" y="274320"/>
            <a:ext cx="10645775" cy="55753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微软雅黑" panose="020B0503020204020204" charset="-122"/>
                <a:ea typeface="微软雅黑" panose="020B0503020204020204" charset="-122"/>
                <a:cs typeface="+mj-cs"/>
              </a:defRPr>
            </a:lvl1pPr>
          </a:lstStyle>
          <a:p>
            <a:pPr>
              <a:lnSpc>
                <a:spcPct val="100000"/>
              </a:lnSpc>
            </a:pPr>
            <a:r>
              <a:rPr lang="zh-CN" altLang="en-US" sz="2800" b="1">
                <a:solidFill>
                  <a:srgbClr val="0070C0"/>
                </a:solidFill>
                <a:cs typeface="+mn-cs"/>
              </a:rPr>
              <a:t>社会主</a:t>
            </a:r>
            <a:r>
              <a:rPr lang="zh-CN" altLang="en-US" sz="2800" b="1">
                <a:solidFill>
                  <a:srgbClr val="0070C0"/>
                </a:solidFill>
                <a:cs typeface="+mn-cs"/>
                <a:sym typeface="+mn-ea"/>
              </a:rPr>
              <a:t>义市场经济体制的特点和优势？（作用）</a:t>
            </a:r>
            <a:r>
              <a:rPr lang="zh-CN" altLang="en-US" sz="2800" b="1">
                <a:solidFill>
                  <a:srgbClr val="0070C0"/>
                </a:solidFill>
                <a:cs typeface="+mn-cs"/>
              </a:rPr>
              <a:t> P7</a:t>
            </a:r>
            <a:r>
              <a:rPr lang="en-US" altLang="zh-CN" sz="2800" b="1">
                <a:solidFill>
                  <a:srgbClr val="0070C0"/>
                </a:solidFill>
                <a:cs typeface="+mn-cs"/>
              </a:rPr>
              <a:t>7</a:t>
            </a:r>
            <a:endParaRPr lang="en-US" altLang="zh-CN" sz="2800" b="1">
              <a:solidFill>
                <a:srgbClr val="0070C0"/>
              </a:solidFill>
              <a:cs typeface="+mn-cs"/>
            </a:endParaRPr>
          </a:p>
        </p:txBody>
      </p:sp>
      <p:sp>
        <p:nvSpPr>
          <p:cNvPr id="2" name="矩形 1"/>
          <p:cNvSpPr/>
          <p:nvPr>
            <p:custDataLst>
              <p:tags r:id="rId2"/>
            </p:custDataLst>
          </p:nvPr>
        </p:nvSpPr>
        <p:spPr>
          <a:xfrm>
            <a:off x="773050" y="1423576"/>
            <a:ext cx="6037261" cy="570865"/>
          </a:xfrm>
          <a:prstGeom prst="rect">
            <a:avLst/>
          </a:prstGeom>
          <a:solidFill>
            <a:schemeClr val="accent2">
              <a:lumMod val="40000"/>
              <a:lumOff val="60000"/>
            </a:schemeClr>
          </a:solidFill>
        </p:spPr>
        <p:txBody>
          <a:bodyPr wrap="square">
            <a:spAutoFit/>
          </a:bodyPr>
          <a:lstStyle/>
          <a:p>
            <a:pPr>
              <a:lnSpc>
                <a:spcPct val="130000"/>
              </a:lnSpc>
              <a:defRPr/>
            </a:pPr>
            <a:r>
              <a:rPr lang="en-US" altLang="zh-CN" sz="2400" b="1">
                <a:solidFill>
                  <a:prstClr val="black"/>
                </a:solidFill>
                <a:latin typeface="楷体" panose="02010609060101010101" pitchFamily="49" charset="-122"/>
                <a:ea typeface="楷体" panose="02010609060101010101" pitchFamily="49" charset="-122"/>
              </a:rPr>
              <a:t>1.</a:t>
            </a:r>
            <a:r>
              <a:rPr lang="zh-CN" altLang="en-US" sz="2400" b="1">
                <a:solidFill>
                  <a:prstClr val="black"/>
                </a:solidFill>
                <a:latin typeface="楷体" panose="02010609060101010101" pitchFamily="49" charset="-122"/>
                <a:ea typeface="楷体" panose="02010609060101010101" pitchFamily="49" charset="-122"/>
              </a:rPr>
              <a:t>把</a:t>
            </a:r>
            <a:r>
              <a:rPr lang="zh-CN" altLang="en-US" sz="2400" b="1">
                <a:solidFill>
                  <a:srgbClr val="FF0000"/>
                </a:solidFill>
                <a:latin typeface="楷体" panose="02010609060101010101" pitchFamily="49" charset="-122"/>
                <a:ea typeface="楷体" panose="02010609060101010101" pitchFamily="49" charset="-122"/>
              </a:rPr>
              <a:t>社会主义制度</a:t>
            </a:r>
            <a:r>
              <a:rPr lang="zh-CN" altLang="en-US" sz="2400" b="1">
                <a:solidFill>
                  <a:prstClr val="black"/>
                </a:solidFill>
                <a:latin typeface="楷体" panose="02010609060101010101" pitchFamily="49" charset="-122"/>
                <a:ea typeface="楷体" panose="02010609060101010101" pitchFamily="49" charset="-122"/>
              </a:rPr>
              <a:t>和</a:t>
            </a:r>
            <a:r>
              <a:rPr lang="zh-CN" altLang="en-US" sz="2400" b="1">
                <a:solidFill>
                  <a:srgbClr val="FF0000"/>
                </a:solidFill>
                <a:latin typeface="楷体" panose="02010609060101010101" pitchFamily="49" charset="-122"/>
                <a:ea typeface="楷体" panose="02010609060101010101" pitchFamily="49" charset="-122"/>
              </a:rPr>
              <a:t>市场经济</a:t>
            </a:r>
            <a:r>
              <a:rPr lang="zh-CN" altLang="en-US" sz="2400" b="1">
                <a:solidFill>
                  <a:prstClr val="black"/>
                </a:solidFill>
                <a:latin typeface="楷体" panose="02010609060101010101" pitchFamily="49" charset="-122"/>
                <a:ea typeface="楷体" panose="02010609060101010101" pitchFamily="49" charset="-122"/>
              </a:rPr>
              <a:t>有机结合起来</a:t>
            </a:r>
            <a:endParaRPr lang="zh-CN" altLang="en-US" sz="2400">
              <a:solidFill>
                <a:prstClr val="black"/>
              </a:solidFill>
              <a:latin typeface="楷体" panose="02010609060101010101" pitchFamily="49" charset="-122"/>
              <a:ea typeface="楷体" panose="02010609060101010101" pitchFamily="49" charset="-122"/>
            </a:endParaRPr>
          </a:p>
        </p:txBody>
      </p:sp>
      <p:sp>
        <p:nvSpPr>
          <p:cNvPr id="3" name="矩形 2"/>
          <p:cNvSpPr/>
          <p:nvPr>
            <p:custDataLst>
              <p:tags r:id="rId3"/>
            </p:custDataLst>
          </p:nvPr>
        </p:nvSpPr>
        <p:spPr>
          <a:xfrm>
            <a:off x="773686" y="2472333"/>
            <a:ext cx="6037260" cy="570865"/>
          </a:xfrm>
          <a:prstGeom prst="rect">
            <a:avLst/>
          </a:prstGeom>
          <a:solidFill>
            <a:schemeClr val="accent2">
              <a:lumMod val="40000"/>
              <a:lumOff val="60000"/>
            </a:schemeClr>
          </a:solidFill>
        </p:spPr>
        <p:txBody>
          <a:bodyPr wrap="square">
            <a:spAutoFit/>
          </a:bodyPr>
          <a:lstStyle/>
          <a:p>
            <a:pPr>
              <a:lnSpc>
                <a:spcPct val="130000"/>
              </a:lnSpc>
              <a:defRPr/>
            </a:pPr>
            <a:r>
              <a:rPr lang="en-US" altLang="zh-CN" sz="2400" b="1">
                <a:solidFill>
                  <a:prstClr val="black"/>
                </a:solidFill>
                <a:latin typeface="楷体" panose="02010609060101010101" pitchFamily="49" charset="-122"/>
                <a:ea typeface="楷体" panose="02010609060101010101" pitchFamily="49" charset="-122"/>
              </a:rPr>
              <a:t>2.</a:t>
            </a:r>
            <a:r>
              <a:rPr lang="zh-CN" altLang="en-US" sz="2400" b="1">
                <a:solidFill>
                  <a:prstClr val="black"/>
                </a:solidFill>
                <a:latin typeface="楷体" panose="02010609060101010101" pitchFamily="49" charset="-122"/>
                <a:ea typeface="楷体" panose="02010609060101010101" pitchFamily="49" charset="-122"/>
              </a:rPr>
              <a:t>充分发挥</a:t>
            </a:r>
            <a:r>
              <a:rPr lang="zh-CN" altLang="en-US" sz="2400" b="1">
                <a:solidFill>
                  <a:srgbClr val="FF0000"/>
                </a:solidFill>
                <a:latin typeface="楷体" panose="02010609060101010101" pitchFamily="49" charset="-122"/>
                <a:ea typeface="楷体" panose="02010609060101010101" pitchFamily="49" charset="-122"/>
              </a:rPr>
              <a:t>市场</a:t>
            </a:r>
            <a:r>
              <a:rPr lang="zh-CN" altLang="en-US" sz="2400" b="1">
                <a:solidFill>
                  <a:prstClr val="black"/>
                </a:solidFill>
                <a:latin typeface="楷体" panose="02010609060101010101" pitchFamily="49" charset="-122"/>
                <a:ea typeface="楷体" panose="02010609060101010101" pitchFamily="49" charset="-122"/>
              </a:rPr>
              <a:t>在资源配置中的决定性作用</a:t>
            </a:r>
            <a:endParaRPr lang="zh-CN" altLang="en-US" sz="2400">
              <a:solidFill>
                <a:prstClr val="black"/>
              </a:solidFill>
              <a:latin typeface="楷体" panose="02010609060101010101" pitchFamily="49" charset="-122"/>
              <a:ea typeface="楷体" panose="02010609060101010101" pitchFamily="49" charset="-122"/>
            </a:endParaRPr>
          </a:p>
        </p:txBody>
      </p:sp>
      <p:sp>
        <p:nvSpPr>
          <p:cNvPr id="4" name="矩形 3"/>
          <p:cNvSpPr/>
          <p:nvPr>
            <p:custDataLst>
              <p:tags r:id="rId4"/>
            </p:custDataLst>
          </p:nvPr>
        </p:nvSpPr>
        <p:spPr>
          <a:xfrm>
            <a:off x="773050" y="3601099"/>
            <a:ext cx="6037260" cy="570865"/>
          </a:xfrm>
          <a:prstGeom prst="rect">
            <a:avLst/>
          </a:prstGeom>
          <a:solidFill>
            <a:schemeClr val="accent2">
              <a:lumMod val="40000"/>
              <a:lumOff val="60000"/>
            </a:schemeClr>
          </a:solidFill>
        </p:spPr>
        <p:txBody>
          <a:bodyPr wrap="square">
            <a:spAutoFit/>
          </a:bodyPr>
          <a:lstStyle/>
          <a:p>
            <a:pPr>
              <a:lnSpc>
                <a:spcPct val="130000"/>
              </a:lnSpc>
              <a:defRPr/>
            </a:pPr>
            <a:r>
              <a:rPr lang="en-US" altLang="zh-CN" sz="2400" b="1">
                <a:solidFill>
                  <a:prstClr val="black"/>
                </a:solidFill>
                <a:latin typeface="楷体" panose="02010609060101010101" pitchFamily="49" charset="-122"/>
                <a:ea typeface="楷体" panose="02010609060101010101" pitchFamily="49" charset="-122"/>
              </a:rPr>
              <a:t>3.</a:t>
            </a:r>
            <a:r>
              <a:rPr lang="zh-CN" altLang="en-US" sz="2400" b="1">
                <a:solidFill>
                  <a:prstClr val="black"/>
                </a:solidFill>
                <a:latin typeface="楷体" panose="02010609060101010101" pitchFamily="49" charset="-122"/>
                <a:ea typeface="楷体" panose="02010609060101010101" pitchFamily="49" charset="-122"/>
              </a:rPr>
              <a:t>更好发挥政府作用，进行科学</a:t>
            </a:r>
            <a:r>
              <a:rPr lang="zh-CN" altLang="en-US" sz="2400" b="1">
                <a:solidFill>
                  <a:srgbClr val="FF0000"/>
                </a:solidFill>
                <a:latin typeface="楷体" panose="02010609060101010101" pitchFamily="49" charset="-122"/>
                <a:ea typeface="楷体" panose="02010609060101010101" pitchFamily="49" charset="-122"/>
              </a:rPr>
              <a:t>宏观调控</a:t>
            </a:r>
            <a:endParaRPr lang="zh-CN" altLang="en-US" sz="2400">
              <a:solidFill>
                <a:srgbClr val="FF0000"/>
              </a:solidFill>
              <a:latin typeface="楷体" panose="02010609060101010101" pitchFamily="49" charset="-122"/>
              <a:ea typeface="楷体" panose="02010609060101010101" pitchFamily="49" charset="-122"/>
            </a:endParaRPr>
          </a:p>
        </p:txBody>
      </p:sp>
      <p:sp>
        <p:nvSpPr>
          <p:cNvPr id="5" name="矩形 4"/>
          <p:cNvSpPr/>
          <p:nvPr>
            <p:custDataLst>
              <p:tags r:id="rId5"/>
            </p:custDataLst>
          </p:nvPr>
        </p:nvSpPr>
        <p:spPr>
          <a:xfrm>
            <a:off x="679070" y="4730421"/>
            <a:ext cx="8141970" cy="570865"/>
          </a:xfrm>
          <a:prstGeom prst="rect">
            <a:avLst/>
          </a:prstGeom>
          <a:solidFill>
            <a:schemeClr val="accent2">
              <a:lumMod val="40000"/>
              <a:lumOff val="60000"/>
            </a:schemeClr>
          </a:solidFill>
        </p:spPr>
        <p:txBody>
          <a:bodyPr wrap="none">
            <a:spAutoFit/>
          </a:bodyPr>
          <a:lstStyle/>
          <a:p>
            <a:pPr>
              <a:lnSpc>
                <a:spcPct val="130000"/>
              </a:lnSpc>
              <a:defRPr/>
            </a:pPr>
            <a:r>
              <a:rPr lang="en-US" altLang="zh-CN" sz="2400" b="1">
                <a:solidFill>
                  <a:prstClr val="black"/>
                </a:solidFill>
                <a:latin typeface="楷体" panose="02010609060101010101" pitchFamily="49" charset="-122"/>
                <a:ea typeface="楷体" panose="02010609060101010101" pitchFamily="49" charset="-122"/>
              </a:rPr>
              <a:t>4.</a:t>
            </a:r>
            <a:r>
              <a:rPr lang="zh-CN" altLang="en-US" sz="2400" b="1">
                <a:solidFill>
                  <a:prstClr val="black"/>
                </a:solidFill>
                <a:latin typeface="楷体" panose="02010609060101010101" pitchFamily="49" charset="-122"/>
                <a:ea typeface="楷体" panose="02010609060101010101" pitchFamily="49" charset="-122"/>
              </a:rPr>
              <a:t>激发市场主体的</a:t>
            </a:r>
            <a:r>
              <a:rPr lang="zh-CN" altLang="en-US" sz="2400" b="1">
                <a:solidFill>
                  <a:srgbClr val="FF0000"/>
                </a:solidFill>
                <a:latin typeface="楷体" panose="02010609060101010101" pitchFamily="49" charset="-122"/>
                <a:ea typeface="楷体" panose="02010609060101010101" pitchFamily="49" charset="-122"/>
              </a:rPr>
              <a:t>活力</a:t>
            </a:r>
            <a:r>
              <a:rPr lang="zh-CN" altLang="en-US" sz="2400" b="1">
                <a:solidFill>
                  <a:prstClr val="black"/>
                </a:solidFill>
                <a:latin typeface="楷体" panose="02010609060101010101" pitchFamily="49" charset="-122"/>
                <a:ea typeface="楷体" panose="02010609060101010101" pitchFamily="49" charset="-122"/>
              </a:rPr>
              <a:t>，为人民对美好生活的需求提供</a:t>
            </a:r>
            <a:r>
              <a:rPr lang="zh-CN" altLang="en-US" sz="2400" b="1">
                <a:solidFill>
                  <a:srgbClr val="FF0000"/>
                </a:solidFill>
                <a:latin typeface="楷体" panose="02010609060101010101" pitchFamily="49" charset="-122"/>
                <a:ea typeface="楷体" panose="02010609060101010101" pitchFamily="49" charset="-122"/>
              </a:rPr>
              <a:t>保障</a:t>
            </a:r>
            <a:endParaRPr lang="zh-CN" altLang="en-US" sz="2400">
              <a:solidFill>
                <a:srgbClr val="FF0000"/>
              </a:solidFill>
              <a:latin typeface="楷体" panose="02010609060101010101" pitchFamily="49" charset="-122"/>
              <a:ea typeface="楷体" panose="02010609060101010101" pitchFamily="49" charset="-122"/>
            </a:endParaRPr>
          </a:p>
        </p:txBody>
      </p:sp>
      <p:pic>
        <p:nvPicPr>
          <p:cNvPr id="107" name="图片 106"/>
          <p:cNvPicPr/>
          <p:nvPr>
            <p:custDataLst>
              <p:tags r:id="rId6"/>
            </p:custDataLst>
          </p:nvPr>
        </p:nvPicPr>
        <p:blipFill>
          <a:blip r:embed="rId7"/>
          <a:stretch>
            <a:fillRect/>
          </a:stretch>
        </p:blipFill>
        <p:spPr>
          <a:xfrm>
            <a:off x="7575550" y="1299210"/>
            <a:ext cx="4058920" cy="311023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arn(inVertical)">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文本框 66580"/>
          <p:cNvSpPr/>
          <p:nvPr>
            <p:custDataLst>
              <p:tags r:id="rId1"/>
            </p:custDataLst>
          </p:nvPr>
        </p:nvSpPr>
        <p:spPr>
          <a:xfrm>
            <a:off x="666750" y="2221865"/>
            <a:ext cx="1197610" cy="1383665"/>
          </a:xfrm>
          <a:prstGeom prst="rect">
            <a:avLst/>
          </a:prstGeom>
          <a:noFill/>
          <a:ln w="9525">
            <a:noFill/>
          </a:ln>
        </p:spPr>
        <p:txBody>
          <a:bodyPr wrap="square" anchor="t">
            <a:spAutoFit/>
          </a:bodyPr>
          <a:lstStyle/>
          <a:p>
            <a:pPr algn="ctr">
              <a:spcBef>
                <a:spcPct val="50000"/>
              </a:spcBef>
            </a:pPr>
            <a:r>
              <a:rPr lang="zh-CN" altLang="en-US" sz="2100" b="1">
                <a:latin typeface="Calibri" panose="020F0502020204030204"/>
              </a:rPr>
              <a:t>基本</a:t>
            </a:r>
            <a:endParaRPr lang="en-US" altLang="zh-CN" sz="2100" b="1">
              <a:latin typeface="Calibri" panose="020F0502020204030204"/>
            </a:endParaRPr>
          </a:p>
          <a:p>
            <a:pPr algn="ctr">
              <a:spcBef>
                <a:spcPct val="50000"/>
              </a:spcBef>
            </a:pPr>
            <a:r>
              <a:rPr lang="zh-CN" altLang="en-US" sz="2100" b="1">
                <a:latin typeface="Calibri" panose="020F0502020204030204"/>
              </a:rPr>
              <a:t>经济</a:t>
            </a:r>
            <a:endParaRPr lang="en-US" altLang="zh-CN" sz="2100" b="1">
              <a:latin typeface="Calibri" panose="020F0502020204030204"/>
            </a:endParaRPr>
          </a:p>
          <a:p>
            <a:pPr algn="ctr">
              <a:spcBef>
                <a:spcPct val="50000"/>
              </a:spcBef>
            </a:pPr>
            <a:r>
              <a:rPr lang="zh-CN" altLang="en-US" sz="2100" b="1">
                <a:latin typeface="Calibri" panose="020F0502020204030204"/>
              </a:rPr>
              <a:t>制度</a:t>
            </a:r>
            <a:endParaRPr lang="zh-CN" altLang="en-US" sz="2100" b="1">
              <a:latin typeface="Calibri" panose="020F0502020204030204"/>
            </a:endParaRPr>
          </a:p>
        </p:txBody>
      </p:sp>
      <p:sp>
        <p:nvSpPr>
          <p:cNvPr id="53251" name="左大括号 66588"/>
          <p:cNvSpPr/>
          <p:nvPr>
            <p:custDataLst>
              <p:tags r:id="rId2"/>
            </p:custDataLst>
          </p:nvPr>
        </p:nvSpPr>
        <p:spPr>
          <a:xfrm>
            <a:off x="1635125" y="963295"/>
            <a:ext cx="541020" cy="4276090"/>
          </a:xfrm>
          <a:prstGeom prst="leftBrace">
            <a:avLst>
              <a:gd name="adj1" fmla="val 65758"/>
              <a:gd name="adj2" fmla="val 50000"/>
            </a:avLst>
          </a:prstGeom>
          <a:noFill/>
          <a:ln w="63500" cap="flat" cmpd="sng">
            <a:solidFill>
              <a:schemeClr val="tx1"/>
            </a:solidFill>
            <a:prstDash val="solid"/>
            <a:headEnd type="none" w="med" len="med"/>
            <a:tailEnd type="none" w="med" len="med"/>
          </a:ln>
        </p:spPr>
        <p:txBody>
          <a:bodyPr wrap="none" anchor="ctr"/>
          <a:lstStyle/>
          <a:p>
            <a:pPr algn="ctr"/>
            <a:endParaRPr lang="zh-CN" altLang="en-US" sz="1300">
              <a:latin typeface="Calibri" panose="020F0502020204030204"/>
              <a:ea typeface="宋体" panose="02010600030101010101" pitchFamily="2" charset="-122"/>
            </a:endParaRPr>
          </a:p>
        </p:txBody>
      </p:sp>
      <p:sp>
        <p:nvSpPr>
          <p:cNvPr id="53252" name="文本框 66580"/>
          <p:cNvSpPr/>
          <p:nvPr>
            <p:custDataLst>
              <p:tags r:id="rId3"/>
            </p:custDataLst>
          </p:nvPr>
        </p:nvSpPr>
        <p:spPr>
          <a:xfrm>
            <a:off x="1965325" y="1410970"/>
            <a:ext cx="2813050" cy="645160"/>
          </a:xfrm>
          <a:prstGeom prst="rect">
            <a:avLst/>
          </a:prstGeom>
          <a:noFill/>
          <a:ln w="9525">
            <a:noFill/>
          </a:ln>
        </p:spPr>
        <p:txBody>
          <a:bodyPr wrap="square" anchor="t">
            <a:spAutoFit/>
          </a:bodyPr>
          <a:lstStyle/>
          <a:p>
            <a:pPr algn="ctr">
              <a:spcBef>
                <a:spcPct val="50000"/>
              </a:spcBef>
            </a:pPr>
            <a:r>
              <a:rPr lang="zh-CN" altLang="en-US" b="1">
                <a:latin typeface="Calibri" panose="020F0502020204030204"/>
              </a:rPr>
              <a:t>一、公有制为主体，多种所有制经济共同发展</a:t>
            </a:r>
            <a:endParaRPr lang="zh-CN" altLang="en-US" b="1">
              <a:latin typeface="Calibri" panose="020F0502020204030204"/>
            </a:endParaRPr>
          </a:p>
        </p:txBody>
      </p:sp>
      <p:sp>
        <p:nvSpPr>
          <p:cNvPr id="53253" name="左大括号 66589"/>
          <p:cNvSpPr/>
          <p:nvPr>
            <p:custDataLst>
              <p:tags r:id="rId4"/>
            </p:custDataLst>
          </p:nvPr>
        </p:nvSpPr>
        <p:spPr>
          <a:xfrm>
            <a:off x="4508500" y="636270"/>
            <a:ext cx="392430" cy="2245995"/>
          </a:xfrm>
          <a:prstGeom prst="leftBrace">
            <a:avLst>
              <a:gd name="adj1" fmla="val 44700"/>
              <a:gd name="adj2" fmla="val 50000"/>
            </a:avLst>
          </a:prstGeom>
          <a:noFill/>
          <a:ln w="38100" cap="flat" cmpd="sng">
            <a:solidFill>
              <a:schemeClr val="tx1"/>
            </a:solidFill>
            <a:prstDash val="solid"/>
            <a:headEnd type="none" w="med" len="med"/>
            <a:tailEnd type="none" w="med" len="med"/>
          </a:ln>
        </p:spPr>
        <p:txBody>
          <a:bodyPr wrap="none" anchor="ctr"/>
          <a:lstStyle/>
          <a:p>
            <a:pPr algn="ctr"/>
            <a:endParaRPr lang="zh-CN" altLang="en-US" sz="1300">
              <a:latin typeface="Calibri" panose="020F0502020204030204"/>
              <a:ea typeface="宋体" panose="02010600030101010101" pitchFamily="2" charset="-122"/>
            </a:endParaRPr>
          </a:p>
        </p:txBody>
      </p:sp>
      <p:sp>
        <p:nvSpPr>
          <p:cNvPr id="53254" name="文本框 66584"/>
          <p:cNvSpPr/>
          <p:nvPr>
            <p:custDataLst>
              <p:tags r:id="rId5"/>
            </p:custDataLst>
          </p:nvPr>
        </p:nvSpPr>
        <p:spPr>
          <a:xfrm>
            <a:off x="1943100" y="4474845"/>
            <a:ext cx="3137535" cy="368300"/>
          </a:xfrm>
          <a:prstGeom prst="rect">
            <a:avLst/>
          </a:prstGeom>
          <a:noFill/>
          <a:ln w="9525">
            <a:noFill/>
          </a:ln>
        </p:spPr>
        <p:txBody>
          <a:bodyPr wrap="square" anchor="t">
            <a:spAutoFit/>
          </a:bodyPr>
          <a:lstStyle/>
          <a:p>
            <a:pPr algn="ctr">
              <a:spcBef>
                <a:spcPct val="50000"/>
              </a:spcBef>
            </a:pPr>
            <a:r>
              <a:rPr lang="zh-CN" altLang="en-US" b="1">
                <a:latin typeface="Calibri" panose="020F0502020204030204"/>
              </a:rPr>
              <a:t>三、社会主义市场经济体制</a:t>
            </a:r>
            <a:endParaRPr lang="zh-CN" altLang="en-US" b="1">
              <a:latin typeface="Calibri" panose="020F0502020204030204"/>
            </a:endParaRPr>
          </a:p>
        </p:txBody>
      </p:sp>
      <p:sp>
        <p:nvSpPr>
          <p:cNvPr id="53255" name="文本框 66580"/>
          <p:cNvSpPr/>
          <p:nvPr>
            <p:custDataLst>
              <p:tags r:id="rId6"/>
            </p:custDataLst>
          </p:nvPr>
        </p:nvSpPr>
        <p:spPr>
          <a:xfrm>
            <a:off x="2046605" y="3217545"/>
            <a:ext cx="2527300" cy="645160"/>
          </a:xfrm>
          <a:prstGeom prst="rect">
            <a:avLst/>
          </a:prstGeom>
          <a:noFill/>
          <a:ln w="9525">
            <a:noFill/>
          </a:ln>
        </p:spPr>
        <p:txBody>
          <a:bodyPr wrap="square" anchor="t">
            <a:spAutoFit/>
          </a:bodyPr>
          <a:lstStyle/>
          <a:p>
            <a:pPr algn="ctr">
              <a:spcBef>
                <a:spcPct val="50000"/>
              </a:spcBef>
            </a:pPr>
            <a:r>
              <a:rPr lang="zh-CN" altLang="en-US" b="1">
                <a:latin typeface="Calibri" panose="020F0502020204030204"/>
              </a:rPr>
              <a:t>二、按劳分配为主体，多种分配方式并存</a:t>
            </a:r>
            <a:endParaRPr lang="zh-CN" altLang="en-US" b="1">
              <a:latin typeface="Calibri" panose="020F0502020204030204"/>
            </a:endParaRPr>
          </a:p>
        </p:txBody>
      </p:sp>
      <p:sp>
        <p:nvSpPr>
          <p:cNvPr id="53256" name="左大括号 66589"/>
          <p:cNvSpPr/>
          <p:nvPr>
            <p:custDataLst>
              <p:tags r:id="rId7"/>
            </p:custDataLst>
          </p:nvPr>
        </p:nvSpPr>
        <p:spPr>
          <a:xfrm>
            <a:off x="4389755" y="2983865"/>
            <a:ext cx="370840" cy="1068070"/>
          </a:xfrm>
          <a:prstGeom prst="leftBrace">
            <a:avLst>
              <a:gd name="adj1" fmla="val 44703"/>
              <a:gd name="adj2" fmla="val 50000"/>
            </a:avLst>
          </a:prstGeom>
          <a:noFill/>
          <a:ln w="38100" cap="flat" cmpd="sng">
            <a:solidFill>
              <a:schemeClr val="tx1"/>
            </a:solidFill>
            <a:prstDash val="solid"/>
            <a:headEnd type="none" w="med" len="med"/>
            <a:tailEnd type="none" w="med" len="med"/>
          </a:ln>
        </p:spPr>
        <p:txBody>
          <a:bodyPr wrap="none" anchor="ctr"/>
          <a:lstStyle/>
          <a:p>
            <a:pPr algn="ctr"/>
            <a:endParaRPr lang="zh-CN" altLang="en-US" sz="1300">
              <a:latin typeface="Calibri" panose="020F0502020204030204"/>
              <a:ea typeface="宋体" panose="02010600030101010101" pitchFamily="2" charset="-122"/>
            </a:endParaRPr>
          </a:p>
        </p:txBody>
      </p:sp>
      <p:sp>
        <p:nvSpPr>
          <p:cNvPr id="53257" name="左大括号 66589"/>
          <p:cNvSpPr/>
          <p:nvPr>
            <p:custDataLst>
              <p:tags r:id="rId8"/>
            </p:custDataLst>
          </p:nvPr>
        </p:nvSpPr>
        <p:spPr>
          <a:xfrm>
            <a:off x="4838700" y="4277995"/>
            <a:ext cx="203835" cy="762635"/>
          </a:xfrm>
          <a:prstGeom prst="leftBrace">
            <a:avLst>
              <a:gd name="adj1" fmla="val 44697"/>
              <a:gd name="adj2" fmla="val 50000"/>
            </a:avLst>
          </a:prstGeom>
          <a:noFill/>
          <a:ln w="38100" cap="flat" cmpd="sng">
            <a:solidFill>
              <a:schemeClr val="tx1"/>
            </a:solidFill>
            <a:prstDash val="solid"/>
            <a:headEnd type="none" w="med" len="med"/>
            <a:tailEnd type="none" w="med" len="med"/>
          </a:ln>
        </p:spPr>
        <p:txBody>
          <a:bodyPr wrap="none" anchor="ctr"/>
          <a:lstStyle/>
          <a:p>
            <a:pPr algn="ctr"/>
            <a:endParaRPr lang="zh-CN" altLang="en-US" sz="1300">
              <a:latin typeface="Calibri" panose="020F0502020204030204"/>
              <a:ea typeface="宋体" panose="02010600030101010101" pitchFamily="2" charset="-122"/>
            </a:endParaRPr>
          </a:p>
        </p:txBody>
      </p:sp>
      <p:sp>
        <p:nvSpPr>
          <p:cNvPr id="53258" name="矩形 24"/>
          <p:cNvSpPr/>
          <p:nvPr>
            <p:custDataLst>
              <p:tags r:id="rId9"/>
            </p:custDataLst>
          </p:nvPr>
        </p:nvSpPr>
        <p:spPr>
          <a:xfrm>
            <a:off x="493395" y="194310"/>
            <a:ext cx="2503805" cy="645160"/>
          </a:xfrm>
          <a:prstGeom prst="rect">
            <a:avLst/>
          </a:prstGeom>
          <a:noFill/>
          <a:ln w="9525">
            <a:noFill/>
          </a:ln>
        </p:spPr>
        <p:txBody>
          <a:bodyPr wrap="square" anchor="t">
            <a:spAutoFit/>
          </a:bodyPr>
          <a:lstStyle/>
          <a:p>
            <a:r>
              <a:rPr lang="zh-CN" altLang="en-US" sz="3600">
                <a:solidFill>
                  <a:srgbClr val="FF0000"/>
                </a:solidFill>
                <a:latin typeface="隶书" panose="02010509060101010101" charset="-122"/>
                <a:ea typeface="隶书" panose="02010509060101010101" charset="-122"/>
              </a:rPr>
              <a:t>课堂小结</a:t>
            </a:r>
            <a:endParaRPr lang="zh-CN" altLang="en-US" sz="3600">
              <a:solidFill>
                <a:srgbClr val="FF0000"/>
              </a:solidFill>
              <a:latin typeface="隶书" panose="02010509060101010101" charset="-122"/>
              <a:ea typeface="隶书" panose="02010509060101010101" charset="-122"/>
            </a:endParaRPr>
          </a:p>
        </p:txBody>
      </p:sp>
      <p:sp>
        <p:nvSpPr>
          <p:cNvPr id="53259" name="矩形 2"/>
          <p:cNvSpPr/>
          <p:nvPr>
            <p:custDataLst>
              <p:tags r:id="rId10"/>
            </p:custDataLst>
          </p:nvPr>
        </p:nvSpPr>
        <p:spPr>
          <a:xfrm>
            <a:off x="5046980" y="4199890"/>
            <a:ext cx="1568450" cy="460375"/>
          </a:xfrm>
          <a:prstGeom prst="rect">
            <a:avLst/>
          </a:prstGeom>
          <a:noFill/>
          <a:ln w="9525">
            <a:noFill/>
          </a:ln>
        </p:spPr>
        <p:txBody>
          <a:bodyPr wrap="square" anchor="t">
            <a:spAutoFit/>
          </a:bodyPr>
          <a:lstStyle/>
          <a:p>
            <a:pPr>
              <a:lnSpc>
                <a:spcPct val="150000"/>
              </a:lnSpc>
            </a:pPr>
            <a:r>
              <a:rPr lang="zh-CN" altLang="en-US" sz="1600" b="1">
                <a:latin typeface="微软雅黑" panose="020B0503020204020204" charset="-122"/>
              </a:rPr>
              <a:t>市场经济含义</a:t>
            </a:r>
            <a:endParaRPr lang="en-US" altLang="zh-CN" sz="1600" b="1">
              <a:latin typeface="微软雅黑" panose="020B0503020204020204" charset="-122"/>
            </a:endParaRPr>
          </a:p>
        </p:txBody>
      </p:sp>
      <p:sp>
        <p:nvSpPr>
          <p:cNvPr id="53260" name="矩形 28"/>
          <p:cNvSpPr/>
          <p:nvPr>
            <p:custDataLst>
              <p:tags r:id="rId11"/>
            </p:custDataLst>
          </p:nvPr>
        </p:nvSpPr>
        <p:spPr>
          <a:xfrm>
            <a:off x="5097780" y="4574540"/>
            <a:ext cx="1338580" cy="460375"/>
          </a:xfrm>
          <a:prstGeom prst="rect">
            <a:avLst/>
          </a:prstGeom>
          <a:noFill/>
          <a:ln w="9525">
            <a:noFill/>
          </a:ln>
        </p:spPr>
        <p:txBody>
          <a:bodyPr wrap="square" anchor="t">
            <a:spAutoFit/>
          </a:bodyPr>
          <a:lstStyle/>
          <a:p>
            <a:pPr>
              <a:lnSpc>
                <a:spcPct val="150000"/>
              </a:lnSpc>
            </a:pPr>
            <a:r>
              <a:rPr lang="zh-CN" altLang="en-US" sz="1600" b="1">
                <a:latin typeface="微软雅黑" panose="020B0503020204020204" charset="-122"/>
              </a:rPr>
              <a:t>特点及优势</a:t>
            </a:r>
            <a:endParaRPr lang="en-US" altLang="zh-CN" sz="1600" b="1">
              <a:latin typeface="微软雅黑" panose="020B0503020204020204" charset="-122"/>
            </a:endParaRPr>
          </a:p>
        </p:txBody>
      </p:sp>
      <p:sp>
        <p:nvSpPr>
          <p:cNvPr id="53261" name="矩形 29"/>
          <p:cNvSpPr/>
          <p:nvPr>
            <p:custDataLst>
              <p:tags r:id="rId12"/>
            </p:custDataLst>
          </p:nvPr>
        </p:nvSpPr>
        <p:spPr>
          <a:xfrm>
            <a:off x="4730750" y="2958465"/>
            <a:ext cx="2251710" cy="460375"/>
          </a:xfrm>
          <a:prstGeom prst="rect">
            <a:avLst/>
          </a:prstGeom>
          <a:noFill/>
          <a:ln w="9525">
            <a:noFill/>
          </a:ln>
        </p:spPr>
        <p:txBody>
          <a:bodyPr wrap="square" anchor="t">
            <a:spAutoFit/>
          </a:bodyPr>
          <a:lstStyle/>
          <a:p>
            <a:pPr>
              <a:lnSpc>
                <a:spcPct val="150000"/>
              </a:lnSpc>
            </a:pPr>
            <a:r>
              <a:rPr lang="zh-CN" altLang="en-US" sz="1600" b="1">
                <a:latin typeface="微软雅黑" panose="020B0503020204020204" charset="-122"/>
              </a:rPr>
              <a:t>按劳分配的基本内容</a:t>
            </a:r>
            <a:endParaRPr lang="en-US" altLang="zh-CN" sz="1600" b="1">
              <a:latin typeface="微软雅黑" panose="020B0503020204020204" charset="-122"/>
            </a:endParaRPr>
          </a:p>
        </p:txBody>
      </p:sp>
      <p:sp>
        <p:nvSpPr>
          <p:cNvPr id="53262" name="矩形 30"/>
          <p:cNvSpPr/>
          <p:nvPr>
            <p:custDataLst>
              <p:tags r:id="rId13"/>
            </p:custDataLst>
          </p:nvPr>
        </p:nvSpPr>
        <p:spPr>
          <a:xfrm>
            <a:off x="4816475" y="1669415"/>
            <a:ext cx="1567180" cy="460375"/>
          </a:xfrm>
          <a:prstGeom prst="rect">
            <a:avLst/>
          </a:prstGeom>
          <a:noFill/>
          <a:ln w="9525">
            <a:noFill/>
          </a:ln>
        </p:spPr>
        <p:txBody>
          <a:bodyPr wrap="square" anchor="t">
            <a:spAutoFit/>
          </a:bodyPr>
          <a:lstStyle/>
          <a:p>
            <a:pPr>
              <a:lnSpc>
                <a:spcPct val="150000"/>
              </a:lnSpc>
            </a:pPr>
            <a:r>
              <a:rPr lang="zh-CN" altLang="en-US" sz="1600" b="1">
                <a:latin typeface="微软雅黑" panose="020B0503020204020204" charset="-122"/>
              </a:rPr>
              <a:t>非公有制经济</a:t>
            </a:r>
            <a:endParaRPr lang="en-US" altLang="zh-CN" sz="1600" b="1">
              <a:latin typeface="微软雅黑" panose="020B0503020204020204" charset="-122"/>
            </a:endParaRPr>
          </a:p>
        </p:txBody>
      </p:sp>
      <p:sp>
        <p:nvSpPr>
          <p:cNvPr id="53263" name="矩形 31"/>
          <p:cNvSpPr/>
          <p:nvPr>
            <p:custDataLst>
              <p:tags r:id="rId14"/>
            </p:custDataLst>
          </p:nvPr>
        </p:nvSpPr>
        <p:spPr>
          <a:xfrm>
            <a:off x="6219825" y="379095"/>
            <a:ext cx="2707640" cy="460375"/>
          </a:xfrm>
          <a:prstGeom prst="rect">
            <a:avLst/>
          </a:prstGeom>
          <a:noFill/>
          <a:ln w="9525">
            <a:noFill/>
          </a:ln>
        </p:spPr>
        <p:txBody>
          <a:bodyPr wrap="square" anchor="t">
            <a:spAutoFit/>
          </a:bodyPr>
          <a:lstStyle/>
          <a:p>
            <a:pPr>
              <a:lnSpc>
                <a:spcPct val="150000"/>
              </a:lnSpc>
            </a:pPr>
            <a:r>
              <a:rPr lang="zh-CN" altLang="en-US" sz="1600" b="1">
                <a:latin typeface="微软雅黑" panose="020B0503020204020204" charset="-122"/>
              </a:rPr>
              <a:t>国有经济（含义、地位）</a:t>
            </a:r>
            <a:endParaRPr lang="en-US" altLang="zh-CN" sz="1600" b="1">
              <a:latin typeface="微软雅黑" panose="020B0503020204020204" charset="-122"/>
            </a:endParaRPr>
          </a:p>
        </p:txBody>
      </p:sp>
      <p:sp>
        <p:nvSpPr>
          <p:cNvPr id="53264" name="矩形 32"/>
          <p:cNvSpPr/>
          <p:nvPr>
            <p:custDataLst>
              <p:tags r:id="rId15"/>
            </p:custDataLst>
          </p:nvPr>
        </p:nvSpPr>
        <p:spPr>
          <a:xfrm>
            <a:off x="4812030" y="742315"/>
            <a:ext cx="1338580" cy="460375"/>
          </a:xfrm>
          <a:prstGeom prst="rect">
            <a:avLst/>
          </a:prstGeom>
          <a:noFill/>
          <a:ln w="9525">
            <a:noFill/>
          </a:ln>
        </p:spPr>
        <p:txBody>
          <a:bodyPr wrap="square" anchor="t">
            <a:spAutoFit/>
          </a:bodyPr>
          <a:lstStyle/>
          <a:p>
            <a:pPr>
              <a:lnSpc>
                <a:spcPct val="150000"/>
              </a:lnSpc>
            </a:pPr>
            <a:r>
              <a:rPr lang="zh-CN" altLang="en-US" sz="1600" b="1">
                <a:latin typeface="微软雅黑" panose="020B0503020204020204" charset="-122"/>
              </a:rPr>
              <a:t>公有制经济</a:t>
            </a:r>
            <a:endParaRPr lang="en-US" altLang="zh-CN" sz="1600" b="1">
              <a:latin typeface="微软雅黑" panose="020B0503020204020204" charset="-122"/>
            </a:endParaRPr>
          </a:p>
        </p:txBody>
      </p:sp>
      <p:sp>
        <p:nvSpPr>
          <p:cNvPr id="53265" name="矩形 33"/>
          <p:cNvSpPr/>
          <p:nvPr>
            <p:custDataLst>
              <p:tags r:id="rId16"/>
            </p:custDataLst>
          </p:nvPr>
        </p:nvSpPr>
        <p:spPr>
          <a:xfrm>
            <a:off x="6412230" y="1866265"/>
            <a:ext cx="1110615" cy="460375"/>
          </a:xfrm>
          <a:prstGeom prst="rect">
            <a:avLst/>
          </a:prstGeom>
          <a:noFill/>
          <a:ln w="9525">
            <a:noFill/>
          </a:ln>
        </p:spPr>
        <p:txBody>
          <a:bodyPr wrap="square" anchor="t">
            <a:spAutoFit/>
          </a:bodyPr>
          <a:lstStyle/>
          <a:p>
            <a:pPr>
              <a:lnSpc>
                <a:spcPct val="150000"/>
              </a:lnSpc>
            </a:pPr>
            <a:r>
              <a:rPr lang="zh-CN" altLang="en-US" sz="1600" b="1">
                <a:latin typeface="微软雅黑" panose="020B0503020204020204" charset="-122"/>
              </a:rPr>
              <a:t>私营经济</a:t>
            </a:r>
            <a:endParaRPr lang="en-US" altLang="zh-CN" sz="1600" b="1">
              <a:latin typeface="微软雅黑" panose="020B0503020204020204" charset="-122"/>
            </a:endParaRPr>
          </a:p>
        </p:txBody>
      </p:sp>
      <p:sp>
        <p:nvSpPr>
          <p:cNvPr id="53268" name="矩形 36"/>
          <p:cNvSpPr/>
          <p:nvPr>
            <p:custDataLst>
              <p:tags r:id="rId17"/>
            </p:custDataLst>
          </p:nvPr>
        </p:nvSpPr>
        <p:spPr>
          <a:xfrm>
            <a:off x="6224905" y="702945"/>
            <a:ext cx="2023110" cy="460375"/>
          </a:xfrm>
          <a:prstGeom prst="rect">
            <a:avLst/>
          </a:prstGeom>
          <a:noFill/>
          <a:ln w="9525">
            <a:noFill/>
          </a:ln>
        </p:spPr>
        <p:txBody>
          <a:bodyPr wrap="square" anchor="t">
            <a:spAutoFit/>
          </a:bodyPr>
          <a:lstStyle/>
          <a:p>
            <a:pPr>
              <a:lnSpc>
                <a:spcPct val="150000"/>
              </a:lnSpc>
            </a:pPr>
            <a:r>
              <a:rPr lang="zh-CN" altLang="en-US" sz="1600" b="1">
                <a:latin typeface="微软雅黑" panose="020B0503020204020204" charset="-122"/>
              </a:rPr>
              <a:t>集体经济（含义）</a:t>
            </a:r>
            <a:endParaRPr lang="en-US" altLang="zh-CN" sz="1600" b="1">
              <a:latin typeface="微软雅黑" panose="020B0503020204020204" charset="-122"/>
            </a:endParaRPr>
          </a:p>
        </p:txBody>
      </p:sp>
      <p:sp>
        <p:nvSpPr>
          <p:cNvPr id="53269" name="矩形 37"/>
          <p:cNvSpPr/>
          <p:nvPr>
            <p:custDataLst>
              <p:tags r:id="rId18"/>
            </p:custDataLst>
          </p:nvPr>
        </p:nvSpPr>
        <p:spPr>
          <a:xfrm>
            <a:off x="6386830" y="1528445"/>
            <a:ext cx="1112520" cy="460375"/>
          </a:xfrm>
          <a:prstGeom prst="rect">
            <a:avLst/>
          </a:prstGeom>
          <a:noFill/>
          <a:ln w="9525">
            <a:noFill/>
          </a:ln>
        </p:spPr>
        <p:txBody>
          <a:bodyPr wrap="square" anchor="t">
            <a:spAutoFit/>
          </a:bodyPr>
          <a:lstStyle/>
          <a:p>
            <a:pPr>
              <a:lnSpc>
                <a:spcPct val="150000"/>
              </a:lnSpc>
            </a:pPr>
            <a:r>
              <a:rPr lang="zh-CN" altLang="en-US" sz="1600" b="1">
                <a:latin typeface="微软雅黑" panose="020B0503020204020204" charset="-122"/>
              </a:rPr>
              <a:t>个体经济</a:t>
            </a:r>
            <a:endParaRPr lang="en-US" altLang="zh-CN" sz="1600" b="1">
              <a:latin typeface="微软雅黑" panose="020B0503020204020204" charset="-122"/>
            </a:endParaRPr>
          </a:p>
        </p:txBody>
      </p:sp>
      <p:sp>
        <p:nvSpPr>
          <p:cNvPr id="53271" name="矩形 39"/>
          <p:cNvSpPr/>
          <p:nvPr>
            <p:custDataLst>
              <p:tags r:id="rId19"/>
            </p:custDataLst>
          </p:nvPr>
        </p:nvSpPr>
        <p:spPr>
          <a:xfrm>
            <a:off x="4730750" y="3528695"/>
            <a:ext cx="1567180" cy="460375"/>
          </a:xfrm>
          <a:prstGeom prst="rect">
            <a:avLst/>
          </a:prstGeom>
          <a:noFill/>
          <a:ln w="9525">
            <a:noFill/>
          </a:ln>
        </p:spPr>
        <p:txBody>
          <a:bodyPr wrap="square" anchor="t">
            <a:spAutoFit/>
          </a:bodyPr>
          <a:lstStyle/>
          <a:p>
            <a:pPr>
              <a:lnSpc>
                <a:spcPct val="150000"/>
              </a:lnSpc>
            </a:pPr>
            <a:r>
              <a:rPr lang="zh-CN" altLang="en-US" sz="1600" b="1">
                <a:latin typeface="微软雅黑" panose="020B0503020204020204" charset="-122"/>
              </a:rPr>
              <a:t>多种分配方式</a:t>
            </a:r>
            <a:endParaRPr lang="en-US" altLang="zh-CN" sz="1600" b="1">
              <a:latin typeface="微软雅黑" panose="020B0503020204020204" charset="-122"/>
            </a:endParaRPr>
          </a:p>
        </p:txBody>
      </p:sp>
      <p:sp>
        <p:nvSpPr>
          <p:cNvPr id="53272" name="矩形 40"/>
          <p:cNvSpPr/>
          <p:nvPr>
            <p:custDataLst>
              <p:tags r:id="rId20"/>
            </p:custDataLst>
          </p:nvPr>
        </p:nvSpPr>
        <p:spPr>
          <a:xfrm>
            <a:off x="4812030" y="2334895"/>
            <a:ext cx="2479040" cy="460375"/>
          </a:xfrm>
          <a:prstGeom prst="rect">
            <a:avLst/>
          </a:prstGeom>
          <a:noFill/>
          <a:ln w="9525">
            <a:noFill/>
          </a:ln>
        </p:spPr>
        <p:txBody>
          <a:bodyPr wrap="square" anchor="t">
            <a:spAutoFit/>
          </a:bodyPr>
          <a:lstStyle/>
          <a:p>
            <a:pPr>
              <a:lnSpc>
                <a:spcPct val="150000"/>
              </a:lnSpc>
            </a:pPr>
            <a:r>
              <a:rPr lang="zh-CN" altLang="en-US" sz="1600" b="1">
                <a:latin typeface="微软雅黑" panose="020B0503020204020204" charset="-122"/>
              </a:rPr>
              <a:t>地位、作用、国家态度</a:t>
            </a:r>
            <a:endParaRPr lang="en-US" altLang="zh-CN" sz="1600" b="1">
              <a:latin typeface="微软雅黑" panose="020B0503020204020204" charset="-122"/>
            </a:endParaRPr>
          </a:p>
        </p:txBody>
      </p:sp>
      <p:sp>
        <p:nvSpPr>
          <p:cNvPr id="53273" name="左大括号 66589"/>
          <p:cNvSpPr/>
          <p:nvPr>
            <p:custDataLst>
              <p:tags r:id="rId21"/>
            </p:custDataLst>
          </p:nvPr>
        </p:nvSpPr>
        <p:spPr>
          <a:xfrm>
            <a:off x="6124575" y="3395345"/>
            <a:ext cx="205740" cy="762635"/>
          </a:xfrm>
          <a:prstGeom prst="leftBrace">
            <a:avLst>
              <a:gd name="adj1" fmla="val 44701"/>
              <a:gd name="adj2" fmla="val 50000"/>
            </a:avLst>
          </a:prstGeom>
          <a:noFill/>
          <a:ln w="38100" cap="flat" cmpd="sng">
            <a:solidFill>
              <a:schemeClr val="tx1"/>
            </a:solidFill>
            <a:prstDash val="solid"/>
            <a:headEnd type="none" w="med" len="med"/>
            <a:tailEnd type="none" w="med" len="med"/>
          </a:ln>
        </p:spPr>
        <p:txBody>
          <a:bodyPr wrap="none" anchor="ctr"/>
          <a:lstStyle/>
          <a:p>
            <a:pPr algn="ctr"/>
            <a:endParaRPr lang="zh-CN" altLang="en-US" sz="1300">
              <a:latin typeface="Calibri" panose="020F0502020204030204"/>
              <a:ea typeface="宋体" panose="02010600030101010101" pitchFamily="2" charset="-122"/>
            </a:endParaRPr>
          </a:p>
        </p:txBody>
      </p:sp>
      <p:sp>
        <p:nvSpPr>
          <p:cNvPr id="53274" name="矩形 43"/>
          <p:cNvSpPr/>
          <p:nvPr>
            <p:custDataLst>
              <p:tags r:id="rId22"/>
            </p:custDataLst>
          </p:nvPr>
        </p:nvSpPr>
        <p:spPr>
          <a:xfrm>
            <a:off x="6321425" y="3338195"/>
            <a:ext cx="1339215" cy="460375"/>
          </a:xfrm>
          <a:prstGeom prst="rect">
            <a:avLst/>
          </a:prstGeom>
          <a:noFill/>
          <a:ln w="9525">
            <a:noFill/>
          </a:ln>
        </p:spPr>
        <p:txBody>
          <a:bodyPr wrap="square" anchor="t">
            <a:spAutoFit/>
          </a:bodyPr>
          <a:lstStyle/>
          <a:p>
            <a:pPr>
              <a:lnSpc>
                <a:spcPct val="150000"/>
              </a:lnSpc>
            </a:pPr>
            <a:r>
              <a:rPr lang="zh-CN" altLang="en-US" sz="1600" b="1">
                <a:latin typeface="微软雅黑" panose="020B0503020204020204" charset="-122"/>
              </a:rPr>
              <a:t>按生产要素</a:t>
            </a:r>
            <a:endParaRPr lang="en-US" altLang="zh-CN" sz="1600" b="1">
              <a:latin typeface="微软雅黑" panose="020B0503020204020204" charset="-122"/>
            </a:endParaRPr>
          </a:p>
        </p:txBody>
      </p:sp>
      <p:sp>
        <p:nvSpPr>
          <p:cNvPr id="53275" name="矩形 44"/>
          <p:cNvSpPr/>
          <p:nvPr>
            <p:custDataLst>
              <p:tags r:id="rId23"/>
            </p:custDataLst>
          </p:nvPr>
        </p:nvSpPr>
        <p:spPr>
          <a:xfrm>
            <a:off x="6301105" y="3684270"/>
            <a:ext cx="3849370" cy="460375"/>
          </a:xfrm>
          <a:prstGeom prst="rect">
            <a:avLst/>
          </a:prstGeom>
          <a:noFill/>
          <a:ln w="9525">
            <a:noFill/>
          </a:ln>
        </p:spPr>
        <p:txBody>
          <a:bodyPr wrap="square" anchor="t">
            <a:spAutoFit/>
          </a:bodyPr>
          <a:lstStyle/>
          <a:p>
            <a:pPr>
              <a:lnSpc>
                <a:spcPct val="150000"/>
              </a:lnSpc>
            </a:pPr>
            <a:r>
              <a:rPr lang="zh-CN" altLang="en-US" sz="1600" b="1">
                <a:latin typeface="微软雅黑" panose="020B0503020204020204" charset="-122"/>
              </a:rPr>
              <a:t>社会保障收入、社会公益事业的帮助</a:t>
            </a:r>
            <a:endParaRPr lang="en-US" altLang="zh-CN" sz="1600" b="1">
              <a:latin typeface="微软雅黑" panose="020B0503020204020204" charset="-122"/>
            </a:endParaRP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8" name="矩形 24"/>
          <p:cNvSpPr/>
          <p:nvPr>
            <p:custDataLst>
              <p:tags r:id="rId1"/>
            </p:custDataLst>
          </p:nvPr>
        </p:nvSpPr>
        <p:spPr>
          <a:xfrm>
            <a:off x="493395" y="194310"/>
            <a:ext cx="2503805" cy="645160"/>
          </a:xfrm>
          <a:prstGeom prst="rect">
            <a:avLst/>
          </a:prstGeom>
          <a:noFill/>
          <a:ln w="9525">
            <a:noFill/>
          </a:ln>
        </p:spPr>
        <p:txBody>
          <a:bodyPr wrap="square" anchor="t">
            <a:spAutoFit/>
          </a:bodyPr>
          <a:lstStyle/>
          <a:p>
            <a:pPr algn="dist"/>
            <a:r>
              <a:rPr lang="zh-CN" altLang="en-US" sz="3600">
                <a:solidFill>
                  <a:srgbClr val="FF0000"/>
                </a:solidFill>
                <a:latin typeface="隶书" panose="02010509060101010101" charset="-122"/>
                <a:ea typeface="隶书" panose="02010509060101010101" charset="-122"/>
              </a:rPr>
              <a:t>随堂练习</a:t>
            </a:r>
            <a:endParaRPr lang="zh-CN" altLang="en-US" sz="3600">
              <a:solidFill>
                <a:srgbClr val="FF0000"/>
              </a:solidFill>
              <a:latin typeface="隶书" panose="02010509060101010101" charset="-122"/>
              <a:ea typeface="隶书" panose="02010509060101010101" charset="-122"/>
            </a:endParaRPr>
          </a:p>
        </p:txBody>
      </p:sp>
      <p:sp>
        <p:nvSpPr>
          <p:cNvPr id="2" name="文本框 1"/>
          <p:cNvSpPr txBox="1"/>
          <p:nvPr>
            <p:custDataLst>
              <p:tags r:id="rId2"/>
            </p:custDataLst>
          </p:nvPr>
        </p:nvSpPr>
        <p:spPr>
          <a:xfrm>
            <a:off x="414655" y="839470"/>
            <a:ext cx="11362055" cy="5408295"/>
          </a:xfrm>
          <a:prstGeom prst="rect">
            <a:avLst/>
          </a:prstGeom>
          <a:noFill/>
        </p:spPr>
        <p:txBody>
          <a:bodyPr wrap="square" rtlCol="0">
            <a:spAutoFit/>
          </a:bodyPr>
          <a:lstStyle/>
          <a:p>
            <a:pPr>
              <a:lnSpc>
                <a:spcPct val="120000"/>
              </a:lnSpc>
            </a:pPr>
            <a:r>
              <a:rPr lang="en-US" altLang="zh-CN" sz="2400" b="1">
                <a:latin typeface="楷体" panose="02010609060101010101" pitchFamily="49" charset="-122"/>
                <a:ea typeface="楷体" panose="02010609060101010101" pitchFamily="49" charset="-122"/>
                <a:cs typeface="楷体" panose="02010609060101010101" pitchFamily="49" charset="-122"/>
              </a:rPr>
              <a:t>1</a:t>
            </a:r>
            <a:r>
              <a:rPr lang="zh-CN" altLang="en-US" sz="2400" b="1">
                <a:latin typeface="楷体" panose="02010609060101010101" pitchFamily="49" charset="-122"/>
                <a:ea typeface="楷体" panose="02010609060101010101" pitchFamily="49" charset="-122"/>
                <a:cs typeface="楷体" panose="02010609060101010101" pitchFamily="49" charset="-122"/>
              </a:rPr>
              <a:t>、中央经济工作会议提出，要加快国资国企改革，推动国有资本布局优化调整。对于国有经济，下列认识正确的是（</a:t>
            </a:r>
            <a:r>
              <a:rPr lang="en-US" altLang="zh-CN" sz="2400" b="1">
                <a:latin typeface="楷体" panose="02010609060101010101" pitchFamily="49" charset="-122"/>
                <a:ea typeface="楷体" panose="02010609060101010101" pitchFamily="49" charset="-122"/>
                <a:cs typeface="楷体" panose="02010609060101010101" pitchFamily="49" charset="-122"/>
              </a:rPr>
              <a:t>     </a:t>
            </a:r>
            <a:r>
              <a:rPr lang="zh-CN" altLang="en-US" sz="2400" b="1">
                <a:latin typeface="楷体" panose="02010609060101010101" pitchFamily="49" charset="-122"/>
                <a:ea typeface="楷体" panose="02010609060101010101" pitchFamily="49" charset="-122"/>
                <a:cs typeface="楷体" panose="02010609060101010101" pitchFamily="49" charset="-122"/>
              </a:rPr>
              <a:t>）</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20000"/>
              </a:lnSpc>
            </a:pPr>
            <a:r>
              <a:rPr lang="en-US" altLang="zh-CN" sz="2400" b="1">
                <a:latin typeface="楷体" panose="02010609060101010101" pitchFamily="49" charset="-122"/>
                <a:ea typeface="楷体" panose="02010609060101010101" pitchFamily="49" charset="-122"/>
                <a:cs typeface="楷体" panose="02010609060101010101" pitchFamily="49" charset="-122"/>
              </a:rPr>
              <a:t>A.</a:t>
            </a:r>
            <a:r>
              <a:rPr lang="zh-CN" altLang="en-US" sz="2400" b="1">
                <a:latin typeface="楷体" panose="02010609060101010101" pitchFamily="49" charset="-122"/>
                <a:ea typeface="楷体" panose="02010609060101010101" pitchFamily="49" charset="-122"/>
                <a:cs typeface="楷体" panose="02010609060101010101" pitchFamily="49" charset="-122"/>
              </a:rPr>
              <a:t>国有经济是我国国民经济的主导力量</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20000"/>
              </a:lnSpc>
            </a:pPr>
            <a:r>
              <a:rPr lang="en-US" altLang="zh-CN" sz="2400" b="1">
                <a:latin typeface="楷体" panose="02010609060101010101" pitchFamily="49" charset="-122"/>
                <a:ea typeface="楷体" panose="02010609060101010101" pitchFamily="49" charset="-122"/>
                <a:cs typeface="楷体" panose="02010609060101010101" pitchFamily="49" charset="-122"/>
              </a:rPr>
              <a:t>B.</a:t>
            </a:r>
            <a:r>
              <a:rPr lang="zh-CN" altLang="en-US" sz="2400" b="1">
                <a:latin typeface="楷体" panose="02010609060101010101" pitchFamily="49" charset="-122"/>
                <a:ea typeface="楷体" panose="02010609060101010101" pitchFamily="49" charset="-122"/>
                <a:cs typeface="楷体" panose="02010609060101010101" pitchFamily="49" charset="-122"/>
              </a:rPr>
              <a:t>国有经济的生产资料归部分劳动者所有</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20000"/>
              </a:lnSpc>
            </a:pPr>
            <a:r>
              <a:rPr lang="en-US" altLang="zh-CN" sz="2400" b="1">
                <a:latin typeface="楷体" panose="02010609060101010101" pitchFamily="49" charset="-122"/>
                <a:ea typeface="楷体" panose="02010609060101010101" pitchFamily="49" charset="-122"/>
                <a:cs typeface="楷体" panose="02010609060101010101" pitchFamily="49" charset="-122"/>
              </a:rPr>
              <a:t>C.</a:t>
            </a:r>
            <a:r>
              <a:rPr lang="zh-CN" altLang="en-US" sz="2400" b="1">
                <a:latin typeface="楷体" panose="02010609060101010101" pitchFamily="49" charset="-122"/>
                <a:ea typeface="楷体" panose="02010609060101010101" pitchFamily="49" charset="-122"/>
                <a:cs typeface="楷体" panose="02010609060101010101" pitchFamily="49" charset="-122"/>
              </a:rPr>
              <a:t>国有经济是国民经济发展的唯一动力</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20000"/>
              </a:lnSpc>
            </a:pPr>
            <a:r>
              <a:rPr lang="en-US" altLang="zh-CN" sz="2400" b="1">
                <a:latin typeface="楷体" panose="02010609060101010101" pitchFamily="49" charset="-122"/>
                <a:ea typeface="楷体" panose="02010609060101010101" pitchFamily="49" charset="-122"/>
                <a:cs typeface="楷体" panose="02010609060101010101" pitchFamily="49" charset="-122"/>
              </a:rPr>
              <a:t>D.</a:t>
            </a:r>
            <a:r>
              <a:rPr lang="zh-CN" altLang="en-US" sz="2400" b="1">
                <a:latin typeface="楷体" panose="02010609060101010101" pitchFamily="49" charset="-122"/>
                <a:ea typeface="楷体" panose="02010609060101010101" pitchFamily="49" charset="-122"/>
                <a:cs typeface="楷体" panose="02010609060101010101" pitchFamily="49" charset="-122"/>
              </a:rPr>
              <a:t>国有经济是我国基本经济制度的基础</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20000"/>
              </a:lnSpc>
            </a:pP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20000"/>
              </a:lnSpc>
            </a:pPr>
            <a:r>
              <a:rPr lang="en-US" altLang="zh-CN" sz="2400" b="1">
                <a:latin typeface="楷体" panose="02010609060101010101" pitchFamily="49" charset="-122"/>
                <a:ea typeface="楷体" panose="02010609060101010101" pitchFamily="49" charset="-122"/>
                <a:cs typeface="楷体" panose="02010609060101010101" pitchFamily="49" charset="-122"/>
              </a:rPr>
              <a:t>2</a:t>
            </a:r>
            <a:r>
              <a:rPr lang="zh-CN" altLang="en-US" sz="2400" b="1">
                <a:latin typeface="楷体" panose="02010609060101010101" pitchFamily="49" charset="-122"/>
                <a:ea typeface="楷体" panose="02010609060101010101" pitchFamily="49" charset="-122"/>
                <a:cs typeface="楷体" panose="02010609060101010101" pitchFamily="49" charset="-122"/>
              </a:rPr>
              <a:t>、</a:t>
            </a:r>
            <a:r>
              <a:rPr lang="en-US" altLang="zh-CN" sz="2400" b="1">
                <a:latin typeface="楷体" panose="02010609060101010101" pitchFamily="49" charset="-122"/>
                <a:ea typeface="楷体" panose="02010609060101010101" pitchFamily="49" charset="-122"/>
                <a:cs typeface="楷体" panose="02010609060101010101" pitchFamily="49" charset="-122"/>
              </a:rPr>
              <a:t>“</a:t>
            </a:r>
            <a:r>
              <a:rPr lang="zh-CN" altLang="en-US" sz="2400" b="1">
                <a:latin typeface="楷体" panose="02010609060101010101" pitchFamily="49" charset="-122"/>
                <a:ea typeface="楷体" panose="02010609060101010101" pitchFamily="49" charset="-122"/>
                <a:cs typeface="楷体" panose="02010609060101010101" pitchFamily="49" charset="-122"/>
              </a:rPr>
              <a:t>人间烟火气，最抚凡人心</a:t>
            </a:r>
            <a:r>
              <a:rPr lang="en-US" altLang="zh-CN" sz="2400" b="1">
                <a:latin typeface="楷体" panose="02010609060101010101" pitchFamily="49" charset="-122"/>
                <a:ea typeface="楷体" panose="02010609060101010101" pitchFamily="49" charset="-122"/>
                <a:cs typeface="楷体" panose="02010609060101010101" pitchFamily="49" charset="-122"/>
              </a:rPr>
              <a:t>”</a:t>
            </a:r>
            <a:r>
              <a:rPr lang="zh-CN" altLang="en-US" sz="2400" b="1">
                <a:latin typeface="楷体" panose="02010609060101010101" pitchFamily="49" charset="-122"/>
                <a:ea typeface="楷体" panose="02010609060101010101" pitchFamily="49" charset="-122"/>
                <a:cs typeface="楷体" panose="02010609060101010101" pitchFamily="49" charset="-122"/>
              </a:rPr>
              <a:t>。以个体经济为主的地摊经济成为疫情后拉动经济复苏、缓解就业压力、维护社会稳定的助推器。这说明，我国非公有制经济是（</a:t>
            </a:r>
            <a:r>
              <a:rPr lang="en-US" altLang="zh-CN" sz="2400" b="1">
                <a:latin typeface="楷体" panose="02010609060101010101" pitchFamily="49" charset="-122"/>
                <a:ea typeface="楷体" panose="02010609060101010101" pitchFamily="49" charset="-122"/>
                <a:cs typeface="楷体" panose="02010609060101010101" pitchFamily="49" charset="-122"/>
              </a:rPr>
              <a:t>    </a:t>
            </a:r>
            <a:r>
              <a:rPr lang="zh-CN" altLang="en-US" sz="2400" b="1">
                <a:latin typeface="楷体" panose="02010609060101010101" pitchFamily="49" charset="-122"/>
                <a:ea typeface="楷体" panose="02010609060101010101" pitchFamily="49" charset="-122"/>
                <a:cs typeface="楷体" panose="02010609060101010101" pitchFamily="49" charset="-122"/>
              </a:rPr>
              <a:t>）</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20000"/>
              </a:lnSpc>
            </a:pPr>
            <a:r>
              <a:rPr lang="en-US" altLang="zh-CN" sz="2400" b="1">
                <a:latin typeface="楷体" panose="02010609060101010101" pitchFamily="49" charset="-122"/>
                <a:ea typeface="楷体" panose="02010609060101010101" pitchFamily="49" charset="-122"/>
                <a:cs typeface="楷体" panose="02010609060101010101" pitchFamily="49" charset="-122"/>
              </a:rPr>
              <a:t>A.</a:t>
            </a:r>
            <a:r>
              <a:rPr lang="zh-CN" altLang="en-US" sz="2400" b="1">
                <a:latin typeface="楷体" panose="02010609060101010101" pitchFamily="49" charset="-122"/>
                <a:ea typeface="楷体" panose="02010609060101010101" pitchFamily="49" charset="-122"/>
                <a:cs typeface="楷体" panose="02010609060101010101" pitchFamily="49" charset="-122"/>
              </a:rPr>
              <a:t>国民经济的主导力量</a:t>
            </a:r>
            <a:r>
              <a:rPr lang="en-US" altLang="zh-CN" sz="2400" b="1">
                <a:latin typeface="楷体" panose="02010609060101010101" pitchFamily="49" charset="-122"/>
                <a:ea typeface="楷体" panose="02010609060101010101" pitchFamily="49" charset="-122"/>
                <a:cs typeface="楷体" panose="02010609060101010101" pitchFamily="49" charset="-122"/>
              </a:rPr>
              <a:t>              B.</a:t>
            </a:r>
            <a:r>
              <a:rPr lang="zh-CN" altLang="en-US" sz="2400" b="1">
                <a:latin typeface="楷体" panose="02010609060101010101" pitchFamily="49" charset="-122"/>
                <a:ea typeface="楷体" panose="02010609060101010101" pitchFamily="49" charset="-122"/>
                <a:cs typeface="楷体" panose="02010609060101010101" pitchFamily="49" charset="-122"/>
              </a:rPr>
              <a:t>经济发展的重要基础</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20000"/>
              </a:lnSpc>
            </a:pPr>
            <a:r>
              <a:rPr lang="en-US" altLang="zh-CN" sz="2400" b="1">
                <a:latin typeface="楷体" panose="02010609060101010101" pitchFamily="49" charset="-122"/>
                <a:ea typeface="楷体" panose="02010609060101010101" pitchFamily="49" charset="-122"/>
                <a:cs typeface="楷体" panose="02010609060101010101" pitchFamily="49" charset="-122"/>
              </a:rPr>
              <a:t>C.</a:t>
            </a:r>
            <a:r>
              <a:rPr lang="zh-CN" altLang="en-US" sz="2400" b="1">
                <a:latin typeface="楷体" panose="02010609060101010101" pitchFamily="49" charset="-122"/>
                <a:ea typeface="楷体" panose="02010609060101010101" pitchFamily="49" charset="-122"/>
                <a:cs typeface="楷体" panose="02010609060101010101" pitchFamily="49" charset="-122"/>
              </a:rPr>
              <a:t>社会主义经济的主体</a:t>
            </a:r>
            <a:r>
              <a:rPr lang="en-US" altLang="zh-CN" sz="2400" b="1">
                <a:latin typeface="楷体" panose="02010609060101010101" pitchFamily="49" charset="-122"/>
                <a:ea typeface="楷体" panose="02010609060101010101" pitchFamily="49" charset="-122"/>
                <a:cs typeface="楷体" panose="02010609060101010101" pitchFamily="49" charset="-122"/>
              </a:rPr>
              <a:t>              D.</a:t>
            </a:r>
            <a:r>
              <a:rPr lang="zh-CN" altLang="en-US" sz="2400" b="1">
                <a:latin typeface="楷体" panose="02010609060101010101" pitchFamily="49" charset="-122"/>
                <a:ea typeface="楷体" panose="02010609060101010101" pitchFamily="49" charset="-122"/>
                <a:cs typeface="楷体" panose="02010609060101010101" pitchFamily="49" charset="-122"/>
              </a:rPr>
              <a:t>基本经济制度的基础</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p:txBody>
      </p:sp>
      <p:sp>
        <p:nvSpPr>
          <p:cNvPr id="3" name="矩形 2"/>
          <p:cNvSpPr/>
          <p:nvPr>
            <p:custDataLst>
              <p:tags r:id="rId3"/>
            </p:custDataLst>
          </p:nvPr>
        </p:nvSpPr>
        <p:spPr>
          <a:xfrm>
            <a:off x="5244783" y="943610"/>
            <a:ext cx="737235" cy="1198880"/>
          </a:xfrm>
          <a:prstGeom prst="rect">
            <a:avLst/>
          </a:prstGeom>
          <a:noFill/>
          <a:ln>
            <a:noFill/>
          </a:ln>
        </p:spPr>
        <p:txBody>
          <a:bodyPr wrap="none" rtlCol="0" anchor="t">
            <a:spAutoFit/>
          </a:bodyPr>
          <a:lstStyle/>
          <a:p>
            <a:pPr algn="ctr"/>
            <a:r>
              <a:rPr lang="en-US" altLang="zh-CN" sz="7200" b="1">
                <a:ln w="22225">
                  <a:solidFill>
                    <a:schemeClr val="accent2"/>
                  </a:solidFill>
                  <a:prstDash val="solid"/>
                </a:ln>
                <a:solidFill>
                  <a:srgbClr val="FF0000"/>
                </a:solidFill>
                <a:effectLst/>
              </a:rPr>
              <a:t>A</a:t>
            </a:r>
            <a:endParaRPr lang="en-US" altLang="zh-CN" sz="7200" b="1">
              <a:ln w="22225">
                <a:solidFill>
                  <a:schemeClr val="accent2"/>
                </a:solidFill>
                <a:prstDash val="solid"/>
              </a:ln>
              <a:solidFill>
                <a:srgbClr val="FF0000"/>
              </a:solidFill>
              <a:effectLst/>
            </a:endParaRPr>
          </a:p>
        </p:txBody>
      </p:sp>
      <p:sp>
        <p:nvSpPr>
          <p:cNvPr id="4" name="文本框 3"/>
          <p:cNvSpPr txBox="1"/>
          <p:nvPr>
            <p:custDataLst>
              <p:tags r:id="rId4"/>
            </p:custDataLst>
          </p:nvPr>
        </p:nvSpPr>
        <p:spPr>
          <a:xfrm>
            <a:off x="6142355" y="2142490"/>
            <a:ext cx="2923540" cy="460375"/>
          </a:xfrm>
          <a:prstGeom prst="rect">
            <a:avLst/>
          </a:prstGeom>
          <a:gradFill>
            <a:gsLst>
              <a:gs pos="0">
                <a:srgbClr val="FBFB11"/>
              </a:gs>
              <a:gs pos="100000">
                <a:srgbClr val="838309"/>
              </a:gs>
            </a:gsLst>
            <a:lin scaled="0"/>
          </a:gradFill>
        </p:spPr>
        <p:txBody>
          <a:bodyPr wrap="square" rtlCol="0">
            <a:spAutoFit/>
          </a:bodyPr>
          <a:lstStyle/>
          <a:p>
            <a:r>
              <a:rPr lang="zh-CN" altLang="en-US" sz="2400" b="1">
                <a:solidFill>
                  <a:srgbClr val="FF0000"/>
                </a:solidFill>
                <a:latin typeface="隶书" panose="02010509060101010101" charset="-122"/>
                <a:ea typeface="隶书" panose="02010509060101010101" charset="-122"/>
              </a:rPr>
              <a:t>全体劳动者所有</a:t>
            </a:r>
            <a:endParaRPr lang="zh-CN" altLang="en-US" sz="2400" b="1">
              <a:solidFill>
                <a:srgbClr val="FF0000"/>
              </a:solidFill>
              <a:latin typeface="隶书" panose="02010509060101010101" charset="-122"/>
              <a:ea typeface="隶书" panose="02010509060101010101" charset="-122"/>
            </a:endParaRPr>
          </a:p>
        </p:txBody>
      </p:sp>
      <p:sp>
        <p:nvSpPr>
          <p:cNvPr id="5" name="文本框 4"/>
          <p:cNvSpPr txBox="1"/>
          <p:nvPr>
            <p:custDataLst>
              <p:tags r:id="rId5"/>
            </p:custDataLst>
          </p:nvPr>
        </p:nvSpPr>
        <p:spPr>
          <a:xfrm>
            <a:off x="6142355" y="2633980"/>
            <a:ext cx="1579245" cy="460375"/>
          </a:xfrm>
          <a:prstGeom prst="rect">
            <a:avLst/>
          </a:prstGeom>
          <a:gradFill>
            <a:gsLst>
              <a:gs pos="0">
                <a:srgbClr val="FBFB11"/>
              </a:gs>
              <a:gs pos="100000">
                <a:srgbClr val="838309"/>
              </a:gs>
            </a:gsLst>
            <a:lin scaled="0"/>
          </a:gradFill>
        </p:spPr>
        <p:txBody>
          <a:bodyPr wrap="square" rtlCol="0">
            <a:spAutoFit/>
          </a:bodyPr>
          <a:lstStyle/>
          <a:p>
            <a:r>
              <a:rPr lang="zh-CN" altLang="en-US" sz="2400" b="1">
                <a:solidFill>
                  <a:srgbClr val="FF0000"/>
                </a:solidFill>
                <a:latin typeface="隶书" panose="02010509060101010101" charset="-122"/>
                <a:ea typeface="隶书" panose="02010509060101010101" charset="-122"/>
              </a:rPr>
              <a:t>主导力量</a:t>
            </a:r>
            <a:endParaRPr lang="zh-CN" altLang="en-US" sz="2400" b="1">
              <a:solidFill>
                <a:srgbClr val="FF0000"/>
              </a:solidFill>
              <a:latin typeface="隶书" panose="02010509060101010101" charset="-122"/>
              <a:ea typeface="隶书" panose="02010509060101010101" charset="-122"/>
            </a:endParaRPr>
          </a:p>
        </p:txBody>
      </p:sp>
      <p:sp>
        <p:nvSpPr>
          <p:cNvPr id="6" name="文本框 5"/>
          <p:cNvSpPr txBox="1"/>
          <p:nvPr>
            <p:custDataLst>
              <p:tags r:id="rId6"/>
            </p:custDataLst>
          </p:nvPr>
        </p:nvSpPr>
        <p:spPr>
          <a:xfrm>
            <a:off x="5982335" y="3124835"/>
            <a:ext cx="1579245" cy="460375"/>
          </a:xfrm>
          <a:prstGeom prst="rect">
            <a:avLst/>
          </a:prstGeom>
          <a:gradFill>
            <a:gsLst>
              <a:gs pos="0">
                <a:srgbClr val="FBFB11"/>
              </a:gs>
              <a:gs pos="100000">
                <a:srgbClr val="838309"/>
              </a:gs>
            </a:gsLst>
            <a:lin scaled="0"/>
          </a:gradFill>
        </p:spPr>
        <p:txBody>
          <a:bodyPr wrap="square" rtlCol="0">
            <a:spAutoFit/>
          </a:bodyPr>
          <a:lstStyle/>
          <a:p>
            <a:r>
              <a:rPr lang="zh-CN" altLang="en-US" sz="2400" b="1">
                <a:solidFill>
                  <a:srgbClr val="FF0000"/>
                </a:solidFill>
                <a:latin typeface="隶书" panose="02010509060101010101" charset="-122"/>
                <a:ea typeface="隶书" panose="02010509060101010101" charset="-122"/>
              </a:rPr>
              <a:t>公有制</a:t>
            </a:r>
            <a:r>
              <a:rPr lang="en-US" altLang="zh-CN" sz="2400" b="1">
                <a:solidFill>
                  <a:srgbClr val="FF0000"/>
                </a:solidFill>
                <a:latin typeface="隶书" panose="02010509060101010101" charset="-122"/>
                <a:ea typeface="隶书" panose="02010509060101010101" charset="-122"/>
              </a:rPr>
              <a:t> P5</a:t>
            </a:r>
            <a:endParaRPr lang="en-US" altLang="zh-CN" sz="2400" b="1">
              <a:solidFill>
                <a:srgbClr val="FF0000"/>
              </a:solidFill>
              <a:latin typeface="隶书" panose="02010509060101010101" charset="-122"/>
              <a:ea typeface="隶书" panose="02010509060101010101" charset="-122"/>
            </a:endParaRPr>
          </a:p>
        </p:txBody>
      </p:sp>
      <p:sp>
        <p:nvSpPr>
          <p:cNvPr id="7" name="矩形 6"/>
          <p:cNvSpPr/>
          <p:nvPr>
            <p:custDataLst>
              <p:tags r:id="rId7"/>
            </p:custDataLst>
          </p:nvPr>
        </p:nvSpPr>
        <p:spPr>
          <a:xfrm>
            <a:off x="984568" y="4384040"/>
            <a:ext cx="695325" cy="1198880"/>
          </a:xfrm>
          <a:prstGeom prst="rect">
            <a:avLst/>
          </a:prstGeom>
          <a:noFill/>
          <a:ln>
            <a:noFill/>
          </a:ln>
        </p:spPr>
        <p:txBody>
          <a:bodyPr wrap="none" rtlCol="0" anchor="t">
            <a:spAutoFit/>
          </a:bodyPr>
          <a:lstStyle/>
          <a:p>
            <a:pPr algn="ctr"/>
            <a:r>
              <a:rPr lang="en-US" altLang="zh-CN" sz="7200" b="1">
                <a:ln w="22225">
                  <a:solidFill>
                    <a:schemeClr val="accent2"/>
                  </a:solidFill>
                  <a:prstDash val="solid"/>
                </a:ln>
                <a:solidFill>
                  <a:srgbClr val="FF0000"/>
                </a:solidFill>
                <a:effectLst/>
              </a:rPr>
              <a:t>B</a:t>
            </a:r>
            <a:endParaRPr lang="en-US" altLang="zh-CN" sz="7200" b="1">
              <a:ln w="22225">
                <a:solidFill>
                  <a:schemeClr val="accent2"/>
                </a:solidFill>
                <a:prstDash val="solid"/>
              </a:ln>
              <a:solidFill>
                <a:srgbClr val="FF0000"/>
              </a:solidFill>
              <a:effectLst/>
            </a:endParaRPr>
          </a:p>
        </p:txBody>
      </p:sp>
      <p:sp>
        <p:nvSpPr>
          <p:cNvPr id="8" name="文本框 7"/>
          <p:cNvSpPr txBox="1"/>
          <p:nvPr>
            <p:custDataLst>
              <p:tags r:id="rId8"/>
            </p:custDataLst>
          </p:nvPr>
        </p:nvSpPr>
        <p:spPr>
          <a:xfrm>
            <a:off x="3549650" y="5246370"/>
            <a:ext cx="1579245" cy="460375"/>
          </a:xfrm>
          <a:prstGeom prst="rect">
            <a:avLst/>
          </a:prstGeom>
          <a:gradFill>
            <a:gsLst>
              <a:gs pos="0">
                <a:srgbClr val="FBFB11"/>
              </a:gs>
              <a:gs pos="100000">
                <a:srgbClr val="838309"/>
              </a:gs>
            </a:gsLst>
            <a:lin scaled="0"/>
          </a:gradFill>
        </p:spPr>
        <p:txBody>
          <a:bodyPr wrap="square" rtlCol="0">
            <a:spAutoFit/>
          </a:bodyPr>
          <a:lstStyle/>
          <a:p>
            <a:r>
              <a:rPr lang="zh-CN" altLang="en-US" sz="2400" b="1">
                <a:solidFill>
                  <a:srgbClr val="FF0000"/>
                </a:solidFill>
                <a:latin typeface="隶书" panose="02010509060101010101" charset="-122"/>
                <a:ea typeface="隶书" panose="02010509060101010101" charset="-122"/>
              </a:rPr>
              <a:t>国有经济</a:t>
            </a:r>
            <a:endParaRPr lang="zh-CN" altLang="en-US" sz="2400" b="1">
              <a:solidFill>
                <a:srgbClr val="FF0000"/>
              </a:solidFill>
              <a:latin typeface="隶书" panose="02010509060101010101" charset="-122"/>
              <a:ea typeface="隶书" panose="02010509060101010101" charset="-122"/>
            </a:endParaRPr>
          </a:p>
        </p:txBody>
      </p:sp>
      <p:sp>
        <p:nvSpPr>
          <p:cNvPr id="9" name="文本框 8"/>
          <p:cNvSpPr txBox="1"/>
          <p:nvPr>
            <p:custDataLst>
              <p:tags r:id="rId9"/>
            </p:custDataLst>
          </p:nvPr>
        </p:nvSpPr>
        <p:spPr>
          <a:xfrm>
            <a:off x="3665855" y="5787390"/>
            <a:ext cx="1204595" cy="460375"/>
          </a:xfrm>
          <a:prstGeom prst="rect">
            <a:avLst/>
          </a:prstGeom>
          <a:gradFill>
            <a:gsLst>
              <a:gs pos="0">
                <a:srgbClr val="FBFB11"/>
              </a:gs>
              <a:gs pos="100000">
                <a:srgbClr val="838309"/>
              </a:gs>
            </a:gsLst>
            <a:lin scaled="0"/>
          </a:gradFill>
        </p:spPr>
        <p:txBody>
          <a:bodyPr wrap="square" rtlCol="0">
            <a:spAutoFit/>
          </a:bodyPr>
          <a:lstStyle/>
          <a:p>
            <a:r>
              <a:rPr lang="zh-CN" altLang="en-US" sz="2400" b="1">
                <a:solidFill>
                  <a:srgbClr val="FF0000"/>
                </a:solidFill>
                <a:latin typeface="隶书" panose="02010509060101010101" charset="-122"/>
                <a:ea typeface="隶书" panose="02010509060101010101" charset="-122"/>
              </a:rPr>
              <a:t>公有制</a:t>
            </a:r>
            <a:r>
              <a:rPr lang="en-US" altLang="zh-CN" sz="2400" b="1">
                <a:solidFill>
                  <a:srgbClr val="FF0000"/>
                </a:solidFill>
                <a:latin typeface="隶书" panose="02010509060101010101" charset="-122"/>
                <a:ea typeface="隶书" panose="02010509060101010101" charset="-122"/>
              </a:rPr>
              <a:t> </a:t>
            </a:r>
            <a:endParaRPr lang="en-US" altLang="zh-CN" sz="2400" b="1">
              <a:solidFill>
                <a:srgbClr val="FF0000"/>
              </a:solidFill>
              <a:latin typeface="隶书" panose="02010509060101010101" charset="-122"/>
              <a:ea typeface="隶书" panose="02010509060101010101" charset="-122"/>
            </a:endParaRPr>
          </a:p>
        </p:txBody>
      </p:sp>
      <p:sp>
        <p:nvSpPr>
          <p:cNvPr id="10" name="文本框 9"/>
          <p:cNvSpPr txBox="1"/>
          <p:nvPr>
            <p:custDataLst>
              <p:tags r:id="rId10"/>
            </p:custDataLst>
          </p:nvPr>
        </p:nvSpPr>
        <p:spPr>
          <a:xfrm>
            <a:off x="8950960" y="5706745"/>
            <a:ext cx="1204595" cy="460375"/>
          </a:xfrm>
          <a:prstGeom prst="rect">
            <a:avLst/>
          </a:prstGeom>
          <a:gradFill>
            <a:gsLst>
              <a:gs pos="0">
                <a:srgbClr val="FBFB11"/>
              </a:gs>
              <a:gs pos="100000">
                <a:srgbClr val="838309"/>
              </a:gs>
            </a:gsLst>
            <a:lin scaled="0"/>
          </a:gradFill>
        </p:spPr>
        <p:txBody>
          <a:bodyPr wrap="square" rtlCol="0">
            <a:spAutoFit/>
          </a:bodyPr>
          <a:lstStyle/>
          <a:p>
            <a:r>
              <a:rPr lang="zh-CN" altLang="en-US" sz="2400" b="1">
                <a:solidFill>
                  <a:srgbClr val="FF0000"/>
                </a:solidFill>
                <a:latin typeface="隶书" panose="02010509060101010101" charset="-122"/>
                <a:ea typeface="隶书" panose="02010509060101010101" charset="-122"/>
              </a:rPr>
              <a:t>公有制</a:t>
            </a:r>
            <a:r>
              <a:rPr lang="en-US" altLang="zh-CN" sz="2400" b="1">
                <a:solidFill>
                  <a:srgbClr val="FF0000"/>
                </a:solidFill>
                <a:latin typeface="隶书" panose="02010509060101010101" charset="-122"/>
                <a:ea typeface="隶书" panose="02010509060101010101" charset="-122"/>
              </a:rPr>
              <a:t> </a:t>
            </a:r>
            <a:endParaRPr lang="en-US" altLang="zh-CN" sz="2400" b="1">
              <a:solidFill>
                <a:srgbClr val="FF0000"/>
              </a:solidFill>
              <a:latin typeface="隶书" panose="02010509060101010101" charset="-122"/>
              <a:ea typeface="隶书" panose="020105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ppt_x"/>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ppt_x"/>
                                          </p:val>
                                        </p:tav>
                                        <p:tav tm="100000">
                                          <p:val>
                                            <p:strVal val="#ppt_x"/>
                                          </p:val>
                                        </p:tav>
                                      </p:tavLst>
                                    </p:anim>
                                    <p:anim calcmode="lin" valueType="num">
                                      <p:cBhvr additive="base">
                                        <p:cTn id="5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 name="图片 99"/>
          <p:cNvPicPr/>
          <p:nvPr>
            <p:custDataLst>
              <p:tags r:id="rId1"/>
            </p:custDataLst>
          </p:nvPr>
        </p:nvPicPr>
        <p:blipFill>
          <a:blip r:embed="rId2"/>
          <a:stretch>
            <a:fillRect/>
          </a:stretch>
        </p:blipFill>
        <p:spPr>
          <a:xfrm>
            <a:off x="9260840" y="114300"/>
            <a:ext cx="2813050" cy="2549525"/>
          </a:xfrm>
          <a:prstGeom prst="rect">
            <a:avLst/>
          </a:prstGeom>
          <a:noFill/>
          <a:ln w="9525">
            <a:noFill/>
          </a:ln>
        </p:spPr>
      </p:pic>
      <p:sp>
        <p:nvSpPr>
          <p:cNvPr id="3" name="文本框 2"/>
          <p:cNvSpPr txBox="1"/>
          <p:nvPr>
            <p:custDataLst>
              <p:tags r:id="rId3"/>
            </p:custDataLst>
          </p:nvPr>
        </p:nvSpPr>
        <p:spPr>
          <a:xfrm>
            <a:off x="202565" y="333375"/>
            <a:ext cx="8932545" cy="6695440"/>
          </a:xfrm>
          <a:prstGeom prst="rect">
            <a:avLst/>
          </a:prstGeom>
          <a:noFill/>
        </p:spPr>
        <p:txBody>
          <a:bodyPr wrap="square" rtlCol="0">
            <a:spAutoFit/>
          </a:bodyPr>
          <a:lstStyle/>
          <a:p>
            <a:pPr>
              <a:lnSpc>
                <a:spcPct val="130000"/>
              </a:lnSpc>
            </a:pPr>
            <a:r>
              <a:rPr lang="zh-CN" altLang="en-US" sz="2400" b="1">
                <a:latin typeface="楷体" panose="02010609060101010101" pitchFamily="49" charset="-122"/>
                <a:ea typeface="楷体" panose="02010609060101010101" pitchFamily="49" charset="-122"/>
                <a:cs typeface="楷体" panose="02010609060101010101" pitchFamily="49" charset="-122"/>
              </a:rPr>
              <a:t>3、对下面的漫画的理解不正确的是（      ）</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30000"/>
              </a:lnSpc>
            </a:pPr>
            <a:r>
              <a:rPr lang="en-US" altLang="zh-CN" sz="2400" b="1">
                <a:latin typeface="楷体" panose="02010609060101010101" pitchFamily="49" charset="-122"/>
                <a:ea typeface="楷体" panose="02010609060101010101" pitchFamily="49" charset="-122"/>
                <a:cs typeface="楷体" panose="02010609060101010101" pitchFamily="49" charset="-122"/>
              </a:rPr>
              <a:t>A.</a:t>
            </a:r>
            <a:r>
              <a:rPr lang="zh-CN" altLang="en-US" sz="2400" b="1">
                <a:latin typeface="楷体" panose="02010609060101010101" pitchFamily="49" charset="-122"/>
                <a:ea typeface="楷体" panose="02010609060101010101" pitchFamily="49" charset="-122"/>
                <a:cs typeface="楷体" panose="02010609060101010101" pitchFamily="49" charset="-122"/>
              </a:rPr>
              <a:t>我国坚持公有制为主体、多种所有制经济共同发展</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30000"/>
              </a:lnSpc>
            </a:pPr>
            <a:r>
              <a:rPr lang="en-US" altLang="zh-CN" sz="2400" b="1">
                <a:latin typeface="楷体" panose="02010609060101010101" pitchFamily="49" charset="-122"/>
                <a:ea typeface="楷体" panose="02010609060101010101" pitchFamily="49" charset="-122"/>
                <a:cs typeface="楷体" panose="02010609060101010101" pitchFamily="49" charset="-122"/>
              </a:rPr>
              <a:t>B.</a:t>
            </a:r>
            <a:r>
              <a:rPr lang="zh-CN" altLang="en-US" sz="2400" b="1">
                <a:latin typeface="楷体" panose="02010609060101010101" pitchFamily="49" charset="-122"/>
                <a:ea typeface="楷体" panose="02010609060101010101" pitchFamily="49" charset="-122"/>
                <a:cs typeface="楷体" panose="02010609060101010101" pitchFamily="49" charset="-122"/>
              </a:rPr>
              <a:t>国有经济和民营经济在国民经济中具有相同的地位和作用</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30000"/>
              </a:lnSpc>
            </a:pPr>
            <a:r>
              <a:rPr lang="en-US" altLang="zh-CN" sz="2400" b="1">
                <a:latin typeface="楷体" panose="02010609060101010101" pitchFamily="49" charset="-122"/>
                <a:ea typeface="楷体" panose="02010609060101010101" pitchFamily="49" charset="-122"/>
                <a:cs typeface="楷体" panose="02010609060101010101" pitchFamily="49" charset="-122"/>
              </a:rPr>
              <a:t>C.</a:t>
            </a:r>
            <a:r>
              <a:rPr lang="zh-CN" altLang="en-US" sz="2400" b="1">
                <a:latin typeface="楷体" panose="02010609060101010101" pitchFamily="49" charset="-122"/>
                <a:ea typeface="楷体" panose="02010609060101010101" pitchFamily="49" charset="-122"/>
                <a:cs typeface="楷体" panose="02010609060101010101" pitchFamily="49" charset="-122"/>
              </a:rPr>
              <a:t>在我国，公有制经济与非公有制经济都是社会主义市场经济的重要组成部分</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30000"/>
              </a:lnSpc>
            </a:pPr>
            <a:r>
              <a:rPr lang="en-US" altLang="zh-CN" sz="2400" b="1">
                <a:latin typeface="楷体" panose="02010609060101010101" pitchFamily="49" charset="-122"/>
                <a:ea typeface="楷体" panose="02010609060101010101" pitchFamily="49" charset="-122"/>
                <a:cs typeface="楷体" panose="02010609060101010101" pitchFamily="49" charset="-122"/>
              </a:rPr>
              <a:t>D.</a:t>
            </a:r>
            <a:r>
              <a:rPr lang="zh-CN" altLang="en-US" sz="2400" b="1">
                <a:latin typeface="楷体" panose="02010609060101010101" pitchFamily="49" charset="-122"/>
                <a:ea typeface="楷体" panose="02010609060101010101" pitchFamily="49" charset="-122"/>
                <a:cs typeface="楷体" panose="02010609060101010101" pitchFamily="49" charset="-122"/>
              </a:rPr>
              <a:t>我国鼓励、支持、引导非公有制经济发展，激发非公有制经济活力和创造力</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30000"/>
              </a:lnSpc>
            </a:pP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30000"/>
              </a:lnSpc>
            </a:pPr>
            <a:r>
              <a:rPr lang="en-US" altLang="zh-CN" sz="2400" b="1">
                <a:latin typeface="楷体" panose="02010609060101010101" pitchFamily="49" charset="-122"/>
                <a:ea typeface="楷体" panose="02010609060101010101" pitchFamily="49" charset="-122"/>
                <a:cs typeface="楷体" panose="02010609060101010101" pitchFamily="49" charset="-122"/>
              </a:rPr>
              <a:t>4</a:t>
            </a:r>
            <a:r>
              <a:rPr lang="zh-CN" altLang="en-US" sz="2400" b="1">
                <a:latin typeface="楷体" panose="02010609060101010101" pitchFamily="49" charset="-122"/>
                <a:ea typeface="楷体" panose="02010609060101010101" pitchFamily="49" charset="-122"/>
                <a:cs typeface="楷体" panose="02010609060101010101" pitchFamily="49" charset="-122"/>
              </a:rPr>
              <a:t>、下列收入中不属于按生产要素分配的是（</a:t>
            </a:r>
            <a:r>
              <a:rPr lang="en-US" altLang="zh-CN" sz="2400" b="1">
                <a:latin typeface="楷体" panose="02010609060101010101" pitchFamily="49" charset="-122"/>
                <a:ea typeface="楷体" panose="02010609060101010101" pitchFamily="49" charset="-122"/>
                <a:cs typeface="楷体" panose="02010609060101010101" pitchFamily="49" charset="-122"/>
              </a:rPr>
              <a:t>     </a:t>
            </a:r>
            <a:r>
              <a:rPr lang="zh-CN" altLang="en-US" sz="2400" b="1">
                <a:latin typeface="楷体" panose="02010609060101010101" pitchFamily="49" charset="-122"/>
                <a:ea typeface="楷体" panose="02010609060101010101" pitchFamily="49" charset="-122"/>
                <a:cs typeface="楷体" panose="02010609060101010101" pitchFamily="49" charset="-122"/>
              </a:rPr>
              <a:t>）</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30000"/>
              </a:lnSpc>
            </a:pP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A.</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科技工作者提供新技术而获得的收入</a:t>
            </a:r>
            <a:endParaRPr lang="zh-CN" altLang="en-US" sz="2400" b="1">
              <a:latin typeface="楷体" panose="02010609060101010101" pitchFamily="49" charset="-122"/>
              <a:ea typeface="楷体" panose="02010609060101010101" pitchFamily="49" charset="-122"/>
              <a:cs typeface="楷体" panose="02010609060101010101" pitchFamily="49" charset="-122"/>
              <a:sym typeface="+mn-ea"/>
            </a:endParaRPr>
          </a:p>
          <a:p>
            <a:pPr>
              <a:lnSpc>
                <a:spcPct val="130000"/>
              </a:lnSpc>
            </a:pP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B.</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公民在股票交易中的收入</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30000"/>
              </a:lnSpc>
            </a:pP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C.</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企业员工的年薪</a:t>
            </a:r>
            <a:endParaRPr lang="zh-CN" altLang="en-US" sz="2400" b="1">
              <a:latin typeface="楷体" panose="02010609060101010101" pitchFamily="49" charset="-122"/>
              <a:ea typeface="楷体" panose="02010609060101010101" pitchFamily="49" charset="-122"/>
              <a:cs typeface="楷体" panose="02010609060101010101" pitchFamily="49" charset="-122"/>
              <a:sym typeface="+mn-ea"/>
            </a:endParaRPr>
          </a:p>
          <a:p>
            <a:pPr>
              <a:lnSpc>
                <a:spcPct val="130000"/>
              </a:lnSpc>
            </a:pPr>
            <a:r>
              <a:rPr lang="en-US" altLang="zh-CN" sz="2400" b="1">
                <a:latin typeface="楷体" panose="02010609060101010101" pitchFamily="49" charset="-122"/>
                <a:ea typeface="楷体" panose="02010609060101010101" pitchFamily="49" charset="-122"/>
                <a:cs typeface="楷体" panose="02010609060101010101" pitchFamily="49" charset="-122"/>
                <a:sym typeface="+mn-ea"/>
              </a:rPr>
              <a:t>D.</a:t>
            </a:r>
            <a:r>
              <a:rPr lang="zh-CN" altLang="en-US" sz="2400" b="1">
                <a:latin typeface="楷体" panose="02010609060101010101" pitchFamily="49" charset="-122"/>
                <a:ea typeface="楷体" panose="02010609060101010101" pitchFamily="49" charset="-122"/>
                <a:cs typeface="楷体" panose="02010609060101010101" pitchFamily="49" charset="-122"/>
                <a:sym typeface="+mn-ea"/>
              </a:rPr>
              <a:t>公办学校教师的工资</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endParaRPr lang="zh-CN" altLang="en-US" sz="2400" b="1">
              <a:latin typeface="楷体" panose="02010609060101010101" pitchFamily="49" charset="-122"/>
              <a:ea typeface="楷体" panose="02010609060101010101" pitchFamily="49" charset="-122"/>
              <a:cs typeface="楷体" panose="02010609060101010101" pitchFamily="49" charset="-122"/>
            </a:endParaRPr>
          </a:p>
        </p:txBody>
      </p:sp>
      <p:sp>
        <p:nvSpPr>
          <p:cNvPr id="5" name="矩形 4"/>
          <p:cNvSpPr/>
          <p:nvPr>
            <p:custDataLst>
              <p:tags r:id="rId4"/>
            </p:custDataLst>
          </p:nvPr>
        </p:nvSpPr>
        <p:spPr>
          <a:xfrm>
            <a:off x="5547360" y="0"/>
            <a:ext cx="695325" cy="1198880"/>
          </a:xfrm>
          <a:prstGeom prst="rect">
            <a:avLst/>
          </a:prstGeom>
          <a:noFill/>
          <a:ln>
            <a:noFill/>
          </a:ln>
        </p:spPr>
        <p:txBody>
          <a:bodyPr wrap="square" rtlCol="0" anchor="t">
            <a:spAutoFit/>
          </a:bodyPr>
          <a:lstStyle/>
          <a:p>
            <a:pPr algn="ctr"/>
            <a:r>
              <a:rPr lang="en-US" altLang="zh-CN" sz="7200" b="1">
                <a:ln w="22225">
                  <a:solidFill>
                    <a:schemeClr val="accent2"/>
                  </a:solidFill>
                  <a:prstDash val="solid"/>
                </a:ln>
                <a:solidFill>
                  <a:srgbClr val="FF0000"/>
                </a:solidFill>
                <a:effectLst/>
              </a:rPr>
              <a:t>B</a:t>
            </a:r>
            <a:endParaRPr lang="en-US" altLang="zh-CN" sz="7200" b="1">
              <a:ln w="22225">
                <a:solidFill>
                  <a:schemeClr val="accent2"/>
                </a:solidFill>
                <a:prstDash val="solid"/>
              </a:ln>
              <a:solidFill>
                <a:srgbClr val="FF0000"/>
              </a:solidFill>
              <a:effectLst/>
            </a:endParaRPr>
          </a:p>
        </p:txBody>
      </p:sp>
      <p:sp>
        <p:nvSpPr>
          <p:cNvPr id="6" name="文本框 5"/>
          <p:cNvSpPr txBox="1"/>
          <p:nvPr>
            <p:custDataLst>
              <p:tags r:id="rId5"/>
            </p:custDataLst>
          </p:nvPr>
        </p:nvSpPr>
        <p:spPr>
          <a:xfrm>
            <a:off x="8517890" y="1336040"/>
            <a:ext cx="3071495" cy="460375"/>
          </a:xfrm>
          <a:prstGeom prst="rect">
            <a:avLst/>
          </a:prstGeom>
          <a:gradFill>
            <a:gsLst>
              <a:gs pos="0">
                <a:srgbClr val="FBFB11"/>
              </a:gs>
              <a:gs pos="100000">
                <a:srgbClr val="838309"/>
              </a:gs>
            </a:gsLst>
            <a:lin scaled="0"/>
          </a:gradFill>
        </p:spPr>
        <p:txBody>
          <a:bodyPr wrap="square" rtlCol="0">
            <a:spAutoFit/>
          </a:bodyPr>
          <a:lstStyle/>
          <a:p>
            <a:r>
              <a:rPr lang="zh-CN" altLang="en-US" sz="2400" b="1">
                <a:solidFill>
                  <a:srgbClr val="FF0000"/>
                </a:solidFill>
                <a:latin typeface="隶书" panose="02010509060101010101" charset="-122"/>
                <a:ea typeface="隶书" panose="02010509060101010101" charset="-122"/>
              </a:rPr>
              <a:t>国有经济是主导力量</a:t>
            </a:r>
            <a:endParaRPr lang="zh-CN" altLang="en-US" sz="2400" b="1">
              <a:solidFill>
                <a:srgbClr val="FF0000"/>
              </a:solidFill>
              <a:latin typeface="隶书" panose="02010509060101010101" charset="-122"/>
              <a:ea typeface="隶书" panose="02010509060101010101" charset="-122"/>
            </a:endParaRPr>
          </a:p>
        </p:txBody>
      </p:sp>
      <p:sp>
        <p:nvSpPr>
          <p:cNvPr id="7" name="矩形 6"/>
          <p:cNvSpPr/>
          <p:nvPr>
            <p:custDataLst>
              <p:tags r:id="rId6"/>
            </p:custDataLst>
          </p:nvPr>
        </p:nvSpPr>
        <p:spPr>
          <a:xfrm>
            <a:off x="6346825" y="3768725"/>
            <a:ext cx="695325" cy="1198880"/>
          </a:xfrm>
          <a:prstGeom prst="rect">
            <a:avLst/>
          </a:prstGeom>
          <a:noFill/>
          <a:ln>
            <a:noFill/>
          </a:ln>
        </p:spPr>
        <p:txBody>
          <a:bodyPr wrap="square" rtlCol="0" anchor="t">
            <a:spAutoFit/>
          </a:bodyPr>
          <a:lstStyle/>
          <a:p>
            <a:pPr algn="ctr"/>
            <a:r>
              <a:rPr lang="en-US" altLang="zh-CN" sz="7200" b="1">
                <a:ln w="22225">
                  <a:solidFill>
                    <a:schemeClr val="accent2"/>
                  </a:solidFill>
                  <a:prstDash val="solid"/>
                </a:ln>
                <a:solidFill>
                  <a:srgbClr val="FF0000"/>
                </a:solidFill>
                <a:effectLst/>
              </a:rPr>
              <a:t>D</a:t>
            </a:r>
            <a:endParaRPr lang="en-US" altLang="zh-CN" sz="7200" b="1">
              <a:ln w="22225">
                <a:solidFill>
                  <a:schemeClr val="accent2"/>
                </a:solidFill>
                <a:prstDash val="solid"/>
              </a:ln>
              <a:solidFill>
                <a:srgbClr val="FF0000"/>
              </a:solidFill>
              <a:effectLst/>
            </a:endParaRPr>
          </a:p>
        </p:txBody>
      </p:sp>
      <p:sp>
        <p:nvSpPr>
          <p:cNvPr id="8" name="文本框 7"/>
          <p:cNvSpPr txBox="1"/>
          <p:nvPr>
            <p:custDataLst>
              <p:tags r:id="rId7"/>
            </p:custDataLst>
          </p:nvPr>
        </p:nvSpPr>
        <p:spPr>
          <a:xfrm>
            <a:off x="3642995" y="6136640"/>
            <a:ext cx="1634490" cy="460375"/>
          </a:xfrm>
          <a:prstGeom prst="rect">
            <a:avLst/>
          </a:prstGeom>
          <a:gradFill>
            <a:gsLst>
              <a:gs pos="0">
                <a:srgbClr val="FBFB11"/>
              </a:gs>
              <a:gs pos="100000">
                <a:srgbClr val="838309"/>
              </a:gs>
            </a:gsLst>
            <a:lin scaled="0"/>
          </a:gradFill>
        </p:spPr>
        <p:txBody>
          <a:bodyPr wrap="square" rtlCol="0">
            <a:spAutoFit/>
          </a:bodyPr>
          <a:lstStyle/>
          <a:p>
            <a:r>
              <a:rPr lang="zh-CN" altLang="en-US" sz="2400" b="1">
                <a:solidFill>
                  <a:srgbClr val="FF0000"/>
                </a:solidFill>
                <a:latin typeface="隶书" panose="02010509060101010101" charset="-122"/>
                <a:ea typeface="隶书" panose="02010509060101010101" charset="-122"/>
              </a:rPr>
              <a:t>按劳分配</a:t>
            </a:r>
            <a:endParaRPr lang="zh-CN" altLang="en-US" sz="2400" b="1">
              <a:solidFill>
                <a:srgbClr val="FF0000"/>
              </a:solidFill>
              <a:latin typeface="隶书" panose="02010509060101010101" charset="-122"/>
              <a:ea typeface="隶书" panose="020105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custDataLst>
              <p:tags r:id="rId1"/>
            </p:custDataLst>
          </p:nvPr>
        </p:nvSpPr>
        <p:spPr>
          <a:xfrm>
            <a:off x="233680" y="239395"/>
            <a:ext cx="11816715" cy="6179820"/>
          </a:xfrm>
          <a:prstGeom prst="rect">
            <a:avLst/>
          </a:prstGeom>
          <a:noFill/>
        </p:spPr>
        <p:txBody>
          <a:bodyPr wrap="square" rtlCol="0">
            <a:spAutoFit/>
          </a:bodyPr>
          <a:lstStyle/>
          <a:p>
            <a:pPr>
              <a:lnSpc>
                <a:spcPct val="110000"/>
              </a:lnSpc>
            </a:pPr>
            <a:r>
              <a:rPr lang="en-US" altLang="zh-CN" sz="2400" b="1">
                <a:latin typeface="楷体" panose="02010609060101010101" pitchFamily="49" charset="-122"/>
                <a:ea typeface="楷体" panose="02010609060101010101" pitchFamily="49" charset="-122"/>
                <a:cs typeface="楷体" panose="02010609060101010101" pitchFamily="49" charset="-122"/>
              </a:rPr>
              <a:t>5</a:t>
            </a:r>
            <a:r>
              <a:rPr lang="zh-CN" altLang="en-US" sz="2400" b="1">
                <a:latin typeface="楷体" panose="02010609060101010101" pitchFamily="49" charset="-122"/>
                <a:ea typeface="楷体" panose="02010609060101010101" pitchFamily="49" charset="-122"/>
                <a:cs typeface="楷体" panose="02010609060101010101" pitchFamily="49" charset="-122"/>
              </a:rPr>
              <a:t>、在市场经济条件下，资源的优化配置，主要是通过</a:t>
            </a:r>
            <a:r>
              <a:rPr lang="en-US" altLang="zh-CN" sz="2400" b="1" u="sng">
                <a:latin typeface="楷体" panose="02010609060101010101" pitchFamily="49" charset="-122"/>
                <a:ea typeface="楷体" panose="02010609060101010101" pitchFamily="49" charset="-122"/>
                <a:cs typeface="楷体" panose="02010609060101010101" pitchFamily="49" charset="-122"/>
              </a:rPr>
              <a:t>             </a:t>
            </a:r>
            <a:r>
              <a:rPr lang="zh-CN" altLang="en-US" sz="2400" b="1">
                <a:latin typeface="楷体" panose="02010609060101010101" pitchFamily="49" charset="-122"/>
                <a:ea typeface="楷体" panose="02010609060101010101" pitchFamily="49" charset="-122"/>
                <a:cs typeface="楷体" panose="02010609060101010101" pitchFamily="49" charset="-122"/>
              </a:rPr>
              <a:t>来实现的。（</a:t>
            </a:r>
            <a:r>
              <a:rPr lang="en-US" altLang="zh-CN" sz="2400" b="1">
                <a:latin typeface="楷体" panose="02010609060101010101" pitchFamily="49" charset="-122"/>
                <a:ea typeface="楷体" panose="02010609060101010101" pitchFamily="49" charset="-122"/>
                <a:cs typeface="楷体" panose="02010609060101010101" pitchFamily="49" charset="-122"/>
              </a:rPr>
              <a:t>      </a:t>
            </a:r>
            <a:r>
              <a:rPr lang="zh-CN" altLang="en-US" sz="2400" b="1">
                <a:latin typeface="楷体" panose="02010609060101010101" pitchFamily="49" charset="-122"/>
                <a:ea typeface="楷体" panose="02010609060101010101" pitchFamily="49" charset="-122"/>
                <a:cs typeface="楷体" panose="02010609060101010101" pitchFamily="49" charset="-122"/>
              </a:rPr>
              <a:t>）</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10000"/>
              </a:lnSpc>
            </a:pPr>
            <a:r>
              <a:rPr lang="en-US" altLang="zh-CN" sz="2400" b="1">
                <a:latin typeface="楷体" panose="02010609060101010101" pitchFamily="49" charset="-122"/>
                <a:ea typeface="楷体" panose="02010609060101010101" pitchFamily="49" charset="-122"/>
                <a:cs typeface="楷体" panose="02010609060101010101" pitchFamily="49" charset="-122"/>
              </a:rPr>
              <a:t>A.</a:t>
            </a:r>
            <a:r>
              <a:rPr lang="zh-CN" altLang="en-US" sz="2400" b="1">
                <a:latin typeface="楷体" panose="02010609060101010101" pitchFamily="49" charset="-122"/>
                <a:ea typeface="楷体" panose="02010609060101010101" pitchFamily="49" charset="-122"/>
                <a:cs typeface="楷体" panose="02010609060101010101" pitchFamily="49" charset="-122"/>
              </a:rPr>
              <a:t>价格、供求、竞争等机制</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10000"/>
              </a:lnSpc>
            </a:pPr>
            <a:r>
              <a:rPr lang="en-US" altLang="zh-CN" sz="2400" b="1">
                <a:latin typeface="楷体" panose="02010609060101010101" pitchFamily="49" charset="-122"/>
                <a:ea typeface="楷体" panose="02010609060101010101" pitchFamily="49" charset="-122"/>
                <a:cs typeface="楷体" panose="02010609060101010101" pitchFamily="49" charset="-122"/>
              </a:rPr>
              <a:t>B.</a:t>
            </a:r>
            <a:r>
              <a:rPr lang="zh-CN" altLang="en-US" sz="2400" b="1">
                <a:latin typeface="楷体" panose="02010609060101010101" pitchFamily="49" charset="-122"/>
                <a:ea typeface="楷体" panose="02010609060101010101" pitchFamily="49" charset="-122"/>
                <a:cs typeface="楷体" panose="02010609060101010101" pitchFamily="49" charset="-122"/>
              </a:rPr>
              <a:t>计划经济</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10000"/>
              </a:lnSpc>
            </a:pPr>
            <a:r>
              <a:rPr lang="en-US" altLang="zh-CN" sz="2400" b="1">
                <a:latin typeface="楷体" panose="02010609060101010101" pitchFamily="49" charset="-122"/>
                <a:ea typeface="楷体" panose="02010609060101010101" pitchFamily="49" charset="-122"/>
                <a:cs typeface="楷体" panose="02010609060101010101" pitchFamily="49" charset="-122"/>
              </a:rPr>
              <a:t>C.</a:t>
            </a:r>
            <a:r>
              <a:rPr lang="zh-CN" altLang="en-US" sz="2400" b="1">
                <a:latin typeface="楷体" panose="02010609060101010101" pitchFamily="49" charset="-122"/>
                <a:ea typeface="楷体" panose="02010609060101010101" pitchFamily="49" charset="-122"/>
                <a:cs typeface="楷体" panose="02010609060101010101" pitchFamily="49" charset="-122"/>
              </a:rPr>
              <a:t>国家宏观调控</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10000"/>
              </a:lnSpc>
            </a:pPr>
            <a:r>
              <a:rPr lang="en-US" altLang="zh-CN" sz="2400" b="1">
                <a:latin typeface="楷体" panose="02010609060101010101" pitchFamily="49" charset="-122"/>
                <a:ea typeface="楷体" panose="02010609060101010101" pitchFamily="49" charset="-122"/>
                <a:cs typeface="楷体" panose="02010609060101010101" pitchFamily="49" charset="-122"/>
              </a:rPr>
              <a:t>D.</a:t>
            </a:r>
            <a:r>
              <a:rPr lang="zh-CN" altLang="en-US" sz="2400" b="1">
                <a:latin typeface="楷体" panose="02010609060101010101" pitchFamily="49" charset="-122"/>
                <a:ea typeface="楷体" panose="02010609060101010101" pitchFamily="49" charset="-122"/>
                <a:cs typeface="楷体" panose="02010609060101010101" pitchFamily="49" charset="-122"/>
              </a:rPr>
              <a:t>国家行政命令</a:t>
            </a: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10000"/>
              </a:lnSpc>
            </a:pPr>
            <a:endParaRPr lang="zh-CN" altLang="en-US" sz="2400" b="1">
              <a:latin typeface="楷体" panose="02010609060101010101" pitchFamily="49" charset="-122"/>
              <a:ea typeface="楷体" panose="02010609060101010101" pitchFamily="49" charset="-122"/>
              <a:cs typeface="楷体" panose="02010609060101010101" pitchFamily="49" charset="-122"/>
            </a:endParaRPr>
          </a:p>
          <a:p>
            <a:pPr>
              <a:lnSpc>
                <a:spcPct val="110000"/>
              </a:lnSpc>
            </a:pPr>
            <a:r>
              <a:rPr lang="en-US" altLang="zh-CN" sz="2400" b="1">
                <a:latin typeface="楷体" panose="02010609060101010101" pitchFamily="49" charset="-122"/>
                <a:ea typeface="楷体" panose="02010609060101010101" pitchFamily="49" charset="-122"/>
                <a:cs typeface="楷体" panose="02010609060101010101" pitchFamily="49" charset="-122"/>
              </a:rPr>
              <a:t>6</a:t>
            </a:r>
            <a:r>
              <a:rPr lang="zh-CN" altLang="en-US" sz="2400" b="1">
                <a:latin typeface="楷体" panose="02010609060101010101" pitchFamily="49" charset="-122"/>
                <a:ea typeface="楷体" panose="02010609060101010101" pitchFamily="49" charset="-122"/>
                <a:cs typeface="楷体" panose="02010609060101010101" pitchFamily="49" charset="-122"/>
              </a:rPr>
              <a:t>、</a:t>
            </a:r>
            <a:r>
              <a:rPr lang="en-US" altLang="zh-CN" sz="2400" b="1">
                <a:latin typeface="楷体" panose="02010609060101010101" pitchFamily="49" charset="-122"/>
                <a:ea typeface="楷体" panose="02010609060101010101" pitchFamily="49" charset="-122"/>
                <a:cs typeface="楷体" panose="02010609060101010101" pitchFamily="49" charset="-122"/>
              </a:rPr>
              <a:t>2020</a:t>
            </a:r>
            <a:r>
              <a:rPr lang="zh-CN" altLang="en-US" sz="2400" b="1">
                <a:latin typeface="楷体" panose="02010609060101010101" pitchFamily="49" charset="-122"/>
                <a:ea typeface="楷体" panose="02010609060101010101" pitchFamily="49" charset="-122"/>
                <a:cs typeface="楷体" panose="02010609060101010101" pitchFamily="49" charset="-122"/>
              </a:rPr>
              <a:t>中国企业</a:t>
            </a:r>
            <a:r>
              <a:rPr lang="en-US" altLang="zh-CN" sz="2400" b="1">
                <a:latin typeface="楷体" panose="02010609060101010101" pitchFamily="49" charset="-122"/>
                <a:ea typeface="楷体" panose="02010609060101010101" pitchFamily="49" charset="-122"/>
                <a:cs typeface="楷体" panose="02010609060101010101" pitchFamily="49" charset="-122"/>
              </a:rPr>
              <a:t>500</a:t>
            </a:r>
            <a:r>
              <a:rPr lang="zh-CN" altLang="en-US" sz="2400" b="1">
                <a:latin typeface="楷体" panose="02010609060101010101" pitchFamily="49" charset="-122"/>
                <a:ea typeface="楷体" panose="02010609060101010101" pitchFamily="49" charset="-122"/>
                <a:cs typeface="楷体" panose="02010609060101010101" pitchFamily="49" charset="-122"/>
              </a:rPr>
              <a:t>强榜单显示：国有企业</a:t>
            </a:r>
            <a:r>
              <a:rPr lang="en-US" altLang="zh-CN" sz="2400" b="1">
                <a:latin typeface="楷体" panose="02010609060101010101" pitchFamily="49" charset="-122"/>
                <a:ea typeface="楷体" panose="02010609060101010101" pitchFamily="49" charset="-122"/>
                <a:cs typeface="楷体" panose="02010609060101010101" pitchFamily="49" charset="-122"/>
              </a:rPr>
              <a:t>265</a:t>
            </a:r>
            <a:r>
              <a:rPr lang="zh-CN" altLang="en-US" sz="2400" b="1">
                <a:latin typeface="楷体" panose="02010609060101010101" pitchFamily="49" charset="-122"/>
                <a:ea typeface="楷体" panose="02010609060101010101" pitchFamily="49" charset="-122"/>
                <a:cs typeface="楷体" panose="02010609060101010101" pitchFamily="49" charset="-122"/>
              </a:rPr>
              <a:t>家，占比</a:t>
            </a:r>
            <a:r>
              <a:rPr lang="en-US" altLang="zh-CN" sz="2400" b="1">
                <a:latin typeface="楷体" panose="02010609060101010101" pitchFamily="49" charset="-122"/>
                <a:ea typeface="楷体" panose="02010609060101010101" pitchFamily="49" charset="-122"/>
                <a:cs typeface="楷体" panose="02010609060101010101" pitchFamily="49" charset="-122"/>
              </a:rPr>
              <a:t>53%</a:t>
            </a:r>
            <a:r>
              <a:rPr lang="zh-CN" altLang="en-US" sz="2400" b="1">
                <a:latin typeface="楷体" panose="02010609060101010101" pitchFamily="49" charset="-122"/>
                <a:ea typeface="楷体" panose="02010609060101010101" pitchFamily="49" charset="-122"/>
                <a:cs typeface="楷体" panose="02010609060101010101" pitchFamily="49" charset="-122"/>
              </a:rPr>
              <a:t>；民营企业</a:t>
            </a:r>
            <a:r>
              <a:rPr lang="en-US" altLang="zh-CN" sz="2400" b="1">
                <a:latin typeface="楷体" panose="02010609060101010101" pitchFamily="49" charset="-122"/>
                <a:ea typeface="楷体" panose="02010609060101010101" pitchFamily="49" charset="-122"/>
                <a:cs typeface="楷体" panose="02010609060101010101" pitchFamily="49" charset="-122"/>
              </a:rPr>
              <a:t>235</a:t>
            </a:r>
            <a:r>
              <a:rPr lang="zh-CN" altLang="en-US" sz="2400" b="1">
                <a:latin typeface="楷体" panose="02010609060101010101" pitchFamily="49" charset="-122"/>
                <a:ea typeface="楷体" panose="02010609060101010101" pitchFamily="49" charset="-122"/>
                <a:cs typeface="楷体" panose="02010609060101010101" pitchFamily="49" charset="-122"/>
              </a:rPr>
              <a:t>家，占比</a:t>
            </a:r>
            <a:r>
              <a:rPr lang="en-US" altLang="zh-CN" sz="2400" b="1">
                <a:latin typeface="楷体" panose="02010609060101010101" pitchFamily="49" charset="-122"/>
                <a:ea typeface="楷体" panose="02010609060101010101" pitchFamily="49" charset="-122"/>
                <a:cs typeface="楷体" panose="02010609060101010101" pitchFamily="49" charset="-122"/>
              </a:rPr>
              <a:t>47%</a:t>
            </a:r>
            <a:r>
              <a:rPr lang="zh-CN" altLang="en-US" sz="2400" b="1">
                <a:latin typeface="楷体" panose="02010609060101010101" pitchFamily="49" charset="-122"/>
                <a:ea typeface="楷体" panose="02010609060101010101" pitchFamily="49" charset="-122"/>
                <a:cs typeface="楷体" panose="02010609060101010101" pitchFamily="49" charset="-122"/>
              </a:rPr>
              <a:t>。中国石油化工集团有限公司、国家电网有限公司、中国石油天然气集团有限公司位列榜单全三名。这说明（</a:t>
            </a:r>
            <a:r>
              <a:rPr lang="en-US" altLang="zh-CN" sz="2400" b="1">
                <a:latin typeface="楷体" panose="02010609060101010101" pitchFamily="49" charset="-122"/>
                <a:ea typeface="楷体" panose="02010609060101010101" pitchFamily="49" charset="-122"/>
                <a:cs typeface="楷体" panose="02010609060101010101" pitchFamily="49" charset="-122"/>
              </a:rPr>
              <a:t>     </a:t>
            </a:r>
            <a:r>
              <a:rPr lang="zh-CN" altLang="en-US" sz="2400" b="1">
                <a:latin typeface="楷体" panose="02010609060101010101" pitchFamily="49" charset="-122"/>
                <a:ea typeface="楷体" panose="02010609060101010101" pitchFamily="49" charset="-122"/>
                <a:cs typeface="楷体" panose="02010609060101010101" pitchFamily="49" charset="-122"/>
              </a:rPr>
              <a:t>）</a:t>
            </a:r>
            <a:r>
              <a:rPr lang="en-US" altLang="zh-CN" b="1"/>
              <a:t>             </a:t>
            </a:r>
            <a:endParaRPr lang="en-US" altLang="zh-CN" b="1"/>
          </a:p>
          <a:p>
            <a:pPr>
              <a:lnSpc>
                <a:spcPct val="110000"/>
              </a:lnSpc>
            </a:pPr>
            <a:r>
              <a:rPr lang="en-US" altLang="zh-CN" sz="2400" b="1">
                <a:latin typeface="Calibri" panose="020F0502020204030204"/>
                <a:ea typeface="楷体" panose="02010609060101010101" pitchFamily="49" charset="-122"/>
              </a:rPr>
              <a:t>①</a:t>
            </a:r>
            <a:r>
              <a:rPr lang="zh-CN" altLang="en-US" sz="2400" b="1">
                <a:latin typeface="Calibri" panose="020F0502020204030204"/>
                <a:ea typeface="楷体" panose="02010609060101010101" pitchFamily="49" charset="-122"/>
              </a:rPr>
              <a:t>国有经济是国民经济的主导力量</a:t>
            </a:r>
            <a:endParaRPr lang="zh-CN" altLang="en-US" sz="2400" b="1">
              <a:latin typeface="Calibri" panose="020F0502020204030204"/>
              <a:ea typeface="楷体" panose="02010609060101010101" pitchFamily="49" charset="-122"/>
            </a:endParaRPr>
          </a:p>
          <a:p>
            <a:pPr>
              <a:lnSpc>
                <a:spcPct val="110000"/>
              </a:lnSpc>
            </a:pPr>
            <a:r>
              <a:rPr lang="en-US" altLang="zh-CN" sz="2400" b="1">
                <a:latin typeface="Calibri" panose="020F0502020204030204"/>
                <a:ea typeface="楷体" panose="02010609060101010101" pitchFamily="49" charset="-122"/>
              </a:rPr>
              <a:t>②</a:t>
            </a:r>
            <a:r>
              <a:rPr lang="zh-CN" altLang="en-US" sz="2400" b="1">
                <a:latin typeface="Calibri" panose="020F0502020204030204"/>
                <a:ea typeface="楷体" panose="02010609060101010101" pitchFamily="49" charset="-122"/>
              </a:rPr>
              <a:t>集体经济对于实现共同富裕具有重要作用</a:t>
            </a:r>
            <a:endParaRPr lang="zh-CN" altLang="en-US" sz="2400" b="1">
              <a:latin typeface="Calibri" panose="020F0502020204030204"/>
              <a:ea typeface="楷体" panose="02010609060101010101" pitchFamily="49" charset="-122"/>
            </a:endParaRPr>
          </a:p>
          <a:p>
            <a:pPr>
              <a:lnSpc>
                <a:spcPct val="110000"/>
              </a:lnSpc>
            </a:pPr>
            <a:r>
              <a:rPr lang="en-US" altLang="zh-CN" sz="2400" b="1">
                <a:latin typeface="Calibri" panose="020F0502020204030204"/>
                <a:ea typeface="楷体" panose="02010609060101010101" pitchFamily="49" charset="-122"/>
              </a:rPr>
              <a:t>③</a:t>
            </a:r>
            <a:r>
              <a:rPr lang="zh-CN" altLang="en-US" sz="2400" b="1">
                <a:latin typeface="Calibri" panose="020F0502020204030204"/>
                <a:ea typeface="楷体" panose="02010609060101010101" pitchFamily="49" charset="-122"/>
              </a:rPr>
              <a:t>公有制经济与非公有制经济都是社会主义市场经济的重要组成部分</a:t>
            </a:r>
            <a:endParaRPr lang="zh-CN" altLang="en-US" sz="2400" b="1">
              <a:latin typeface="Calibri" panose="020F0502020204030204"/>
              <a:ea typeface="楷体" panose="02010609060101010101" pitchFamily="49" charset="-122"/>
            </a:endParaRPr>
          </a:p>
          <a:p>
            <a:pPr>
              <a:lnSpc>
                <a:spcPct val="110000"/>
              </a:lnSpc>
            </a:pPr>
            <a:r>
              <a:rPr lang="en-US" altLang="zh-CN" sz="2400" b="1">
                <a:latin typeface="楷体" panose="02010609060101010101" pitchFamily="49" charset="-122"/>
                <a:ea typeface="楷体" panose="02010609060101010101" pitchFamily="49" charset="-122"/>
              </a:rPr>
              <a:t>④</a:t>
            </a:r>
            <a:r>
              <a:rPr lang="zh-CN" altLang="en-US" sz="2400" b="1">
                <a:latin typeface="楷体" panose="02010609060101010101" pitchFamily="49" charset="-122"/>
                <a:ea typeface="楷体" panose="02010609060101010101" pitchFamily="49" charset="-122"/>
              </a:rPr>
              <a:t>公有制经济与非公有制经济都是我国经济社会发展的重要基础</a:t>
            </a:r>
            <a:endParaRPr lang="zh-CN" altLang="en-US" sz="2400" b="1">
              <a:latin typeface="楷体" panose="02010609060101010101" pitchFamily="49" charset="-122"/>
              <a:ea typeface="楷体" panose="02010609060101010101" pitchFamily="49" charset="-122"/>
            </a:endParaRPr>
          </a:p>
          <a:p>
            <a:pPr>
              <a:lnSpc>
                <a:spcPct val="110000"/>
              </a:lnSpc>
            </a:pPr>
            <a:r>
              <a:rPr lang="en-US" altLang="zh-CN" sz="2400" b="1">
                <a:latin typeface="楷体" panose="02010609060101010101" pitchFamily="49" charset="-122"/>
                <a:ea typeface="楷体" panose="02010609060101010101" pitchFamily="49" charset="-122"/>
              </a:rPr>
              <a:t>A.</a:t>
            </a:r>
            <a:r>
              <a:rPr lang="en-US" altLang="zh-CN" sz="2400" b="1">
                <a:latin typeface="Calibri" panose="020F0502020204030204"/>
                <a:ea typeface="楷体" panose="02010609060101010101" pitchFamily="49" charset="-122"/>
                <a:sym typeface="+mn-ea"/>
              </a:rPr>
              <a:t>①②③         </a:t>
            </a:r>
            <a:r>
              <a:rPr lang="en-US" altLang="zh-CN" sz="2400" b="1">
                <a:latin typeface="楷体" panose="02010609060101010101" pitchFamily="49" charset="-122"/>
                <a:ea typeface="楷体" panose="02010609060101010101" pitchFamily="49" charset="-122"/>
              </a:rPr>
              <a:t>B.</a:t>
            </a:r>
            <a:r>
              <a:rPr lang="en-US" altLang="zh-CN" sz="2400" b="1">
                <a:latin typeface="Calibri" panose="020F0502020204030204"/>
                <a:ea typeface="楷体" panose="02010609060101010101" pitchFamily="49" charset="-122"/>
                <a:sym typeface="+mn-ea"/>
              </a:rPr>
              <a:t>①②</a:t>
            </a:r>
            <a:r>
              <a:rPr lang="en-US" altLang="zh-CN" sz="2400" b="1">
                <a:latin typeface="楷体" panose="02010609060101010101" pitchFamily="49" charset="-122"/>
                <a:ea typeface="楷体" panose="02010609060101010101" pitchFamily="49" charset="-122"/>
                <a:sym typeface="+mn-ea"/>
              </a:rPr>
              <a:t>④     </a:t>
            </a:r>
            <a:r>
              <a:rPr lang="en-US" altLang="zh-CN" sz="2400" b="1">
                <a:latin typeface="楷体" panose="02010609060101010101" pitchFamily="49" charset="-122"/>
                <a:ea typeface="楷体" panose="02010609060101010101" pitchFamily="49" charset="-122"/>
              </a:rPr>
              <a:t>C.</a:t>
            </a:r>
            <a:r>
              <a:rPr lang="en-US" altLang="zh-CN" sz="2400" b="1">
                <a:latin typeface="Calibri" panose="020F0502020204030204"/>
                <a:ea typeface="楷体" panose="02010609060101010101" pitchFamily="49" charset="-122"/>
                <a:sym typeface="+mn-ea"/>
              </a:rPr>
              <a:t>①③</a:t>
            </a:r>
            <a:r>
              <a:rPr lang="en-US" altLang="zh-CN" sz="2400" b="1">
                <a:latin typeface="楷体" panose="02010609060101010101" pitchFamily="49" charset="-122"/>
                <a:ea typeface="楷体" panose="02010609060101010101" pitchFamily="49" charset="-122"/>
                <a:sym typeface="+mn-ea"/>
              </a:rPr>
              <a:t>④     </a:t>
            </a:r>
            <a:r>
              <a:rPr lang="en-US" altLang="zh-CN" sz="2400" b="1">
                <a:latin typeface="楷体" panose="02010609060101010101" pitchFamily="49" charset="-122"/>
                <a:ea typeface="楷体" panose="02010609060101010101" pitchFamily="49" charset="-122"/>
              </a:rPr>
              <a:t>D.</a:t>
            </a:r>
            <a:r>
              <a:rPr lang="en-US" altLang="zh-CN" sz="2400" b="1">
                <a:latin typeface="Calibri" panose="020F0502020204030204"/>
                <a:ea typeface="楷体" panose="02010609060101010101" pitchFamily="49" charset="-122"/>
                <a:sym typeface="+mn-ea"/>
              </a:rPr>
              <a:t>②③</a:t>
            </a:r>
            <a:r>
              <a:rPr lang="en-US" altLang="zh-CN" sz="2400" b="1">
                <a:latin typeface="楷体" panose="02010609060101010101" pitchFamily="49" charset="-122"/>
                <a:ea typeface="楷体" panose="02010609060101010101" pitchFamily="49" charset="-122"/>
                <a:sym typeface="+mn-ea"/>
              </a:rPr>
              <a:t>④</a:t>
            </a:r>
            <a:endParaRPr lang="zh-CN" altLang="en-US" sz="2400" b="1">
              <a:latin typeface="楷体" panose="02010609060101010101" pitchFamily="49" charset="-122"/>
              <a:ea typeface="楷体" panose="02010609060101010101" pitchFamily="49" charset="-122"/>
            </a:endParaRPr>
          </a:p>
        </p:txBody>
      </p:sp>
      <p:sp>
        <p:nvSpPr>
          <p:cNvPr id="3" name="矩形 2"/>
          <p:cNvSpPr/>
          <p:nvPr>
            <p:custDataLst>
              <p:tags r:id="rId2"/>
            </p:custDataLst>
          </p:nvPr>
        </p:nvSpPr>
        <p:spPr>
          <a:xfrm>
            <a:off x="1024573" y="239395"/>
            <a:ext cx="737235" cy="1198880"/>
          </a:xfrm>
          <a:prstGeom prst="rect">
            <a:avLst/>
          </a:prstGeom>
          <a:noFill/>
          <a:ln>
            <a:noFill/>
          </a:ln>
        </p:spPr>
        <p:txBody>
          <a:bodyPr wrap="none" rtlCol="0" anchor="t">
            <a:spAutoFit/>
          </a:bodyPr>
          <a:lstStyle/>
          <a:p>
            <a:pPr algn="ctr"/>
            <a:r>
              <a:rPr lang="en-US" altLang="zh-CN" sz="7200" b="1">
                <a:ln w="22225">
                  <a:solidFill>
                    <a:schemeClr val="accent2"/>
                  </a:solidFill>
                  <a:prstDash val="solid"/>
                </a:ln>
                <a:solidFill>
                  <a:srgbClr val="FF0000"/>
                </a:solidFill>
                <a:effectLst/>
              </a:rPr>
              <a:t>A</a:t>
            </a:r>
            <a:endParaRPr lang="en-US" altLang="zh-CN" sz="7200" b="1">
              <a:ln w="22225">
                <a:solidFill>
                  <a:schemeClr val="accent2"/>
                </a:solidFill>
                <a:prstDash val="solid"/>
              </a:ln>
              <a:solidFill>
                <a:srgbClr val="FF0000"/>
              </a:solidFill>
              <a:effectLst/>
            </a:endParaRPr>
          </a:p>
        </p:txBody>
      </p:sp>
      <p:sp>
        <p:nvSpPr>
          <p:cNvPr id="4" name="矩形 3"/>
          <p:cNvSpPr/>
          <p:nvPr>
            <p:custDataLst>
              <p:tags r:id="rId3"/>
            </p:custDataLst>
          </p:nvPr>
        </p:nvSpPr>
        <p:spPr>
          <a:xfrm>
            <a:off x="4156711" y="3477260"/>
            <a:ext cx="666750" cy="1198880"/>
          </a:xfrm>
          <a:prstGeom prst="rect">
            <a:avLst/>
          </a:prstGeom>
          <a:noFill/>
          <a:ln>
            <a:noFill/>
          </a:ln>
        </p:spPr>
        <p:txBody>
          <a:bodyPr wrap="none" rtlCol="0" anchor="t">
            <a:spAutoFit/>
          </a:bodyPr>
          <a:lstStyle/>
          <a:p>
            <a:pPr algn="ctr"/>
            <a:r>
              <a:rPr lang="en-US" altLang="zh-CN" sz="7200" b="1">
                <a:ln w="22225">
                  <a:solidFill>
                    <a:schemeClr val="accent2"/>
                  </a:solidFill>
                  <a:prstDash val="solid"/>
                </a:ln>
                <a:solidFill>
                  <a:srgbClr val="FF0000"/>
                </a:solidFill>
                <a:effectLst/>
              </a:rPr>
              <a:t>C</a:t>
            </a:r>
            <a:endParaRPr lang="en-US" altLang="zh-CN" sz="7200" b="1">
              <a:ln w="22225">
                <a:solidFill>
                  <a:schemeClr val="accent2"/>
                </a:solidFill>
                <a:prstDash val="solid"/>
              </a:ln>
              <a:solidFill>
                <a:srgbClr val="FF0000"/>
              </a:solidFill>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ags/tag1.xml><?xml version="1.0" encoding="utf-8"?>
<p:tagLst xmlns:p="http://schemas.openxmlformats.org/presentationml/2006/main">
  <p:tag name="AS_UNIQUEID" val="5535"/>
</p:tagLst>
</file>

<file path=ppt/tags/tag2.xml><?xml version="1.0" encoding="utf-8"?>
<p:tagLst xmlns:p="http://schemas.openxmlformats.org/presentationml/2006/main">
  <p:tag name="AS_UNIQUEID" val="5536"/>
</p:tagLst>
</file>

<file path=ppt/tags/tag3.xml><?xml version="1.0" encoding="utf-8"?>
<p:tagLst xmlns:p="http://schemas.openxmlformats.org/presentationml/2006/main">
  <p:tag name="AS_UNIQUEID" val="5537"/>
</p:tagLst>
</file>

<file path=ppt/tags/tag4.xml><?xml version="1.0" encoding="utf-8"?>
<p:tagLst xmlns:p="http://schemas.openxmlformats.org/presentationml/2006/main">
  <p:tag name="AS_UNIQUEID" val="5538"/>
</p:tagLst>
</file>

<file path=ppt/tags/tag5.xml><?xml version="1.0" encoding="utf-8"?>
<p:tagLst xmlns:p="http://schemas.openxmlformats.org/presentationml/2006/main">
  <p:tag name="AS_UNIQUEID" val="5539"/>
</p:tagLst>
</file>

<file path=ppt/tags/tag6.xml><?xml version="1.0" encoding="utf-8"?>
<p:tagLst xmlns:p="http://schemas.openxmlformats.org/presentationml/2006/main">
  <p:tag name="AS_UNIQUEID" val="5541"/>
</p:tagLst>
</file>

<file path=ppt/tags/tag7.xml><?xml version="1.0" encoding="utf-8"?>
<p:tagLst xmlns:p="http://schemas.openxmlformats.org/presentationml/2006/main">
  <p:tag name="AS_UNIQUEID" val="5542"/>
</p:tagLst>
</file>

<file path=ppt/tags/tag8.xml><?xml version="1.0" encoding="utf-8"?>
<p:tagLst xmlns:p="http://schemas.openxmlformats.org/presentationml/2006/main">
  <p:tag name="AS_UNIQUEID" val="5543"/>
</p:tagLst>
</file>

<file path=ppt/tags/tag9.xml><?xml version="1.0" encoding="utf-8"?>
<p:tagLst xmlns:p="http://schemas.openxmlformats.org/presentationml/2006/main">
  <p:tag name="AS_UNIQUEID" val="5544"/>
</p:tagLst>
</file>

<file path=ppt/tags/tag10.xml><?xml version="1.0" encoding="utf-8"?>
<p:tagLst xmlns:p="http://schemas.openxmlformats.org/presentationml/2006/main">
  <p:tag name="AS_UNIQUEID" val="5545"/>
</p:tagLst>
</file>

<file path=ppt/tags/tag11.xml><?xml version="1.0" encoding="utf-8"?>
<p:tagLst xmlns:p="http://schemas.openxmlformats.org/presentationml/2006/main">
  <p:tag name="AS_UNIQUEID" val="5547"/>
</p:tagLst>
</file>

<file path=ppt/tags/tag12.xml><?xml version="1.0" encoding="utf-8"?>
<p:tagLst xmlns:p="http://schemas.openxmlformats.org/presentationml/2006/main">
  <p:tag name="AS_UNIQUEID" val="5548"/>
</p:tagLst>
</file>

<file path=ppt/tags/tag13.xml><?xml version="1.0" encoding="utf-8"?>
<p:tagLst xmlns:p="http://schemas.openxmlformats.org/presentationml/2006/main">
  <p:tag name="AS_UNIQUEID" val="5549"/>
</p:tagLst>
</file>

<file path=ppt/tags/tag14.xml><?xml version="1.0" encoding="utf-8"?>
<p:tagLst xmlns:p="http://schemas.openxmlformats.org/presentationml/2006/main">
  <p:tag name="AS_UNIQUEID" val="5550"/>
</p:tagLst>
</file>

<file path=ppt/tags/tag15.xml><?xml version="1.0" encoding="utf-8"?>
<p:tagLst xmlns:p="http://schemas.openxmlformats.org/presentationml/2006/main">
  <p:tag name="AS_UNIQUEID" val="5551"/>
</p:tagLst>
</file>

<file path=ppt/tags/tag16.xml><?xml version="1.0" encoding="utf-8"?>
<p:tagLst xmlns:p="http://schemas.openxmlformats.org/presentationml/2006/main">
  <p:tag name="AS_UNIQUEID" val="5553"/>
</p:tagLst>
</file>

<file path=ppt/tags/tag17.xml><?xml version="1.0" encoding="utf-8"?>
<p:tagLst xmlns:p="http://schemas.openxmlformats.org/presentationml/2006/main">
  <p:tag name="AS_UNIQUEID" val="5554"/>
</p:tagLst>
</file>

<file path=ppt/tags/tag18.xml><?xml version="1.0" encoding="utf-8"?>
<p:tagLst xmlns:p="http://schemas.openxmlformats.org/presentationml/2006/main">
  <p:tag name="AS_UNIQUEID" val="5555"/>
</p:tagLst>
</file>

<file path=ppt/tags/tag19.xml><?xml version="1.0" encoding="utf-8"?>
<p:tagLst xmlns:p="http://schemas.openxmlformats.org/presentationml/2006/main">
  <p:tag name="AS_UNIQUEID" val="5556"/>
</p:tagLst>
</file>

<file path=ppt/tags/tag20.xml><?xml version="1.0" encoding="utf-8"?>
<p:tagLst xmlns:p="http://schemas.openxmlformats.org/presentationml/2006/main">
  <p:tag name="AS_UNIQUEID" val="5557"/>
</p:tagLst>
</file>

<file path=ppt/tags/tag21.xml><?xml version="1.0" encoding="utf-8"?>
<p:tagLst xmlns:p="http://schemas.openxmlformats.org/presentationml/2006/main">
  <p:tag name="AS_UNIQUEID" val="5558"/>
</p:tagLst>
</file>

<file path=ppt/tags/tag22.xml><?xml version="1.0" encoding="utf-8"?>
<p:tagLst xmlns:p="http://schemas.openxmlformats.org/presentationml/2006/main">
  <p:tag name="AS_UNIQUEID" val="5560"/>
</p:tagLst>
</file>

<file path=ppt/tags/tag23.xml><?xml version="1.0" encoding="utf-8"?>
<p:tagLst xmlns:p="http://schemas.openxmlformats.org/presentationml/2006/main">
  <p:tag name="AS_UNIQUEID" val="5561"/>
</p:tagLst>
</file>

<file path=ppt/tags/tag24.xml><?xml version="1.0" encoding="utf-8"?>
<p:tagLst xmlns:p="http://schemas.openxmlformats.org/presentationml/2006/main">
  <p:tag name="AS_UNIQUEID" val="5562"/>
</p:tagLst>
</file>

<file path=ppt/tags/tag25.xml><?xml version="1.0" encoding="utf-8"?>
<p:tagLst xmlns:p="http://schemas.openxmlformats.org/presentationml/2006/main">
  <p:tag name="AS_UNIQUEID" val="5563"/>
</p:tagLst>
</file>

<file path=ppt/tags/tag26.xml><?xml version="1.0" encoding="utf-8"?>
<p:tagLst xmlns:p="http://schemas.openxmlformats.org/presentationml/2006/main">
  <p:tag name="AS_UNIQUEID" val="5564"/>
</p:tagLst>
</file>

<file path=ppt/tags/tag27.xml><?xml version="1.0" encoding="utf-8"?>
<p:tagLst xmlns:p="http://schemas.openxmlformats.org/presentationml/2006/main">
  <p:tag name="AS_UNIQUEID" val="5565"/>
</p:tagLst>
</file>

<file path=ppt/tags/tag28.xml><?xml version="1.0" encoding="utf-8"?>
<p:tagLst xmlns:p="http://schemas.openxmlformats.org/presentationml/2006/main">
  <p:tag name="AS_UNIQUEID" val="5566"/>
</p:tagLst>
</file>

<file path=ppt/tags/tag29.xml><?xml version="1.0" encoding="utf-8"?>
<p:tagLst xmlns:p="http://schemas.openxmlformats.org/presentationml/2006/main">
  <p:tag name="AS_UNIQUEID" val="5567"/>
</p:tagLst>
</file>

<file path=ppt/tags/tag30.xml><?xml version="1.0" encoding="utf-8"?>
<p:tagLst xmlns:p="http://schemas.openxmlformats.org/presentationml/2006/main">
  <p:tag name="AS_UNIQUEID" val="5569"/>
</p:tagLst>
</file>

<file path=ppt/tags/tag31.xml><?xml version="1.0" encoding="utf-8"?>
<p:tagLst xmlns:p="http://schemas.openxmlformats.org/presentationml/2006/main">
  <p:tag name="AS_UNIQUEID" val="5570"/>
</p:tagLst>
</file>

<file path=ppt/tags/tag32.xml><?xml version="1.0" encoding="utf-8"?>
<p:tagLst xmlns:p="http://schemas.openxmlformats.org/presentationml/2006/main">
  <p:tag name="AS_UNIQUEID" val="5571"/>
</p:tagLst>
</file>

<file path=ppt/tags/tag33.xml><?xml version="1.0" encoding="utf-8"?>
<p:tagLst xmlns:p="http://schemas.openxmlformats.org/presentationml/2006/main">
  <p:tag name="AS_UNIQUEID" val="5572"/>
</p:tagLst>
</file>

<file path=ppt/tags/tag34.xml><?xml version="1.0" encoding="utf-8"?>
<p:tagLst xmlns:p="http://schemas.openxmlformats.org/presentationml/2006/main">
  <p:tag name="AS_UNIQUEID" val="5574"/>
</p:tagLst>
</file>

<file path=ppt/tags/tag35.xml><?xml version="1.0" encoding="utf-8"?>
<p:tagLst xmlns:p="http://schemas.openxmlformats.org/presentationml/2006/main">
  <p:tag name="AS_UNIQUEID" val="5575"/>
</p:tagLst>
</file>

<file path=ppt/tags/tag36.xml><?xml version="1.0" encoding="utf-8"?>
<p:tagLst xmlns:p="http://schemas.openxmlformats.org/presentationml/2006/main">
  <p:tag name="AS_UNIQUEID" val="5576"/>
</p:tagLst>
</file>

<file path=ppt/tags/tag37.xml><?xml version="1.0" encoding="utf-8"?>
<p:tagLst xmlns:p="http://schemas.openxmlformats.org/presentationml/2006/main">
  <p:tag name="AS_UNIQUEID" val="5578"/>
</p:tagLst>
</file>

<file path=ppt/tags/tag38.xml><?xml version="1.0" encoding="utf-8"?>
<p:tagLst xmlns:p="http://schemas.openxmlformats.org/presentationml/2006/main">
  <p:tag name="AS_UNIQUEID" val="5579"/>
</p:tagLst>
</file>

<file path=ppt/tags/tag39.xml><?xml version="1.0" encoding="utf-8"?>
<p:tagLst xmlns:p="http://schemas.openxmlformats.org/presentationml/2006/main">
  <p:tag name="AS_UNIQUEID" val="5580"/>
</p:tagLst>
</file>

<file path=ppt/tags/tag40.xml><?xml version="1.0" encoding="utf-8"?>
<p:tagLst xmlns:p="http://schemas.openxmlformats.org/presentationml/2006/main">
  <p:tag name="AS_UNIQUEID" val="5581"/>
</p:tagLst>
</file>

<file path=ppt/tags/tag41.xml><?xml version="1.0" encoding="utf-8"?>
<p:tagLst xmlns:p="http://schemas.openxmlformats.org/presentationml/2006/main">
  <p:tag name="AS_UNIQUEID" val="5583"/>
</p:tagLst>
</file>

<file path=ppt/tags/tag42.xml><?xml version="1.0" encoding="utf-8"?>
<p:tagLst xmlns:p="http://schemas.openxmlformats.org/presentationml/2006/main">
  <p:tag name="AS_UNIQUEID" val="5584"/>
</p:tagLst>
</file>

<file path=ppt/tags/tag43.xml><?xml version="1.0" encoding="utf-8"?>
<p:tagLst xmlns:p="http://schemas.openxmlformats.org/presentationml/2006/main">
  <p:tag name="AS_UNIQUEID" val="5585"/>
</p:tagLst>
</file>

<file path=ppt/tags/tag44.xml><?xml version="1.0" encoding="utf-8"?>
<p:tagLst xmlns:p="http://schemas.openxmlformats.org/presentationml/2006/main">
  <p:tag name="AS_UNIQUEID" val="5586"/>
</p:tagLst>
</file>

<file path=ppt/tags/tag45.xml><?xml version="1.0" encoding="utf-8"?>
<p:tagLst xmlns:p="http://schemas.openxmlformats.org/presentationml/2006/main">
  <p:tag name="AS_UNIQUEID" val="5587"/>
</p:tagLst>
</file>

<file path=ppt/tags/tag46.xml><?xml version="1.0" encoding="utf-8"?>
<p:tagLst xmlns:p="http://schemas.openxmlformats.org/presentationml/2006/main">
  <p:tag name="AS_UNIQUEID" val="5588"/>
</p:tagLst>
</file>

<file path=ppt/tags/tag47.xml><?xml version="1.0" encoding="utf-8"?>
<p:tagLst xmlns:p="http://schemas.openxmlformats.org/presentationml/2006/main">
  <p:tag name="AS_UNIQUEID" val="5590"/>
</p:tagLst>
</file>

<file path=ppt/tags/tag48.xml><?xml version="1.0" encoding="utf-8"?>
<p:tagLst xmlns:p="http://schemas.openxmlformats.org/presentationml/2006/main">
  <p:tag name="AS_UNIQUEID" val="5591"/>
</p:tagLst>
</file>

<file path=ppt/tags/tag49.xml><?xml version="1.0" encoding="utf-8"?>
<p:tagLst xmlns:p="http://schemas.openxmlformats.org/presentationml/2006/main">
  <p:tag name="AS_UNIQUEID" val="5592"/>
</p:tagLst>
</file>

<file path=ppt/tags/tag50.xml><?xml version="1.0" encoding="utf-8"?>
<p:tagLst xmlns:p="http://schemas.openxmlformats.org/presentationml/2006/main">
  <p:tag name="AS_UNIQUEID" val="5593"/>
</p:tagLst>
</file>

<file path=ppt/tags/tag51.xml><?xml version="1.0" encoding="utf-8"?>
<p:tagLst xmlns:p="http://schemas.openxmlformats.org/presentationml/2006/main">
  <p:tag name="AS_UNIQUEID" val="5594"/>
</p:tagLst>
</file>

<file path=ppt/tags/tag52.xml><?xml version="1.0" encoding="utf-8"?>
<p:tagLst xmlns:p="http://schemas.openxmlformats.org/presentationml/2006/main">
  <p:tag name="AS_UNIQUEID" val="5595"/>
</p:tagLst>
</file>

<file path=ppt/tags/tag53.xml><?xml version="1.0" encoding="utf-8"?>
<p:tagLst xmlns:p="http://schemas.openxmlformats.org/presentationml/2006/main">
  <p:tag name="AS_UNIQUEID" val="5597"/>
</p:tagLst>
</file>

<file path=ppt/tags/tag54.xml><?xml version="1.0" encoding="utf-8"?>
<p:tagLst xmlns:p="http://schemas.openxmlformats.org/presentationml/2006/main">
  <p:tag name="AS_UNIQUEID" val="5598"/>
</p:tagLst>
</file>

<file path=ppt/tags/tag55.xml><?xml version="1.0" encoding="utf-8"?>
<p:tagLst xmlns:p="http://schemas.openxmlformats.org/presentationml/2006/main">
  <p:tag name="AS_UNIQUEID" val="5599"/>
</p:tagLst>
</file>

<file path=ppt/tags/tag56.xml><?xml version="1.0" encoding="utf-8"?>
<p:tagLst xmlns:p="http://schemas.openxmlformats.org/presentationml/2006/main">
  <p:tag name="AS_UNIQUEID" val="5600"/>
</p:tagLst>
</file>

<file path=ppt/tags/tag57.xml><?xml version="1.0" encoding="utf-8"?>
<p:tagLst xmlns:p="http://schemas.openxmlformats.org/presentationml/2006/main">
  <p:tag name="AS_UNIQUEID" val="5601"/>
</p:tagLst>
</file>

<file path=ppt/tags/tag58.xml><?xml version="1.0" encoding="utf-8"?>
<p:tagLst xmlns:p="http://schemas.openxmlformats.org/presentationml/2006/main">
  <p:tag name="AS_UNIQUEID" val="5603"/>
</p:tagLst>
</file>

<file path=ppt/tags/tag59.xml><?xml version="1.0" encoding="utf-8"?>
<p:tagLst xmlns:p="http://schemas.openxmlformats.org/presentationml/2006/main">
  <p:tag name="AS_UNIQUEID" val="5604"/>
</p:tagLst>
</file>

<file path=ppt/tags/tag60.xml><?xml version="1.0" encoding="utf-8"?>
<p:tagLst xmlns:p="http://schemas.openxmlformats.org/presentationml/2006/main">
  <p:tag name="AS_UNIQUEID" val="5605"/>
</p:tagLst>
</file>

<file path=ppt/tags/tag61.xml><?xml version="1.0" encoding="utf-8"?>
<p:tagLst xmlns:p="http://schemas.openxmlformats.org/presentationml/2006/main">
  <p:tag name="AS_UNIQUEID" val="5606"/>
</p:tagLst>
</file>

<file path=ppt/tags/tag62.xml><?xml version="1.0" encoding="utf-8"?>
<p:tagLst xmlns:p="http://schemas.openxmlformats.org/presentationml/2006/main">
  <p:tag name="AS_UNIQUEID" val="5607"/>
</p:tagLst>
</file>

<file path=ppt/tags/tag63.xml><?xml version="1.0" encoding="utf-8"?>
<p:tagLst xmlns:p="http://schemas.openxmlformats.org/presentationml/2006/main">
  <p:tag name="AS_UNIQUEID" val="1739"/>
</p:tagLst>
</file>

<file path=ppt/tags/tag64.xml><?xml version="1.0" encoding="utf-8"?>
<p:tagLst xmlns:p="http://schemas.openxmlformats.org/presentationml/2006/main">
  <p:tag name="AS_UNIQUEID" val="1740"/>
</p:tagLst>
</file>

<file path=ppt/tags/tag65.xml><?xml version="1.0" encoding="utf-8"?>
<p:tagLst xmlns:p="http://schemas.openxmlformats.org/presentationml/2006/main">
  <p:tag name="AS_UNIQUEID" val="1741"/>
</p:tagLst>
</file>

<file path=ppt/tags/tag66.xml><?xml version="1.0" encoding="utf-8"?>
<p:tagLst xmlns:p="http://schemas.openxmlformats.org/presentationml/2006/main">
  <p:tag name="AS_UNIQUEID" val="1742"/>
</p:tagLst>
</file>

<file path=ppt/tags/tag67.xml><?xml version="1.0" encoding="utf-8"?>
<p:tagLst xmlns:p="http://schemas.openxmlformats.org/presentationml/2006/main">
  <p:tag name="AS_UNIQUEID" val="3788"/>
</p:tagLst>
</file>

<file path=ppt/tags/tag68.xml><?xml version="1.0" encoding="utf-8"?>
<p:tagLst xmlns:p="http://schemas.openxmlformats.org/presentationml/2006/main">
  <p:tag name="AS_UNIQUEID" val="3789"/>
</p:tagLst>
</file>

<file path=ppt/tags/tag69.xml><?xml version="1.0" encoding="utf-8"?>
<p:tagLst xmlns:p="http://schemas.openxmlformats.org/presentationml/2006/main">
  <p:tag name="AS_UNIQUEID" val="3790"/>
</p:tagLst>
</file>

<file path=ppt/tags/tag70.xml><?xml version="1.0" encoding="utf-8"?>
<p:tagLst xmlns:p="http://schemas.openxmlformats.org/presentationml/2006/main">
  <p:tag name="AS_UNIQUEID" val="3791"/>
</p:tagLst>
</file>

<file path=ppt/tags/tag71.xml><?xml version="1.0" encoding="utf-8"?>
<p:tagLst xmlns:p="http://schemas.openxmlformats.org/presentationml/2006/main">
  <p:tag name="AS_UNIQUEID" val="3792"/>
</p:tagLst>
</file>

<file path=ppt/tags/tag72.xml><?xml version="1.0" encoding="utf-8"?>
<p:tagLst xmlns:p="http://schemas.openxmlformats.org/presentationml/2006/main">
  <p:tag name="AS_UNIQUEID" val="3793"/>
</p:tagLst>
</file>

<file path=ppt/tags/tag73.xml><?xml version="1.0" encoding="utf-8"?>
<p:tagLst xmlns:p="http://schemas.openxmlformats.org/presentationml/2006/main">
  <p:tag name="AS_UNIQUEID" val="3794"/>
</p:tagLst>
</file>

<file path=ppt/tags/tag74.xml><?xml version="1.0" encoding="utf-8"?>
<p:tagLst xmlns:p="http://schemas.openxmlformats.org/presentationml/2006/main">
  <p:tag name="AS_UNIQUEID" val="3744"/>
</p:tagLst>
</file>

<file path=ppt/tags/tag75.xml><?xml version="1.0" encoding="utf-8"?>
<p:tagLst xmlns:p="http://schemas.openxmlformats.org/presentationml/2006/main">
  <p:tag name="AS_UNIQUEID" val="3745"/>
</p:tagLst>
</file>

<file path=ppt/tags/tag76.xml><?xml version="1.0" encoding="utf-8"?>
<p:tagLst xmlns:p="http://schemas.openxmlformats.org/presentationml/2006/main">
  <p:tag name="AS_UNIQUEID" val="3746"/>
</p:tagLst>
</file>

<file path=ppt/tags/tag77.xml><?xml version="1.0" encoding="utf-8"?>
<p:tagLst xmlns:p="http://schemas.openxmlformats.org/presentationml/2006/main">
  <p:tag name="AS_UNIQUEID" val="3747"/>
</p:tagLst>
</file>

<file path=ppt/tags/tag78.xml><?xml version="1.0" encoding="utf-8"?>
<p:tagLst xmlns:p="http://schemas.openxmlformats.org/presentationml/2006/main">
  <p:tag name="AS_UNIQUEID" val="3748"/>
</p:tagLst>
</file>

<file path=ppt/tags/tag79.xml><?xml version="1.0" encoding="utf-8"?>
<p:tagLst xmlns:p="http://schemas.openxmlformats.org/presentationml/2006/main">
  <p:tag name="AS_UNIQUEID" val="5612"/>
</p:tagLst>
</file>

<file path=ppt/tags/tag80.xml><?xml version="1.0" encoding="utf-8"?>
<p:tagLst xmlns:p="http://schemas.openxmlformats.org/presentationml/2006/main">
  <p:tag name="AS_UNIQUEID" val="5613"/>
</p:tagLst>
</file>

<file path=ppt/tags/tag81.xml><?xml version="1.0" encoding="utf-8"?>
<p:tagLst xmlns:p="http://schemas.openxmlformats.org/presentationml/2006/main">
  <p:tag name="AS_UNIQUEID" val="5614"/>
</p:tagLst>
</file>

<file path=ppt/tags/tag82.xml><?xml version="1.0" encoding="utf-8"?>
<p:tagLst xmlns:p="http://schemas.openxmlformats.org/presentationml/2006/main">
  <p:tag name="AS_UNIQUEID" val="5615"/>
</p:tagLst>
</file>

<file path=ppt/tags/tag83.xml><?xml version="1.0" encoding="utf-8"?>
<p:tagLst xmlns:p="http://schemas.openxmlformats.org/presentationml/2006/main">
  <p:tag name="AS_UNIQUEID" val="5616"/>
</p:tagLst>
</file>

<file path=ppt/tags/tag84.xml><?xml version="1.0" encoding="utf-8"?>
<p:tagLst xmlns:p="http://schemas.openxmlformats.org/presentationml/2006/main">
  <p:tag name="AS_UNIQUEID" val="5617"/>
</p:tagLst>
</file>

<file path=ppt/tags/tag85.xml><?xml version="1.0" encoding="utf-8"?>
<p:tagLst xmlns:p="http://schemas.openxmlformats.org/presentationml/2006/main">
  <p:tag name="AS_UNIQUEID" val="5626"/>
</p:tagLst>
</file>

<file path=ppt/tags/tag86.xml><?xml version="1.0" encoding="utf-8"?>
<p:tagLst xmlns:p="http://schemas.openxmlformats.org/presentationml/2006/main">
  <p:tag name="AS_UNIQUEID" val="5627"/>
</p:tagLst>
</file>

<file path=ppt/tags/tag87.xml><?xml version="1.0" encoding="utf-8"?>
<p:tagLst xmlns:p="http://schemas.openxmlformats.org/presentationml/2006/main">
  <p:tag name="AS_UNIQUEID" val="5445"/>
</p:tagLst>
</file>

<file path=ppt/tags/tag88.xml><?xml version="1.0" encoding="utf-8"?>
<p:tagLst xmlns:p="http://schemas.openxmlformats.org/presentationml/2006/main">
  <p:tag name="AS_UNIQUEID" val="5446"/>
</p:tagLst>
</file>

<file path=ppt/tags/tag89.xml><?xml version="1.0" encoding="utf-8"?>
<p:tagLst xmlns:p="http://schemas.openxmlformats.org/presentationml/2006/main">
  <p:tag name="AS_UNIQUEID" val="5447"/>
</p:tagLst>
</file>

<file path=ppt/tags/tag90.xml><?xml version="1.0" encoding="utf-8"?>
<p:tagLst xmlns:p="http://schemas.openxmlformats.org/presentationml/2006/main">
  <p:tag name="AS_UNIQUEID" val="5633"/>
</p:tagLst>
</file>

<file path=ppt/tags/tag91.xml><?xml version="1.0" encoding="utf-8"?>
<p:tagLst xmlns:p="http://schemas.openxmlformats.org/presentationml/2006/main">
  <p:tag name="AS_UNIQUEID" val="5634"/>
</p:tagLst>
</file>

<file path=ppt/tags/tag92.xml><?xml version="1.0" encoding="utf-8"?>
<p:tagLst xmlns:p="http://schemas.openxmlformats.org/presentationml/2006/main">
  <p:tag name="AS_UNIQUEID" val="5635"/>
</p:tagLst>
</file>

<file path=ppt/tags/tag93.xml><?xml version="1.0" encoding="utf-8"?>
<p:tagLst xmlns:p="http://schemas.openxmlformats.org/presentationml/2006/main">
  <p:tag name="AS_UNIQUEID" val="5636"/>
</p:tagLst>
</file>

<file path=ppt/tags/tag94.xml><?xml version="1.0" encoding="utf-8"?>
<p:tagLst xmlns:p="http://schemas.openxmlformats.org/presentationml/2006/main">
  <p:tag name="AS_UNIQUEID" val="5637"/>
</p:tagLst>
</file>

<file path=ppt/tags/tag95.xml><?xml version="1.0" encoding="utf-8"?>
<p:tagLst xmlns:p="http://schemas.openxmlformats.org/presentationml/2006/main">
  <p:tag name="AS_UNIQUEID" val="5638"/>
</p:tagLst>
</file>

<file path=ppt/tags/tag96.xml><?xml version="1.0" encoding="utf-8"?>
<p:tagLst xmlns:p="http://schemas.openxmlformats.org/presentationml/2006/main">
  <p:tag name="AS_UNIQUEID" val="5639"/>
</p:tagLst>
</file>

<file path=ppt/tags/tag97.xml><?xml version="1.0" encoding="utf-8"?>
<p:tagLst xmlns:p="http://schemas.openxmlformats.org/presentationml/2006/main">
  <p:tag name="AS_UNIQUEID" val="5640"/>
</p:tagLst>
</file>

<file path=ppt/tags/tag98.xml><?xml version="1.0" encoding="utf-8"?>
<p:tagLst xmlns:p="http://schemas.openxmlformats.org/presentationml/2006/main">
  <p:tag name="AS_UNIQUEID" val="5641"/>
</p:tagLst>
</file>

<file path=ppt/tags/tag99.xml><?xml version="1.0" encoding="utf-8"?>
<p:tagLst xmlns:p="http://schemas.openxmlformats.org/presentationml/2006/main">
  <p:tag name="AS_UNIQUEID" val="1288"/>
</p:tagLst>
</file>

<file path=ppt/tags/tag100.xml><?xml version="1.0" encoding="utf-8"?>
<p:tagLst xmlns:p="http://schemas.openxmlformats.org/presentationml/2006/main">
  <p:tag name="AS_UNIQUEID" val="5019"/>
</p:tagLst>
</file>

<file path=ppt/tags/tag101.xml><?xml version="1.0" encoding="utf-8"?>
<p:tagLst xmlns:p="http://schemas.openxmlformats.org/presentationml/2006/main">
  <p:tag name="AS_UNIQUEID" val="1291"/>
</p:tagLst>
</file>

<file path=ppt/tags/tag102.xml><?xml version="1.0" encoding="utf-8"?>
<p:tagLst xmlns:p="http://schemas.openxmlformats.org/presentationml/2006/main">
  <p:tag name="AS_UNIQUEID" val="1292"/>
</p:tagLst>
</file>

<file path=ppt/tags/tag103.xml><?xml version="1.0" encoding="utf-8"?>
<p:tagLst xmlns:p="http://schemas.openxmlformats.org/presentationml/2006/main">
  <p:tag name="AS_UNIQUEID" val="1293"/>
</p:tagLst>
</file>

<file path=ppt/tags/tag104.xml><?xml version="1.0" encoding="utf-8"?>
<p:tagLst xmlns:p="http://schemas.openxmlformats.org/presentationml/2006/main">
  <p:tag name="AS_UNIQUEID" val="1294"/>
</p:tagLst>
</file>

<file path=ppt/tags/tag105.xml><?xml version="1.0" encoding="utf-8"?>
<p:tagLst xmlns:p="http://schemas.openxmlformats.org/presentationml/2006/main">
  <p:tag name="AS_UNIQUEID" val="1297"/>
</p:tagLst>
</file>

<file path=ppt/tags/tag106.xml><?xml version="1.0" encoding="utf-8"?>
<p:tagLst xmlns:p="http://schemas.openxmlformats.org/presentationml/2006/main">
  <p:tag name="AS_UNIQUEID" val="1293"/>
</p:tagLst>
</file>

<file path=ppt/tags/tag107.xml><?xml version="1.0" encoding="utf-8"?>
<p:tagLst xmlns:p="http://schemas.openxmlformats.org/presentationml/2006/main">
  <p:tag name="AS_UNIQUEID" val="5643"/>
</p:tagLst>
</file>

<file path=ppt/tags/tag108.xml><?xml version="1.0" encoding="utf-8"?>
<p:tagLst xmlns:p="http://schemas.openxmlformats.org/presentationml/2006/main">
  <p:tag name="AS_UNIQUEID" val="5644"/>
</p:tagLst>
</file>

<file path=ppt/tags/tag109.xml><?xml version="1.0" encoding="utf-8"?>
<p:tagLst xmlns:p="http://schemas.openxmlformats.org/presentationml/2006/main">
  <p:tag name="AS_UNIQUEID" val="5645"/>
</p:tagLst>
</file>

<file path=ppt/tags/tag110.xml><?xml version="1.0" encoding="utf-8"?>
<p:tagLst xmlns:p="http://schemas.openxmlformats.org/presentationml/2006/main">
  <p:tag name="AS_UNIQUEID" val="5646"/>
</p:tagLst>
</file>

<file path=ppt/tags/tag111.xml><?xml version="1.0" encoding="utf-8"?>
<p:tagLst xmlns:p="http://schemas.openxmlformats.org/presentationml/2006/main">
  <p:tag name="AS_UNIQUEID" val="26"/>
</p:tagLst>
</file>

<file path=ppt/tags/tag112.xml><?xml version="1.0" encoding="utf-8"?>
<p:tagLst xmlns:p="http://schemas.openxmlformats.org/presentationml/2006/main">
  <p:tag name="AS_UNIQUEID" val="19"/>
</p:tagLst>
</file>

<file path=ppt/tags/tag113.xml><?xml version="1.0" encoding="utf-8"?>
<p:tagLst xmlns:p="http://schemas.openxmlformats.org/presentationml/2006/main">
  <p:tag name="AS_UNIQUEID" val="20"/>
</p:tagLst>
</file>

<file path=ppt/tags/tag114.xml><?xml version="1.0" encoding="utf-8"?>
<p:tagLst xmlns:p="http://schemas.openxmlformats.org/presentationml/2006/main">
  <p:tag name="AS_UNIQUEID" val="21"/>
</p:tagLst>
</file>

<file path=ppt/tags/tag115.xml><?xml version="1.0" encoding="utf-8"?>
<p:tagLst xmlns:p="http://schemas.openxmlformats.org/presentationml/2006/main">
  <p:tag name="AS_UNIQUEID" val="22"/>
</p:tagLst>
</file>

<file path=ppt/tags/tag116.xml><?xml version="1.0" encoding="utf-8"?>
<p:tagLst xmlns:p="http://schemas.openxmlformats.org/presentationml/2006/main">
  <p:tag name="AS_UNIQUEID" val="23"/>
</p:tagLst>
</file>

<file path=ppt/tags/tag117.xml><?xml version="1.0" encoding="utf-8"?>
<p:tagLst xmlns:p="http://schemas.openxmlformats.org/presentationml/2006/main">
  <p:tag name="AS_UNIQUEID" val="24"/>
</p:tagLst>
</file>

<file path=ppt/tags/tag118.xml><?xml version="1.0" encoding="utf-8"?>
<p:tagLst xmlns:p="http://schemas.openxmlformats.org/presentationml/2006/main">
  <p:tag name="AS_UNIQUEID" val="25"/>
</p:tagLst>
</file>

<file path=ppt/tags/tag119.xml><?xml version="1.0" encoding="utf-8"?>
<p:tagLst xmlns:p="http://schemas.openxmlformats.org/presentationml/2006/main">
  <p:tag name="AS_UNIQUEID" val="24"/>
</p:tagLst>
</file>

<file path=ppt/tags/tag120.xml><?xml version="1.0" encoding="utf-8"?>
<p:tagLst xmlns:p="http://schemas.openxmlformats.org/presentationml/2006/main">
  <p:tag name="AS_UNIQUEID" val="25"/>
</p:tagLst>
</file>

<file path=ppt/tags/tag121.xml><?xml version="1.0" encoding="utf-8"?>
<p:tagLst xmlns:p="http://schemas.openxmlformats.org/presentationml/2006/main">
  <p:tag name="AS_UNIQUEID" val="15"/>
</p:tagLst>
</file>

<file path=ppt/tags/tag122.xml><?xml version="1.0" encoding="utf-8"?>
<p:tagLst xmlns:p="http://schemas.openxmlformats.org/presentationml/2006/main">
  <p:tag name="AS_UNIQUEID" val="16"/>
</p:tagLst>
</file>

<file path=ppt/tags/tag123.xml><?xml version="1.0" encoding="utf-8"?>
<p:tagLst xmlns:p="http://schemas.openxmlformats.org/presentationml/2006/main">
  <p:tag name="AS_UNIQUEID" val="17"/>
</p:tagLst>
</file>

<file path=ppt/tags/tag124.xml><?xml version="1.0" encoding="utf-8"?>
<p:tagLst xmlns:p="http://schemas.openxmlformats.org/presentationml/2006/main">
  <p:tag name="AS_UNIQUEID" val="5650"/>
</p:tagLst>
</file>

<file path=ppt/tags/tag125.xml><?xml version="1.0" encoding="utf-8"?>
<p:tagLst xmlns:p="http://schemas.openxmlformats.org/presentationml/2006/main">
  <p:tag name="AS_UNIQUEID" val="5651"/>
</p:tagLst>
</file>

<file path=ppt/tags/tag126.xml><?xml version="1.0" encoding="utf-8"?>
<p:tagLst xmlns:p="http://schemas.openxmlformats.org/presentationml/2006/main">
  <p:tag name="AS_UNIQUEID" val="5652"/>
</p:tagLst>
</file>

<file path=ppt/tags/tag127.xml><?xml version="1.0" encoding="utf-8"?>
<p:tagLst xmlns:p="http://schemas.openxmlformats.org/presentationml/2006/main">
  <p:tag name="AS_UNIQUEID" val="5653"/>
</p:tagLst>
</file>

<file path=ppt/tags/tag128.xml><?xml version="1.0" encoding="utf-8"?>
<p:tagLst xmlns:p="http://schemas.openxmlformats.org/presentationml/2006/main">
  <p:tag name="AS_UNIQUEID" val="5654"/>
</p:tagLst>
</file>

<file path=ppt/tags/tag129.xml><?xml version="1.0" encoding="utf-8"?>
<p:tagLst xmlns:p="http://schemas.openxmlformats.org/presentationml/2006/main">
  <p:tag name="AS_UNIQUEID" val="5655"/>
</p:tagLst>
</file>

<file path=ppt/tags/tag130.xml><?xml version="1.0" encoding="utf-8"?>
<p:tagLst xmlns:p="http://schemas.openxmlformats.org/presentationml/2006/main">
  <p:tag name="AS_UNIQUEID" val="5656"/>
</p:tagLst>
</file>

<file path=ppt/tags/tag131.xml><?xml version="1.0" encoding="utf-8"?>
<p:tagLst xmlns:p="http://schemas.openxmlformats.org/presentationml/2006/main">
  <p:tag name="AS_UNIQUEID" val="5657"/>
</p:tagLst>
</file>

<file path=ppt/tags/tag132.xml><?xml version="1.0" encoding="utf-8"?>
<p:tagLst xmlns:p="http://schemas.openxmlformats.org/presentationml/2006/main">
  <p:tag name="AS_UNIQUEID" val="5658"/>
</p:tagLst>
</file>

<file path=ppt/tags/tag133.xml><?xml version="1.0" encoding="utf-8"?>
<p:tagLst xmlns:p="http://schemas.openxmlformats.org/presentationml/2006/main">
  <p:tag name="AS_UNIQUEID" val="5659"/>
</p:tagLst>
</file>

<file path=ppt/tags/tag134.xml><?xml version="1.0" encoding="utf-8"?>
<p:tagLst xmlns:p="http://schemas.openxmlformats.org/presentationml/2006/main">
  <p:tag name="AS_UNIQUEID" val="5660"/>
</p:tagLst>
</file>

<file path=ppt/tags/tag135.xml><?xml version="1.0" encoding="utf-8"?>
<p:tagLst xmlns:p="http://schemas.openxmlformats.org/presentationml/2006/main">
  <p:tag name="AS_UNIQUEID" val="5661"/>
</p:tagLst>
</file>

<file path=ppt/tags/tag136.xml><?xml version="1.0" encoding="utf-8"?>
<p:tagLst xmlns:p="http://schemas.openxmlformats.org/presentationml/2006/main">
  <p:tag name="AS_UNIQUEID" val="5662"/>
</p:tagLst>
</file>

<file path=ppt/tags/tag137.xml><?xml version="1.0" encoding="utf-8"?>
<p:tagLst xmlns:p="http://schemas.openxmlformats.org/presentationml/2006/main">
  <p:tag name="AS_UNIQUEID" val="5663"/>
</p:tagLst>
</file>

<file path=ppt/tags/tag138.xml><?xml version="1.0" encoding="utf-8"?>
<p:tagLst xmlns:p="http://schemas.openxmlformats.org/presentationml/2006/main">
  <p:tag name="AS_UNIQUEID" val="5664"/>
</p:tagLst>
</file>

<file path=ppt/tags/tag139.xml><?xml version="1.0" encoding="utf-8"?>
<p:tagLst xmlns:p="http://schemas.openxmlformats.org/presentationml/2006/main">
  <p:tag name="AS_UNIQUEID" val="5665"/>
</p:tagLst>
</file>

<file path=ppt/tags/tag140.xml><?xml version="1.0" encoding="utf-8"?>
<p:tagLst xmlns:p="http://schemas.openxmlformats.org/presentationml/2006/main">
  <p:tag name="AS_UNIQUEID" val="5666"/>
</p:tagLst>
</file>

<file path=ppt/tags/tag141.xml><?xml version="1.0" encoding="utf-8"?>
<p:tagLst xmlns:p="http://schemas.openxmlformats.org/presentationml/2006/main">
  <p:tag name="AS_UNIQUEID" val="5667"/>
</p:tagLst>
</file>

<file path=ppt/tags/tag142.xml><?xml version="1.0" encoding="utf-8"?>
<p:tagLst xmlns:p="http://schemas.openxmlformats.org/presentationml/2006/main">
  <p:tag name="AS_UNIQUEID" val="5668"/>
</p:tagLst>
</file>

<file path=ppt/tags/tag143.xml><?xml version="1.0" encoding="utf-8"?>
<p:tagLst xmlns:p="http://schemas.openxmlformats.org/presentationml/2006/main">
  <p:tag name="AS_UNIQUEID" val="5669"/>
</p:tagLst>
</file>

<file path=ppt/tags/tag144.xml><?xml version="1.0" encoding="utf-8"?>
<p:tagLst xmlns:p="http://schemas.openxmlformats.org/presentationml/2006/main">
  <p:tag name="AS_UNIQUEID" val="5670"/>
</p:tagLst>
</file>

<file path=ppt/tags/tag145.xml><?xml version="1.0" encoding="utf-8"?>
<p:tagLst xmlns:p="http://schemas.openxmlformats.org/presentationml/2006/main">
  <p:tag name="AS_UNIQUEID" val="5671"/>
</p:tagLst>
</file>

<file path=ppt/tags/tag146.xml><?xml version="1.0" encoding="utf-8"?>
<p:tagLst xmlns:p="http://schemas.openxmlformats.org/presentationml/2006/main">
  <p:tag name="AS_UNIQUEID" val="5672"/>
</p:tagLst>
</file>

<file path=ppt/tags/tag147.xml><?xml version="1.0" encoding="utf-8"?>
<p:tagLst xmlns:p="http://schemas.openxmlformats.org/presentationml/2006/main">
  <p:tag name="AS_UNIQUEID" val="1841"/>
</p:tagLst>
</file>

<file path=ppt/tags/tag148.xml><?xml version="1.0" encoding="utf-8"?>
<p:tagLst xmlns:p="http://schemas.openxmlformats.org/presentationml/2006/main">
  <p:tag name="AS_UNIQUEID" val="1842"/>
</p:tagLst>
</file>

<file path=ppt/tags/tag149.xml><?xml version="1.0" encoding="utf-8"?>
<p:tagLst xmlns:p="http://schemas.openxmlformats.org/presentationml/2006/main">
  <p:tag name="AS_UNIQUEID" val="1844"/>
</p:tagLst>
</file>

<file path=ppt/tags/tag150.xml><?xml version="1.0" encoding="utf-8"?>
<p:tagLst xmlns:p="http://schemas.openxmlformats.org/presentationml/2006/main">
  <p:tag name="AS_UNIQUEID" val="1845"/>
</p:tagLst>
</file>

<file path=ppt/tags/tag151.xml><?xml version="1.0" encoding="utf-8"?>
<p:tagLst xmlns:p="http://schemas.openxmlformats.org/presentationml/2006/main">
  <p:tag name="AS_UNIQUEID" val="1852"/>
</p:tagLst>
</file>

<file path=ppt/tags/tag152.xml><?xml version="1.0" encoding="utf-8"?>
<p:tagLst xmlns:p="http://schemas.openxmlformats.org/presentationml/2006/main">
  <p:tag name="AS_UNIQUEID" val="1853"/>
</p:tagLst>
</file>

<file path=ppt/tags/tag153.xml><?xml version="1.0" encoding="utf-8"?>
<p:tagLst xmlns:p="http://schemas.openxmlformats.org/presentationml/2006/main">
  <p:tag name="AS_UNIQUEID" val="5675"/>
</p:tagLst>
</file>

<file path=ppt/tags/tag154.xml><?xml version="1.0" encoding="utf-8"?>
<p:tagLst xmlns:p="http://schemas.openxmlformats.org/presentationml/2006/main">
  <p:tag name="AS_UNIQUEID" val="1846"/>
</p:tagLst>
</file>

<file path=ppt/tags/tag155.xml><?xml version="1.0" encoding="utf-8"?>
<p:tagLst xmlns:p="http://schemas.openxmlformats.org/presentationml/2006/main">
  <p:tag name="AS_UNIQUEID" val="1847"/>
</p:tagLst>
</file>

<file path=ppt/tags/tag156.xml><?xml version="1.0" encoding="utf-8"?>
<p:tagLst xmlns:p="http://schemas.openxmlformats.org/presentationml/2006/main">
  <p:tag name="AS_UNIQUEID" val="1848"/>
</p:tagLst>
</file>

<file path=ppt/tags/tag157.xml><?xml version="1.0" encoding="utf-8"?>
<p:tagLst xmlns:p="http://schemas.openxmlformats.org/presentationml/2006/main">
  <p:tag name="AS_UNIQUEID" val="1849"/>
</p:tagLst>
</file>

<file path=ppt/tags/tag158.xml><?xml version="1.0" encoding="utf-8"?>
<p:tagLst xmlns:p="http://schemas.openxmlformats.org/presentationml/2006/main">
  <p:tag name="AS_UNIQUEID" val="1851"/>
</p:tagLst>
</file>

<file path=ppt/tags/tag159.xml><?xml version="1.0" encoding="utf-8"?>
<p:tagLst xmlns:p="http://schemas.openxmlformats.org/presentationml/2006/main">
  <p:tag name="AS_UNIQUEID" val="1854"/>
</p:tagLst>
</file>

<file path=ppt/tags/tag160.xml><?xml version="1.0" encoding="utf-8"?>
<p:tagLst xmlns:p="http://schemas.openxmlformats.org/presentationml/2006/main">
  <p:tag name="AS_UNIQUEID" val="1855"/>
</p:tagLst>
</file>

<file path=ppt/tags/tag161.xml><?xml version="1.0" encoding="utf-8"?>
<p:tagLst xmlns:p="http://schemas.openxmlformats.org/presentationml/2006/main">
  <p:tag name="AS_UNIQUEID" val="1856"/>
</p:tagLst>
</file>

<file path=ppt/tags/tag162.xml><?xml version="1.0" encoding="utf-8"?>
<p:tagLst xmlns:p="http://schemas.openxmlformats.org/presentationml/2006/main">
  <p:tag name="AS_UNIQUEID" val="1857"/>
</p:tagLst>
</file>

<file path=ppt/tags/tag163.xml><?xml version="1.0" encoding="utf-8"?>
<p:tagLst xmlns:p="http://schemas.openxmlformats.org/presentationml/2006/main">
  <p:tag name="AS_UNIQUEID" val="2500"/>
</p:tagLst>
</file>

<file path=ppt/tags/tag164.xml><?xml version="1.0" encoding="utf-8"?>
<p:tagLst xmlns:p="http://schemas.openxmlformats.org/presentationml/2006/main">
  <p:tag name="AS_UNIQUEID" val="2053"/>
</p:tagLst>
</file>

<file path=ppt/tags/tag165.xml><?xml version="1.0" encoding="utf-8"?>
<p:tagLst xmlns:p="http://schemas.openxmlformats.org/presentationml/2006/main">
  <p:tag name="AS_UNIQUEID" val="2054"/>
</p:tagLst>
</file>

<file path=ppt/tags/tag166.xml><?xml version="1.0" encoding="utf-8"?>
<p:tagLst xmlns:p="http://schemas.openxmlformats.org/presentationml/2006/main">
  <p:tag name="AS_UNIQUEID" val="2055"/>
</p:tagLst>
</file>

<file path=ppt/tags/tag167.xml><?xml version="1.0" encoding="utf-8"?>
<p:tagLst xmlns:p="http://schemas.openxmlformats.org/presentationml/2006/main">
  <p:tag name="AS_UNIQUEID" val="5183"/>
</p:tagLst>
</file>

<file path=ppt/tags/tag168.xml><?xml version="1.0" encoding="utf-8"?>
<p:tagLst xmlns:p="http://schemas.openxmlformats.org/presentationml/2006/main">
  <p:tag name="AS_UNIQUEID" val="5184"/>
</p:tagLst>
</file>

<file path=ppt/tags/tag169.xml><?xml version="1.0" encoding="utf-8"?>
<p:tagLst xmlns:p="http://schemas.openxmlformats.org/presentationml/2006/main">
  <p:tag name="AS_UNIQUEID" val="5185"/>
</p:tagLst>
</file>

<file path=ppt/tags/tag170.xml><?xml version="1.0" encoding="utf-8"?>
<p:tagLst xmlns:p="http://schemas.openxmlformats.org/presentationml/2006/main">
  <p:tag name="AS_UNIQUEID" val="5186"/>
</p:tagLst>
</file>

<file path=ppt/tags/tag171.xml><?xml version="1.0" encoding="utf-8"?>
<p:tagLst xmlns:p="http://schemas.openxmlformats.org/presentationml/2006/main">
  <p:tag name="AS_UNIQUEID" val="1869"/>
</p:tagLst>
</file>

<file path=ppt/tags/tag172.xml><?xml version="1.0" encoding="utf-8"?>
<p:tagLst xmlns:p="http://schemas.openxmlformats.org/presentationml/2006/main">
  <p:tag name="AS_UNIQUEID" val="1871"/>
</p:tagLst>
</file>

<file path=ppt/tags/tag173.xml><?xml version="1.0" encoding="utf-8"?>
<p:tagLst xmlns:p="http://schemas.openxmlformats.org/presentationml/2006/main">
  <p:tag name="AS_UNIQUEID" val="1869"/>
</p:tagLst>
</file>

<file path=ppt/tags/tag174.xml><?xml version="1.0" encoding="utf-8"?>
<p:tagLst xmlns:p="http://schemas.openxmlformats.org/presentationml/2006/main">
  <p:tag name="AS_UNIQUEID" val="1871"/>
</p:tagLst>
</file>

<file path=ppt/tags/tag175.xml><?xml version="1.0" encoding="utf-8"?>
<p:tagLst xmlns:p="http://schemas.openxmlformats.org/presentationml/2006/main">
  <p:tag name="AS_UNIQUEID" val="1872"/>
</p:tagLst>
</file>

<file path=ppt/tags/tag176.xml><?xml version="1.0" encoding="utf-8"?>
<p:tagLst xmlns:p="http://schemas.openxmlformats.org/presentationml/2006/main">
  <p:tag name="AS_UNIQUEID" val="1873"/>
  <p:tag name="KSO_WM_UNIT_PLACING_PICTURE_USER_VIEWPORT" val="{&quot;height&quot;:5733.333858267716,&quot;width&quot;:5600}"/>
</p:tagLst>
</file>

<file path=ppt/tags/tag177.xml><?xml version="1.0" encoding="utf-8"?>
<p:tagLst xmlns:p="http://schemas.openxmlformats.org/presentationml/2006/main">
  <p:tag name="AS_UNIQUEID" val="1874"/>
</p:tagLst>
</file>

<file path=ppt/tags/tag178.xml><?xml version="1.0" encoding="utf-8"?>
<p:tagLst xmlns:p="http://schemas.openxmlformats.org/presentationml/2006/main">
  <p:tag name="AS_UNIQUEID" val="1869"/>
</p:tagLst>
</file>

<file path=ppt/tags/tag179.xml><?xml version="1.0" encoding="utf-8"?>
<p:tagLst xmlns:p="http://schemas.openxmlformats.org/presentationml/2006/main">
  <p:tag name="AS_UNIQUEID" val="1871"/>
</p:tagLst>
</file>

<file path=ppt/tags/tag180.xml><?xml version="1.0" encoding="utf-8"?>
<p:tagLst xmlns:p="http://schemas.openxmlformats.org/presentationml/2006/main">
  <p:tag name="AS_UNIQUEID" val="140"/>
</p:tagLst>
</file>

<file path=ppt/tags/tag181.xml><?xml version="1.0" encoding="utf-8"?>
<p:tagLst xmlns:p="http://schemas.openxmlformats.org/presentationml/2006/main">
  <p:tag name="AS_UNIQUEID" val="141"/>
</p:tagLst>
</file>

<file path=ppt/tags/tag182.xml><?xml version="1.0" encoding="utf-8"?>
<p:tagLst xmlns:p="http://schemas.openxmlformats.org/presentationml/2006/main">
  <p:tag name="AS_UNIQUEID" val="142"/>
</p:tagLst>
</file>

<file path=ppt/tags/tag183.xml><?xml version="1.0" encoding="utf-8"?>
<p:tagLst xmlns:p="http://schemas.openxmlformats.org/presentationml/2006/main">
  <p:tag name="AS_UNIQUEID" val="143"/>
</p:tagLst>
</file>

<file path=ppt/tags/tag184.xml><?xml version="1.0" encoding="utf-8"?>
<p:tagLst xmlns:p="http://schemas.openxmlformats.org/presentationml/2006/main">
  <p:tag name="AS_UNIQUEID" val="144"/>
</p:tagLst>
</file>

<file path=ppt/tags/tag185.xml><?xml version="1.0" encoding="utf-8"?>
<p:tagLst xmlns:p="http://schemas.openxmlformats.org/presentationml/2006/main">
  <p:tag name="AS_UNIQUEID" val="145"/>
</p:tagLst>
</file>

<file path=ppt/tags/tag186.xml><?xml version="1.0" encoding="utf-8"?>
<p:tagLst xmlns:p="http://schemas.openxmlformats.org/presentationml/2006/main">
  <p:tag name="AS_UNIQUEID" val="146"/>
</p:tagLst>
</file>

<file path=ppt/tags/tag187.xml><?xml version="1.0" encoding="utf-8"?>
<p:tagLst xmlns:p="http://schemas.openxmlformats.org/presentationml/2006/main">
  <p:tag name="AS_UNIQUEID" val="147"/>
</p:tagLst>
</file>

<file path=ppt/tags/tag188.xml><?xml version="1.0" encoding="utf-8"?>
<p:tagLst xmlns:p="http://schemas.openxmlformats.org/presentationml/2006/main">
  <p:tag name="AS_UNIQUEID" val="148"/>
</p:tagLst>
</file>

<file path=ppt/tags/tag189.xml><?xml version="1.0" encoding="utf-8"?>
<p:tagLst xmlns:p="http://schemas.openxmlformats.org/presentationml/2006/main">
  <p:tag name="AS_UNIQUEID" val="149"/>
</p:tagLst>
</file>

<file path=ppt/tags/tag190.xml><?xml version="1.0" encoding="utf-8"?>
<p:tagLst xmlns:p="http://schemas.openxmlformats.org/presentationml/2006/main">
  <p:tag name="AS_UNIQUEID" val="150"/>
</p:tagLst>
</file>

<file path=ppt/tags/tag191.xml><?xml version="1.0" encoding="utf-8"?>
<p:tagLst xmlns:p="http://schemas.openxmlformats.org/presentationml/2006/main">
  <p:tag name="AS_UNIQUEID" val="151"/>
</p:tagLst>
</file>

<file path=ppt/tags/tag192.xml><?xml version="1.0" encoding="utf-8"?>
<p:tagLst xmlns:p="http://schemas.openxmlformats.org/presentationml/2006/main">
  <p:tag name="AS_UNIQUEID" val="152"/>
</p:tagLst>
</file>

<file path=ppt/tags/tag193.xml><?xml version="1.0" encoding="utf-8"?>
<p:tagLst xmlns:p="http://schemas.openxmlformats.org/presentationml/2006/main">
  <p:tag name="AS_UNIQUEID" val="5680"/>
</p:tagLst>
</file>

<file path=ppt/tags/tag194.xml><?xml version="1.0" encoding="utf-8"?>
<p:tagLst xmlns:p="http://schemas.openxmlformats.org/presentationml/2006/main">
  <p:tag name="AS_UNIQUEID" val="5681"/>
</p:tagLst>
</file>

<file path=ppt/tags/tag195.xml><?xml version="1.0" encoding="utf-8"?>
<p:tagLst xmlns:p="http://schemas.openxmlformats.org/presentationml/2006/main">
  <p:tag name="AS_UNIQUEID" val="5682"/>
</p:tagLst>
</file>

<file path=ppt/tags/tag196.xml><?xml version="1.0" encoding="utf-8"?>
<p:tagLst xmlns:p="http://schemas.openxmlformats.org/presentationml/2006/main">
  <p:tag name="AS_UNIQUEID" val="5683"/>
</p:tagLst>
</file>

<file path=ppt/tags/tag197.xml><?xml version="1.0" encoding="utf-8"?>
<p:tagLst xmlns:p="http://schemas.openxmlformats.org/presentationml/2006/main">
  <p:tag name="AS_UNIQUEID" val="5684"/>
</p:tagLst>
</file>

<file path=ppt/tags/tag198.xml><?xml version="1.0" encoding="utf-8"?>
<p:tagLst xmlns:p="http://schemas.openxmlformats.org/presentationml/2006/main">
  <p:tag name="AS_UNIQUEID" val="5685"/>
</p:tagLst>
</file>

<file path=ppt/tags/tag199.xml><?xml version="1.0" encoding="utf-8"?>
<p:tagLst xmlns:p="http://schemas.openxmlformats.org/presentationml/2006/main">
  <p:tag name="AS_UNIQUEID" val="5686"/>
</p:tagLst>
</file>

<file path=ppt/tags/tag200.xml><?xml version="1.0" encoding="utf-8"?>
<p:tagLst xmlns:p="http://schemas.openxmlformats.org/presentationml/2006/main">
  <p:tag name="AS_UNIQUEID" val="5687"/>
</p:tagLst>
</file>

<file path=ppt/tags/tag201.xml><?xml version="1.0" encoding="utf-8"?>
<p:tagLst xmlns:p="http://schemas.openxmlformats.org/presentationml/2006/main">
  <p:tag name="AS_UNIQUEID" val="5688"/>
</p:tagLst>
</file>

<file path=ppt/tags/tag202.xml><?xml version="1.0" encoding="utf-8"?>
<p:tagLst xmlns:p="http://schemas.openxmlformats.org/presentationml/2006/main">
  <p:tag name="AS_UNIQUEID" val="5689"/>
</p:tagLst>
</file>

<file path=ppt/tags/tag203.xml><?xml version="1.0" encoding="utf-8"?>
<p:tagLst xmlns:p="http://schemas.openxmlformats.org/presentationml/2006/main">
  <p:tag name="AS_UNIQUEID" val="5690"/>
</p:tagLst>
</file>

<file path=ppt/tags/tag204.xml><?xml version="1.0" encoding="utf-8"?>
<p:tagLst xmlns:p="http://schemas.openxmlformats.org/presentationml/2006/main">
  <p:tag name="AS_UNIQUEID" val="5691"/>
</p:tagLst>
</file>

<file path=ppt/tags/tag205.xml><?xml version="1.0" encoding="utf-8"?>
<p:tagLst xmlns:p="http://schemas.openxmlformats.org/presentationml/2006/main">
  <p:tag name="AS_UNIQUEID" val="5692"/>
</p:tagLst>
</file>

<file path=ppt/tags/tag206.xml><?xml version="1.0" encoding="utf-8"?>
<p:tagLst xmlns:p="http://schemas.openxmlformats.org/presentationml/2006/main">
  <p:tag name="AS_UNIQUEID" val="5693"/>
</p:tagLst>
</file>

<file path=ppt/tags/tag207.xml><?xml version="1.0" encoding="utf-8"?>
<p:tagLst xmlns:p="http://schemas.openxmlformats.org/presentationml/2006/main">
  <p:tag name="AS_UNIQUEID" val="5694"/>
</p:tagLst>
</file>

<file path=ppt/tags/tag208.xml><?xml version="1.0" encoding="utf-8"?>
<p:tagLst xmlns:p="http://schemas.openxmlformats.org/presentationml/2006/main">
  <p:tag name="AS_UNIQUEID" val="5695"/>
</p:tagLst>
</file>

<file path=ppt/tags/tag209.xml><?xml version="1.0" encoding="utf-8"?>
<p:tagLst xmlns:p="http://schemas.openxmlformats.org/presentationml/2006/main">
  <p:tag name="AS_UNIQUEID" val="5696"/>
</p:tagLst>
</file>

<file path=ppt/tags/tag210.xml><?xml version="1.0" encoding="utf-8"?>
<p:tagLst xmlns:p="http://schemas.openxmlformats.org/presentationml/2006/main">
  <p:tag name="AS_UNIQUEID" val="5697"/>
</p:tagLst>
</file>

<file path=ppt/tags/tag211.xml><?xml version="1.0" encoding="utf-8"?>
<p:tagLst xmlns:p="http://schemas.openxmlformats.org/presentationml/2006/main">
  <p:tag name="AS_UNIQUEID" val="5698"/>
</p:tagLst>
</file>

<file path=ppt/tags/tag212.xml><?xml version="1.0" encoding="utf-8"?>
<p:tagLst xmlns:p="http://schemas.openxmlformats.org/presentationml/2006/main">
  <p:tag name="AS_UNIQUEID" val="5700"/>
</p:tagLst>
</file>

<file path=ppt/tags/tag213.xml><?xml version="1.0" encoding="utf-8"?>
<p:tagLst xmlns:p="http://schemas.openxmlformats.org/presentationml/2006/main">
  <p:tag name="AS_UNIQUEID" val="5701"/>
</p:tagLst>
</file>

<file path=ppt/tags/tag214.xml><?xml version="1.0" encoding="utf-8"?>
<p:tagLst xmlns:p="http://schemas.openxmlformats.org/presentationml/2006/main">
  <p:tag name="AS_UNIQUEID" val="5702"/>
</p:tagLst>
</file>

<file path=ppt/tags/tag215.xml><?xml version="1.0" encoding="utf-8"?>
<p:tagLst xmlns:p="http://schemas.openxmlformats.org/presentationml/2006/main">
  <p:tag name="AS_UNIQUEID" val="5703"/>
</p:tagLst>
</file>

<file path=ppt/tags/tag216.xml><?xml version="1.0" encoding="utf-8"?>
<p:tagLst xmlns:p="http://schemas.openxmlformats.org/presentationml/2006/main">
  <p:tag name="AS_UNIQUEID" val="5704"/>
</p:tagLst>
</file>

<file path=ppt/tags/tag217.xml><?xml version="1.0" encoding="utf-8"?>
<p:tagLst xmlns:p="http://schemas.openxmlformats.org/presentationml/2006/main">
  <p:tag name="AS_UNIQUEID" val="5705"/>
</p:tagLst>
</file>

<file path=ppt/tags/tag218.xml><?xml version="1.0" encoding="utf-8"?>
<p:tagLst xmlns:p="http://schemas.openxmlformats.org/presentationml/2006/main">
  <p:tag name="AS_UNIQUEID" val="5706"/>
</p:tagLst>
</file>

<file path=ppt/tags/tag219.xml><?xml version="1.0" encoding="utf-8"?>
<p:tagLst xmlns:p="http://schemas.openxmlformats.org/presentationml/2006/main">
  <p:tag name="AS_UNIQUEID" val="5707"/>
</p:tagLst>
</file>

<file path=ppt/tags/tag220.xml><?xml version="1.0" encoding="utf-8"?>
<p:tagLst xmlns:p="http://schemas.openxmlformats.org/presentationml/2006/main">
  <p:tag name="AS_UNIQUEID" val="5708"/>
</p:tagLst>
</file>

<file path=ppt/tags/tag221.xml><?xml version="1.0" encoding="utf-8"?>
<p:tagLst xmlns:p="http://schemas.openxmlformats.org/presentationml/2006/main">
  <p:tag name="AS_UNIQUEID" val="5709"/>
</p:tagLst>
</file>

<file path=ppt/tags/tag222.xml><?xml version="1.0" encoding="utf-8"?>
<p:tagLst xmlns:p="http://schemas.openxmlformats.org/presentationml/2006/main">
  <p:tag name="AS_UNIQUEID" val="5711"/>
</p:tagLst>
</file>

<file path=ppt/tags/tag223.xml><?xml version="1.0" encoding="utf-8"?>
<p:tagLst xmlns:p="http://schemas.openxmlformats.org/presentationml/2006/main">
  <p:tag name="AS_UNIQUEID" val="5712"/>
</p:tagLst>
</file>

<file path=ppt/tags/tag224.xml><?xml version="1.0" encoding="utf-8"?>
<p:tagLst xmlns:p="http://schemas.openxmlformats.org/presentationml/2006/main">
  <p:tag name="AS_UNIQUEID" val="5713"/>
</p:tagLst>
</file>

<file path=ppt/tags/tag225.xml><?xml version="1.0" encoding="utf-8"?>
<p:tagLst xmlns:p="http://schemas.openxmlformats.org/presentationml/2006/main">
  <p:tag name="AS_UNIQUEID" val="5714"/>
</p:tagLst>
</file>

<file path=ppt/tags/tag226.xml><?xml version="1.0" encoding="utf-8"?>
<p:tagLst xmlns:p="http://schemas.openxmlformats.org/presentationml/2006/main">
  <p:tag name="AS_UNIQUEID" val="5330"/>
</p:tagLst>
</file>

<file path=ppt/tags/tag227.xml><?xml version="1.0" encoding="utf-8"?>
<p:tagLst xmlns:p="http://schemas.openxmlformats.org/presentationml/2006/main">
  <p:tag name="AS_UNIQUEID" val="5332"/>
</p:tagLst>
</file>

<file path=ppt/tags/tag228.xml><?xml version="1.0" encoding="utf-8"?>
<p:tagLst xmlns:p="http://schemas.openxmlformats.org/presentationml/2006/main">
  <p:tag name="AS_UNIQUEID" val="5334"/>
</p:tagLst>
</file>

<file path=ppt/tags/tag229.xml><?xml version="1.0" encoding="utf-8"?>
<p:tagLst xmlns:p="http://schemas.openxmlformats.org/presentationml/2006/main">
  <p:tag name="AS_UNIQUEID" val="497"/>
</p:tagLst>
</file>

<file path=ppt/tags/tag230.xml><?xml version="1.0" encoding="utf-8"?>
<p:tagLst xmlns:p="http://schemas.openxmlformats.org/presentationml/2006/main">
  <p:tag name="AS_UNIQUEID" val="5336"/>
</p:tagLst>
</file>

<file path=ppt/tags/tag231.xml><?xml version="1.0" encoding="utf-8"?>
<p:tagLst xmlns:p="http://schemas.openxmlformats.org/presentationml/2006/main">
  <p:tag name="AS_UNIQUEID" val="497"/>
</p:tagLst>
</file>

<file path=ppt/tags/tag232.xml><?xml version="1.0" encoding="utf-8"?>
<p:tagLst xmlns:p="http://schemas.openxmlformats.org/presentationml/2006/main">
  <p:tag name="AS_UNIQUEID" val="5331"/>
</p:tagLst>
</file>

<file path=ppt/tags/tag233.xml><?xml version="1.0" encoding="utf-8"?>
<p:tagLst xmlns:p="http://schemas.openxmlformats.org/presentationml/2006/main">
  <p:tag name="AS_UNIQUEID" val="5333"/>
</p:tagLst>
</file>

<file path=ppt/tags/tag234.xml><?xml version="1.0" encoding="utf-8"?>
<p:tagLst xmlns:p="http://schemas.openxmlformats.org/presentationml/2006/main">
  <p:tag name="AS_UNIQUEID" val="5335"/>
</p:tagLst>
</file>

<file path=ppt/tags/tag235.xml><?xml version="1.0" encoding="utf-8"?>
<p:tagLst xmlns:p="http://schemas.openxmlformats.org/presentationml/2006/main">
  <p:tag name="AS_UNIQUEID" val="5716"/>
</p:tagLst>
</file>

<file path=ppt/tags/tag236.xml><?xml version="1.0" encoding="utf-8"?>
<p:tagLst xmlns:p="http://schemas.openxmlformats.org/presentationml/2006/main">
  <p:tag name="AS_UNIQUEID" val="5717"/>
</p:tagLst>
</file>

<file path=ppt/tags/tag237.xml><?xml version="1.0" encoding="utf-8"?>
<p:tagLst xmlns:p="http://schemas.openxmlformats.org/presentationml/2006/main">
  <p:tag name="AS_UNIQUEID" val="27"/>
</p:tagLst>
</file>

<file path=ppt/tags/tag238.xml><?xml version="1.0" encoding="utf-8"?>
<p:tagLst xmlns:p="http://schemas.openxmlformats.org/presentationml/2006/main">
  <p:tag name="AS_UNIQUEID" val="258"/>
</p:tagLst>
</file>

<file path=ppt/tags/tag239.xml><?xml version="1.0" encoding="utf-8"?>
<p:tagLst xmlns:p="http://schemas.openxmlformats.org/presentationml/2006/main">
  <p:tag name="AS_UNIQUEID" val="5720"/>
</p:tagLst>
</file>

<file path=ppt/tags/tag240.xml><?xml version="1.0" encoding="utf-8"?>
<p:tagLst xmlns:p="http://schemas.openxmlformats.org/presentationml/2006/main">
  <p:tag name="AS_UNIQUEID" val="5721"/>
</p:tagLst>
</file>

<file path=ppt/tags/tag241.xml><?xml version="1.0" encoding="utf-8"?>
<p:tagLst xmlns:p="http://schemas.openxmlformats.org/presentationml/2006/main">
  <p:tag name="AS_UNIQUEID" val="1977"/>
</p:tagLst>
</file>

<file path=ppt/tags/tag242.xml><?xml version="1.0" encoding="utf-8"?>
<p:tagLst xmlns:p="http://schemas.openxmlformats.org/presentationml/2006/main">
  <p:tag name="AS_UNIQUEID" val="1978"/>
</p:tagLst>
</file>

<file path=ppt/tags/tag243.xml><?xml version="1.0" encoding="utf-8"?>
<p:tagLst xmlns:p="http://schemas.openxmlformats.org/presentationml/2006/main">
  <p:tag name="AS_UNIQUEID" val="1979"/>
</p:tagLst>
</file>

<file path=ppt/tags/tag244.xml><?xml version="1.0" encoding="utf-8"?>
<p:tagLst xmlns:p="http://schemas.openxmlformats.org/presentationml/2006/main">
  <p:tag name="AS_UNIQUEID" val="1980"/>
</p:tagLst>
</file>

<file path=ppt/tags/tag245.xml><?xml version="1.0" encoding="utf-8"?>
<p:tagLst xmlns:p="http://schemas.openxmlformats.org/presentationml/2006/main">
  <p:tag name="AS_UNIQUEID" val="1981"/>
</p:tagLst>
</file>

<file path=ppt/tags/tag246.xml><?xml version="1.0" encoding="utf-8"?>
<p:tagLst xmlns:p="http://schemas.openxmlformats.org/presentationml/2006/main">
  <p:tag name="AS_UNIQUEID" val="1982"/>
</p:tagLst>
</file>

<file path=ppt/tags/tag247.xml><?xml version="1.0" encoding="utf-8"?>
<p:tagLst xmlns:p="http://schemas.openxmlformats.org/presentationml/2006/main">
  <p:tag name="AS_UNIQUEID" val="1983"/>
</p:tagLst>
</file>

<file path=ppt/tags/tag248.xml><?xml version="1.0" encoding="utf-8"?>
<p:tagLst xmlns:p="http://schemas.openxmlformats.org/presentationml/2006/main">
  <p:tag name="AS_UNIQUEID" val="1984"/>
</p:tagLst>
</file>

<file path=ppt/tags/tag249.xml><?xml version="1.0" encoding="utf-8"?>
<p:tagLst xmlns:p="http://schemas.openxmlformats.org/presentationml/2006/main">
  <p:tag name="AS_UNIQUEID" val="1985"/>
</p:tagLst>
</file>

<file path=ppt/tags/tag250.xml><?xml version="1.0" encoding="utf-8"?>
<p:tagLst xmlns:p="http://schemas.openxmlformats.org/presentationml/2006/main">
  <p:tag name="AS_UNIQUEID" val="1986"/>
</p:tagLst>
</file>

<file path=ppt/tags/tag251.xml><?xml version="1.0" encoding="utf-8"?>
<p:tagLst xmlns:p="http://schemas.openxmlformats.org/presentationml/2006/main">
  <p:tag name="AS_UNIQUEID" val="1973"/>
</p:tagLst>
</file>

<file path=ppt/tags/tag252.xml><?xml version="1.0" encoding="utf-8"?>
<p:tagLst xmlns:p="http://schemas.openxmlformats.org/presentationml/2006/main">
  <p:tag name="AS_UNIQUEID" val="5532"/>
</p:tagLst>
</file>

<file path=ppt/tags/tag253.xml><?xml version="1.0" encoding="utf-8"?>
<p:tagLst xmlns:p="http://schemas.openxmlformats.org/presentationml/2006/main">
  <p:tag name="AS_UNIQUEID" val="5533"/>
</p:tagLst>
</file>

<file path=ppt/tags/tag254.xml><?xml version="1.0" encoding="utf-8"?>
<p:tagLst xmlns:p="http://schemas.openxmlformats.org/presentationml/2006/main">
  <p:tag name="AS_UNIQUEID" val="5723"/>
</p:tagLst>
</file>

<file path=ppt/tags/tag255.xml><?xml version="1.0" encoding="utf-8"?>
<p:tagLst xmlns:p="http://schemas.openxmlformats.org/presentationml/2006/main">
  <p:tag name="AS_UNIQUEID" val="5724"/>
</p:tagLst>
</file>

<file path=ppt/tags/tag256.xml><?xml version="1.0" encoding="utf-8"?>
<p:tagLst xmlns:p="http://schemas.openxmlformats.org/presentationml/2006/main">
  <p:tag name="AS_UNIQUEID" val="5725"/>
</p:tagLst>
</file>

<file path=ppt/tags/tag257.xml><?xml version="1.0" encoding="utf-8"?>
<p:tagLst xmlns:p="http://schemas.openxmlformats.org/presentationml/2006/main">
  <p:tag name="AS_UNIQUEID" val="5726"/>
</p:tagLst>
</file>

<file path=ppt/tags/tag258.xml><?xml version="1.0" encoding="utf-8"?>
<p:tagLst xmlns:p="http://schemas.openxmlformats.org/presentationml/2006/main">
  <p:tag name="AS_UNIQUEID" val="5727"/>
</p:tagLst>
</file>

<file path=ppt/tags/tag259.xml><?xml version="1.0" encoding="utf-8"?>
<p:tagLst xmlns:p="http://schemas.openxmlformats.org/presentationml/2006/main">
  <p:tag name="AS_UNIQUEID" val="5729"/>
</p:tagLst>
</file>

<file path=ppt/tags/tag260.xml><?xml version="1.0" encoding="utf-8"?>
<p:tagLst xmlns:p="http://schemas.openxmlformats.org/presentationml/2006/main">
  <p:tag name="AS_UNIQUEID" val="36"/>
</p:tagLst>
</file>

<file path=ppt/tags/tag261.xml><?xml version="1.0" encoding="utf-8"?>
<p:tagLst xmlns:p="http://schemas.openxmlformats.org/presentationml/2006/main">
  <p:tag name="AS_UNIQUEID" val="5733"/>
</p:tagLst>
</file>

<file path=ppt/tags/tag262.xml><?xml version="1.0" encoding="utf-8"?>
<p:tagLst xmlns:p="http://schemas.openxmlformats.org/presentationml/2006/main">
  <p:tag name="AS_UNIQUEID" val="5458"/>
</p:tagLst>
</file>

<file path=ppt/tags/tag263.xml><?xml version="1.0" encoding="utf-8"?>
<p:tagLst xmlns:p="http://schemas.openxmlformats.org/presentationml/2006/main">
  <p:tag name="AS_UNIQUEID" val="5734"/>
</p:tagLst>
</file>

<file path=ppt/tags/tag264.xml><?xml version="1.0" encoding="utf-8"?>
<p:tagLst xmlns:p="http://schemas.openxmlformats.org/presentationml/2006/main">
  <p:tag name="AS_UNIQUEID" val="3689"/>
</p:tagLst>
</file>

<file path=ppt/tags/tag265.xml><?xml version="1.0" encoding="utf-8"?>
<p:tagLst xmlns:p="http://schemas.openxmlformats.org/presentationml/2006/main">
  <p:tag name="AS_UNIQUEID" val="3689"/>
</p:tagLst>
</file>

<file path=ppt/tags/tag266.xml><?xml version="1.0" encoding="utf-8"?>
<p:tagLst xmlns:p="http://schemas.openxmlformats.org/presentationml/2006/main">
  <p:tag name="AS_UNIQUEID" val="3689"/>
</p:tagLst>
</file>

<file path=ppt/tags/tag267.xml><?xml version="1.0" encoding="utf-8"?>
<p:tagLst xmlns:p="http://schemas.openxmlformats.org/presentationml/2006/main">
  <p:tag name="AS_UNIQUEID" val="5735"/>
</p:tagLst>
</file>

<file path=ppt/tags/tag268.xml><?xml version="1.0" encoding="utf-8"?>
<p:tagLst xmlns:p="http://schemas.openxmlformats.org/presentationml/2006/main">
  <p:tag name="AS_UNIQUEID" val="5736"/>
</p:tagLst>
</file>

<file path=ppt/tags/tag269.xml><?xml version="1.0" encoding="utf-8"?>
<p:tagLst xmlns:p="http://schemas.openxmlformats.org/presentationml/2006/main">
  <p:tag name="AS_UNIQUEID" val="5737"/>
</p:tagLst>
</file>

<file path=ppt/tags/tag270.xml><?xml version="1.0" encoding="utf-8"?>
<p:tagLst xmlns:p="http://schemas.openxmlformats.org/presentationml/2006/main">
  <p:tag name="AS_UNIQUEID" val="3689"/>
</p:tagLst>
</file>

<file path=ppt/tags/tag271.xml><?xml version="1.0" encoding="utf-8"?>
<p:tagLst xmlns:p="http://schemas.openxmlformats.org/presentationml/2006/main">
  <p:tag name="AS_UNIQUEID" val="5468"/>
</p:tagLst>
</file>

<file path=ppt/tags/tag272.xml><?xml version="1.0" encoding="utf-8"?>
<p:tagLst xmlns:p="http://schemas.openxmlformats.org/presentationml/2006/main">
  <p:tag name="AS_UNIQUEID" val="3689"/>
</p:tagLst>
</file>

<file path=ppt/tags/tag273.xml><?xml version="1.0" encoding="utf-8"?>
<p:tagLst xmlns:p="http://schemas.openxmlformats.org/presentationml/2006/main">
  <p:tag name="AS_UNIQUEID" val="5738"/>
</p:tagLst>
</file>

<file path=ppt/tags/tag274.xml><?xml version="1.0" encoding="utf-8"?>
<p:tagLst xmlns:p="http://schemas.openxmlformats.org/presentationml/2006/main">
  <p:tag name="AS_UNIQUEID" val="5739"/>
</p:tagLst>
</file>

<file path=ppt/tags/tag275.xml><?xml version="1.0" encoding="utf-8"?>
<p:tagLst xmlns:p="http://schemas.openxmlformats.org/presentationml/2006/main">
  <p:tag name="AS_UNIQUEID" val="5476"/>
</p:tagLst>
</file>

<file path=ppt/tags/tag276.xml><?xml version="1.0" encoding="utf-8"?>
<p:tagLst xmlns:p="http://schemas.openxmlformats.org/presentationml/2006/main">
  <p:tag name="AS_UNIQUEID" val="5473"/>
</p:tagLst>
</file>

<file path=ppt/tags/tag277.xml><?xml version="1.0" encoding="utf-8"?>
<p:tagLst xmlns:p="http://schemas.openxmlformats.org/presentationml/2006/main">
  <p:tag name="AS_UNIQUEID" val="5478"/>
</p:tagLst>
</file>

<file path=ppt/tags/tag278.xml><?xml version="1.0" encoding="utf-8"?>
<p:tagLst xmlns:p="http://schemas.openxmlformats.org/presentationml/2006/main">
  <p:tag name="AS_UNIQUEID" val="5480"/>
</p:tagLst>
</file>

<file path=ppt/tags/tag279.xml><?xml version="1.0" encoding="utf-8"?>
<p:tagLst xmlns:p="http://schemas.openxmlformats.org/presentationml/2006/main">
  <p:tag name="AS_UNIQUEID" val="5481"/>
</p:tagLst>
</file>

<file path=ppt/tags/tag280.xml><?xml version="1.0" encoding="utf-8"?>
<p:tagLst xmlns:p="http://schemas.openxmlformats.org/presentationml/2006/main">
  <p:tag name="AS_UNIQUEID" val="5482"/>
</p:tagLst>
</file>

<file path=ppt/tags/tag281.xml><?xml version="1.0" encoding="utf-8"?>
<p:tagLst xmlns:p="http://schemas.openxmlformats.org/presentationml/2006/main">
  <p:tag name="AS_UNIQUEID" val="3689"/>
</p:tagLst>
</file>

<file path=ppt/tags/tag282.xml><?xml version="1.0" encoding="utf-8"?>
<p:tagLst xmlns:p="http://schemas.openxmlformats.org/presentationml/2006/main">
  <p:tag name="AS_UNIQUEID" val="5741"/>
</p:tagLst>
</file>

<file path=ppt/tags/tag283.xml><?xml version="1.0" encoding="utf-8"?>
<p:tagLst xmlns:p="http://schemas.openxmlformats.org/presentationml/2006/main">
  <p:tag name="AS_UNIQUEID" val="3689"/>
</p:tagLst>
</file>

<file path=ppt/tags/tag284.xml><?xml version="1.0" encoding="utf-8"?>
<p:tagLst xmlns:p="http://schemas.openxmlformats.org/presentationml/2006/main">
  <p:tag name="AS_UNIQUEID" val="5742"/>
</p:tagLst>
</file>

<file path=ppt/tags/tag285.xml><?xml version="1.0" encoding="utf-8"?>
<p:tagLst xmlns:p="http://schemas.openxmlformats.org/presentationml/2006/main">
  <p:tag name="AS_UNIQUEID" val="3689"/>
</p:tagLst>
</file>

<file path=ppt/tags/tag286.xml><?xml version="1.0" encoding="utf-8"?>
<p:tagLst xmlns:p="http://schemas.openxmlformats.org/presentationml/2006/main">
  <p:tag name="AS_UNIQUEID" val="5743"/>
</p:tagLst>
</file>

<file path=ppt/tags/tag287.xml><?xml version="1.0" encoding="utf-8"?>
<p:tagLst xmlns:p="http://schemas.openxmlformats.org/presentationml/2006/main">
  <p:tag name="AS_UNIQUEID" val="5744"/>
</p:tagLst>
</file>

<file path=ppt/tags/tag288.xml><?xml version="1.0" encoding="utf-8"?>
<p:tagLst xmlns:p="http://schemas.openxmlformats.org/presentationml/2006/main">
  <p:tag name="AS_UNIQUEID" val="3689"/>
</p:tagLst>
</file>

<file path=ppt/tags/tag289.xml><?xml version="1.0" encoding="utf-8"?>
<p:tagLst xmlns:p="http://schemas.openxmlformats.org/presentationml/2006/main">
  <p:tag name="AS_UNIQUEID" val="5468"/>
</p:tagLst>
</file>

<file path=ppt/tags/tag290.xml><?xml version="1.0" encoding="utf-8"?>
<p:tagLst xmlns:p="http://schemas.openxmlformats.org/presentationml/2006/main">
  <p:tag name="AS_UNIQUEID" val="5487"/>
</p:tagLst>
</file>

<file path=ppt/tags/tag291.xml><?xml version="1.0" encoding="utf-8"?>
<p:tagLst xmlns:p="http://schemas.openxmlformats.org/presentationml/2006/main">
  <p:tag name="AS_UNIQUEID" val="3689"/>
</p:tagLst>
</file>

<file path=ppt/tags/tag292.xml><?xml version="1.0" encoding="utf-8"?>
<p:tagLst xmlns:p="http://schemas.openxmlformats.org/presentationml/2006/main">
  <p:tag name="AS_UNIQUEID" val="3696"/>
</p:tagLst>
</file>

<file path=ppt/tags/tag293.xml><?xml version="1.0" encoding="utf-8"?>
<p:tagLst xmlns:p="http://schemas.openxmlformats.org/presentationml/2006/main">
  <p:tag name="AS_UNIQUEID" val="3689"/>
</p:tagLst>
</file>

<file path=ppt/tags/tag294.xml><?xml version="1.0" encoding="utf-8"?>
<p:tagLst xmlns:p="http://schemas.openxmlformats.org/presentationml/2006/main">
  <p:tag name="AS_UNIQUEID" val="3689"/>
</p:tagLst>
</file>

<file path=ppt/tags/tag295.xml><?xml version="1.0" encoding="utf-8"?>
<p:tagLst xmlns:p="http://schemas.openxmlformats.org/presentationml/2006/main">
  <p:tag name="AS_UNIQUEID" val="3696"/>
</p:tagLst>
</file>

<file path=ppt/tags/tag296.xml><?xml version="1.0" encoding="utf-8"?>
<p:tagLst xmlns:p="http://schemas.openxmlformats.org/presentationml/2006/main">
  <p:tag name="AS_UNIQUEID" val="3696"/>
</p:tagLst>
</file>

<file path=ppt/tags/tag297.xml><?xml version="1.0" encoding="utf-8"?>
<p:tagLst xmlns:p="http://schemas.openxmlformats.org/presentationml/2006/main">
  <p:tag name="AS_UNIQUEID" val="3689"/>
</p:tagLst>
</file>

<file path=ppt/tags/tag298.xml><?xml version="1.0" encoding="utf-8"?>
<p:tagLst xmlns:p="http://schemas.openxmlformats.org/presentationml/2006/main">
  <p:tag name="AS_UNIQUEID" val="3689"/>
</p:tagLst>
</file>

<file path=ppt/tags/tag299.xml><?xml version="1.0" encoding="utf-8"?>
<p:tagLst xmlns:p="http://schemas.openxmlformats.org/presentationml/2006/main">
  <p:tag name="AS_UNIQUEID" val="3696"/>
</p:tagLst>
</file>

<file path=ppt/tags/tag300.xml><?xml version="1.0" encoding="utf-8"?>
<p:tagLst xmlns:p="http://schemas.openxmlformats.org/presentationml/2006/main">
  <p:tag name="AS_UNIQUEID" val="3696"/>
</p:tagLst>
</file>

<file path=ppt/tags/tag301.xml><?xml version="1.0" encoding="utf-8"?>
<p:tagLst xmlns:p="http://schemas.openxmlformats.org/presentationml/2006/main">
  <p:tag name="AS_UNIQUEID" val="3689"/>
</p:tagLst>
</file>

<file path=ppt/tags/tag302.xml><?xml version="1.0" encoding="utf-8"?>
<p:tagLst xmlns:p="http://schemas.openxmlformats.org/presentationml/2006/main">
  <p:tag name="AS_UNIQUEID" val="3689"/>
</p:tagLst>
</file>

<file path=ppt/tags/tag303.xml><?xml version="1.0" encoding="utf-8"?>
<p:tagLst xmlns:p="http://schemas.openxmlformats.org/presentationml/2006/main">
  <p:tag name="AS_UNIQUEID" val="3689"/>
</p:tagLst>
</file>

<file path=ppt/tags/tag304.xml><?xml version="1.0" encoding="utf-8"?>
<p:tagLst xmlns:p="http://schemas.openxmlformats.org/presentationml/2006/main">
  <p:tag name="AS_UNIQUEID" val="3696"/>
</p:tagLst>
</file>

<file path=ppt/tags/tag305.xml><?xml version="1.0" encoding="utf-8"?>
<p:tagLst xmlns:p="http://schemas.openxmlformats.org/presentationml/2006/main">
  <p:tag name="AS_UNIQUEID" val="3696"/>
</p:tagLst>
</file>

<file path=ppt/tags/tag306.xml><?xml version="1.0" encoding="utf-8"?>
<p:tagLst xmlns:p="http://schemas.openxmlformats.org/presentationml/2006/main">
  <p:tag name="AS_UNIQUEID" val="3696"/>
</p:tagLst>
</file>

<file path=ppt/tags/tag307.xml><?xml version="1.0" encoding="utf-8"?>
<p:tagLst xmlns:p="http://schemas.openxmlformats.org/presentationml/2006/main">
  <p:tag name="AS_UNIQUEID" val="5498"/>
</p:tagLst>
</file>

<file path=ppt/tags/tag308.xml><?xml version="1.0" encoding="utf-8"?>
<p:tagLst xmlns:p="http://schemas.openxmlformats.org/presentationml/2006/main">
  <p:tag name="AS_UNIQUEID" val="5499"/>
</p:tagLst>
</file>

<file path=ppt/tags/tag309.xml><?xml version="1.0" encoding="utf-8"?>
<p:tagLst xmlns:p="http://schemas.openxmlformats.org/presentationml/2006/main">
  <p:tag name="AS_UNIQUEID" val="5500"/>
</p:tagLst>
</file>

<file path=ppt/tags/tag310.xml><?xml version="1.0" encoding="utf-8"?>
<p:tagLst xmlns:p="http://schemas.openxmlformats.org/presentationml/2006/main">
  <p:tag name="AS_UNIQUEID" val="5495"/>
</p:tagLst>
</file>

<file path=ppt/tags/tag311.xml><?xml version="1.0" encoding="utf-8"?>
<p:tagLst xmlns:p="http://schemas.openxmlformats.org/presentationml/2006/main">
  <p:tag name="AS_UNIQUEID" val="5496"/>
</p:tagLst>
</file>

<file path=ppt/tags/tag312.xml><?xml version="1.0" encoding="utf-8"?>
<p:tagLst xmlns:p="http://schemas.openxmlformats.org/presentationml/2006/main">
  <p:tag name="AS_UNIQUEID" val="5497"/>
</p:tagLst>
</file>

<file path=ppt/tags/tag313.xml><?xml version="1.0" encoding="utf-8"?>
<p:tagLst xmlns:p="http://schemas.openxmlformats.org/presentationml/2006/main">
  <p:tag name="AS_UNIQUEID" val="5501"/>
</p:tagLst>
</file>

<file path=ppt/tags/tag314.xml><?xml version="1.0" encoding="utf-8"?>
<p:tagLst xmlns:p="http://schemas.openxmlformats.org/presentationml/2006/main">
  <p:tag name="AS_UNIQUEID" val="5502"/>
</p:tagLst>
</file>

<file path=ppt/tags/tag315.xml><?xml version="1.0" encoding="utf-8"?>
<p:tagLst xmlns:p="http://schemas.openxmlformats.org/presentationml/2006/main">
  <p:tag name="AS_UNIQUEID" val="5503"/>
</p:tagLst>
</file>

<file path=ppt/tags/tag316.xml><?xml version="1.0" encoding="utf-8"?>
<p:tagLst xmlns:p="http://schemas.openxmlformats.org/presentationml/2006/main">
  <p:tag name="AS_UNIQUEID" val="5746"/>
</p:tagLst>
</file>

<file path=ppt/tags/tag317.xml><?xml version="1.0" encoding="utf-8"?>
<p:tagLst xmlns:p="http://schemas.openxmlformats.org/presentationml/2006/main">
  <p:tag name="AS_UNIQUEID" val="5492"/>
</p:tagLst>
</file>

<file path=ppt/tags/tag318.xml><?xml version="1.0" encoding="utf-8"?>
<p:tagLst xmlns:p="http://schemas.openxmlformats.org/presentationml/2006/main">
  <p:tag name="AS_UNIQUEID" val="5493"/>
</p:tagLst>
</file>

<file path=ppt/tags/tag319.xml><?xml version="1.0" encoding="utf-8"?>
<p:tagLst xmlns:p="http://schemas.openxmlformats.org/presentationml/2006/main">
  <p:tag name="AS_UNIQUEID" val="5494"/>
</p:tagLst>
</file>

<file path=ppt/tags/tag320.xml><?xml version="1.0" encoding="utf-8"?>
<p:tagLst xmlns:p="http://schemas.openxmlformats.org/presentationml/2006/main">
  <p:tag name="AS_UNIQUEID" val="5487"/>
</p:tagLst>
</file>

<file path=ppt/tags/tag321.xml><?xml version="1.0" encoding="utf-8"?>
<p:tagLst xmlns:p="http://schemas.openxmlformats.org/presentationml/2006/main">
  <p:tag name="AS_UNIQUEID" val="5748"/>
</p:tagLst>
</file>

<file path=ppt/tags/tag322.xml><?xml version="1.0" encoding="utf-8"?>
<p:tagLst xmlns:p="http://schemas.openxmlformats.org/presentationml/2006/main">
  <p:tag name="AS_UNIQUEID" val="5749"/>
</p:tagLst>
</file>

<file path=ppt/tags/tag323.xml><?xml version="1.0" encoding="utf-8"?>
<p:tagLst xmlns:p="http://schemas.openxmlformats.org/presentationml/2006/main">
  <p:tag name="AS_UNIQUEID" val="5750"/>
</p:tagLst>
</file>

<file path=ppt/tags/tag324.xml><?xml version="1.0" encoding="utf-8"?>
<p:tagLst xmlns:p="http://schemas.openxmlformats.org/presentationml/2006/main">
  <p:tag name="AS_UNIQUEID" val="5751"/>
</p:tagLst>
</file>

<file path=ppt/tags/tag325.xml><?xml version="1.0" encoding="utf-8"?>
<p:tagLst xmlns:p="http://schemas.openxmlformats.org/presentationml/2006/main">
  <p:tag name="AS_UNIQUEID" val="5752"/>
</p:tagLst>
</file>

<file path=ppt/tags/tag326.xml><?xml version="1.0" encoding="utf-8"?>
<p:tagLst xmlns:p="http://schemas.openxmlformats.org/presentationml/2006/main">
  <p:tag name="AS_UNIQUEID" val="5753"/>
</p:tagLst>
</file>

<file path=ppt/tags/tag327.xml><?xml version="1.0" encoding="utf-8"?>
<p:tagLst xmlns:p="http://schemas.openxmlformats.org/presentationml/2006/main">
  <p:tag name="AS_UNIQUEID" val="5754"/>
</p:tagLst>
</file>

<file path=ppt/tags/tag328.xml><?xml version="1.0" encoding="utf-8"?>
<p:tagLst xmlns:p="http://schemas.openxmlformats.org/presentationml/2006/main">
  <p:tag name="AS_UNIQUEID" val="5783"/>
</p:tagLst>
</file>

<file path=ppt/tags/tag329.xml><?xml version="1.0" encoding="utf-8"?>
<p:tagLst xmlns:p="http://schemas.openxmlformats.org/presentationml/2006/main">
  <p:tag name="AS_UNIQUEID" val="5487"/>
</p:tagLst>
</file>

<file path=ppt/tags/tag330.xml><?xml version="1.0" encoding="utf-8"?>
<p:tagLst xmlns:p="http://schemas.openxmlformats.org/presentationml/2006/main">
  <p:tag name="AS_UNIQUEID" val="5756"/>
</p:tagLst>
</file>

<file path=ppt/tags/tag331.xml><?xml version="1.0" encoding="utf-8"?>
<p:tagLst xmlns:p="http://schemas.openxmlformats.org/presentationml/2006/main">
  <p:tag name="AS_UNIQUEID" val="5757"/>
</p:tagLst>
</file>

<file path=ppt/tags/tag332.xml><?xml version="1.0" encoding="utf-8"?>
<p:tagLst xmlns:p="http://schemas.openxmlformats.org/presentationml/2006/main">
  <p:tag name="AS_UNIQUEID" val="5758"/>
</p:tagLst>
</file>

<file path=ppt/tags/tag333.xml><?xml version="1.0" encoding="utf-8"?>
<p:tagLst xmlns:p="http://schemas.openxmlformats.org/presentationml/2006/main">
  <p:tag name="AS_UNIQUEID" val="5759"/>
</p:tagLst>
</file>

<file path=ppt/tags/tag334.xml><?xml version="1.0" encoding="utf-8"?>
<p:tagLst xmlns:p="http://schemas.openxmlformats.org/presentationml/2006/main">
  <p:tag name="AS_UNIQUEID" val="5760"/>
</p:tagLst>
</file>

<file path=ppt/tags/tag335.xml><?xml version="1.0" encoding="utf-8"?>
<p:tagLst xmlns:p="http://schemas.openxmlformats.org/presentationml/2006/main">
  <p:tag name="AS_UNIQUEID" val="27"/>
</p:tagLst>
</file>

<file path=ppt/tags/tag336.xml><?xml version="1.0" encoding="utf-8"?>
<p:tagLst xmlns:p="http://schemas.openxmlformats.org/presentationml/2006/main">
  <p:tag name="AS_UNIQUEID" val="28"/>
</p:tagLst>
</file>

<file path=ppt/tags/tag337.xml><?xml version="1.0" encoding="utf-8"?>
<p:tagLst xmlns:p="http://schemas.openxmlformats.org/presentationml/2006/main">
  <p:tag name="AS_UNIQUEID" val="29"/>
</p:tagLst>
</file>

<file path=ppt/tags/tag338.xml><?xml version="1.0" encoding="utf-8"?>
<p:tagLst xmlns:p="http://schemas.openxmlformats.org/presentationml/2006/main">
  <p:tag name="AS_UNIQUEID" val="30"/>
</p:tagLst>
</file>

<file path=ppt/tags/tag339.xml><?xml version="1.0" encoding="utf-8"?>
<p:tagLst xmlns:p="http://schemas.openxmlformats.org/presentationml/2006/main">
  <p:tag name="AS_UNIQUEID" val="31"/>
</p:tagLst>
</file>

<file path=ppt/tags/tag340.xml><?xml version="1.0" encoding="utf-8"?>
<p:tagLst xmlns:p="http://schemas.openxmlformats.org/presentationml/2006/main">
  <p:tag name="AS_UNIQUEID" val="32"/>
</p:tagLst>
</file>

<file path=ppt/tags/tag341.xml><?xml version="1.0" encoding="utf-8"?>
<p:tagLst xmlns:p="http://schemas.openxmlformats.org/presentationml/2006/main">
  <p:tag name="AS_UNIQUEID" val="33"/>
</p:tagLst>
</file>

<file path=ppt/tags/tag342.xml><?xml version="1.0" encoding="utf-8"?>
<p:tagLst xmlns:p="http://schemas.openxmlformats.org/presentationml/2006/main">
  <p:tag name="AS_UNIQUEID" val="34"/>
</p:tagLst>
</file>

<file path=ppt/tags/tag343.xml><?xml version="1.0" encoding="utf-8"?>
<p:tagLst xmlns:p="http://schemas.openxmlformats.org/presentationml/2006/main">
  <p:tag name="AS_UNIQUEID" val="35"/>
</p:tagLst>
</file>

<file path=ppt/tags/tag344.xml><?xml version="1.0" encoding="utf-8"?>
<p:tagLst xmlns:p="http://schemas.openxmlformats.org/presentationml/2006/main">
  <p:tag name="AS_UNIQUEID" val="39"/>
</p:tagLst>
</file>

<file path=ppt/tags/tag345.xml><?xml version="1.0" encoding="utf-8"?>
<p:tagLst xmlns:p="http://schemas.openxmlformats.org/presentationml/2006/main">
  <p:tag name="AS_UNIQUEID" val="40"/>
</p:tagLst>
</file>

<file path=ppt/tags/tag346.xml><?xml version="1.0" encoding="utf-8"?>
<p:tagLst xmlns:p="http://schemas.openxmlformats.org/presentationml/2006/main">
  <p:tag name="AS_UNIQUEID" val="41"/>
</p:tagLst>
</file>

<file path=ppt/tags/tag347.xml><?xml version="1.0" encoding="utf-8"?>
<p:tagLst xmlns:p="http://schemas.openxmlformats.org/presentationml/2006/main">
  <p:tag name="AS_UNIQUEID" val="42"/>
</p:tagLst>
</file>

<file path=ppt/tags/tag348.xml><?xml version="1.0" encoding="utf-8"?>
<p:tagLst xmlns:p="http://schemas.openxmlformats.org/presentationml/2006/main">
  <p:tag name="AS_UNIQUEID" val="43"/>
</p:tagLst>
</file>

<file path=ppt/tags/tag349.xml><?xml version="1.0" encoding="utf-8"?>
<p:tagLst xmlns:p="http://schemas.openxmlformats.org/presentationml/2006/main">
  <p:tag name="AS_UNIQUEID" val="44"/>
</p:tagLst>
</file>

<file path=ppt/tags/tag350.xml><?xml version="1.0" encoding="utf-8"?>
<p:tagLst xmlns:p="http://schemas.openxmlformats.org/presentationml/2006/main">
  <p:tag name="AS_UNIQUEID" val="45"/>
</p:tagLst>
</file>

<file path=ppt/tags/tag351.xml><?xml version="1.0" encoding="utf-8"?>
<p:tagLst xmlns:p="http://schemas.openxmlformats.org/presentationml/2006/main">
  <p:tag name="AS_UNIQUEID" val="48"/>
</p:tagLst>
</file>

<file path=ppt/tags/tag352.xml><?xml version="1.0" encoding="utf-8"?>
<p:tagLst xmlns:p="http://schemas.openxmlformats.org/presentationml/2006/main">
  <p:tag name="AS_UNIQUEID" val="49"/>
</p:tagLst>
</file>

<file path=ppt/tags/tag353.xml><?xml version="1.0" encoding="utf-8"?>
<p:tagLst xmlns:p="http://schemas.openxmlformats.org/presentationml/2006/main">
  <p:tag name="AS_UNIQUEID" val="51"/>
</p:tagLst>
</file>

<file path=ppt/tags/tag354.xml><?xml version="1.0" encoding="utf-8"?>
<p:tagLst xmlns:p="http://schemas.openxmlformats.org/presentationml/2006/main">
  <p:tag name="AS_UNIQUEID" val="52"/>
</p:tagLst>
</file>

<file path=ppt/tags/tag355.xml><?xml version="1.0" encoding="utf-8"?>
<p:tagLst xmlns:p="http://schemas.openxmlformats.org/presentationml/2006/main">
  <p:tag name="AS_UNIQUEID" val="53"/>
</p:tagLst>
</file>

<file path=ppt/tags/tag356.xml><?xml version="1.0" encoding="utf-8"?>
<p:tagLst xmlns:p="http://schemas.openxmlformats.org/presentationml/2006/main">
  <p:tag name="AS_UNIQUEID" val="54"/>
</p:tagLst>
</file>

<file path=ppt/tags/tag357.xml><?xml version="1.0" encoding="utf-8"?>
<p:tagLst xmlns:p="http://schemas.openxmlformats.org/presentationml/2006/main">
  <p:tag name="AS_UNIQUEID" val="55"/>
</p:tagLst>
</file>

<file path=ppt/tags/tag358.xml><?xml version="1.0" encoding="utf-8"?>
<p:tagLst xmlns:p="http://schemas.openxmlformats.org/presentationml/2006/main">
  <p:tag name="AS_UNIQUEID" val="35"/>
</p:tagLst>
</file>

<file path=ppt/tags/tag359.xml><?xml version="1.0" encoding="utf-8"?>
<p:tagLst xmlns:p="http://schemas.openxmlformats.org/presentationml/2006/main">
  <p:tag name="AS_UNIQUEID" val="5763"/>
</p:tagLst>
</file>

<file path=ppt/tags/tag360.xml><?xml version="1.0" encoding="utf-8"?>
<p:tagLst xmlns:p="http://schemas.openxmlformats.org/presentationml/2006/main">
  <p:tag name="AS_UNIQUEID" val="5764"/>
</p:tagLst>
</file>

<file path=ppt/tags/tag361.xml><?xml version="1.0" encoding="utf-8"?>
<p:tagLst xmlns:p="http://schemas.openxmlformats.org/presentationml/2006/main">
  <p:tag name="AS_UNIQUEID" val="5765"/>
</p:tagLst>
</file>

<file path=ppt/tags/tag362.xml><?xml version="1.0" encoding="utf-8"?>
<p:tagLst xmlns:p="http://schemas.openxmlformats.org/presentationml/2006/main">
  <p:tag name="AS_UNIQUEID" val="5766"/>
</p:tagLst>
</file>

<file path=ppt/tags/tag363.xml><?xml version="1.0" encoding="utf-8"?>
<p:tagLst xmlns:p="http://schemas.openxmlformats.org/presentationml/2006/main">
  <p:tag name="AS_UNIQUEID" val="5767"/>
</p:tagLst>
</file>

<file path=ppt/tags/tag364.xml><?xml version="1.0" encoding="utf-8"?>
<p:tagLst xmlns:p="http://schemas.openxmlformats.org/presentationml/2006/main">
  <p:tag name="AS_UNIQUEID" val="5768"/>
</p:tagLst>
</file>

<file path=ppt/tags/tag365.xml><?xml version="1.0" encoding="utf-8"?>
<p:tagLst xmlns:p="http://schemas.openxmlformats.org/presentationml/2006/main">
  <p:tag name="AS_UNIQUEID" val="5769"/>
</p:tagLst>
</file>

<file path=ppt/tags/tag366.xml><?xml version="1.0" encoding="utf-8"?>
<p:tagLst xmlns:p="http://schemas.openxmlformats.org/presentationml/2006/main">
  <p:tag name="AS_UNIQUEID" val="5770"/>
</p:tagLst>
</file>

<file path=ppt/tags/tag367.xml><?xml version="1.0" encoding="utf-8"?>
<p:tagLst xmlns:p="http://schemas.openxmlformats.org/presentationml/2006/main">
  <p:tag name="AS_UNIQUEID" val="5771"/>
</p:tagLst>
</file>

<file path=ppt/tags/tag368.xml><?xml version="1.0" encoding="utf-8"?>
<p:tagLst xmlns:p="http://schemas.openxmlformats.org/presentationml/2006/main">
  <p:tag name="AS_UNIQUEID" val="5773"/>
</p:tagLst>
</file>

<file path=ppt/tags/tag369.xml><?xml version="1.0" encoding="utf-8"?>
<p:tagLst xmlns:p="http://schemas.openxmlformats.org/presentationml/2006/main">
  <p:tag name="AS_UNIQUEID" val="5774"/>
</p:tagLst>
</file>

<file path=ppt/tags/tag370.xml><?xml version="1.0" encoding="utf-8"?>
<p:tagLst xmlns:p="http://schemas.openxmlformats.org/presentationml/2006/main">
  <p:tag name="AS_UNIQUEID" val="5775"/>
</p:tagLst>
</file>

<file path=ppt/tags/tag371.xml><?xml version="1.0" encoding="utf-8"?>
<p:tagLst xmlns:p="http://schemas.openxmlformats.org/presentationml/2006/main">
  <p:tag name="AS_UNIQUEID" val="5776"/>
</p:tagLst>
</file>

<file path=ppt/tags/tag372.xml><?xml version="1.0" encoding="utf-8"?>
<p:tagLst xmlns:p="http://schemas.openxmlformats.org/presentationml/2006/main">
  <p:tag name="AS_UNIQUEID" val="5777"/>
</p:tagLst>
</file>

<file path=ppt/tags/tag373.xml><?xml version="1.0" encoding="utf-8"?>
<p:tagLst xmlns:p="http://schemas.openxmlformats.org/presentationml/2006/main">
  <p:tag name="AS_UNIQUEID" val="5778"/>
</p:tagLst>
</file>

<file path=ppt/tags/tag374.xml><?xml version="1.0" encoding="utf-8"?>
<p:tagLst xmlns:p="http://schemas.openxmlformats.org/presentationml/2006/main">
  <p:tag name="AS_UNIQUEID" val="5780"/>
</p:tagLst>
</file>

<file path=ppt/tags/tag375.xml><?xml version="1.0" encoding="utf-8"?>
<p:tagLst xmlns:p="http://schemas.openxmlformats.org/presentationml/2006/main">
  <p:tag name="AS_UNIQUEID" val="5781"/>
</p:tagLst>
</file>

<file path=ppt/tags/tag376.xml><?xml version="1.0" encoding="utf-8"?>
<p:tagLst xmlns:p="http://schemas.openxmlformats.org/presentationml/2006/main">
  <p:tag name="AS_UNIQUEID" val="5782"/>
</p:tagLst>
</file>

<file path=ppt/tags/tag377.xml><?xml version="1.0" encoding="utf-8"?>
<p:tagLst xmlns:p="http://schemas.openxmlformats.org/presentationml/2006/main">
  <p:tag name="AS_UNIQUEID" val="5619"/>
</p:tagLst>
</file>

<file path=ppt/tags/tag378.xml><?xml version="1.0" encoding="utf-8"?>
<p:tagLst xmlns:p="http://schemas.openxmlformats.org/presentationml/2006/main">
  <p:tag name="AS_UNIQUEID" val="5620"/>
</p:tagLst>
</file>

<file path=ppt/tags/tag379.xml><?xml version="1.0" encoding="utf-8"?>
<p:tagLst xmlns:p="http://schemas.openxmlformats.org/presentationml/2006/main">
  <p:tag name="AS_UNIQUEID" val="5621"/>
</p:tagLst>
</file>

<file path=ppt/tags/tag380.xml><?xml version="1.0" encoding="utf-8"?>
<p:tagLst xmlns:p="http://schemas.openxmlformats.org/presentationml/2006/main">
  <p:tag name="AS_UNIQUEID" val="5622"/>
</p:tagLst>
</file>

<file path=ppt/tags/tag381.xml><?xml version="1.0" encoding="utf-8"?>
<p:tagLst xmlns:p="http://schemas.openxmlformats.org/presentationml/2006/main">
  <p:tag name="AS_UNIQUEID" val="5623"/>
</p:tagLst>
</file>

<file path=ppt/tags/tag382.xml><?xml version="1.0" encoding="utf-8"?>
<p:tagLst xmlns:p="http://schemas.openxmlformats.org/presentationml/2006/main">
  <p:tag name="AS_UNIQUEID" val="5624"/>
</p:tagLst>
</file>

<file path=ppt/tags/tag383.xml><?xml version="1.0" encoding="utf-8"?>
<p:tagLst xmlns:p="http://schemas.openxmlformats.org/presentationml/2006/main">
  <p:tag name="AS_OS" val="Unix 3.10 unknown"/>
  <p:tag name="AS_RELEASE_DATE" val="2020.11.30"/>
  <p:tag name="AS_TITLE" val="Aspose.Slides for Java"/>
  <p:tag name="AS_VERSION" val="20.11"/>
  <p:tag name="KSO_WPP_MARK_KEY" val="d8f72da9-7f41-422a-b6f2-cf917374fe01"/>
  <p:tag name="COMMONDATA" val="eyJoZGlkIjoiZTA4NzIyN2MxYTlmMzQ1NGE2MjU5NWRkMjhlOGMxYTA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4385</Words>
  <Application>WPS 演示</Application>
  <PresentationFormat/>
  <Paragraphs>440</Paragraphs>
  <Slides>27</Slides>
  <Notes>2</Notes>
  <HiddenSlides>0</HiddenSlides>
  <MMClips>1</MMClips>
  <ScaleCrop>false</ScaleCrop>
  <HeadingPairs>
    <vt:vector size="6" baseType="variant">
      <vt:variant>
        <vt:lpstr>已用的字体</vt:lpstr>
      </vt:variant>
      <vt:variant>
        <vt:i4>22</vt:i4>
      </vt:variant>
      <vt:variant>
        <vt:lpstr>主题</vt:lpstr>
      </vt:variant>
      <vt:variant>
        <vt:i4>1</vt:i4>
      </vt:variant>
      <vt:variant>
        <vt:lpstr>幻灯片标题</vt:lpstr>
      </vt:variant>
      <vt:variant>
        <vt:i4>27</vt:i4>
      </vt:variant>
    </vt:vector>
  </HeadingPairs>
  <TitlesOfParts>
    <vt:vector size="50" baseType="lpstr">
      <vt:lpstr>Arial</vt:lpstr>
      <vt:lpstr>宋体</vt:lpstr>
      <vt:lpstr>Wingdings</vt:lpstr>
      <vt:lpstr>幼圆</vt:lpstr>
      <vt:lpstr>华文琥珀</vt:lpstr>
      <vt:lpstr>Arial</vt:lpstr>
      <vt:lpstr>华文新魏</vt:lpstr>
      <vt:lpstr>华文隶书</vt:lpstr>
      <vt:lpstr>方正粗黑宋简体</vt:lpstr>
      <vt:lpstr>微软雅黑</vt:lpstr>
      <vt:lpstr>等线</vt:lpstr>
      <vt:lpstr>楷体</vt:lpstr>
      <vt:lpstr>黑体</vt:lpstr>
      <vt:lpstr>Wingdings</vt:lpstr>
      <vt:lpstr>Arial Unicode MS</vt:lpstr>
      <vt:lpstr>Calibri</vt:lpstr>
      <vt:lpstr>PingFang SC</vt:lpstr>
      <vt:lpstr>Segoe Print</vt:lpstr>
      <vt:lpstr>Calibri</vt:lpstr>
      <vt:lpstr>华文楷体</vt:lpstr>
      <vt:lpstr>隶书</vt:lpstr>
      <vt:lpstr>仿宋</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予之</cp:lastModifiedBy>
  <cp:revision>7</cp:revision>
  <cp:lastPrinted>2022-03-19T15:06:00Z</cp:lastPrinted>
  <dcterms:created xsi:type="dcterms:W3CDTF">2022-03-19T15:06:00Z</dcterms:created>
  <dcterms:modified xsi:type="dcterms:W3CDTF">2022-07-10T03:25:21Z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ICV">
    <vt:lpwstr>3FA2178372DE462BA2B1C2F574DB4094</vt:lpwstr>
  </property>
  <property fmtid="{D5CDD505-2E9C-101B-9397-08002B2CF9AE}" pid="7" name="KSOProductBuildVer">
    <vt:lpwstr>2052-11.1.0.11830</vt:lpwstr>
  </property>
</Properties>
</file>