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7" r:id="rId5"/>
    <p:sldId id="259" r:id="rId6"/>
    <p:sldId id="260" r:id="rId7"/>
    <p:sldId id="261" r:id="rId8"/>
    <p:sldId id="262" r:id="rId9"/>
    <p:sldId id="263" r:id="rId10"/>
    <p:sldId id="264" r:id="rId11"/>
    <p:sldId id="266" r:id="rId12"/>
    <p:sldId id="265" r:id="rId13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524" y="-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1367F7-6FD2-4C31-A99B-27AE6D25FBE2}" type="datetimeFigureOut">
              <a:rPr lang="zh-CN" altLang="en-US" smtClean="0"/>
              <a:pPr/>
              <a:t>2017/12/29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5475FE-6A1C-45AD-9A33-CC5C3E8F9881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1367F7-6FD2-4C31-A99B-27AE6D25FBE2}" type="datetimeFigureOut">
              <a:rPr lang="zh-CN" altLang="en-US" smtClean="0"/>
              <a:pPr/>
              <a:t>2017/12/29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5475FE-6A1C-45AD-9A33-CC5C3E8F9881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1367F7-6FD2-4C31-A99B-27AE6D25FBE2}" type="datetimeFigureOut">
              <a:rPr lang="zh-CN" altLang="en-US" smtClean="0"/>
              <a:pPr/>
              <a:t>2017/12/29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5475FE-6A1C-45AD-9A33-CC5C3E8F9881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1367F7-6FD2-4C31-A99B-27AE6D25FBE2}" type="datetimeFigureOut">
              <a:rPr lang="zh-CN" altLang="en-US" smtClean="0"/>
              <a:pPr/>
              <a:t>2017/12/29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5475FE-6A1C-45AD-9A33-CC5C3E8F9881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1367F7-6FD2-4C31-A99B-27AE6D25FBE2}" type="datetimeFigureOut">
              <a:rPr lang="zh-CN" altLang="en-US" smtClean="0"/>
              <a:pPr/>
              <a:t>2017/12/29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5475FE-6A1C-45AD-9A33-CC5C3E8F9881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1367F7-6FD2-4C31-A99B-27AE6D25FBE2}" type="datetimeFigureOut">
              <a:rPr lang="zh-CN" altLang="en-US" smtClean="0"/>
              <a:pPr/>
              <a:t>2017/12/29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5475FE-6A1C-45AD-9A33-CC5C3E8F9881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1367F7-6FD2-4C31-A99B-27AE6D25FBE2}" type="datetimeFigureOut">
              <a:rPr lang="zh-CN" altLang="en-US" smtClean="0"/>
              <a:pPr/>
              <a:t>2017/12/29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5475FE-6A1C-45AD-9A33-CC5C3E8F9881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1367F7-6FD2-4C31-A99B-27AE6D25FBE2}" type="datetimeFigureOut">
              <a:rPr lang="zh-CN" altLang="en-US" smtClean="0"/>
              <a:pPr/>
              <a:t>2017/12/29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5475FE-6A1C-45AD-9A33-CC5C3E8F9881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1367F7-6FD2-4C31-A99B-27AE6D25FBE2}" type="datetimeFigureOut">
              <a:rPr lang="zh-CN" altLang="en-US" smtClean="0"/>
              <a:pPr/>
              <a:t>2017/12/29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5475FE-6A1C-45AD-9A33-CC5C3E8F9881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1367F7-6FD2-4C31-A99B-27AE6D25FBE2}" type="datetimeFigureOut">
              <a:rPr lang="zh-CN" altLang="en-US" smtClean="0"/>
              <a:pPr/>
              <a:t>2017/12/29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5475FE-6A1C-45AD-9A33-CC5C3E8F9881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1367F7-6FD2-4C31-A99B-27AE6D25FBE2}" type="datetimeFigureOut">
              <a:rPr lang="zh-CN" altLang="en-US" smtClean="0"/>
              <a:pPr/>
              <a:t>2017/12/29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5475FE-6A1C-45AD-9A33-CC5C3E8F9881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1367F7-6FD2-4C31-A99B-27AE6D25FBE2}" type="datetimeFigureOut">
              <a:rPr lang="zh-CN" altLang="en-US" smtClean="0"/>
              <a:pPr/>
              <a:t>2017/12/29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85475FE-6A1C-45AD-9A33-CC5C3E8F9881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785786" y="142852"/>
            <a:ext cx="757242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b="1" dirty="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第六课  参与政治生活</a:t>
            </a:r>
            <a:endParaRPr lang="zh-CN" altLang="en-US" sz="3200" b="1" dirty="0">
              <a:solidFill>
                <a:srgbClr val="FF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" name="左大括号 4"/>
          <p:cNvSpPr/>
          <p:nvPr/>
        </p:nvSpPr>
        <p:spPr>
          <a:xfrm>
            <a:off x="357158" y="1428736"/>
            <a:ext cx="785818" cy="4857784"/>
          </a:xfrm>
          <a:prstGeom prst="leftBrac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TextBox 5"/>
          <p:cNvSpPr txBox="1"/>
          <p:nvPr/>
        </p:nvSpPr>
        <p:spPr>
          <a:xfrm>
            <a:off x="857224" y="1357298"/>
            <a:ext cx="4143404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>
                <a:solidFill>
                  <a:srgbClr val="0070C0"/>
                </a:solidFill>
                <a:latin typeface="微软雅黑" pitchFamily="34" charset="-122"/>
                <a:ea typeface="微软雅黑" pitchFamily="34" charset="-122"/>
              </a:rPr>
              <a:t>人民当家作主</a:t>
            </a:r>
            <a:endParaRPr lang="en-US" altLang="zh-CN" sz="2400" b="1" dirty="0" smtClean="0">
              <a:solidFill>
                <a:srgbClr val="0070C0"/>
              </a:solidFill>
              <a:latin typeface="微软雅黑" pitchFamily="34" charset="-122"/>
              <a:ea typeface="微软雅黑" pitchFamily="34" charset="-122"/>
            </a:endParaRPr>
          </a:p>
          <a:p>
            <a:r>
              <a:rPr lang="zh-CN" altLang="en-US" sz="2400" b="1" dirty="0" smtClean="0">
                <a:solidFill>
                  <a:srgbClr val="0070C0"/>
                </a:solidFill>
                <a:latin typeface="微软雅黑" pitchFamily="34" charset="-122"/>
                <a:ea typeface="微软雅黑" pitchFamily="34" charset="-122"/>
              </a:rPr>
              <a:t>的法治国家</a:t>
            </a:r>
            <a:endParaRPr lang="en-US" altLang="zh-CN" sz="2400" b="1" dirty="0" smtClean="0">
              <a:solidFill>
                <a:srgbClr val="0070C0"/>
              </a:solidFill>
              <a:latin typeface="微软雅黑" pitchFamily="34" charset="-122"/>
              <a:ea typeface="微软雅黑" pitchFamily="34" charset="-122"/>
            </a:endParaRPr>
          </a:p>
          <a:p>
            <a:endParaRPr lang="en-US" altLang="zh-CN" sz="2400" b="1" dirty="0">
              <a:solidFill>
                <a:srgbClr val="0070C0"/>
              </a:solidFill>
              <a:latin typeface="微软雅黑" pitchFamily="34" charset="-122"/>
              <a:ea typeface="微软雅黑" pitchFamily="34" charset="-122"/>
            </a:endParaRPr>
          </a:p>
          <a:p>
            <a:endParaRPr lang="en-US" altLang="zh-CN" sz="2400" b="1" dirty="0" smtClean="0">
              <a:solidFill>
                <a:srgbClr val="0070C0"/>
              </a:solidFill>
              <a:latin typeface="微软雅黑" pitchFamily="34" charset="-122"/>
              <a:ea typeface="微软雅黑" pitchFamily="34" charset="-122"/>
            </a:endParaRPr>
          </a:p>
          <a:p>
            <a:endParaRPr lang="en-US" altLang="zh-CN" sz="2400" b="1" dirty="0" smtClean="0">
              <a:solidFill>
                <a:srgbClr val="0070C0"/>
              </a:solidFill>
              <a:latin typeface="微软雅黑" pitchFamily="34" charset="-122"/>
              <a:ea typeface="微软雅黑" pitchFamily="34" charset="-122"/>
            </a:endParaRPr>
          </a:p>
          <a:p>
            <a:r>
              <a:rPr lang="zh-CN" altLang="en-US" sz="2400" b="1" dirty="0" smtClean="0">
                <a:solidFill>
                  <a:srgbClr val="0070C0"/>
                </a:solidFill>
                <a:latin typeface="微软雅黑" pitchFamily="34" charset="-122"/>
                <a:ea typeface="微软雅黑" pitchFamily="34" charset="-122"/>
              </a:rPr>
              <a:t>宪法是国家</a:t>
            </a:r>
            <a:endParaRPr lang="en-US" altLang="zh-CN" sz="2400" b="1" dirty="0" smtClean="0">
              <a:solidFill>
                <a:srgbClr val="0070C0"/>
              </a:solidFill>
              <a:latin typeface="微软雅黑" pitchFamily="34" charset="-122"/>
              <a:ea typeface="微软雅黑" pitchFamily="34" charset="-122"/>
            </a:endParaRPr>
          </a:p>
          <a:p>
            <a:r>
              <a:rPr lang="zh-CN" altLang="en-US" sz="2400" b="1" dirty="0" smtClean="0">
                <a:solidFill>
                  <a:srgbClr val="0070C0"/>
                </a:solidFill>
                <a:latin typeface="微软雅黑" pitchFamily="34" charset="-122"/>
                <a:ea typeface="微软雅黑" pitchFamily="34" charset="-122"/>
              </a:rPr>
              <a:t>的根本大法</a:t>
            </a:r>
            <a:endParaRPr lang="en-US" altLang="zh-CN" sz="2400" b="1" dirty="0" smtClean="0">
              <a:solidFill>
                <a:srgbClr val="0070C0"/>
              </a:solidFill>
              <a:latin typeface="微软雅黑" pitchFamily="34" charset="-122"/>
              <a:ea typeface="微软雅黑" pitchFamily="34" charset="-122"/>
            </a:endParaRPr>
          </a:p>
          <a:p>
            <a:r>
              <a:rPr lang="zh-CN" altLang="en-US" sz="2000" b="1" dirty="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（从内容、</a:t>
            </a:r>
            <a:endParaRPr lang="en-US" altLang="zh-CN" sz="2000" b="1" dirty="0" smtClean="0">
              <a:solidFill>
                <a:srgbClr val="FF0000"/>
              </a:solidFill>
              <a:latin typeface="微软雅黑" pitchFamily="34" charset="-122"/>
              <a:ea typeface="微软雅黑" pitchFamily="34" charset="-122"/>
            </a:endParaRPr>
          </a:p>
          <a:p>
            <a:r>
              <a:rPr lang="zh-CN" altLang="en-US" sz="2000" b="1" dirty="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效力、制定</a:t>
            </a:r>
            <a:endParaRPr lang="en-US" altLang="zh-CN" sz="2000" b="1" dirty="0" smtClean="0">
              <a:solidFill>
                <a:srgbClr val="FF0000"/>
              </a:solidFill>
              <a:latin typeface="微软雅黑" pitchFamily="34" charset="-122"/>
              <a:ea typeface="微软雅黑" pitchFamily="34" charset="-122"/>
            </a:endParaRPr>
          </a:p>
          <a:p>
            <a:r>
              <a:rPr lang="zh-CN" altLang="en-US" sz="2000" b="1" dirty="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和修改程序</a:t>
            </a:r>
            <a:endParaRPr lang="en-US" altLang="zh-CN" sz="2000" b="1" dirty="0" smtClean="0">
              <a:solidFill>
                <a:srgbClr val="FF0000"/>
              </a:solidFill>
              <a:latin typeface="微软雅黑" pitchFamily="34" charset="-122"/>
              <a:ea typeface="微软雅黑" pitchFamily="34" charset="-122"/>
            </a:endParaRPr>
          </a:p>
          <a:p>
            <a:r>
              <a:rPr lang="zh-CN" altLang="en-US" sz="2000" b="1" dirty="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方面看）</a:t>
            </a:r>
            <a:endParaRPr lang="en-US" altLang="zh-CN" sz="2000" b="1" dirty="0" smtClean="0">
              <a:solidFill>
                <a:srgbClr val="FF0000"/>
              </a:solidFill>
              <a:latin typeface="微软雅黑" pitchFamily="34" charset="-122"/>
              <a:ea typeface="微软雅黑" pitchFamily="34" charset="-122"/>
            </a:endParaRPr>
          </a:p>
          <a:p>
            <a:endParaRPr lang="en-US" altLang="zh-CN" sz="2400" b="1" dirty="0" smtClean="0">
              <a:solidFill>
                <a:srgbClr val="0070C0"/>
              </a:solidFill>
              <a:latin typeface="微软雅黑" pitchFamily="34" charset="-122"/>
              <a:ea typeface="微软雅黑" pitchFamily="34" charset="-122"/>
            </a:endParaRPr>
          </a:p>
          <a:p>
            <a:endParaRPr lang="en-US" altLang="zh-CN" sz="2400" b="1" dirty="0" smtClean="0">
              <a:solidFill>
                <a:srgbClr val="0070C0"/>
              </a:solidFill>
              <a:latin typeface="微软雅黑" pitchFamily="34" charset="-122"/>
              <a:ea typeface="微软雅黑" pitchFamily="34" charset="-122"/>
            </a:endParaRPr>
          </a:p>
          <a:p>
            <a:r>
              <a:rPr lang="zh-CN" altLang="en-US" sz="2400" b="1" dirty="0">
                <a:solidFill>
                  <a:srgbClr val="0070C0"/>
                </a:solidFill>
                <a:latin typeface="微软雅黑" pitchFamily="34" charset="-122"/>
                <a:ea typeface="微软雅黑" pitchFamily="34" charset="-122"/>
              </a:rPr>
              <a:t>依法</a:t>
            </a:r>
            <a:r>
              <a:rPr lang="zh-CN" altLang="en-US" sz="2400" b="1" dirty="0" smtClean="0">
                <a:solidFill>
                  <a:srgbClr val="0070C0"/>
                </a:solidFill>
                <a:latin typeface="微软雅黑" pitchFamily="34" charset="-122"/>
                <a:ea typeface="微软雅黑" pitchFamily="34" charset="-122"/>
              </a:rPr>
              <a:t>参与政治生活</a:t>
            </a:r>
            <a:endParaRPr lang="zh-CN" altLang="en-US" sz="2400" b="1" dirty="0">
              <a:solidFill>
                <a:srgbClr val="0070C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7" name="左大括号 6"/>
          <p:cNvSpPr/>
          <p:nvPr/>
        </p:nvSpPr>
        <p:spPr>
          <a:xfrm>
            <a:off x="3000364" y="1214422"/>
            <a:ext cx="357190" cy="1143008"/>
          </a:xfrm>
          <a:prstGeom prst="lef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TextBox 7"/>
          <p:cNvSpPr txBox="1"/>
          <p:nvPr/>
        </p:nvSpPr>
        <p:spPr>
          <a:xfrm>
            <a:off x="3214678" y="1071546"/>
            <a:ext cx="5572164" cy="17851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200" b="1" dirty="0" smtClean="0">
                <a:solidFill>
                  <a:srgbClr val="7030A0"/>
                </a:solidFill>
                <a:latin typeface="微软雅黑" pitchFamily="34" charset="-122"/>
                <a:ea typeface="微软雅黑" pitchFamily="34" charset="-122"/>
              </a:rPr>
              <a:t>人民怎样当家作主</a:t>
            </a:r>
            <a:endParaRPr lang="en-US" altLang="zh-CN" sz="2200" b="1" dirty="0" smtClean="0">
              <a:solidFill>
                <a:srgbClr val="7030A0"/>
              </a:solidFill>
              <a:latin typeface="微软雅黑" pitchFamily="34" charset="-122"/>
              <a:ea typeface="微软雅黑" pitchFamily="34" charset="-122"/>
            </a:endParaRPr>
          </a:p>
          <a:p>
            <a:endParaRPr lang="en-US" altLang="zh-CN" sz="2200" b="1" dirty="0">
              <a:solidFill>
                <a:srgbClr val="7030A0"/>
              </a:solidFill>
              <a:latin typeface="微软雅黑" pitchFamily="34" charset="-122"/>
              <a:ea typeface="微软雅黑" pitchFamily="34" charset="-122"/>
            </a:endParaRPr>
          </a:p>
          <a:p>
            <a:endParaRPr lang="en-US" altLang="zh-CN" sz="2200" b="1" dirty="0" smtClean="0">
              <a:solidFill>
                <a:srgbClr val="7030A0"/>
              </a:solidFill>
              <a:latin typeface="微软雅黑" pitchFamily="34" charset="-122"/>
              <a:ea typeface="微软雅黑" pitchFamily="34" charset="-122"/>
            </a:endParaRPr>
          </a:p>
          <a:p>
            <a:r>
              <a:rPr lang="zh-CN" altLang="en-US" sz="2200" b="1" dirty="0">
                <a:solidFill>
                  <a:srgbClr val="7030A0"/>
                </a:solidFill>
                <a:latin typeface="微软雅黑" pitchFamily="34" charset="-122"/>
                <a:ea typeface="微软雅黑" pitchFamily="34" charset="-122"/>
              </a:rPr>
              <a:t>依法</a:t>
            </a:r>
            <a:r>
              <a:rPr lang="zh-CN" altLang="en-US" sz="2200" b="1" dirty="0" smtClean="0">
                <a:solidFill>
                  <a:srgbClr val="7030A0"/>
                </a:solidFill>
                <a:latin typeface="微软雅黑" pitchFamily="34" charset="-122"/>
                <a:ea typeface="微软雅黑" pitchFamily="34" charset="-122"/>
              </a:rPr>
              <a:t>治国</a:t>
            </a:r>
            <a:r>
              <a:rPr lang="zh-CN" altLang="en-US" sz="2200" b="1" dirty="0" smtClean="0">
                <a:solidFill>
                  <a:srgbClr val="002060"/>
                </a:solidFill>
                <a:latin typeface="微软雅黑" pitchFamily="34" charset="-122"/>
                <a:ea typeface="微软雅黑" pitchFamily="34" charset="-122"/>
              </a:rPr>
              <a:t>（地位、含义、作用、为何实施、怎么做）</a:t>
            </a:r>
            <a:endParaRPr lang="zh-CN" altLang="en-US" sz="2200" b="1" dirty="0">
              <a:solidFill>
                <a:srgbClr val="00206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9" name="左大括号 8"/>
          <p:cNvSpPr/>
          <p:nvPr/>
        </p:nvSpPr>
        <p:spPr>
          <a:xfrm>
            <a:off x="5643570" y="1071546"/>
            <a:ext cx="214314" cy="642942"/>
          </a:xfrm>
          <a:prstGeom prst="lef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TextBox 9"/>
          <p:cNvSpPr txBox="1"/>
          <p:nvPr/>
        </p:nvSpPr>
        <p:spPr>
          <a:xfrm>
            <a:off x="5929322" y="928670"/>
            <a:ext cx="271464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 smtClean="0">
                <a:solidFill>
                  <a:srgbClr val="002060"/>
                </a:solidFill>
                <a:latin typeface="微软雅黑" pitchFamily="34" charset="-122"/>
                <a:ea typeface="微软雅黑" pitchFamily="34" charset="-122"/>
              </a:rPr>
              <a:t>人民当家作主的途径</a:t>
            </a:r>
            <a:endParaRPr lang="en-US" altLang="zh-CN" sz="2000" b="1" dirty="0" smtClean="0">
              <a:solidFill>
                <a:srgbClr val="002060"/>
              </a:solidFill>
              <a:latin typeface="微软雅黑" pitchFamily="34" charset="-122"/>
              <a:ea typeface="微软雅黑" pitchFamily="34" charset="-122"/>
            </a:endParaRPr>
          </a:p>
          <a:p>
            <a:r>
              <a:rPr lang="zh-CN" altLang="en-US" sz="2000" b="1" dirty="0" smtClean="0">
                <a:solidFill>
                  <a:srgbClr val="002060"/>
                </a:solidFill>
                <a:latin typeface="微软雅黑" pitchFamily="34" charset="-122"/>
                <a:ea typeface="微软雅黑" pitchFamily="34" charset="-122"/>
              </a:rPr>
              <a:t>全国人民</a:t>
            </a:r>
            <a:r>
              <a:rPr lang="zh-CN" altLang="en-US" sz="2000" b="1" dirty="0">
                <a:solidFill>
                  <a:srgbClr val="002060"/>
                </a:solidFill>
                <a:latin typeface="微软雅黑" pitchFamily="34" charset="-122"/>
                <a:ea typeface="微软雅黑" pitchFamily="34" charset="-122"/>
              </a:rPr>
              <a:t>大表</a:t>
            </a:r>
            <a:r>
              <a:rPr lang="zh-CN" altLang="en-US" sz="2000" b="1" dirty="0" smtClean="0">
                <a:solidFill>
                  <a:srgbClr val="002060"/>
                </a:solidFill>
                <a:latin typeface="微软雅黑" pitchFamily="34" charset="-122"/>
                <a:ea typeface="微软雅黑" pitchFamily="34" charset="-122"/>
              </a:rPr>
              <a:t>大会（地位、职权）</a:t>
            </a:r>
            <a:endParaRPr lang="zh-CN" altLang="en-US" sz="2000" b="1" dirty="0">
              <a:solidFill>
                <a:srgbClr val="00206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1" name="左大括号 10"/>
          <p:cNvSpPr/>
          <p:nvPr/>
        </p:nvSpPr>
        <p:spPr>
          <a:xfrm>
            <a:off x="2643174" y="3000372"/>
            <a:ext cx="357190" cy="1857388"/>
          </a:xfrm>
          <a:prstGeom prst="lef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TextBox 11"/>
          <p:cNvSpPr txBox="1"/>
          <p:nvPr/>
        </p:nvSpPr>
        <p:spPr>
          <a:xfrm>
            <a:off x="2928926" y="2857496"/>
            <a:ext cx="6215074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200" b="1" dirty="0">
                <a:solidFill>
                  <a:srgbClr val="7030A0"/>
                </a:solidFill>
                <a:latin typeface="微软雅黑" pitchFamily="34" charset="-122"/>
                <a:ea typeface="微软雅黑" pitchFamily="34" charset="-122"/>
              </a:rPr>
              <a:t>治国安邦总章程</a:t>
            </a:r>
            <a:r>
              <a:rPr lang="zh-CN" altLang="en-US" sz="2200" b="1" dirty="0">
                <a:solidFill>
                  <a:srgbClr val="002060"/>
                </a:solidFill>
                <a:latin typeface="微软雅黑" pitchFamily="34" charset="-122"/>
                <a:ea typeface="微软雅黑" pitchFamily="34" charset="-122"/>
              </a:rPr>
              <a:t>（重要作用、主要内容）</a:t>
            </a:r>
            <a:endParaRPr lang="en-US" altLang="zh-CN" sz="2200" b="1" dirty="0">
              <a:solidFill>
                <a:srgbClr val="002060"/>
              </a:solidFill>
              <a:latin typeface="微软雅黑" pitchFamily="34" charset="-122"/>
              <a:ea typeface="微软雅黑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200" b="1" dirty="0">
                <a:solidFill>
                  <a:srgbClr val="7030A0"/>
                </a:solidFill>
                <a:latin typeface="微软雅黑" pitchFamily="34" charset="-122"/>
                <a:ea typeface="微软雅黑" pitchFamily="34" charset="-122"/>
              </a:rPr>
              <a:t>最高法律地位</a:t>
            </a:r>
            <a:r>
              <a:rPr lang="zh-CN" altLang="en-US" sz="2200" b="1" dirty="0">
                <a:solidFill>
                  <a:srgbClr val="002060"/>
                </a:solidFill>
                <a:latin typeface="微软雅黑" pitchFamily="34" charset="-122"/>
                <a:ea typeface="微软雅黑" pitchFamily="34" charset="-122"/>
              </a:rPr>
              <a:t>（宪法与普通法律的关系①②③④）</a:t>
            </a:r>
            <a:endParaRPr lang="en-US" altLang="zh-CN" sz="2200" b="1" dirty="0">
              <a:solidFill>
                <a:srgbClr val="002060"/>
              </a:solidFill>
              <a:latin typeface="微软雅黑" pitchFamily="34" charset="-122"/>
              <a:ea typeface="微软雅黑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200" b="1" dirty="0">
                <a:solidFill>
                  <a:srgbClr val="7030A0"/>
                </a:solidFill>
                <a:latin typeface="微软雅黑" pitchFamily="34" charset="-122"/>
                <a:ea typeface="微软雅黑" pitchFamily="34" charset="-122"/>
              </a:rPr>
              <a:t>如何维护宪法</a:t>
            </a:r>
            <a:r>
              <a:rPr lang="zh-CN" altLang="en-US" sz="2200" b="1" dirty="0" smtClean="0">
                <a:solidFill>
                  <a:srgbClr val="7030A0"/>
                </a:solidFill>
                <a:latin typeface="微软雅黑" pitchFamily="34" charset="-122"/>
                <a:ea typeface="微软雅黑" pitchFamily="34" charset="-122"/>
              </a:rPr>
              <a:t>权威</a:t>
            </a:r>
            <a:endParaRPr lang="en-US" altLang="zh-CN" sz="2200" b="1" dirty="0">
              <a:solidFill>
                <a:srgbClr val="7030A0"/>
              </a:solidFill>
              <a:latin typeface="微软雅黑" pitchFamily="34" charset="-122"/>
              <a:ea typeface="微软雅黑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200" b="1" dirty="0">
                <a:solidFill>
                  <a:srgbClr val="7030A0"/>
                </a:solidFill>
                <a:latin typeface="微软雅黑" pitchFamily="34" charset="-122"/>
                <a:ea typeface="微软雅黑" pitchFamily="34" charset="-122"/>
              </a:rPr>
              <a:t>向宪法宣誓的意义</a:t>
            </a:r>
            <a:endParaRPr lang="en-US" altLang="zh-CN" sz="2200" b="1" dirty="0">
              <a:solidFill>
                <a:srgbClr val="7030A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3" name="左大括号 12"/>
          <p:cNvSpPr/>
          <p:nvPr/>
        </p:nvSpPr>
        <p:spPr>
          <a:xfrm>
            <a:off x="3428992" y="5286364"/>
            <a:ext cx="285752" cy="1285908"/>
          </a:xfrm>
          <a:prstGeom prst="lef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TextBox 13"/>
          <p:cNvSpPr txBox="1"/>
          <p:nvPr/>
        </p:nvSpPr>
        <p:spPr>
          <a:xfrm>
            <a:off x="3714744" y="5072896"/>
            <a:ext cx="5072098" cy="17851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200" b="1" dirty="0">
                <a:solidFill>
                  <a:srgbClr val="7030A0"/>
                </a:solidFill>
                <a:latin typeface="微软雅黑" pitchFamily="34" charset="-122"/>
                <a:ea typeface="微软雅黑" pitchFamily="34" charset="-122"/>
              </a:rPr>
              <a:t>公民的</a:t>
            </a:r>
            <a:r>
              <a:rPr lang="zh-CN" altLang="en-US" sz="2200" b="1" dirty="0" smtClean="0">
                <a:solidFill>
                  <a:srgbClr val="7030A0"/>
                </a:solidFill>
                <a:latin typeface="微软雅黑" pitchFamily="34" charset="-122"/>
                <a:ea typeface="微软雅黑" pitchFamily="34" charset="-122"/>
              </a:rPr>
              <a:t>政治权利</a:t>
            </a:r>
            <a:r>
              <a:rPr lang="zh-CN" altLang="en-US" sz="2200" b="1" dirty="0">
                <a:solidFill>
                  <a:srgbClr val="002060"/>
                </a:solidFill>
                <a:latin typeface="微软雅黑" pitchFamily="34" charset="-122"/>
                <a:ea typeface="微软雅黑" pitchFamily="34" charset="-122"/>
              </a:rPr>
              <a:t>（含义、具体表现、渠道、如何行使、意义）</a:t>
            </a:r>
            <a:endParaRPr lang="en-US" altLang="zh-CN" sz="2200" b="1" dirty="0">
              <a:solidFill>
                <a:srgbClr val="002060"/>
              </a:solidFill>
              <a:latin typeface="微软雅黑" pitchFamily="34" charset="-122"/>
              <a:ea typeface="微软雅黑" pitchFamily="34" charset="-122"/>
            </a:endParaRPr>
          </a:p>
          <a:p>
            <a:endParaRPr lang="en-US" altLang="zh-CN" sz="2200" b="1" dirty="0">
              <a:solidFill>
                <a:srgbClr val="7030A0"/>
              </a:solidFill>
              <a:latin typeface="微软雅黑" pitchFamily="34" charset="-122"/>
              <a:ea typeface="微软雅黑" pitchFamily="34" charset="-122"/>
            </a:endParaRPr>
          </a:p>
          <a:p>
            <a:r>
              <a:rPr lang="zh-CN" altLang="en-US" sz="2200" b="1" dirty="0">
                <a:solidFill>
                  <a:srgbClr val="7030A0"/>
                </a:solidFill>
                <a:latin typeface="微软雅黑" pitchFamily="34" charset="-122"/>
                <a:ea typeface="微软雅黑" pitchFamily="34" charset="-122"/>
              </a:rPr>
              <a:t>维护国家</a:t>
            </a:r>
            <a:r>
              <a:rPr lang="zh-CN" altLang="en-US" sz="2200" b="1" dirty="0" smtClean="0">
                <a:solidFill>
                  <a:srgbClr val="7030A0"/>
                </a:solidFill>
                <a:latin typeface="微软雅黑" pitchFamily="34" charset="-122"/>
                <a:ea typeface="微软雅黑" pitchFamily="34" charset="-122"/>
              </a:rPr>
              <a:t>安全</a:t>
            </a:r>
            <a:r>
              <a:rPr lang="zh-CN" altLang="en-US" sz="2200" b="1" dirty="0">
                <a:solidFill>
                  <a:srgbClr val="002060"/>
                </a:solidFill>
                <a:latin typeface="微软雅黑" pitchFamily="34" charset="-122"/>
                <a:ea typeface="微软雅黑" pitchFamily="34" charset="-122"/>
              </a:rPr>
              <a:t>（内涵、意义、怎么做（</a:t>
            </a:r>
            <a:r>
              <a:rPr lang="zh-CN" altLang="en-US" sz="2200" b="1" dirty="0" smtClean="0">
                <a:solidFill>
                  <a:srgbClr val="002060"/>
                </a:solidFill>
                <a:latin typeface="微软雅黑" pitchFamily="34" charset="-122"/>
                <a:ea typeface="微软雅黑" pitchFamily="34" charset="-122"/>
              </a:rPr>
              <a:t>公民））</a:t>
            </a:r>
            <a:endParaRPr lang="zh-CN" altLang="en-US" sz="2200" b="1" dirty="0">
              <a:solidFill>
                <a:srgbClr val="002060"/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" dur="500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" dur="500"/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" dur="500"/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4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9" dur="500"/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56"/>
          <p:cNvSpPr txBox="1">
            <a:spLocks noChangeArrowheads="1"/>
          </p:cNvSpPr>
          <p:nvPr/>
        </p:nvSpPr>
        <p:spPr bwMode="auto">
          <a:xfrm>
            <a:off x="5332413" y="3990975"/>
            <a:ext cx="533400" cy="915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/>
            <a:r>
              <a:rPr lang="zh-CN" altLang="en-US" b="1">
                <a:latin typeface="Trebuchet MS" pitchFamily="34" charset="0"/>
                <a:ea typeface="楷体_GB2312" pitchFamily="49" charset="-122"/>
              </a:rPr>
              <a:t>行</a:t>
            </a:r>
          </a:p>
          <a:p>
            <a:pPr eaLnBrk="0" hangingPunct="0"/>
            <a:endParaRPr lang="zh-CN" altLang="en-US" b="1">
              <a:latin typeface="Trebuchet MS" pitchFamily="34" charset="0"/>
              <a:ea typeface="楷体_GB2312" pitchFamily="49" charset="-122"/>
            </a:endParaRPr>
          </a:p>
          <a:p>
            <a:pPr eaLnBrk="0" hangingPunct="0"/>
            <a:r>
              <a:rPr lang="zh-CN" altLang="en-US" b="1">
                <a:latin typeface="Trebuchet MS" pitchFamily="34" charset="0"/>
                <a:ea typeface="楷体_GB2312" pitchFamily="49" charset="-122"/>
              </a:rPr>
              <a:t>使</a:t>
            </a:r>
          </a:p>
        </p:txBody>
      </p:sp>
      <p:cxnSp>
        <p:nvCxnSpPr>
          <p:cNvPr id="5" name="直接箭头连接符 37"/>
          <p:cNvCxnSpPr>
            <a:cxnSpLocks noChangeShapeType="1"/>
          </p:cNvCxnSpPr>
          <p:nvPr/>
        </p:nvCxnSpPr>
        <p:spPr bwMode="auto">
          <a:xfrm>
            <a:off x="303213" y="4406900"/>
            <a:ext cx="1447800" cy="1588"/>
          </a:xfrm>
          <a:prstGeom prst="straightConnector1">
            <a:avLst/>
          </a:prstGeom>
          <a:noFill/>
          <a:ln w="9525" algn="ctr">
            <a:solidFill>
              <a:schemeClr val="tx1"/>
            </a:solidFill>
            <a:round/>
            <a:headEnd/>
            <a:tailEnd type="arrow" w="med" len="med"/>
          </a:ln>
        </p:spPr>
      </p:cxnSp>
      <p:sp>
        <p:nvSpPr>
          <p:cNvPr id="6" name="左大括号 40"/>
          <p:cNvSpPr>
            <a:spLocks/>
          </p:cNvSpPr>
          <p:nvPr/>
        </p:nvSpPr>
        <p:spPr bwMode="auto">
          <a:xfrm>
            <a:off x="1827213" y="3868738"/>
            <a:ext cx="152400" cy="1201737"/>
          </a:xfrm>
          <a:prstGeom prst="leftBrace">
            <a:avLst>
              <a:gd name="adj1" fmla="val 9382"/>
              <a:gd name="adj2" fmla="val 50000"/>
            </a:avLst>
          </a:prstGeom>
          <a:noFill/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 eaLnBrk="0" hangingPunct="0"/>
            <a:endParaRPr lang="zh-CN" altLang="zh-CN" sz="2400">
              <a:latin typeface="Trebuchet MS" pitchFamily="34" charset="0"/>
            </a:endParaRPr>
          </a:p>
        </p:txBody>
      </p:sp>
      <p:sp>
        <p:nvSpPr>
          <p:cNvPr id="7" name="圆角矩形 6"/>
          <p:cNvSpPr>
            <a:spLocks noChangeArrowheads="1"/>
          </p:cNvSpPr>
          <p:nvPr/>
        </p:nvSpPr>
        <p:spPr bwMode="auto">
          <a:xfrm>
            <a:off x="1979613" y="3716338"/>
            <a:ext cx="2667000" cy="457200"/>
          </a:xfrm>
          <a:prstGeom prst="roundRect">
            <a:avLst>
              <a:gd name="adj" fmla="val 16667"/>
            </a:avLst>
          </a:prstGeom>
          <a:solidFill>
            <a:srgbClr val="0066FF"/>
          </a:solidFill>
          <a:ln>
            <a:noFill/>
          </a:ln>
          <a:extLst>
            <a:ext uri="{91240B29-F687-4F45-9708-019B960494DF}"/>
          </a:extLst>
        </p:spPr>
        <p:txBody>
          <a:bodyPr/>
          <a:lstStyle/>
          <a:p>
            <a:pPr eaLnBrk="0" hangingPunct="0">
              <a:defRPr/>
            </a:pPr>
            <a:r>
              <a:rPr lang="zh-CN" altLang="en-US" sz="2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rebuchet MS" pitchFamily="34" charset="0"/>
              </a:rPr>
              <a:t>行政机关 ：人民政府</a:t>
            </a:r>
          </a:p>
        </p:txBody>
      </p:sp>
      <p:sp>
        <p:nvSpPr>
          <p:cNvPr id="8" name="圆角矩形 7"/>
          <p:cNvSpPr>
            <a:spLocks noChangeArrowheads="1"/>
          </p:cNvSpPr>
          <p:nvPr/>
        </p:nvSpPr>
        <p:spPr bwMode="auto">
          <a:xfrm>
            <a:off x="1979613" y="4249738"/>
            <a:ext cx="2667000" cy="457200"/>
          </a:xfrm>
          <a:prstGeom prst="roundRect">
            <a:avLst>
              <a:gd name="adj" fmla="val 16667"/>
            </a:avLst>
          </a:prstGeom>
          <a:solidFill>
            <a:srgbClr val="0066FF"/>
          </a:solidFill>
          <a:ln>
            <a:noFill/>
          </a:ln>
          <a:extLst>
            <a:ext uri="{91240B29-F687-4F45-9708-019B960494DF}"/>
          </a:extLst>
        </p:spPr>
        <p:txBody>
          <a:bodyPr/>
          <a:lstStyle/>
          <a:p>
            <a:pPr eaLnBrk="0" hangingPunct="0">
              <a:defRPr/>
            </a:pPr>
            <a:r>
              <a:rPr lang="zh-CN" altLang="en-US" sz="2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rebuchet MS" pitchFamily="34" charset="0"/>
              </a:rPr>
              <a:t>审判机关 ：人民法院</a:t>
            </a:r>
          </a:p>
        </p:txBody>
      </p:sp>
      <p:sp>
        <p:nvSpPr>
          <p:cNvPr id="9" name="圆角矩形 8"/>
          <p:cNvSpPr>
            <a:spLocks noChangeArrowheads="1"/>
          </p:cNvSpPr>
          <p:nvPr/>
        </p:nvSpPr>
        <p:spPr bwMode="auto">
          <a:xfrm>
            <a:off x="1979613" y="4783138"/>
            <a:ext cx="2952750" cy="457200"/>
          </a:xfrm>
          <a:prstGeom prst="roundRect">
            <a:avLst>
              <a:gd name="adj" fmla="val 16667"/>
            </a:avLst>
          </a:prstGeom>
          <a:solidFill>
            <a:srgbClr val="0066FF"/>
          </a:solidFill>
          <a:ln>
            <a:noFill/>
          </a:ln>
          <a:extLst>
            <a:ext uri="{91240B29-F687-4F45-9708-019B960494DF}"/>
          </a:extLst>
        </p:spPr>
        <p:txBody>
          <a:bodyPr/>
          <a:lstStyle/>
          <a:p>
            <a:pPr eaLnBrk="0" hangingPunct="0">
              <a:defRPr/>
            </a:pPr>
            <a:r>
              <a:rPr lang="zh-CN" altLang="en-US" sz="2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rebuchet MS" pitchFamily="34" charset="0"/>
              </a:rPr>
              <a:t>检察</a:t>
            </a:r>
            <a:r>
              <a:rPr lang="zh-CN" altLang="en-US" sz="2000" b="1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rebuchet MS" pitchFamily="34" charset="0"/>
              </a:rPr>
              <a:t>机关 ：人民检察院</a:t>
            </a:r>
            <a:endParaRPr lang="zh-CN" altLang="en-US" sz="2000" b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rebuchet MS" pitchFamily="34" charset="0"/>
            </a:endParaRPr>
          </a:p>
        </p:txBody>
      </p:sp>
      <p:sp>
        <p:nvSpPr>
          <p:cNvPr id="10" name="TextBox 52"/>
          <p:cNvSpPr txBox="1">
            <a:spLocks noChangeArrowheads="1"/>
          </p:cNvSpPr>
          <p:nvPr/>
        </p:nvSpPr>
        <p:spPr bwMode="auto">
          <a:xfrm>
            <a:off x="468313" y="4005263"/>
            <a:ext cx="1173162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/>
            <a:r>
              <a:rPr lang="zh-CN" altLang="en-US" b="1">
                <a:latin typeface="Trebuchet MS" pitchFamily="34" charset="0"/>
                <a:ea typeface="楷体_GB2312" pitchFamily="49" charset="-122"/>
              </a:rPr>
              <a:t>决定产生</a:t>
            </a:r>
          </a:p>
        </p:txBody>
      </p:sp>
      <p:sp>
        <p:nvSpPr>
          <p:cNvPr id="11" name="Rectangle 1"/>
          <p:cNvSpPr>
            <a:spLocks noChangeArrowheads="1"/>
          </p:cNvSpPr>
          <p:nvPr/>
        </p:nvSpPr>
        <p:spPr bwMode="auto">
          <a:xfrm>
            <a:off x="323850" y="4581525"/>
            <a:ext cx="144780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 eaLnBrk="0" hangingPunct="0"/>
            <a:r>
              <a:rPr lang="zh-CN" altLang="en-US" b="1">
                <a:latin typeface="楷体_GB2312" pitchFamily="49" charset="-122"/>
                <a:ea typeface="楷体_GB2312" pitchFamily="49" charset="-122"/>
              </a:rPr>
              <a:t>对它负责</a:t>
            </a:r>
          </a:p>
          <a:p>
            <a:pPr algn="ctr" eaLnBrk="0" hangingPunct="0"/>
            <a:r>
              <a:rPr lang="zh-CN" altLang="en-US" b="1">
                <a:latin typeface="楷体_GB2312" pitchFamily="49" charset="-122"/>
                <a:ea typeface="楷体_GB2312" pitchFamily="49" charset="-122"/>
              </a:rPr>
              <a:t>受它监督</a:t>
            </a:r>
            <a:r>
              <a:rPr lang="zh-CN" altLang="en-US">
                <a:latin typeface="楷体_GB2312" pitchFamily="49" charset="-122"/>
                <a:ea typeface="楷体_GB2312" pitchFamily="49" charset="-122"/>
              </a:rPr>
              <a:t> </a:t>
            </a:r>
          </a:p>
        </p:txBody>
      </p:sp>
      <p:sp>
        <p:nvSpPr>
          <p:cNvPr id="12" name="右大括号 54"/>
          <p:cNvSpPr>
            <a:spLocks/>
          </p:cNvSpPr>
          <p:nvPr/>
        </p:nvSpPr>
        <p:spPr bwMode="auto">
          <a:xfrm>
            <a:off x="4970463" y="3846513"/>
            <a:ext cx="176212" cy="1241425"/>
          </a:xfrm>
          <a:prstGeom prst="rightBrace">
            <a:avLst>
              <a:gd name="adj1" fmla="val 6915"/>
              <a:gd name="adj2" fmla="val 50000"/>
            </a:avLst>
          </a:prstGeom>
          <a:noFill/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 eaLnBrk="0" hangingPunct="0"/>
            <a:endParaRPr lang="zh-CN" altLang="zh-CN" sz="2400">
              <a:latin typeface="Trebuchet MS" pitchFamily="34" charset="0"/>
            </a:endParaRPr>
          </a:p>
        </p:txBody>
      </p:sp>
      <p:sp>
        <p:nvSpPr>
          <p:cNvPr id="13" name="右箭头 55"/>
          <p:cNvSpPr>
            <a:spLocks noChangeArrowheads="1"/>
          </p:cNvSpPr>
          <p:nvPr/>
        </p:nvSpPr>
        <p:spPr bwMode="auto">
          <a:xfrm>
            <a:off x="5256213" y="4381500"/>
            <a:ext cx="609600" cy="152400"/>
          </a:xfrm>
          <a:prstGeom prst="rightArrow">
            <a:avLst>
              <a:gd name="adj1" fmla="val 50000"/>
              <a:gd name="adj2" fmla="val 50000"/>
            </a:avLst>
          </a:prstGeom>
          <a:solidFill>
            <a:srgbClr val="0099FF"/>
          </a:solidFill>
          <a:ln w="9525" algn="ctr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zh-CN" altLang="zh-CN" sz="2400">
              <a:latin typeface="Trebuchet MS" pitchFamily="34" charset="0"/>
            </a:endParaRPr>
          </a:p>
        </p:txBody>
      </p:sp>
      <p:sp>
        <p:nvSpPr>
          <p:cNvPr id="14" name="圆角矩形 57"/>
          <p:cNvSpPr>
            <a:spLocks noChangeArrowheads="1"/>
          </p:cNvSpPr>
          <p:nvPr/>
        </p:nvSpPr>
        <p:spPr bwMode="auto">
          <a:xfrm>
            <a:off x="5865813" y="3944938"/>
            <a:ext cx="2819400" cy="990600"/>
          </a:xfrm>
          <a:prstGeom prst="roundRect">
            <a:avLst>
              <a:gd name="adj" fmla="val 16667"/>
            </a:avLst>
          </a:prstGeom>
          <a:solidFill>
            <a:srgbClr val="0099FF"/>
          </a:solidFill>
          <a:ln w="9525" algn="ctr">
            <a:noFill/>
            <a:round/>
            <a:headEnd/>
            <a:tailEnd/>
          </a:ln>
          <a:effectLst>
            <a:outerShdw dist="107763" dir="2700000" algn="ctr" rotWithShape="0">
              <a:srgbClr val="808080">
                <a:alpha val="50000"/>
              </a:srgbClr>
            </a:outerShdw>
          </a:effectLst>
        </p:spPr>
        <p:txBody>
          <a:bodyPr/>
          <a:lstStyle/>
          <a:p>
            <a:pPr eaLnBrk="0" hangingPunct="0">
              <a:defRPr/>
            </a:pPr>
            <a:r>
              <a:rPr lang="zh-CN" altLang="en-US" sz="2400" b="1">
                <a:solidFill>
                  <a:schemeClr val="bg1"/>
                </a:solidFill>
                <a:latin typeface="Trebuchet MS" pitchFamily="34" charset="0"/>
                <a:ea typeface="黑体" pitchFamily="49" charset="-122"/>
              </a:rPr>
              <a:t>管理国家、维护社会秩序的各项权力</a:t>
            </a:r>
            <a:endParaRPr lang="zh-CN" altLang="en-US" sz="2400">
              <a:solidFill>
                <a:schemeClr val="bg1"/>
              </a:solidFill>
              <a:latin typeface="Trebuchet MS" pitchFamily="34" charset="0"/>
              <a:ea typeface="黑体" pitchFamily="49" charset="-122"/>
            </a:endParaRPr>
          </a:p>
        </p:txBody>
      </p:sp>
      <p:sp>
        <p:nvSpPr>
          <p:cNvPr id="15" name="TextBox 2"/>
          <p:cNvSpPr txBox="1">
            <a:spLocks noChangeArrowheads="1"/>
          </p:cNvSpPr>
          <p:nvPr/>
        </p:nvSpPr>
        <p:spPr bwMode="auto">
          <a:xfrm>
            <a:off x="354013" y="1638300"/>
            <a:ext cx="533400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/>
            <a:r>
              <a:rPr lang="zh-CN" altLang="en-US" sz="3200" b="1">
                <a:solidFill>
                  <a:srgbClr val="FF0000"/>
                </a:solidFill>
                <a:latin typeface="Trebuchet MS" pitchFamily="34" charset="0"/>
                <a:ea typeface="黑体" pitchFamily="49" charset="-122"/>
              </a:rPr>
              <a:t>人民</a:t>
            </a:r>
          </a:p>
        </p:txBody>
      </p:sp>
      <p:cxnSp>
        <p:nvCxnSpPr>
          <p:cNvPr id="16" name="直接箭头连接符 4"/>
          <p:cNvCxnSpPr>
            <a:cxnSpLocks noChangeShapeType="1"/>
          </p:cNvCxnSpPr>
          <p:nvPr/>
        </p:nvCxnSpPr>
        <p:spPr bwMode="auto">
          <a:xfrm>
            <a:off x="1006475" y="2151063"/>
            <a:ext cx="1447800" cy="1587"/>
          </a:xfrm>
          <a:prstGeom prst="straightConnector1">
            <a:avLst/>
          </a:prstGeom>
          <a:noFill/>
          <a:ln w="9525" algn="ctr">
            <a:solidFill>
              <a:schemeClr val="tx1"/>
            </a:solidFill>
            <a:round/>
            <a:headEnd/>
            <a:tailEnd type="arrow" w="med" len="med"/>
          </a:ln>
        </p:spPr>
      </p:cxnSp>
      <p:sp>
        <p:nvSpPr>
          <p:cNvPr id="17" name="TextBox 5"/>
          <p:cNvSpPr txBox="1">
            <a:spLocks noChangeArrowheads="1"/>
          </p:cNvSpPr>
          <p:nvPr/>
        </p:nvSpPr>
        <p:spPr bwMode="auto">
          <a:xfrm>
            <a:off x="971550" y="1412875"/>
            <a:ext cx="14414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/>
            <a:r>
              <a:rPr lang="zh-CN" altLang="en-US" b="1">
                <a:latin typeface="Trebuchet MS" pitchFamily="34" charset="0"/>
                <a:ea typeface="楷体_GB2312" pitchFamily="49" charset="-122"/>
              </a:rPr>
              <a:t>直接或间接选举</a:t>
            </a:r>
          </a:p>
        </p:txBody>
      </p:sp>
      <p:sp>
        <p:nvSpPr>
          <p:cNvPr id="18" name="TextBox 6"/>
          <p:cNvSpPr txBox="1">
            <a:spLocks noChangeArrowheads="1"/>
          </p:cNvSpPr>
          <p:nvPr/>
        </p:nvSpPr>
        <p:spPr bwMode="auto">
          <a:xfrm>
            <a:off x="2411413" y="1922463"/>
            <a:ext cx="2438400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/>
            <a:r>
              <a:rPr lang="zh-CN" altLang="en-US" sz="2800" b="1">
                <a:latin typeface="Trebuchet MS" pitchFamily="34" charset="0"/>
              </a:rPr>
              <a:t>各级人民代表</a:t>
            </a:r>
          </a:p>
        </p:txBody>
      </p:sp>
      <p:cxnSp>
        <p:nvCxnSpPr>
          <p:cNvPr id="19" name="直接箭头连接符 8"/>
          <p:cNvCxnSpPr>
            <a:cxnSpLocks noChangeShapeType="1"/>
          </p:cNvCxnSpPr>
          <p:nvPr/>
        </p:nvCxnSpPr>
        <p:spPr bwMode="auto">
          <a:xfrm rot="10800000">
            <a:off x="985838" y="2303463"/>
            <a:ext cx="1447800" cy="1587"/>
          </a:xfrm>
          <a:prstGeom prst="straightConnector1">
            <a:avLst/>
          </a:prstGeom>
          <a:noFill/>
          <a:ln w="9525" algn="ctr">
            <a:solidFill>
              <a:schemeClr val="tx1"/>
            </a:solidFill>
            <a:round/>
            <a:headEnd/>
            <a:tailEnd type="arrow" w="med" len="med"/>
          </a:ln>
        </p:spPr>
      </p:cxnSp>
      <p:sp>
        <p:nvSpPr>
          <p:cNvPr id="20" name="TextBox 10"/>
          <p:cNvSpPr txBox="1">
            <a:spLocks noChangeArrowheads="1"/>
          </p:cNvSpPr>
          <p:nvPr/>
        </p:nvSpPr>
        <p:spPr bwMode="auto">
          <a:xfrm>
            <a:off x="1042988" y="2398713"/>
            <a:ext cx="144780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/>
            <a:r>
              <a:rPr lang="zh-CN" altLang="en-US" b="1">
                <a:latin typeface="Trebuchet MS" pitchFamily="34" charset="0"/>
                <a:ea typeface="楷体_GB2312" pitchFamily="49" charset="-122"/>
              </a:rPr>
              <a:t>对人民负责</a:t>
            </a:r>
          </a:p>
          <a:p>
            <a:pPr eaLnBrk="0" hangingPunct="0"/>
            <a:r>
              <a:rPr lang="zh-CN" altLang="en-US" b="1">
                <a:latin typeface="Trebuchet MS" pitchFamily="34" charset="0"/>
                <a:ea typeface="楷体_GB2312" pitchFamily="49" charset="-122"/>
              </a:rPr>
              <a:t>受人民监督</a:t>
            </a:r>
          </a:p>
        </p:txBody>
      </p:sp>
      <p:sp>
        <p:nvSpPr>
          <p:cNvPr id="21" name="右箭头 17"/>
          <p:cNvSpPr>
            <a:spLocks noChangeArrowheads="1"/>
          </p:cNvSpPr>
          <p:nvPr/>
        </p:nvSpPr>
        <p:spPr bwMode="auto">
          <a:xfrm>
            <a:off x="4697413" y="2151063"/>
            <a:ext cx="609600" cy="152400"/>
          </a:xfrm>
          <a:prstGeom prst="rightArrow">
            <a:avLst>
              <a:gd name="adj1" fmla="val 50000"/>
              <a:gd name="adj2" fmla="val 50000"/>
            </a:avLst>
          </a:prstGeom>
          <a:solidFill>
            <a:srgbClr val="0066FF"/>
          </a:solidFill>
          <a:ln w="9525" algn="ctr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zh-CN" altLang="zh-CN" sz="2400">
              <a:latin typeface="Trebuchet MS" pitchFamily="34" charset="0"/>
            </a:endParaRPr>
          </a:p>
        </p:txBody>
      </p:sp>
      <p:sp>
        <p:nvSpPr>
          <p:cNvPr id="22" name="TextBox 18"/>
          <p:cNvSpPr txBox="1">
            <a:spLocks noChangeArrowheads="1"/>
          </p:cNvSpPr>
          <p:nvPr/>
        </p:nvSpPr>
        <p:spPr bwMode="auto">
          <a:xfrm>
            <a:off x="4654550" y="1770063"/>
            <a:ext cx="83820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/>
            <a:r>
              <a:rPr lang="zh-CN" altLang="en-US" b="1">
                <a:latin typeface="Trebuchet MS" pitchFamily="34" charset="0"/>
                <a:ea typeface="楷体_GB2312" pitchFamily="49" charset="-122"/>
              </a:rPr>
              <a:t>组成</a:t>
            </a:r>
          </a:p>
        </p:txBody>
      </p:sp>
      <p:sp>
        <p:nvSpPr>
          <p:cNvPr id="23" name="圆角矩形 22"/>
          <p:cNvSpPr>
            <a:spLocks noChangeArrowheads="1"/>
          </p:cNvSpPr>
          <p:nvPr/>
        </p:nvSpPr>
        <p:spPr bwMode="auto">
          <a:xfrm>
            <a:off x="5307013" y="1571625"/>
            <a:ext cx="914400" cy="1295400"/>
          </a:xfrm>
          <a:prstGeom prst="roundRect">
            <a:avLst>
              <a:gd name="adj" fmla="val 16667"/>
            </a:avLst>
          </a:prstGeom>
          <a:solidFill>
            <a:srgbClr val="0066FF"/>
          </a:solidFill>
          <a:ln>
            <a:noFill/>
          </a:ln>
          <a:effectLst/>
          <a:extLst>
            <a:ext uri="{91240B29-F687-4F45-9708-019B960494DF}"/>
            <a:ext uri="{AF507438-7753-43E0-B8FC-AC1667EBCBE1}"/>
          </a:extLst>
        </p:spPr>
        <p:txBody>
          <a:bodyPr/>
          <a:lstStyle/>
          <a:p>
            <a:pPr algn="ctr" eaLnBrk="0" hangingPunct="0">
              <a:defRPr/>
            </a:pPr>
            <a:r>
              <a:rPr lang="zh-CN" altLang="en-US" sz="2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rebuchet MS" pitchFamily="34" charset="0"/>
              </a:rPr>
              <a:t>国家权力机关</a:t>
            </a:r>
          </a:p>
        </p:txBody>
      </p:sp>
      <p:sp>
        <p:nvSpPr>
          <p:cNvPr id="24" name="圆角矩形 23"/>
          <p:cNvSpPr>
            <a:spLocks noChangeArrowheads="1"/>
          </p:cNvSpPr>
          <p:nvPr/>
        </p:nvSpPr>
        <p:spPr bwMode="auto">
          <a:xfrm>
            <a:off x="6450013" y="1571625"/>
            <a:ext cx="2286000" cy="457200"/>
          </a:xfrm>
          <a:prstGeom prst="roundRect">
            <a:avLst>
              <a:gd name="adj" fmla="val 16667"/>
            </a:avLst>
          </a:prstGeom>
          <a:solidFill>
            <a:srgbClr val="0066FF"/>
          </a:solidFill>
          <a:ln>
            <a:noFill/>
          </a:ln>
          <a:extLst>
            <a:ext uri="{91240B29-F687-4F45-9708-019B960494DF}"/>
          </a:extLst>
        </p:spPr>
        <p:txBody>
          <a:bodyPr/>
          <a:lstStyle/>
          <a:p>
            <a:pPr eaLnBrk="0" hangingPunct="0">
              <a:defRPr/>
            </a:pPr>
            <a:r>
              <a:rPr lang="zh-CN" altLang="en-US" sz="2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rebuchet MS" pitchFamily="34" charset="0"/>
              </a:rPr>
              <a:t>地方人民代表大会</a:t>
            </a:r>
          </a:p>
        </p:txBody>
      </p:sp>
      <p:cxnSp>
        <p:nvCxnSpPr>
          <p:cNvPr id="25" name="直接连接符 27"/>
          <p:cNvCxnSpPr>
            <a:cxnSpLocks noChangeShapeType="1"/>
            <a:stCxn id="23" idx="3"/>
          </p:cNvCxnSpPr>
          <p:nvPr/>
        </p:nvCxnSpPr>
        <p:spPr bwMode="auto">
          <a:xfrm flipV="1">
            <a:off x="6221413" y="1800225"/>
            <a:ext cx="228600" cy="419100"/>
          </a:xfrm>
          <a:prstGeom prst="line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</p:spPr>
      </p:cxnSp>
      <p:cxnSp>
        <p:nvCxnSpPr>
          <p:cNvPr id="26" name="直接连接符 30"/>
          <p:cNvCxnSpPr>
            <a:cxnSpLocks noChangeShapeType="1"/>
            <a:stCxn id="23" idx="3"/>
            <a:endCxn id="27" idx="1"/>
          </p:cNvCxnSpPr>
          <p:nvPr/>
        </p:nvCxnSpPr>
        <p:spPr bwMode="auto">
          <a:xfrm>
            <a:off x="6221413" y="2219325"/>
            <a:ext cx="228600" cy="342900"/>
          </a:xfrm>
          <a:prstGeom prst="line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</p:spPr>
      </p:cxnSp>
      <p:sp>
        <p:nvSpPr>
          <p:cNvPr id="27" name="圆角矩形 26"/>
          <p:cNvSpPr>
            <a:spLocks noChangeArrowheads="1"/>
          </p:cNvSpPr>
          <p:nvPr/>
        </p:nvSpPr>
        <p:spPr bwMode="auto">
          <a:xfrm>
            <a:off x="6450013" y="2333625"/>
            <a:ext cx="2286000" cy="457200"/>
          </a:xfrm>
          <a:prstGeom prst="roundRect">
            <a:avLst>
              <a:gd name="adj" fmla="val 16667"/>
            </a:avLst>
          </a:prstGeom>
          <a:solidFill>
            <a:srgbClr val="0066FF"/>
          </a:solidFill>
          <a:ln>
            <a:noFill/>
          </a:ln>
          <a:extLst>
            <a:ext uri="{91240B29-F687-4F45-9708-019B960494DF}"/>
          </a:extLst>
        </p:spPr>
        <p:txBody>
          <a:bodyPr/>
          <a:lstStyle/>
          <a:p>
            <a:pPr eaLnBrk="0" hangingPunct="0">
              <a:defRPr/>
            </a:pPr>
            <a:r>
              <a:rPr lang="zh-CN" altLang="en-US" sz="2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rebuchet MS" pitchFamily="34" charset="0"/>
              </a:rPr>
              <a:t>全国人民代表大会</a:t>
            </a:r>
          </a:p>
        </p:txBody>
      </p:sp>
      <p:sp>
        <p:nvSpPr>
          <p:cNvPr id="28" name="TextBox 35"/>
          <p:cNvSpPr txBox="1">
            <a:spLocks noChangeArrowheads="1"/>
          </p:cNvSpPr>
          <p:nvPr/>
        </p:nvSpPr>
        <p:spPr bwMode="auto">
          <a:xfrm>
            <a:off x="6356350" y="2906713"/>
            <a:ext cx="250825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/>
            <a:r>
              <a:rPr lang="en-US" altLang="zh-CN" sz="2000" b="1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(</a:t>
            </a:r>
            <a:r>
              <a:rPr lang="zh-CN" altLang="en-US" sz="2000" b="1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最高国家权力机关</a:t>
            </a:r>
            <a:r>
              <a:rPr lang="en-US" altLang="zh-CN" sz="2000" b="1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)</a:t>
            </a:r>
          </a:p>
        </p:txBody>
      </p:sp>
      <p:sp>
        <p:nvSpPr>
          <p:cNvPr id="29" name="矩形 28"/>
          <p:cNvSpPr>
            <a:spLocks noChangeArrowheads="1"/>
          </p:cNvSpPr>
          <p:nvPr/>
        </p:nvSpPr>
        <p:spPr bwMode="auto">
          <a:xfrm>
            <a:off x="77788" y="5711825"/>
            <a:ext cx="8964612" cy="701675"/>
          </a:xfrm>
          <a:prstGeom prst="rect">
            <a:avLst/>
          </a:prstGeom>
          <a:solidFill>
            <a:srgbClr val="A4FAC7">
              <a:alpha val="39000"/>
            </a:srgbClr>
          </a:solidFill>
          <a:ln>
            <a:noFill/>
          </a:ln>
          <a:extLst>
            <a:ext uri="{91240B29-F687-4F45-9708-019B960494DF}"/>
          </a:extLst>
        </p:spPr>
        <p:txBody>
          <a:bodyPr>
            <a:spAutoFit/>
          </a:bodyPr>
          <a:lstStyle/>
          <a:p>
            <a:pPr algn="ctr" eaLnBrk="0" hangingPunct="0">
              <a:defRPr/>
            </a:pPr>
            <a:r>
              <a:rPr lang="en-US" altLang="zh-CN" sz="4000" b="1">
                <a:latin typeface="Trebuchet MS" pitchFamily="34" charset="0"/>
              </a:rPr>
              <a:t> </a:t>
            </a:r>
            <a:r>
              <a:rPr lang="zh-CN" altLang="en-US" sz="3200" b="1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黑体" pitchFamily="49" charset="-122"/>
                <a:ea typeface="黑体" pitchFamily="49" charset="-122"/>
              </a:rPr>
              <a:t>人民代表大会制度是我国的根本政治制度 </a:t>
            </a:r>
          </a:p>
        </p:txBody>
      </p:sp>
      <p:cxnSp>
        <p:nvCxnSpPr>
          <p:cNvPr id="30" name="直接箭头连接符 8"/>
          <p:cNvCxnSpPr>
            <a:cxnSpLocks noChangeShapeType="1"/>
          </p:cNvCxnSpPr>
          <p:nvPr/>
        </p:nvCxnSpPr>
        <p:spPr bwMode="auto">
          <a:xfrm rot="10800000">
            <a:off x="292100" y="4559300"/>
            <a:ext cx="1447800" cy="1588"/>
          </a:xfrm>
          <a:prstGeom prst="straightConnector1">
            <a:avLst/>
          </a:prstGeom>
          <a:noFill/>
          <a:ln w="9525" algn="ctr">
            <a:solidFill>
              <a:schemeClr val="tx1"/>
            </a:solidFill>
            <a:round/>
            <a:headEnd/>
            <a:tailEnd type="arrow" w="med" len="med"/>
          </a:ln>
        </p:spPr>
      </p:cxnSp>
      <p:sp>
        <p:nvSpPr>
          <p:cNvPr id="31" name="TextBox 35"/>
          <p:cNvSpPr txBox="1">
            <a:spLocks noChangeArrowheads="1"/>
          </p:cNvSpPr>
          <p:nvPr/>
        </p:nvSpPr>
        <p:spPr bwMode="auto">
          <a:xfrm>
            <a:off x="6356350" y="1173163"/>
            <a:ext cx="250825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/>
            <a:r>
              <a:rPr lang="en-US" altLang="zh-CN" sz="2000" b="1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(</a:t>
            </a:r>
            <a:r>
              <a:rPr lang="zh-CN" altLang="en-US" sz="2000" b="1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地方权力机关</a:t>
            </a:r>
            <a:r>
              <a:rPr lang="en-US" altLang="zh-CN" sz="2000" b="1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)</a:t>
            </a:r>
          </a:p>
        </p:txBody>
      </p:sp>
      <p:sp>
        <p:nvSpPr>
          <p:cNvPr id="32" name="TextBox 3"/>
          <p:cNvSpPr txBox="1">
            <a:spLocks noChangeArrowheads="1"/>
          </p:cNvSpPr>
          <p:nvPr/>
        </p:nvSpPr>
        <p:spPr bwMode="auto">
          <a:xfrm>
            <a:off x="1835150" y="620713"/>
            <a:ext cx="58674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400" b="1">
                <a:solidFill>
                  <a:srgbClr val="FF0000"/>
                </a:solidFill>
              </a:rPr>
              <a:t>人民行使国家权力的方式：</a:t>
            </a:r>
          </a:p>
        </p:txBody>
      </p:sp>
      <p:sp>
        <p:nvSpPr>
          <p:cNvPr id="33" name="TextBox 3"/>
          <p:cNvSpPr txBox="1">
            <a:spLocks noChangeArrowheads="1"/>
          </p:cNvSpPr>
          <p:nvPr/>
        </p:nvSpPr>
        <p:spPr bwMode="auto">
          <a:xfrm>
            <a:off x="323850" y="188913"/>
            <a:ext cx="88201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400" b="1">
                <a:solidFill>
                  <a:srgbClr val="0066FF"/>
                </a:solidFill>
              </a:rPr>
              <a:t>人民</a:t>
            </a:r>
            <a:r>
              <a:rPr lang="zh-CN" altLang="en-US" sz="2400" b="1">
                <a:solidFill>
                  <a:srgbClr val="FF0000"/>
                </a:solidFill>
              </a:rPr>
              <a:t>间接（不是直接）</a:t>
            </a:r>
            <a:r>
              <a:rPr lang="zh-CN" altLang="en-US" sz="2400" b="1">
                <a:solidFill>
                  <a:srgbClr val="0066FF"/>
                </a:solidFill>
              </a:rPr>
              <a:t>行使管理国家和社会事务的权力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"/>
                            </p:stCondLst>
                            <p:childTnLst>
                              <p:par>
                                <p:cTn id="13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"/>
                            </p:stCondLst>
                            <p:childTnLst>
                              <p:par>
                                <p:cTn id="34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000"/>
                            </p:stCondLst>
                            <p:childTnLst>
                              <p:par>
                                <p:cTn id="38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00"/>
                            </p:stCondLst>
                            <p:childTnLst>
                              <p:par>
                                <p:cTn id="47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1000"/>
                            </p:stCondLst>
                            <p:childTnLst>
                              <p:par>
                                <p:cTn id="5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5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"/>
                            </p:stCondLst>
                            <p:childTnLst>
                              <p:par>
                                <p:cTn id="60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1000"/>
                            </p:stCondLst>
                            <p:childTnLst>
                              <p:par>
                                <p:cTn id="6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500"/>
                            </p:stCondLst>
                            <p:childTnLst>
                              <p:par>
                                <p:cTn id="73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1000"/>
                            </p:stCondLst>
                            <p:childTnLst>
                              <p:par>
                                <p:cTn id="77" presetID="16" presetClass="entr" presetSubtype="4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1500"/>
                            </p:stCondLst>
                            <p:childTnLst>
                              <p:par>
                                <p:cTn id="81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8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2000"/>
                            </p:stCondLst>
                            <p:childTnLst>
                              <p:par>
                                <p:cTn id="8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8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2500"/>
                            </p:stCondLst>
                            <p:childTnLst>
                              <p:par>
                                <p:cTn id="89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9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3000"/>
                            </p:stCondLst>
                            <p:childTnLst>
                              <p:par>
                                <p:cTn id="93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9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3500"/>
                            </p:stCondLst>
                            <p:childTnLst>
                              <p:par>
                                <p:cTn id="97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16" presetClass="entr" presetSubtype="4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0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500"/>
                            </p:stCondLst>
                            <p:childTnLst>
                              <p:par>
                                <p:cTn id="106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1000"/>
                            </p:stCondLst>
                            <p:childTnLst>
                              <p:par>
                                <p:cTn id="110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1500"/>
                            </p:stCondLst>
                            <p:childTnLst>
                              <p:par>
                                <p:cTn id="114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utoUpdateAnimBg="0"/>
      <p:bldP spid="6" grpId="0" animBg="1" autoUpdateAnimBg="0"/>
      <p:bldP spid="7" grpId="0" animBg="1" autoUpdateAnimBg="0"/>
      <p:bldP spid="8" grpId="0" animBg="1" autoUpdateAnimBg="0"/>
      <p:bldP spid="9" grpId="0" animBg="1" autoUpdateAnimBg="0"/>
      <p:bldP spid="10" grpId="0" autoUpdateAnimBg="0"/>
      <p:bldP spid="11" grpId="0" autoUpdateAnimBg="0"/>
      <p:bldP spid="12" grpId="0" animBg="1" autoUpdateAnimBg="0"/>
      <p:bldP spid="13" grpId="0" animBg="1" autoUpdateAnimBg="0"/>
      <p:bldP spid="14" grpId="0" animBg="1" autoUpdateAnimBg="0"/>
      <p:bldP spid="15" grpId="0" autoUpdateAnimBg="0"/>
      <p:bldP spid="17" grpId="0" autoUpdateAnimBg="0"/>
      <p:bldP spid="18" grpId="0" autoUpdateAnimBg="0"/>
      <p:bldP spid="20" grpId="0" autoUpdateAnimBg="0"/>
      <p:bldP spid="21" grpId="0" animBg="1" autoUpdateAnimBg="0"/>
      <p:bldP spid="22" grpId="0" autoUpdateAnimBg="0"/>
      <p:bldP spid="23" grpId="0" animBg="1" autoUpdateAnimBg="0"/>
      <p:bldP spid="24" grpId="0" animBg="1" autoUpdateAnimBg="0"/>
      <p:bldP spid="27" grpId="0" animBg="1" autoUpdateAnimBg="0"/>
      <p:bldP spid="28" grpId="0" autoUpdateAnimBg="0"/>
      <p:bldP spid="29" grpId="0" animBg="1" autoUpdateAnimBg="0"/>
      <p:bldP spid="31" grpId="0" autoUpdateAnimBg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13"/>
          <p:cNvSpPr txBox="1">
            <a:spLocks noChangeArrowheads="1"/>
          </p:cNvSpPr>
          <p:nvPr/>
        </p:nvSpPr>
        <p:spPr bwMode="auto">
          <a:xfrm>
            <a:off x="6508750" y="2949575"/>
            <a:ext cx="457200" cy="915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/>
            <a:r>
              <a:rPr lang="zh-CN" altLang="en-US" b="1">
                <a:solidFill>
                  <a:srgbClr val="FF0000"/>
                </a:solidFill>
                <a:latin typeface="Trebuchet MS" pitchFamily="34" charset="0"/>
                <a:ea typeface="楷体_GB2312" pitchFamily="49" charset="-122"/>
              </a:rPr>
              <a:t>说</a:t>
            </a:r>
          </a:p>
          <a:p>
            <a:pPr eaLnBrk="0" hangingPunct="0"/>
            <a:endParaRPr lang="zh-CN" altLang="en-US" b="1">
              <a:solidFill>
                <a:srgbClr val="FF0000"/>
              </a:solidFill>
              <a:latin typeface="Trebuchet MS" pitchFamily="34" charset="0"/>
              <a:ea typeface="楷体_GB2312" pitchFamily="49" charset="-122"/>
            </a:endParaRPr>
          </a:p>
          <a:p>
            <a:pPr eaLnBrk="0" hangingPunct="0"/>
            <a:r>
              <a:rPr lang="zh-CN" altLang="en-US" b="1">
                <a:solidFill>
                  <a:srgbClr val="FF0000"/>
                </a:solidFill>
                <a:latin typeface="Trebuchet MS" pitchFamily="34" charset="0"/>
                <a:ea typeface="楷体_GB2312" pitchFamily="49" charset="-122"/>
              </a:rPr>
              <a:t>明</a:t>
            </a:r>
          </a:p>
        </p:txBody>
      </p:sp>
      <p:sp>
        <p:nvSpPr>
          <p:cNvPr id="5" name="圆角矩形 4"/>
          <p:cNvSpPr>
            <a:spLocks noChangeArrowheads="1"/>
          </p:cNvSpPr>
          <p:nvPr/>
        </p:nvSpPr>
        <p:spPr bwMode="auto">
          <a:xfrm>
            <a:off x="-214346" y="2857496"/>
            <a:ext cx="2363772" cy="1306517"/>
          </a:xfrm>
          <a:prstGeom prst="roundRect">
            <a:avLst>
              <a:gd name="adj" fmla="val 16667"/>
            </a:avLst>
          </a:prstGeom>
          <a:noFill/>
          <a:ln>
            <a:noFill/>
          </a:ln>
          <a:extLst>
            <a:ext uri="{909E8E84-426E-40DD-AFC4-6F175D3DCCD1}"/>
            <a:ext uri="{91240B29-F687-4F45-9708-019B960494DF}"/>
          </a:extLst>
        </p:spPr>
        <p:txBody>
          <a:bodyPr/>
          <a:lstStyle/>
          <a:p>
            <a:pPr algn="ctr" eaLnBrk="0" hangingPunct="0">
              <a:defRPr/>
            </a:pPr>
            <a:r>
              <a:rPr lang="zh-CN" altLang="en-US" sz="2400" b="1" dirty="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全国人民代表大会的</a:t>
            </a:r>
            <a:r>
              <a:rPr lang="zh-CN" altLang="en-US" sz="2400" b="1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职权</a:t>
            </a:r>
          </a:p>
        </p:txBody>
      </p:sp>
      <p:sp>
        <p:nvSpPr>
          <p:cNvPr id="6" name="左大括号 4"/>
          <p:cNvSpPr>
            <a:spLocks/>
          </p:cNvSpPr>
          <p:nvPr/>
        </p:nvSpPr>
        <p:spPr bwMode="auto">
          <a:xfrm>
            <a:off x="1917700" y="1052513"/>
            <a:ext cx="304800" cy="4752975"/>
          </a:xfrm>
          <a:prstGeom prst="leftBrace">
            <a:avLst>
              <a:gd name="adj1" fmla="val 11046"/>
              <a:gd name="adj2" fmla="val 50000"/>
            </a:avLst>
          </a:prstGeom>
          <a:noFill/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 eaLnBrk="0" hangingPunct="0"/>
            <a:endParaRPr lang="zh-CN" altLang="zh-CN" sz="2400">
              <a:latin typeface="Trebuchet MS" pitchFamily="34" charset="0"/>
            </a:endParaRPr>
          </a:p>
        </p:txBody>
      </p:sp>
      <p:sp>
        <p:nvSpPr>
          <p:cNvPr id="7" name="圆角矩形 5"/>
          <p:cNvSpPr>
            <a:spLocks noChangeArrowheads="1"/>
          </p:cNvSpPr>
          <p:nvPr/>
        </p:nvSpPr>
        <p:spPr bwMode="auto">
          <a:xfrm>
            <a:off x="2355850" y="836613"/>
            <a:ext cx="2667000" cy="457200"/>
          </a:xfrm>
          <a:prstGeom prst="roundRect">
            <a:avLst>
              <a:gd name="adj" fmla="val 16667"/>
            </a:avLst>
          </a:prstGeom>
          <a:solidFill>
            <a:srgbClr val="0066FF"/>
          </a:solidFill>
          <a:ln w="9525" algn="ctr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r>
              <a:rPr lang="zh-CN" altLang="en-US" sz="2400" b="1">
                <a:solidFill>
                  <a:srgbClr val="FFFF00"/>
                </a:solidFill>
                <a:latin typeface="Trebuchet MS" pitchFamily="34" charset="0"/>
              </a:rPr>
              <a:t>修改宪法</a:t>
            </a:r>
            <a:endParaRPr lang="zh-CN" altLang="en-US" sz="2400">
              <a:solidFill>
                <a:srgbClr val="FFFF00"/>
              </a:solidFill>
              <a:latin typeface="Trebuchet MS" pitchFamily="34" charset="0"/>
            </a:endParaRPr>
          </a:p>
        </p:txBody>
      </p:sp>
      <p:sp>
        <p:nvSpPr>
          <p:cNvPr id="8" name="圆角矩形 6"/>
          <p:cNvSpPr>
            <a:spLocks noChangeArrowheads="1"/>
          </p:cNvSpPr>
          <p:nvPr/>
        </p:nvSpPr>
        <p:spPr bwMode="auto">
          <a:xfrm>
            <a:off x="2355850" y="1603375"/>
            <a:ext cx="2667000" cy="457200"/>
          </a:xfrm>
          <a:prstGeom prst="roundRect">
            <a:avLst>
              <a:gd name="adj" fmla="val 16667"/>
            </a:avLst>
          </a:prstGeom>
          <a:solidFill>
            <a:srgbClr val="0066FF"/>
          </a:solidFill>
          <a:ln w="9525" algn="ctr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r>
              <a:rPr lang="zh-CN" altLang="en-US" sz="2400" b="1">
                <a:solidFill>
                  <a:srgbClr val="FFFF00"/>
                </a:solidFill>
                <a:latin typeface="Trebuchet MS" pitchFamily="34" charset="0"/>
              </a:rPr>
              <a:t>监督宪法的实施</a:t>
            </a:r>
            <a:endParaRPr lang="zh-CN" altLang="en-US" sz="2400">
              <a:solidFill>
                <a:srgbClr val="FFFF00"/>
              </a:solidFill>
              <a:latin typeface="Trebuchet MS" pitchFamily="34" charset="0"/>
            </a:endParaRPr>
          </a:p>
        </p:txBody>
      </p:sp>
      <p:sp>
        <p:nvSpPr>
          <p:cNvPr id="9" name="圆角矩形 7"/>
          <p:cNvSpPr>
            <a:spLocks noChangeArrowheads="1"/>
          </p:cNvSpPr>
          <p:nvPr/>
        </p:nvSpPr>
        <p:spPr bwMode="auto">
          <a:xfrm>
            <a:off x="2355850" y="2381250"/>
            <a:ext cx="2667000" cy="457200"/>
          </a:xfrm>
          <a:prstGeom prst="roundRect">
            <a:avLst>
              <a:gd name="adj" fmla="val 16667"/>
            </a:avLst>
          </a:prstGeom>
          <a:solidFill>
            <a:srgbClr val="0066FF"/>
          </a:solidFill>
          <a:ln w="9525" algn="ctr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r>
              <a:rPr lang="zh-CN" altLang="en-US" sz="2400" b="1">
                <a:solidFill>
                  <a:srgbClr val="FFFF00"/>
                </a:solidFill>
                <a:latin typeface="Trebuchet MS" pitchFamily="34" charset="0"/>
              </a:rPr>
              <a:t>立法权</a:t>
            </a:r>
            <a:endParaRPr lang="zh-CN" altLang="en-US" sz="2400">
              <a:solidFill>
                <a:srgbClr val="FFFF00"/>
              </a:solidFill>
              <a:latin typeface="Trebuchet MS" pitchFamily="34" charset="0"/>
            </a:endParaRPr>
          </a:p>
        </p:txBody>
      </p:sp>
      <p:sp>
        <p:nvSpPr>
          <p:cNvPr id="10" name="圆角矩形 8"/>
          <p:cNvSpPr>
            <a:spLocks noChangeArrowheads="1"/>
          </p:cNvSpPr>
          <p:nvPr/>
        </p:nvSpPr>
        <p:spPr bwMode="auto">
          <a:xfrm>
            <a:off x="2355850" y="3148013"/>
            <a:ext cx="3733800" cy="1295400"/>
          </a:xfrm>
          <a:prstGeom prst="roundRect">
            <a:avLst>
              <a:gd name="adj" fmla="val 16667"/>
            </a:avLst>
          </a:prstGeom>
          <a:solidFill>
            <a:srgbClr val="0066FF"/>
          </a:solidFill>
          <a:ln w="9525" algn="ctr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r>
              <a:rPr lang="zh-CN" altLang="en-US" sz="2400" b="1">
                <a:solidFill>
                  <a:srgbClr val="FFFF00"/>
                </a:solidFill>
                <a:latin typeface="Trebuchet MS" pitchFamily="34" charset="0"/>
              </a:rPr>
              <a:t>任免权，选举或决定国家主席、  中央军委主席、国务院总理等 </a:t>
            </a:r>
            <a:endParaRPr lang="zh-CN" altLang="en-US" sz="2400">
              <a:solidFill>
                <a:srgbClr val="FFFF00"/>
              </a:solidFill>
              <a:latin typeface="Trebuchet MS" pitchFamily="34" charset="0"/>
            </a:endParaRPr>
          </a:p>
        </p:txBody>
      </p:sp>
      <p:sp>
        <p:nvSpPr>
          <p:cNvPr id="11" name="圆角矩形 9"/>
          <p:cNvSpPr>
            <a:spLocks noChangeArrowheads="1"/>
          </p:cNvSpPr>
          <p:nvPr/>
        </p:nvSpPr>
        <p:spPr bwMode="auto">
          <a:xfrm>
            <a:off x="2355850" y="4764088"/>
            <a:ext cx="2667000" cy="457200"/>
          </a:xfrm>
          <a:prstGeom prst="roundRect">
            <a:avLst>
              <a:gd name="adj" fmla="val 16667"/>
            </a:avLst>
          </a:prstGeom>
          <a:solidFill>
            <a:srgbClr val="0066FF"/>
          </a:solidFill>
          <a:ln w="9525" algn="ctr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r>
              <a:rPr lang="zh-CN" altLang="en-US" sz="2400" b="1">
                <a:solidFill>
                  <a:srgbClr val="FFFF00"/>
                </a:solidFill>
                <a:latin typeface="Trebuchet MS" pitchFamily="34" charset="0"/>
              </a:rPr>
              <a:t>重大事项决定权</a:t>
            </a:r>
            <a:endParaRPr lang="zh-CN" altLang="en-US" sz="2400">
              <a:solidFill>
                <a:srgbClr val="FFFF00"/>
              </a:solidFill>
              <a:latin typeface="Trebuchet MS" pitchFamily="34" charset="0"/>
            </a:endParaRPr>
          </a:p>
        </p:txBody>
      </p:sp>
      <p:sp>
        <p:nvSpPr>
          <p:cNvPr id="12" name="圆角矩形 10"/>
          <p:cNvSpPr>
            <a:spLocks noChangeArrowheads="1"/>
          </p:cNvSpPr>
          <p:nvPr/>
        </p:nvSpPr>
        <p:spPr bwMode="auto">
          <a:xfrm>
            <a:off x="2355850" y="5541963"/>
            <a:ext cx="2667000" cy="457200"/>
          </a:xfrm>
          <a:prstGeom prst="roundRect">
            <a:avLst>
              <a:gd name="adj" fmla="val 16667"/>
            </a:avLst>
          </a:prstGeom>
          <a:solidFill>
            <a:srgbClr val="0066FF"/>
          </a:solidFill>
          <a:ln w="9525" algn="ctr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r>
              <a:rPr lang="zh-CN" altLang="en-US" sz="2400" b="1">
                <a:solidFill>
                  <a:srgbClr val="FFFF00"/>
                </a:solidFill>
                <a:latin typeface="Trebuchet MS" pitchFamily="34" charset="0"/>
              </a:rPr>
              <a:t>监督权</a:t>
            </a:r>
            <a:endParaRPr lang="zh-CN" altLang="en-US" sz="2400">
              <a:solidFill>
                <a:srgbClr val="FFFF00"/>
              </a:solidFill>
              <a:latin typeface="Trebuchet MS" pitchFamily="34" charset="0"/>
            </a:endParaRPr>
          </a:p>
        </p:txBody>
      </p:sp>
      <p:sp>
        <p:nvSpPr>
          <p:cNvPr id="13" name="右大括号 11"/>
          <p:cNvSpPr>
            <a:spLocks/>
          </p:cNvSpPr>
          <p:nvPr/>
        </p:nvSpPr>
        <p:spPr bwMode="auto">
          <a:xfrm>
            <a:off x="6137275" y="1052513"/>
            <a:ext cx="285750" cy="4752975"/>
          </a:xfrm>
          <a:prstGeom prst="rightBrace">
            <a:avLst>
              <a:gd name="adj1" fmla="val 8471"/>
              <a:gd name="adj2" fmla="val 50000"/>
            </a:avLst>
          </a:prstGeom>
          <a:noFill/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 eaLnBrk="0" hangingPunct="0"/>
            <a:endParaRPr lang="zh-CN" altLang="zh-CN" sz="2400">
              <a:latin typeface="Trebuchet MS" pitchFamily="34" charset="0"/>
            </a:endParaRPr>
          </a:p>
        </p:txBody>
      </p:sp>
      <p:sp>
        <p:nvSpPr>
          <p:cNvPr id="14" name="右箭头 12"/>
          <p:cNvSpPr>
            <a:spLocks noChangeArrowheads="1"/>
          </p:cNvSpPr>
          <p:nvPr/>
        </p:nvSpPr>
        <p:spPr bwMode="auto">
          <a:xfrm>
            <a:off x="6507163" y="3349625"/>
            <a:ext cx="457200" cy="152400"/>
          </a:xfrm>
          <a:prstGeom prst="rightArrow">
            <a:avLst>
              <a:gd name="adj1" fmla="val 50000"/>
              <a:gd name="adj2" fmla="val 50000"/>
            </a:avLst>
          </a:prstGeom>
          <a:solidFill>
            <a:srgbClr val="0099FF"/>
          </a:solidFill>
          <a:ln w="9525" algn="ctr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zh-CN" altLang="zh-CN" sz="2400">
              <a:latin typeface="Trebuchet MS" pitchFamily="34" charset="0"/>
            </a:endParaRPr>
          </a:p>
        </p:txBody>
      </p:sp>
      <p:sp>
        <p:nvSpPr>
          <p:cNvPr id="15" name="椭圆 14"/>
          <p:cNvSpPr>
            <a:spLocks noChangeArrowheads="1"/>
          </p:cNvSpPr>
          <p:nvPr/>
        </p:nvSpPr>
        <p:spPr bwMode="auto">
          <a:xfrm>
            <a:off x="7019925" y="1935163"/>
            <a:ext cx="1700213" cy="2933700"/>
          </a:xfrm>
          <a:prstGeom prst="ellipse">
            <a:avLst/>
          </a:prstGeom>
          <a:solidFill>
            <a:srgbClr val="0099FF"/>
          </a:solidFill>
          <a:ln>
            <a:noFill/>
          </a:ln>
          <a:effectLst>
            <a:outerShdw dist="107763" dir="2700000" algn="ctr" rotWithShape="0">
              <a:srgbClr val="808080">
                <a:alpha val="50000"/>
              </a:srgbClr>
            </a:outerShdw>
          </a:effectLst>
          <a:extLst>
            <a:ext uri="{91240B29-F687-4F45-9708-019B960494DF}"/>
          </a:extLst>
        </p:spPr>
        <p:txBody>
          <a:bodyPr/>
          <a:lstStyle/>
          <a:p>
            <a:pPr algn="ctr" eaLnBrk="0" hangingPunct="0">
              <a:defRPr/>
            </a:pPr>
            <a:r>
              <a:rPr lang="zh-CN" altLang="en-US" sz="32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黑体" pitchFamily="2" charset="-122"/>
                <a:ea typeface="黑体" pitchFamily="2" charset="-122"/>
              </a:rPr>
              <a:t>权全</a:t>
            </a:r>
          </a:p>
          <a:p>
            <a:pPr algn="ctr" eaLnBrk="0" hangingPunct="0">
              <a:defRPr/>
            </a:pPr>
            <a:r>
              <a:rPr lang="zh-CN" altLang="en-US" sz="32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黑体" pitchFamily="2" charset="-122"/>
                <a:ea typeface="黑体" pitchFamily="2" charset="-122"/>
              </a:rPr>
              <a:t>力国</a:t>
            </a:r>
          </a:p>
          <a:p>
            <a:pPr algn="ctr" eaLnBrk="0" hangingPunct="0">
              <a:defRPr/>
            </a:pPr>
            <a:r>
              <a:rPr lang="zh-CN" altLang="en-US" sz="32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黑体" pitchFamily="2" charset="-122"/>
                <a:ea typeface="黑体" pitchFamily="2" charset="-122"/>
              </a:rPr>
              <a:t>最人</a:t>
            </a:r>
          </a:p>
          <a:p>
            <a:pPr algn="ctr" eaLnBrk="0" hangingPunct="0">
              <a:defRPr/>
            </a:pPr>
            <a:r>
              <a:rPr lang="zh-CN" altLang="en-US" sz="32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黑体" pitchFamily="2" charset="-122"/>
                <a:ea typeface="黑体" pitchFamily="2" charset="-122"/>
              </a:rPr>
              <a:t>大大                    </a:t>
            </a:r>
            <a:endParaRPr lang="zh-CN" altLang="en-US" sz="3600" b="1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黑体" pitchFamily="2" charset="-122"/>
              <a:ea typeface="黑体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6" presetClass="entr" presetSubtype="4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"/>
                            </p:stCondLst>
                            <p:childTnLst>
                              <p:par>
                                <p:cTn id="13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6" presetClass="entr" presetSubtype="4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4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500"/>
                            </p:stCondLst>
                            <p:childTnLst>
                              <p:par>
                                <p:cTn id="42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000"/>
                            </p:stCondLst>
                            <p:childTnLst>
                              <p:par>
                                <p:cTn id="46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500"/>
                            </p:stCondLst>
                            <p:childTnLst>
                              <p:par>
                                <p:cTn id="50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utoUpdateAnimBg="0"/>
      <p:bldP spid="5" grpId="0" autoUpdateAnimBg="0"/>
      <p:bldP spid="6" grpId="0" animBg="1" autoUpdateAnimBg="0"/>
      <p:bldP spid="7" grpId="0" animBg="1" autoUpdateAnimBg="0"/>
      <p:bldP spid="8" grpId="0" animBg="1" autoUpdateAnimBg="0"/>
      <p:bldP spid="9" grpId="0" animBg="1" autoUpdateAnimBg="0"/>
      <p:bldP spid="10" grpId="0" animBg="1" autoUpdateAnimBg="0"/>
      <p:bldP spid="11" grpId="0" animBg="1" autoUpdateAnimBg="0"/>
      <p:bldP spid="12" grpId="0" animBg="1" autoUpdateAnimBg="0"/>
      <p:bldP spid="13" grpId="0" animBg="1" autoUpdateAnimBg="0"/>
      <p:bldP spid="14" grpId="0" animBg="1" autoUpdateAnimBg="0"/>
      <p:bldP spid="15" grpId="0" animBg="1" autoUpdateAnimBg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2"/>
          <p:cNvSpPr txBox="1">
            <a:spLocks noChangeArrowheads="1"/>
          </p:cNvSpPr>
          <p:nvPr/>
        </p:nvSpPr>
        <p:spPr bwMode="auto">
          <a:xfrm>
            <a:off x="228600" y="228600"/>
            <a:ext cx="4953000" cy="4760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600" b="1">
                <a:latin typeface="微软雅黑" pitchFamily="34" charset="-122"/>
                <a:ea typeface="微软雅黑" pitchFamily="34" charset="-122"/>
              </a:rPr>
              <a:t>根本制度</a:t>
            </a:r>
            <a:r>
              <a:rPr lang="en-US" altLang="zh-CN" sz="3600" b="1">
                <a:latin typeface="微软雅黑" pitchFamily="34" charset="-122"/>
                <a:ea typeface="微软雅黑" pitchFamily="34" charset="-122"/>
              </a:rPr>
              <a:t>——</a:t>
            </a:r>
          </a:p>
          <a:p>
            <a:pPr>
              <a:spcBef>
                <a:spcPct val="50000"/>
              </a:spcBef>
            </a:pPr>
            <a:r>
              <a:rPr lang="zh-CN" altLang="en-US" sz="3600" b="1">
                <a:latin typeface="微软雅黑" pitchFamily="34" charset="-122"/>
                <a:ea typeface="微软雅黑" pitchFamily="34" charset="-122"/>
              </a:rPr>
              <a:t>根本政治制度</a:t>
            </a:r>
            <a:r>
              <a:rPr lang="en-US" altLang="zh-CN" sz="3600" b="1">
                <a:latin typeface="微软雅黑" pitchFamily="34" charset="-122"/>
                <a:ea typeface="微软雅黑" pitchFamily="34" charset="-122"/>
              </a:rPr>
              <a:t>——</a:t>
            </a:r>
          </a:p>
          <a:p>
            <a:pPr>
              <a:spcBef>
                <a:spcPct val="50000"/>
              </a:spcBef>
            </a:pPr>
            <a:r>
              <a:rPr lang="zh-CN" altLang="en-US" sz="3600" b="1">
                <a:latin typeface="微软雅黑" pitchFamily="34" charset="-122"/>
                <a:ea typeface="微软雅黑" pitchFamily="34" charset="-122"/>
              </a:rPr>
              <a:t>基本政治制度</a:t>
            </a:r>
            <a:r>
              <a:rPr lang="en-US" altLang="zh-CN" sz="3600" b="1">
                <a:latin typeface="微软雅黑" pitchFamily="34" charset="-122"/>
                <a:ea typeface="微软雅黑" pitchFamily="34" charset="-122"/>
              </a:rPr>
              <a:t>——</a:t>
            </a:r>
          </a:p>
          <a:p>
            <a:pPr>
              <a:spcBef>
                <a:spcPct val="50000"/>
              </a:spcBef>
            </a:pPr>
            <a:r>
              <a:rPr lang="zh-CN" altLang="en-US" sz="3600" b="1">
                <a:latin typeface="微软雅黑" pitchFamily="34" charset="-122"/>
                <a:ea typeface="微软雅黑" pitchFamily="34" charset="-122"/>
              </a:rPr>
              <a:t>权力机关</a:t>
            </a:r>
            <a:r>
              <a:rPr lang="en-US" altLang="zh-CN" sz="3600" b="1">
                <a:latin typeface="微软雅黑" pitchFamily="34" charset="-122"/>
                <a:ea typeface="微软雅黑" pitchFamily="34" charset="-122"/>
              </a:rPr>
              <a:t>——</a:t>
            </a:r>
          </a:p>
          <a:p>
            <a:pPr>
              <a:spcBef>
                <a:spcPct val="50000"/>
              </a:spcBef>
            </a:pPr>
            <a:r>
              <a:rPr lang="zh-CN" altLang="en-US" sz="3600" b="1">
                <a:latin typeface="微软雅黑" pitchFamily="34" charset="-122"/>
                <a:ea typeface="微软雅黑" pitchFamily="34" charset="-122"/>
              </a:rPr>
              <a:t>最高国家权力机关</a:t>
            </a:r>
            <a:r>
              <a:rPr lang="en-US" altLang="zh-CN" sz="3600" b="1">
                <a:latin typeface="微软雅黑" pitchFamily="34" charset="-122"/>
                <a:ea typeface="微软雅黑" pitchFamily="34" charset="-122"/>
              </a:rPr>
              <a:t>——</a:t>
            </a:r>
          </a:p>
          <a:p>
            <a:pPr>
              <a:spcBef>
                <a:spcPct val="50000"/>
              </a:spcBef>
            </a:pPr>
            <a:r>
              <a:rPr lang="zh-CN" altLang="en-US" sz="3600" b="1">
                <a:latin typeface="微软雅黑" pitchFamily="34" charset="-122"/>
                <a:ea typeface="微软雅黑" pitchFamily="34" charset="-122"/>
              </a:rPr>
              <a:t>最高国家行政机关</a:t>
            </a:r>
            <a:r>
              <a:rPr lang="en-US" altLang="zh-CN" sz="3600" b="1">
                <a:latin typeface="微软雅黑" pitchFamily="34" charset="-122"/>
                <a:ea typeface="微软雅黑" pitchFamily="34" charset="-122"/>
              </a:rPr>
              <a:t>——</a:t>
            </a:r>
          </a:p>
        </p:txBody>
      </p:sp>
      <p:sp>
        <p:nvSpPr>
          <p:cNvPr id="5" name="Text Box 3"/>
          <p:cNvSpPr txBox="1">
            <a:spLocks noChangeArrowheads="1"/>
          </p:cNvSpPr>
          <p:nvPr/>
        </p:nvSpPr>
        <p:spPr bwMode="auto">
          <a:xfrm>
            <a:off x="2133600" y="228600"/>
            <a:ext cx="7010400" cy="4760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600" b="1">
                <a:latin typeface="微软雅黑" pitchFamily="34" charset="-122"/>
                <a:ea typeface="微软雅黑" pitchFamily="34" charset="-122"/>
              </a:rPr>
              <a:t>        </a:t>
            </a:r>
            <a:r>
              <a:rPr lang="zh-CN" altLang="en-US" sz="3600" b="1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社会主义制度</a:t>
            </a:r>
          </a:p>
          <a:p>
            <a:pPr>
              <a:spcBef>
                <a:spcPct val="50000"/>
              </a:spcBef>
            </a:pPr>
            <a:r>
              <a:rPr lang="zh-CN" altLang="en-US" sz="3600" b="1">
                <a:solidFill>
                  <a:schemeClr val="tx2"/>
                </a:solidFill>
                <a:latin typeface="微软雅黑" pitchFamily="34" charset="-122"/>
                <a:ea typeface="微软雅黑" pitchFamily="34" charset="-122"/>
              </a:rPr>
              <a:t>              </a:t>
            </a:r>
            <a:r>
              <a:rPr lang="zh-CN" altLang="en-US" sz="3600" b="1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人民代表大会制度</a:t>
            </a:r>
          </a:p>
          <a:p>
            <a:pPr>
              <a:spcBef>
                <a:spcPct val="50000"/>
              </a:spcBef>
            </a:pPr>
            <a:r>
              <a:rPr lang="zh-CN" altLang="en-US" sz="3600" b="1">
                <a:solidFill>
                  <a:schemeClr val="tx2"/>
                </a:solidFill>
                <a:latin typeface="微软雅黑" pitchFamily="34" charset="-122"/>
                <a:ea typeface="微软雅黑" pitchFamily="34" charset="-122"/>
              </a:rPr>
              <a:t>              </a:t>
            </a:r>
            <a:r>
              <a:rPr lang="zh-CN" altLang="en-US" sz="3600" b="1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民族区域自治制度</a:t>
            </a:r>
          </a:p>
          <a:p>
            <a:pPr>
              <a:spcBef>
                <a:spcPct val="50000"/>
              </a:spcBef>
            </a:pPr>
            <a:r>
              <a:rPr lang="zh-CN" altLang="en-US" sz="3600" b="1">
                <a:solidFill>
                  <a:schemeClr val="tx2"/>
                </a:solidFill>
                <a:latin typeface="微软雅黑" pitchFamily="34" charset="-122"/>
                <a:ea typeface="微软雅黑" pitchFamily="34" charset="-122"/>
              </a:rPr>
              <a:t>        </a:t>
            </a:r>
            <a:r>
              <a:rPr lang="zh-CN" altLang="en-US" sz="3600" b="1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人民代表大会（全国和地方）</a:t>
            </a:r>
          </a:p>
          <a:p>
            <a:pPr>
              <a:spcBef>
                <a:spcPct val="50000"/>
              </a:spcBef>
            </a:pPr>
            <a:r>
              <a:rPr lang="zh-CN" altLang="en-US" sz="3600" b="1">
                <a:solidFill>
                  <a:schemeClr val="tx2"/>
                </a:solidFill>
                <a:latin typeface="微软雅黑" pitchFamily="34" charset="-122"/>
                <a:ea typeface="微软雅黑" pitchFamily="34" charset="-122"/>
              </a:rPr>
              <a:t>                      </a:t>
            </a:r>
            <a:r>
              <a:rPr lang="zh-CN" altLang="en-US" sz="3600" b="1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全国人民代表大会</a:t>
            </a:r>
          </a:p>
          <a:p>
            <a:pPr>
              <a:spcBef>
                <a:spcPct val="50000"/>
              </a:spcBef>
            </a:pPr>
            <a:r>
              <a:rPr lang="zh-CN" altLang="en-US" sz="3600" b="1">
                <a:solidFill>
                  <a:schemeClr val="tx2"/>
                </a:solidFill>
                <a:latin typeface="微软雅黑" pitchFamily="34" charset="-122"/>
                <a:ea typeface="微软雅黑" pitchFamily="34" charset="-122"/>
              </a:rPr>
              <a:t>                     </a:t>
            </a:r>
            <a:r>
              <a:rPr lang="zh-CN" altLang="en-US" sz="3600" b="1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国务院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 txBox="1">
            <a:spLocks noChangeArrowheads="1"/>
          </p:cNvSpPr>
          <p:nvPr/>
        </p:nvSpPr>
        <p:spPr>
          <a:xfrm>
            <a:off x="0" y="152400"/>
            <a:ext cx="9144000" cy="68580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ctr" defTabSz="914400" rtl="0" eaLnBrk="1" fontAlgn="auto" latinLnBrk="0" hangingPunct="1"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       </a:t>
            </a:r>
            <a:r>
              <a:rPr lang="zh-CN" altLang="en-US" sz="2800" b="1" dirty="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为何要实施依法治国？</a:t>
            </a:r>
          </a:p>
          <a:p>
            <a:pPr marL="342900" marR="0" lvl="0" indent="-342900" algn="l" defTabSz="914400" rtl="0" eaLnBrk="1" fontAlgn="auto" latinLnBrk="0" hangingPunct="1"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法治国情、不足</a:t>
            </a:r>
            <a:r>
              <a:rPr kumimoji="0" lang="zh-CN" alt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：我国仍处于社会主义初级阶段，法律制度还不完善，还存在着</a:t>
            </a:r>
            <a:r>
              <a:rPr kumimoji="0" lang="en-US" altLang="zh-CN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……</a:t>
            </a:r>
            <a:r>
              <a:rPr kumimoji="0" lang="zh-CN" alt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现象。</a:t>
            </a:r>
          </a:p>
          <a:p>
            <a:pPr marL="342900" marR="0" lvl="0" indent="-342900" algn="l" defTabSz="914400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W</a:t>
            </a:r>
            <a:r>
              <a:rPr kumimoji="0" lang="en-US" altLang="zh-CN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①</a:t>
            </a:r>
            <a:r>
              <a:rPr kumimoji="0" lang="zh-CN" alt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依法治国是党领导人民治理国家的基本方略，是指广大人民群众在党的领导下，依照宪法和法律规定，通过各种途径和形式管理国家和社会事务。</a:t>
            </a:r>
          </a:p>
          <a:p>
            <a:pPr marL="342900" marR="0" lvl="0" indent="-342900" algn="l" defTabSz="914400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Y</a:t>
            </a:r>
            <a:r>
              <a:rPr kumimoji="0" lang="en-US" altLang="zh-CN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②</a:t>
            </a:r>
            <a:r>
              <a:rPr kumimoji="0" lang="zh-CN" alt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依法治国是发展社会主义民主政治的必然要求，是实现国家长治久安的重要保障。</a:t>
            </a:r>
          </a:p>
          <a:p>
            <a:pPr marL="342900" marR="0" lvl="0" indent="-342900" algn="l" defTabSz="914400" rtl="0" eaLnBrk="1" fontAlgn="auto" latinLnBrk="0" hangingPunct="1">
              <a:spcBef>
                <a:spcPct val="20000"/>
              </a:spcBef>
              <a:spcAft>
                <a:spcPts val="0"/>
              </a:spcAft>
              <a:buClrTx/>
              <a:buSzTx/>
              <a:buFont typeface="Wingdings" pitchFamily="2" charset="2"/>
              <a:buNone/>
              <a:tabLst/>
              <a:defRPr/>
            </a:pPr>
            <a:r>
              <a:rPr kumimoji="0" lang="en-US" altLang="zh-CN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H</a:t>
            </a:r>
            <a:r>
              <a:rPr kumimoji="0" lang="zh-CN" alt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改为</a:t>
            </a:r>
            <a:r>
              <a:rPr kumimoji="0" lang="en-US" altLang="zh-CN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Y</a:t>
            </a:r>
            <a:r>
              <a:rPr kumimoji="0" lang="en-US" altLang="zh-CN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③</a:t>
            </a:r>
            <a:r>
              <a:rPr kumimoji="0" lang="zh-CN" alt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有利于坚持法律面前人人平等，保证科学立法、严格执法、公正司法、全民守法；有利于国家机关依法行使职权；有利于政府机关依法行政；有利于公民自觉弘扬法治精神，树立法治理念，学法尊法守法用法，维护国家利益依法规范自身行为。</a:t>
            </a:r>
          </a:p>
          <a:p>
            <a:pPr marL="342900" marR="0" lvl="0" indent="-342900" algn="l" defTabSz="914400" rtl="0" eaLnBrk="1" fontAlgn="auto" latinLnBrk="0" hangingPunct="1">
              <a:spcBef>
                <a:spcPct val="20000"/>
              </a:spcBef>
              <a:spcAft>
                <a:spcPts val="0"/>
              </a:spcAft>
              <a:buClrTx/>
              <a:buSzTx/>
              <a:buFont typeface="Wingdings" pitchFamily="2" charset="2"/>
              <a:buNone/>
              <a:tabLst/>
              <a:defRPr/>
            </a:pPr>
            <a:r>
              <a:rPr kumimoji="0" lang="en-US" altLang="zh-CN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Y</a:t>
            </a:r>
            <a:r>
              <a:rPr kumimoji="0" lang="zh-CN" alt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改</a:t>
            </a:r>
            <a:r>
              <a:rPr kumimoji="0" lang="zh-CN" alt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④有利于实现全面推进依法治国的总目标，建设中国特色社会主义法治体系，建设社会主义法治国家，实现社会的公平正义。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7"/>
          <p:cNvSpPr txBox="1">
            <a:spLocks noChangeArrowheads="1"/>
          </p:cNvSpPr>
          <p:nvPr/>
        </p:nvSpPr>
        <p:spPr bwMode="auto">
          <a:xfrm>
            <a:off x="0" y="214290"/>
            <a:ext cx="914400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zh-CN" altLang="en-US" sz="2800" b="1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如何实施依法治国？依法治国的要求 </a:t>
            </a:r>
          </a:p>
        </p:txBody>
      </p:sp>
      <p:sp>
        <p:nvSpPr>
          <p:cNvPr id="5" name="Text Box 8"/>
          <p:cNvSpPr txBox="1">
            <a:spLocks noChangeArrowheads="1"/>
          </p:cNvSpPr>
          <p:nvPr/>
        </p:nvSpPr>
        <p:spPr bwMode="auto">
          <a:xfrm>
            <a:off x="0" y="981075"/>
            <a:ext cx="9144000" cy="4789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800" b="1" dirty="0">
                <a:solidFill>
                  <a:srgbClr val="FF3300"/>
                </a:solidFill>
                <a:latin typeface="华文仿宋" pitchFamily="2" charset="-122"/>
                <a:ea typeface="华文仿宋" pitchFamily="2" charset="-122"/>
              </a:rPr>
              <a:t>H</a:t>
            </a:r>
            <a:r>
              <a:rPr lang="zh-CN" altLang="en-US" sz="2800" b="1" dirty="0">
                <a:solidFill>
                  <a:srgbClr val="FF3300"/>
                </a:solidFill>
                <a:latin typeface="华文仿宋" pitchFamily="2" charset="-122"/>
                <a:ea typeface="华文仿宋" pitchFamily="2" charset="-122"/>
              </a:rPr>
              <a:t>总概括</a:t>
            </a:r>
            <a:r>
              <a:rPr lang="en-US" altLang="en-US" sz="2800" b="1" dirty="0">
                <a:solidFill>
                  <a:srgbClr val="FF3300"/>
                </a:solidFill>
                <a:latin typeface="华文仿宋" pitchFamily="2" charset="-122"/>
                <a:ea typeface="华文仿宋" pitchFamily="2" charset="-122"/>
              </a:rPr>
              <a:t>①</a:t>
            </a:r>
            <a:r>
              <a:rPr lang="zh-CN" altLang="en-US" sz="2800" b="1" dirty="0">
                <a:solidFill>
                  <a:schemeClr val="accent2"/>
                </a:solidFill>
                <a:latin typeface="华文仿宋" pitchFamily="2" charset="-122"/>
                <a:ea typeface="华文仿宋" pitchFamily="2" charset="-122"/>
              </a:rPr>
              <a:t>要推进科学立法、严格执法、公正司法、全民守法，</a:t>
            </a:r>
            <a:r>
              <a:rPr lang="zh-CN" altLang="en-US" sz="2800" b="1" dirty="0">
                <a:latin typeface="华文仿宋" pitchFamily="2" charset="-122"/>
                <a:ea typeface="华文仿宋" pitchFamily="2" charset="-122"/>
              </a:rPr>
              <a:t>坚持法律面前人人平等，保证有法必依、执法必严、违法必究 </a:t>
            </a:r>
          </a:p>
          <a:p>
            <a:r>
              <a:rPr kumimoji="1" lang="en-US" altLang="zh-CN" sz="2800" b="1" dirty="0">
                <a:solidFill>
                  <a:srgbClr val="FF0000"/>
                </a:solidFill>
                <a:latin typeface="华文仿宋" pitchFamily="2" charset="-122"/>
                <a:ea typeface="华文仿宋" pitchFamily="2" charset="-122"/>
              </a:rPr>
              <a:t>H</a:t>
            </a:r>
            <a:r>
              <a:rPr kumimoji="1" lang="zh-CN" altLang="en-US" sz="2800" b="1" dirty="0">
                <a:solidFill>
                  <a:srgbClr val="FF0000"/>
                </a:solidFill>
                <a:latin typeface="华文仿宋" pitchFamily="2" charset="-122"/>
                <a:ea typeface="华文仿宋" pitchFamily="2" charset="-122"/>
              </a:rPr>
              <a:t>一切国家机关②</a:t>
            </a:r>
            <a:r>
              <a:rPr kumimoji="1" lang="zh-CN" altLang="en-US" sz="2800" b="1" dirty="0">
                <a:latin typeface="华文仿宋" pitchFamily="2" charset="-122"/>
                <a:ea typeface="华文仿宋" pitchFamily="2" charset="-122"/>
              </a:rPr>
              <a:t>国家机关要依法行使职权。立法机关、行政机关和司法机关都必须依法行使职权。</a:t>
            </a:r>
          </a:p>
          <a:p>
            <a:r>
              <a:rPr kumimoji="1" lang="en-US" altLang="zh-CN" sz="2800" b="1" dirty="0">
                <a:solidFill>
                  <a:srgbClr val="FF0000"/>
                </a:solidFill>
                <a:latin typeface="华文仿宋" pitchFamily="2" charset="-122"/>
                <a:ea typeface="华文仿宋" pitchFamily="2" charset="-122"/>
              </a:rPr>
              <a:t>H</a:t>
            </a:r>
            <a:r>
              <a:rPr kumimoji="1" lang="zh-CN" altLang="en-US" sz="2800" b="1" dirty="0">
                <a:solidFill>
                  <a:srgbClr val="FF0000"/>
                </a:solidFill>
                <a:latin typeface="华文仿宋" pitchFamily="2" charset="-122"/>
                <a:ea typeface="华文仿宋" pitchFamily="2" charset="-122"/>
              </a:rPr>
              <a:t>政府③</a:t>
            </a:r>
            <a:r>
              <a:rPr kumimoji="1" lang="zh-CN" altLang="en-US" sz="2800" b="1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依法行政是依法治国的重要环节。</a:t>
            </a:r>
            <a:r>
              <a:rPr kumimoji="1" lang="zh-CN" altLang="en-US" sz="2800" b="1" dirty="0">
                <a:latin typeface="华文仿宋" pitchFamily="2" charset="-122"/>
                <a:ea typeface="华文仿宋" pitchFamily="2" charset="-122"/>
              </a:rPr>
              <a:t>政府及其工作人员要依法行政，使政府的公共管理和社会服务活动依法进行，符合法律的规定</a:t>
            </a:r>
            <a:r>
              <a:rPr kumimoji="1" lang="zh-CN" altLang="en-US" sz="2800" b="1" dirty="0" smtClean="0">
                <a:latin typeface="华文仿宋" pitchFamily="2" charset="-122"/>
                <a:ea typeface="华文仿宋" pitchFamily="2" charset="-122"/>
              </a:rPr>
              <a:t>。</a:t>
            </a:r>
            <a:r>
              <a:rPr kumimoji="1" lang="zh-CN" altLang="en-US" sz="2800" b="1" dirty="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（掌握政府举办听证会的意义）</a:t>
            </a:r>
            <a:endParaRPr kumimoji="1" lang="zh-CN" altLang="en-US" sz="2800" b="1" dirty="0">
              <a:solidFill>
                <a:srgbClr val="FF0000"/>
              </a:solidFill>
              <a:latin typeface="微软雅黑" pitchFamily="34" charset="-122"/>
              <a:ea typeface="微软雅黑" pitchFamily="34" charset="-122"/>
            </a:endParaRPr>
          </a:p>
          <a:p>
            <a:r>
              <a:rPr kumimoji="1" lang="en-US" altLang="zh-CN" sz="2800" b="1" dirty="0">
                <a:solidFill>
                  <a:srgbClr val="FF0000"/>
                </a:solidFill>
                <a:latin typeface="华文仿宋" pitchFamily="2" charset="-122"/>
                <a:ea typeface="华文仿宋" pitchFamily="2" charset="-122"/>
              </a:rPr>
              <a:t>H</a:t>
            </a:r>
            <a:r>
              <a:rPr kumimoji="1" lang="zh-CN" altLang="en-US" sz="2800" b="1" dirty="0">
                <a:solidFill>
                  <a:srgbClr val="FF0000"/>
                </a:solidFill>
                <a:latin typeface="华文仿宋" pitchFamily="2" charset="-122"/>
                <a:ea typeface="华文仿宋" pitchFamily="2" charset="-122"/>
              </a:rPr>
              <a:t>公民、企业④</a:t>
            </a:r>
            <a:r>
              <a:rPr lang="zh-CN" altLang="en-US" sz="2800" b="1" dirty="0">
                <a:latin typeface="华文仿宋" pitchFamily="2" charset="-122"/>
                <a:ea typeface="华文仿宋" pitchFamily="2" charset="-122"/>
              </a:rPr>
              <a:t>在法治国家里，人人都要自觉弘扬法治精神，树立法治理念，学法尊法守法用法，依法维护国家</a:t>
            </a:r>
            <a:r>
              <a:rPr lang="zh-CN" altLang="en-US" sz="2800" b="1" dirty="0">
                <a:solidFill>
                  <a:srgbClr val="FF0000"/>
                </a:solidFill>
                <a:latin typeface="华文仿宋" pitchFamily="2" charset="-122"/>
                <a:ea typeface="华文仿宋" pitchFamily="2" charset="-122"/>
              </a:rPr>
              <a:t>利益</a:t>
            </a:r>
            <a:r>
              <a:rPr lang="zh-CN" altLang="en-US" sz="2800" b="1" dirty="0">
                <a:latin typeface="华文仿宋" pitchFamily="2" charset="-122"/>
                <a:ea typeface="华文仿宋" pitchFamily="2" charset="-122"/>
              </a:rPr>
              <a:t>，依法规范自身行为。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685800" y="609600"/>
            <a:ext cx="792480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>
            <a:spAutoFit/>
          </a:bodyPr>
          <a:lstStyle/>
          <a:p>
            <a:r>
              <a:rPr lang="zh-CN" altLang="en-US" sz="2800" b="1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公民（青少年）如何维护宪法权威和尊严</a:t>
            </a:r>
            <a:r>
              <a:rPr lang="en-US" altLang="zh-CN" sz="2800" b="1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?   p82</a:t>
            </a:r>
          </a:p>
        </p:txBody>
      </p:sp>
      <p:sp>
        <p:nvSpPr>
          <p:cNvPr id="5" name="Text Box 5"/>
          <p:cNvSpPr txBox="1">
            <a:spLocks noChangeArrowheads="1"/>
          </p:cNvSpPr>
          <p:nvPr/>
        </p:nvSpPr>
        <p:spPr bwMode="auto">
          <a:xfrm>
            <a:off x="381000" y="2209800"/>
            <a:ext cx="822960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kumimoji="1" lang="en-US" altLang="zh-CN" sz="2800" b="1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H1.</a:t>
            </a:r>
            <a:r>
              <a:rPr kumimoji="1" lang="zh-CN" altLang="en-US" sz="2800" b="1">
                <a:latin typeface="微软雅黑" pitchFamily="34" charset="-122"/>
                <a:ea typeface="微软雅黑" pitchFamily="34" charset="-122"/>
              </a:rPr>
              <a:t> </a:t>
            </a:r>
            <a:r>
              <a:rPr kumimoji="1" lang="zh-CN" altLang="en-US" sz="2800" b="1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我们要认真学习宪法</a:t>
            </a:r>
            <a:r>
              <a:rPr kumimoji="1" lang="en-US" altLang="zh-CN" sz="2800" b="1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,</a:t>
            </a:r>
            <a:r>
              <a:rPr kumimoji="1" lang="zh-CN" altLang="en-US" sz="2800" b="1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了解宪法性质和基本内容。</a:t>
            </a:r>
          </a:p>
        </p:txBody>
      </p:sp>
      <p:sp>
        <p:nvSpPr>
          <p:cNvPr id="6" name="Text Box 17"/>
          <p:cNvSpPr txBox="1">
            <a:spLocks noChangeArrowheads="1"/>
          </p:cNvSpPr>
          <p:nvPr/>
        </p:nvSpPr>
        <p:spPr bwMode="auto">
          <a:xfrm>
            <a:off x="381000" y="3124200"/>
            <a:ext cx="8534400" cy="954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kumimoji="1" lang="en-US" altLang="zh-CN" sz="2800" b="1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H2.</a:t>
            </a:r>
            <a:r>
              <a:rPr kumimoji="1" lang="zh-CN" altLang="en-US" sz="2800" b="1">
                <a:latin typeface="微软雅黑" pitchFamily="34" charset="-122"/>
                <a:ea typeface="微软雅黑" pitchFamily="34" charset="-122"/>
              </a:rPr>
              <a:t>在日常生活中</a:t>
            </a:r>
            <a:r>
              <a:rPr kumimoji="1" lang="zh-CN" altLang="en-US" sz="2800" b="1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养成遵守宪法的习惯</a:t>
            </a:r>
            <a:r>
              <a:rPr kumimoji="1" lang="en-US" altLang="zh-CN" sz="2800" b="1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, </a:t>
            </a:r>
            <a:r>
              <a:rPr kumimoji="1" lang="zh-CN" altLang="en-US" sz="2800" b="1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树立宪法意识</a:t>
            </a:r>
            <a:r>
              <a:rPr kumimoji="1" lang="en-US" altLang="zh-CN" sz="2800" b="1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,</a:t>
            </a:r>
            <a:r>
              <a:rPr kumimoji="1" lang="zh-CN" altLang="en-US" sz="2800" b="1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自觉维护宪法尊严。 </a:t>
            </a:r>
            <a:r>
              <a:rPr kumimoji="1" lang="en-US" altLang="zh-CN" sz="2800" b="1">
                <a:solidFill>
                  <a:srgbClr val="FF0066"/>
                </a:solidFill>
                <a:latin typeface="微软雅黑" pitchFamily="34" charset="-122"/>
                <a:ea typeface="微软雅黑" pitchFamily="34" charset="-122"/>
              </a:rPr>
              <a:t>  </a:t>
            </a:r>
            <a:r>
              <a:rPr kumimoji="1" lang="en-US" altLang="zh-CN" sz="2800" b="1">
                <a:solidFill>
                  <a:schemeClr val="accent2"/>
                </a:solidFill>
                <a:latin typeface="微软雅黑" pitchFamily="34" charset="-122"/>
                <a:ea typeface="微软雅黑" pitchFamily="34" charset="-122"/>
              </a:rPr>
              <a:t>p82</a:t>
            </a:r>
            <a:r>
              <a:rPr kumimoji="1" lang="zh-CN" altLang="en-US" sz="2800" b="1">
                <a:solidFill>
                  <a:schemeClr val="accent2"/>
                </a:solidFill>
                <a:latin typeface="微软雅黑" pitchFamily="34" charset="-122"/>
                <a:ea typeface="微软雅黑" pitchFamily="34" charset="-122"/>
              </a:rPr>
              <a:t>上</a:t>
            </a:r>
            <a:endParaRPr lang="zh-CN" altLang="en-US" sz="2800">
              <a:solidFill>
                <a:schemeClr val="accent2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7" name="Text Box 18"/>
          <p:cNvSpPr txBox="1">
            <a:spLocks noChangeArrowheads="1"/>
          </p:cNvSpPr>
          <p:nvPr/>
        </p:nvSpPr>
        <p:spPr bwMode="auto">
          <a:xfrm>
            <a:off x="457200" y="4267200"/>
            <a:ext cx="8458200" cy="954088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kumimoji="1" lang="en-US" altLang="zh-CN" sz="2800" b="1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H3.</a:t>
            </a:r>
            <a:r>
              <a:rPr lang="zh-CN" altLang="en-US" sz="2800" b="1">
                <a:latin typeface="微软雅黑" pitchFamily="34" charset="-122"/>
                <a:ea typeface="微软雅黑" pitchFamily="34" charset="-122"/>
              </a:rPr>
              <a:t>宪法是国家根本大法，我们可用宪法维护自己合法权益。</a:t>
            </a:r>
            <a:r>
              <a:rPr lang="en-US" altLang="zh-CN" sz="2800" b="1">
                <a:latin typeface="微软雅黑" pitchFamily="34" charset="-122"/>
                <a:ea typeface="微软雅黑" pitchFamily="34" charset="-122"/>
              </a:rPr>
              <a:t> </a:t>
            </a:r>
            <a:r>
              <a:rPr lang="zh-CN" altLang="en-US" sz="2800" b="1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笔记</a:t>
            </a:r>
          </a:p>
        </p:txBody>
      </p:sp>
      <p:pic>
        <p:nvPicPr>
          <p:cNvPr id="8" name="Picture 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200" y="1663700"/>
            <a:ext cx="8991600" cy="12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>
            <a:spLocks noChangeArrowheads="1"/>
          </p:cNvSpPr>
          <p:nvPr/>
        </p:nvSpPr>
        <p:spPr bwMode="auto">
          <a:xfrm>
            <a:off x="642910" y="1571612"/>
            <a:ext cx="8053414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altLang="zh-CN" sz="2400" b="1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Y</a:t>
            </a:r>
            <a:r>
              <a:rPr lang="zh-CN" altLang="en-US" sz="2400" b="1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意①</a:t>
            </a:r>
            <a:r>
              <a:rPr lang="en-US" altLang="zh-CN" sz="2400" b="1" dirty="0">
                <a:latin typeface="微软雅黑" pitchFamily="34" charset="-122"/>
                <a:ea typeface="微软雅黑" pitchFamily="34" charset="-122"/>
              </a:rPr>
              <a:t>---</a:t>
            </a:r>
            <a:r>
              <a:rPr lang="zh-CN" altLang="en-US" sz="2400" b="1" dirty="0">
                <a:latin typeface="微软雅黑" pitchFamily="34" charset="-122"/>
                <a:ea typeface="微软雅黑" pitchFamily="34" charset="-122"/>
              </a:rPr>
              <a:t>有利于加强宪法教育，</a:t>
            </a:r>
            <a:r>
              <a:rPr lang="zh-CN" altLang="zh-CN" sz="2400" b="1" dirty="0">
                <a:latin typeface="微软雅黑" pitchFamily="34" charset="-122"/>
                <a:ea typeface="微软雅黑" pitchFamily="34" charset="-122"/>
              </a:rPr>
              <a:t>宣传宪法内容</a:t>
            </a:r>
            <a:r>
              <a:rPr lang="en-US" altLang="zh-CN" sz="2400" b="1" dirty="0">
                <a:latin typeface="微软雅黑" pitchFamily="34" charset="-122"/>
                <a:ea typeface="微软雅黑" pitchFamily="34" charset="-122"/>
              </a:rPr>
              <a:t>,</a:t>
            </a:r>
            <a:r>
              <a:rPr lang="zh-CN" altLang="en-US" sz="2400" b="1" dirty="0">
                <a:latin typeface="微软雅黑" pitchFamily="34" charset="-122"/>
                <a:ea typeface="微软雅黑" pitchFamily="34" charset="-122"/>
              </a:rPr>
              <a:t>弘扬宪法</a:t>
            </a:r>
            <a:r>
              <a:rPr lang="zh-CN" altLang="zh-CN" sz="2400" b="1" dirty="0">
                <a:latin typeface="微软雅黑" pitchFamily="34" charset="-122"/>
                <a:ea typeface="微软雅黑" pitchFamily="34" charset="-122"/>
              </a:rPr>
              <a:t>精神，</a:t>
            </a:r>
            <a:r>
              <a:rPr lang="zh-CN" altLang="en-US" sz="2400" b="1" dirty="0">
                <a:latin typeface="微软雅黑" pitchFamily="34" charset="-122"/>
                <a:ea typeface="微软雅黑" pitchFamily="34" charset="-122"/>
              </a:rPr>
              <a:t>树立宪法意识</a:t>
            </a:r>
            <a:r>
              <a:rPr lang="en-US" altLang="zh-CN" sz="2400" b="1" dirty="0">
                <a:latin typeface="微软雅黑" pitchFamily="34" charset="-122"/>
                <a:ea typeface="微软雅黑" pitchFamily="34" charset="-122"/>
              </a:rPr>
              <a:t>,</a:t>
            </a:r>
            <a:r>
              <a:rPr lang="zh-CN" altLang="en-US" sz="2400" b="1" dirty="0">
                <a:latin typeface="微软雅黑" pitchFamily="34" charset="-122"/>
                <a:ea typeface="微软雅黑" pitchFamily="34" charset="-122"/>
              </a:rPr>
              <a:t>维护宪法权威，增强遵守宪法的自觉性。</a:t>
            </a:r>
          </a:p>
        </p:txBody>
      </p:sp>
      <p:sp>
        <p:nvSpPr>
          <p:cNvPr id="7" name="TextBox 6"/>
          <p:cNvSpPr txBox="1">
            <a:spLocks noChangeArrowheads="1"/>
          </p:cNvSpPr>
          <p:nvPr/>
        </p:nvSpPr>
        <p:spPr bwMode="auto">
          <a:xfrm>
            <a:off x="642910" y="2857496"/>
            <a:ext cx="8201052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altLang="zh-CN" sz="2400" b="1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Y</a:t>
            </a:r>
            <a:r>
              <a:rPr lang="zh-CN" altLang="en-US" sz="2400" b="1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意②</a:t>
            </a:r>
            <a:r>
              <a:rPr lang="en-US" altLang="zh-CN" sz="2400" b="1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---</a:t>
            </a:r>
            <a:r>
              <a:rPr lang="zh-CN" altLang="en-US" sz="2400" b="1" dirty="0">
                <a:latin typeface="微软雅黑" pitchFamily="34" charset="-122"/>
                <a:ea typeface="微软雅黑" pitchFamily="34" charset="-122"/>
              </a:rPr>
              <a:t>有利于加强依法行政，促进法治社会、法治政府、法治国家的建设，贯彻依法治国基本方略</a:t>
            </a:r>
            <a:r>
              <a:rPr lang="zh-CN" altLang="en-US" sz="2400" b="1" dirty="0" smtClean="0">
                <a:latin typeface="微软雅黑" pitchFamily="34" charset="-122"/>
                <a:ea typeface="微软雅黑" pitchFamily="34" charset="-122"/>
              </a:rPr>
              <a:t>。</a:t>
            </a:r>
            <a:endParaRPr lang="en-US" altLang="zh-CN" sz="2400" b="1" dirty="0" smtClean="0">
              <a:latin typeface="微软雅黑" pitchFamily="34" charset="-122"/>
              <a:ea typeface="微软雅黑" pitchFamily="34" charset="-122"/>
            </a:endParaRPr>
          </a:p>
          <a:p>
            <a:endParaRPr lang="en-US" altLang="zh-CN" sz="2400" b="1" dirty="0">
              <a:latin typeface="微软雅黑" pitchFamily="34" charset="-122"/>
              <a:ea typeface="微软雅黑" pitchFamily="34" charset="-122"/>
            </a:endParaRPr>
          </a:p>
          <a:p>
            <a:r>
              <a:rPr lang="zh-CN" altLang="en-US" sz="2400" b="1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 </a:t>
            </a:r>
            <a:r>
              <a:rPr lang="en-US" altLang="zh-CN" sz="2400" b="1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Y</a:t>
            </a:r>
            <a:r>
              <a:rPr lang="zh-CN" altLang="en-US" sz="2400" b="1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意</a:t>
            </a:r>
            <a:r>
              <a:rPr lang="en-US" altLang="zh-CN" sz="2400" b="1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.</a:t>
            </a:r>
            <a:r>
              <a:rPr lang="zh-CN" altLang="en-US" sz="2400" b="1" dirty="0">
                <a:latin typeface="微软雅黑" pitchFamily="34" charset="-122"/>
                <a:ea typeface="微软雅黑" pitchFamily="34" charset="-122"/>
              </a:rPr>
              <a:t>结合材料</a:t>
            </a:r>
            <a:r>
              <a:rPr lang="en-US" altLang="zh-CN" sz="2400" b="1" dirty="0">
                <a:latin typeface="微软雅黑" pitchFamily="34" charset="-122"/>
                <a:ea typeface="微软雅黑" pitchFamily="34" charset="-122"/>
              </a:rPr>
              <a:t>----</a:t>
            </a:r>
            <a:endParaRPr lang="zh-CN" altLang="en-US" sz="2400" b="1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8" name="TextBox 5"/>
          <p:cNvSpPr txBox="1">
            <a:spLocks noChangeArrowheads="1"/>
          </p:cNvSpPr>
          <p:nvPr/>
        </p:nvSpPr>
        <p:spPr bwMode="auto">
          <a:xfrm>
            <a:off x="1957366" y="714356"/>
            <a:ext cx="7186634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zh-CN" altLang="en-US" sz="2800" b="1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向宪法宣誓的意义？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57158" y="214290"/>
            <a:ext cx="8358246" cy="63709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 b="1" dirty="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青少年如何行使政治权利？或青少年如何提升公共参与能力？ </a:t>
            </a:r>
            <a:r>
              <a:rPr lang="en-US" altLang="zh-CN" sz="2800" b="1" dirty="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H</a:t>
            </a:r>
          </a:p>
          <a:p>
            <a:pPr>
              <a:lnSpc>
                <a:spcPct val="150000"/>
              </a:lnSpc>
            </a:pPr>
            <a:endParaRPr lang="en-US" altLang="zh-CN" sz="2400" b="1" dirty="0" smtClean="0">
              <a:solidFill>
                <a:srgbClr val="002060"/>
              </a:solidFill>
              <a:latin typeface="微软雅黑" pitchFamily="34" charset="-122"/>
              <a:ea typeface="微软雅黑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400" b="1" dirty="0" smtClean="0">
                <a:solidFill>
                  <a:srgbClr val="0070C0"/>
                </a:solidFill>
                <a:latin typeface="微软雅黑" pitchFamily="34" charset="-122"/>
                <a:ea typeface="微软雅黑" pitchFamily="34" charset="-122"/>
              </a:rPr>
              <a:t>（</a:t>
            </a:r>
            <a:r>
              <a:rPr lang="en-US" altLang="zh-CN" sz="2400" b="1" dirty="0" smtClean="0">
                <a:solidFill>
                  <a:srgbClr val="0070C0"/>
                </a:solidFill>
                <a:latin typeface="微软雅黑" pitchFamily="34" charset="-122"/>
                <a:ea typeface="微软雅黑" pitchFamily="34" charset="-122"/>
              </a:rPr>
              <a:t>1</a:t>
            </a:r>
            <a:r>
              <a:rPr lang="zh-CN" altLang="en-US" sz="2400" b="1" dirty="0" smtClean="0">
                <a:solidFill>
                  <a:srgbClr val="0070C0"/>
                </a:solidFill>
                <a:latin typeface="微软雅黑" pitchFamily="34" charset="-122"/>
                <a:ea typeface="微软雅黑" pitchFamily="34" charset="-122"/>
              </a:rPr>
              <a:t>）增强亲社会意识，以主人翁的责任感关心国家建设、社会管理及其他公共事务，做负责任的公民。</a:t>
            </a:r>
            <a:endParaRPr lang="en-US" altLang="zh-CN" sz="2400" b="1" dirty="0" smtClean="0">
              <a:solidFill>
                <a:srgbClr val="0070C0"/>
              </a:solidFill>
              <a:latin typeface="微软雅黑" pitchFamily="34" charset="-122"/>
              <a:ea typeface="微软雅黑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400" b="1" dirty="0" smtClean="0">
                <a:solidFill>
                  <a:srgbClr val="0070C0"/>
                </a:solidFill>
                <a:latin typeface="微软雅黑" pitchFamily="34" charset="-122"/>
                <a:ea typeface="微软雅黑" pitchFamily="34" charset="-122"/>
              </a:rPr>
              <a:t>（</a:t>
            </a:r>
            <a:r>
              <a:rPr lang="en-US" altLang="zh-CN" sz="2400" b="1" dirty="0" smtClean="0">
                <a:solidFill>
                  <a:srgbClr val="0070C0"/>
                </a:solidFill>
                <a:latin typeface="微软雅黑" pitchFamily="34" charset="-122"/>
                <a:ea typeface="微软雅黑" pitchFamily="34" charset="-122"/>
              </a:rPr>
              <a:t>2</a:t>
            </a:r>
            <a:r>
              <a:rPr lang="zh-CN" altLang="en-US" sz="2400" b="1" dirty="0" smtClean="0">
                <a:solidFill>
                  <a:srgbClr val="0070C0"/>
                </a:solidFill>
                <a:latin typeface="微软雅黑" pitchFamily="34" charset="-122"/>
                <a:ea typeface="微软雅黑" pitchFamily="34" charset="-122"/>
              </a:rPr>
              <a:t>）要珍惜公民的政治权利，依法行使表达、建议、监督等政治权利。</a:t>
            </a:r>
            <a:endParaRPr lang="en-US" altLang="zh-CN" sz="2400" b="1" dirty="0" smtClean="0">
              <a:solidFill>
                <a:srgbClr val="0070C0"/>
              </a:solidFill>
              <a:latin typeface="微软雅黑" pitchFamily="34" charset="-122"/>
              <a:ea typeface="微软雅黑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400" b="1" dirty="0" smtClean="0">
                <a:solidFill>
                  <a:srgbClr val="0070C0"/>
                </a:solidFill>
                <a:latin typeface="微软雅黑" pitchFamily="34" charset="-122"/>
                <a:ea typeface="微软雅黑" pitchFamily="34" charset="-122"/>
              </a:rPr>
              <a:t>（</a:t>
            </a:r>
            <a:r>
              <a:rPr lang="en-US" altLang="zh-CN" sz="2400" b="1" dirty="0" smtClean="0">
                <a:solidFill>
                  <a:srgbClr val="0070C0"/>
                </a:solidFill>
                <a:latin typeface="微软雅黑" pitchFamily="34" charset="-122"/>
                <a:ea typeface="微软雅黑" pitchFamily="34" charset="-122"/>
              </a:rPr>
              <a:t>3</a:t>
            </a:r>
            <a:r>
              <a:rPr lang="zh-CN" altLang="en-US" sz="2400" b="1" dirty="0" smtClean="0">
                <a:solidFill>
                  <a:srgbClr val="0070C0"/>
                </a:solidFill>
                <a:latin typeface="微软雅黑" pitchFamily="34" charset="-122"/>
                <a:ea typeface="微软雅黑" pitchFamily="34" charset="-122"/>
              </a:rPr>
              <a:t>）在行使建议权和监督权时要实事求是，必要时出示相关证据，不捏造事实。</a:t>
            </a:r>
            <a:endParaRPr lang="en-US" altLang="zh-CN" sz="2400" b="1" dirty="0" smtClean="0">
              <a:solidFill>
                <a:srgbClr val="0070C0"/>
              </a:solidFill>
              <a:latin typeface="微软雅黑" pitchFamily="34" charset="-122"/>
              <a:ea typeface="微软雅黑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400" b="1" dirty="0" smtClean="0">
                <a:solidFill>
                  <a:srgbClr val="0070C0"/>
                </a:solidFill>
                <a:latin typeface="微软雅黑" pitchFamily="34" charset="-122"/>
                <a:ea typeface="微软雅黑" pitchFamily="34" charset="-122"/>
              </a:rPr>
              <a:t>（</a:t>
            </a:r>
            <a:r>
              <a:rPr lang="en-US" altLang="zh-CN" sz="2400" b="1" dirty="0" smtClean="0">
                <a:solidFill>
                  <a:srgbClr val="0070C0"/>
                </a:solidFill>
                <a:latin typeface="微软雅黑" pitchFamily="34" charset="-122"/>
                <a:ea typeface="微软雅黑" pitchFamily="34" charset="-122"/>
              </a:rPr>
              <a:t>4</a:t>
            </a:r>
            <a:r>
              <a:rPr lang="zh-CN" altLang="en-US" sz="2400" b="1" dirty="0" smtClean="0">
                <a:solidFill>
                  <a:srgbClr val="0070C0"/>
                </a:solidFill>
                <a:latin typeface="微软雅黑" pitchFamily="34" charset="-122"/>
                <a:ea typeface="微软雅黑" pitchFamily="34" charset="-122"/>
              </a:rPr>
              <a:t>）要善于思考，勇于实践，积极为社会发展建言献策。</a:t>
            </a:r>
            <a:endParaRPr lang="en-US" altLang="zh-CN" sz="2400" b="1" dirty="0" smtClean="0">
              <a:solidFill>
                <a:srgbClr val="0070C0"/>
              </a:solidFill>
              <a:latin typeface="微软雅黑" pitchFamily="34" charset="-122"/>
              <a:ea typeface="微软雅黑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400" b="1" dirty="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（</a:t>
            </a:r>
            <a:r>
              <a:rPr lang="en-US" altLang="zh-CN" sz="2400" b="1" dirty="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5</a:t>
            </a:r>
            <a:r>
              <a:rPr lang="zh-CN" altLang="en-US" sz="2400" b="1" dirty="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）结合材料</a:t>
            </a:r>
            <a:endParaRPr lang="zh-CN" altLang="en-US" sz="2400" b="1" dirty="0">
              <a:solidFill>
                <a:srgbClr val="FF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cxnSp>
        <p:nvCxnSpPr>
          <p:cNvPr id="5" name="直接连接符 7"/>
          <p:cNvCxnSpPr>
            <a:cxnSpLocks noChangeShapeType="1"/>
          </p:cNvCxnSpPr>
          <p:nvPr/>
        </p:nvCxnSpPr>
        <p:spPr bwMode="auto">
          <a:xfrm>
            <a:off x="-66676" y="1500174"/>
            <a:ext cx="9067800" cy="0"/>
          </a:xfrm>
          <a:prstGeom prst="line">
            <a:avLst/>
          </a:prstGeom>
          <a:noFill/>
          <a:ln w="9525" algn="ctr">
            <a:solidFill>
              <a:srgbClr val="FF0000"/>
            </a:solidFill>
            <a:round/>
            <a:headEnd/>
            <a:tailEnd/>
          </a:ln>
          <a:effectLst/>
        </p:spPr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6"/>
          <p:cNvSpPr txBox="1">
            <a:spLocks noChangeArrowheads="1"/>
          </p:cNvSpPr>
          <p:nvPr/>
        </p:nvSpPr>
        <p:spPr bwMode="auto">
          <a:xfrm>
            <a:off x="457200" y="285728"/>
            <a:ext cx="8686800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 sz="2800" b="1" dirty="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依法行使政治权利的意义？（从个人、政府、国家三个角度来分析）</a:t>
            </a:r>
            <a:endParaRPr lang="en-US" altLang="zh-CN" sz="2800" b="1" dirty="0">
              <a:solidFill>
                <a:srgbClr val="FF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" name="Text Box 7"/>
          <p:cNvSpPr txBox="1">
            <a:spLocks noChangeArrowheads="1"/>
          </p:cNvSpPr>
          <p:nvPr/>
        </p:nvSpPr>
        <p:spPr bwMode="auto">
          <a:xfrm>
            <a:off x="304800" y="1704996"/>
            <a:ext cx="8534400" cy="1446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altLang="zh-CN" sz="3200" b="1" u="none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Y</a:t>
            </a:r>
            <a:r>
              <a:rPr lang="zh-CN" altLang="en-US" sz="2800" b="1" u="none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意</a:t>
            </a:r>
            <a:r>
              <a:rPr lang="en-US" altLang="zh-CN" sz="2800" b="1" u="none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.</a:t>
            </a:r>
            <a:r>
              <a:rPr lang="zh-CN" altLang="en-US" sz="2800" b="1" u="none" dirty="0">
                <a:latin typeface="微软雅黑" pitchFamily="34" charset="-122"/>
                <a:ea typeface="微软雅黑" pitchFamily="34" charset="-122"/>
              </a:rPr>
              <a:t>依法行使建议权和监督权，</a:t>
            </a:r>
            <a:r>
              <a:rPr lang="zh-CN" altLang="en-US" sz="2800" b="1" u="none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有利于</a:t>
            </a:r>
            <a:r>
              <a:rPr lang="zh-CN" altLang="en-US" sz="2800" b="1" u="none" dirty="0">
                <a:solidFill>
                  <a:srgbClr val="0000FF"/>
                </a:solidFill>
                <a:latin typeface="微软雅黑" pitchFamily="34" charset="-122"/>
                <a:ea typeface="微软雅黑" pitchFamily="34" charset="-122"/>
              </a:rPr>
              <a:t>增强公民参政意识</a:t>
            </a:r>
            <a:r>
              <a:rPr lang="zh-CN" altLang="en-US" sz="2800" b="1" u="none" dirty="0">
                <a:latin typeface="微软雅黑" pitchFamily="34" charset="-122"/>
                <a:ea typeface="微软雅黑" pitchFamily="34" charset="-122"/>
              </a:rPr>
              <a:t>，</a:t>
            </a:r>
            <a:r>
              <a:rPr lang="zh-CN" altLang="en-US" sz="2800" b="1" u="none" dirty="0">
                <a:solidFill>
                  <a:srgbClr val="0000FF"/>
                </a:solidFill>
                <a:latin typeface="微软雅黑" pitchFamily="34" charset="-122"/>
                <a:ea typeface="微软雅黑" pitchFamily="34" charset="-122"/>
              </a:rPr>
              <a:t>维护自己的合法权益，</a:t>
            </a:r>
            <a:r>
              <a:rPr lang="zh-CN" altLang="en-US" sz="2800" b="1" u="none" dirty="0">
                <a:latin typeface="微软雅黑" pitchFamily="34" charset="-122"/>
                <a:ea typeface="微软雅黑" pitchFamily="34" charset="-122"/>
              </a:rPr>
              <a:t>有效行使自己权利，尽到对国家的责任</a:t>
            </a:r>
            <a:r>
              <a:rPr lang="en-US" altLang="zh-CN" sz="2800" b="1" u="none" dirty="0">
                <a:latin typeface="微软雅黑" pitchFamily="34" charset="-122"/>
                <a:ea typeface="微软雅黑" pitchFamily="34" charset="-122"/>
              </a:rPr>
              <a:t>.                        </a:t>
            </a:r>
            <a:r>
              <a:rPr lang="en-US" altLang="zh-CN" sz="2800" b="1" u="none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P85</a:t>
            </a:r>
            <a:r>
              <a:rPr lang="zh-CN" altLang="en-US" sz="2800" b="1" u="none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课文</a:t>
            </a:r>
          </a:p>
        </p:txBody>
      </p:sp>
      <p:sp>
        <p:nvSpPr>
          <p:cNvPr id="6" name="Text Box 8"/>
          <p:cNvSpPr txBox="1">
            <a:spLocks noChangeArrowheads="1"/>
          </p:cNvSpPr>
          <p:nvPr/>
        </p:nvSpPr>
        <p:spPr bwMode="auto">
          <a:xfrm>
            <a:off x="304800" y="3429000"/>
            <a:ext cx="8839200" cy="31085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altLang="zh-CN" sz="2800" b="1" u="none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Y</a:t>
            </a:r>
            <a:r>
              <a:rPr lang="zh-CN" altLang="en-US" sz="2800" b="1" u="none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意</a:t>
            </a:r>
            <a:r>
              <a:rPr lang="en-US" altLang="zh-CN" sz="2800" b="1" u="none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.</a:t>
            </a:r>
            <a:r>
              <a:rPr lang="zh-CN" altLang="en-US" sz="2800" b="1" u="none" dirty="0">
                <a:latin typeface="微软雅黑" pitchFamily="34" charset="-122"/>
                <a:ea typeface="微软雅黑" pitchFamily="34" charset="-122"/>
              </a:rPr>
              <a:t>公民依法行使知情权、参与权、表达权、监督权</a:t>
            </a:r>
            <a:endParaRPr lang="en-US" altLang="zh-CN" sz="2800" b="1" u="none" dirty="0">
              <a:latin typeface="微软雅黑" pitchFamily="34" charset="-122"/>
              <a:ea typeface="微软雅黑" pitchFamily="34" charset="-122"/>
            </a:endParaRPr>
          </a:p>
          <a:p>
            <a:r>
              <a:rPr lang="zh-CN" altLang="en-US" sz="2800" b="1" u="none" dirty="0">
                <a:latin typeface="微软雅黑" pitchFamily="34" charset="-122"/>
                <a:ea typeface="微软雅黑" pitchFamily="34" charset="-122"/>
              </a:rPr>
              <a:t>和建议权，</a:t>
            </a:r>
            <a:r>
              <a:rPr lang="zh-CN" altLang="en-US" sz="2800" b="1" u="none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有利于</a:t>
            </a:r>
            <a:r>
              <a:rPr lang="zh-CN" altLang="en-US" sz="2800" b="1" u="none" dirty="0">
                <a:latin typeface="微软雅黑" pitchFamily="34" charset="-122"/>
                <a:ea typeface="微软雅黑" pitchFamily="34" charset="-122"/>
              </a:rPr>
              <a:t>加强对权力的制约和</a:t>
            </a:r>
            <a:r>
              <a:rPr lang="zh-CN" altLang="en-US" sz="2800" b="1" u="none" dirty="0" smtClean="0">
                <a:latin typeface="微软雅黑" pitchFamily="34" charset="-122"/>
                <a:ea typeface="微软雅黑" pitchFamily="34" charset="-122"/>
              </a:rPr>
              <a:t>监督</a:t>
            </a:r>
            <a:r>
              <a:rPr lang="zh-CN" altLang="en-US" sz="2800" b="1" dirty="0" smtClean="0">
                <a:latin typeface="微软雅黑" pitchFamily="34" charset="-122"/>
                <a:ea typeface="微软雅黑" pitchFamily="34" charset="-122"/>
              </a:rPr>
              <a:t>，</a:t>
            </a:r>
            <a:r>
              <a:rPr lang="zh-CN" altLang="en-US" sz="2800" b="1" u="none" dirty="0" smtClean="0">
                <a:latin typeface="微软雅黑" pitchFamily="34" charset="-122"/>
                <a:ea typeface="微软雅黑" pitchFamily="34" charset="-122"/>
              </a:rPr>
              <a:t>改进</a:t>
            </a:r>
            <a:r>
              <a:rPr lang="zh-CN" altLang="en-US" sz="2800" b="1" u="none" dirty="0">
                <a:latin typeface="微软雅黑" pitchFamily="34" charset="-122"/>
                <a:ea typeface="微软雅黑" pitchFamily="34" charset="-122"/>
              </a:rPr>
              <a:t>政府工作</a:t>
            </a:r>
            <a:r>
              <a:rPr lang="zh-CN" altLang="en-US" sz="2800" b="1" u="none" dirty="0" smtClean="0">
                <a:latin typeface="微软雅黑" pitchFamily="34" charset="-122"/>
                <a:ea typeface="微软雅黑" pitchFamily="34" charset="-122"/>
              </a:rPr>
              <a:t>。</a:t>
            </a:r>
            <a:r>
              <a:rPr lang="en-US" altLang="zh-CN" sz="2800" b="1" dirty="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                                    (</a:t>
            </a:r>
            <a:r>
              <a:rPr lang="zh-CN" altLang="en-US" sz="2800" b="1" dirty="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指导书</a:t>
            </a:r>
            <a:r>
              <a:rPr lang="en-US" altLang="zh-CN" sz="2800" b="1" dirty="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)    </a:t>
            </a:r>
            <a:r>
              <a:rPr lang="zh-CN" altLang="en-US" sz="2800" b="1" dirty="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抄</a:t>
            </a:r>
            <a:r>
              <a:rPr lang="en-US" altLang="zh-CN" sz="2800" b="1" dirty="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p85</a:t>
            </a:r>
            <a:endParaRPr lang="en-US" altLang="zh-CN" sz="2800" b="1" u="none" dirty="0" smtClean="0">
              <a:latin typeface="微软雅黑" pitchFamily="34" charset="-122"/>
              <a:ea typeface="微软雅黑" pitchFamily="34" charset="-122"/>
            </a:endParaRPr>
          </a:p>
          <a:p>
            <a:endParaRPr lang="en-US" altLang="zh-CN" sz="2800" b="1" u="none" dirty="0">
              <a:latin typeface="微软雅黑" pitchFamily="34" charset="-122"/>
              <a:ea typeface="微软雅黑" pitchFamily="34" charset="-122"/>
            </a:endParaRPr>
          </a:p>
          <a:p>
            <a:r>
              <a:rPr lang="en-US" altLang="zh-CN" sz="2800" b="1" u="none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Y</a:t>
            </a:r>
            <a:r>
              <a:rPr lang="zh-CN" altLang="en-US" sz="2800" b="1" u="none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意</a:t>
            </a:r>
            <a:r>
              <a:rPr lang="en-US" altLang="zh-CN" sz="2800" b="1" u="none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.----</a:t>
            </a:r>
            <a:r>
              <a:rPr lang="zh-CN" altLang="en-US" sz="2800" b="1" u="none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有利于</a:t>
            </a:r>
            <a:r>
              <a:rPr lang="zh-CN" altLang="en-US" sz="2800" b="1" u="none" dirty="0">
                <a:latin typeface="微软雅黑" pitchFamily="34" charset="-122"/>
                <a:ea typeface="微软雅黑" pitchFamily="34" charset="-122"/>
              </a:rPr>
              <a:t>维护法律的有效实施和司法</a:t>
            </a:r>
            <a:r>
              <a:rPr lang="zh-CN" altLang="en-US" sz="2800" b="1" u="none" dirty="0" smtClean="0">
                <a:latin typeface="微软雅黑" pitchFamily="34" charset="-122"/>
                <a:ea typeface="微软雅黑" pitchFamily="34" charset="-122"/>
              </a:rPr>
              <a:t>公正，贯彻</a:t>
            </a:r>
            <a:r>
              <a:rPr lang="zh-CN" altLang="en-US" sz="2800" b="1" u="none" dirty="0">
                <a:latin typeface="微软雅黑" pitchFamily="34" charset="-122"/>
                <a:ea typeface="微软雅黑" pitchFamily="34" charset="-122"/>
              </a:rPr>
              <a:t>落实依法治国的基本</a:t>
            </a:r>
            <a:r>
              <a:rPr lang="zh-CN" altLang="en-US" sz="2800" b="1" u="none" dirty="0" smtClean="0">
                <a:latin typeface="微软雅黑" pitchFamily="34" charset="-122"/>
                <a:ea typeface="微软雅黑" pitchFamily="34" charset="-122"/>
              </a:rPr>
              <a:t>方略，促进</a:t>
            </a:r>
            <a:r>
              <a:rPr lang="zh-CN" altLang="en-US" sz="2800" b="1" u="none" dirty="0">
                <a:latin typeface="微软雅黑" pitchFamily="34" charset="-122"/>
                <a:ea typeface="微软雅黑" pitchFamily="34" charset="-122"/>
              </a:rPr>
              <a:t>民主法制社会</a:t>
            </a:r>
            <a:r>
              <a:rPr lang="zh-CN" altLang="en-US" sz="2800" b="1" u="none" dirty="0" smtClean="0">
                <a:latin typeface="微软雅黑" pitchFamily="34" charset="-122"/>
                <a:ea typeface="微软雅黑" pitchFamily="34" charset="-122"/>
              </a:rPr>
              <a:t>建设</a:t>
            </a:r>
            <a:r>
              <a:rPr lang="zh-CN" altLang="en-US" sz="2800" b="1" dirty="0" smtClean="0">
                <a:latin typeface="微软雅黑" pitchFamily="34" charset="-122"/>
                <a:ea typeface="微软雅黑" pitchFamily="34" charset="-122"/>
              </a:rPr>
              <a:t>。</a:t>
            </a:r>
            <a:r>
              <a:rPr lang="en-US" altLang="zh-CN" sz="2800" b="1" u="none" dirty="0" smtClean="0">
                <a:latin typeface="微软雅黑" pitchFamily="34" charset="-122"/>
                <a:ea typeface="微软雅黑" pitchFamily="34" charset="-122"/>
              </a:rPr>
              <a:t>   </a:t>
            </a:r>
            <a:endParaRPr lang="en-US" altLang="zh-CN" sz="2800" b="1" u="none" dirty="0">
              <a:solidFill>
                <a:srgbClr val="FF0000"/>
              </a:solidFill>
              <a:latin typeface="微软雅黑" pitchFamily="34" charset="-122"/>
              <a:ea typeface="微软雅黑" pitchFamily="34" charset="-122"/>
            </a:endParaRPr>
          </a:p>
          <a:p>
            <a:r>
              <a:rPr lang="en-US" altLang="zh-CN" sz="2800" b="1" u="none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                                              (</a:t>
            </a:r>
            <a:r>
              <a:rPr lang="zh-CN" altLang="en-US" sz="2800" b="1" u="none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指导书</a:t>
            </a:r>
            <a:r>
              <a:rPr lang="en-US" altLang="zh-CN" sz="2800" b="1" u="none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)    </a:t>
            </a:r>
            <a:r>
              <a:rPr lang="zh-CN" altLang="en-US" sz="2800" b="1" u="none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抄</a:t>
            </a:r>
            <a:r>
              <a:rPr lang="en-US" altLang="zh-CN" sz="2800" b="1" u="none" dirty="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p85</a:t>
            </a:r>
            <a:endParaRPr lang="en-US" altLang="zh-CN" sz="2800" dirty="0">
              <a:solidFill>
                <a:srgbClr val="FF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cxnSp>
        <p:nvCxnSpPr>
          <p:cNvPr id="7" name="直接连接符 7"/>
          <p:cNvCxnSpPr>
            <a:cxnSpLocks noChangeShapeType="1"/>
          </p:cNvCxnSpPr>
          <p:nvPr/>
        </p:nvCxnSpPr>
        <p:spPr bwMode="auto">
          <a:xfrm>
            <a:off x="76200" y="1500174"/>
            <a:ext cx="9067800" cy="0"/>
          </a:xfrm>
          <a:prstGeom prst="line">
            <a:avLst/>
          </a:prstGeom>
          <a:noFill/>
          <a:ln w="9525" algn="ctr">
            <a:solidFill>
              <a:srgbClr val="FF0000"/>
            </a:solidFill>
            <a:round/>
            <a:headEnd/>
            <a:tailEnd/>
          </a:ln>
          <a:effectLst/>
        </p:spPr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 build="allAtOnce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785786" y="357166"/>
            <a:ext cx="6492875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 sz="2800" u="none" dirty="0" smtClean="0">
                <a:latin typeface="微软雅黑" pitchFamily="34" charset="-122"/>
                <a:ea typeface="微软雅黑" pitchFamily="34" charset="-122"/>
              </a:rPr>
              <a:t> </a:t>
            </a:r>
            <a:r>
              <a:rPr lang="zh-CN" altLang="en-US" sz="2800" b="1" dirty="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为什么</a:t>
            </a:r>
            <a:r>
              <a:rPr lang="zh-CN" altLang="en-US" sz="2800" b="1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要维护国家安全</a:t>
            </a:r>
            <a:r>
              <a:rPr lang="en-US" altLang="zh-CN" sz="2800" b="1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?   </a:t>
            </a:r>
          </a:p>
        </p:txBody>
      </p:sp>
      <p:sp>
        <p:nvSpPr>
          <p:cNvPr id="5" name="Text Box 7"/>
          <p:cNvSpPr txBox="1">
            <a:spLocks noChangeArrowheads="1"/>
          </p:cNvSpPr>
          <p:nvPr/>
        </p:nvSpPr>
        <p:spPr bwMode="auto">
          <a:xfrm>
            <a:off x="709586" y="2338366"/>
            <a:ext cx="7772400" cy="25053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lnSpc>
                <a:spcPct val="90000"/>
              </a:lnSpc>
              <a:spcBef>
                <a:spcPct val="20000"/>
              </a:spcBef>
              <a:buClr>
                <a:srgbClr val="FF3300"/>
              </a:buClr>
              <a:buSzPct val="70000"/>
            </a:pPr>
            <a:r>
              <a:rPr lang="en-US" altLang="zh-CN" sz="2800" u="none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wy2.</a:t>
            </a:r>
            <a:r>
              <a:rPr lang="zh-CN" altLang="en-US" sz="2800" u="none" dirty="0">
                <a:latin typeface="微软雅黑" pitchFamily="34" charset="-122"/>
                <a:ea typeface="微软雅黑" pitchFamily="34" charset="-122"/>
              </a:rPr>
              <a:t>国家的安全关系着整个国家和民族的生死存亡。没有国家安全，公民个人的安全就无法得到保障</a:t>
            </a:r>
            <a:r>
              <a:rPr lang="zh-CN" altLang="en-US" sz="2800" u="none" dirty="0" smtClean="0">
                <a:latin typeface="微软雅黑" pitchFamily="34" charset="-122"/>
                <a:ea typeface="微软雅黑" pitchFamily="34" charset="-122"/>
              </a:rPr>
              <a:t>。</a:t>
            </a:r>
            <a:r>
              <a:rPr lang="en-US" altLang="zh-CN" sz="2800" u="none" dirty="0" smtClean="0">
                <a:latin typeface="微软雅黑" pitchFamily="34" charset="-122"/>
                <a:ea typeface="微软雅黑" pitchFamily="34" charset="-122"/>
              </a:rPr>
              <a:t>P87     </a:t>
            </a:r>
            <a:r>
              <a:rPr lang="zh-CN" altLang="en-US" sz="2800" b="1" dirty="0" smtClean="0">
                <a:solidFill>
                  <a:srgbClr val="FF0000"/>
                </a:solidFill>
                <a:latin typeface="华文仿宋" pitchFamily="2" charset="-122"/>
                <a:ea typeface="华文仿宋" pitchFamily="2" charset="-122"/>
              </a:rPr>
              <a:t>十九大报告内容</a:t>
            </a:r>
            <a:r>
              <a:rPr lang="en-US" altLang="zh-CN" sz="2800" b="1" dirty="0" smtClean="0">
                <a:solidFill>
                  <a:srgbClr val="FF0000"/>
                </a:solidFill>
                <a:latin typeface="华文仿宋" pitchFamily="2" charset="-122"/>
                <a:ea typeface="华文仿宋" pitchFamily="2" charset="-122"/>
              </a:rPr>
              <a:t>——</a:t>
            </a:r>
            <a:r>
              <a:rPr lang="zh-CN" altLang="en-US" sz="2800" b="1" dirty="0" smtClean="0">
                <a:solidFill>
                  <a:srgbClr val="FF0000"/>
                </a:solidFill>
                <a:latin typeface="华文仿宋" pitchFamily="2" charset="-122"/>
                <a:ea typeface="华文仿宋" pitchFamily="2" charset="-122"/>
              </a:rPr>
              <a:t>抄“</a:t>
            </a:r>
            <a:r>
              <a:rPr lang="en-US" altLang="zh-CN" sz="2800" b="1" dirty="0" smtClean="0">
                <a:solidFill>
                  <a:srgbClr val="FF0000"/>
                </a:solidFill>
                <a:latin typeface="华文仿宋" pitchFamily="2" charset="-122"/>
                <a:ea typeface="华文仿宋" pitchFamily="2" charset="-122"/>
              </a:rPr>
              <a:t>Y:</a:t>
            </a:r>
            <a:r>
              <a:rPr lang="zh-CN" altLang="en-US" sz="2800" b="1" dirty="0" smtClean="0">
                <a:solidFill>
                  <a:srgbClr val="FF0000"/>
                </a:solidFill>
                <a:latin typeface="华文仿宋" pitchFamily="2" charset="-122"/>
                <a:ea typeface="华文仿宋" pitchFamily="2" charset="-122"/>
              </a:rPr>
              <a:t>国家安全是安邦定国的重要基石，维护国家安全是全国各族人民根本利益所在。</a:t>
            </a:r>
            <a:endParaRPr kumimoji="1" lang="zh-CN" altLang="en-US" sz="2800" b="1" dirty="0" smtClean="0">
              <a:solidFill>
                <a:srgbClr val="FF0000"/>
              </a:solidFill>
              <a:latin typeface="华文仿宋" pitchFamily="2" charset="-122"/>
              <a:ea typeface="华文仿宋" pitchFamily="2" charset="-122"/>
            </a:endParaRPr>
          </a:p>
          <a:p>
            <a:pPr>
              <a:lnSpc>
                <a:spcPct val="90000"/>
              </a:lnSpc>
              <a:spcBef>
                <a:spcPct val="20000"/>
              </a:spcBef>
              <a:buClr>
                <a:srgbClr val="FF3300"/>
              </a:buClr>
              <a:buSzPct val="70000"/>
              <a:buFont typeface="Wingdings" pitchFamily="2" charset="2"/>
              <a:buNone/>
            </a:pPr>
            <a:endParaRPr lang="en-US" altLang="zh-CN" sz="2800" u="none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6" name="Text Box 8"/>
          <p:cNvSpPr txBox="1">
            <a:spLocks noChangeArrowheads="1"/>
          </p:cNvSpPr>
          <p:nvPr/>
        </p:nvSpPr>
        <p:spPr bwMode="auto">
          <a:xfrm>
            <a:off x="642910" y="4429132"/>
            <a:ext cx="7848600" cy="18158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kumimoji="1" lang="en-US" altLang="zh-CN" sz="2800" u="none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wy3H.(</a:t>
            </a:r>
            <a:r>
              <a:rPr kumimoji="1" lang="zh-CN" altLang="en-US" sz="2800" u="none" dirty="0">
                <a:solidFill>
                  <a:srgbClr val="0000FF"/>
                </a:solidFill>
                <a:latin typeface="微软雅黑" pitchFamily="34" charset="-122"/>
                <a:ea typeface="微软雅黑" pitchFamily="34" charset="-122"/>
              </a:rPr>
              <a:t>我们要</a:t>
            </a:r>
            <a:r>
              <a:rPr kumimoji="1" lang="en-US" altLang="zh-CN" sz="2800" u="none" dirty="0">
                <a:solidFill>
                  <a:srgbClr val="0000FF"/>
                </a:solidFill>
                <a:latin typeface="微软雅黑" pitchFamily="34" charset="-122"/>
                <a:ea typeface="微软雅黑" pitchFamily="34" charset="-122"/>
              </a:rPr>
              <a:t>)</a:t>
            </a:r>
            <a:r>
              <a:rPr kumimoji="1" lang="zh-CN" altLang="en-US" sz="2800" u="none" dirty="0">
                <a:latin typeface="微软雅黑" pitchFamily="34" charset="-122"/>
                <a:ea typeface="微软雅黑" pitchFamily="34" charset="-122"/>
              </a:rPr>
              <a:t>树立国家安全意识，自觉关心、维护国家安全，是我国宪法规定的公民必须履行的</a:t>
            </a:r>
            <a:r>
              <a:rPr kumimoji="1" lang="zh-CN" altLang="en-US" sz="2800" dirty="0">
                <a:solidFill>
                  <a:srgbClr val="0000FF"/>
                </a:solidFill>
                <a:latin typeface="微软雅黑" pitchFamily="34" charset="-122"/>
                <a:ea typeface="微软雅黑" pitchFamily="34" charset="-122"/>
              </a:rPr>
              <a:t>基本义务</a:t>
            </a:r>
            <a:r>
              <a:rPr kumimoji="1" lang="zh-CN" altLang="en-US" sz="2800" u="none" dirty="0">
                <a:latin typeface="微软雅黑" pitchFamily="34" charset="-122"/>
                <a:ea typeface="微软雅黑" pitchFamily="34" charset="-122"/>
              </a:rPr>
              <a:t>，也是青少年热爱祖国的</a:t>
            </a:r>
            <a:r>
              <a:rPr kumimoji="1" lang="zh-CN" altLang="en-US" sz="2800" dirty="0">
                <a:solidFill>
                  <a:srgbClr val="0000FF"/>
                </a:solidFill>
                <a:latin typeface="微软雅黑" pitchFamily="34" charset="-122"/>
                <a:ea typeface="微软雅黑" pitchFamily="34" charset="-122"/>
              </a:rPr>
              <a:t>具体体现</a:t>
            </a:r>
            <a:r>
              <a:rPr kumimoji="1" lang="zh-CN" altLang="en-US" sz="2800" u="none" dirty="0">
                <a:latin typeface="微软雅黑" pitchFamily="34" charset="-122"/>
                <a:ea typeface="微软雅黑" pitchFamily="34" charset="-122"/>
              </a:rPr>
              <a:t>。</a:t>
            </a:r>
            <a:r>
              <a:rPr kumimoji="1" lang="en-US" altLang="zh-CN" sz="2800" u="none" dirty="0">
                <a:latin typeface="微软雅黑" pitchFamily="34" charset="-122"/>
                <a:ea typeface="微软雅黑" pitchFamily="34" charset="-122"/>
              </a:rPr>
              <a:t>p88</a:t>
            </a:r>
            <a:endParaRPr lang="en-US" altLang="zh-CN" sz="2800" u="none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7" name="Text Box 9"/>
          <p:cNvSpPr txBox="1">
            <a:spLocks noChangeArrowheads="1"/>
          </p:cNvSpPr>
          <p:nvPr/>
        </p:nvSpPr>
        <p:spPr bwMode="auto">
          <a:xfrm>
            <a:off x="693711" y="1271566"/>
            <a:ext cx="7607327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altLang="zh-CN" sz="2800" u="none" dirty="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wy1</a:t>
            </a:r>
            <a:r>
              <a:rPr lang="en-US" altLang="zh-CN" sz="2800" u="none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.</a:t>
            </a:r>
            <a:r>
              <a:rPr lang="zh-CN" altLang="en-US" sz="2800" u="none" dirty="0">
                <a:latin typeface="微软雅黑" pitchFamily="34" charset="-122"/>
                <a:ea typeface="微软雅黑" pitchFamily="34" charset="-122"/>
              </a:rPr>
              <a:t>维护国家安全是</a:t>
            </a:r>
            <a:r>
              <a:rPr lang="zh-CN" altLang="en-US" sz="2800" u="none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政府</a:t>
            </a:r>
            <a:r>
              <a:rPr lang="zh-CN" altLang="en-US" sz="2800" u="none" dirty="0">
                <a:latin typeface="微软雅黑" pitchFamily="34" charset="-122"/>
                <a:ea typeface="微软雅黑" pitchFamily="34" charset="-122"/>
              </a:rPr>
              <a:t>和每一个公民应尽</a:t>
            </a:r>
          </a:p>
          <a:p>
            <a:r>
              <a:rPr lang="zh-CN" altLang="en-US" sz="2800" u="none" dirty="0">
                <a:latin typeface="微软雅黑" pitchFamily="34" charset="-122"/>
                <a:ea typeface="微软雅黑" pitchFamily="34" charset="-122"/>
              </a:rPr>
              <a:t>的义务。</a:t>
            </a:r>
            <a:r>
              <a:rPr lang="en-US" altLang="zh-CN" sz="2800" u="none" dirty="0">
                <a:latin typeface="微软雅黑" pitchFamily="34" charset="-122"/>
                <a:ea typeface="微软雅黑" pitchFamily="34" charset="-122"/>
              </a:rPr>
              <a:t>p87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85720" y="428604"/>
            <a:ext cx="8643998" cy="53091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600" dirty="0" smtClean="0">
                <a:latin typeface="微软雅黑" pitchFamily="34" charset="-122"/>
                <a:ea typeface="微软雅黑" pitchFamily="34" charset="-122"/>
              </a:rPr>
              <a:t>  </a:t>
            </a:r>
            <a:r>
              <a:rPr lang="zh-CN" altLang="en-US" sz="2800" b="1" dirty="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公民应如何自觉履行维护国家安全的基本义务？</a:t>
            </a:r>
            <a:r>
              <a:rPr lang="en-US" altLang="zh-CN" sz="2800" b="1" dirty="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H</a:t>
            </a:r>
          </a:p>
          <a:p>
            <a:pPr>
              <a:lnSpc>
                <a:spcPct val="150000"/>
              </a:lnSpc>
            </a:pPr>
            <a:r>
              <a:rPr lang="zh-CN" altLang="en-US" sz="2500" dirty="0" smtClean="0">
                <a:latin typeface="微软雅黑" pitchFamily="34" charset="-122"/>
                <a:ea typeface="微软雅黑" pitchFamily="34" charset="-122"/>
              </a:rPr>
              <a:t>（</a:t>
            </a:r>
            <a:r>
              <a:rPr lang="en-US" altLang="zh-CN" sz="2500" dirty="0" smtClean="0">
                <a:latin typeface="微软雅黑" pitchFamily="34" charset="-122"/>
                <a:ea typeface="微软雅黑" pitchFamily="34" charset="-122"/>
              </a:rPr>
              <a:t>1</a:t>
            </a:r>
            <a:r>
              <a:rPr lang="zh-CN" altLang="en-US" sz="2500" dirty="0" smtClean="0">
                <a:latin typeface="微软雅黑" pitchFamily="34" charset="-122"/>
                <a:ea typeface="微软雅黑" pitchFamily="34" charset="-122"/>
              </a:rPr>
              <a:t>）</a:t>
            </a:r>
            <a:r>
              <a:rPr lang="zh-CN" altLang="en-US" sz="2500" dirty="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公民要自觉保卫</a:t>
            </a:r>
            <a:r>
              <a:rPr lang="zh-CN" altLang="en-US" sz="2500" dirty="0" smtClean="0">
                <a:latin typeface="微软雅黑" pitchFamily="34" charset="-122"/>
                <a:ea typeface="微软雅黑" pitchFamily="34" charset="-122"/>
              </a:rPr>
              <a:t>国家的主权、领土完整不受侵犯，保守国家的机密不被窃取、泄露和出卖，维护社会秩序不被破坏，</a:t>
            </a:r>
            <a:r>
              <a:rPr lang="zh-CN" altLang="en-US" sz="2500" dirty="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不得从事有危国家安全的行为</a:t>
            </a:r>
            <a:r>
              <a:rPr lang="zh-CN" altLang="en-US" sz="2500" dirty="0" smtClean="0">
                <a:latin typeface="微软雅黑" pitchFamily="34" charset="-122"/>
                <a:ea typeface="微软雅黑" pitchFamily="34" charset="-122"/>
              </a:rPr>
              <a:t>。</a:t>
            </a:r>
            <a:r>
              <a:rPr lang="en-US" altLang="zh-CN" sz="2500" dirty="0" smtClean="0">
                <a:latin typeface="微软雅黑" pitchFamily="34" charset="-122"/>
                <a:ea typeface="微软雅黑" pitchFamily="34" charset="-122"/>
              </a:rPr>
              <a:t>P87/1</a:t>
            </a:r>
          </a:p>
          <a:p>
            <a:pPr>
              <a:lnSpc>
                <a:spcPct val="150000"/>
              </a:lnSpc>
            </a:pPr>
            <a:r>
              <a:rPr lang="zh-CN" altLang="en-US" sz="2500" dirty="0" smtClean="0">
                <a:latin typeface="微软雅黑" pitchFamily="34" charset="-122"/>
                <a:ea typeface="微软雅黑" pitchFamily="34" charset="-122"/>
              </a:rPr>
              <a:t>（</a:t>
            </a:r>
            <a:r>
              <a:rPr lang="en-US" altLang="zh-CN" sz="2500" dirty="0" smtClean="0">
                <a:latin typeface="微软雅黑" pitchFamily="34" charset="-122"/>
                <a:ea typeface="微软雅黑" pitchFamily="34" charset="-122"/>
              </a:rPr>
              <a:t>2</a:t>
            </a:r>
            <a:r>
              <a:rPr lang="zh-CN" altLang="en-US" sz="2500" dirty="0" smtClean="0">
                <a:latin typeface="微软雅黑" pitchFamily="34" charset="-122"/>
                <a:ea typeface="微软雅黑" pitchFamily="34" charset="-122"/>
              </a:rPr>
              <a:t>）公民发现危害国家安全的行为，应及时向国家安全机关或公安机关报告，要支持并配合国家安全机关工作。</a:t>
            </a:r>
            <a:r>
              <a:rPr lang="en-US" altLang="zh-CN" sz="2500" dirty="0" smtClean="0">
                <a:latin typeface="微软雅黑" pitchFamily="34" charset="-122"/>
                <a:ea typeface="微软雅黑" pitchFamily="34" charset="-122"/>
              </a:rPr>
              <a:t>P87/2</a:t>
            </a:r>
          </a:p>
          <a:p>
            <a:pPr>
              <a:lnSpc>
                <a:spcPct val="150000"/>
              </a:lnSpc>
            </a:pPr>
            <a:r>
              <a:rPr lang="zh-CN" altLang="en-US" sz="2500" dirty="0" smtClean="0">
                <a:latin typeface="微软雅黑" pitchFamily="34" charset="-122"/>
                <a:ea typeface="微软雅黑" pitchFamily="34" charset="-122"/>
              </a:rPr>
              <a:t>（</a:t>
            </a:r>
            <a:r>
              <a:rPr lang="en-US" altLang="zh-CN" sz="2500" dirty="0" smtClean="0">
                <a:latin typeface="微软雅黑" pitchFamily="34" charset="-122"/>
                <a:ea typeface="微软雅黑" pitchFamily="34" charset="-122"/>
              </a:rPr>
              <a:t>3</a:t>
            </a:r>
            <a:r>
              <a:rPr lang="zh-CN" altLang="en-US" sz="2500" dirty="0" smtClean="0">
                <a:latin typeface="微软雅黑" pitchFamily="34" charset="-122"/>
                <a:ea typeface="微软雅黑" pitchFamily="34" charset="-122"/>
              </a:rPr>
              <a:t>）我们要自觉树立国家安全意识，自觉关心、维护国家安全，这是自觉履行我国宪法规定的基本义务，</a:t>
            </a:r>
            <a:r>
              <a:rPr lang="zh-CN" altLang="en-US" sz="2500" dirty="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与此同时，也要依法理性表达爱国行为</a:t>
            </a:r>
            <a:r>
              <a:rPr lang="zh-CN" altLang="en-US" sz="2500" dirty="0" smtClean="0">
                <a:latin typeface="微软雅黑" pitchFamily="34" charset="-122"/>
                <a:ea typeface="微软雅黑" pitchFamily="34" charset="-122"/>
              </a:rPr>
              <a:t>，这也是爱国的体现。</a:t>
            </a:r>
            <a:r>
              <a:rPr lang="en-US" altLang="zh-CN" sz="2500" dirty="0" smtClean="0">
                <a:latin typeface="微软雅黑" pitchFamily="34" charset="-122"/>
                <a:ea typeface="微软雅黑" pitchFamily="34" charset="-122"/>
              </a:rPr>
              <a:t>p88</a:t>
            </a:r>
            <a:endParaRPr lang="zh-CN" altLang="en-US" sz="2500" dirty="0">
              <a:latin typeface="微软雅黑" pitchFamily="34" charset="-122"/>
              <a:ea typeface="微软雅黑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41</TotalTime>
  <Words>1243</Words>
  <Application>Microsoft Office PowerPoint</Application>
  <PresentationFormat>全屏显示(4:3)</PresentationFormat>
  <Paragraphs>121</Paragraphs>
  <Slides>12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12</vt:i4>
      </vt:variant>
    </vt:vector>
  </HeadingPairs>
  <TitlesOfParts>
    <vt:vector size="13" baseType="lpstr">
      <vt:lpstr>Office 主题</vt:lpstr>
      <vt:lpstr>幻灯片 1</vt:lpstr>
      <vt:lpstr>幻灯片 2</vt:lpstr>
      <vt:lpstr>幻灯片 3</vt:lpstr>
      <vt:lpstr>幻灯片 4</vt:lpstr>
      <vt:lpstr>幻灯片 5</vt:lpstr>
      <vt:lpstr>幻灯片 6</vt:lpstr>
      <vt:lpstr>幻灯片 7</vt:lpstr>
      <vt:lpstr>幻灯片 8</vt:lpstr>
      <vt:lpstr>幻灯片 9</vt:lpstr>
      <vt:lpstr>幻灯片 10</vt:lpstr>
      <vt:lpstr>幻灯片 11</vt:lpstr>
      <vt:lpstr>幻灯片 12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lenovo</dc:creator>
  <cp:lastModifiedBy>lenovo</cp:lastModifiedBy>
  <cp:revision>3</cp:revision>
  <dcterms:created xsi:type="dcterms:W3CDTF">2017-12-27T01:27:12Z</dcterms:created>
  <dcterms:modified xsi:type="dcterms:W3CDTF">2017-12-29T03:04:48Z</dcterms:modified>
</cp:coreProperties>
</file>