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3" r:id="rId6"/>
    <p:sldId id="260" r:id="rId7"/>
    <p:sldId id="261" r:id="rId8"/>
    <p:sldId id="270" r:id="rId9"/>
    <p:sldId id="272" r:id="rId10"/>
    <p:sldId id="271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微软用户" initials="微软用户" lastIdx="0" clrIdx="0"/>
  <p:cmAuthor id="7" name="www.xkb1.com" initials="" lastIdx="0" clrIdx="1"/>
  <p:cmAuthor id="1" name="Author" initials="A" lastIdx="0" clrIdx="2"/>
  <p:cmAuthor id="8" name="lenovo" initials="" lastIdx="0" clrIdx="0"/>
  <p:cmAuthor id="2" name="weihua" initials="w" lastIdx="1" clrIdx="1"/>
  <p:cmAuthor id="9" name="dongyu" initials="" lastIdx="0" clrIdx="8"/>
  <p:cmAuthor id="4" name="win" initials="w" lastIdx="0" clrIdx="0"/>
  <p:cmAuthor id="5" name="xkb1.com" initials="" lastIdx="0" clrIdx="0"/>
  <p:cmAuthor id="6" name="xiaoxuan Zeng" initials="" lastIdx="0" clrIdx="0"/>
  <p:cmAuthor id="10" name="admin" initials="a" lastIdx="0" clrIdx="0"/>
  <p:cmAuthor id="11" name="86137" initials="8" lastIdx="5" clrIdx="1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2EC2"/>
    <a:srgbClr val="D22CBD"/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87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commentAuthors" Target="commentAuthors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image" Target="file:///C:\Users\1V994W2\Documents\Tencent%20Files\574576071\FileRecv\&#25340;&#35013;&#32032;&#26448;\&#23567;&#28165;&#26032;-34\\06\subject_holdright_226,69,78_0_lively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0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image" Target="file:///C:\Users\1V994W2\Documents\Tencent%20Files\574576071\FileRecv\&#25340;&#35013;&#32032;&#26448;\&#23567;&#28165;&#26032;-34\\06\subject_holdright_226,69,78_0_lively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3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2.xml"/><Relationship Id="rId12" Type="http://schemas.openxmlformats.org/officeDocument/2006/relationships/tags" Target="../tags/tag18.xml"/><Relationship Id="rId11" Type="http://schemas.openxmlformats.org/officeDocument/2006/relationships/tags" Target="../tags/tag17.xml"/><Relationship Id="rId10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22.xml"/><Relationship Id="rId8" Type="http://schemas.openxmlformats.org/officeDocument/2006/relationships/tags" Target="../tags/tag21.xml"/><Relationship Id="rId7" Type="http://schemas.openxmlformats.org/officeDocument/2006/relationships/image" Target="file:///C:\Users\1V994W2\PycharmProjects\PPT_Background_Generation/pic_temp/pic_half_right.png" TargetMode="External"/><Relationship Id="rId6" Type="http://schemas.openxmlformats.org/officeDocument/2006/relationships/image" Target="../media/image5.png"/><Relationship Id="rId5" Type="http://schemas.openxmlformats.org/officeDocument/2006/relationships/tags" Target="../tags/tag20.xml"/><Relationship Id="rId4" Type="http://schemas.openxmlformats.org/officeDocument/2006/relationships/image" Target="file:///C:\Users\1V994W2\PycharmProjects\PPT_Background_Generation/pic_temp/pic_half_left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9.xml"/><Relationship Id="rId11" Type="http://schemas.openxmlformats.org/officeDocument/2006/relationships/tags" Target="../tags/tag24.xml"/><Relationship Id="rId10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26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5.xml"/><Relationship Id="rId13" Type="http://schemas.openxmlformats.org/officeDocument/2006/relationships/tags" Target="../tags/tag32.xml"/><Relationship Id="rId12" Type="http://schemas.openxmlformats.org/officeDocument/2006/relationships/tags" Target="../tags/tag31.xml"/><Relationship Id="rId11" Type="http://schemas.openxmlformats.org/officeDocument/2006/relationships/tags" Target="../tags/tag30.xml"/><Relationship Id="rId10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34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33.xml"/><Relationship Id="rId15" Type="http://schemas.openxmlformats.org/officeDocument/2006/relationships/tags" Target="../tags/tag42.xml"/><Relationship Id="rId14" Type="http://schemas.openxmlformats.org/officeDocument/2006/relationships/tags" Target="../tags/tag41.xml"/><Relationship Id="rId13" Type="http://schemas.openxmlformats.org/officeDocument/2006/relationships/tags" Target="../tags/tag40.xml"/><Relationship Id="rId12" Type="http://schemas.openxmlformats.org/officeDocument/2006/relationships/tags" Target="../tags/tag39.xml"/><Relationship Id="rId11" Type="http://schemas.openxmlformats.org/officeDocument/2006/relationships/tags" Target="../tags/tag38.xml"/><Relationship Id="rId10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9" Type="http://schemas.openxmlformats.org/officeDocument/2006/relationships/tags" Target="../tags/tag48.xml"/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image" Target="file:///C:\Users\1V994W2\Documents\Tencent%20Files\574576071\FileRecv\&#25340;&#35013;&#32032;&#26448;\&#23567;&#28165;&#26032;-34\\06\subject_holdright_226,69,78_0_lively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55.xml"/><Relationship Id="rId8" Type="http://schemas.openxmlformats.org/officeDocument/2006/relationships/tags" Target="../tags/tag54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53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52.xml"/><Relationship Id="rId13" Type="http://schemas.openxmlformats.org/officeDocument/2006/relationships/tags" Target="../tags/tag59.xml"/><Relationship Id="rId12" Type="http://schemas.openxmlformats.org/officeDocument/2006/relationships/tags" Target="../tags/tag58.xml"/><Relationship Id="rId11" Type="http://schemas.openxmlformats.org/officeDocument/2006/relationships/tags" Target="../tags/tag57.xml"/><Relationship Id="rId10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61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0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70.xml"/><Relationship Id="rId8" Type="http://schemas.openxmlformats.org/officeDocument/2006/relationships/tags" Target="../tags/tag69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68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7.xml"/><Relationship Id="rId11" Type="http://schemas.openxmlformats.org/officeDocument/2006/relationships/tags" Target="../tags/tag72.xml"/><Relationship Id="rId10" Type="http://schemas.openxmlformats.org/officeDocument/2006/relationships/tags" Target="../tags/tag71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76.xml"/><Relationship Id="rId8" Type="http://schemas.openxmlformats.org/officeDocument/2006/relationships/tags" Target="../tags/tag75.xml"/><Relationship Id="rId7" Type="http://schemas.openxmlformats.org/officeDocument/2006/relationships/image" Target="file:///C:\Users\1V994W2\PycharmProjects\PPT_Background_Generation/pic_temp/0_pic_quater_left_up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74.xml"/><Relationship Id="rId4" Type="http://schemas.openxmlformats.org/officeDocument/2006/relationships/image" Target="file:///C:\Users\1V994W2\Documents\Tencent%20Files\574576071\FileRecv\&#25340;&#35013;&#32032;&#26448;\&#23567;&#28165;&#26032;-34\\06\subject_holdright_226,69,78_0_lively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73.xml"/><Relationship Id="rId12" Type="http://schemas.openxmlformats.org/officeDocument/2006/relationships/tags" Target="../tags/tag79.xml"/><Relationship Id="rId11" Type="http://schemas.openxmlformats.org/officeDocument/2006/relationships/tags" Target="../tags/tag78.xml"/><Relationship Id="rId10" Type="http://schemas.openxmlformats.org/officeDocument/2006/relationships/tags" Target="../tags/tag77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tags" Target="../tags/tag82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81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80.xml"/><Relationship Id="rId11" Type="http://schemas.openxmlformats.org/officeDocument/2006/relationships/tags" Target="../tags/tag85.xml"/><Relationship Id="rId10" Type="http://schemas.openxmlformats.org/officeDocument/2006/relationships/tags" Target="../tags/tag84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89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88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3" Type="http://schemas.openxmlformats.org/officeDocument/2006/relationships/tags" Target="../tags/tag93.xml"/><Relationship Id="rId12" Type="http://schemas.openxmlformats.org/officeDocument/2006/relationships/tags" Target="../tags/tag92.xml"/><Relationship Id="rId11" Type="http://schemas.openxmlformats.org/officeDocument/2006/relationships/tags" Target="../tags/tag91.xml"/><Relationship Id="rId10" Type="http://schemas.openxmlformats.org/officeDocument/2006/relationships/tags" Target="../tags/tag90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99.xml"/><Relationship Id="rId8" Type="http://schemas.openxmlformats.org/officeDocument/2006/relationships/tags" Target="../tags/tag98.xml"/><Relationship Id="rId7" Type="http://schemas.openxmlformats.org/officeDocument/2006/relationships/tags" Target="../tags/tag97.xml"/><Relationship Id="rId6" Type="http://schemas.openxmlformats.org/officeDocument/2006/relationships/tags" Target="../tags/tag96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1" Type="http://schemas.openxmlformats.org/officeDocument/2006/relationships/tags" Target="../tags/tag101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05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04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4" Type="http://schemas.openxmlformats.org/officeDocument/2006/relationships/tags" Target="../tags/tag110.xml"/><Relationship Id="rId13" Type="http://schemas.openxmlformats.org/officeDocument/2006/relationships/tags" Target="../tags/tag109.xml"/><Relationship Id="rId12" Type="http://schemas.openxmlformats.org/officeDocument/2006/relationships/tags" Target="../tags/tag108.xml"/><Relationship Id="rId11" Type="http://schemas.openxmlformats.org/officeDocument/2006/relationships/tags" Target="../tags/tag107.xml"/><Relationship Id="rId10" Type="http://schemas.openxmlformats.org/officeDocument/2006/relationships/tags" Target="../tags/tag106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14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13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12.xml"/><Relationship Id="rId2" Type="http://schemas.openxmlformats.org/officeDocument/2006/relationships/tags" Target="../tags/tag111.xml"/><Relationship Id="rId14" Type="http://schemas.openxmlformats.org/officeDocument/2006/relationships/tags" Target="../tags/tag119.xml"/><Relationship Id="rId13" Type="http://schemas.openxmlformats.org/officeDocument/2006/relationships/tags" Target="../tags/tag118.xml"/><Relationship Id="rId12" Type="http://schemas.openxmlformats.org/officeDocument/2006/relationships/tags" Target="../tags/tag117.xml"/><Relationship Id="rId11" Type="http://schemas.openxmlformats.org/officeDocument/2006/relationships/tags" Target="../tags/tag116.xml"/><Relationship Id="rId10" Type="http://schemas.openxmlformats.org/officeDocument/2006/relationships/tags" Target="../tags/tag115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23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22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21.xml"/><Relationship Id="rId2" Type="http://schemas.openxmlformats.org/officeDocument/2006/relationships/tags" Target="../tags/tag120.xml"/><Relationship Id="rId16" Type="http://schemas.openxmlformats.org/officeDocument/2006/relationships/tags" Target="../tags/tag130.xml"/><Relationship Id="rId15" Type="http://schemas.openxmlformats.org/officeDocument/2006/relationships/tags" Target="../tags/tag129.xml"/><Relationship Id="rId14" Type="http://schemas.openxmlformats.org/officeDocument/2006/relationships/tags" Target="../tags/tag128.xml"/><Relationship Id="rId13" Type="http://schemas.openxmlformats.org/officeDocument/2006/relationships/tags" Target="../tags/tag127.xml"/><Relationship Id="rId12" Type="http://schemas.openxmlformats.org/officeDocument/2006/relationships/tags" Target="../tags/tag126.xml"/><Relationship Id="rId11" Type="http://schemas.openxmlformats.org/officeDocument/2006/relationships/tags" Target="../tags/tag125.xml"/><Relationship Id="rId10" Type="http://schemas.openxmlformats.org/officeDocument/2006/relationships/tags" Target="../tags/tag124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34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33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32.xml"/><Relationship Id="rId2" Type="http://schemas.openxmlformats.org/officeDocument/2006/relationships/tags" Target="../tags/tag131.xml"/><Relationship Id="rId13" Type="http://schemas.openxmlformats.org/officeDocument/2006/relationships/tags" Target="../tags/tag138.xml"/><Relationship Id="rId12" Type="http://schemas.openxmlformats.org/officeDocument/2006/relationships/tags" Target="../tags/tag137.xml"/><Relationship Id="rId11" Type="http://schemas.openxmlformats.org/officeDocument/2006/relationships/tags" Target="../tags/tag136.xml"/><Relationship Id="rId10" Type="http://schemas.openxmlformats.org/officeDocument/2006/relationships/tags" Target="../tags/tag135.xml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85800"/>
            <a:ext cx="5486400" cy="54864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8"/>
            </p:custDataLst>
          </p:nvPr>
        </p:nvSpPr>
        <p:spPr>
          <a:xfrm>
            <a:off x="6414135" y="2056765"/>
            <a:ext cx="5410835" cy="970915"/>
          </a:xfrm>
        </p:spPr>
        <p:txBody>
          <a:bodyPr vert="horz" lIns="0" tIns="0" rIns="0" bIns="0" rtlCol="0" anchor="ctr" anchorCtr="0">
            <a:normAutofit/>
          </a:bodyPr>
          <a:lstStyle>
            <a:lvl1pPr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9"/>
            </p:custDataLst>
          </p:nvPr>
        </p:nvSpPr>
        <p:spPr>
          <a:xfrm>
            <a:off x="6414135" y="3232150"/>
            <a:ext cx="5411470" cy="1569720"/>
          </a:xfrm>
        </p:spPr>
        <p:txBody>
          <a:bodyPr vert="horz" wrap="square" lIns="0" tIns="0" rIns="0" bIns="0" rtlCol="0" anchor="t">
            <a:normAutofit/>
          </a:bodyPr>
          <a:lstStyle>
            <a:lvl1pPr>
              <a:defRPr lang="zh-CN" altLang="en-US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10"/>
            </p:custDataLst>
          </p:nvPr>
        </p:nvCxnSpPr>
        <p:spPr>
          <a:xfrm flipV="1">
            <a:off x="6060440" y="1975485"/>
            <a:ext cx="0" cy="2826385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85" y="755650"/>
            <a:ext cx="4441825" cy="483425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6414135" y="2056765"/>
            <a:ext cx="5410835" cy="970915"/>
          </a:xfrm>
        </p:spPr>
        <p:txBody>
          <a:bodyPr vert="horz" lIns="0" tIns="0" rIns="0" bIns="0" rtlCol="0" anchor="ctr" anchorCtr="0">
            <a:normAutofit/>
          </a:bodyPr>
          <a:lstStyle>
            <a:lvl1pPr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6414135" y="3232150"/>
            <a:ext cx="5411470" cy="1569720"/>
          </a:xfrm>
        </p:spPr>
        <p:txBody>
          <a:bodyPr vert="horz" wrap="square" lIns="0" tIns="0" rIns="0" bIns="0" rtlCol="0" anchor="t">
            <a:normAutofit/>
          </a:bodyPr>
          <a:lstStyle>
            <a:lvl1pPr>
              <a:defRPr lang="zh-CN" altLang="en-US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7"/>
            </p:custDataLst>
          </p:nvPr>
        </p:nvCxnSpPr>
        <p:spPr>
          <a:xfrm flipV="1">
            <a:off x="5094605" y="1759585"/>
            <a:ext cx="0" cy="2826385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7000"/>
            <a:ext cx="2032000" cy="406400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0" y="1397000"/>
            <a:ext cx="2032000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4" hasCustomPrompt="1"/>
            <p:custDataLst>
              <p:tags r:id="rId11"/>
            </p:custDataLst>
          </p:nvPr>
        </p:nvSpPr>
        <p:spPr>
          <a:xfrm>
            <a:off x="3553142" y="3800943"/>
            <a:ext cx="5057775" cy="628650"/>
          </a:xfrm>
        </p:spPr>
        <p:txBody>
          <a:bodyPr>
            <a:noAutofit/>
          </a:bodyPr>
          <a:lstStyle>
            <a:lvl1pPr marL="0" indent="0" algn="ctr">
              <a:buNone/>
              <a:defRPr sz="3200" baseline="0">
                <a:ea typeface="汉仪旗黑-85S" panose="00020600040101010101" pitchFamily="18" charset="-122"/>
              </a:defRPr>
            </a:lvl1pPr>
          </a:lstStyle>
          <a:p>
            <a:pPr lvl="0"/>
            <a:r>
              <a:rPr lang="zh-CN" altLang="en-US"/>
              <a:t>单击此处编辑大标题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080" y="1234440"/>
            <a:ext cx="4389120" cy="4389120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85800"/>
            <a:ext cx="5486400" cy="548640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1"/>
            </p:custDataLst>
          </p:nvPr>
        </p:nvSpPr>
        <p:spPr>
          <a:xfrm>
            <a:off x="762000" y="2095183"/>
            <a:ext cx="4825365" cy="1351915"/>
          </a:xfrm>
        </p:spPr>
        <p:txBody>
          <a:bodyPr vert="horz" lIns="0" tIns="0" rIns="0" bIns="0" rtlCol="0" anchor="b" anchorCtr="0">
            <a:normAutofit/>
          </a:bodyPr>
          <a:lstStyle>
            <a:lvl1pPr>
              <a:defRPr lang="zh-CN" altLang="en-US" sz="6600" b="0" spc="7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12"/>
            </p:custDataLst>
          </p:nvPr>
        </p:nvSpPr>
        <p:spPr>
          <a:xfrm>
            <a:off x="762000" y="3651568"/>
            <a:ext cx="4826000" cy="1111250"/>
          </a:xfrm>
        </p:spPr>
        <p:txBody>
          <a:bodyPr vert="horz" wrap="square" lIns="0" tIns="0" rIns="0" bIns="0" rtlCol="0" anchor="t">
            <a:normAutofit/>
          </a:bodyPr>
          <a:lstStyle>
            <a:lvl1pPr>
              <a:defRPr kumimoji="0" lang="zh-CN" altLang="en-US" sz="16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marR="0" lvl="0" indent="0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90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4100"/>
            <a:ext cx="720090" cy="723900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4100"/>
            <a:ext cx="720090" cy="723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s</a:t>
            </a:r>
            <a:endParaRPr lang="en-US" altLang="zh-CN"/>
          </a:p>
        </p:txBody>
      </p:sp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797" y="5229225"/>
            <a:ext cx="1620202" cy="1628775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6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29225"/>
            <a:ext cx="1620202" cy="162877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本讲内容&amp;金句">
    <p:bg>
      <p:bgPr>
        <a:solidFill>
          <a:srgbClr val="FF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6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" t="-1" b="909"/>
          <a:stretch>
            <a:fillRect/>
          </a:stretch>
        </p:blipFill>
        <p:spPr bwMode="auto">
          <a:xfrm>
            <a:off x="0" y="6166136"/>
            <a:ext cx="12192318" cy="6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32" descr="图片包含 轮廓&#10;&#10;已生成高可信度的说明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287799" cy="14415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0">
    <p:fade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7" Type="http://schemas.openxmlformats.org/officeDocument/2006/relationships/theme" Target="../theme/theme1.xml"/><Relationship Id="rId26" Type="http://schemas.openxmlformats.org/officeDocument/2006/relationships/tags" Target="../tags/tag144.xml"/><Relationship Id="rId25" Type="http://schemas.openxmlformats.org/officeDocument/2006/relationships/tags" Target="../tags/tag143.xml"/><Relationship Id="rId24" Type="http://schemas.openxmlformats.org/officeDocument/2006/relationships/tags" Target="../tags/tag142.xml"/><Relationship Id="rId23" Type="http://schemas.openxmlformats.org/officeDocument/2006/relationships/tags" Target="../tags/tag141.xml"/><Relationship Id="rId22" Type="http://schemas.openxmlformats.org/officeDocument/2006/relationships/tags" Target="../tags/tag140.xml"/><Relationship Id="rId21" Type="http://schemas.openxmlformats.org/officeDocument/2006/relationships/tags" Target="../tags/tag139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2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500380" y="68580"/>
            <a:ext cx="11563985" cy="68059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制定规划，谋定而动。70年来，中国共产党团结带领全国人民，将民主和集中相结合，合理规划，统筹安排，从建国初期的“一五计划”到正在贯彻实施的“十三五规划”，从“三步走”战略到“两个一百年”奋斗目标，分阶段、有步骤地推进社会主义现代化建设事业。</a:t>
            </a:r>
            <a:endParaRPr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商以求同，协以成事。“有事好商量，众人的事情由众人商量”，70年来，我国不断推进政党协商、人大协南、政府协商、政协协商、人民团体协商、基层协商以及社会组织协商，“民主恳谈会”“参与式预算”等形式不断涌现，常态化、多层次、各方面有序参与的格局正进一步形成。</a:t>
            </a:r>
            <a:endParaRPr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集中カ量，办成大事。70年来，我们党带领人民办成了一系列关系国计民生的大事。从“两弹一星”、神舟飞船等重大项目，到三峡工程、青藏铁路、港珠溴大桥等重大基础设施工程;从成功举办北京奥运会、上海世博会等重大国际活动，到打好脱贫攻坚战、推进供给侧结构性改革、着力建设现代化经济体系……</a:t>
            </a:r>
            <a:endParaRPr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结合材料，运用政治与法治的相关知识，说明我国是如何发挥政治优势凝聚中国力量的。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（12分</a:t>
            </a:r>
            <a:r>
              <a:rPr 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500380" y="68580"/>
            <a:ext cx="11563985" cy="68059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制定规划，谋定而动。70年来，</a:t>
            </a:r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中国共产党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团结带领全国人民，</a:t>
            </a:r>
            <a:r>
              <a:rPr sz="24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将民主和集中相结合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，合理规划，统筹安排，从建国初期的“一五计划”到正在贯彻实施的“十三五规划”，从“三步走”战略到“两个一百年”奋斗目标，分阶段、有步骤地推进社会主义现代化建设事业。</a:t>
            </a:r>
            <a:endParaRPr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商以求同，协以成事。</a:t>
            </a:r>
            <a:r>
              <a:rPr sz="24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“有事好商量，众人的事情由众人商量”，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70年来，我国不断推进</a:t>
            </a:r>
            <a:r>
              <a:rPr sz="24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政党协商、人大协南、政府协商、政协协商、人民团体协商、基层协商以及社会组织协商，“民主恳谈会”“参与式预算”等</a:t>
            </a:r>
            <a:r>
              <a:rPr sz="2400" b="1" u="sng">
                <a:solidFill>
                  <a:srgbClr val="3C2E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形式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不断涌现，常态化、多层次、各方面有序参与的格局正进一步形成。</a:t>
            </a:r>
            <a:endParaRPr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集中カ量，办成大事。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70年来，我们党</a:t>
            </a:r>
            <a:r>
              <a:rPr sz="24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带领人民办成了一系列关系国计民生的大事。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从“两弹一星”、神舟飞船等重大项目，到三峡工程、青藏铁路、港珠溴大桥等重大基础设施工程</a:t>
            </a:r>
            <a:r>
              <a:rPr 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从成功举办北京奥运会、上海世博会等重大国际活动，到打好脱贫攻坚战、推进供给侧结构性改革、着力建设现代化经济体系……</a:t>
            </a:r>
            <a:endParaRPr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4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结合材料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，运用</a:t>
            </a:r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政治与法治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的相关知识，说明</a:t>
            </a:r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我国</a:t>
            </a:r>
            <a:r>
              <a:rPr sz="24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</a:t>
            </a:r>
            <a:r>
              <a:rPr sz="24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如何</a:t>
            </a:r>
            <a:r>
              <a:rPr sz="24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发挥政治优势凝聚中国力量的。</a:t>
            </a:r>
            <a:r>
              <a:rPr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（12分</a:t>
            </a:r>
            <a:r>
              <a:rPr 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sz="2400" b="1">
              <a:solidFill>
                <a:srgbClr val="3C2EC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060" y="135255"/>
            <a:ext cx="56692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坚持党的全面领导，总揽全局、协调各方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9345" y="827405"/>
            <a:ext cx="23164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pPr algn="l"/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坚持民主集中制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71490" y="3467100"/>
            <a:ext cx="32308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pPr algn="l"/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发展社会主义协商民主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33270" y="4486910"/>
            <a:ext cx="96316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pPr algn="l"/>
            <a:r>
              <a:rPr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坚持以人民为中心，尊重人民主体地位，实现最广大人民的根本利益。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717550" y="474980"/>
            <a:ext cx="10944860" cy="5908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（12分</a:t>
            </a:r>
            <a:r>
              <a:rPr 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，每点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分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①坚持党的全面领导，总揽全局、协调各方，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调动一切积极因素，集中力量办大事。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②坚持以人民为中心，尊重人民主体地位，实现最广大人民的根本利益。</a:t>
            </a:r>
            <a:endParaRPr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③坚持民主集中制，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坚持中央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集中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统一领导，充分发扬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民主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，凝聚人民力量。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④发展社会主义协商民主，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丰富民主形式，拓宽民主渠道，凝聚共识。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99390" y="-58420"/>
            <a:ext cx="11563985" cy="6572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18.阅读材料，完成下列要求。（12分）</a:t>
            </a:r>
            <a:r>
              <a:rPr lang="zh-CN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2021年广州市高三二模</a:t>
            </a:r>
            <a:r>
              <a:rPr lang="zh-CN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endParaRPr sz="26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选举制度是人民代表大会制度的基础，代表名额是选举制度的一项重要内容。</a:t>
            </a:r>
            <a:endParaRPr sz="26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十三届全国人民代表大会常务委员会第二十二次会议决定对《中华人民共和国全国人民代表大会和地方各级人民代表大会选举法》（以下简称选举法）作出修订，适当增加县乡两级人大代表名额的基数，将不设区的市、市辖区、县、自治县的人大代表名额基数增加20名，将乡、民族乡、镇的人大代表名额基数增加5名，将增加的县级人大代表名额重点分配给由乡镇改设的街道。</a:t>
            </a:r>
            <a:endParaRPr sz="26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人大代表在国家机关参加行使国家权力时拥有哪些职权？结合材料并运用政治</a:t>
            </a:r>
            <a:r>
              <a:rPr lang="zh-CN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与法治</a:t>
            </a: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知识，说明选举法的修订对保障人民当家作主的</a:t>
            </a:r>
            <a:r>
              <a:rPr sz="26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意义</a:t>
            </a:r>
            <a:r>
              <a:rPr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。（12分）</a:t>
            </a:r>
            <a:endParaRPr sz="26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99390" y="-58420"/>
            <a:ext cx="11563985" cy="6572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18.阅读材料，完成下列要求。（12分）</a:t>
            </a:r>
            <a:r>
              <a:rPr lang="zh-CN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2021年广州市高三二模</a:t>
            </a:r>
            <a:r>
              <a:rPr lang="zh-CN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选举制度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人民代表大会制度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的基础，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代表名额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是选举制度的一项重要内容。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第十三届全国人民代表大会常务委员会第二十二次会议决定对《中华人民共和国全国人民代表大会和地方各级人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民代表大会选举法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》（以下简称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选举法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）作出修订，</a:t>
            </a:r>
            <a:r>
              <a:rPr sz="26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适当增加县乡两级人大代表名额的基数，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将不设区的市、市辖区、县、自治县的</a:t>
            </a:r>
            <a:r>
              <a:rPr sz="26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人大代表名额基数增加20名，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将乡、民族乡、镇的人大代表名额基数</a:t>
            </a:r>
            <a:r>
              <a:rPr sz="26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增加5名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，将增加的县级人大代表名额</a:t>
            </a:r>
            <a:r>
              <a:rPr sz="26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重点分配给由乡镇改设的街道。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80000"/>
              </a:lnSpc>
              <a:buClrTx/>
              <a:buSzTx/>
              <a:buFontTx/>
            </a:pP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人大代表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在国家机关参加行使国家权力时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拥有哪些职权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？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结合材料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并运用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政治</a:t>
            </a:r>
            <a:r>
              <a:rPr lang="zh-CN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与法治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知识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，说明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选举法的修订</a:t>
            </a:r>
            <a:r>
              <a:rPr sz="2600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对保障人民当家作主的</a:t>
            </a:r>
            <a:r>
              <a:rPr sz="2600" b="1">
                <a:solidFill>
                  <a:srgbClr val="D22C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意义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。（12分）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6220" y="201295"/>
            <a:ext cx="11527155" cy="217106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pPr indent="457200" algn="l">
              <a:lnSpc>
                <a:spcPct val="130000"/>
              </a:lnSpc>
              <a:buClrTx/>
              <a:buSzTx/>
              <a:buFontTx/>
            </a:pPr>
            <a:r>
              <a:rPr lang="zh-CN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意义：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选举法的修订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完善了人民代表大会制度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（2分，替代观点：选举法的修订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完善了国家治理体系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），为保障人民当家作主的权利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提供了制度保障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（1分，若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从法律角度作答：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选举法的修订完善为保障人民当家作主的权利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提供了法律保障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，则给2分）。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36220" y="2414905"/>
            <a:ext cx="11527155" cy="321119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lang="zh-CN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意义：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县乡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人大代表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是县乡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国家权力机关的组成人员，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由选民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直接选举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产生（1分）。通过修订选举法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适当增加县乡两级人大代表名额，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切实保障公民真实而广泛的选举权和被选举权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（2分，若答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保障公民真实而广泛的民主权利/调动人民建设社会主义的积极性、主动性和创造性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，给1分）。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有利于基层人大代表更好反映人民意愿、代表人民意志、接受人民监督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（从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人大代表职责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角度谈意义，言之有理则给2分）。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bldLvl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537210" y="172720"/>
            <a:ext cx="11563985" cy="6331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职权：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（4分）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审议权、表决权、提案权和质询权。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（每个1分）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意义：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（8分）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选举法的修订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完善了人民代表大会制度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（2分，替代观点：选举法的修订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完善了国家治理体系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），为保障人民当家作主的权利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提供了制度保障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（1分，若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从法律角度作答：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选举法的修订完善为保障人民当家作主的权利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提供了法律保障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，则给2分）。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县乡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人大代表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是县乡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国家权力机关的组成人员，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由选民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直接选举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产生（1分）。通过修订选举法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适当增加县乡两级人大代表名额，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切实保障公民真实而广泛的选举权和被选举权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（2分，若答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保障公民真实而广泛的民主权利/调动人民建设社会主义的积极性、主动性和创造性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，给1分）。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有利于基层人大代表更好反映人民意愿、代表人民意志、接受人民监督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（从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人大代表职责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角度谈意义，言之有理则给2分）。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400685" y="0"/>
            <a:ext cx="11563985" cy="66929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 阅读材料，完成下列要求。（12分）【广东高一联考题】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2021年2月20日，习近平总书记在党史学习教育动员大会上指出：“历史充分证明，江山就是人民，人民就是江山，人心向背关系党的生死存亡。”党的百年历史，就是一部党与人民心连心、同呼吸、共命运的历史。始终扎根人民、为了人民、依靠人民，最广泛动员和组织人民投身到党领导的事业中来，使我们党获得源源不断的发展动力。我们党始终以刀刃向内的勇气加强自身建设，教育引导广大党员牢记根本宗旨、坚守初心使命。面临百年未有之大变局和各种各样的风险考验，我们党拥有长期执政的最大底气和最深厚根基，定能带领人民实现中华民族伟大复兴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结合材料，运用政治与法治的知识，说明为什么中国共产党拥有长期执政的最大底气，并简要谈谈对“江山就是人民，人民就是江山”的理解。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400685" y="0"/>
            <a:ext cx="11563985" cy="66929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 阅读材料，完成下列要求。（12分）【广东高一联考题】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2021年2月20日，习近平总书记在党史学习教育动员大会上指出：“历史充分证明，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江山就是人民，人民就是江山，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人心向背关系党的生死存亡。”党的百年历史，就是一部</a:t>
            </a:r>
            <a:r>
              <a:rPr sz="26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党与人民心连心、同呼吸、共命运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的历史。始终</a:t>
            </a:r>
            <a:r>
              <a:rPr sz="26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扎根人民、为了人民、</a:t>
            </a:r>
            <a:r>
              <a:rPr sz="26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依靠人民，最广泛动员和组织人民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投身到党领导的事业中来，使我们党获得源源不断的发展动力。我们党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始终以刀刃向内的勇气加强自身建设，教育引导广大党员牢记根本宗旨、坚守初心使命。面临百年未有之大变局和各种各样的风险考验，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我们党拥有长期执政的最大底气和最深厚根基，定能带领人民实现中华民族伟大复兴。</a:t>
            </a:r>
            <a:endParaRPr sz="2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50000"/>
              </a:lnSpc>
              <a:buClrTx/>
              <a:buSzTx/>
              <a:buFontTx/>
            </a:pP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结合材料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，运用</a:t>
            </a:r>
            <a:r>
              <a:rPr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政治与法治的知识，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说明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为什么</a:t>
            </a:r>
            <a:r>
              <a:rPr sz="26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中国共产党拥有长期执政的最大底气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，并简要谈谈对</a:t>
            </a:r>
            <a:r>
              <a:rPr sz="2600" b="1" u="sng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“江山就是人民，人民就是江山”</a:t>
            </a:r>
            <a:r>
              <a:rPr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</a:t>
            </a:r>
            <a:r>
              <a:rPr sz="26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理解。</a:t>
            </a:r>
            <a:endParaRPr sz="2600" b="1">
              <a:solidFill>
                <a:srgbClr val="D22CB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03655" y="192405"/>
            <a:ext cx="9428480" cy="5219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人民是历史的创造者，是决定党和国家前途命运的根本力量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37715" y="4055745"/>
            <a:ext cx="9072880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党始终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坚持全面从严治党，</a:t>
            </a:r>
            <a:r>
              <a:rPr sz="28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保持与人民群众的密切联系。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00685" y="2933700"/>
            <a:ext cx="4450080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党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坚持群众观点和群众路线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0" y="1898650"/>
            <a:ext cx="12273280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坚持以人民为中心，坚持立党为公、执政为民，永葆初心和使命</a:t>
            </a:r>
            <a:r>
              <a:rPr 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、性质和宗旨</a:t>
            </a:r>
            <a:endParaRPr 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3" grpId="0" animBg="1"/>
      <p:bldP spid="3" grpId="1" animBg="1"/>
      <p:bldP spid="4" grpId="0" animBg="1"/>
      <p:bldP spid="4" grpId="1" animBg="1"/>
      <p:bldP spid="6" grpId="0" bldLvl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314325" y="387350"/>
            <a:ext cx="11563985" cy="5688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lang="zh-CN"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为什么</a:t>
            </a:r>
            <a:r>
              <a:rPr sz="28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中国共产党拥有长期执政的最大底气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①党能长期执政的最大底气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来自人民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。（2分）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②党始终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坚持以人民为中心，坚持立党为公、执政为民，永葆初心和使命，把人民对美好生活的向往作为奋斗目标。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（2分）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③党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坚持群众观点和群众路线，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坚持发展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依靠人民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、发展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为了人民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。（2分）</a:t>
            </a:r>
            <a:r>
              <a:rPr 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endParaRPr lang="en-US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④党始终</a:t>
            </a: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坚持全面从严治党，</a:t>
            </a:r>
            <a:r>
              <a:rPr sz="2800" b="1">
                <a:solidFill>
                  <a:srgbClr val="3C2EC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保持与人民群众的密切联系。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（2分）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lang="zh-CN"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sz="2800" b="1">
                <a:solidFill>
                  <a:srgbClr val="D22CB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理解：</a:t>
            </a:r>
            <a:endParaRPr sz="2800" b="1">
              <a:solidFill>
                <a:srgbClr val="D22CB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 fontAlgn="auto">
              <a:lnSpc>
                <a:spcPct val="130000"/>
              </a:lnSpc>
              <a:buClrTx/>
              <a:buSzTx/>
              <a:buFontTx/>
            </a:pPr>
            <a:r>
              <a: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人民是历史的创造者，是决定党和国家前途命运的根本力量，</a:t>
            </a:r>
            <a:r>
              <a: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所以说“江山就是人民，人民就是江山。”（4分）</a:t>
            </a:r>
            <a:endParaRPr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INDEX" val="1"/>
  <p:tag name="KSO_WM_UNIT_TYPE" val="y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INDEX" val="1"/>
  <p:tag name="KSO_WM_UNIT_TYPE" val="y"/>
  <p:tag name="KSO_WM_SLIDE_BACKGROUND_MASK_FLAG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8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86.xml><?xml version="1.0" encoding="utf-8"?>
<p:tagLst xmlns:p="http://schemas.openxmlformats.org/presentationml/2006/main"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UNIT_TYPE" val="i"/>
  <p:tag name="KSO_WM_UNIT_SUBTYPE" val="h"/>
  <p:tag name="KSO_WM_SLIDE_BACKGROUND_TYPE" val="frame"/>
</p:tagLst>
</file>

<file path=ppt/tags/tag8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</p:tagLst>
</file>

<file path=ppt/tags/tag8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94.xml><?xml version="1.0" encoding="utf-8"?>
<p:tagLst xmlns:p="http://schemas.openxmlformats.org/presentationml/2006/main"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UNIT_TYPE" val="i"/>
  <p:tag name="KSO_WM_UNIT_SUBTYPE" val="h"/>
  <p:tag name="KSO_WM_SLIDE_BACKGROUND_TYPE" val="leftRight"/>
</p:tagLst>
</file>

<file path=ppt/tags/tag9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102.xml><?xml version="1.0" encoding="utf-8"?>
<p:tagLst xmlns:p="http://schemas.openxmlformats.org/presentationml/2006/main"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UNIT_TYPE" val="i"/>
  <p:tag name="KSO_WM_UNIT_SUBTYPE" val="h"/>
  <p:tag name="KSO_WM_SLIDE_BACKGROUND_TYPE" val="topBottom"/>
</p:tagLst>
</file>

<file path=ppt/tags/tag10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0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111.xml><?xml version="1.0" encoding="utf-8"?>
<p:tagLst xmlns:p="http://schemas.openxmlformats.org/presentationml/2006/main"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UNIT_TYPE" val="i"/>
  <p:tag name="KSO_WM_UNIT_SUBTYPE" val="h"/>
  <p:tag name="KSO_WM_SLIDE_BACKGROUND_TYPE" val="bottomTop"/>
</p:tagLst>
</file>

<file path=ppt/tags/tag11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1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120.xml><?xml version="1.0" encoding="utf-8"?>
<p:tagLst xmlns:p="http://schemas.openxmlformats.org/presentationml/2006/main"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UNIT_TYPE" val="i"/>
  <p:tag name="KSO_WM_UNIT_SUBTYPE" val="h"/>
  <p:tag name="KSO_WM_SLIDE_BACKGROUND_TYPE" val="navigation"/>
</p:tagLst>
</file>

<file path=ppt/tags/tag12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2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131.xml><?xml version="1.0" encoding="utf-8"?>
<p:tagLst xmlns:p="http://schemas.openxmlformats.org/presentationml/2006/main"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UNIT_TYPE" val="i"/>
  <p:tag name="KSO_WM_UNIT_SUBTYPE" val="h"/>
  <p:tag name="KSO_WM_SLIDE_BACKGROUND_TYPE" val="belt"/>
</p:tagLst>
</file>

<file path=ppt/tags/tag13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3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139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4165"/>
</p:tagLst>
</file>

<file path=ppt/tags/tag140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4165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4165"/>
  <p:tag name="KSO_WM_TEMPLATE_MASTER_TYPE" val="1"/>
  <p:tag name="KSO_WM_TEMPLATE_COLOR_TYPE" val="1"/>
  <p:tag name="KSO_WM_TEMPLATE_MASTER_THUMB_INDEX" val="12"/>
  <p:tag name="KSO_WM_TEMPLATE_THUMBS_INDEX" val="1、4、7、8、9、12、15、16、20、23、24、25、26、29、34、39、42、43"/>
</p:tagLst>
</file>

<file path=ppt/tags/tag145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46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47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48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49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50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51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52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53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heme/theme1.xml><?xml version="1.0" encoding="utf-8"?>
<a:theme xmlns:a="http://schemas.openxmlformats.org/drawingml/2006/main" name="1_Office 主题​​">
  <a:themeElements>
    <a:clrScheme name="WPS主题色">
      <a:dk1>
        <a:srgbClr val="000000"/>
      </a:dk1>
      <a:lt1>
        <a:srgbClr val="FFFFFF"/>
      </a:lt1>
      <a:dk2>
        <a:srgbClr val="FCE3E4"/>
      </a:dk2>
      <a:lt2>
        <a:srgbClr val="FFFFFF"/>
      </a:lt2>
      <a:accent1>
        <a:srgbClr val="E1454E"/>
      </a:accent1>
      <a:accent2>
        <a:srgbClr val="E85837"/>
      </a:accent2>
      <a:accent3>
        <a:srgbClr val="CF762D"/>
      </a:accent3>
      <a:accent4>
        <a:srgbClr val="A39932"/>
      </a:accent4>
      <a:accent5>
        <a:srgbClr val="71BE4D"/>
      </a:accent5>
      <a:accent6>
        <a:srgbClr val="44E186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3316</Words>
  <Application>WPS 演示</Application>
  <PresentationFormat>宽屏</PresentationFormat>
  <Paragraphs>68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汉仪旗黑-85S</vt:lpstr>
      <vt:lpstr>黑体</vt:lpstr>
      <vt:lpstr>Arial Unicode MS</vt:lpstr>
      <vt:lpstr>Calibri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86181</cp:lastModifiedBy>
  <cp:revision>182</cp:revision>
  <dcterms:created xsi:type="dcterms:W3CDTF">2019-06-19T02:08:00Z</dcterms:created>
  <dcterms:modified xsi:type="dcterms:W3CDTF">2021-06-27T12:49:21Z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BA436C06DF394C67AB0F7AE1A768BC44</vt:lpwstr>
  </property>
</Properties>
</file>