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4" r:id="rId4"/>
    <p:sldMasterId id="2147483687" r:id="rId5"/>
    <p:sldMasterId id="2147483700" r:id="rId6"/>
  </p:sldMasterIdLst>
  <p:notesMasterIdLst>
    <p:notesMasterId r:id="rId44"/>
  </p:notesMasterIdLst>
  <p:sldIdLst>
    <p:sldId id="458" r:id="rId7"/>
    <p:sldId id="826" r:id="rId8"/>
    <p:sldId id="372" r:id="rId9"/>
    <p:sldId id="673" r:id="rId10"/>
    <p:sldId id="620" r:id="rId11"/>
    <p:sldId id="362" r:id="rId12"/>
    <p:sldId id="363" r:id="rId13"/>
    <p:sldId id="944" r:id="rId14"/>
    <p:sldId id="763" r:id="rId15"/>
    <p:sldId id="759" r:id="rId16"/>
    <p:sldId id="895" r:id="rId17"/>
    <p:sldId id="892" r:id="rId18"/>
    <p:sldId id="896" r:id="rId19"/>
    <p:sldId id="898" r:id="rId20"/>
    <p:sldId id="887" r:id="rId21"/>
    <p:sldId id="899" r:id="rId22"/>
    <p:sldId id="981" r:id="rId23"/>
    <p:sldId id="633" r:id="rId24"/>
    <p:sldId id="637" r:id="rId25"/>
    <p:sldId id="638" r:id="rId26"/>
    <p:sldId id="639" r:id="rId27"/>
    <p:sldId id="634" r:id="rId28"/>
    <p:sldId id="635" r:id="rId29"/>
    <p:sldId id="980" r:id="rId30"/>
    <p:sldId id="825" r:id="rId31"/>
    <p:sldId id="647" r:id="rId32"/>
    <p:sldId id="648" r:id="rId33"/>
    <p:sldId id="649" r:id="rId34"/>
    <p:sldId id="650" r:id="rId35"/>
    <p:sldId id="809" r:id="rId36"/>
    <p:sldId id="903" r:id="rId37"/>
    <p:sldId id="652" r:id="rId38"/>
    <p:sldId id="444" r:id="rId39"/>
    <p:sldId id="908" r:id="rId40"/>
    <p:sldId id="904" r:id="rId41"/>
    <p:sldId id="905" r:id="rId42"/>
    <p:sldId id="906" r:id="rId4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4FF7"/>
    <a:srgbClr val="FF33CC"/>
    <a:srgbClr val="1911AF"/>
    <a:srgbClr val="33CC33"/>
    <a:srgbClr val="CC0066"/>
    <a:srgbClr val="FF6600"/>
    <a:srgbClr val="008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29"/>
    <p:restoredTop sz="93553"/>
  </p:normalViewPr>
  <p:slideViewPr>
    <p:cSldViewPr showGuides="1">
      <p:cViewPr>
        <p:scale>
          <a:sx n="75" d="100"/>
          <a:sy n="75" d="100"/>
        </p:scale>
        <p:origin x="-642" y="-66"/>
      </p:cViewPr>
      <p:guideLst>
        <p:guide orient="horz" pos="2185"/>
        <p:guide pos="28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notesMaster" Target="notesMasters/notesMaster1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6802" name="任意多边形 76801"/>
          <p:cNvSpPr/>
          <p:nvPr/>
        </p:nvSpPr>
        <p:spPr>
          <a:xfrm>
            <a:off x="4760913" y="20638"/>
            <a:ext cx="4438650" cy="4038600"/>
          </a:xfrm>
          <a:custGeom>
            <a:avLst/>
            <a:gdLst/>
            <a:ahLst/>
            <a:cxnLst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76803" name="组合 76802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76804" name="任意多边形 76803"/>
            <p:cNvSpPr/>
            <p:nvPr/>
          </p:nvSpPr>
          <p:spPr>
            <a:xfrm>
              <a:off x="3060" y="18"/>
              <a:ext cx="490" cy="187"/>
            </a:xfrm>
            <a:custGeom>
              <a:avLst/>
              <a:gdLst/>
              <a:ahLst/>
              <a:cxnLst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5" name="任意多边形 76804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avLst/>
              <a:gdLst/>
              <a:ahLst/>
              <a:cxnLst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6" name="任意多边形 76805"/>
            <p:cNvSpPr/>
            <p:nvPr/>
          </p:nvSpPr>
          <p:spPr>
            <a:xfrm>
              <a:off x="3621" y="1287"/>
              <a:ext cx="238" cy="283"/>
            </a:xfrm>
            <a:custGeom>
              <a:avLst/>
              <a:gdLst/>
              <a:ahLst/>
              <a:cxnLst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7" name="任意多边形 76806"/>
            <p:cNvSpPr/>
            <p:nvPr/>
          </p:nvSpPr>
          <p:spPr>
            <a:xfrm>
              <a:off x="3403" y="1403"/>
              <a:ext cx="208" cy="379"/>
            </a:xfrm>
            <a:custGeom>
              <a:avLst/>
              <a:gdLst/>
              <a:ahLst/>
              <a:cxnLst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8" name="任意多边形 76807"/>
            <p:cNvSpPr/>
            <p:nvPr/>
          </p:nvSpPr>
          <p:spPr>
            <a:xfrm>
              <a:off x="3272" y="645"/>
              <a:ext cx="683" cy="318"/>
            </a:xfrm>
            <a:custGeom>
              <a:avLst/>
              <a:gdLst/>
              <a:ahLst/>
              <a:cxnLst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09" name="任意多边形 76808"/>
            <p:cNvSpPr/>
            <p:nvPr/>
          </p:nvSpPr>
          <p:spPr>
            <a:xfrm>
              <a:off x="4046" y="1545"/>
              <a:ext cx="490" cy="515"/>
            </a:xfrm>
            <a:custGeom>
              <a:avLst/>
              <a:gdLst/>
              <a:ahLst/>
              <a:cxnLst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0" name="任意多边形 76809"/>
            <p:cNvSpPr/>
            <p:nvPr/>
          </p:nvSpPr>
          <p:spPr>
            <a:xfrm>
              <a:off x="5173" y="1024"/>
              <a:ext cx="501" cy="96"/>
            </a:xfrm>
            <a:custGeom>
              <a:avLst/>
              <a:gdLst/>
              <a:ahLst/>
              <a:cxnLst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1" name="任意多边形 76810"/>
            <p:cNvSpPr/>
            <p:nvPr/>
          </p:nvSpPr>
          <p:spPr>
            <a:xfrm>
              <a:off x="5340" y="1004"/>
              <a:ext cx="385" cy="237"/>
            </a:xfrm>
            <a:custGeom>
              <a:avLst/>
              <a:gdLst/>
              <a:ahLst/>
              <a:cxnLst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2" name="任意多边形 76811"/>
            <p:cNvSpPr/>
            <p:nvPr/>
          </p:nvSpPr>
          <p:spPr>
            <a:xfrm>
              <a:off x="5325" y="1201"/>
              <a:ext cx="415" cy="187"/>
            </a:xfrm>
            <a:custGeom>
              <a:avLst/>
              <a:gdLst/>
              <a:ahLst/>
              <a:cxnLst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3" name="任意多边形 76812"/>
            <p:cNvSpPr/>
            <p:nvPr/>
          </p:nvSpPr>
          <p:spPr>
            <a:xfrm>
              <a:off x="5001" y="1378"/>
              <a:ext cx="698" cy="167"/>
            </a:xfrm>
            <a:custGeom>
              <a:avLst/>
              <a:gdLst/>
              <a:ahLst/>
              <a:cxnLst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4" name="任意多边形 76813"/>
            <p:cNvSpPr/>
            <p:nvPr/>
          </p:nvSpPr>
          <p:spPr>
            <a:xfrm>
              <a:off x="5077" y="1540"/>
              <a:ext cx="567" cy="146"/>
            </a:xfrm>
            <a:custGeom>
              <a:avLst/>
              <a:gdLst/>
              <a:ahLst/>
              <a:cxnLst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5" name="任意多边形 76814"/>
            <p:cNvSpPr/>
            <p:nvPr/>
          </p:nvSpPr>
          <p:spPr>
            <a:xfrm>
              <a:off x="5042" y="1656"/>
              <a:ext cx="581" cy="480"/>
            </a:xfrm>
            <a:custGeom>
              <a:avLst/>
              <a:gdLst/>
              <a:ahLst/>
              <a:cxnLst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6" name="任意多边形 76815"/>
            <p:cNvSpPr/>
            <p:nvPr/>
          </p:nvSpPr>
          <p:spPr>
            <a:xfrm>
              <a:off x="5421" y="1464"/>
              <a:ext cx="329" cy="854"/>
            </a:xfrm>
            <a:custGeom>
              <a:avLst/>
              <a:gdLst/>
              <a:ahLst/>
              <a:cxnLst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6817" name="组合 76816"/>
          <p:cNvGrpSpPr/>
          <p:nvPr/>
        </p:nvGrpSpPr>
        <p:grpSpPr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76818" name="矩形 76817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19" name="任意多边形 76818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0" name="任意多边形 76819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1" name="任意多边形 76820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2" name="任意多边形 76821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3" name="任意多边形 76822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4" name="任意多边形 76823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5" name="任意多边形 76824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6" name="任意多边形 76825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7" name="任意多边形 76826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8" name="任意多边形 76827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29" name="矩形 76828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0" name="矩形 76829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1" name="任意多边形 76830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2" name="任意多边形 76831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3" name="任意多边形 76832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4" name="任意多边形 76833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5" name="任意多边形 76834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6" name="任意多边形 76835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7" name="任意多边形 76836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8" name="任意多边形 76837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9" name="任意多边形 76838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0" name="任意多边形 76839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1" name="矩形 76840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2" name="矩形 76841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3" name="任意多边形 76842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4" name="任意多边形 76843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5" name="任意多边形 76844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6" name="任意多边形 76845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7" name="任意多边形 76846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8" name="任意多边形 76847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49" name="任意多边形 76848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0" name="任意多边形 76849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1" name="任意多边形 76850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2" name="任意多边形 76851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3" name="矩形 76852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4" name="矩形 76853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5" name="任意多边形 76854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6" name="任意多边形 76855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7" name="任意多边形 76856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8" name="任意多边形 76857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59" name="任意多边形 76858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0" name="任意多边形 76859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1" name="任意多边形 76860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2" name="任意多边形 76861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3" name="任意多边形 76862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4" name="任意多边形 76863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5" name="矩形 76864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6" name="矩形 76865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7" name="任意多边形 76866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8" name="任意多边形 76867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69" name="任意多边形 76868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0" name="任意多边形 76869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1" name="任意多边形 76870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2" name="任意多边形 76871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3" name="任意多边形 76872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4" name="任意多边形 76873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5" name="任意多边形 76874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6" name="任意多边形 76875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7" name="矩形 76876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8" name="矩形 76877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79" name="任意多边形 76878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0" name="任意多边形 76879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1" name="任意多边形 76880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2" name="任意多边形 76881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3" name="任意多边形 76882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4" name="任意多边形 76883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5" name="任意多边形 76884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6" name="任意多边形 76885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7" name="任意多边形 76886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8" name="任意多边形 76887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89" name="矩形 76888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0" name="矩形 76889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1" name="任意多边形 76890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2" name="任意多边形 76891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3" name="任意多边形 76892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4" name="任意多边形 76893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5" name="任意多边形 76894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6" name="任意多边形 76895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7" name="任意多边形 76896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8" name="任意多边形 76897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99" name="任意多边形 76898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0" name="任意多边形 76899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1" name="矩形 76900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2" name="矩形 76901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3" name="任意多边形 76902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4" name="任意多边形 76903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5" name="任意多边形 76904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6" name="任意多边形 76905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7" name="任意多边形 76906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8" name="任意多边形 76907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09" name="任意多边形 76908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0" name="任意多边形 76909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1" name="任意多边形 76910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2" name="任意多边形 76911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3" name="矩形 76912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4" name="矩形 76913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5" name="任意多边形 76914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6" name="任意多边形 76915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7" name="任意多边形 76916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8" name="任意多边形 76917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19" name="任意多边形 76918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0" name="任意多边形 76919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1" name="任意多边形 76920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2" name="任意多边形 76921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3" name="任意多边形 76922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4" name="任意多边形 76923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5" name="矩形 76924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6" name="矩形 76925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7" name="任意多边形 76926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8" name="任意多边形 76927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29" name="任意多边形 76928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0" name="任意多边形 76929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1" name="任意多边形 76930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2" name="任意多边形 76931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3" name="任意多边形 76932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4" name="任意多边形 76933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5" name="任意多边形 76934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6" name="任意多边形 76935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7" name="矩形 76936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8" name="矩形 76937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39" name="任意多边形 76938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0" name="任意多边形 76939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1" name="任意多边形 76940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2" name="任意多边形 76941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3" name="任意多边形 76942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4" name="任意多边形 76943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5" name="任意多边形 76944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6" name="任意多边形 76945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7" name="任意多边形 76946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8" name="任意多边形 76947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49" name="矩形 76948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0" name="矩形 76949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1" name="任意多边形 76950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2" name="任意多边形 76951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3" name="任意多边形 76952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4" name="任意多边形 76953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5" name="任意多边形 76954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6" name="任意多边形 76955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7" name="任意多边形 76956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8" name="任意多边形 76957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59" name="任意多边形 76958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60" name="任意多边形 76959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61" name="矩形 76960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62" name="任意多边形 76961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6963" name="标题 76962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6964" name="日期占位符 76963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6965" name="页脚占位符 7696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6966" name="灯片编号占位符 7696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6967" name="副标题 76966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grpSp>
        <p:nvGrpSpPr>
          <p:cNvPr id="76968" name="组合 76967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76969" name="任意多边形 76968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0" name="任意多边形 7696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1" name="任意多边形 76970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2" name="任意多边形 76971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3" name="任意多边形 76972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4" name="任意多边形 76973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5" name="任意多边形 76974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6" name="任意多边形 76975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7" name="任意多边形 76976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8" name="任意多边形 76977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79" name="任意多边形 76978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80" name="任意多边形 76979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981" name="任意多边形 76980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>
    <p:blinds dir="vert"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标题和文本在内容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78867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8650" y="4076700"/>
            <a:ext cx="78867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663826"/>
            <a:ext cx="7772400" cy="1470025"/>
          </a:xfrm>
        </p:spPr>
        <p:txBody>
          <a:bodyPr/>
          <a:lstStyle>
            <a:lvl1pPr>
              <a:defRPr sz="4000">
                <a:latin typeface="华文行楷" pitchFamily="2" charset="-122"/>
                <a:ea typeface="华文行楷" pitchFamily="2" charset="-122"/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419600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latin typeface="华文行楷" pitchFamily="2" charset="-122"/>
                <a:ea typeface="华文行楷" pitchFamily="2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pitchFamily="2" charset="-122"/>
              <a:ea typeface="华文行楷" pitchFamily="2" charset="-122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Freeform 2"/>
          <p:cNvSpPr/>
          <p:nvPr/>
        </p:nvSpPr>
        <p:spPr bwMode="auto">
          <a:xfrm>
            <a:off x="4760913" y="20638"/>
            <a:ext cx="4438650" cy="4038600"/>
          </a:xfrm>
          <a:custGeom>
            <a:avLst/>
            <a:gdLst/>
            <a:ahLst/>
            <a:cxnLst>
              <a:cxn ang="0">
                <a:pos x="23" y="4"/>
              </a:cxn>
              <a:cxn ang="0">
                <a:pos x="11" y="71"/>
              </a:cxn>
              <a:cxn ang="0">
                <a:pos x="25" y="393"/>
              </a:cxn>
              <a:cxn ang="0">
                <a:pos x="54" y="457"/>
              </a:cxn>
              <a:cxn ang="0">
                <a:pos x="158" y="482"/>
              </a:cxn>
              <a:cxn ang="0">
                <a:pos x="204" y="495"/>
              </a:cxn>
              <a:cxn ang="0">
                <a:pos x="520" y="475"/>
              </a:cxn>
              <a:cxn ang="0">
                <a:pos x="533" y="167"/>
              </a:cxn>
              <a:cxn ang="0">
                <a:pos x="369" y="16"/>
              </a:cxn>
              <a:cxn ang="0">
                <a:pos x="249" y="29"/>
              </a:cxn>
              <a:cxn ang="0">
                <a:pos x="198" y="11"/>
              </a:cxn>
              <a:cxn ang="0">
                <a:pos x="151" y="2"/>
              </a:cxn>
              <a:cxn ang="0">
                <a:pos x="23" y="4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1" name="Group 3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255" name="Freeform 4"/>
            <p:cNvSpPr/>
            <p:nvPr/>
          </p:nvSpPr>
          <p:spPr bwMode="auto">
            <a:xfrm>
              <a:off x="3060" y="18"/>
              <a:ext cx="490" cy="187"/>
            </a:xfrm>
            <a:custGeom>
              <a:avLst/>
              <a:gdLst/>
              <a:ahLst/>
              <a:cxnLst>
                <a:cxn ang="0">
                  <a:pos x="71" y="25"/>
                </a:cxn>
                <a:cxn ang="0">
                  <a:pos x="91" y="20"/>
                </a:cxn>
                <a:cxn ang="0">
                  <a:pos x="92" y="17"/>
                </a:cxn>
                <a:cxn ang="0">
                  <a:pos x="88" y="0"/>
                </a:cxn>
                <a:cxn ang="0">
                  <a:pos x="25" y="0"/>
                </a:cxn>
                <a:cxn ang="0">
                  <a:pos x="10" y="22"/>
                </a:cxn>
                <a:cxn ang="0">
                  <a:pos x="71" y="25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" name="Freeform 5"/>
            <p:cNvSpPr>
              <a:spLocks noEditPoints="1"/>
            </p:cNvSpPr>
            <p:nvPr/>
          </p:nvSpPr>
          <p:spPr bwMode="auto">
            <a:xfrm>
              <a:off x="2918" y="18"/>
              <a:ext cx="2958" cy="2699"/>
            </a:xfrm>
            <a:custGeom>
              <a:avLst/>
              <a:gdLst/>
              <a:ahLst/>
              <a:cxnLst>
                <a:cxn ang="0">
                  <a:pos x="504" y="1"/>
                </a:cxn>
                <a:cxn ang="0">
                  <a:pos x="157" y="0"/>
                </a:cxn>
                <a:cxn ang="0">
                  <a:pos x="225" y="21"/>
                </a:cxn>
                <a:cxn ang="0">
                  <a:pos x="174" y="39"/>
                </a:cxn>
                <a:cxn ang="0">
                  <a:pos x="207" y="71"/>
                </a:cxn>
                <a:cxn ang="0">
                  <a:pos x="74" y="60"/>
                </a:cxn>
                <a:cxn ang="0">
                  <a:pos x="26" y="63"/>
                </a:cxn>
                <a:cxn ang="0">
                  <a:pos x="199" y="487"/>
                </a:cxn>
                <a:cxn ang="0">
                  <a:pos x="144" y="341"/>
                </a:cxn>
                <a:cxn ang="0">
                  <a:pos x="105" y="376"/>
                </a:cxn>
                <a:cxn ang="0">
                  <a:pos x="94" y="435"/>
                </a:cxn>
                <a:cxn ang="0">
                  <a:pos x="124" y="265"/>
                </a:cxn>
                <a:cxn ang="0">
                  <a:pos x="153" y="228"/>
                </a:cxn>
                <a:cxn ang="0">
                  <a:pos x="209" y="237"/>
                </a:cxn>
                <a:cxn ang="0">
                  <a:pos x="188" y="306"/>
                </a:cxn>
                <a:cxn ang="0">
                  <a:pos x="192" y="395"/>
                </a:cxn>
                <a:cxn ang="0">
                  <a:pos x="515" y="483"/>
                </a:cxn>
                <a:cxn ang="0">
                  <a:pos x="454" y="427"/>
                </a:cxn>
                <a:cxn ang="0">
                  <a:pos x="425" y="345"/>
                </a:cxn>
                <a:cxn ang="0">
                  <a:pos x="396" y="270"/>
                </a:cxn>
                <a:cxn ang="0">
                  <a:pos x="460" y="256"/>
                </a:cxn>
                <a:cxn ang="0">
                  <a:pos x="407" y="223"/>
                </a:cxn>
                <a:cxn ang="0">
                  <a:pos x="439" y="226"/>
                </a:cxn>
                <a:cxn ang="0">
                  <a:pos x="438" y="209"/>
                </a:cxn>
                <a:cxn ang="0">
                  <a:pos x="376" y="211"/>
                </a:cxn>
                <a:cxn ang="0">
                  <a:pos x="357" y="343"/>
                </a:cxn>
                <a:cxn ang="0">
                  <a:pos x="347" y="230"/>
                </a:cxn>
                <a:cxn ang="0">
                  <a:pos x="331" y="182"/>
                </a:cxn>
                <a:cxn ang="0">
                  <a:pos x="347" y="136"/>
                </a:cxn>
                <a:cxn ang="0">
                  <a:pos x="339" y="99"/>
                </a:cxn>
                <a:cxn ang="0">
                  <a:pos x="331" y="62"/>
                </a:cxn>
                <a:cxn ang="0">
                  <a:pos x="369" y="103"/>
                </a:cxn>
                <a:cxn ang="0">
                  <a:pos x="415" y="47"/>
                </a:cxn>
                <a:cxn ang="0">
                  <a:pos x="409" y="95"/>
                </a:cxn>
                <a:cxn ang="0">
                  <a:pos x="401" y="130"/>
                </a:cxn>
                <a:cxn ang="0">
                  <a:pos x="401" y="181"/>
                </a:cxn>
                <a:cxn ang="0">
                  <a:pos x="558" y="181"/>
                </a:cxn>
                <a:cxn ang="0">
                  <a:pos x="554" y="76"/>
                </a:cxn>
                <a:cxn ang="0">
                  <a:pos x="249" y="69"/>
                </a:cxn>
                <a:cxn ang="0">
                  <a:pos x="293" y="93"/>
                </a:cxn>
                <a:cxn ang="0">
                  <a:pos x="171" y="195"/>
                </a:cxn>
                <a:cxn ang="0">
                  <a:pos x="69" y="98"/>
                </a:cxn>
                <a:cxn ang="0">
                  <a:pos x="191" y="106"/>
                </a:cxn>
                <a:cxn ang="0">
                  <a:pos x="220" y="105"/>
                </a:cxn>
                <a:cxn ang="0">
                  <a:pos x="302" y="121"/>
                </a:cxn>
                <a:cxn ang="0">
                  <a:pos x="276" y="256"/>
                </a:cxn>
                <a:cxn ang="0">
                  <a:pos x="260" y="137"/>
                </a:cxn>
                <a:cxn ang="0">
                  <a:pos x="171" y="195"/>
                </a:cxn>
                <a:cxn ang="0">
                  <a:pos x="223" y="225"/>
                </a:cxn>
                <a:cxn ang="0">
                  <a:pos x="247" y="158"/>
                </a:cxn>
                <a:cxn ang="0">
                  <a:pos x="326" y="292"/>
                </a:cxn>
                <a:cxn ang="0">
                  <a:pos x="215" y="321"/>
                </a:cxn>
                <a:cxn ang="0">
                  <a:pos x="309" y="277"/>
                </a:cxn>
                <a:cxn ang="0">
                  <a:pos x="318" y="133"/>
                </a:cxn>
                <a:cxn ang="0">
                  <a:pos x="313" y="213"/>
                </a:cxn>
                <a:cxn ang="0">
                  <a:pos x="299" y="144"/>
                </a:cxn>
                <a:cxn ang="0">
                  <a:pos x="507" y="179"/>
                </a:cxn>
                <a:cxn ang="0">
                  <a:pos x="461" y="162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7" name="Freeform 6"/>
            <p:cNvSpPr/>
            <p:nvPr/>
          </p:nvSpPr>
          <p:spPr bwMode="auto">
            <a:xfrm>
              <a:off x="3621" y="1287"/>
              <a:ext cx="238" cy="283"/>
            </a:xfrm>
            <a:custGeom>
              <a:avLst/>
              <a:gdLst/>
              <a:ahLst/>
              <a:cxnLst>
                <a:cxn ang="0">
                  <a:pos x="40" y="15"/>
                </a:cxn>
                <a:cxn ang="0">
                  <a:pos x="27" y="56"/>
                </a:cxn>
                <a:cxn ang="0">
                  <a:pos x="40" y="1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8" name="Freeform 7"/>
            <p:cNvSpPr/>
            <p:nvPr/>
          </p:nvSpPr>
          <p:spPr bwMode="auto">
            <a:xfrm>
              <a:off x="3403" y="1403"/>
              <a:ext cx="208" cy="379"/>
            </a:xfrm>
            <a:custGeom>
              <a:avLst/>
              <a:gdLst/>
              <a:ahLst/>
              <a:cxnLst>
                <a:cxn ang="0">
                  <a:pos x="19" y="27"/>
                </a:cxn>
                <a:cxn ang="0">
                  <a:pos x="12" y="69"/>
                </a:cxn>
                <a:cxn ang="0">
                  <a:pos x="40" y="45"/>
                </a:cxn>
                <a:cxn ang="0">
                  <a:pos x="37" y="24"/>
                </a:cxn>
                <a:cxn ang="0">
                  <a:pos x="19" y="27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9" name="Freeform 8"/>
            <p:cNvSpPr/>
            <p:nvPr/>
          </p:nvSpPr>
          <p:spPr bwMode="auto">
            <a:xfrm>
              <a:off x="3272" y="645"/>
              <a:ext cx="682" cy="318"/>
            </a:xfrm>
            <a:custGeom>
              <a:avLst/>
              <a:gdLst/>
              <a:ahLst/>
              <a:cxnLst>
                <a:cxn ang="0">
                  <a:pos x="112" y="4"/>
                </a:cxn>
                <a:cxn ang="0">
                  <a:pos x="24" y="4"/>
                </a:cxn>
                <a:cxn ang="0">
                  <a:pos x="2" y="25"/>
                </a:cxn>
                <a:cxn ang="0">
                  <a:pos x="60" y="58"/>
                </a:cxn>
                <a:cxn ang="0">
                  <a:pos x="96" y="54"/>
                </a:cxn>
                <a:cxn ang="0">
                  <a:pos x="113" y="53"/>
                </a:cxn>
                <a:cxn ang="0">
                  <a:pos x="112" y="4"/>
                </a:cxn>
              </a:cxnLst>
              <a:rect l="0" t="0" r="r" b="b"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0" name="Freeform 9"/>
            <p:cNvSpPr/>
            <p:nvPr/>
          </p:nvSpPr>
          <p:spPr bwMode="auto">
            <a:xfrm>
              <a:off x="4046" y="1545"/>
              <a:ext cx="491" cy="516"/>
            </a:xfrm>
            <a:custGeom>
              <a:avLst/>
              <a:gdLst/>
              <a:ahLst/>
              <a:cxnLst>
                <a:cxn ang="0">
                  <a:pos x="67" y="5"/>
                </a:cxn>
                <a:cxn ang="0">
                  <a:pos x="31" y="5"/>
                </a:cxn>
                <a:cxn ang="0">
                  <a:pos x="12" y="57"/>
                </a:cxn>
                <a:cxn ang="0">
                  <a:pos x="79" y="62"/>
                </a:cxn>
                <a:cxn ang="0">
                  <a:pos x="67" y="5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1" name="Freeform 10"/>
            <p:cNvSpPr/>
            <p:nvPr/>
          </p:nvSpPr>
          <p:spPr bwMode="auto">
            <a:xfrm>
              <a:off x="5173" y="1024"/>
              <a:ext cx="501" cy="96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40" y="15"/>
                </a:cxn>
                <a:cxn ang="0">
                  <a:pos x="15" y="0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2" name="Freeform 11"/>
            <p:cNvSpPr/>
            <p:nvPr/>
          </p:nvSpPr>
          <p:spPr bwMode="auto">
            <a:xfrm>
              <a:off x="5340" y="1004"/>
              <a:ext cx="385" cy="237"/>
            </a:xfrm>
            <a:custGeom>
              <a:avLst/>
              <a:gdLst/>
              <a:ahLst/>
              <a:cxnLst>
                <a:cxn ang="0">
                  <a:pos x="21" y="37"/>
                </a:cxn>
                <a:cxn ang="0">
                  <a:pos x="70" y="17"/>
                </a:cxn>
                <a:cxn ang="0">
                  <a:pos x="48" y="3"/>
                </a:cxn>
                <a:cxn ang="0">
                  <a:pos x="19" y="32"/>
                </a:cxn>
                <a:cxn ang="0">
                  <a:pos x="21" y="37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3" name="Freeform 12"/>
            <p:cNvSpPr/>
            <p:nvPr/>
          </p:nvSpPr>
          <p:spPr bwMode="auto">
            <a:xfrm>
              <a:off x="5325" y="1201"/>
              <a:ext cx="415" cy="187"/>
            </a:xfrm>
            <a:custGeom>
              <a:avLst/>
              <a:gdLst/>
              <a:ahLst/>
              <a:cxnLst>
                <a:cxn ang="0">
                  <a:pos x="72" y="6"/>
                </a:cxn>
                <a:cxn ang="0">
                  <a:pos x="24" y="17"/>
                </a:cxn>
                <a:cxn ang="0">
                  <a:pos x="17" y="26"/>
                </a:cxn>
                <a:cxn ang="0">
                  <a:pos x="76" y="23"/>
                </a:cxn>
                <a:cxn ang="0">
                  <a:pos x="82" y="20"/>
                </a:cxn>
                <a:cxn ang="0">
                  <a:pos x="82" y="0"/>
                </a:cxn>
                <a:cxn ang="0">
                  <a:pos x="72" y="6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4" name="Freeform 13"/>
            <p:cNvSpPr/>
            <p:nvPr/>
          </p:nvSpPr>
          <p:spPr bwMode="auto">
            <a:xfrm>
              <a:off x="5001" y="1378"/>
              <a:ext cx="698" cy="167"/>
            </a:xfrm>
            <a:custGeom>
              <a:avLst/>
              <a:gdLst/>
              <a:ahLst/>
              <a:cxnLst>
                <a:cxn ang="0">
                  <a:pos x="21" y="1"/>
                </a:cxn>
                <a:cxn ang="0">
                  <a:pos x="8" y="14"/>
                </a:cxn>
                <a:cxn ang="0">
                  <a:pos x="57" y="22"/>
                </a:cxn>
                <a:cxn ang="0">
                  <a:pos x="117" y="23"/>
                </a:cxn>
                <a:cxn ang="0">
                  <a:pos x="114" y="8"/>
                </a:cxn>
                <a:cxn ang="0">
                  <a:pos x="82" y="3"/>
                </a:cxn>
                <a:cxn ang="0">
                  <a:pos x="21" y="1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5" name="Freeform 14"/>
            <p:cNvSpPr/>
            <p:nvPr/>
          </p:nvSpPr>
          <p:spPr bwMode="auto">
            <a:xfrm>
              <a:off x="5077" y="1540"/>
              <a:ext cx="567" cy="146"/>
            </a:xfrm>
            <a:custGeom>
              <a:avLst/>
              <a:gdLst/>
              <a:ahLst/>
              <a:cxnLst>
                <a:cxn ang="0">
                  <a:pos x="98" y="19"/>
                </a:cxn>
                <a:cxn ang="0">
                  <a:pos x="103" y="4"/>
                </a:cxn>
                <a:cxn ang="0">
                  <a:pos x="74" y="10"/>
                </a:cxn>
                <a:cxn ang="0">
                  <a:pos x="36" y="6"/>
                </a:cxn>
                <a:cxn ang="0">
                  <a:pos x="2" y="4"/>
                </a:cxn>
                <a:cxn ang="0">
                  <a:pos x="98" y="19"/>
                </a:cxn>
              </a:cxnLst>
              <a:rect l="0" t="0" r="r" b="b"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6" name="Freeform 15"/>
            <p:cNvSpPr/>
            <p:nvPr/>
          </p:nvSpPr>
          <p:spPr bwMode="auto">
            <a:xfrm>
              <a:off x="5042" y="1656"/>
              <a:ext cx="582" cy="480"/>
            </a:xfrm>
            <a:custGeom>
              <a:avLst/>
              <a:gdLst/>
              <a:ahLst/>
              <a:cxnLst>
                <a:cxn ang="0">
                  <a:pos x="3" y="53"/>
                </a:cxn>
                <a:cxn ang="0">
                  <a:pos x="26" y="54"/>
                </a:cxn>
                <a:cxn ang="0">
                  <a:pos x="50" y="77"/>
                </a:cxn>
                <a:cxn ang="0">
                  <a:pos x="59" y="84"/>
                </a:cxn>
                <a:cxn ang="0">
                  <a:pos x="81" y="52"/>
                </a:cxn>
                <a:cxn ang="0">
                  <a:pos x="111" y="52"/>
                </a:cxn>
                <a:cxn ang="0">
                  <a:pos x="79" y="27"/>
                </a:cxn>
                <a:cxn ang="0">
                  <a:pos x="37" y="16"/>
                </a:cxn>
                <a:cxn ang="0">
                  <a:pos x="12" y="41"/>
                </a:cxn>
                <a:cxn ang="0">
                  <a:pos x="3" y="53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7" name="Freeform 16"/>
            <p:cNvSpPr/>
            <p:nvPr/>
          </p:nvSpPr>
          <p:spPr bwMode="auto">
            <a:xfrm>
              <a:off x="5421" y="1464"/>
              <a:ext cx="329" cy="854"/>
            </a:xfrm>
            <a:custGeom>
              <a:avLst/>
              <a:gdLst/>
              <a:ahLst/>
              <a:cxnLst>
                <a:cxn ang="0">
                  <a:pos x="51" y="40"/>
                </a:cxn>
                <a:cxn ang="0">
                  <a:pos x="22" y="49"/>
                </a:cxn>
                <a:cxn ang="0">
                  <a:pos x="22" y="59"/>
                </a:cxn>
                <a:cxn ang="0">
                  <a:pos x="50" y="90"/>
                </a:cxn>
                <a:cxn ang="0">
                  <a:pos x="34" y="118"/>
                </a:cxn>
                <a:cxn ang="0">
                  <a:pos x="0" y="148"/>
                </a:cxn>
                <a:cxn ang="0">
                  <a:pos x="17" y="155"/>
                </a:cxn>
                <a:cxn ang="0">
                  <a:pos x="47" y="166"/>
                </a:cxn>
                <a:cxn ang="0">
                  <a:pos x="63" y="162"/>
                </a:cxn>
                <a:cxn ang="0">
                  <a:pos x="65" y="0"/>
                </a:cxn>
                <a:cxn ang="0">
                  <a:pos x="51" y="40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2" name="Group 17"/>
          <p:cNvGrpSpPr/>
          <p:nvPr/>
        </p:nvGrpSpPr>
        <p:grpSpPr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269" name="Rectangle 18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0" name="Freeform 19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1" name="Freeform 20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2" name="Freeform 21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3" name="Freeform 22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4" name="Freeform 23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5" name="Freeform 24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6" name="Freeform 25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8" name="Freeform 27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9" name="Freeform 28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0" name="Rectangle 29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1" name="Rectangle 30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2" name="Freeform 31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3" name="Freeform 32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4" name="Freeform 33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5" name="Freeform 34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" name="Freeform 35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7" name="Freeform 36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8" name="Freeform 37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9" name="Freeform 38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0" name="Freeform 39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1" name="Freeform 40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2" name="Rectangle 41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3" name="Rectangle 42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4" name="Freeform 43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5" name="Freeform 44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6" name="Freeform 45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7" name="Freeform 46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8" name="Freeform 47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9" name="Freeform 48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0" name="Freeform 49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1" name="Freeform 50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2" name="Freeform 51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3" name="Freeform 52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4" name="Rectangle 53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5" name="Rectangle 54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6" name="Freeform 55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" name="Freeform 56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" name="Freeform 57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9" name="Freeform 58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0" name="Freeform 59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1" name="Freeform 60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2" name="Freeform 61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3" name="Freeform 62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5" name="Freeform 64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6" name="Rectangle 65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" name="Rectangle 66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8" name="Freeform 67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9" name="Freeform 68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0" name="Freeform 69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1" name="Freeform 70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2" name="Freeform 71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3" name="Freeform 72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4" name="Freeform 73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5" name="Freeform 74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6" name="Freeform 75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7" name="Freeform 76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8" name="Rectangle 77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9" name="Rectangle 78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0" name="Freeform 79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1" name="Freeform 80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2" name="Freeform 81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3" name="Freeform 82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4" name="Freeform 83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5" name="Freeform 84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6" name="Freeform 85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7" name="Freeform 86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8" name="Freeform 87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9" name="Freeform 88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0" name="Rectangle 89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1" name="Rectangle 90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2" name="Freeform 91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3" name="Freeform 92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4" name="Freeform 93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5" name="Freeform 94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6" name="Freeform 95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7" name="Freeform 96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8" name="Freeform 97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9" name="Freeform 98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0" name="Freeform 99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1" name="Freeform 100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2" name="Rectangle 101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3" name="Rectangle 102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4" name="Freeform 103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5" name="Freeform 104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6" name="Freeform 105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7" name="Freeform 106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8" name="Freeform 107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9" name="Freeform 108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0" name="Freeform 109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1" name="Freeform 110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2" name="Freeform 111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3" name="Freeform 112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4" name="Rectangle 113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5" name="Rectangle 114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6" name="Freeform 115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7" name="Freeform 116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8" name="Freeform 117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9" name="Freeform 118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0" name="Freeform 119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1" name="Freeform 120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2" name="Freeform 121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3" name="Freeform 122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4" name="Freeform 123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5" name="Freeform 124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6" name="Rectangle 125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7" name="Rectangle 126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8" name="Freeform 127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9" name="Freeform 128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0" name="Freeform 129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1" name="Freeform 130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2" name="Freeform 131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3" name="Freeform 132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4" name="Freeform 133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5" name="Freeform 134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6" name="Freeform 135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7" name="Freeform 136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8" name="Rectangle 137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9" name="Rectangle 138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0" name="Freeform 139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1" name="Freeform 140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2" name="Freeform 141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3" name="Freeform 142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4" name="Freeform 143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5" name="Freeform 144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6" name="Freeform 145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7" name="Freeform 146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8" name="Freeform 147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9" name="Freeform 148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0" name="Rectangle 149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1" name="Rectangle 150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2" name="Freeform 151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3" name="Freeform 152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4" name="Freeform 153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5" name="Freeform 154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6" name="Freeform 155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7" name="Freeform 156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8" name="Freeform 157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09" name="Freeform 158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0" name="Freeform 159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1" name="Freeform 160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2" name="Rectangle 161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3" name="Freeform 162"/>
            <p:cNvSpPr/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3" name="Group 168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415" name="Freeform 169"/>
            <p:cNvSpPr/>
            <p:nvPr/>
          </p:nvSpPr>
          <p:spPr bwMode="auto">
            <a:xfrm>
              <a:off x="121" y="2784"/>
              <a:ext cx="207" cy="81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6" name="Freeform 170"/>
            <p:cNvSpPr>
              <a:spLocks noEditPoints="1"/>
            </p:cNvSpPr>
            <p:nvPr/>
          </p:nvSpPr>
          <p:spPr bwMode="auto">
            <a:xfrm>
              <a:off x="96" y="2789"/>
              <a:ext cx="1062" cy="976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7" name="Freeform 171"/>
            <p:cNvSpPr/>
            <p:nvPr/>
          </p:nvSpPr>
          <p:spPr bwMode="auto">
            <a:xfrm>
              <a:off x="348" y="3254"/>
              <a:ext cx="86" cy="102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8" name="Freeform 172"/>
            <p:cNvSpPr/>
            <p:nvPr/>
          </p:nvSpPr>
          <p:spPr bwMode="auto">
            <a:xfrm>
              <a:off x="267" y="3295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19" name="Freeform 173"/>
            <p:cNvSpPr/>
            <p:nvPr/>
          </p:nvSpPr>
          <p:spPr bwMode="auto">
            <a:xfrm>
              <a:off x="222" y="3022"/>
              <a:ext cx="243" cy="116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0" name="Freeform 174"/>
            <p:cNvSpPr/>
            <p:nvPr/>
          </p:nvSpPr>
          <p:spPr bwMode="auto">
            <a:xfrm>
              <a:off x="500" y="3345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1" name="Freeform 175"/>
            <p:cNvSpPr/>
            <p:nvPr/>
          </p:nvSpPr>
          <p:spPr bwMode="auto">
            <a:xfrm>
              <a:off x="905" y="3158"/>
              <a:ext cx="177" cy="3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2" name="Freeform 176"/>
            <p:cNvSpPr/>
            <p:nvPr/>
          </p:nvSpPr>
          <p:spPr bwMode="auto">
            <a:xfrm>
              <a:off x="965" y="3153"/>
              <a:ext cx="137" cy="81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3" name="Freeform 177"/>
            <p:cNvSpPr/>
            <p:nvPr/>
          </p:nvSpPr>
          <p:spPr bwMode="auto">
            <a:xfrm>
              <a:off x="960" y="3204"/>
              <a:ext cx="177" cy="86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4" name="Freeform 178"/>
            <p:cNvSpPr/>
            <p:nvPr/>
          </p:nvSpPr>
          <p:spPr bwMode="auto">
            <a:xfrm>
              <a:off x="844" y="3285"/>
              <a:ext cx="248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5" name="Freeform 179"/>
            <p:cNvSpPr/>
            <p:nvPr/>
          </p:nvSpPr>
          <p:spPr bwMode="auto">
            <a:xfrm>
              <a:off x="869" y="3340"/>
              <a:ext cx="203" cy="56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6" name="Freeform 180"/>
            <p:cNvSpPr/>
            <p:nvPr/>
          </p:nvSpPr>
          <p:spPr bwMode="auto">
            <a:xfrm>
              <a:off x="859" y="3386"/>
              <a:ext cx="207" cy="172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27" name="Freeform 181"/>
            <p:cNvSpPr/>
            <p:nvPr/>
          </p:nvSpPr>
          <p:spPr bwMode="auto">
            <a:xfrm>
              <a:off x="996" y="3305"/>
              <a:ext cx="126" cy="318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3651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3655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28" name="Rectangle 16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84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9" name="Rectangle 16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" name="Rectangle 16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spcBef>
                <a:spcPct val="0"/>
              </a:spcBef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298450" y="228600"/>
            <a:ext cx="8540750" cy="5870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8450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4" Type="http://schemas.openxmlformats.org/officeDocument/2006/relationships/theme" Target="../theme/theme4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7.xml"/><Relationship Id="rId8" Type="http://schemas.openxmlformats.org/officeDocument/2006/relationships/slideLayout" Target="../slideLayouts/slideLayout56.xml"/><Relationship Id="rId7" Type="http://schemas.openxmlformats.org/officeDocument/2006/relationships/slideLayout" Target="../slideLayouts/slideLayout55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4" Type="http://schemas.openxmlformats.org/officeDocument/2006/relationships/theme" Target="../theme/theme5.xml"/><Relationship Id="rId13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75778" name="组合 75777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75779" name="矩形 75778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0" name="任意多边形 75779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1" name="任意多边形 75780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2" name="任意多边形 75781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3" name="任意多边形 75782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4" name="任意多边形 75783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5" name="任意多边形 75784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6" name="任意多边形 75785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7" name="任意多边形 75786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8" name="任意多边形 75787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9" name="任意多边形 75788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0" name="矩形 75789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1" name="矩形 75790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2" name="任意多边形 75791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3" name="任意多边形 75792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4" name="任意多边形 75793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5" name="任意多边形 75794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6" name="任意多边形 75795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7" name="任意多边形 75796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8" name="任意多边形 75797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9" name="任意多边形 75798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0" name="任意多边形 75799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1" name="任意多边形 75800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2" name="矩形 75801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3" name="矩形 75802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4" name="任意多边形 75803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5" name="任意多边形 75804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6" name="任意多边形 75805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7" name="任意多边形 75806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8" name="任意多边形 75807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9" name="任意多边形 75808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0" name="任意多边形 75809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1" name="任意多边形 75810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2" name="任意多边形 75811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3" name="任意多边形 75812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4" name="矩形 75813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5" name="矩形 75814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6" name="任意多边形 75815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7" name="任意多边形 75816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8" name="任意多边形 75817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9" name="任意多边形 75818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0" name="任意多边形 75819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1" name="任意多边形 75820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2" name="任意多边形 75821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3" name="任意多边形 75822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4" name="任意多边形 75823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5" name="任意多边形 75824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6" name="矩形 75825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7" name="矩形 75826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8" name="任意多边形 75827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29" name="任意多边形 75828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0" name="任意多边形 75829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1" name="任意多边形 75830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2" name="任意多边形 75831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3" name="任意多边形 75832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4" name="任意多边形 75833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5" name="任意多边形 75834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6" name="任意多边形 75835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7" name="任意多边形 75836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8" name="矩形 75837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39" name="矩形 75838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0" name="任意多边形 75839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1" name="任意多边形 75840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2" name="任意多边形 75841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3" name="任意多边形 75842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4" name="任意多边形 75843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5" name="任意多边形 75844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6" name="任意多边形 75845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7" name="任意多边形 75846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8" name="任意多边形 75847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49" name="任意多边形 75848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0" name="矩形 75849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1" name="矩形 75850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2" name="任意多边形 75851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3" name="任意多边形 75852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4" name="任意多边形 75853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5" name="任意多边形 75854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6" name="任意多边形 75855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7" name="任意多边形 75856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8" name="任意多边形 75857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59" name="任意多边形 75858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0" name="任意多边形 75859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1" name="任意多边形 75860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2" name="矩形 75861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3" name="矩形 75862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4" name="任意多边形 75863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5" name="任意多边形 75864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6" name="任意多边形 75865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7" name="任意多边形 75866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8" name="任意多边形 75867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69" name="任意多边形 75868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0" name="任意多边形 75869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1" name="任意多边形 75870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2" name="任意多边形 75871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3" name="任意多边形 75872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4" name="矩形 75873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5" name="矩形 75874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6" name="任意多边形 75875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7" name="任意多边形 75876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8" name="任意多边形 75877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79" name="任意多边形 75878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0" name="任意多边形 75879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1" name="任意多边形 75880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2" name="任意多边形 75881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3" name="任意多边形 75882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4" name="任意多边形 75883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5" name="任意多边形 75884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6" name="矩形 75885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7" name="矩形 75886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8" name="任意多边形 75887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89" name="任意多边形 75888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0" name="任意多边形 75889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1" name="任意多边形 75890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2" name="任意多边形 75891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3" name="任意多边形 75892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4" name="任意多边形 75893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5" name="任意多边形 75894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6" name="任意多边形 75895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7" name="任意多边形 75896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8" name="矩形 75897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99" name="矩形 75898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0" name="任意多边形 75899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1" name="任意多边形 75900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2" name="任意多边形 75901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3" name="任意多边形 75902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4" name="任意多边形 75903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5" name="任意多边形 75904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6" name="任意多边形 75905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7" name="任意多边形 75906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8" name="任意多边形 75907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09" name="任意多边形 75908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0" name="矩形 75909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1" name="矩形 75910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2" name="任意多边形 75911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3" name="任意多边形 75912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4" name="任意多边形 75913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5" name="任意多边形 75914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6" name="任意多边形 75915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7" name="任意多边形 75916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8" name="任意多边形 75917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19" name="任意多边形 75918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0" name="任意多边形 75919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1" name="任意多边形 75920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2" name="矩形 75921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3" name="任意多边形 75922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24" name="组合 75923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75925" name="任意多边形 75924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6" name="任意多边形 7592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7" name="任意多边形 75926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8" name="任意多边形 75927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29" name="任意多边形 75928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0" name="任意多边形 75929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1" name="任意多边形 75930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2" name="任意多边形 75931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3" name="任意多边形 75932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4" name="任意多边形 75933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5" name="任意多边形 75934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6" name="任意多边形 75935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37" name="任意多边形 75936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38" name="组合 75937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75939" name="任意多边形 75938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0" name="任意多边形 7593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1" name="任意多边形 75940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2" name="任意多边形 75941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3" name="任意多边形 75942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4" name="任意多边形 75943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5" name="任意多边形 75944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6" name="任意多边形 75945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7" name="任意多边形 75946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8" name="任意多边形 75947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49" name="任意多边形 75948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0" name="任意多边形 75949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1" name="任意多边形 75950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52" name="组合 75951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75953" name="任意多边形 75952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4" name="任意多边形 7595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5" name="任意多边形 75954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6" name="任意多边形 75955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7" name="任意多边形 75956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8" name="任意多边形 75957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59" name="任意多边形 75958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0" name="任意多边形 75959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1" name="任意多边形 75960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2" name="任意多边形 75961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3" name="任意多边形 75962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4" name="任意多边形 75963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5" name="任意多边形 75964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66" name="组合 75965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75967" name="任意多边形 75966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8" name="任意多边形 7596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69" name="任意多边形 75968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0" name="任意多边形 75969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1" name="任意多边形 75970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2" name="任意多边形 75971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3" name="任意多边形 75972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4" name="任意多边形 75973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5" name="任意多边形 75974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6" name="任意多边形 75975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7" name="任意多边形 75976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8" name="任意多边形 75977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79" name="任意多边形 75978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80" name="组合 75979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75981" name="任意多边形 75980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2" name="任意多边形 7598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3" name="任意多边形 75982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4" name="任意多边形 75983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5" name="任意多边形 75984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6" name="任意多边形 75985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7" name="任意多边形 75986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8" name="任意多边形 75987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89" name="任意多边形 75988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0" name="任意多边形 75989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1" name="任意多边形 75990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2" name="任意多边形 75991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3" name="任意多边形 75992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5994" name="组合 75993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75995" name="任意多边形 75994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6" name="任意多边形 7599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7" name="任意多边形 75996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8" name="任意多边形 75997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999" name="任意多边形 75998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0" name="任意多边形 75999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1" name="任意多边形 76000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2" name="任意多边形 76001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3" name="任意多边形 76002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4" name="任意多边形 76003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5" name="任意多边形 76004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6" name="任意多边形 76005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007" name="任意多边形 76006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6008" name="组合 76007"/>
          <p:cNvGrpSpPr/>
          <p:nvPr/>
        </p:nvGrpSpPr>
        <p:grpSpPr>
          <a:xfrm>
            <a:off x="6934200" y="-7937"/>
            <a:ext cx="2317750" cy="2063750"/>
            <a:chOff x="4080" y="-5"/>
            <a:chExt cx="1748" cy="1556"/>
          </a:xfrm>
        </p:grpSpPr>
        <p:sp>
          <p:nvSpPr>
            <p:cNvPr id="76009" name="任意多边形 76008"/>
            <p:cNvSpPr/>
            <p:nvPr userDrawn="1"/>
          </p:nvSpPr>
          <p:spPr>
            <a:xfrm>
              <a:off x="4161" y="-5"/>
              <a:ext cx="1586" cy="1443"/>
            </a:xfrm>
            <a:custGeom>
              <a:avLst/>
              <a:gdLst/>
              <a:ahLst/>
              <a:cxnLst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6010" name="组合 76009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76011" name="任意多边形 76010"/>
              <p:cNvSpPr/>
              <p:nvPr/>
            </p:nvSpPr>
            <p:spPr>
              <a:xfrm>
                <a:off x="3060" y="18"/>
                <a:ext cx="490" cy="187"/>
              </a:xfrm>
              <a:custGeom>
                <a:avLst/>
                <a:gdLst/>
                <a:ahLst/>
                <a:cxnLst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2" name="任意多边形 76011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avLst/>
                <a:gdLst/>
                <a:ahLst/>
                <a:cxnLst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3" name="任意多边形 76012"/>
              <p:cNvSpPr/>
              <p:nvPr/>
            </p:nvSpPr>
            <p:spPr>
              <a:xfrm>
                <a:off x="3621" y="1287"/>
                <a:ext cx="238" cy="283"/>
              </a:xfrm>
              <a:custGeom>
                <a:avLst/>
                <a:gdLst/>
                <a:ahLst/>
                <a:cxnLst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4" name="任意多边形 76013"/>
              <p:cNvSpPr/>
              <p:nvPr/>
            </p:nvSpPr>
            <p:spPr>
              <a:xfrm>
                <a:off x="3403" y="1403"/>
                <a:ext cx="208" cy="379"/>
              </a:xfrm>
              <a:custGeom>
                <a:avLst/>
                <a:gdLst/>
                <a:ahLst/>
                <a:cxnLst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5" name="任意多边形 76014"/>
              <p:cNvSpPr/>
              <p:nvPr/>
            </p:nvSpPr>
            <p:spPr>
              <a:xfrm>
                <a:off x="3272" y="645"/>
                <a:ext cx="683" cy="318"/>
              </a:xfrm>
              <a:custGeom>
                <a:avLst/>
                <a:gdLst/>
                <a:ahLst/>
                <a:cxnLst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6" name="任意多边形 76015"/>
              <p:cNvSpPr/>
              <p:nvPr/>
            </p:nvSpPr>
            <p:spPr>
              <a:xfrm>
                <a:off x="4046" y="1545"/>
                <a:ext cx="490" cy="515"/>
              </a:xfrm>
              <a:custGeom>
                <a:avLst/>
                <a:gdLst/>
                <a:ahLst/>
                <a:cxnLst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7" name="任意多边形 76016"/>
              <p:cNvSpPr/>
              <p:nvPr/>
            </p:nvSpPr>
            <p:spPr>
              <a:xfrm>
                <a:off x="5173" y="1024"/>
                <a:ext cx="501" cy="96"/>
              </a:xfrm>
              <a:custGeom>
                <a:avLst/>
                <a:gdLst/>
                <a:ahLst/>
                <a:cxnLst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8" name="任意多边形 76017"/>
              <p:cNvSpPr/>
              <p:nvPr/>
            </p:nvSpPr>
            <p:spPr>
              <a:xfrm>
                <a:off x="5340" y="1004"/>
                <a:ext cx="385" cy="237"/>
              </a:xfrm>
              <a:custGeom>
                <a:avLst/>
                <a:gdLst/>
                <a:ahLst/>
                <a:cxnLst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19" name="任意多边形 76018"/>
              <p:cNvSpPr/>
              <p:nvPr/>
            </p:nvSpPr>
            <p:spPr>
              <a:xfrm>
                <a:off x="5325" y="1201"/>
                <a:ext cx="415" cy="187"/>
              </a:xfrm>
              <a:custGeom>
                <a:avLst/>
                <a:gdLst/>
                <a:ahLst/>
                <a:cxnLst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20" name="任意多边形 76019"/>
              <p:cNvSpPr/>
              <p:nvPr/>
            </p:nvSpPr>
            <p:spPr>
              <a:xfrm>
                <a:off x="5001" y="1378"/>
                <a:ext cx="698" cy="167"/>
              </a:xfrm>
              <a:custGeom>
                <a:avLst/>
                <a:gdLst/>
                <a:ahLst/>
                <a:cxnLst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21" name="任意多边形 76020"/>
              <p:cNvSpPr/>
              <p:nvPr/>
            </p:nvSpPr>
            <p:spPr>
              <a:xfrm>
                <a:off x="5077" y="1540"/>
                <a:ext cx="567" cy="146"/>
              </a:xfrm>
              <a:custGeom>
                <a:avLst/>
                <a:gdLst/>
                <a:ahLst/>
                <a:cxnLst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22" name="任意多边形 76021"/>
              <p:cNvSpPr/>
              <p:nvPr/>
            </p:nvSpPr>
            <p:spPr>
              <a:xfrm>
                <a:off x="5042" y="1656"/>
                <a:ext cx="581" cy="480"/>
              </a:xfrm>
              <a:custGeom>
                <a:avLst/>
                <a:gdLst/>
                <a:ahLst/>
                <a:cxnLst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023" name="任意多边形 76022"/>
              <p:cNvSpPr/>
              <p:nvPr/>
            </p:nvSpPr>
            <p:spPr>
              <a:xfrm>
                <a:off x="5421" y="1464"/>
                <a:ext cx="329" cy="854"/>
              </a:xfrm>
              <a:custGeom>
                <a:avLst/>
                <a:gdLst/>
                <a:ahLst/>
                <a:cxnLst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76024" name="标题 76023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6025" name="文本占位符 76024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6026" name="日期占位符 76025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6027" name="页脚占位符 76026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6028" name="灯片编号占位符 76027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blinds dir="vert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00CC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华文行楷" pitchFamily="2" charset="-122"/>
          <a:ea typeface="华文行楷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华文行楷" pitchFamily="2" charset="-122"/>
          <a:ea typeface="华文行楷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华文行楷" pitchFamily="2" charset="-122"/>
          <a:ea typeface="华文行楷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华文行楷" pitchFamily="2" charset="-122"/>
          <a:ea typeface="华文行楷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华文行楷" pitchFamily="2" charset="-122"/>
          <a:ea typeface="华文行楷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华文行楷" pitchFamily="2" charset="-122"/>
          <a:ea typeface="华文行楷" pitchFamily="2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华文行楷" pitchFamily="2" charset="-122"/>
          <a:ea typeface="华文行楷" pitchFamily="2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华文行楷" pitchFamily="2" charset="-122"/>
          <a:ea typeface="华文行楷" pitchFamily="2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华文行楷" pitchFamily="2" charset="-122"/>
          <a:ea typeface="华文行楷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华文行楷" pitchFamily="2" charset="-122"/>
          <a:ea typeface="华文行楷" pitchFamily="2" charset="-12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62467" name="Rectangle 3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68" name="Freeform 4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69" name="Freeform 5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0" name="Freeform 6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1" name="Freeform 7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2" name="Freeform 8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3" name="Freeform 9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4" name="Freeform 10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5" name="Freeform 11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6" name="Freeform 12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7" name="Freeform 13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8" name="Rectangle 14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79" name="Rectangle 15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0" name="Freeform 16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1" name="Freeform 17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2" name="Freeform 18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3" name="Freeform 19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4" name="Freeform 20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5" name="Freeform 21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6" name="Freeform 22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7" name="Freeform 23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8" name="Freeform 24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89" name="Freeform 25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0" name="Rectangle 26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1" name="Rectangle 27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2" name="Freeform 28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3" name="Freeform 29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4" name="Freeform 30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5" name="Freeform 31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6" name="Freeform 32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7" name="Freeform 33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8" name="Freeform 34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499" name="Freeform 35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0" name="Freeform 36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1" name="Freeform 37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2" name="Rectangle 38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3" name="Rectangle 39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4" name="Freeform 40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5" name="Freeform 41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6" name="Freeform 42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7" name="Freeform 43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8" name="Freeform 44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09" name="Freeform 45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0" name="Freeform 46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1" name="Freeform 47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2" name="Freeform 48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3" name="Freeform 49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4" name="Rectangle 50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5" name="Rectangle 51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6" name="Freeform 52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7" name="Freeform 53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8" name="Freeform 54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19" name="Freeform 55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0" name="Freeform 56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1" name="Freeform 57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2" name="Freeform 58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3" name="Freeform 59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4" name="Freeform 60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5" name="Freeform 61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6" name="Rectangle 62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7" name="Rectangle 63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8" name="Freeform 64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29" name="Freeform 65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0" name="Freeform 66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1" name="Freeform 67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2" name="Freeform 68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3" name="Freeform 69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4" name="Freeform 70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5" name="Freeform 71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6" name="Freeform 72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7" name="Freeform 73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8" name="Rectangle 74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39" name="Rectangle 75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0" name="Freeform 76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1" name="Freeform 77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2" name="Freeform 78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3" name="Freeform 79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4" name="Freeform 80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5" name="Freeform 81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6" name="Freeform 82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7" name="Freeform 83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8" name="Freeform 84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49" name="Freeform 85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0" name="Rectangle 86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1" name="Rectangle 87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2" name="Freeform 88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3" name="Freeform 89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4" name="Freeform 90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5" name="Freeform 91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6" name="Freeform 92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7" name="Freeform 93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8" name="Freeform 94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59" name="Freeform 95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0" name="Freeform 96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1" name="Freeform 97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2" name="Rectangle 98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3" name="Rectangle 99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4" name="Freeform 100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5" name="Freeform 101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6" name="Freeform 102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7" name="Freeform 103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8" name="Freeform 104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69" name="Freeform 105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0" name="Freeform 106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1" name="Freeform 107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2" name="Freeform 108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3" name="Freeform 109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4" name="Rectangle 110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5" name="Rectangle 111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6" name="Freeform 112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7" name="Freeform 113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8" name="Freeform 114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79" name="Freeform 115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0" name="Freeform 116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1" name="Freeform 117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2" name="Freeform 118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3" name="Freeform 119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4" name="Freeform 120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5" name="Freeform 121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6" name="Rectangle 122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7" name="Rectangle 123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8" name="Freeform 124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89" name="Freeform 125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0" name="Freeform 126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1" name="Freeform 127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2" name="Freeform 128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3" name="Freeform 129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4" name="Freeform 130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5" name="Freeform 131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6" name="Freeform 132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7" name="Freeform 133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8" name="Rectangle 134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599" name="Rectangle 135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0" name="Freeform 136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1" name="Freeform 137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2" name="Freeform 138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3" name="Freeform 139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4" name="Freeform 140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5" name="Freeform 141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6" name="Freeform 142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7" name="Freeform 143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8" name="Freeform 144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09" name="Freeform 145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0" name="Rectangle 146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1" name="Freeform 147"/>
            <p:cNvSpPr/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27" name="Group 148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62613" name="Freeform 149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4" name="Freeform 150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5" name="Freeform 151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6" name="Freeform 152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7" name="Freeform 153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8" name="Freeform 154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19" name="Freeform 155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0" name="Freeform 156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1" name="Freeform 157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2" name="Freeform 158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3" name="Freeform 159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4" name="Freeform 160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5" name="Freeform 161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28" name="Group 162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62627" name="Freeform 163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8" name="Freeform 164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29" name="Freeform 165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0" name="Freeform 166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1" name="Freeform 167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2" name="Freeform 168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3" name="Freeform 169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4" name="Freeform 170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5" name="Freeform 171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6" name="Freeform 172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7" name="Freeform 173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8" name="Freeform 174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39" name="Freeform 175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29" name="Group 176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62641" name="Freeform 177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2" name="Freeform 178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3" name="Freeform 179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4" name="Freeform 180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5" name="Freeform 181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6" name="Freeform 182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7" name="Freeform 183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8" name="Freeform 184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49" name="Freeform 185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0" name="Freeform 186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1" name="Freeform 187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2" name="Freeform 188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3" name="Freeform 189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30" name="Group 190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62655" name="Freeform 191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6" name="Freeform 192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7" name="Freeform 193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8" name="Freeform 194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59" name="Freeform 195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0" name="Freeform 196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1" name="Freeform 197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2" name="Freeform 198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3" name="Freeform 199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4" name="Freeform 200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5" name="Freeform 201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6" name="Freeform 202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67" name="Freeform 203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31" name="Group 204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62669" name="Freeform 205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0" name="Freeform 206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1" name="Freeform 207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2" name="Freeform 208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3" name="Freeform 209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4" name="Freeform 210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5" name="Freeform 211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6" name="Freeform 212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7" name="Freeform 213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8" name="Freeform 214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79" name="Freeform 215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0" name="Freeform 216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1" name="Freeform 217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32" name="Group 218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62683" name="Freeform 219"/>
            <p:cNvSpPr/>
            <p:nvPr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4" name="Freeform 220"/>
            <p:cNvSpPr>
              <a:spLocks noEditPoints="1"/>
            </p:cNvSpPr>
            <p:nvPr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5" name="Freeform 221"/>
            <p:cNvSpPr/>
            <p:nvPr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6" name="Freeform 222"/>
            <p:cNvSpPr/>
            <p:nvPr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7" name="Freeform 223"/>
            <p:cNvSpPr/>
            <p:nvPr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8" name="Freeform 224"/>
            <p:cNvSpPr/>
            <p:nvPr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89" name="Freeform 225"/>
            <p:cNvSpPr/>
            <p:nvPr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0" name="Freeform 226"/>
            <p:cNvSpPr/>
            <p:nvPr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1" name="Freeform 227"/>
            <p:cNvSpPr/>
            <p:nvPr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2" name="Freeform 228"/>
            <p:cNvSpPr/>
            <p:nvPr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3" name="Freeform 229"/>
            <p:cNvSpPr/>
            <p:nvPr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4" name="Freeform 230"/>
            <p:cNvSpPr/>
            <p:nvPr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695" name="Freeform 231"/>
            <p:cNvSpPr/>
            <p:nvPr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33" name="Group 232"/>
          <p:cNvGrpSpPr/>
          <p:nvPr/>
        </p:nvGrpSpPr>
        <p:grpSpPr>
          <a:xfrm>
            <a:off x="6934200" y="-7937"/>
            <a:ext cx="2317750" cy="2063750"/>
            <a:chOff x="4080" y="-5"/>
            <a:chExt cx="1748" cy="1556"/>
          </a:xfrm>
        </p:grpSpPr>
        <p:sp>
          <p:nvSpPr>
            <p:cNvPr id="62697" name="Freeform 233"/>
            <p:cNvSpPr/>
            <p:nvPr/>
          </p:nvSpPr>
          <p:spPr bwMode="auto">
            <a:xfrm>
              <a:off x="4161" y="-5"/>
              <a:ext cx="1585" cy="1443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11" y="71"/>
                </a:cxn>
                <a:cxn ang="0">
                  <a:pos x="25" y="393"/>
                </a:cxn>
                <a:cxn ang="0">
                  <a:pos x="54" y="457"/>
                </a:cxn>
                <a:cxn ang="0">
                  <a:pos x="158" y="482"/>
                </a:cxn>
                <a:cxn ang="0">
                  <a:pos x="204" y="495"/>
                </a:cxn>
                <a:cxn ang="0">
                  <a:pos x="520" y="475"/>
                </a:cxn>
                <a:cxn ang="0">
                  <a:pos x="533" y="167"/>
                </a:cxn>
                <a:cxn ang="0">
                  <a:pos x="369" y="16"/>
                </a:cxn>
                <a:cxn ang="0">
                  <a:pos x="249" y="29"/>
                </a:cxn>
                <a:cxn ang="0">
                  <a:pos x="198" y="11"/>
                </a:cxn>
                <a:cxn ang="0">
                  <a:pos x="151" y="2"/>
                </a:cxn>
                <a:cxn ang="0">
                  <a:pos x="23" y="4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40" name="Group 234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62699" name="Freeform 235"/>
              <p:cNvSpPr/>
              <p:nvPr/>
            </p:nvSpPr>
            <p:spPr bwMode="auto">
              <a:xfrm>
                <a:off x="3060" y="18"/>
                <a:ext cx="490" cy="187"/>
              </a:xfrm>
              <a:custGeom>
                <a:avLst/>
                <a:gdLst/>
                <a:ahLst/>
                <a:cxnLst>
                  <a:cxn ang="0">
                    <a:pos x="71" y="25"/>
                  </a:cxn>
                  <a:cxn ang="0">
                    <a:pos x="91" y="20"/>
                  </a:cxn>
                  <a:cxn ang="0">
                    <a:pos x="92" y="17"/>
                  </a:cxn>
                  <a:cxn ang="0">
                    <a:pos x="88" y="0"/>
                  </a:cxn>
                  <a:cxn ang="0">
                    <a:pos x="25" y="0"/>
                  </a:cxn>
                  <a:cxn ang="0">
                    <a:pos x="10" y="22"/>
                  </a:cxn>
                  <a:cxn ang="0">
                    <a:pos x="71" y="25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0" name="Freeform 236"/>
              <p:cNvSpPr>
                <a:spLocks noEditPoint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avLst/>
                <a:gdLst/>
                <a:ahLst/>
                <a:cxnLst>
                  <a:cxn ang="0">
                    <a:pos x="504" y="1"/>
                  </a:cxn>
                  <a:cxn ang="0">
                    <a:pos x="157" y="0"/>
                  </a:cxn>
                  <a:cxn ang="0">
                    <a:pos x="225" y="21"/>
                  </a:cxn>
                  <a:cxn ang="0">
                    <a:pos x="174" y="39"/>
                  </a:cxn>
                  <a:cxn ang="0">
                    <a:pos x="207" y="71"/>
                  </a:cxn>
                  <a:cxn ang="0">
                    <a:pos x="74" y="60"/>
                  </a:cxn>
                  <a:cxn ang="0">
                    <a:pos x="26" y="63"/>
                  </a:cxn>
                  <a:cxn ang="0">
                    <a:pos x="199" y="487"/>
                  </a:cxn>
                  <a:cxn ang="0">
                    <a:pos x="144" y="341"/>
                  </a:cxn>
                  <a:cxn ang="0">
                    <a:pos x="105" y="376"/>
                  </a:cxn>
                  <a:cxn ang="0">
                    <a:pos x="94" y="435"/>
                  </a:cxn>
                  <a:cxn ang="0">
                    <a:pos x="124" y="265"/>
                  </a:cxn>
                  <a:cxn ang="0">
                    <a:pos x="153" y="228"/>
                  </a:cxn>
                  <a:cxn ang="0">
                    <a:pos x="209" y="237"/>
                  </a:cxn>
                  <a:cxn ang="0">
                    <a:pos x="188" y="306"/>
                  </a:cxn>
                  <a:cxn ang="0">
                    <a:pos x="192" y="395"/>
                  </a:cxn>
                  <a:cxn ang="0">
                    <a:pos x="515" y="483"/>
                  </a:cxn>
                  <a:cxn ang="0">
                    <a:pos x="454" y="427"/>
                  </a:cxn>
                  <a:cxn ang="0">
                    <a:pos x="425" y="345"/>
                  </a:cxn>
                  <a:cxn ang="0">
                    <a:pos x="396" y="270"/>
                  </a:cxn>
                  <a:cxn ang="0">
                    <a:pos x="460" y="256"/>
                  </a:cxn>
                  <a:cxn ang="0">
                    <a:pos x="407" y="223"/>
                  </a:cxn>
                  <a:cxn ang="0">
                    <a:pos x="439" y="226"/>
                  </a:cxn>
                  <a:cxn ang="0">
                    <a:pos x="438" y="209"/>
                  </a:cxn>
                  <a:cxn ang="0">
                    <a:pos x="376" y="211"/>
                  </a:cxn>
                  <a:cxn ang="0">
                    <a:pos x="357" y="343"/>
                  </a:cxn>
                  <a:cxn ang="0">
                    <a:pos x="347" y="230"/>
                  </a:cxn>
                  <a:cxn ang="0">
                    <a:pos x="331" y="182"/>
                  </a:cxn>
                  <a:cxn ang="0">
                    <a:pos x="347" y="136"/>
                  </a:cxn>
                  <a:cxn ang="0">
                    <a:pos x="339" y="99"/>
                  </a:cxn>
                  <a:cxn ang="0">
                    <a:pos x="331" y="62"/>
                  </a:cxn>
                  <a:cxn ang="0">
                    <a:pos x="369" y="103"/>
                  </a:cxn>
                  <a:cxn ang="0">
                    <a:pos x="415" y="47"/>
                  </a:cxn>
                  <a:cxn ang="0">
                    <a:pos x="409" y="95"/>
                  </a:cxn>
                  <a:cxn ang="0">
                    <a:pos x="401" y="130"/>
                  </a:cxn>
                  <a:cxn ang="0">
                    <a:pos x="401" y="181"/>
                  </a:cxn>
                  <a:cxn ang="0">
                    <a:pos x="558" y="181"/>
                  </a:cxn>
                  <a:cxn ang="0">
                    <a:pos x="554" y="76"/>
                  </a:cxn>
                  <a:cxn ang="0">
                    <a:pos x="249" y="69"/>
                  </a:cxn>
                  <a:cxn ang="0">
                    <a:pos x="293" y="93"/>
                  </a:cxn>
                  <a:cxn ang="0">
                    <a:pos x="171" y="195"/>
                  </a:cxn>
                  <a:cxn ang="0">
                    <a:pos x="69" y="98"/>
                  </a:cxn>
                  <a:cxn ang="0">
                    <a:pos x="191" y="106"/>
                  </a:cxn>
                  <a:cxn ang="0">
                    <a:pos x="220" y="105"/>
                  </a:cxn>
                  <a:cxn ang="0">
                    <a:pos x="302" y="121"/>
                  </a:cxn>
                  <a:cxn ang="0">
                    <a:pos x="276" y="256"/>
                  </a:cxn>
                  <a:cxn ang="0">
                    <a:pos x="260" y="137"/>
                  </a:cxn>
                  <a:cxn ang="0">
                    <a:pos x="171" y="195"/>
                  </a:cxn>
                  <a:cxn ang="0">
                    <a:pos x="223" y="225"/>
                  </a:cxn>
                  <a:cxn ang="0">
                    <a:pos x="247" y="158"/>
                  </a:cxn>
                  <a:cxn ang="0">
                    <a:pos x="326" y="292"/>
                  </a:cxn>
                  <a:cxn ang="0">
                    <a:pos x="215" y="321"/>
                  </a:cxn>
                  <a:cxn ang="0">
                    <a:pos x="309" y="277"/>
                  </a:cxn>
                  <a:cxn ang="0">
                    <a:pos x="318" y="133"/>
                  </a:cxn>
                  <a:cxn ang="0">
                    <a:pos x="313" y="213"/>
                  </a:cxn>
                  <a:cxn ang="0">
                    <a:pos x="299" y="144"/>
                  </a:cxn>
                  <a:cxn ang="0">
                    <a:pos x="507" y="179"/>
                  </a:cxn>
                  <a:cxn ang="0">
                    <a:pos x="461" y="162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1" name="Freeform 237"/>
              <p:cNvSpPr/>
              <p:nvPr/>
            </p:nvSpPr>
            <p:spPr bwMode="auto">
              <a:xfrm>
                <a:off x="3621" y="1286"/>
                <a:ext cx="237" cy="283"/>
              </a:xfrm>
              <a:custGeom>
                <a:avLst/>
                <a:gdLst/>
                <a:ahLst/>
                <a:cxnLst>
                  <a:cxn ang="0">
                    <a:pos x="40" y="15"/>
                  </a:cxn>
                  <a:cxn ang="0">
                    <a:pos x="27" y="56"/>
                  </a:cxn>
                  <a:cxn ang="0">
                    <a:pos x="40" y="1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2" name="Freeform 238"/>
              <p:cNvSpPr/>
              <p:nvPr/>
            </p:nvSpPr>
            <p:spPr bwMode="auto">
              <a:xfrm>
                <a:off x="3402" y="1403"/>
                <a:ext cx="209" cy="379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2" y="69"/>
                  </a:cxn>
                  <a:cxn ang="0">
                    <a:pos x="40" y="45"/>
                  </a:cxn>
                  <a:cxn ang="0">
                    <a:pos x="37" y="24"/>
                  </a:cxn>
                  <a:cxn ang="0">
                    <a:pos x="19" y="27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3" name="Freeform 239"/>
              <p:cNvSpPr/>
              <p:nvPr/>
            </p:nvSpPr>
            <p:spPr bwMode="auto">
              <a:xfrm>
                <a:off x="3273" y="645"/>
                <a:ext cx="683" cy="319"/>
              </a:xfrm>
              <a:custGeom>
                <a:avLst/>
                <a:gdLst/>
                <a:ahLst/>
                <a:cxnLst>
                  <a:cxn ang="0">
                    <a:pos x="112" y="4"/>
                  </a:cxn>
                  <a:cxn ang="0">
                    <a:pos x="24" y="4"/>
                  </a:cxn>
                  <a:cxn ang="0">
                    <a:pos x="2" y="25"/>
                  </a:cxn>
                  <a:cxn ang="0">
                    <a:pos x="60" y="58"/>
                  </a:cxn>
                  <a:cxn ang="0">
                    <a:pos x="96" y="54"/>
                  </a:cxn>
                  <a:cxn ang="0">
                    <a:pos x="113" y="53"/>
                  </a:cxn>
                  <a:cxn ang="0">
                    <a:pos x="112" y="4"/>
                  </a:cxn>
                </a:cxnLst>
                <a:rect l="0" t="0" r="r" b="b"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4" name="Freeform 240"/>
              <p:cNvSpPr/>
              <p:nvPr/>
            </p:nvSpPr>
            <p:spPr bwMode="auto">
              <a:xfrm>
                <a:off x="4046" y="1544"/>
                <a:ext cx="490" cy="517"/>
              </a:xfrm>
              <a:custGeom>
                <a:avLst/>
                <a:gdLst/>
                <a:ahLst/>
                <a:cxnLst>
                  <a:cxn ang="0">
                    <a:pos x="67" y="5"/>
                  </a:cxn>
                  <a:cxn ang="0">
                    <a:pos x="31" y="5"/>
                  </a:cxn>
                  <a:cxn ang="0">
                    <a:pos x="12" y="57"/>
                  </a:cxn>
                  <a:cxn ang="0">
                    <a:pos x="79" y="62"/>
                  </a:cxn>
                  <a:cxn ang="0">
                    <a:pos x="67" y="5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5" name="Freeform 241"/>
              <p:cNvSpPr/>
              <p:nvPr/>
            </p:nvSpPr>
            <p:spPr bwMode="auto">
              <a:xfrm>
                <a:off x="5173" y="1024"/>
                <a:ext cx="500" cy="9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40" y="15"/>
                  </a:cxn>
                  <a:cxn ang="0">
                    <a:pos x="15" y="0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6" name="Freeform 242"/>
              <p:cNvSpPr/>
              <p:nvPr/>
            </p:nvSpPr>
            <p:spPr bwMode="auto">
              <a:xfrm>
                <a:off x="5339" y="1003"/>
                <a:ext cx="385" cy="237"/>
              </a:xfrm>
              <a:custGeom>
                <a:avLst/>
                <a:gdLst/>
                <a:ahLst/>
                <a:cxnLst>
                  <a:cxn ang="0">
                    <a:pos x="21" y="37"/>
                  </a:cxn>
                  <a:cxn ang="0">
                    <a:pos x="70" y="17"/>
                  </a:cxn>
                  <a:cxn ang="0">
                    <a:pos x="48" y="3"/>
                  </a:cxn>
                  <a:cxn ang="0">
                    <a:pos x="19" y="32"/>
                  </a:cxn>
                  <a:cxn ang="0">
                    <a:pos x="21" y="37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7" name="Freeform 243"/>
              <p:cNvSpPr/>
              <p:nvPr/>
            </p:nvSpPr>
            <p:spPr bwMode="auto">
              <a:xfrm>
                <a:off x="5325" y="1201"/>
                <a:ext cx="415" cy="187"/>
              </a:xfrm>
              <a:custGeom>
                <a:avLst/>
                <a:gdLst/>
                <a:ahLst/>
                <a:cxnLst>
                  <a:cxn ang="0">
                    <a:pos x="72" y="6"/>
                  </a:cxn>
                  <a:cxn ang="0">
                    <a:pos x="24" y="17"/>
                  </a:cxn>
                  <a:cxn ang="0">
                    <a:pos x="17" y="26"/>
                  </a:cxn>
                  <a:cxn ang="0">
                    <a:pos x="76" y="23"/>
                  </a:cxn>
                  <a:cxn ang="0">
                    <a:pos x="82" y="20"/>
                  </a:cxn>
                  <a:cxn ang="0">
                    <a:pos x="82" y="0"/>
                  </a:cxn>
                  <a:cxn ang="0">
                    <a:pos x="72" y="6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8" name="Freeform 244"/>
              <p:cNvSpPr/>
              <p:nvPr/>
            </p:nvSpPr>
            <p:spPr bwMode="auto">
              <a:xfrm>
                <a:off x="5001" y="1378"/>
                <a:ext cx="699" cy="16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8" y="14"/>
                  </a:cxn>
                  <a:cxn ang="0">
                    <a:pos x="57" y="22"/>
                  </a:cxn>
                  <a:cxn ang="0">
                    <a:pos x="117" y="23"/>
                  </a:cxn>
                  <a:cxn ang="0">
                    <a:pos x="114" y="8"/>
                  </a:cxn>
                  <a:cxn ang="0">
                    <a:pos x="82" y="3"/>
                  </a:cxn>
                  <a:cxn ang="0">
                    <a:pos x="21" y="1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09" name="Freeform 245"/>
              <p:cNvSpPr/>
              <p:nvPr/>
            </p:nvSpPr>
            <p:spPr bwMode="auto">
              <a:xfrm>
                <a:off x="5078" y="1540"/>
                <a:ext cx="565" cy="146"/>
              </a:xfrm>
              <a:custGeom>
                <a:avLst/>
                <a:gdLst/>
                <a:ahLst/>
                <a:cxnLst>
                  <a:cxn ang="0">
                    <a:pos x="98" y="19"/>
                  </a:cxn>
                  <a:cxn ang="0">
                    <a:pos x="103" y="4"/>
                  </a:cxn>
                  <a:cxn ang="0">
                    <a:pos x="74" y="10"/>
                  </a:cxn>
                  <a:cxn ang="0">
                    <a:pos x="36" y="6"/>
                  </a:cxn>
                  <a:cxn ang="0">
                    <a:pos x="2" y="4"/>
                  </a:cxn>
                  <a:cxn ang="0">
                    <a:pos x="98" y="19"/>
                  </a:cxn>
                </a:cxnLst>
                <a:rect l="0" t="0" r="r" b="b"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10" name="Freeform 246"/>
              <p:cNvSpPr/>
              <p:nvPr/>
            </p:nvSpPr>
            <p:spPr bwMode="auto">
              <a:xfrm>
                <a:off x="5041" y="1657"/>
                <a:ext cx="581" cy="479"/>
              </a:xfrm>
              <a:custGeom>
                <a:avLst/>
                <a:gdLst/>
                <a:ahLst/>
                <a:cxnLst>
                  <a:cxn ang="0">
                    <a:pos x="3" y="53"/>
                  </a:cxn>
                  <a:cxn ang="0">
                    <a:pos x="26" y="54"/>
                  </a:cxn>
                  <a:cxn ang="0">
                    <a:pos x="50" y="77"/>
                  </a:cxn>
                  <a:cxn ang="0">
                    <a:pos x="59" y="84"/>
                  </a:cxn>
                  <a:cxn ang="0">
                    <a:pos x="81" y="52"/>
                  </a:cxn>
                  <a:cxn ang="0">
                    <a:pos x="111" y="52"/>
                  </a:cxn>
                  <a:cxn ang="0">
                    <a:pos x="79" y="27"/>
                  </a:cxn>
                  <a:cxn ang="0">
                    <a:pos x="37" y="16"/>
                  </a:cxn>
                  <a:cxn ang="0">
                    <a:pos x="12" y="41"/>
                  </a:cxn>
                  <a:cxn ang="0">
                    <a:pos x="3" y="53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711" name="Freeform 247"/>
              <p:cNvSpPr/>
              <p:nvPr/>
            </p:nvSpPr>
            <p:spPr bwMode="auto">
              <a:xfrm>
                <a:off x="5420" y="1463"/>
                <a:ext cx="330" cy="854"/>
              </a:xfrm>
              <a:custGeom>
                <a:avLst/>
                <a:gdLst/>
                <a:ahLst/>
                <a:cxnLst>
                  <a:cxn ang="0">
                    <a:pos x="51" y="40"/>
                  </a:cxn>
                  <a:cxn ang="0">
                    <a:pos x="22" y="49"/>
                  </a:cxn>
                  <a:cxn ang="0">
                    <a:pos x="22" y="59"/>
                  </a:cxn>
                  <a:cxn ang="0">
                    <a:pos x="50" y="90"/>
                  </a:cxn>
                  <a:cxn ang="0">
                    <a:pos x="34" y="118"/>
                  </a:cxn>
                  <a:cxn ang="0">
                    <a:pos x="0" y="148"/>
                  </a:cxn>
                  <a:cxn ang="0">
                    <a:pos x="17" y="155"/>
                  </a:cxn>
                  <a:cxn ang="0">
                    <a:pos x="47" y="166"/>
                  </a:cxn>
                  <a:cxn ang="0">
                    <a:pos x="63" y="162"/>
                  </a:cxn>
                  <a:cxn ang="0">
                    <a:pos x="65" y="0"/>
                  </a:cxn>
                  <a:cxn ang="0">
                    <a:pos x="51" y="40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1034" name="Rectangle 248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5" name="Rectangle 249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2714" name="Rectangle 25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buClrTx/>
              <a:buFontTx/>
              <a:buNone/>
              <a:defRPr sz="1400" b="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715" name="Rectangle 25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spcBef>
                <a:spcPct val="0"/>
              </a:spcBef>
              <a:buClrTx/>
              <a:buFontTx/>
              <a:buNone/>
              <a:defRPr sz="1400" b="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716" name="Rectangle 2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pPr lvl="0" eaLnBrk="1" hangingPunct="1">
              <a:spcBef>
                <a:spcPct val="0"/>
              </a:spcBef>
              <a:buClrTx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GIF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18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1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0.xml"/><Relationship Id="rId1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1CA8-5D40-4A59-9A28-0CCDD82C4B68}" type="slidenum">
              <a:rPr lang="en-US" altLang="zh-CN"/>
            </a:fld>
            <a:endParaRPr lang="en-US" altLang="zh-CN"/>
          </a:p>
        </p:txBody>
      </p:sp>
      <p:pic>
        <p:nvPicPr>
          <p:cNvPr id="25604" name="Picture 4" descr="320599998473913514"/>
          <p:cNvPicPr>
            <a:picLocks noChangeAspect="1" noChangeArrowheads="1" noCrop="1"/>
          </p:cNvPicPr>
          <p:nvPr/>
        </p:nvPicPr>
        <p:blipFill>
          <a:blip r:embed="rId1">
            <a:lum bright="-18000" contrast="18000"/>
          </a:blip>
          <a:srcRect/>
          <a:stretch>
            <a:fillRect/>
          </a:stretch>
        </p:blipFill>
        <p:spPr bwMode="auto">
          <a:xfrm>
            <a:off x="1908175" y="1773238"/>
            <a:ext cx="5105400" cy="3248025"/>
          </a:xfrm>
          <a:prstGeom prst="rect">
            <a:avLst/>
          </a:prstGeom>
          <a:noFill/>
        </p:spPr>
      </p:pic>
      <p:pic>
        <p:nvPicPr>
          <p:cNvPr id="25605" name="Picture 5" descr="200686937536495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3284538"/>
            <a:ext cx="504825" cy="428625"/>
          </a:xfrm>
          <a:prstGeom prst="rect">
            <a:avLst/>
          </a:prstGeom>
          <a:noFill/>
        </p:spPr>
      </p:pic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 rot="5582361">
            <a:off x="-971550" y="2708275"/>
            <a:ext cx="4103688" cy="1081088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6000" kern="10">
                <a:ln w="9525">
                  <a:noFill/>
                  <a:round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21417639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楷体_GB2312"/>
              </a:rPr>
              <a:t>又见炊烟</a:t>
            </a:r>
            <a:endParaRPr lang="zh-CN" altLang="en-US" sz="6000" kern="10">
              <a:ln w="9525">
                <a:noFill/>
                <a:round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21417639" scaled="1"/>
              </a:gra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楷体_GB2312"/>
            </a:endParaRPr>
          </a:p>
        </p:txBody>
      </p:sp>
      <p:sp>
        <p:nvSpPr>
          <p:cNvPr id="25607" name="WordArt 7"/>
          <p:cNvSpPr>
            <a:spLocks noChangeArrowheads="1" noChangeShapeType="1" noTextEdit="1"/>
          </p:cNvSpPr>
          <p:nvPr/>
        </p:nvSpPr>
        <p:spPr bwMode="auto">
          <a:xfrm rot="27263104">
            <a:off x="6113463" y="2463800"/>
            <a:ext cx="3887787" cy="1211263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7200" kern="10">
                <a:ln w="9525">
                  <a:noFill/>
                  <a:round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21336896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楷体_GB2312"/>
              </a:rPr>
              <a:t>诗意人生</a:t>
            </a:r>
            <a:endParaRPr lang="zh-CN" altLang="en-US" sz="7200" kern="10">
              <a:ln w="9525">
                <a:noFill/>
                <a:round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21336896" scaled="1"/>
              </a:gra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楷体_GB2312"/>
            </a:endParaRPr>
          </a:p>
        </p:txBody>
      </p:sp>
      <p:pic>
        <p:nvPicPr>
          <p:cNvPr id="25608" name="Picture 8" descr="2_38_55yf6K-a5oSf6LCi5oKo5YWJ5Li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692150"/>
            <a:ext cx="5976938" cy="86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Picture 9" descr="296865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Text Box 4"/>
          <p:cNvSpPr txBox="1"/>
          <p:nvPr/>
        </p:nvSpPr>
        <p:spPr>
          <a:xfrm>
            <a:off x="4932363" y="404813"/>
            <a:ext cx="1403350" cy="5946775"/>
          </a:xfrm>
          <a:prstGeom prst="rect">
            <a:avLst/>
          </a:prstGeom>
          <a:solidFill>
            <a:schemeClr val="bg1">
              <a:alpha val="45882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9600" dirty="0">
                <a:latin typeface="Arial" panose="020B0604020202020204" pitchFamily="34" charset="0"/>
                <a:ea typeface="华文行楷" pitchFamily="2" charset="-122"/>
              </a:rPr>
              <a:t>归</a:t>
            </a:r>
            <a:endParaRPr lang="zh-CN" altLang="en-US" sz="9600" dirty="0"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9600" dirty="0">
                <a:latin typeface="Arial" panose="020B0604020202020204" pitchFamily="34" charset="0"/>
                <a:ea typeface="华文行楷" pitchFamily="2" charset="-122"/>
              </a:rPr>
              <a:t>园</a:t>
            </a:r>
            <a:endParaRPr lang="zh-CN" altLang="en-US" sz="9600" dirty="0"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9600" dirty="0">
                <a:latin typeface="Arial" panose="020B0604020202020204" pitchFamily="34" charset="0"/>
                <a:ea typeface="华文行楷" pitchFamily="2" charset="-122"/>
              </a:rPr>
              <a:t>田</a:t>
            </a:r>
            <a:endParaRPr lang="zh-CN" altLang="en-US" sz="9600" dirty="0"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9600" dirty="0">
                <a:latin typeface="Arial" panose="020B0604020202020204" pitchFamily="34" charset="0"/>
                <a:ea typeface="华文行楷" pitchFamily="2" charset="-122"/>
              </a:rPr>
              <a:t>居</a:t>
            </a:r>
            <a:endParaRPr lang="zh-CN" altLang="en-US" sz="9600" dirty="0"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2053" name="Text Box 5"/>
          <p:cNvSpPr txBox="1"/>
          <p:nvPr/>
        </p:nvSpPr>
        <p:spPr>
          <a:xfrm>
            <a:off x="3132138" y="3108325"/>
            <a:ext cx="1201737" cy="3749675"/>
          </a:xfrm>
          <a:prstGeom prst="rect">
            <a:avLst/>
          </a:prstGeom>
          <a:solidFill>
            <a:schemeClr val="bg1">
              <a:alpha val="47842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8000" b="1" dirty="0">
                <a:latin typeface="Arial" panose="020B0604020202020204" pitchFamily="34" charset="0"/>
                <a:ea typeface="华文行楷" pitchFamily="2" charset="-122"/>
              </a:rPr>
              <a:t>陶</a:t>
            </a:r>
            <a:endParaRPr lang="zh-CN" altLang="en-US" sz="8000" b="1" dirty="0"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8000" b="1" dirty="0">
                <a:latin typeface="Arial" panose="020B0604020202020204" pitchFamily="34" charset="0"/>
                <a:ea typeface="华文行楷" pitchFamily="2" charset="-122"/>
              </a:rPr>
              <a:t>渊</a:t>
            </a:r>
            <a:endParaRPr lang="zh-CN" altLang="en-US" sz="8000" b="1" dirty="0"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8000" b="1" dirty="0">
                <a:latin typeface="Arial" panose="020B0604020202020204" pitchFamily="34" charset="0"/>
                <a:ea typeface="华文行楷" pitchFamily="2" charset="-122"/>
              </a:rPr>
              <a:t>明</a:t>
            </a:r>
            <a:endParaRPr lang="zh-CN" altLang="en-US" sz="8000" b="1" dirty="0">
              <a:latin typeface="Arial" panose="020B0604020202020204" pitchFamily="34" charset="0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bldLvl="0" animBg="1"/>
      <p:bldP spid="205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标题 97281"/>
          <p:cNvSpPr>
            <a:spLocks noGrp="1" noRot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anchor="ctr"/>
          <a:p>
            <a:r>
              <a:rPr lang="zh-CN" altLang="en-US" b="1" dirty="0"/>
              <a:t>                     归园田居</a:t>
            </a:r>
            <a:r>
              <a:rPr lang="en-US" altLang="zh-CN" b="1">
                <a:latin typeface="Arial" panose="020B0604020202020204" pitchFamily="34" charset="0"/>
              </a:rPr>
              <a:t>·</a:t>
            </a:r>
            <a:r>
              <a:rPr lang="zh-CN" altLang="en-US" b="1" dirty="0"/>
              <a:t>其一</a:t>
            </a:r>
            <a:endParaRPr lang="zh-CN" altLang="en-US" b="1" dirty="0"/>
          </a:p>
        </p:txBody>
      </p:sp>
      <p:sp>
        <p:nvSpPr>
          <p:cNvPr id="97283" name="文本占位符 97282"/>
          <p:cNvSpPr>
            <a:spLocks noGrp="1" noRot="1"/>
          </p:cNvSpPr>
          <p:nvPr>
            <p:ph type="body" idx="1"/>
          </p:nvPr>
        </p:nvSpPr>
        <p:spPr>
          <a:xfrm>
            <a:off x="2411413" y="765175"/>
            <a:ext cx="8229600" cy="5256213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sz="2800" dirty="0"/>
              <a:t>                                         </a:t>
            </a:r>
            <a:r>
              <a:rPr lang="zh-CN" altLang="en-US" sz="2800" b="1" dirty="0"/>
              <a:t>陶渊明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       少无／适俗韵，性本／爱丘山。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误落／尘网中，一去／三十年。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羁鸟／恋旧林，池鱼／思故渊。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开荒／南野际，守</a:t>
            </a:r>
            <a:r>
              <a:rPr lang="zh-CN" altLang="en-US" sz="2800" b="1" dirty="0">
                <a:solidFill>
                  <a:srgbClr val="FF0000"/>
                </a:solidFill>
              </a:rPr>
              <a:t>拙</a:t>
            </a:r>
            <a:r>
              <a:rPr lang="zh-CN" altLang="en-US" sz="2800" b="1" dirty="0"/>
              <a:t>／归园田。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方宅／十余亩，草屋／八九间。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榆柳／</a:t>
            </a:r>
            <a:r>
              <a:rPr lang="zh-CN" altLang="en-US" sz="2800" b="1" dirty="0">
                <a:solidFill>
                  <a:srgbClr val="FF0000"/>
                </a:solidFill>
              </a:rPr>
              <a:t>荫</a:t>
            </a:r>
            <a:r>
              <a:rPr lang="zh-CN" altLang="en-US" sz="2800" b="1" dirty="0"/>
              <a:t>后檐，桃李／罗堂前。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</a:t>
            </a:r>
            <a:r>
              <a:rPr lang="zh-CN" altLang="en-US" sz="2800" b="1" u="sng" dirty="0">
                <a:solidFill>
                  <a:srgbClr val="FF0000"/>
                </a:solidFill>
              </a:rPr>
              <a:t>暧</a:t>
            </a:r>
            <a:r>
              <a:rPr lang="zh-CN" altLang="en-US" sz="2800" b="1" dirty="0"/>
              <a:t>暧／远人村，依依／</a:t>
            </a:r>
            <a:r>
              <a:rPr lang="zh-CN" altLang="en-US" sz="2800" b="1" u="sng" dirty="0"/>
              <a:t>墟</a:t>
            </a:r>
            <a:r>
              <a:rPr lang="zh-CN" altLang="en-US" sz="2800" b="1" dirty="0"/>
              <a:t>里烟。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狗吠／深巷中，鸡鸣／桑树颠。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户庭／无尘杂，虚室／有余闲。 </a:t>
            </a:r>
            <a:endParaRPr lang="zh-CN" altLang="en-US" sz="2800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/>
              <a:t>　　久在／</a:t>
            </a:r>
            <a:r>
              <a:rPr lang="zh-CN" altLang="en-US" sz="2800" b="1" dirty="0">
                <a:solidFill>
                  <a:srgbClr val="FF0000"/>
                </a:solidFill>
              </a:rPr>
              <a:t>樊</a:t>
            </a:r>
            <a:r>
              <a:rPr lang="zh-CN" altLang="en-US" sz="2800" b="1" dirty="0"/>
              <a:t>笼里，复得／返自然。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97284" name="矩形 97283"/>
          <p:cNvSpPr/>
          <p:nvPr/>
        </p:nvSpPr>
        <p:spPr>
          <a:xfrm>
            <a:off x="2987675" y="0"/>
            <a:ext cx="1584325" cy="13414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7285" name="文本框 97284"/>
          <p:cNvSpPr txBox="1"/>
          <p:nvPr/>
        </p:nvSpPr>
        <p:spPr>
          <a:xfrm>
            <a:off x="8027988" y="3500438"/>
            <a:ext cx="7699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yìn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286" name="文本框 97285"/>
          <p:cNvSpPr txBox="1"/>
          <p:nvPr/>
        </p:nvSpPr>
        <p:spPr>
          <a:xfrm>
            <a:off x="8027988" y="3933825"/>
            <a:ext cx="565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ài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287" name="文本框 97286"/>
          <p:cNvSpPr txBox="1"/>
          <p:nvPr/>
        </p:nvSpPr>
        <p:spPr>
          <a:xfrm>
            <a:off x="8056563" y="2565400"/>
            <a:ext cx="1087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zhuō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288" name="文本框 97287"/>
          <p:cNvSpPr txBox="1"/>
          <p:nvPr/>
        </p:nvSpPr>
        <p:spPr>
          <a:xfrm>
            <a:off x="8027988" y="5373688"/>
            <a:ext cx="869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 err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fán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97289" name="图片 97288" descr="20e864f6899e207d87d89c077af588d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0975" y="0"/>
            <a:ext cx="3132138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  <p:bldP spid="97286" grpId="0"/>
      <p:bldP spid="972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Text Box 2"/>
          <p:cNvSpPr txBox="1"/>
          <p:nvPr/>
        </p:nvSpPr>
        <p:spPr>
          <a:xfrm>
            <a:off x="250825" y="1412875"/>
            <a:ext cx="5329238" cy="482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少无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适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俗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韵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， 性本爱丘山。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误落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尘网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中， 一去三十年。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羁鸟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恋旧林</a:t>
            </a:r>
            <a:r>
              <a:rPr lang="en-US" altLang="zh-CN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,  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池鱼思故渊。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开荒南野际，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守拙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归园田。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方宅十余亩， 草屋八九间。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榆柳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荫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后檐， 桃李罗堂前。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暧暧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远人村， </a:t>
            </a:r>
            <a:r>
              <a:rPr lang="zh-CN" altLang="en-US" sz="2800" b="1" u="dbl" dirty="0">
                <a:solidFill>
                  <a:schemeClr val="accent1">
                    <a:lumMod val="50000"/>
                  </a:schemeClr>
                </a:solidFill>
                <a:uFillTx/>
                <a:latin typeface="宋体" panose="02010600030101010101" pitchFamily="2" charset="-122"/>
                <a:ea typeface="仿宋_GB2312"/>
              </a:rPr>
              <a:t>依依墟里烟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u="dbl" dirty="0">
                <a:solidFill>
                  <a:srgbClr val="333399"/>
                </a:solidFill>
                <a:uFillTx/>
                <a:latin typeface="宋体" panose="02010600030101010101" pitchFamily="2" charset="-122"/>
                <a:ea typeface="仿宋_GB2312"/>
              </a:rPr>
              <a:t>狗吠深巷中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， 鸡鸣桑树颠。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户庭无尘杂，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虚室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有余闲。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久在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仿宋_GB2312"/>
              </a:rPr>
              <a:t>樊笼</a:t>
            </a:r>
            <a:r>
              <a:rPr lang="zh-CN" altLang="en-US" sz="2800" b="1" dirty="0">
                <a:solidFill>
                  <a:srgbClr val="333399"/>
                </a:solidFill>
                <a:latin typeface="宋体" panose="02010600030101010101" pitchFamily="2" charset="-122"/>
                <a:ea typeface="仿宋_GB2312"/>
              </a:rPr>
              <a:t>里， 复得返自然。</a:t>
            </a:r>
            <a:endParaRPr lang="zh-CN" altLang="en-US" sz="2800" b="1" dirty="0">
              <a:solidFill>
                <a:srgbClr val="333399"/>
              </a:solidFill>
              <a:latin typeface="宋体" panose="02010600030101010101" pitchFamily="2" charset="-122"/>
              <a:ea typeface="仿宋_GB2312"/>
            </a:endParaRPr>
          </a:p>
        </p:txBody>
      </p:sp>
      <p:sp>
        <p:nvSpPr>
          <p:cNvPr id="82947" name="Text Box 3"/>
          <p:cNvSpPr txBox="1"/>
          <p:nvPr/>
        </p:nvSpPr>
        <p:spPr>
          <a:xfrm>
            <a:off x="1355725" y="290830"/>
            <a:ext cx="676529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zh-CN" sz="4400" b="1" dirty="0">
                <a:solidFill>
                  <a:srgbClr val="FF0000"/>
                </a:solidFill>
                <a:latin typeface="楷体_GB2312"/>
                <a:ea typeface="楷体_GB2312"/>
              </a:rPr>
              <a:t>一、初读诗歌知大意</a:t>
            </a:r>
            <a:endParaRPr lang="zh-CN" altLang="zh-CN" sz="4400" b="1" dirty="0">
              <a:solidFill>
                <a:srgbClr val="FF0000"/>
              </a:solidFill>
              <a:latin typeface="楷体_GB2312"/>
              <a:ea typeface="楷体_GB2312"/>
            </a:endParaRPr>
          </a:p>
        </p:txBody>
      </p:sp>
      <p:sp>
        <p:nvSpPr>
          <p:cNvPr id="76804" name="Text Box 6"/>
          <p:cNvSpPr txBox="1"/>
          <p:nvPr/>
        </p:nvSpPr>
        <p:spPr>
          <a:xfrm>
            <a:off x="5076825" y="1557338"/>
            <a:ext cx="184150" cy="30813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951" name="Text Box 7"/>
          <p:cNvSpPr txBox="1"/>
          <p:nvPr/>
        </p:nvSpPr>
        <p:spPr>
          <a:xfrm>
            <a:off x="5076825" y="1263650"/>
            <a:ext cx="51181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适：迎合、</a:t>
            </a:r>
            <a:r>
              <a:rPr lang="zh-CN" altLang="en-US" sz="2400" b="1" dirty="0">
                <a:solidFill>
                  <a:srgbClr val="000000"/>
                </a:solidFill>
                <a:sym typeface="+mn-ea"/>
              </a:rPr>
              <a:t>气质，本性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2" name="Text Box 8"/>
          <p:cNvSpPr txBox="1"/>
          <p:nvPr/>
        </p:nvSpPr>
        <p:spPr>
          <a:xfrm>
            <a:off x="5076825" y="1700530"/>
            <a:ext cx="32327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比喻庸俗污浊的官场。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3" name="Text Box 9"/>
          <p:cNvSpPr txBox="1"/>
          <p:nvPr/>
        </p:nvSpPr>
        <p:spPr>
          <a:xfrm>
            <a:off x="5076825" y="2205038"/>
            <a:ext cx="2317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羁鸟：笼中鸟。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5" name="Text Box 11"/>
          <p:cNvSpPr txBox="1"/>
          <p:nvPr/>
        </p:nvSpPr>
        <p:spPr>
          <a:xfrm>
            <a:off x="5076825" y="2636838"/>
            <a:ext cx="37433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守拙：不随波逐流，固守   节操。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6" name="Text Box 12"/>
          <p:cNvSpPr txBox="1"/>
          <p:nvPr/>
        </p:nvSpPr>
        <p:spPr>
          <a:xfrm>
            <a:off x="5076825" y="3621405"/>
            <a:ext cx="171323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荫：遮盖。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7" name="Text Box 13"/>
          <p:cNvSpPr txBox="1"/>
          <p:nvPr/>
        </p:nvSpPr>
        <p:spPr>
          <a:xfrm>
            <a:off x="5076825" y="4189095"/>
            <a:ext cx="30435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暧暧：昏暗、模糊。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60" name="Text Box 16"/>
          <p:cNvSpPr txBox="1"/>
          <p:nvPr/>
        </p:nvSpPr>
        <p:spPr>
          <a:xfrm>
            <a:off x="5076825" y="5781675"/>
            <a:ext cx="3232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樊笼：比喻官场生活。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61" name="Text Box 17"/>
          <p:cNvSpPr txBox="1"/>
          <p:nvPr/>
        </p:nvSpPr>
        <p:spPr>
          <a:xfrm>
            <a:off x="5076825" y="5199380"/>
            <a:ext cx="2590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虚室：空室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2946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2946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2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2946">
                                            <p:txEl>
                                              <p:charRg st="28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2946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57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2946">
                                            <p:txEl>
                                              <p:charRg st="57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71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2946">
                                            <p:txEl>
                                              <p:charRg st="71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85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2946">
                                            <p:txEl>
                                              <p:charRg st="85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99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946">
                                            <p:txEl>
                                              <p:charRg st="99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113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2946">
                                            <p:txEl>
                                              <p:charRg st="113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charRg st="127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2946">
                                            <p:txEl>
                                              <p:charRg st="127" end="1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95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82955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82956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8296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1" grpId="0"/>
      <p:bldP spid="829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8" name="文本框 38917"/>
          <p:cNvSpPr txBox="1"/>
          <p:nvPr/>
        </p:nvSpPr>
        <p:spPr>
          <a:xfrm>
            <a:off x="671513" y="2074863"/>
            <a:ext cx="461645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从何而</a:t>
            </a:r>
            <a:r>
              <a:rPr lang="zh-CN" altLang="en-US" sz="5400" b="1" u="none" dirty="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rPr>
              <a:t>归</a:t>
            </a: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？   </a:t>
            </a:r>
            <a:endParaRPr lang="zh-CN" altLang="en-US" sz="5400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为何而</a:t>
            </a:r>
            <a:r>
              <a:rPr lang="zh-CN" altLang="en-US" sz="5400" b="1" u="none" dirty="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rPr>
              <a:t>归</a:t>
            </a: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？</a:t>
            </a:r>
            <a:endParaRPr lang="zh-CN" altLang="en-US" sz="5400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5400" b="1" u="none" dirty="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rPr>
              <a:t>归</a:t>
            </a: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向何处？  </a:t>
            </a:r>
            <a:endParaRPr lang="zh-CN" altLang="en-US" sz="5400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5400" b="1" u="none" dirty="0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rPr>
              <a:t>归</a:t>
            </a:r>
            <a:r>
              <a:rPr lang="zh-CN" altLang="en-US" sz="5400" u="none" dirty="0">
                <a:latin typeface="华文楷体" pitchFamily="2" charset="-122"/>
                <a:ea typeface="华文楷体" pitchFamily="2" charset="-122"/>
              </a:rPr>
              <a:t>去如何？</a:t>
            </a:r>
            <a:endParaRPr lang="zh-CN" altLang="en-US" sz="5400" u="none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8919" name="矩形 38918"/>
          <p:cNvSpPr/>
          <p:nvPr/>
        </p:nvSpPr>
        <p:spPr>
          <a:xfrm>
            <a:off x="508000" y="409575"/>
            <a:ext cx="5709285" cy="79248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zh-CN" sz="2800">
                <a:ln w="9525" cap="flat" cmpd="sng">
                  <a:solidFill>
                    <a:srgbClr val="9933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993366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细读诗歌觅归意</a:t>
            </a:r>
            <a:endParaRPr lang="zh-CN" altLang="zh-CN" sz="2800">
              <a:ln w="9525" cap="flat" cmpd="sng">
                <a:solidFill>
                  <a:srgbClr val="9933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993366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52226"/>
          <p:cNvSpPr/>
          <p:nvPr/>
        </p:nvSpPr>
        <p:spPr>
          <a:xfrm>
            <a:off x="4530725" y="3137218"/>
            <a:ext cx="45862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 u="none" dirty="0">
                <a:latin typeface="华文行楷" pitchFamily="2" charset="-122"/>
                <a:ea typeface="华文行楷" pitchFamily="2" charset="-122"/>
              </a:rPr>
              <a:t>    </a:t>
            </a:r>
            <a:r>
              <a:rPr lang="zh-CN" altLang="en-US" sz="3200" b="0" u="none" dirty="0">
                <a:latin typeface="华文行楷" pitchFamily="2" charset="-122"/>
                <a:ea typeface="华文行楷" pitchFamily="2" charset="-122"/>
              </a:rPr>
              <a:t> </a:t>
            </a:r>
            <a:endParaRPr lang="zh-CN" altLang="en-US" sz="3200" b="0" u="none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标题 7782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en-US" altLang="zh-CN"/>
              <a:t>1</a:t>
            </a:r>
            <a:r>
              <a:rPr lang="zh-CN" altLang="en-US" b="1" dirty="0"/>
              <a:t>、从何而归？</a:t>
            </a:r>
            <a:endParaRPr lang="zh-CN" altLang="en-US" b="1" dirty="0"/>
          </a:p>
        </p:txBody>
      </p:sp>
      <p:sp>
        <p:nvSpPr>
          <p:cNvPr id="77837" name="文本占位符 77836"/>
          <p:cNvSpPr>
            <a:spLocks noGrp="1" noRot="1"/>
          </p:cNvSpPr>
          <p:nvPr>
            <p:ph type="body" sz="half" idx="1"/>
          </p:nvPr>
        </p:nvSpPr>
        <p:spPr>
          <a:xfrm>
            <a:off x="609600" y="1600200"/>
            <a:ext cx="8153400" cy="2173288"/>
          </a:xfrm>
        </p:spPr>
        <p:txBody>
          <a:bodyPr/>
          <a:p>
            <a:pPr>
              <a:buNone/>
            </a:pPr>
            <a:r>
              <a:rPr lang="zh-CN" altLang="en-US" sz="4400" b="1" dirty="0">
                <a:solidFill>
                  <a:schemeClr val="tx1"/>
                </a:solidFill>
              </a:rPr>
              <a:t>误</a:t>
            </a:r>
            <a:r>
              <a:rPr lang="zh-CN" altLang="en-US" sz="4400" b="1" dirty="0"/>
              <a:t>落</a:t>
            </a:r>
            <a:r>
              <a:rPr lang="zh-CN" altLang="en-US" sz="4400" b="1" dirty="0">
                <a:solidFill>
                  <a:srgbClr val="0000FF"/>
                </a:solidFill>
              </a:rPr>
              <a:t>尘网</a:t>
            </a:r>
            <a:r>
              <a:rPr lang="zh-CN" altLang="en-US" sz="4400" b="1" dirty="0"/>
              <a:t>中，一去三十年。 </a:t>
            </a:r>
            <a:endParaRPr lang="zh-CN" altLang="en-US" sz="4400" b="1" dirty="0"/>
          </a:p>
          <a:p>
            <a:pPr>
              <a:buNone/>
            </a:pPr>
            <a:r>
              <a:rPr lang="zh-CN" altLang="en-US" sz="4400" b="1" dirty="0"/>
              <a:t>久在</a:t>
            </a:r>
            <a:r>
              <a:rPr lang="zh-CN" altLang="en-US" sz="4400" b="1" dirty="0">
                <a:solidFill>
                  <a:srgbClr val="0000FF"/>
                </a:solidFill>
              </a:rPr>
              <a:t>樊笼</a:t>
            </a:r>
            <a:r>
              <a:rPr lang="zh-CN" altLang="en-US" sz="4400" b="1" dirty="0"/>
              <a:t>里，复得返自然。</a:t>
            </a:r>
            <a:endParaRPr lang="zh-CN" altLang="en-US" sz="4400" b="1" dirty="0"/>
          </a:p>
        </p:txBody>
      </p:sp>
      <p:pic>
        <p:nvPicPr>
          <p:cNvPr id="77835" name="图片 77834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92725" y="4508500"/>
            <a:ext cx="3468688" cy="2160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7841" name="矩形 77840"/>
          <p:cNvSpPr>
            <a:spLocks noRot="1"/>
          </p:cNvSpPr>
          <p:nvPr/>
        </p:nvSpPr>
        <p:spPr>
          <a:xfrm>
            <a:off x="539750" y="3716338"/>
            <a:ext cx="6624638" cy="1079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783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7837">
                                            <p:txEl>
                                              <p:charRg st="1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37" grpId="0" uiExpand="1" build="p"/>
      <p:bldP spid="778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标题 81921"/>
          <p:cNvSpPr>
            <a:spLocks noGrp="1" noRot="1"/>
          </p:cNvSpPr>
          <p:nvPr>
            <p:ph type="title"/>
          </p:nvPr>
        </p:nvSpPr>
        <p:spPr>
          <a:xfrm>
            <a:off x="1908175" y="228600"/>
            <a:ext cx="6931025" cy="1143000"/>
          </a:xfrm>
        </p:spPr>
        <p:txBody>
          <a:bodyPr anchor="ctr"/>
          <a:p>
            <a:r>
              <a:rPr lang="en-US" altLang="zh-CN" b="1">
                <a:solidFill>
                  <a:srgbClr val="FF0000"/>
                </a:solidFill>
              </a:rPr>
              <a:t>   2</a:t>
            </a:r>
            <a:r>
              <a:rPr lang="zh-CN" altLang="en-US" b="1" dirty="0">
                <a:solidFill>
                  <a:srgbClr val="FF0000"/>
                </a:solidFill>
              </a:rPr>
              <a:t>、为何而归？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81923" name="文本占位符 81922"/>
          <p:cNvSpPr>
            <a:spLocks noGrp="1" noRot="1"/>
          </p:cNvSpPr>
          <p:nvPr>
            <p:ph type="body" idx="1"/>
          </p:nvPr>
        </p:nvSpPr>
        <p:spPr>
          <a:xfrm>
            <a:off x="3563938" y="1484313"/>
            <a:ext cx="5219700" cy="4498975"/>
          </a:xfrm>
        </p:spPr>
        <p:txBody>
          <a:bodyPr/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少无适俗韵，</a:t>
            </a:r>
            <a:endParaRPr lang="zh-CN" altLang="en-US" sz="6000" b="1" dirty="0">
              <a:solidFill>
                <a:schemeClr val="hlink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性本爱丘山 。</a:t>
            </a:r>
            <a:endParaRPr lang="zh-CN" altLang="en-US" sz="6000" b="1" dirty="0">
              <a:solidFill>
                <a:schemeClr val="hlink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羁鸟恋旧林，</a:t>
            </a:r>
            <a:endParaRPr lang="zh-CN" altLang="en-US" sz="6000" b="1" dirty="0">
              <a:solidFill>
                <a:schemeClr val="hlink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池鱼思故渊</a:t>
            </a:r>
            <a:r>
              <a:rPr lang="zh-CN" altLang="en-US" sz="6000" b="1" dirty="0">
                <a:solidFill>
                  <a:schemeClr val="hlink"/>
                </a:solidFill>
              </a:rPr>
              <a:t>。</a:t>
            </a:r>
            <a:endParaRPr lang="zh-CN" altLang="en-US" sz="6000" b="1" dirty="0">
              <a:solidFill>
                <a:schemeClr val="hlink"/>
              </a:solidFill>
            </a:endParaRPr>
          </a:p>
        </p:txBody>
      </p:sp>
      <p:pic>
        <p:nvPicPr>
          <p:cNvPr id="81925" name="图片 81924" descr="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152775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192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2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2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15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23">
                                            <p:txEl>
                                              <p:charRg st="15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23">
                                            <p:txEl>
                                              <p:charRg st="15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23">
                                            <p:txEl>
                                              <p:charRg st="15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标题 81921"/>
          <p:cNvSpPr>
            <a:spLocks noGrp="1" noRot="1"/>
          </p:cNvSpPr>
          <p:nvPr>
            <p:ph type="title"/>
          </p:nvPr>
        </p:nvSpPr>
        <p:spPr>
          <a:xfrm>
            <a:off x="1908175" y="228600"/>
            <a:ext cx="6931025" cy="1143000"/>
          </a:xfrm>
        </p:spPr>
        <p:txBody>
          <a:bodyPr anchor="ctr"/>
          <a:p>
            <a:r>
              <a:rPr lang="en-US" altLang="zh-CN" b="1">
                <a:solidFill>
                  <a:srgbClr val="FF0000"/>
                </a:solidFill>
              </a:rPr>
              <a:t>   2</a:t>
            </a:r>
            <a:r>
              <a:rPr lang="zh-CN" altLang="en-US" b="1" dirty="0">
                <a:solidFill>
                  <a:srgbClr val="FF0000"/>
                </a:solidFill>
              </a:rPr>
              <a:t>、为何而归？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81923" name="文本占位符 81922"/>
          <p:cNvSpPr>
            <a:spLocks noGrp="1" noRot="1"/>
          </p:cNvSpPr>
          <p:nvPr>
            <p:ph type="body" idx="1"/>
          </p:nvPr>
        </p:nvSpPr>
        <p:spPr>
          <a:xfrm>
            <a:off x="3563938" y="1484313"/>
            <a:ext cx="5219700" cy="4498975"/>
          </a:xfrm>
        </p:spPr>
        <p:txBody>
          <a:bodyPr/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</a:rPr>
              <a:t>开荒南野际，</a:t>
            </a:r>
            <a:endParaRPr lang="zh-CN" altLang="en-US" sz="6000" b="1" dirty="0">
              <a:solidFill>
                <a:schemeClr val="hlink"/>
              </a:solidFill>
            </a:endParaRPr>
          </a:p>
          <a:p>
            <a:pPr>
              <a:buNone/>
            </a:pPr>
            <a:r>
              <a:rPr lang="zh-CN" altLang="en-US" sz="6000" b="1" dirty="0">
                <a:solidFill>
                  <a:schemeClr val="hlink"/>
                </a:solidFill>
              </a:rPr>
              <a:t>守拙归</a:t>
            </a:r>
            <a:r>
              <a:rPr lang="zh-CN" altLang="en-US" sz="6000" b="1" dirty="0">
                <a:solidFill>
                  <a:srgbClr val="FF0000"/>
                </a:solidFill>
              </a:rPr>
              <a:t>园田</a:t>
            </a:r>
            <a:r>
              <a:rPr lang="zh-CN" altLang="en-US" sz="6000" b="1" dirty="0">
                <a:solidFill>
                  <a:schemeClr val="hlink"/>
                </a:solidFill>
              </a:rPr>
              <a:t>。</a:t>
            </a:r>
            <a:endParaRPr lang="zh-CN" altLang="en-US" sz="6000" b="1" dirty="0">
              <a:solidFill>
                <a:schemeClr val="hlink"/>
              </a:solidFill>
            </a:endParaRPr>
          </a:p>
        </p:txBody>
      </p:sp>
      <p:pic>
        <p:nvPicPr>
          <p:cNvPr id="81925" name="图片 81924" descr="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152775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23">
                                            <p:txEl>
                                              <p:charRg st="22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192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2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2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Text Box 4"/>
          <p:cNvSpPr txBox="1"/>
          <p:nvPr/>
        </p:nvSpPr>
        <p:spPr>
          <a:xfrm>
            <a:off x="6364288" y="685800"/>
            <a:ext cx="1108075" cy="2000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sz="3000" b="1" dirty="0">
                <a:solidFill>
                  <a:srgbClr val="800000"/>
                </a:solidFill>
                <a:latin typeface="Arial" panose="020B0604020202020204" pitchFamily="34" charset="0"/>
                <a:ea typeface="华文行楷" pitchFamily="2" charset="-122"/>
              </a:rPr>
              <a:t> </a:t>
            </a:r>
            <a:endParaRPr lang="zh-CN" altLang="en-US" sz="3000" b="1" dirty="0">
              <a:solidFill>
                <a:srgbClr val="800000"/>
              </a:solidFill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en-US" altLang="zh-CN" sz="3000" b="1">
                <a:solidFill>
                  <a:srgbClr val="800000"/>
                </a:solidFill>
                <a:latin typeface="Arial" panose="020B0604020202020204" pitchFamily="34" charset="0"/>
                <a:ea typeface="华文行楷" pitchFamily="2" charset="-122"/>
              </a:rPr>
              <a:t> </a:t>
            </a:r>
            <a:endParaRPr lang="en-US" altLang="zh-CN" sz="3000" b="1">
              <a:solidFill>
                <a:srgbClr val="80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17412" name="Text Box 5"/>
          <p:cNvSpPr txBox="1"/>
          <p:nvPr/>
        </p:nvSpPr>
        <p:spPr>
          <a:xfrm>
            <a:off x="5481638" y="685800"/>
            <a:ext cx="646112" cy="306388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en-US" altLang="zh-CN" sz="3000" b="1">
                <a:solidFill>
                  <a:srgbClr val="800000"/>
                </a:solidFill>
                <a:latin typeface="Arial" panose="020B0604020202020204" pitchFamily="34" charset="0"/>
                <a:ea typeface="华文行楷" pitchFamily="2" charset="-122"/>
              </a:rPr>
              <a:t>  </a:t>
            </a:r>
            <a:endParaRPr lang="en-US" altLang="zh-CN" sz="3000" b="1">
              <a:solidFill>
                <a:srgbClr val="80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17413" name="矩形 5"/>
          <p:cNvSpPr/>
          <p:nvPr/>
        </p:nvSpPr>
        <p:spPr>
          <a:xfrm>
            <a:off x="3357563" y="1071563"/>
            <a:ext cx="364331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6" name="灯片编号占位符 5"/>
          <p:cNvSpPr txBox="1">
            <a:spLocks noGrp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800" b="0" i="0" u="none" kern="1200" baseline="0">
                <a:solidFill>
                  <a:srgbClr val="00CC00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 eaLnBrk="1" hangingPunct="1"/>
            <a:fld id="{9A0DB2DC-4C9A-4742-B13C-FB6460FD3503}" type="slidenum">
              <a:rPr lang="en-US" altLang="zh-CN" sz="1400" dirty="0">
                <a:solidFill>
                  <a:schemeClr val="tx1"/>
                </a:solidFill>
                <a:ea typeface="宋体" panose="02010600030101010101" pitchFamily="2" charset="-122"/>
              </a:rPr>
            </a:fld>
            <a:endParaRPr lang="en-US" altLang="zh-CN" sz="140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90575" y="260350"/>
            <a:ext cx="8353425" cy="1137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    </a:t>
            </a:r>
            <a:r>
              <a:rPr lang="en-US" altLang="zh-CN" sz="40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4.</a:t>
            </a:r>
            <a:r>
              <a:rPr lang="zh-CN" altLang="en-US" sz="40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</a:rPr>
              <a:t>归去如何</a:t>
            </a:r>
            <a:r>
              <a:rPr lang="zh-CN" altLang="en-US" sz="2800" b="1" dirty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br>
              <a:rPr lang="zh-CN" altLang="en-US" sz="2800" b="1" dirty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</a:br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 Box 6"/>
          <p:cNvSpPr txBox="1"/>
          <p:nvPr/>
        </p:nvSpPr>
        <p:spPr>
          <a:xfrm>
            <a:off x="828040" y="1655763"/>
            <a:ext cx="7488238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2D4FF7"/>
                </a:solidFill>
                <a:latin typeface="Arial" panose="020B0604020202020204" pitchFamily="34" charset="0"/>
                <a:ea typeface="华文行楷" pitchFamily="2" charset="-122"/>
              </a:rPr>
              <a:t>户庭无尘杂，虚室有余闲</a:t>
            </a:r>
            <a:endParaRPr lang="zh-CN" altLang="en-US" sz="4400" b="1" dirty="0">
              <a:solidFill>
                <a:srgbClr val="2D4FF7"/>
              </a:solidFill>
              <a:latin typeface="Arial" panose="020B0604020202020204" pitchFamily="34" charset="0"/>
              <a:ea typeface="华文行楷" pitchFamily="2" charset="-122"/>
            </a:endParaRPr>
          </a:p>
          <a:p>
            <a:r>
              <a:rPr lang="zh-CN" altLang="en-US" sz="4400" b="1" dirty="0">
                <a:solidFill>
                  <a:srgbClr val="2D4FF7"/>
                </a:solidFill>
                <a:latin typeface="Arial" panose="020B0604020202020204" pitchFamily="34" charset="0"/>
                <a:ea typeface="华文行楷" pitchFamily="2" charset="-122"/>
              </a:rPr>
              <a:t>久在樊笼里，复得返自然。</a:t>
            </a:r>
            <a:endParaRPr lang="zh-CN" altLang="en-US" sz="4400" b="1" dirty="0">
              <a:solidFill>
                <a:srgbClr val="2D4FF7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pic>
        <p:nvPicPr>
          <p:cNvPr id="17419" name="图片 17418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9613" y="3284538"/>
            <a:ext cx="5616575" cy="3328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1" name="图片 17420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4581525"/>
            <a:ext cx="1428750" cy="723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r>
              <a:rPr lang="en-US" altLang="zh-CN" dirty="0"/>
              <a:t>   </a:t>
            </a:r>
            <a:br>
              <a:rPr lang="en-US" altLang="zh-CN" dirty="0"/>
            </a:br>
            <a:r>
              <a:rPr lang="en-US" altLang="zh-CN" dirty="0"/>
              <a:t>   </a:t>
            </a:r>
            <a:r>
              <a:rPr lang="zh-CN" altLang="en-US" b="1" dirty="0">
                <a:solidFill>
                  <a:srgbClr val="FF0000"/>
                </a:solidFill>
              </a:rPr>
              <a:t>深读诗歌析归心</a:t>
            </a:r>
            <a:r>
              <a:rPr lang="zh-CN" altLang="en-US" dirty="0"/>
              <a:t> </a:t>
            </a: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9874" name="Rectangle 3"/>
          <p:cNvSpPr>
            <a:spLocks noGrp="1"/>
          </p:cNvSpPr>
          <p:nvPr>
            <p:ph idx="1"/>
          </p:nvPr>
        </p:nvSpPr>
        <p:spPr>
          <a:xfrm>
            <a:off x="-123190" y="1600200"/>
            <a:ext cx="9236075" cy="4953000"/>
          </a:xfrm>
        </p:spPr>
        <p:txBody>
          <a:bodyPr wrap="square" lIns="91440" tIns="45720" rIns="91440" bIns="45720" anchor="t"/>
          <a:p>
            <a:pPr marL="0" indent="0">
              <a:buNone/>
            </a:pPr>
            <a:r>
              <a:rPr lang="zh-CN" altLang="en-US" sz="2800" dirty="0"/>
              <a:t> 1.诗人既然是“少无适俗韵”，又为何“误落尘网中”？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                                                                           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2.“羁鸟恋旧林，池鱼思故渊” 表达了诗人怎样的心情？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                                                                                  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3.如何理解“开荒南野际，守拙归园田”中的“守拙”？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                                                                                  4.  </a:t>
            </a:r>
            <a:r>
              <a:rPr lang="en-US" altLang="zh-CN" sz="2800" dirty="0"/>
              <a:t>4.</a:t>
            </a:r>
            <a:r>
              <a:rPr lang="zh-CN" altLang="en-US" sz="2800" dirty="0"/>
              <a:t>如何理解“久在樊笼里，复得返自然”一句中的</a:t>
            </a:r>
            <a:endParaRPr lang="zh-CN" altLang="en-US" sz="2800" dirty="0"/>
          </a:p>
          <a:p>
            <a:pPr marL="0" indent="0">
              <a:buNone/>
            </a:pPr>
            <a:r>
              <a:rPr lang="zh-CN" altLang="en-US" sz="2800" dirty="0"/>
              <a:t>“樊笼”、“自然”？</a:t>
            </a:r>
            <a:endParaRPr lang="zh-CN" altLang="en-US" sz="2800" dirty="0"/>
          </a:p>
          <a:p>
            <a:r>
              <a:rPr lang="zh-CN" altLang="en-US" sz="2800" dirty="0"/>
              <a:t>                                                                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3059" name="文本框 173058"/>
          <p:cNvSpPr txBox="1"/>
          <p:nvPr/>
        </p:nvSpPr>
        <p:spPr>
          <a:xfrm>
            <a:off x="468313" y="549275"/>
            <a:ext cx="324008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40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作品链接</a:t>
            </a:r>
            <a:endParaRPr lang="zh-CN" altLang="en-US" sz="4000" b="1" dirty="0">
              <a:solidFill>
                <a:srgbClr val="8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062" name="文本框 173061"/>
          <p:cNvSpPr txBox="1"/>
          <p:nvPr/>
        </p:nvSpPr>
        <p:spPr>
          <a:xfrm>
            <a:off x="-10795" y="1700530"/>
            <a:ext cx="9236710" cy="1364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15000"/>
              </a:lnSpc>
            </a:pP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猛志逸四海，骞（qiān）翮(hé)思远翥(zhù)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15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              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——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  <a:sym typeface="+mn-ea"/>
              </a:rPr>
              <a:t>《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  <a:sym typeface="+mn-ea"/>
              </a:rPr>
              <a:t>杂诗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  <a:sym typeface="+mn-ea"/>
              </a:rPr>
              <a:t>》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3063" name="文本框 173062"/>
          <p:cNvSpPr txBox="1"/>
          <p:nvPr/>
        </p:nvSpPr>
        <p:spPr>
          <a:xfrm>
            <a:off x="322898" y="3271838"/>
            <a:ext cx="8497887" cy="2999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25000"/>
              </a:lnSpc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余家贫，耕植不足以自给</a:t>
            </a:r>
            <a:endParaRPr lang="en-US" altLang="zh-CN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  </a:t>
            </a:r>
            <a:r>
              <a:rPr lang="en-US" altLang="zh-CN" sz="36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en-US" altLang="zh-CN" sz="3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归去来兮辞</a:t>
            </a:r>
            <a:r>
              <a:rPr lang="en-US" altLang="zh-CN" sz="36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50000"/>
              </a:spcBef>
            </a:pP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306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1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3063">
                                            <p:txEl>
                                              <p:charRg st="18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3059" name="文本框 173058"/>
          <p:cNvSpPr txBox="1"/>
          <p:nvPr/>
        </p:nvSpPr>
        <p:spPr>
          <a:xfrm>
            <a:off x="468630" y="549275"/>
            <a:ext cx="47282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sym typeface="+mn-ea"/>
              </a:rPr>
              <a:t>深读诗歌析归心</a:t>
            </a:r>
            <a:r>
              <a:rPr lang="zh-CN" altLang="en-US" sz="4000" dirty="0">
                <a:sym typeface="+mn-ea"/>
              </a:rPr>
              <a:t> </a:t>
            </a:r>
            <a:endParaRPr lang="zh-CN" altLang="en-US" sz="4000" b="1" dirty="0">
              <a:solidFill>
                <a:srgbClr val="8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062" name="文本框 173061"/>
          <p:cNvSpPr txBox="1"/>
          <p:nvPr/>
        </p:nvSpPr>
        <p:spPr>
          <a:xfrm>
            <a:off x="-10795" y="1700530"/>
            <a:ext cx="9236710" cy="1364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15000"/>
              </a:lnSpc>
            </a:pP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dirty="0">
                <a:sym typeface="+mn-ea"/>
              </a:rPr>
              <a:t>2.“羁鸟恋旧林，池鱼思故渊” 表达了诗人怎样的心情？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3063" name="文本框 173062"/>
          <p:cNvSpPr txBox="1"/>
          <p:nvPr/>
        </p:nvSpPr>
        <p:spPr>
          <a:xfrm>
            <a:off x="358458" y="3355658"/>
            <a:ext cx="8497887" cy="2999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25000"/>
              </a:lnSpc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厌恶黑暗官场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r>
              <a:rPr lang="zh-CN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喜爱田园生活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50000"/>
              </a:spcBef>
            </a:pP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3059" name="文本框 173058"/>
          <p:cNvSpPr txBox="1"/>
          <p:nvPr/>
        </p:nvSpPr>
        <p:spPr>
          <a:xfrm>
            <a:off x="468630" y="549275"/>
            <a:ext cx="47282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sym typeface="+mn-ea"/>
              </a:rPr>
              <a:t>深读诗歌析归心</a:t>
            </a:r>
            <a:r>
              <a:rPr lang="zh-CN" altLang="en-US" sz="4000" dirty="0">
                <a:sym typeface="+mn-ea"/>
              </a:rPr>
              <a:t> </a:t>
            </a:r>
            <a:endParaRPr lang="zh-CN" altLang="en-US" sz="4000" b="1" dirty="0">
              <a:solidFill>
                <a:srgbClr val="8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062" name="文本框 173061"/>
          <p:cNvSpPr txBox="1"/>
          <p:nvPr/>
        </p:nvSpPr>
        <p:spPr>
          <a:xfrm>
            <a:off x="-46355" y="1478280"/>
            <a:ext cx="9236710" cy="1364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15000"/>
              </a:lnSpc>
            </a:pP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dirty="0">
                <a:sym typeface="+mn-ea"/>
              </a:rPr>
              <a:t>3.如何理解“开荒南野际，守拙归园田”中的“守拙”？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3063" name="文本框 173062"/>
          <p:cNvSpPr txBox="1"/>
          <p:nvPr/>
        </p:nvSpPr>
        <p:spPr>
          <a:xfrm>
            <a:off x="322898" y="3064828"/>
            <a:ext cx="8497887" cy="4923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25000"/>
              </a:lnSpc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守拙”是和官场中权谋机诈的“取巧”相对而言的。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指不随波逐流、固守节操。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 algn="l">
              <a:lnSpc>
                <a:spcPct val="125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这是一种鄙视功名利禄、洁身自好的清高品格</a:t>
            </a:r>
            <a:r>
              <a:rPr lang="zh-CN" altLang="en-US" sz="3600" b="1" dirty="0">
                <a:solidFill>
                  <a:srgbClr val="FF0000"/>
                </a:solidFill>
                <a:sym typeface="+mn-ea"/>
              </a:rPr>
              <a:t>。</a:t>
            </a:r>
            <a:endParaRPr lang="zh-CN" altLang="en-US" sz="3600" b="1" dirty="0">
              <a:solidFill>
                <a:srgbClr val="FF0000"/>
              </a:solidFill>
              <a:sym typeface="+mn-ea"/>
            </a:endParaRPr>
          </a:p>
          <a:p>
            <a:pPr algn="l">
              <a:lnSpc>
                <a:spcPct val="125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50000"/>
              </a:spcBef>
            </a:pP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3059" name="文本框 173058"/>
          <p:cNvSpPr txBox="1"/>
          <p:nvPr/>
        </p:nvSpPr>
        <p:spPr>
          <a:xfrm>
            <a:off x="468630" y="549275"/>
            <a:ext cx="59804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zh-CN" altLang="en-US" sz="4000" b="1" dirty="0">
                <a:solidFill>
                  <a:srgbClr val="FF0000"/>
                </a:solidFill>
                <a:sym typeface="+mn-ea"/>
              </a:rPr>
              <a:t>深读诗歌析归心</a:t>
            </a:r>
            <a:r>
              <a:rPr lang="zh-CN" altLang="en-US" sz="4000" dirty="0">
                <a:sym typeface="+mn-ea"/>
              </a:rPr>
              <a:t> </a:t>
            </a:r>
            <a:endParaRPr lang="zh-CN" altLang="en-US" sz="4000" b="1" dirty="0">
              <a:solidFill>
                <a:srgbClr val="8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062" name="文本框 173061"/>
          <p:cNvSpPr txBox="1"/>
          <p:nvPr/>
        </p:nvSpPr>
        <p:spPr>
          <a:xfrm>
            <a:off x="-10795" y="1700530"/>
            <a:ext cx="92367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>
              <a:buNone/>
            </a:pP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3600" dirty="0">
                <a:sym typeface="+mn-ea"/>
              </a:rPr>
              <a:t>4.</a:t>
            </a:r>
            <a:r>
              <a:rPr lang="zh-CN" altLang="en-US" sz="3600" dirty="0">
                <a:sym typeface="+mn-ea"/>
              </a:rPr>
              <a:t>如何理解“久在樊笼里，复得返自然”一句中的“樊笼”、“自然”？</a:t>
            </a: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3063" name="文本框 173062"/>
          <p:cNvSpPr txBox="1"/>
          <p:nvPr/>
        </p:nvSpPr>
        <p:spPr>
          <a:xfrm>
            <a:off x="322898" y="3300413"/>
            <a:ext cx="8497887" cy="4384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25000"/>
              </a:lnSpc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樊笼：</a:t>
            </a:r>
            <a:r>
              <a:rPr lang="zh-CN" altLang="en-US" sz="3600" b="1" dirty="0">
                <a:solidFill>
                  <a:srgbClr val="FF0000"/>
                </a:solidFill>
                <a:sym typeface="+mn-ea"/>
              </a:rPr>
              <a:t>比喻束缚人的官场生活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algn="l">
              <a:lnSpc>
                <a:spcPct val="125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自然：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田园（物质家园）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    本性（精神家园）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   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25000"/>
              </a:lnSpc>
            </a:pP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>
              <a:spcBef>
                <a:spcPct val="50000"/>
              </a:spcBef>
            </a:pPr>
            <a:endParaRPr lang="zh-CN" altLang="en-US" sz="3600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306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306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30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2"/>
          <p:cNvSpPr/>
          <p:nvPr/>
        </p:nvSpPr>
        <p:spPr>
          <a:xfrm>
            <a:off x="395288" y="1945640"/>
            <a:ext cx="8748712" cy="3046095"/>
          </a:xfrm>
          <a:prstGeom prst="rect">
            <a:avLst/>
          </a:prstGeom>
          <a:solidFill>
            <a:srgbClr val="CDEAEB"/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solidFill>
                  <a:srgbClr val="3333FF"/>
                </a:solidFill>
                <a:latin typeface="隶书"/>
                <a:ea typeface="隶书"/>
              </a:rPr>
              <a:t>    以自己的田园生活为内容，并真切地写出躬耕之甘苦，陶渊明是中国文学史上的第一人。通过描写田园景物的恬美、田园生活的简朴，表现自己悠然自得的心境。           </a:t>
            </a:r>
            <a:endParaRPr lang="zh-CN" altLang="en-US" sz="3200" b="1" dirty="0">
              <a:solidFill>
                <a:srgbClr val="3333FF"/>
              </a:solidFill>
              <a:latin typeface="隶书"/>
              <a:ea typeface="隶书"/>
            </a:endParaRPr>
          </a:p>
          <a:p>
            <a:r>
              <a:rPr lang="en-US" altLang="zh-CN" sz="3200" b="1" dirty="0">
                <a:solidFill>
                  <a:srgbClr val="3333FF"/>
                </a:solidFill>
                <a:latin typeface="宋体" panose="02010600030101010101" pitchFamily="2" charset="-122"/>
                <a:ea typeface="隶书"/>
              </a:rPr>
              <a:t>             ——</a:t>
            </a:r>
            <a:r>
              <a:rPr lang="zh-CN" altLang="en-US" sz="3200" b="1" dirty="0">
                <a:solidFill>
                  <a:srgbClr val="3333FF"/>
                </a:solidFill>
                <a:latin typeface="隶书"/>
                <a:ea typeface="隶书"/>
              </a:rPr>
              <a:t>袁行霈主编</a:t>
            </a:r>
            <a:r>
              <a:rPr lang="en-US" altLang="zh-CN" sz="3200" b="1" dirty="0">
                <a:solidFill>
                  <a:srgbClr val="3333FF"/>
                </a:solidFill>
                <a:latin typeface="隶书"/>
                <a:ea typeface="隶书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隶书"/>
                <a:ea typeface="隶书"/>
              </a:rPr>
              <a:t>中国文学史</a:t>
            </a:r>
            <a:r>
              <a:rPr lang="en-US" altLang="zh-CN" sz="3200" b="1" dirty="0">
                <a:solidFill>
                  <a:srgbClr val="3333FF"/>
                </a:solidFill>
                <a:latin typeface="隶书"/>
                <a:ea typeface="隶书"/>
              </a:rPr>
              <a:t>》</a:t>
            </a:r>
            <a:endParaRPr lang="en-US" altLang="zh-CN" sz="3200" b="1" dirty="0">
              <a:solidFill>
                <a:srgbClr val="3333FF"/>
              </a:solidFill>
              <a:latin typeface="隶书"/>
              <a:ea typeface="隶书"/>
            </a:endParaRPr>
          </a:p>
          <a:p>
            <a:endParaRPr lang="zh-CN" altLang="en-US" sz="3200" b="1" dirty="0">
              <a:solidFill>
                <a:srgbClr val="3333FF"/>
              </a:solidFill>
              <a:latin typeface="隶书"/>
              <a:ea typeface="隶书"/>
            </a:endParaRPr>
          </a:p>
        </p:txBody>
      </p:sp>
      <p:pic>
        <p:nvPicPr>
          <p:cNvPr id="99330" name="Picture 3" descr="陶渊明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4724400"/>
            <a:ext cx="1728787" cy="213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8" name="文本框 38917"/>
          <p:cNvSpPr txBox="1"/>
          <p:nvPr/>
        </p:nvSpPr>
        <p:spPr>
          <a:xfrm>
            <a:off x="143510" y="2075180"/>
            <a:ext cx="794067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诗中对田园生活的描写运用了哪些艺术技巧？描绘了一幅怎样的图景？</a:t>
            </a:r>
            <a:endParaRPr lang="zh-CN" altLang="en-US" sz="4000" b="1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8919" name="矩形 38918"/>
          <p:cNvSpPr/>
          <p:nvPr/>
        </p:nvSpPr>
        <p:spPr>
          <a:xfrm>
            <a:off x="508000" y="409575"/>
            <a:ext cx="5709285" cy="79248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zh-CN" sz="2800">
                <a:ln w="9525" cap="flat" cmpd="sng">
                  <a:solidFill>
                    <a:srgbClr val="9933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品读诗歌悟归情</a:t>
            </a:r>
            <a:endParaRPr lang="zh-CN" altLang="zh-CN" sz="2800">
              <a:ln w="9525" cap="flat" cmpd="sng">
                <a:solidFill>
                  <a:srgbClr val="9933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52226"/>
          <p:cNvSpPr/>
          <p:nvPr/>
        </p:nvSpPr>
        <p:spPr>
          <a:xfrm>
            <a:off x="4530725" y="3137218"/>
            <a:ext cx="45862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 u="none" dirty="0">
                <a:latin typeface="华文行楷" pitchFamily="2" charset="-122"/>
                <a:ea typeface="华文行楷" pitchFamily="2" charset="-122"/>
              </a:rPr>
              <a:t>    </a:t>
            </a:r>
            <a:r>
              <a:rPr lang="zh-CN" altLang="en-US" sz="3200" b="0" u="none" dirty="0">
                <a:latin typeface="华文行楷" pitchFamily="2" charset="-122"/>
                <a:ea typeface="华文行楷" pitchFamily="2" charset="-122"/>
              </a:rPr>
              <a:t> </a:t>
            </a:r>
            <a:endParaRPr lang="zh-CN" altLang="en-US" sz="3200" b="0" u="none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标题 7782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一课一得</a:t>
            </a:r>
            <a:br>
              <a:rPr lang="zh-CN" altLang="en-US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  <a:sym typeface="+mn-ea"/>
              </a:rPr>
            </a:br>
            <a:r>
              <a:rPr lang="zh-CN" altLang="en-US" sz="32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知识链接</a:t>
            </a:r>
            <a:r>
              <a:rPr lang="en-US" altLang="zh-CN" sz="32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FF3300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山水田园诗的常见艺术技巧</a:t>
            </a:r>
            <a:endParaRPr lang="zh-CN" altLang="en-US" sz="3200" b="1" dirty="0">
              <a:solidFill>
                <a:srgbClr val="FF3300"/>
              </a:solidFill>
              <a:latin typeface="华文行楷" pitchFamily="2" charset="-122"/>
              <a:ea typeface="华文行楷" pitchFamily="2" charset="-122"/>
              <a:sym typeface="+mn-ea"/>
            </a:endParaRPr>
          </a:p>
        </p:txBody>
      </p:sp>
      <p:sp>
        <p:nvSpPr>
          <p:cNvPr id="77837" name="文本占位符 77836"/>
          <p:cNvSpPr>
            <a:spLocks noGrp="1" noRot="1"/>
          </p:cNvSpPr>
          <p:nvPr>
            <p:ph type="body" sz="half" idx="1"/>
          </p:nvPr>
        </p:nvSpPr>
        <p:spPr>
          <a:xfrm>
            <a:off x="685800" y="1543050"/>
            <a:ext cx="8153400" cy="2173288"/>
          </a:xfrm>
        </p:spPr>
        <p:txBody>
          <a:bodyPr/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四个结合</a:t>
            </a:r>
            <a:r>
              <a:rPr lang="zh-CN" altLang="en-US" sz="2800" b="1" dirty="0">
                <a:solidFill>
                  <a:srgbClr val="2D4FF7"/>
                </a:solidFill>
                <a:latin typeface="宋体" panose="02010600030101010101" pitchFamily="2" charset="-122"/>
                <a:sym typeface="+mn-ea"/>
              </a:rPr>
              <a:t>：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动静结合（以动衬静、以动写静、以静写动）、虚实结合、正侧结合、点面结合、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三个角度：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  <a:sym typeface="+mn-ea"/>
              </a:rPr>
              <a:t>观察的角度</a:t>
            </a:r>
            <a:r>
              <a:rPr lang="en-US" altLang="zh-CN" sz="2800" b="1" dirty="0">
                <a:solidFill>
                  <a:srgbClr val="00B0F0"/>
                </a:solidFill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远近高低俯仰</a:t>
            </a:r>
            <a:endParaRPr lang="zh-CN" altLang="en-US" sz="2800" b="1" dirty="0"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  <a:sym typeface="+mn-ea"/>
              </a:rPr>
              <a:t>感知的角度</a:t>
            </a:r>
            <a:r>
              <a:rPr lang="en-US" altLang="zh-CN" sz="2800" b="1" dirty="0">
                <a:solidFill>
                  <a:srgbClr val="00B0F0"/>
                </a:solidFill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视觉、听觉、嗅觉、味觉、触觉等</a:t>
            </a:r>
            <a:endParaRPr lang="zh-CN" altLang="en-US" sz="2800" b="1" dirty="0"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  <a:sym typeface="+mn-ea"/>
              </a:rPr>
              <a:t>描绘的角度：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绘形、绘声、绘色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四种技法</a:t>
            </a:r>
            <a:r>
              <a:rPr lang="zh-CN" altLang="en-US" sz="2800" b="1" dirty="0">
                <a:solidFill>
                  <a:srgbClr val="2D4FF7"/>
                </a:solidFill>
                <a:latin typeface="宋体" panose="02010600030101010101" pitchFamily="2" charset="-122"/>
                <a:sym typeface="+mn-ea"/>
              </a:rPr>
              <a:t>：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白描、工笔、渲染、列锦</a:t>
            </a: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 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八种修辞：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比喻、拟人、夸张、对比、衬托（正衬或烘托、反衬）、双关等修辞手法</a:t>
            </a:r>
            <a:endParaRPr lang="zh-CN" altLang="en-US" sz="2800" b="1" dirty="0"/>
          </a:p>
          <a:p>
            <a:pPr>
              <a:buNone/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buNone/>
            </a:pPr>
            <a:endParaRPr lang="zh-CN" altLang="en-US" sz="2800" b="1" dirty="0"/>
          </a:p>
        </p:txBody>
      </p:sp>
      <p:sp>
        <p:nvSpPr>
          <p:cNvPr id="77841" name="矩形 77840"/>
          <p:cNvSpPr>
            <a:spLocks noRot="1"/>
          </p:cNvSpPr>
          <p:nvPr/>
        </p:nvSpPr>
        <p:spPr>
          <a:xfrm>
            <a:off x="539750" y="3716338"/>
            <a:ext cx="6624638" cy="10795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8" name="WordArt 4"/>
          <p:cNvSpPr>
            <a:spLocks noTextEdit="1"/>
          </p:cNvSpPr>
          <p:nvPr/>
        </p:nvSpPr>
        <p:spPr>
          <a:xfrm>
            <a:off x="468630" y="78740"/>
            <a:ext cx="5126355" cy="91059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normAutofit fontScale="90000"/>
          </a:bodyPr>
          <a:p>
            <a:pPr algn="ctr" eaLnBrk="0" hangingPunct="0"/>
            <a:r>
              <a:rPr lang="en-US" altLang="zh-CN" sz="40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+mn-ea"/>
              </a:rPr>
              <a:t>           </a:t>
            </a:r>
            <a:r>
              <a:rPr lang="en-US" altLang="zh-CN" sz="4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+mn-ea"/>
              </a:rPr>
              <a:t>      </a:t>
            </a:r>
            <a:r>
              <a:rPr lang="zh-CN" altLang="en-US" sz="5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  <a:sym typeface="+mn-ea"/>
              </a:rPr>
              <a:t>品读诗歌悟归情</a:t>
            </a:r>
            <a:endParaRPr lang="zh-CN" altLang="en-US" sz="5400" dirty="0">
              <a:solidFill>
                <a:srgbClr val="FF0000"/>
              </a:solidFill>
              <a:latin typeface="隶书" pitchFamily="49" charset="-122"/>
              <a:ea typeface="隶书" pitchFamily="49" charset="-122"/>
              <a:sym typeface="+mn-ea"/>
            </a:endParaRPr>
          </a:p>
          <a:p>
            <a:pPr algn="ctr" eaLnBrk="0" hangingPunct="0"/>
            <a:endParaRPr lang="zh-CN" altLang="en-US" sz="4000">
              <a:ln w="12700" cap="flat" cmpd="sng">
                <a:solidFill>
                  <a:srgbClr val="FF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4" name="Text Box 10"/>
          <p:cNvSpPr txBox="1"/>
          <p:nvPr/>
        </p:nvSpPr>
        <p:spPr>
          <a:xfrm>
            <a:off x="611188" y="1989138"/>
            <a:ext cx="684053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4000" b="1" dirty="0">
              <a:solidFill>
                <a:srgbClr val="00CC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250825" y="836613"/>
            <a:ext cx="8893175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诗中对田园生活的描写运用了哪些艺术技巧？描绘了一幅怎样的图景？</a:t>
            </a:r>
            <a:endParaRPr lang="zh-CN" altLang="en-US" sz="40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35375" y="2205038"/>
            <a:ext cx="1071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方宅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29188" y="2214563"/>
            <a:ext cx="10001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草屋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3938" y="2708275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CC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榆柳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29188" y="2714625"/>
            <a:ext cx="100012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桃李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35375" y="3500438"/>
            <a:ext cx="1000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村庄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59338" y="3500438"/>
            <a:ext cx="1143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炊烟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92500" y="4292600"/>
            <a:ext cx="12144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狗吠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59338" y="4292600"/>
            <a:ext cx="10715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鸡鸣</a:t>
            </a:r>
            <a:endParaRPr lang="zh-CN" altLang="en-US" sz="2800" dirty="0">
              <a:solidFill>
                <a:srgbClr val="FF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右大括号 19"/>
          <p:cNvSpPr/>
          <p:nvPr/>
        </p:nvSpPr>
        <p:spPr>
          <a:xfrm>
            <a:off x="6000750" y="2428875"/>
            <a:ext cx="214313" cy="928688"/>
          </a:xfrm>
          <a:prstGeom prst="rightBrace">
            <a:avLst>
              <a:gd name="adj1" fmla="val 8325"/>
              <a:gd name="adj2" fmla="val 50000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405" name="右箭头 24"/>
          <p:cNvSpPr/>
          <p:nvPr/>
        </p:nvSpPr>
        <p:spPr>
          <a:xfrm>
            <a:off x="7740650" y="2884488"/>
            <a:ext cx="1189038" cy="946150"/>
          </a:xfrm>
          <a:prstGeom prst="rightArrow">
            <a:avLst>
              <a:gd name="adj1" fmla="val 50000"/>
              <a:gd name="adj2" fmla="val 45707"/>
            </a:avLst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" name="AutoShape 22"/>
          <p:cNvSpPr/>
          <p:nvPr/>
        </p:nvSpPr>
        <p:spPr>
          <a:xfrm>
            <a:off x="3132138" y="2357438"/>
            <a:ext cx="225425" cy="927100"/>
          </a:xfrm>
          <a:prstGeom prst="leftBrace">
            <a:avLst>
              <a:gd name="adj1" fmla="val 35928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7" name="AutoShape 22"/>
          <p:cNvSpPr/>
          <p:nvPr/>
        </p:nvSpPr>
        <p:spPr>
          <a:xfrm rot="10800000">
            <a:off x="5929313" y="2357438"/>
            <a:ext cx="214312" cy="857250"/>
          </a:xfrm>
          <a:prstGeom prst="leftBrace">
            <a:avLst>
              <a:gd name="adj1" fmla="val 52426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86500" y="2571750"/>
            <a:ext cx="9286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近景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00788" y="3716338"/>
            <a:ext cx="12144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远景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11413" y="2565400"/>
            <a:ext cx="6429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静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39975" y="4005263"/>
            <a:ext cx="7858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59563" y="4365625"/>
            <a:ext cx="2286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视听结合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11413" y="5949950"/>
            <a:ext cx="63357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一切景语皆情语（情景交融）</a:t>
            </a:r>
            <a:endParaRPr lang="zh-CN" altLang="en-US" sz="36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276600" y="5084763"/>
            <a:ext cx="1143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白描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16416" name="图片 16415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924425"/>
            <a:ext cx="2676525" cy="1933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AutoShape 22"/>
          <p:cNvSpPr/>
          <p:nvPr/>
        </p:nvSpPr>
        <p:spPr>
          <a:xfrm>
            <a:off x="3203575" y="3716338"/>
            <a:ext cx="225425" cy="927100"/>
          </a:xfrm>
          <a:prstGeom prst="leftBrace">
            <a:avLst>
              <a:gd name="adj1" fmla="val 35928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AutoShape 22"/>
          <p:cNvSpPr/>
          <p:nvPr/>
        </p:nvSpPr>
        <p:spPr>
          <a:xfrm rot="10800000">
            <a:off x="5940425" y="3716338"/>
            <a:ext cx="214313" cy="857250"/>
          </a:xfrm>
          <a:prstGeom prst="leftBrace">
            <a:avLst>
              <a:gd name="adj1" fmla="val 52425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AutoShape 22"/>
          <p:cNvSpPr/>
          <p:nvPr/>
        </p:nvSpPr>
        <p:spPr>
          <a:xfrm rot="10800000">
            <a:off x="7308850" y="2781300"/>
            <a:ext cx="431800" cy="1152525"/>
          </a:xfrm>
          <a:prstGeom prst="leftBrace">
            <a:avLst>
              <a:gd name="adj1" fmla="val 34982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endParaRPr lang="zh-CN" altLang="en-US" sz="2800" dirty="0">
              <a:solidFill>
                <a:srgbClr val="00CC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AutoShape 22"/>
          <p:cNvSpPr/>
          <p:nvPr/>
        </p:nvSpPr>
        <p:spPr>
          <a:xfrm>
            <a:off x="1692275" y="3068638"/>
            <a:ext cx="358775" cy="1295400"/>
          </a:xfrm>
          <a:prstGeom prst="leftBrace">
            <a:avLst>
              <a:gd name="adj1" fmla="val 31542"/>
              <a:gd name="adj2" fmla="val 50000"/>
            </a:avLst>
          </a:prstGeom>
          <a:noFill/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TextBox 30"/>
          <p:cNvSpPr txBox="1"/>
          <p:nvPr/>
        </p:nvSpPr>
        <p:spPr>
          <a:xfrm>
            <a:off x="827088" y="2781300"/>
            <a:ext cx="642937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动静</a:t>
            </a:r>
            <a:r>
              <a:rPr lang="zh-CN" altLang="en-US" sz="2800" dirty="0">
                <a:solidFill>
                  <a:srgbClr val="2D4FF7"/>
                </a:solidFill>
                <a:ea typeface="黑体" panose="02010609060101010101" pitchFamily="49" charset="-122"/>
                <a:sym typeface="+mn-ea"/>
              </a:rPr>
              <a:t>结合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6422" name="下箭头 16421"/>
          <p:cNvSpPr/>
          <p:nvPr/>
        </p:nvSpPr>
        <p:spPr>
          <a:xfrm>
            <a:off x="4500563" y="4868863"/>
            <a:ext cx="485775" cy="976312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23" name="直接连接符 16422"/>
          <p:cNvSpPr/>
          <p:nvPr/>
        </p:nvSpPr>
        <p:spPr>
          <a:xfrm>
            <a:off x="5940425" y="4724400"/>
            <a:ext cx="7191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" name="TextBox 34"/>
          <p:cNvSpPr txBox="1"/>
          <p:nvPr/>
        </p:nvSpPr>
        <p:spPr>
          <a:xfrm>
            <a:off x="7885113" y="2420938"/>
            <a:ext cx="720725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2D4FF7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远近结合</a:t>
            </a:r>
            <a:endParaRPr lang="zh-CN" altLang="en-US" sz="2800" dirty="0">
              <a:solidFill>
                <a:srgbClr val="2D4FF7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95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3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6" grpId="0" bldLvl="0" animBg="1"/>
      <p:bldP spid="27" grpId="0" bldLvl="0" animBg="1"/>
      <p:bldP spid="2" grpId="0" bldLvl="0" animBg="1"/>
      <p:bldP spid="3" grpId="0" bldLvl="0" animBg="1"/>
      <p:bldP spid="4" grpId="0" bldLvl="0" animBg="1"/>
      <p:bldP spid="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252"/>
          <p:cNvPicPr>
            <a:picLocks noChangeAspect="1"/>
          </p:cNvPicPr>
          <p:nvPr/>
        </p:nvPicPr>
        <p:blipFill>
          <a:blip r:embed="rId1">
            <a:biLevel thresh="50000"/>
            <a:grayscl/>
            <a:lum contrast="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53999"/>
            </a:srgbClr>
          </a:solidFill>
          <a:ln w="9525">
            <a:noFill/>
          </a:ln>
        </p:spPr>
      </p:pic>
      <p:sp>
        <p:nvSpPr>
          <p:cNvPr id="21507" name="Text Box 3"/>
          <p:cNvSpPr txBox="1"/>
          <p:nvPr/>
        </p:nvSpPr>
        <p:spPr>
          <a:xfrm>
            <a:off x="179388" y="188913"/>
            <a:ext cx="5905500" cy="3140075"/>
          </a:xfrm>
          <a:prstGeom prst="rect">
            <a:avLst/>
          </a:prstGeom>
          <a:gradFill rotWithShape="1">
            <a:gsLst>
              <a:gs pos="0">
                <a:schemeClr val="bg1">
                  <a:alpha val="75999"/>
                </a:schemeClr>
              </a:gs>
              <a:gs pos="100000">
                <a:srgbClr val="EBEBEB">
                  <a:alpha val="75999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r>
              <a:rPr lang="en-US" altLang="x-none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白描</a:t>
            </a:r>
            <a:r>
              <a:rPr lang="zh-CN" altLang="en-US" sz="40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itchFamily="49" charset="-122"/>
              </a:rPr>
              <a:t>原是中国画的一种技法，指描绘人物和花卉是用墨线勾勒物象，不加彩色渲染，称为“单线平涂”法。</a:t>
            </a:r>
            <a:endParaRPr lang="zh-CN" altLang="en-US" sz="4000" b="1" dirty="0">
              <a:solidFill>
                <a:srgbClr val="000099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2" descr="12342006204-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3438" y="1673225"/>
            <a:ext cx="4500562" cy="5184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1" name="Picture 3" descr="untitl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3438" cy="5183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图片 235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349500"/>
            <a:ext cx="5976938" cy="3814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矩形 23554"/>
          <p:cNvSpPr/>
          <p:nvPr/>
        </p:nvSpPr>
        <p:spPr>
          <a:xfrm>
            <a:off x="6300788" y="1803400"/>
            <a:ext cx="2592387" cy="49371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 anchor="ctr">
            <a:spAutoFit/>
          </a:bodyPr>
          <a:p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湖上影子，惟长堤一痕、湖心亭一点、与余舟一芥</a:t>
            </a:r>
            <a:r>
              <a:rPr lang="en-US" altLang="x-none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舟中人两三粒而已。——张岱《湖心亭看雪》 </a:t>
            </a:r>
            <a:endParaRPr lang="zh-CN" altLang="en-US" sz="36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556" name="矩形 23555"/>
          <p:cNvSpPr/>
          <p:nvPr/>
        </p:nvSpPr>
        <p:spPr>
          <a:xfrm>
            <a:off x="0" y="333375"/>
            <a:ext cx="9144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      在文学创作上，白描作为一种表现方法，</a:t>
            </a:r>
            <a:r>
              <a:rPr lang="zh-CN" altLang="en-US" sz="3600" b="1" dirty="0">
                <a:solidFill>
                  <a:srgbClr val="000099"/>
                </a:solidFill>
                <a:ea typeface="楷体_GB2312" pitchFamily="49" charset="-122"/>
              </a:rPr>
              <a:t>是指用最简练笔墨，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不用修饰，不加渲染烘托，</a:t>
            </a:r>
            <a:r>
              <a:rPr lang="zh-CN" altLang="en-US" sz="3600" b="1" dirty="0">
                <a:solidFill>
                  <a:srgbClr val="000099"/>
                </a:solidFill>
                <a:ea typeface="楷体_GB2312" pitchFamily="49" charset="-122"/>
              </a:rPr>
              <a:t>描写鲜明生动的形象。</a:t>
            </a:r>
            <a:endParaRPr lang="zh-CN" altLang="en-US" sz="36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228600" y="685800"/>
            <a:ext cx="2819400" cy="541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Text Box 6"/>
          <p:cNvSpPr txBox="1"/>
          <p:nvPr/>
        </p:nvSpPr>
        <p:spPr>
          <a:xfrm>
            <a:off x="3581400" y="381000"/>
            <a:ext cx="51816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40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0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品读诗歌悟归心</a:t>
            </a:r>
            <a:endParaRPr lang="zh-CN" altLang="en-US" sz="40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3581400" y="1905000"/>
            <a:ext cx="5181600" cy="4362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方宅十余亩，草屋八九间。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茅檐草舍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en-US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itchFamily="49" charset="-122"/>
                <a:cs typeface="+mn-cs"/>
              </a:rPr>
              <a:t>官府高堂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榆柳荫后檐，桃李罗堂前。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树环花绕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 × × ×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 　　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暧暧远人村，依依墟里烟。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朴素村落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 × × ×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狗吠深巷中，鸡鸣桑树颠。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鸡鸣狗吠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 × × ×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 　　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户庭无尘杂，虚室有余闲。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清静悠远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 × × ×</a:t>
            </a:r>
            <a:r>
              <a:rPr kumimoji="0" lang="en-US" alt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19461" name="Text Box 10"/>
          <p:cNvSpPr txBox="1"/>
          <p:nvPr/>
        </p:nvSpPr>
        <p:spPr>
          <a:xfrm>
            <a:off x="3276600" y="1219200"/>
            <a:ext cx="2673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Arial" panose="020B0604020202020204" pitchFamily="34" charset="0"/>
                <a:ea typeface="隶书" pitchFamily="49" charset="-122"/>
              </a:rPr>
              <a:t>在陶渊明看来：</a:t>
            </a:r>
            <a:endParaRPr lang="zh-CN" altLang="en-US" sz="2800" dirty="0">
              <a:latin typeface="Arial" panose="020B0604020202020204" pitchFamily="34" charset="0"/>
              <a:ea typeface="隶书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228600" y="685800"/>
            <a:ext cx="2819400" cy="541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505200" y="914400"/>
            <a:ext cx="5181600" cy="39693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参考：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茅檐草舍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2D4F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官府高堂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2D4FF7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树环花绕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2D4F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前呼后拥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2D4FF7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朴素村落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2D4F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繁华闹市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2D4FF7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鸡鸣狗吠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2D4F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车喧马嚣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2D4FF7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清静悠远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远胜</a:t>
            </a:r>
            <a:r>
              <a:rPr kumimoji="0" lang="zh-CN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2D4FF7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摧眉折腰</a:t>
            </a:r>
            <a:endParaRPr kumimoji="0" lang="zh-CN" altLang="en-US" sz="3600" b="0" i="0" u="none" strike="noStrike" kern="1200" cap="none" spc="0" normalizeH="0" baseline="0" noProof="0" smtClean="0">
              <a:ln>
                <a:noFill/>
              </a:ln>
              <a:solidFill>
                <a:srgbClr val="2D4FF7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52232" name="Text Box 8"/>
          <p:cNvSpPr txBox="1"/>
          <p:nvPr/>
        </p:nvSpPr>
        <p:spPr>
          <a:xfrm>
            <a:off x="3733800" y="3962400"/>
            <a:ext cx="480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      </a:t>
            </a:r>
            <a:endParaRPr lang="zh-CN" altLang="en-US" sz="4400" dirty="0">
              <a:solidFill>
                <a:srgbClr val="FF0000"/>
              </a:solidFill>
              <a:latin typeface="Arial" panose="020B0604020202020204" pitchFamily="34" charset="0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5346" name="标题 185345"/>
          <p:cNvSpPr>
            <a:spLocks noGrp="1"/>
          </p:cNvSpPr>
          <p:nvPr>
            <p:ph type="ctrTitle"/>
          </p:nvPr>
        </p:nvSpPr>
        <p:spPr>
          <a:xfrm>
            <a:off x="-1116012" y="687070"/>
            <a:ext cx="6248400" cy="706755"/>
          </a:xfrm>
        </p:spPr>
        <p:txBody>
          <a:bodyPr anchor="b">
            <a:spAutoFit/>
          </a:bodyPr>
          <a:p>
            <a:pPr defTabSz="914400">
              <a:buSzPct val="100000"/>
            </a:pPr>
            <a:endParaRPr lang="zh-CN" altLang="en-US" sz="4000" b="1" kern="1200" baseline="0" dirty="0">
              <a:solidFill>
                <a:srgbClr val="800000"/>
              </a:solidFill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185347" name="副标题 185346"/>
          <p:cNvSpPr>
            <a:spLocks noGrp="1"/>
          </p:cNvSpPr>
          <p:nvPr>
            <p:ph type="subTitle" idx="1"/>
          </p:nvPr>
        </p:nvSpPr>
        <p:spPr>
          <a:xfrm>
            <a:off x="728980" y="1989455"/>
            <a:ext cx="5788025" cy="3744595"/>
          </a:xfrm>
        </p:spPr>
        <p:txBody>
          <a:bodyPr anchor="t"/>
          <a:p>
            <a:pPr algn="l" defTabSz="914400">
              <a:buSzPct val="65000"/>
            </a:pPr>
            <a:r>
              <a:rPr lang="en-US" altLang="zh-CN" sz="2800" kern="1200" baseline="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600" b="1" kern="1200" baseline="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人的一生就是一舍一得的过程，人的区别也就在于有的人知道舍什么，得什么，什么时候该舍，什么时候该得，有的人却不能，由此，人生的境界也就不同。</a:t>
            </a:r>
            <a:endParaRPr lang="zh-CN" altLang="en-US" sz="3600" b="1" kern="1200" baseline="0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algn="l" defTabSz="914400">
              <a:buSzPct val="65000"/>
            </a:pPr>
            <a:r>
              <a:rPr lang="zh-CN" altLang="en-US" sz="3600" b="1" kern="1200" baseline="0" dirty="0">
                <a:latin typeface="Arial" panose="020B0604020202020204" pitchFamily="34" charset="0"/>
                <a:ea typeface="楷体_GB2312" pitchFamily="49" charset="-122"/>
              </a:rPr>
              <a:t>                   </a:t>
            </a:r>
            <a:r>
              <a:rPr lang="en-US" altLang="zh-CN" sz="3600" b="1" kern="1200" baseline="0" dirty="0">
                <a:latin typeface="Arial" panose="020B0604020202020204" pitchFamily="34" charset="0"/>
                <a:ea typeface="楷体_GB2312" pitchFamily="49" charset="-122"/>
              </a:rPr>
              <a:t>-----</a:t>
            </a:r>
            <a:r>
              <a:rPr lang="zh-CN" altLang="zh-CN" sz="3600" b="1" kern="1200" baseline="0" dirty="0">
                <a:latin typeface="Arial" panose="020B0604020202020204" pitchFamily="34" charset="0"/>
                <a:ea typeface="楷体_GB2312" pitchFamily="49" charset="-122"/>
              </a:rPr>
              <a:t>叶嘉莹</a:t>
            </a:r>
            <a:endParaRPr lang="zh-CN" altLang="zh-CN" sz="3600" b="1" kern="1200" baseline="0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5347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534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01" name="Picture 2" descr="图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2924175"/>
            <a:ext cx="1524000" cy="3524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02" name="AutoShape 3"/>
          <p:cNvSpPr/>
          <p:nvPr/>
        </p:nvSpPr>
        <p:spPr>
          <a:xfrm>
            <a:off x="1331913" y="620713"/>
            <a:ext cx="3455987" cy="863600"/>
          </a:xfrm>
          <a:prstGeom prst="foldedCorner">
            <a:avLst>
              <a:gd name="adj" fmla="val 22134"/>
            </a:avLst>
          </a:prstGeom>
          <a:solidFill>
            <a:srgbClr val="008000">
              <a:alpha val="14117"/>
            </a:srgbClr>
          </a:solidFill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r>
              <a:rPr lang="zh-CN" altLang="en-US" sz="3200" b="1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陶诗的“人性之光”</a:t>
            </a:r>
            <a:endParaRPr lang="zh-CN" altLang="en-US" sz="3200" b="1" dirty="0">
              <a:solidFill>
                <a:srgbClr val="008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04" name="WordArt 4"/>
          <p:cNvSpPr>
            <a:spLocks noTextEdit="1"/>
          </p:cNvSpPr>
          <p:nvPr/>
        </p:nvSpPr>
        <p:spPr>
          <a:xfrm>
            <a:off x="1476375" y="2060575"/>
            <a:ext cx="6624638" cy="3240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fontAlgn="base" hangingPunct="0"/>
            <a:r>
              <a:rPr lang="zh-CN" altLang="en-US" sz="3600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不沉迷物欲，崇尚精神。</a:t>
            </a:r>
            <a:endParaRPr lang="zh-CN" altLang="en-US" sz="3600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fontAlgn="base" hangingPunct="0"/>
            <a:r>
              <a:rPr lang="zh-CN" altLang="en-US" sz="3600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不摧眉折腰，坚守节操。</a:t>
            </a:r>
            <a:endParaRPr lang="zh-CN" altLang="en-US" sz="3600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fontAlgn="base" hangingPunct="0"/>
            <a:r>
              <a:rPr lang="zh-CN" altLang="en-US" sz="3600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不随波逐流，坚守本性。</a:t>
            </a:r>
            <a:endParaRPr lang="zh-CN" altLang="en-US" sz="3600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标题 24578"/>
          <p:cNvSpPr>
            <a:spLocks noGrp="1" noRot="1"/>
          </p:cNvSpPr>
          <p:nvPr/>
        </p:nvSpPr>
        <p:spPr>
          <a:xfrm>
            <a:off x="1562100" y="231775"/>
            <a:ext cx="1400175" cy="6159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6000" u="none">
                <a:solidFill>
                  <a:srgbClr val="FF0066"/>
                </a:solidFill>
                <a:latin typeface="华文楷体" pitchFamily="2" charset="-122"/>
                <a:ea typeface="华文楷体" pitchFamily="2" charset="-122"/>
              </a:rPr>
              <a:t>唱读诗歌</a:t>
            </a:r>
            <a:endParaRPr lang="zh-CN" altLang="en-US" sz="6000" u="none">
              <a:solidFill>
                <a:srgbClr val="FF0066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/>
            <a:r>
              <a:rPr lang="zh-CN" altLang="en-US" sz="6000" u="none">
                <a:solidFill>
                  <a:srgbClr val="FF0066"/>
                </a:solidFill>
                <a:latin typeface="华文楷体" pitchFamily="2" charset="-122"/>
                <a:ea typeface="华文楷体" pitchFamily="2" charset="-122"/>
              </a:rPr>
              <a:t>赏</a:t>
            </a:r>
            <a:endParaRPr lang="zh-CN" altLang="en-US" sz="6000" u="none">
              <a:solidFill>
                <a:srgbClr val="FF0066"/>
              </a:solidFill>
              <a:latin typeface="华文楷体" pitchFamily="2" charset="-122"/>
              <a:ea typeface="华文楷体" pitchFamily="2" charset="-122"/>
            </a:endParaRPr>
          </a:p>
          <a:p>
            <a:pPr algn="ctr"/>
            <a:r>
              <a:rPr lang="zh-CN" altLang="en-US" sz="6000" u="none">
                <a:solidFill>
                  <a:srgbClr val="FF0066"/>
                </a:solidFill>
                <a:latin typeface="华文楷体" pitchFamily="2" charset="-122"/>
                <a:ea typeface="华文楷体" pitchFamily="2" charset="-122"/>
              </a:rPr>
              <a:t>归趣</a:t>
            </a:r>
            <a:endParaRPr lang="zh-CN" altLang="en-US" sz="6000" u="none">
              <a:solidFill>
                <a:srgbClr val="FF0066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6866" name="标题 24578"/>
          <p:cNvSpPr>
            <a:spLocks noGrp="1" noRot="1"/>
          </p:cNvSpPr>
          <p:nvPr/>
        </p:nvSpPr>
        <p:spPr>
          <a:xfrm>
            <a:off x="3370263" y="3819525"/>
            <a:ext cx="5319712" cy="20383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5400" u="none">
                <a:solidFill>
                  <a:schemeClr val="tx1">
                    <a:lumMod val="65000"/>
                    <a:lumOff val="35000"/>
                  </a:schemeClr>
                </a:solidFill>
                <a:latin typeface="华文楷体" pitchFamily="2" charset="-122"/>
                <a:ea typeface="华文楷体" pitchFamily="2" charset="-122"/>
              </a:rPr>
              <a:t>茶师《归园田居》</a:t>
            </a:r>
            <a:endParaRPr lang="zh-CN" altLang="en-US" sz="5400" u="none">
              <a:solidFill>
                <a:schemeClr val="tx1">
                  <a:lumMod val="65000"/>
                  <a:lumOff val="35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内容占位符 8"/>
          <p:cNvSpPr>
            <a:spLocks noGrp="1"/>
          </p:cNvSpPr>
          <p:nvPr>
            <p:ph idx="1"/>
          </p:nvPr>
        </p:nvSpPr>
        <p:spPr>
          <a:xfrm>
            <a:off x="1435100" y="-9525"/>
            <a:ext cx="5353050" cy="6642100"/>
          </a:xfrm>
        </p:spPr>
        <p:txBody>
          <a:bodyPr wrap="square" lIns="91440" tIns="45720" rIns="91440" bIns="45720" anchor="t"/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“少无适俗韵 性本爱丘山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误落尘网中 一去三十年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羁鸟恋旧林 池鱼思故渊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开荒南野际 守拙归园田”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  归去来兮 雨洒廊轩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拂袖信步 滴露沾衣未曾嫌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  </a:t>
            </a:r>
            <a:r>
              <a:rPr lang="zh-CN" altLang="en-US" sz="3200" strike="noStrike" noProof="1">
                <a:solidFill>
                  <a:srgbClr val="FF0000"/>
                </a:solidFill>
                <a:uFillTx/>
                <a:latin typeface="华文行楷" pitchFamily="2" charset="-122"/>
                <a:ea typeface="华文行楷" pitchFamily="2" charset="-122"/>
              </a:rPr>
              <a:t>五斗贵权 难折我愿</a:t>
            </a:r>
            <a:endParaRPr lang="zh-CN" altLang="en-US" sz="3200" strike="noStrike" noProof="1">
              <a:solidFill>
                <a:srgbClr val="FF0000"/>
              </a:solidFill>
              <a:uFillTx/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  寻迹初心浮云边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 山高且远 溪水泫泫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耕云布雨 荷锄早归</a:t>
            </a:r>
            <a:r>
              <a:rPr lang="zh-CN" altLang="en-US" sz="3200" strike="noStrike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华文行楷" pitchFamily="2" charset="-122"/>
                <a:ea typeface="华文行楷" pitchFamily="2" charset="-122"/>
              </a:rPr>
              <a:t>阡陌</a:t>
            </a: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间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半日得闲 折杏庭前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strike="noStrike" noProof="1">
                <a:latin typeface="华文行楷" pitchFamily="2" charset="-122"/>
                <a:ea typeface="华文行楷" pitchFamily="2" charset="-122"/>
              </a:rPr>
              <a:t>          倚马挥毫待月圆</a:t>
            </a: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strike="noStrike" noProof="1">
              <a:latin typeface="华文行楷" pitchFamily="2" charset="-122"/>
              <a:ea typeface="华文行楷" pitchFamily="2" charset="-122"/>
            </a:endParaRPr>
          </a:p>
          <a:p>
            <a:pPr marL="0" indent="0" fontAlgn="base" latinLnBrk="0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trike="noStrike" noProof="1"/>
          </a:p>
        </p:txBody>
      </p:sp>
      <p:sp>
        <p:nvSpPr>
          <p:cNvPr id="2" name="文本框 1"/>
          <p:cNvSpPr txBox="1"/>
          <p:nvPr/>
        </p:nvSpPr>
        <p:spPr>
          <a:xfrm>
            <a:off x="6486525" y="1804988"/>
            <a:ext cx="2286000" cy="2554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五斗米：晋代县令的俸禄；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 defTabSz="914400">
              <a:lnSpc>
                <a:spcPts val="2400"/>
              </a:lnSpc>
            </a:pP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折腰：弯腰行礼，指屈身于人。比喻为人清高，有骨气，不为俸禄所动。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文本框 1"/>
          <p:cNvSpPr txBox="1"/>
          <p:nvPr/>
        </p:nvSpPr>
        <p:spPr>
          <a:xfrm>
            <a:off x="946150" y="730250"/>
            <a:ext cx="5697538" cy="6492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煮茗</a:t>
            </a:r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引来堂前燕 衔来春意困倦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小火粗熬 手剪一缕茶烟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息息庭柯 冥冥前缘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 示我生于山水间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微软雅黑" panose="020B0503020204020204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走马南山过 山涧清且浅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 </a:t>
            </a:r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濯</a:t>
            </a:r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尽尘世俗人眼 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微软雅黑" panose="020B0503020204020204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画船载酒 泛泛水中别有天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我欲乘风 与水光共</a:t>
            </a:r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潋滟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3554" name="文本框 1"/>
          <p:cNvSpPr txBox="1"/>
          <p:nvPr/>
        </p:nvSpPr>
        <p:spPr>
          <a:xfrm>
            <a:off x="6723063" y="809625"/>
            <a:ext cx="2287587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煮茗：煮茶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555" name="文本框 2"/>
          <p:cNvSpPr txBox="1"/>
          <p:nvPr/>
        </p:nvSpPr>
        <p:spPr>
          <a:xfrm>
            <a:off x="6643688" y="3621088"/>
            <a:ext cx="2287587" cy="3984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濯：洗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556" name="文本框 3"/>
          <p:cNvSpPr txBox="1"/>
          <p:nvPr/>
        </p:nvSpPr>
        <p:spPr>
          <a:xfrm>
            <a:off x="6643688" y="4476750"/>
            <a:ext cx="2287587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潋滟 ：水波荡漾的样子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/>
      <p:bldP spid="23556" grpId="1"/>
      <p:bldP spid="23556" grpId="2"/>
      <p:bldP spid="23556" grpId="3"/>
      <p:bldP spid="23556" grpId="4"/>
      <p:bldP spid="23556" grpId="5"/>
      <p:bldP spid="23556" grpId="6"/>
      <p:bldP spid="23556" grpId="7"/>
      <p:bldP spid="23555" grpId="0"/>
      <p:bldP spid="23555" grpId="1"/>
      <p:bldP spid="23555" grpId="2"/>
      <p:bldP spid="23555" grpId="3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文本框 9"/>
          <p:cNvSpPr txBox="1"/>
          <p:nvPr/>
        </p:nvSpPr>
        <p:spPr>
          <a:xfrm>
            <a:off x="1801813" y="728663"/>
            <a:ext cx="633095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en-US" altLang="zh-CN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</a:t>
            </a:r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采菊伴酒 邀朋入</a:t>
            </a:r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筵         </a:t>
            </a:r>
            <a:endParaRPr lang="zh-CN" altLang="en-US" sz="3200" b="0" u="none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醉歌对月 清风吹衣弄无弦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五柳当赋 侃侃诗篇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此心逍遥归园田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煮茗</a:t>
            </a:r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引来堂前燕 衔来春意困倦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小火粗熬 手剪一缕茶烟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息息庭柯 冥冥前缘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 示我生于山水间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微软雅黑" panose="020B0503020204020204" charset="-122"/>
            </a:endParaRPr>
          </a:p>
          <a:p>
            <a:pPr eaLnBrk="0" hangingPunct="0"/>
            <a:endParaRPr lang="en-US" altLang="zh-CN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9938" name="文本框 2"/>
          <p:cNvSpPr txBox="1"/>
          <p:nvPr/>
        </p:nvSpPr>
        <p:spPr>
          <a:xfrm>
            <a:off x="6853238" y="728663"/>
            <a:ext cx="2287587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筵：yán  筵席，酒席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文本框 1"/>
          <p:cNvSpPr txBox="1"/>
          <p:nvPr/>
        </p:nvSpPr>
        <p:spPr>
          <a:xfrm>
            <a:off x="946150" y="730250"/>
            <a:ext cx="5697538" cy="79705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走马南山过 山涧清且浅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    </a:t>
            </a:r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濯</a:t>
            </a:r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尽尘世俗人眼 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微软雅黑" panose="020B0503020204020204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画船载酒 泛泛水中别有天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 b="0" u="none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     我欲乘风 与水光共</a:t>
            </a:r>
            <a:r>
              <a:rPr lang="zh-CN" altLang="en-US" sz="3200" b="0" u="none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潋滟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微软雅黑" panose="020B0503020204020204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“</a:t>
            </a:r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方宅十余亩，  草屋八九。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   榆柳荫后檐，  桃李罗堂前。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   暧暧远人村，  依依墟里烟。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  狗吠深巷中，  鸡鸣桑树颠。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  户庭无尘杂，  虚室有余闲。</a:t>
            </a:r>
            <a:endParaRPr lang="zh-CN" altLang="en-US" sz="3200">
              <a:solidFill>
                <a:srgbClr val="3C3C3C"/>
              </a:solidFill>
              <a:latin typeface="华文行楷" pitchFamily="2" charset="-122"/>
              <a:ea typeface="华文行楷" pitchFamily="2" charset="-122"/>
              <a:sym typeface="+mn-ea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久在樊笼里，复得返自然</a:t>
            </a:r>
            <a:r>
              <a:rPr lang="en-US" altLang="zh-CN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+mn-ea"/>
              </a:rPr>
              <a:t>”</a:t>
            </a:r>
            <a:endParaRPr lang="en-US" altLang="zh-CN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r>
              <a:rPr lang="zh-CN" altLang="en-US" sz="3200">
                <a:solidFill>
                  <a:srgbClr val="3C3C3C"/>
                </a:solidFill>
                <a:latin typeface="华文行楷" pitchFamily="2" charset="-122"/>
                <a:ea typeface="华文行楷" pitchFamily="2" charset="-122"/>
                <a:sym typeface="微软雅黑" panose="020B0503020204020204" charset="-122"/>
              </a:rPr>
              <a:t> </a:t>
            </a:r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  <a:p>
            <a:pPr eaLnBrk="0" hangingPunct="0"/>
            <a:endParaRPr lang="zh-CN" altLang="en-US" sz="3200" b="0" u="none">
              <a:solidFill>
                <a:srgbClr val="3C3C3C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3554" name="文本框 1"/>
          <p:cNvSpPr txBox="1"/>
          <p:nvPr/>
        </p:nvSpPr>
        <p:spPr>
          <a:xfrm>
            <a:off x="6723063" y="809625"/>
            <a:ext cx="2287587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lnSpc>
                <a:spcPts val="2400"/>
              </a:lnSpc>
            </a:pPr>
            <a:r>
              <a:rPr lang="zh-CN" altLang="en-US" sz="2400" u="none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煮茗：煮茶</a:t>
            </a:r>
            <a:endParaRPr lang="zh-CN" altLang="en-US" sz="2400" u="none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9751" name="文本框 159750"/>
          <p:cNvSpPr txBox="1"/>
          <p:nvPr/>
        </p:nvSpPr>
        <p:spPr>
          <a:xfrm>
            <a:off x="8088313" y="2205038"/>
            <a:ext cx="733425" cy="25923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教师寄语</a:t>
            </a:r>
            <a:endParaRPr lang="zh-CN" altLang="en-US" sz="3600" b="1" dirty="0">
              <a:solidFill>
                <a:srgbClr val="8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9752" name="文本框 159751"/>
          <p:cNvSpPr txBox="1"/>
          <p:nvPr/>
        </p:nvSpPr>
        <p:spPr>
          <a:xfrm>
            <a:off x="7092950" y="908050"/>
            <a:ext cx="671513" cy="56165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人的一生总是在不断的追求，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59753" name="文本框 159752"/>
          <p:cNvSpPr txBox="1"/>
          <p:nvPr/>
        </p:nvSpPr>
        <p:spPr>
          <a:xfrm>
            <a:off x="5867400" y="765175"/>
            <a:ext cx="671513" cy="56165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当这追求如夜空中的星斗可望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59754" name="文本框 159753"/>
          <p:cNvSpPr txBox="1"/>
          <p:nvPr/>
        </p:nvSpPr>
        <p:spPr>
          <a:xfrm>
            <a:off x="4500563" y="836613"/>
            <a:ext cx="671512" cy="53276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而不可即的时候，会有烦恼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59755" name="文本框 159754"/>
          <p:cNvSpPr txBox="1"/>
          <p:nvPr/>
        </p:nvSpPr>
        <p:spPr>
          <a:xfrm>
            <a:off x="2987675" y="836613"/>
            <a:ext cx="671513" cy="54006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和痛苦，你要做的不在困苦中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59756" name="文本框 159755"/>
          <p:cNvSpPr txBox="1"/>
          <p:nvPr/>
        </p:nvSpPr>
        <p:spPr>
          <a:xfrm>
            <a:off x="1403350" y="1052513"/>
            <a:ext cx="671513" cy="49688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消沉，而是要学会舍得。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2" grpId="0"/>
      <p:bldP spid="159753" grpId="0"/>
      <p:bldP spid="159754" grpId="0"/>
      <p:bldP spid="159755" grpId="0"/>
      <p:bldP spid="15975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9" name="文本占位符 19458"/>
          <p:cNvSpPr>
            <a:spLocks noGrp="1"/>
          </p:cNvSpPr>
          <p:nvPr>
            <p:ph type="body" idx="1"/>
          </p:nvPr>
        </p:nvSpPr>
        <p:spPr>
          <a:xfrm>
            <a:off x="457200" y="248285"/>
            <a:ext cx="8458200" cy="5878195"/>
          </a:xfrm>
        </p:spPr>
        <p:txBody>
          <a:bodyPr/>
          <a:p>
            <a:pPr>
              <a:buNone/>
            </a:pPr>
            <a:r>
              <a:rPr lang="en-US" altLang="zh-CN" sz="5400" b="1" dirty="0">
                <a:solidFill>
                  <a:srgbClr val="FF0000"/>
                </a:solidFill>
              </a:rPr>
              <a:t> </a:t>
            </a:r>
            <a:r>
              <a:rPr lang="zh-CN" altLang="en-US" sz="5400" b="1" dirty="0">
                <a:solidFill>
                  <a:srgbClr val="FF0000"/>
                </a:solidFill>
              </a:rPr>
              <a:t>人类诗意地栖居在大地上。 </a:t>
            </a:r>
            <a:endParaRPr lang="zh-CN" altLang="en-US" sz="5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sz="5400" b="1" dirty="0">
                <a:solidFill>
                  <a:srgbClr val="FF0000"/>
                </a:solidFill>
              </a:rPr>
              <a:t>                 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</a:rPr>
              <a:t>荷尔德林（德）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zh-CN" sz="4400" b="1" dirty="0">
                <a:solidFill>
                  <a:srgbClr val="FF0000"/>
                </a:solidFill>
              </a:rPr>
              <a:t>    纵浪大化中,不喜亦不惧。 应尽便须尽,无复独多虑</a:t>
            </a:r>
            <a:endParaRPr lang="zh-CN" altLang="zh-CN" sz="4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zh-CN" sz="4400" b="1" dirty="0">
                <a:solidFill>
                  <a:srgbClr val="FF0000"/>
                </a:solidFill>
              </a:rPr>
              <a:t>                       </a:t>
            </a:r>
            <a:r>
              <a:rPr lang="en-US" altLang="zh-CN" sz="4400" b="1" dirty="0">
                <a:solidFill>
                  <a:srgbClr val="FF0000"/>
                </a:solidFill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</a:rPr>
              <a:t>陶渊明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zh-CN" sz="4400" b="1" dirty="0">
                <a:solidFill>
                  <a:srgbClr val="FF0000"/>
                </a:solidFill>
              </a:rPr>
              <a:t>生活不只是眼前的苟且,还有诗和远方</a:t>
            </a:r>
            <a:endParaRPr lang="zh-CN" altLang="zh-CN" sz="4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zh-CN" sz="4400" b="1" dirty="0"/>
              <a:t>    </a:t>
            </a:r>
            <a:endParaRPr lang="zh-CN" altLang="zh-CN" sz="4400" b="1" dirty="0"/>
          </a:p>
          <a:p>
            <a:pPr>
              <a:buNone/>
            </a:pPr>
            <a:endParaRPr lang="zh-CN" altLang="en-US" sz="4400" b="1" dirty="0"/>
          </a:p>
          <a:p>
            <a:pPr>
              <a:buNone/>
            </a:pPr>
            <a:endParaRPr lang="zh-CN" altLang="en-US" sz="44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kjhh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684213" y="1557338"/>
            <a:ext cx="4824412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7200" b="1">
                <a:solidFill>
                  <a:srgbClr val="0000FF"/>
                </a:solidFill>
                <a:ea typeface="方正黄草简体" pitchFamily="2" charset="-122"/>
              </a:rPr>
              <a:t>谢谢指导！</a:t>
            </a:r>
            <a:endParaRPr lang="zh-CN" altLang="en-US" sz="7200" b="1">
              <a:solidFill>
                <a:srgbClr val="0000FF"/>
              </a:solidFill>
              <a:ea typeface="方正黄草简体" pitchFamily="2" charset="-122"/>
            </a:endParaRPr>
          </a:p>
        </p:txBody>
      </p:sp>
      <p:pic>
        <p:nvPicPr>
          <p:cNvPr id="31748" name="Picture 4" descr="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-241300"/>
            <a:ext cx="9359900" cy="727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619250" y="1916113"/>
            <a:ext cx="5184775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5400" b="1">
                <a:solidFill>
                  <a:srgbClr val="CC0000"/>
                </a:solidFill>
                <a:ea typeface="华文彩云" panose="02010800040101010101" pitchFamily="2" charset="-122"/>
              </a:rPr>
              <a:t>   </a:t>
            </a:r>
            <a:r>
              <a:rPr lang="zh-CN" altLang="en-US" sz="5400" b="1">
                <a:solidFill>
                  <a:srgbClr val="CC0000"/>
                </a:solidFill>
                <a:ea typeface="华文彩云" panose="02010800040101010101" pitchFamily="2" charset="-122"/>
              </a:rPr>
              <a:t>谢 谢 指 导！</a:t>
            </a:r>
            <a:endParaRPr lang="zh-CN" altLang="en-US" sz="5400" b="1">
              <a:solidFill>
                <a:srgbClr val="CC0000"/>
              </a:solidFill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研读诗歌提技能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1.完成《世纪金榜》P34-35的阅读和《课时作业》P95-96的13和14题。</a:t>
            </a:r>
            <a:endParaRPr lang="zh-CN" altLang="en-US"/>
          </a:p>
          <a:p>
            <a:r>
              <a:rPr lang="en-US" altLang="zh-CN"/>
              <a:t>2.</a:t>
            </a:r>
            <a:r>
              <a:rPr lang="zh-CN" altLang="en-US"/>
              <a:t>将该诗改写成一首现代诗或散文。</a:t>
            </a:r>
            <a:endParaRPr lang="zh-CN" altLang="en-US"/>
          </a:p>
          <a:p>
            <a:r>
              <a:rPr lang="en-US" altLang="zh-CN"/>
              <a:t>3</a:t>
            </a:r>
            <a:r>
              <a:rPr lang="zh-CN" altLang="en-US"/>
              <a:t>.本周随笔：结合课前发的陶渊明阅读专题资料，谈谈陶渊明其人其事其诗给你的启示，或谈谈你对古代归隐现象的看法。</a:t>
            </a:r>
            <a:endParaRPr lang="zh-CN" altLang="en-US"/>
          </a:p>
        </p:txBody>
      </p:sp>
    </p:spTree>
  </p:cSld>
  <p:clrMapOvr>
    <a:masterClrMapping/>
  </p:clrMapOvr>
  <p:transition>
    <p:blinds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7" name="Picture 7" descr="pre_lady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4581525"/>
            <a:ext cx="1119188" cy="2085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8" name="Rectangle 2"/>
          <p:cNvSpPr>
            <a:spLocks noGrp="1" noRot="1"/>
          </p:cNvSpPr>
          <p:nvPr>
            <p:ph type="title"/>
          </p:nvPr>
        </p:nvSpPr>
        <p:spPr>
          <a:xfrm>
            <a:off x="179388" y="0"/>
            <a:ext cx="8540750" cy="1143000"/>
          </a:xfrm>
        </p:spPr>
        <p:txBody>
          <a:bodyPr vert="horz" wrap="square" lIns="91440" tIns="45720" rIns="91440" bIns="45720" anchor="ctr"/>
          <a:p>
            <a:r>
              <a:rPr lang="zh-CN" altLang="en-US" b="1" dirty="0"/>
              <a:t>归园田居（林子桃）</a:t>
            </a:r>
            <a:endParaRPr lang="zh-CN" altLang="en-US" b="1" dirty="0"/>
          </a:p>
        </p:txBody>
      </p:sp>
      <p:sp>
        <p:nvSpPr>
          <p:cNvPr id="39939" name="Rectangle 3"/>
          <p:cNvSpPr>
            <a:spLocks noGrp="1" noRot="1"/>
          </p:cNvSpPr>
          <p:nvPr>
            <p:ph idx="1"/>
          </p:nvPr>
        </p:nvSpPr>
        <p:spPr>
          <a:xfrm>
            <a:off x="91440" y="1412875"/>
            <a:ext cx="4699635" cy="4498975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zh-CN" altLang="en-US" b="1" dirty="0"/>
              <a:t>这是一条漆黑的路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再向前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仍是伸手不见五指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像是关在笼中的鸟雀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又像是困于水中的游鱼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此时此刻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心中止不住归去的念头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如泉喷涌</a:t>
            </a: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pPr>
              <a:buNone/>
            </a:pPr>
            <a:endParaRPr lang="zh-CN" altLang="en-US" b="1" dirty="0"/>
          </a:p>
        </p:txBody>
      </p:sp>
      <p:sp>
        <p:nvSpPr>
          <p:cNvPr id="39940" name="Rectangle 4"/>
          <p:cNvSpPr>
            <a:spLocks noRot="1"/>
          </p:cNvSpPr>
          <p:nvPr/>
        </p:nvSpPr>
        <p:spPr>
          <a:xfrm>
            <a:off x="4643438" y="1268413"/>
            <a:ext cx="5148262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最初的起点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我还是毅然而归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守望着朴素的田地与茅屋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伴随着声声鸡鸣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日出而作，日落而出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不问世俗，返璞归真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看似平凡的生活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我也自得其乐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因为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r>
              <a:rPr lang="zh-CN" altLang="en-US" sz="3200" b="1" dirty="0">
                <a:latin typeface="Arial" panose="020B0604020202020204" pitchFamily="34" charset="0"/>
              </a:rPr>
              <a:t>这是我要追寻的生活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endParaRPr lang="zh-CN" altLang="en-US" sz="3200" b="1" dirty="0">
              <a:latin typeface="Arial" panose="020B0604020202020204" pitchFamily="34" charset="0"/>
            </a:endParaRPr>
          </a:p>
          <a:p>
            <a:pPr marL="342900" indent="-342900" eaLnBrk="0" hangingPunct="0"/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39943" name="直接连接符 39942"/>
          <p:cNvSpPr/>
          <p:nvPr/>
        </p:nvSpPr>
        <p:spPr>
          <a:xfrm>
            <a:off x="4284663" y="1484313"/>
            <a:ext cx="0" cy="3527425"/>
          </a:xfrm>
          <a:prstGeom prst="line">
            <a:avLst/>
          </a:prstGeom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666" name="标题 113665"/>
          <p:cNvSpPr>
            <a:spLocks noGrp="1" noRot="1"/>
          </p:cNvSpPr>
          <p:nvPr>
            <p:ph type="title"/>
          </p:nvPr>
        </p:nvSpPr>
        <p:spPr>
          <a:xfrm>
            <a:off x="2124075" y="0"/>
            <a:ext cx="8540750" cy="1143000"/>
          </a:xfrm>
        </p:spPr>
        <p:txBody>
          <a:bodyPr anchor="ctr"/>
          <a:p>
            <a:endParaRPr lang="en-US" altLang="zh-CN" sz="3600" b="1" dirty="0"/>
          </a:p>
        </p:txBody>
      </p:sp>
      <p:sp>
        <p:nvSpPr>
          <p:cNvPr id="113667" name="文本占位符 113666"/>
          <p:cNvSpPr>
            <a:spLocks noGrp="1" noRot="1"/>
          </p:cNvSpPr>
          <p:nvPr>
            <p:ph type="body" idx="1"/>
          </p:nvPr>
        </p:nvSpPr>
        <p:spPr>
          <a:xfrm>
            <a:off x="323850" y="765175"/>
            <a:ext cx="4319588" cy="3557588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/>
              <a:t>生活不止眼前的苟且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还有诗和园田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诗不曾离我而去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园田亦该如此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哪怕两鬓斑斑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纵使两袖清风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也应诗意栖居在园田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en-US" altLang="zh-CN" b="1" dirty="0"/>
              <a:t>……</a:t>
            </a:r>
            <a:endParaRPr lang="en-US" altLang="zh-CN" b="1" dirty="0"/>
          </a:p>
          <a:p>
            <a:pPr>
              <a:lnSpc>
                <a:spcPct val="90000"/>
              </a:lnSpc>
              <a:buNone/>
            </a:pPr>
            <a:endParaRPr lang="zh-CN" altLang="en-US" b="1" dirty="0">
              <a:solidFill>
                <a:schemeClr val="tx2"/>
              </a:solidFill>
            </a:endParaRPr>
          </a:p>
        </p:txBody>
      </p:sp>
      <p:sp>
        <p:nvSpPr>
          <p:cNvPr id="113669" name="文本框 113668"/>
          <p:cNvSpPr txBox="1"/>
          <p:nvPr/>
        </p:nvSpPr>
        <p:spPr>
          <a:xfrm>
            <a:off x="250825" y="5229225"/>
            <a:ext cx="403383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（师评：巧妙的化用）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3670" name="矩形 113669"/>
          <p:cNvSpPr/>
          <p:nvPr/>
        </p:nvSpPr>
        <p:spPr>
          <a:xfrm>
            <a:off x="4716463" y="4797425"/>
            <a:ext cx="37909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、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3671" name="矩形 113670"/>
          <p:cNvSpPr/>
          <p:nvPr/>
        </p:nvSpPr>
        <p:spPr>
          <a:xfrm>
            <a:off x="684213" y="4341813"/>
            <a:ext cx="2722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dirty="0">
                <a:solidFill>
                  <a:srgbClr val="0000CC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4000" dirty="0">
                <a:solidFill>
                  <a:srgbClr val="0000CC"/>
                </a:solidFill>
                <a:latin typeface="Arial" panose="020B0604020202020204" pitchFamily="34" charset="0"/>
              </a:rPr>
              <a:t>周昕玥</a:t>
            </a:r>
            <a:endParaRPr lang="zh-CN" altLang="en-US" sz="4000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3672" name="矩形 113671"/>
          <p:cNvSpPr/>
          <p:nvPr/>
        </p:nvSpPr>
        <p:spPr>
          <a:xfrm>
            <a:off x="5508625" y="3860800"/>
            <a:ext cx="69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dirty="0">
                <a:solidFill>
                  <a:srgbClr val="0000CC"/>
                </a:solidFill>
                <a:latin typeface="Arial" panose="020B0604020202020204" pitchFamily="34" charset="0"/>
              </a:rPr>
              <a:t>、</a:t>
            </a:r>
            <a:endParaRPr lang="zh-CN" altLang="en-US" sz="4000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3673" name="直接连接符 113672"/>
          <p:cNvSpPr/>
          <p:nvPr/>
        </p:nvSpPr>
        <p:spPr>
          <a:xfrm>
            <a:off x="4211638" y="1700213"/>
            <a:ext cx="0" cy="3527425"/>
          </a:xfrm>
          <a:prstGeom prst="line">
            <a:avLst/>
          </a:prstGeom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/>
      <p:bldP spid="113670" grpId="0"/>
      <p:bldP spid="113671" grpId="0"/>
      <p:bldP spid="11367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8" name="文本框 38917"/>
          <p:cNvSpPr txBox="1"/>
          <p:nvPr/>
        </p:nvSpPr>
        <p:spPr>
          <a:xfrm>
            <a:off x="126365" y="1583690"/>
            <a:ext cx="8808720" cy="42157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 u="none" dirty="0">
                <a:latin typeface="华文楷体" pitchFamily="2" charset="-122"/>
                <a:ea typeface="华文楷体" pitchFamily="2" charset="-122"/>
              </a:rPr>
              <a:t>  </a:t>
            </a:r>
            <a:r>
              <a:rPr lang="zh-CN" altLang="en-US" sz="2800" b="1" u="none" dirty="0">
                <a:latin typeface="华文楷体" pitchFamily="2" charset="-122"/>
                <a:ea typeface="华文楷体" pitchFamily="2" charset="-122"/>
              </a:rPr>
              <a:t>鸟语花香，树荫深处有涓涓细流的别样世界是我少时就向往的世界，曾想过老时</a:t>
            </a:r>
            <a:r>
              <a:rPr lang="en-US" altLang="zh-CN" sz="2800" b="1" u="none" dirty="0">
                <a:latin typeface="华文楷体" pitchFamily="2" charset="-122"/>
                <a:ea typeface="华文楷体" pitchFamily="2" charset="-122"/>
              </a:rPr>
              <a:t>“</a:t>
            </a:r>
            <a:r>
              <a:rPr lang="zh-CN" altLang="en-US" sz="2800" b="1" u="none" dirty="0">
                <a:latin typeface="华文楷体" pitchFamily="2" charset="-122"/>
                <a:ea typeface="华文楷体" pitchFamily="2" charset="-122"/>
              </a:rPr>
              <a:t>种豆南山下</a:t>
            </a:r>
            <a:r>
              <a:rPr lang="en-US" altLang="zh-CN" sz="2800" b="1" u="none" dirty="0">
                <a:latin typeface="华文楷体" pitchFamily="2" charset="-122"/>
                <a:ea typeface="华文楷体" pitchFamily="2" charset="-122"/>
              </a:rPr>
              <a:t>”“</a:t>
            </a:r>
            <a:r>
              <a:rPr lang="zh-CN" altLang="en-US" sz="2800" b="1" u="none" dirty="0">
                <a:latin typeface="华文楷体" pitchFamily="2" charset="-122"/>
                <a:ea typeface="华文楷体" pitchFamily="2" charset="-122"/>
              </a:rPr>
              <a:t>带月荷锄归</a:t>
            </a:r>
            <a:r>
              <a:rPr lang="en-US" altLang="zh-CN" sz="2800" b="1" u="none" dirty="0">
                <a:latin typeface="华文楷体" pitchFamily="2" charset="-122"/>
                <a:ea typeface="华文楷体" pitchFamily="2" charset="-122"/>
              </a:rPr>
              <a:t>”</a:t>
            </a:r>
            <a:r>
              <a:rPr lang="zh-CN" altLang="en-US" sz="2800" b="1" u="none" dirty="0">
                <a:latin typeface="华文楷体" pitchFamily="2" charset="-122"/>
                <a:ea typeface="华文楷体" pitchFamily="2" charset="-122"/>
              </a:rPr>
              <a:t>的清闲生活，不需要迎合世俗，不需要理会尘事，那是多么的幸福</a:t>
            </a:r>
            <a:r>
              <a:rPr lang="zh-CN" altLang="en-US" sz="3600" b="1" u="none" dirty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3600" b="1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600" b="1" u="none" dirty="0">
                <a:latin typeface="华文楷体" pitchFamily="2" charset="-122"/>
                <a:ea typeface="华文楷体" pitchFamily="2" charset="-122"/>
              </a:rPr>
              <a:t>   </a:t>
            </a:r>
            <a:r>
              <a:rPr lang="zh-CN" altLang="en-US" sz="2800" b="1" u="none" dirty="0">
                <a:latin typeface="华文楷体" pitchFamily="2" charset="-122"/>
                <a:ea typeface="华文楷体" pitchFamily="2" charset="-122"/>
              </a:rPr>
              <a:t>人之所愿，不可都成。我亦如此，一不小心，落入了尘世之网，我就像笼子里的鸟儿一样迷恋</a:t>
            </a:r>
            <a:r>
              <a:rPr lang="en-US" altLang="zh-CN" sz="2800" b="1" u="none" dirty="0">
                <a:latin typeface="华文楷体" pitchFamily="2" charset="-122"/>
                <a:ea typeface="华文楷体" pitchFamily="2" charset="-122"/>
              </a:rPr>
              <a:t>……</a:t>
            </a:r>
            <a:endParaRPr lang="en-US" altLang="zh-CN" sz="2800" b="1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600" b="1" u="none" dirty="0">
                <a:latin typeface="华文楷体" pitchFamily="2" charset="-122"/>
                <a:ea typeface="华文楷体" pitchFamily="2" charset="-122"/>
              </a:rPr>
              <a:t>    </a:t>
            </a:r>
            <a:endParaRPr lang="zh-CN" altLang="en-US" sz="3600" b="1" u="none" dirty="0">
              <a:latin typeface="华文楷体" pitchFamily="2" charset="-122"/>
              <a:ea typeface="华文楷体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600" b="1" u="none" dirty="0">
                <a:latin typeface="华文楷体" pitchFamily="2" charset="-122"/>
                <a:ea typeface="华文楷体" pitchFamily="2" charset="-122"/>
              </a:rPr>
              <a:t>   </a:t>
            </a:r>
            <a:endParaRPr lang="zh-CN" altLang="en-US" sz="3600" b="1" u="none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8919" name="矩形 38918"/>
          <p:cNvSpPr/>
          <p:nvPr/>
        </p:nvSpPr>
        <p:spPr>
          <a:xfrm>
            <a:off x="1122680" y="340995"/>
            <a:ext cx="5709285" cy="79248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zh-CN" sz="2800">
                <a:ln w="9525" cap="flat" cmpd="sng">
                  <a:solidFill>
                    <a:srgbClr val="9933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993366"/>
                </a:soli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品读诗歌悟归心</a:t>
            </a:r>
            <a:endParaRPr lang="zh-CN" altLang="zh-CN" sz="2800">
              <a:ln w="9525" cap="flat" cmpd="sng">
                <a:solidFill>
                  <a:srgbClr val="9933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993366"/>
              </a:soli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52226"/>
          <p:cNvSpPr/>
          <p:nvPr/>
        </p:nvSpPr>
        <p:spPr>
          <a:xfrm>
            <a:off x="4530725" y="3137218"/>
            <a:ext cx="45862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 u="none" dirty="0">
                <a:latin typeface="华文行楷" pitchFamily="2" charset="-122"/>
                <a:ea typeface="华文行楷" pitchFamily="2" charset="-122"/>
              </a:rPr>
              <a:t>    </a:t>
            </a:r>
            <a:r>
              <a:rPr lang="zh-CN" altLang="en-US" sz="3200" b="0" u="none" dirty="0">
                <a:latin typeface="华文行楷" pitchFamily="2" charset="-122"/>
                <a:ea typeface="华文行楷" pitchFamily="2" charset="-122"/>
              </a:rPr>
              <a:t> </a:t>
            </a:r>
            <a:endParaRPr lang="zh-CN" altLang="en-US" sz="3200" b="0" u="none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2" grpId="0"/>
    </p:bldLst>
  </p:timing>
</p:sld>
</file>

<file path=ppt/theme/theme1.xml><?xml version="1.0" encoding="utf-8"?>
<a:theme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人淡如菊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0</TotalTime>
  <Words>3839</Words>
  <Application>WPS 演示</Application>
  <PresentationFormat>在屏幕上显示</PresentationFormat>
  <Paragraphs>437</Paragraphs>
  <Slides>37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37</vt:i4>
      </vt:variant>
    </vt:vector>
  </HeadingPairs>
  <TitlesOfParts>
    <vt:vector size="65" baseType="lpstr">
      <vt:lpstr>Arial</vt:lpstr>
      <vt:lpstr>宋体</vt:lpstr>
      <vt:lpstr>Wingdings</vt:lpstr>
      <vt:lpstr>黑体</vt:lpstr>
      <vt:lpstr>Wingdings 2</vt:lpstr>
      <vt:lpstr>华文行楷</vt:lpstr>
      <vt:lpstr>楷体_GB2312</vt:lpstr>
      <vt:lpstr>仿宋_GB2312</vt:lpstr>
      <vt:lpstr>华文楷体</vt:lpstr>
      <vt:lpstr>隶书</vt:lpstr>
      <vt:lpstr>楷体</vt:lpstr>
      <vt:lpstr>新宋体</vt:lpstr>
      <vt:lpstr>微软雅黑</vt:lpstr>
      <vt:lpstr>Arial Unicode MS</vt:lpstr>
      <vt:lpstr>Calibri</vt:lpstr>
      <vt:lpstr>Times New Roman</vt:lpstr>
      <vt:lpstr>楷体_GB2312</vt:lpstr>
      <vt:lpstr>隶书</vt:lpstr>
      <vt:lpstr>Arial Black</vt:lpstr>
      <vt:lpstr>方正黄草简体</vt:lpstr>
      <vt:lpstr>华文彩云</vt:lpstr>
      <vt:lpstr>Wingdings</vt:lpstr>
      <vt:lpstr>仿宋</vt:lpstr>
      <vt:lpstr>吉祥如意</vt:lpstr>
      <vt:lpstr>默认设计模板</vt:lpstr>
      <vt:lpstr>1_默认设计模板</vt:lpstr>
      <vt:lpstr>人淡如菊</vt:lpstr>
      <vt:lpstr>1_吉祥如意</vt:lpstr>
      <vt:lpstr>PowerPoint 演示文稿</vt:lpstr>
      <vt:lpstr>PowerPoint 演示文稿</vt:lpstr>
      <vt:lpstr>                     归园田居·其一</vt:lpstr>
      <vt:lpstr>PowerPoint 演示文稿</vt:lpstr>
      <vt:lpstr>PowerPoint 演示文稿</vt:lpstr>
      <vt:lpstr>1、从何而归？</vt:lpstr>
      <vt:lpstr>   2、为何而归？</vt:lpstr>
      <vt:lpstr>   2、为何而归？</vt:lpstr>
      <vt:lpstr>PowerPoint 演示文稿</vt:lpstr>
      <vt:lpstr>       深读诗歌析归心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一课一得 知识链接——山水田园诗的常见艺术技巧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研读诗歌提技能</vt:lpstr>
      <vt:lpstr>归园田居（林子桃）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%EF%BC%8D%E4%BB%8A%E5%A4%95%E4%BD%95%E5%</cp:lastModifiedBy>
  <cp:revision>367</cp:revision>
  <dcterms:created xsi:type="dcterms:W3CDTF">2007-11-17T04:50:00Z</dcterms:created>
  <dcterms:modified xsi:type="dcterms:W3CDTF">2017-12-01T08:39:38Z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