
<file path=[Content_Types].xml><?xml version="1.0" encoding="utf-8"?>
<Types xmlns="http://schemas.openxmlformats.org/package/2006/content-types">
  <Default Extension="png" ContentType="image/png"/>
  <Default Extension="bin" ContentType="application/vnd.ms-office.activeX"/>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activeX/activeX1.xml" ContentType="application/vnd.ms-office.activeX+xml"/>
  <Override PartName="/ppt/notesSlides/notesSlide1.xml" ContentType="application/vnd.openxmlformats-officedocument.presentationml.notesSlide+xml"/>
  <Override PartName="/ppt/activeX/activeX2.xml" ContentType="application/vnd.ms-office.activeX+xml"/>
  <Override PartName="/ppt/embeddings/oleObject1.bin" ContentType="application/vnd.openxmlformats-officedocument.oleObject"/>
  <Override PartName="/ppt/embeddings/oleObject2.bin" ContentType="application/vnd.openxmlformats-officedocument.oleObject"/>
  <Override PartName="/ppt/activeX/activeX3.xml" ContentType="application/vnd.ms-office.activeX+xml"/>
  <Override PartName="/ppt/embeddings/oleObject3.bin" ContentType="application/vnd.openxmlformats-officedocument.oleObject"/>
  <Override PartName="/ppt/embeddings/oleObject4.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9" r:id="rId3"/>
    <p:sldId id="258" r:id="rId4"/>
    <p:sldId id="261" r:id="rId5"/>
    <p:sldId id="262" r:id="rId6"/>
    <p:sldId id="263" r:id="rId7"/>
    <p:sldId id="264" r:id="rId8"/>
    <p:sldId id="265" r:id="rId9"/>
    <p:sldId id="260" r:id="rId10"/>
    <p:sldId id="266" r:id="rId11"/>
    <p:sldId id="267" r:id="rId12"/>
    <p:sldId id="268" r:id="rId13"/>
    <p:sldId id="269" r:id="rId14"/>
    <p:sldId id="270" r:id="rId15"/>
    <p:sldId id="256" r:id="rId16"/>
    <p:sldId id="271" r:id="rId17"/>
    <p:sldId id="272" r:id="rId18"/>
    <p:sldId id="273" r:id="rId19"/>
    <p:sldId id="274" r:id="rId20"/>
    <p:sldId id="275" r:id="rId2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08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8F88F2-6A03-44DB-80E5-703F713C2A01}" type="datetimeFigureOut">
              <a:rPr lang="zh-CN" altLang="en-US" smtClean="0"/>
              <a:t>2017/11/30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EDEA4B-ACFA-449B-8BA5-7999489D7C0F}" type="slidenum">
              <a:rPr lang="zh-CN" altLang="en-US" smtClean="0"/>
              <a:t>‹#›</a:t>
            </a:fld>
            <a:endParaRPr lang="zh-CN" altLang="en-US"/>
          </a:p>
        </p:txBody>
      </p:sp>
    </p:spTree>
    <p:extLst>
      <p:ext uri="{BB962C8B-B14F-4D97-AF65-F5344CB8AC3E}">
        <p14:creationId xmlns:p14="http://schemas.microsoft.com/office/powerpoint/2010/main" val="750082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C04176-2864-4234-82A9-61537D7AB128}" type="slidenum">
              <a:rPr lang="zh-CN" altLang="en-US"/>
              <a:pPr/>
              <a:t>7</a:t>
            </a:fld>
            <a:endParaRPr lang="en-US" altLang="zh-CN"/>
          </a:p>
        </p:txBody>
      </p:sp>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p:txBody>
          <a:bodyPr/>
          <a:lstStyle/>
          <a:p>
            <a:pPr>
              <a:spcBef>
                <a:spcPct val="50000"/>
              </a:spcBef>
            </a:pPr>
            <a:r>
              <a:rPr lang="zh-CN" b="1">
                <a:solidFill>
                  <a:srgbClr val="0000FF"/>
                </a:solidFill>
              </a:rPr>
              <a:t>酶如何在细胞中发挥作用</a:t>
            </a:r>
            <a:r>
              <a:rPr lang="zh-CN" altLang="en-US" b="1">
                <a:solidFill>
                  <a:srgbClr val="0000FF"/>
                </a:solidFill>
              </a:rPr>
              <a:t>呢</a:t>
            </a:r>
            <a:r>
              <a:rPr lang="en-US" altLang="zh-CN" b="1">
                <a:solidFill>
                  <a:srgbClr val="0000FF"/>
                </a:solidFill>
              </a:rPr>
              <a:t>?</a:t>
            </a:r>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2017/11/30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fld id="{601DCDDE-6BB9-482A-9441-F39F1C54C34F}" type="datetimeFigureOut">
              <a:rPr lang="zh-CN" altLang="en-US"/>
              <a:pPr/>
              <a:t>2017/11/30</a:t>
            </a:fld>
            <a:endParaRPr lang="en-US"/>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en-US"/>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0DE58EAB-08F2-40C2-98A5-4BD9CE064ACB}" type="slidenum">
              <a:rPr lang="zh-CN" altLang="en-US"/>
              <a:pPr/>
              <a:t>‹#›</a:t>
            </a:fld>
            <a:endParaRPr lang="en-US"/>
          </a:p>
        </p:txBody>
      </p:sp>
    </p:spTree>
    <p:extLst>
      <p:ext uri="{BB962C8B-B14F-4D97-AF65-F5344CB8AC3E}">
        <p14:creationId xmlns:p14="http://schemas.microsoft.com/office/powerpoint/2010/main" val="26553654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a:t>单击此处编辑母版标题样式</a:t>
            </a:r>
          </a:p>
        </p:txBody>
      </p:sp>
      <p:sp>
        <p:nvSpPr>
          <p:cNvPr id="3" name="文本占位符 2"/>
          <p:cNvSpPr>
            <a:spLocks noGrp="1"/>
          </p:cNvSpPr>
          <p:nvPr>
            <p:ph type="body" sz="half" idx="1"/>
          </p:nvPr>
        </p:nvSpPr>
        <p:spPr>
          <a:xfrm>
            <a:off x="685800" y="1981200"/>
            <a:ext cx="3810000" cy="4114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4114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8400"/>
            <a:ext cx="1905000" cy="457200"/>
          </a:xfrm>
        </p:spPr>
        <p:txBody>
          <a:bodyPr/>
          <a:lstStyle>
            <a:lvl1pPr>
              <a:defRPr/>
            </a:lvl1pPr>
          </a:lstStyle>
          <a:p>
            <a:fld id="{389B7284-8BE6-426A-BA67-BC3FCC327636}" type="slidenum">
              <a:rPr lang="zh-CN" altLang="en-US"/>
              <a:pPr/>
              <a:t>‹#›</a:t>
            </a:fld>
            <a:endParaRPr lang="en-US" altLang="zh-CN"/>
          </a:p>
        </p:txBody>
      </p:sp>
    </p:spTree>
    <p:extLst>
      <p:ext uri="{BB962C8B-B14F-4D97-AF65-F5344CB8AC3E}">
        <p14:creationId xmlns:p14="http://schemas.microsoft.com/office/powerpoint/2010/main" val="3297528508"/>
      </p:ext>
    </p:extLst>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2017/11/30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2.xml"/><Relationship Id="rId1" Type="http://schemas.openxmlformats.org/officeDocument/2006/relationships/vmlDrawing" Target="../drawings/vmlDrawing2.v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file:///F:\&#31532;&#20116;&#31456;\&#27604;&#36739;&#36807;&#27687;&#21270;&#27682;&#22312;&#19981;&#21516;&#26465;&#20214;&#19979;&#30340;&#20998;&#35299;.avi" TargetMode="External"/><Relationship Id="rId5" Type="http://schemas.openxmlformats.org/officeDocument/2006/relationships/image" Target="../media/image10.png"/><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0.png"/><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3.xml"/><Relationship Id="rId1" Type="http://schemas.openxmlformats.org/officeDocument/2006/relationships/vmlDrawing" Target="../drawings/vmlDrawing5.v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3.xml"/><Relationship Id="rId1" Type="http://schemas.openxmlformats.org/officeDocument/2006/relationships/vmlDrawing" Target="../drawings/vmlDrawing6.v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mc:AlternateContent xmlns:mc="http://schemas.openxmlformats.org/markup-compatibility/2006">
        <mc:Choice xmlns:v="urn:schemas-microsoft-com:vml" Requires="v">
          <p:control spid="2051" name="ShockwaveFlash1" r:id="rId2" imgW="8388257" imgH="6857143"/>
        </mc:Choice>
        <mc:Fallback>
          <p:control name="ShockwaveFlash1" r:id="rId2" imgW="8388257" imgH="6857143">
            <p:pic>
              <p:nvPicPr>
                <p:cNvPr id="0" name="ShockwaveFlash1"/>
                <p:cNvPicPr preferRelativeResize="0">
                  <a:picLocks noChangeArrowheads="1" noChangeShapeType="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8388350" cy="68580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5165567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noChangeArrowheads="1"/>
          </p:cNvSpPr>
          <p:nvPr>
            <p:ph type="body" idx="1"/>
          </p:nvPr>
        </p:nvSpPr>
        <p:spPr>
          <a:xfrm>
            <a:off x="685800" y="765175"/>
            <a:ext cx="7772400" cy="5330825"/>
          </a:xfrm>
        </p:spPr>
        <p:txBody>
          <a:bodyPr/>
          <a:lstStyle/>
          <a:p>
            <a:pPr>
              <a:buFontTx/>
              <a:buNone/>
            </a:pPr>
            <a:r>
              <a:rPr lang="zh-CN" altLang="en-US" sz="3600" b="1" dirty="0">
                <a:solidFill>
                  <a:srgbClr val="FF0000"/>
                </a:solidFill>
              </a:rPr>
              <a:t>物理性消化</a:t>
            </a:r>
            <a:r>
              <a:rPr lang="zh-CN" altLang="en-US" dirty="0"/>
              <a:t>是指牙齿的咀嚼、舌的搅拌、胃肠</a:t>
            </a:r>
            <a:r>
              <a:rPr lang="zh-CN" altLang="en-US"/>
              <a:t>的</a:t>
            </a:r>
            <a:r>
              <a:rPr lang="zh-CN" altLang="en-US" smtClean="0"/>
              <a:t>蠕动，</a:t>
            </a:r>
            <a:r>
              <a:rPr lang="zh-CN" altLang="en-US" dirty="0"/>
              <a:t>它将食物磨碎，改变食物的形态，但不改变食物的分子结构和化学性质的一个物理过程</a:t>
            </a:r>
            <a:r>
              <a:rPr lang="zh-CN" altLang="en-US" dirty="0" smtClean="0"/>
              <a:t>。</a:t>
            </a:r>
            <a:endParaRPr lang="en-US" altLang="zh-CN" dirty="0" smtClean="0"/>
          </a:p>
          <a:p>
            <a:pPr>
              <a:buFontTx/>
              <a:buNone/>
            </a:pPr>
            <a:endParaRPr lang="zh-CN" altLang="en-US" dirty="0"/>
          </a:p>
          <a:p>
            <a:pPr>
              <a:buFontTx/>
              <a:buNone/>
            </a:pPr>
            <a:r>
              <a:rPr lang="zh-CN" altLang="en-US" sz="3600" b="1" dirty="0">
                <a:solidFill>
                  <a:srgbClr val="FF0000"/>
                </a:solidFill>
              </a:rPr>
              <a:t>化学消化</a:t>
            </a:r>
            <a:r>
              <a:rPr lang="zh-CN" altLang="en-US" dirty="0"/>
              <a:t>是指通过消化酶的作用，将不溶于水的淀粉、蛋白质和脂肪分解成可溶于水的小分子有机物的过程。 </a:t>
            </a:r>
          </a:p>
          <a:p>
            <a:pPr>
              <a:buFontTx/>
              <a:buNone/>
            </a:pPr>
            <a:endParaRPr lang="zh-CN" altLang="en-US" dirty="0"/>
          </a:p>
        </p:txBody>
      </p:sp>
    </p:spTree>
    <p:extLst>
      <p:ext uri="{BB962C8B-B14F-4D97-AF65-F5344CB8AC3E}">
        <p14:creationId xmlns:p14="http://schemas.microsoft.com/office/powerpoint/2010/main" val="4171851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7"/>
          <p:cNvSpPr>
            <a:spLocks noChangeArrowheads="1"/>
          </p:cNvSpPr>
          <p:nvPr/>
        </p:nvSpPr>
        <p:spPr bwMode="auto">
          <a:xfrm>
            <a:off x="539552" y="1052736"/>
            <a:ext cx="81819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4400" dirty="0">
                <a:solidFill>
                  <a:srgbClr val="000000"/>
                </a:solidFill>
                <a:latin typeface="黑体" pitchFamily="49" charset="-122"/>
                <a:ea typeface="黑体" pitchFamily="49" charset="-122"/>
              </a:rPr>
              <a:t>第</a:t>
            </a:r>
            <a:r>
              <a:rPr lang="en-US" sz="4400" dirty="0">
                <a:solidFill>
                  <a:srgbClr val="000000"/>
                </a:solidFill>
                <a:latin typeface="黑体" pitchFamily="49" charset="-122"/>
                <a:ea typeface="黑体" pitchFamily="49" charset="-122"/>
              </a:rPr>
              <a:t>5</a:t>
            </a:r>
            <a:r>
              <a:rPr lang="zh-CN" altLang="en-US" sz="4400" dirty="0">
                <a:solidFill>
                  <a:srgbClr val="000000"/>
                </a:solidFill>
                <a:latin typeface="黑体" pitchFamily="49" charset="-122"/>
                <a:ea typeface="黑体" pitchFamily="49" charset="-122"/>
              </a:rPr>
              <a:t>章  细胞的能量供应和利用</a:t>
            </a:r>
          </a:p>
        </p:txBody>
      </p:sp>
      <p:sp>
        <p:nvSpPr>
          <p:cNvPr id="4099" name="Rectangle 58"/>
          <p:cNvSpPr>
            <a:spLocks noChangeArrowheads="1"/>
          </p:cNvSpPr>
          <p:nvPr/>
        </p:nvSpPr>
        <p:spPr bwMode="auto">
          <a:xfrm>
            <a:off x="755576" y="4905063"/>
            <a:ext cx="82280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4000" dirty="0">
                <a:solidFill>
                  <a:srgbClr val="FF0000"/>
                </a:solidFill>
                <a:latin typeface="黑体" pitchFamily="49" charset="-122"/>
                <a:ea typeface="黑体" pitchFamily="49" charset="-122"/>
              </a:rPr>
              <a:t>第</a:t>
            </a:r>
            <a:r>
              <a:rPr lang="en-US" sz="4000" dirty="0">
                <a:solidFill>
                  <a:srgbClr val="FF0000"/>
                </a:solidFill>
                <a:latin typeface="黑体" pitchFamily="49" charset="-122"/>
                <a:ea typeface="黑体" pitchFamily="49" charset="-122"/>
              </a:rPr>
              <a:t>1</a:t>
            </a:r>
            <a:r>
              <a:rPr lang="zh-CN" altLang="en-US" sz="4000" dirty="0">
                <a:solidFill>
                  <a:srgbClr val="FF0000"/>
                </a:solidFill>
                <a:latin typeface="黑体" pitchFamily="49" charset="-122"/>
                <a:ea typeface="黑体" pitchFamily="49" charset="-122"/>
              </a:rPr>
              <a:t>节  降低化学反应活化能的酶</a:t>
            </a:r>
          </a:p>
        </p:txBody>
      </p:sp>
      <p:sp>
        <p:nvSpPr>
          <p:cNvPr id="4" name="Text Box 11"/>
          <p:cNvSpPr txBox="1">
            <a:spLocks noChangeArrowheads="1"/>
          </p:cNvSpPr>
          <p:nvPr/>
        </p:nvSpPr>
        <p:spPr bwMode="auto">
          <a:xfrm>
            <a:off x="880903" y="2132856"/>
            <a:ext cx="7123113"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50000"/>
              </a:lnSpc>
              <a:defRPr/>
            </a:pPr>
            <a:r>
              <a:rPr lang="zh-CN" altLang="en-US" sz="3600" b="1" dirty="0" smtClean="0">
                <a:solidFill>
                  <a:srgbClr val="92D050"/>
                </a:solidFill>
                <a:ea typeface="黑体" pitchFamily="49" charset="-122"/>
              </a:rPr>
              <a:t>细胞代谢：</a:t>
            </a:r>
            <a:endParaRPr lang="en-US" altLang="zh-CN" sz="3600" b="1" dirty="0" smtClean="0">
              <a:solidFill>
                <a:srgbClr val="92D050"/>
              </a:solidFill>
              <a:ea typeface="黑体" pitchFamily="49" charset="-122"/>
            </a:endParaRPr>
          </a:p>
          <a:p>
            <a:pPr eaLnBrk="1" hangingPunct="1">
              <a:lnSpc>
                <a:spcPct val="150000"/>
              </a:lnSpc>
              <a:defRPr/>
            </a:pPr>
            <a:r>
              <a:rPr lang="zh-CN" altLang="en-US" sz="3600" b="1" dirty="0" smtClean="0">
                <a:solidFill>
                  <a:schemeClr val="tx2">
                    <a:lumMod val="50000"/>
                  </a:schemeClr>
                </a:solidFill>
                <a:ea typeface="黑体" pitchFamily="49" charset="-122"/>
              </a:rPr>
              <a:t>细胞中每时每刻都进行着许多化学反应，统称为细胞代谢。</a:t>
            </a:r>
          </a:p>
        </p:txBody>
      </p:sp>
    </p:spTree>
    <p:extLst>
      <p:ext uri="{BB962C8B-B14F-4D97-AF65-F5344CB8AC3E}">
        <p14:creationId xmlns:p14="http://schemas.microsoft.com/office/powerpoint/2010/main" val="32991587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099"/>
                                        </p:tgtEl>
                                        <p:attrNameLst>
                                          <p:attrName>style.visibility</p:attrName>
                                        </p:attrNameLst>
                                      </p:cBhvr>
                                      <p:to>
                                        <p:strVal val="visible"/>
                                      </p:to>
                                    </p:set>
                                    <p:animEffect transition="in" filter="fade">
                                      <p:cBhvr>
                                        <p:cTn id="14"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tu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5181600" cy="4191000"/>
          </a:xfrm>
          <a:prstGeom prst="rect">
            <a:avLst/>
          </a:prstGeom>
          <a:solidFill>
            <a:schemeClr val="accent2"/>
          </a:solidFill>
          <a:ln w="76200" cmpd="tri">
            <a:solidFill>
              <a:schemeClr val="accent2"/>
            </a:solidFill>
            <a:miter lim="800000"/>
            <a:headEnd/>
            <a:tailEnd/>
          </a:ln>
        </p:spPr>
      </p:pic>
      <p:grpSp>
        <p:nvGrpSpPr>
          <p:cNvPr id="78851" name="Group 3"/>
          <p:cNvGrpSpPr>
            <a:grpSpLocks/>
          </p:cNvGrpSpPr>
          <p:nvPr/>
        </p:nvGrpSpPr>
        <p:grpSpPr bwMode="auto">
          <a:xfrm>
            <a:off x="5940425" y="188913"/>
            <a:ext cx="2743200" cy="3825875"/>
            <a:chOff x="3744" y="336"/>
            <a:chExt cx="1728" cy="2410"/>
          </a:xfrm>
        </p:grpSpPr>
        <p:grpSp>
          <p:nvGrpSpPr>
            <p:cNvPr id="78852" name="Group 4"/>
            <p:cNvGrpSpPr>
              <a:grpSpLocks/>
            </p:cNvGrpSpPr>
            <p:nvPr/>
          </p:nvGrpSpPr>
          <p:grpSpPr bwMode="auto">
            <a:xfrm>
              <a:off x="3792" y="336"/>
              <a:ext cx="1608" cy="744"/>
              <a:chOff x="3792" y="336"/>
              <a:chExt cx="1608" cy="744"/>
            </a:xfrm>
          </p:grpSpPr>
          <p:pic>
            <p:nvPicPr>
              <p:cNvPr id="78853" name="Picture 5" descr="WB02363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 y="336"/>
                <a:ext cx="1608" cy="744"/>
              </a:xfrm>
              <a:prstGeom prst="rect">
                <a:avLst/>
              </a:prstGeom>
              <a:noFill/>
              <a:extLst>
                <a:ext uri="{909E8E84-426E-40DD-AFC4-6F175D3DCCD1}">
                  <a14:hiddenFill xmlns:a14="http://schemas.microsoft.com/office/drawing/2010/main">
                    <a:solidFill>
                      <a:srgbClr val="FFFFFF"/>
                    </a:solidFill>
                  </a14:hiddenFill>
                </a:ext>
              </a:extLst>
            </p:spPr>
          </p:pic>
          <p:grpSp>
            <p:nvGrpSpPr>
              <p:cNvPr id="78854" name="Group 6"/>
              <p:cNvGrpSpPr>
                <a:grpSpLocks/>
              </p:cNvGrpSpPr>
              <p:nvPr/>
            </p:nvGrpSpPr>
            <p:grpSpPr bwMode="auto">
              <a:xfrm>
                <a:off x="3792" y="384"/>
                <a:ext cx="1392" cy="461"/>
                <a:chOff x="3792" y="384"/>
                <a:chExt cx="1392" cy="461"/>
              </a:xfrm>
            </p:grpSpPr>
            <p:sp>
              <p:nvSpPr>
                <p:cNvPr id="78855" name="Text Box 7"/>
                <p:cNvSpPr txBox="1">
                  <a:spLocks noChangeArrowheads="1"/>
                </p:cNvSpPr>
                <p:nvPr/>
              </p:nvSpPr>
              <p:spPr bwMode="auto">
                <a:xfrm>
                  <a:off x="3792" y="384"/>
                  <a:ext cx="139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a:p>
              </p:txBody>
            </p:sp>
            <p:sp>
              <p:nvSpPr>
                <p:cNvPr id="78856" name="Text Box 8"/>
                <p:cNvSpPr txBox="1">
                  <a:spLocks noChangeArrowheads="1"/>
                </p:cNvSpPr>
                <p:nvPr/>
              </p:nvSpPr>
              <p:spPr bwMode="auto">
                <a:xfrm>
                  <a:off x="4272" y="480"/>
                  <a:ext cx="76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3366FF"/>
                      </a:solidFill>
                    </a:rPr>
                    <a:t>思考</a:t>
                  </a:r>
                </a:p>
              </p:txBody>
            </p:sp>
          </p:grpSp>
        </p:grpSp>
        <p:sp>
          <p:nvSpPr>
            <p:cNvPr id="78857" name="Text Box 9"/>
            <p:cNvSpPr txBox="1">
              <a:spLocks noChangeArrowheads="1"/>
            </p:cNvSpPr>
            <p:nvPr/>
          </p:nvSpPr>
          <p:spPr bwMode="auto">
            <a:xfrm>
              <a:off x="3744" y="1536"/>
              <a:ext cx="1728" cy="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i="1">
                  <a:solidFill>
                    <a:srgbClr val="FF3300"/>
                  </a:solidFill>
                  <a:effectLst>
                    <a:outerShdw blurRad="38100" dist="38100" dir="2700000" algn="tl">
                      <a:srgbClr val="C0C0C0"/>
                    </a:outerShdw>
                  </a:effectLst>
                  <a:ea typeface="楷体_GB2312" pitchFamily="1" charset="-122"/>
                </a:rPr>
                <a:t>叶绿体的生理 功能是什么？</a:t>
              </a:r>
            </a:p>
          </p:txBody>
        </p:sp>
      </p:grpSp>
      <p:sp>
        <p:nvSpPr>
          <p:cNvPr id="78858" name="Text Box 10"/>
          <p:cNvSpPr txBox="1">
            <a:spLocks noChangeArrowheads="1"/>
          </p:cNvSpPr>
          <p:nvPr/>
        </p:nvSpPr>
        <p:spPr bwMode="auto">
          <a:xfrm>
            <a:off x="6135688" y="4279900"/>
            <a:ext cx="21701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600" b="1">
                <a:solidFill>
                  <a:schemeClr val="tx2"/>
                </a:solidFill>
              </a:rPr>
              <a:t>光合作用</a:t>
            </a:r>
          </a:p>
        </p:txBody>
      </p:sp>
      <p:grpSp>
        <p:nvGrpSpPr>
          <p:cNvPr id="78859" name="Group 11"/>
          <p:cNvGrpSpPr>
            <a:grpSpLocks/>
          </p:cNvGrpSpPr>
          <p:nvPr/>
        </p:nvGrpSpPr>
        <p:grpSpPr bwMode="auto">
          <a:xfrm>
            <a:off x="611188" y="5445125"/>
            <a:ext cx="8001000" cy="777875"/>
            <a:chOff x="576" y="576"/>
            <a:chExt cx="4752" cy="490"/>
          </a:xfrm>
        </p:grpSpPr>
        <p:sp>
          <p:nvSpPr>
            <p:cNvPr id="78860" name="Text Box 12"/>
            <p:cNvSpPr txBox="1">
              <a:spLocks noChangeArrowheads="1"/>
            </p:cNvSpPr>
            <p:nvPr/>
          </p:nvSpPr>
          <p:spPr bwMode="auto">
            <a:xfrm>
              <a:off x="576" y="624"/>
              <a:ext cx="475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rPr>
                <a:t>叶绿体：</a:t>
              </a:r>
              <a:r>
                <a:rPr lang="en-US" altLang="zh-CN" sz="3600"/>
                <a:t>CO</a:t>
              </a:r>
              <a:r>
                <a:rPr lang="en-US" altLang="zh-CN" sz="1600"/>
                <a:t>2</a:t>
              </a:r>
              <a:r>
                <a:rPr lang="en-US" altLang="zh-CN" sz="3600"/>
                <a:t>+H</a:t>
              </a:r>
              <a:r>
                <a:rPr lang="en-US" altLang="zh-CN" sz="1600"/>
                <a:t>2</a:t>
              </a:r>
              <a:r>
                <a:rPr lang="en-US" altLang="zh-CN" sz="3600"/>
                <a:t>O             </a:t>
              </a:r>
              <a:r>
                <a:rPr lang="zh-CN" altLang="en-US" sz="3600"/>
                <a:t>有机物 </a:t>
              </a:r>
              <a:r>
                <a:rPr lang="en-US" altLang="zh-CN" sz="3600"/>
                <a:t>+O</a:t>
              </a:r>
              <a:r>
                <a:rPr lang="en-US" altLang="zh-CN" sz="1600"/>
                <a:t>2</a:t>
              </a:r>
              <a:endParaRPr lang="en-US" altLang="zh-CN" sz="3600"/>
            </a:p>
          </p:txBody>
        </p:sp>
        <p:grpSp>
          <p:nvGrpSpPr>
            <p:cNvPr id="78861" name="Group 13"/>
            <p:cNvGrpSpPr>
              <a:grpSpLocks/>
            </p:cNvGrpSpPr>
            <p:nvPr/>
          </p:nvGrpSpPr>
          <p:grpSpPr bwMode="auto">
            <a:xfrm>
              <a:off x="2928" y="576"/>
              <a:ext cx="720" cy="490"/>
              <a:chOff x="2928" y="576"/>
              <a:chExt cx="720" cy="490"/>
            </a:xfrm>
          </p:grpSpPr>
          <p:sp>
            <p:nvSpPr>
              <p:cNvPr id="78862" name="AutoShape 14"/>
              <p:cNvSpPr>
                <a:spLocks noChangeArrowheads="1"/>
              </p:cNvSpPr>
              <p:nvPr/>
            </p:nvSpPr>
            <p:spPr bwMode="auto">
              <a:xfrm>
                <a:off x="2928" y="816"/>
                <a:ext cx="720" cy="48"/>
              </a:xfrm>
              <a:prstGeom prst="rightArrow">
                <a:avLst>
                  <a:gd name="adj1" fmla="val 50000"/>
                  <a:gd name="adj2" fmla="val 37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8863" name="Text Box 15"/>
              <p:cNvSpPr txBox="1">
                <a:spLocks noChangeArrowheads="1"/>
              </p:cNvSpPr>
              <p:nvPr/>
            </p:nvSpPr>
            <p:spPr bwMode="auto">
              <a:xfrm>
                <a:off x="3025" y="576"/>
                <a:ext cx="47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t>光能</a:t>
                </a:r>
              </a:p>
            </p:txBody>
          </p:sp>
          <p:sp>
            <p:nvSpPr>
              <p:cNvPr id="78864" name="Text Box 16"/>
              <p:cNvSpPr txBox="1">
                <a:spLocks noChangeArrowheads="1"/>
              </p:cNvSpPr>
              <p:nvPr/>
            </p:nvSpPr>
            <p:spPr bwMode="auto">
              <a:xfrm>
                <a:off x="2977" y="816"/>
                <a:ext cx="6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800"/>
                  <a:t>    </a:t>
                </a:r>
                <a:r>
                  <a:rPr lang="zh-CN" altLang="en-US" sz="2000" b="1"/>
                  <a:t>酶</a:t>
                </a:r>
              </a:p>
            </p:txBody>
          </p:sp>
        </p:grpSp>
      </p:grpSp>
    </p:spTree>
    <p:extLst>
      <p:ext uri="{BB962C8B-B14F-4D97-AF65-F5344CB8AC3E}">
        <p14:creationId xmlns:p14="http://schemas.microsoft.com/office/powerpoint/2010/main" val="30272802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78851"/>
                                        </p:tgtEl>
                                        <p:attrNameLst>
                                          <p:attrName>style.visibility</p:attrName>
                                        </p:attrNameLst>
                                      </p:cBhvr>
                                      <p:to>
                                        <p:strVal val="visible"/>
                                      </p:to>
                                    </p:set>
                                    <p:anim calcmode="lin" valueType="num">
                                      <p:cBhvr additive="base">
                                        <p:cTn id="7" dur="500" fill="hold"/>
                                        <p:tgtEl>
                                          <p:spTgt spid="78851"/>
                                        </p:tgtEl>
                                        <p:attrNameLst>
                                          <p:attrName>ppt_x</p:attrName>
                                        </p:attrNameLst>
                                      </p:cBhvr>
                                      <p:tavLst>
                                        <p:tav tm="0">
                                          <p:val>
                                            <p:strVal val="1+#ppt_w/2"/>
                                          </p:val>
                                        </p:tav>
                                        <p:tav tm="100000">
                                          <p:val>
                                            <p:strVal val="#ppt_x"/>
                                          </p:val>
                                        </p:tav>
                                      </p:tavLst>
                                    </p:anim>
                                    <p:anim calcmode="lin" valueType="num">
                                      <p:cBhvr additive="base">
                                        <p:cTn id="8" dur="500" fill="hold"/>
                                        <p:tgtEl>
                                          <p:spTgt spid="7885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8858"/>
                                        </p:tgtEl>
                                        <p:attrNameLst>
                                          <p:attrName>style.visibility</p:attrName>
                                        </p:attrNameLst>
                                      </p:cBhvr>
                                      <p:to>
                                        <p:strVal val="visible"/>
                                      </p:to>
                                    </p:set>
                                    <p:animEffect transition="in" filter="blinds(horizontal)">
                                      <p:cBhvr>
                                        <p:cTn id="13" dur="500"/>
                                        <p:tgtEl>
                                          <p:spTgt spid="7885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78859"/>
                                        </p:tgtEl>
                                        <p:attrNameLst>
                                          <p:attrName>style.visibility</p:attrName>
                                        </p:attrNameLst>
                                      </p:cBhvr>
                                      <p:to>
                                        <p:strVal val="visible"/>
                                      </p:to>
                                    </p:set>
                                    <p:animEffect transition="in" filter="wipe(left)">
                                      <p:cBhvr>
                                        <p:cTn id="18" dur="500"/>
                                        <p:tgtEl>
                                          <p:spTgt spid="788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tupian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228600"/>
            <a:ext cx="5334000" cy="4648200"/>
          </a:xfrm>
          <a:prstGeom prst="rect">
            <a:avLst/>
          </a:prstGeom>
          <a:noFill/>
          <a:ln w="76200" cmpd="tri">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grpSp>
        <p:nvGrpSpPr>
          <p:cNvPr id="79875" name="Group 3"/>
          <p:cNvGrpSpPr>
            <a:grpSpLocks/>
          </p:cNvGrpSpPr>
          <p:nvPr/>
        </p:nvGrpSpPr>
        <p:grpSpPr bwMode="auto">
          <a:xfrm>
            <a:off x="457200" y="0"/>
            <a:ext cx="2705100" cy="3825875"/>
            <a:chOff x="168" y="240"/>
            <a:chExt cx="1704" cy="2410"/>
          </a:xfrm>
        </p:grpSpPr>
        <p:grpSp>
          <p:nvGrpSpPr>
            <p:cNvPr id="79876" name="Group 4"/>
            <p:cNvGrpSpPr>
              <a:grpSpLocks/>
            </p:cNvGrpSpPr>
            <p:nvPr/>
          </p:nvGrpSpPr>
          <p:grpSpPr bwMode="auto">
            <a:xfrm>
              <a:off x="168" y="432"/>
              <a:ext cx="1608" cy="744"/>
              <a:chOff x="3792" y="336"/>
              <a:chExt cx="1608" cy="744"/>
            </a:xfrm>
          </p:grpSpPr>
          <p:pic>
            <p:nvPicPr>
              <p:cNvPr id="79877" name="Picture 5" descr="WB02363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 y="336"/>
                <a:ext cx="1608" cy="744"/>
              </a:xfrm>
              <a:prstGeom prst="rect">
                <a:avLst/>
              </a:prstGeom>
              <a:noFill/>
              <a:extLst>
                <a:ext uri="{909E8E84-426E-40DD-AFC4-6F175D3DCCD1}">
                  <a14:hiddenFill xmlns:a14="http://schemas.microsoft.com/office/drawing/2010/main">
                    <a:solidFill>
                      <a:srgbClr val="FFFFFF"/>
                    </a:solidFill>
                  </a14:hiddenFill>
                </a:ext>
              </a:extLst>
            </p:spPr>
          </p:pic>
          <p:grpSp>
            <p:nvGrpSpPr>
              <p:cNvPr id="79878" name="Group 6"/>
              <p:cNvGrpSpPr>
                <a:grpSpLocks/>
              </p:cNvGrpSpPr>
              <p:nvPr/>
            </p:nvGrpSpPr>
            <p:grpSpPr bwMode="auto">
              <a:xfrm>
                <a:off x="3792" y="384"/>
                <a:ext cx="1392" cy="461"/>
                <a:chOff x="3792" y="384"/>
                <a:chExt cx="1392" cy="461"/>
              </a:xfrm>
            </p:grpSpPr>
            <p:sp>
              <p:nvSpPr>
                <p:cNvPr id="79879" name="Text Box 7"/>
                <p:cNvSpPr txBox="1">
                  <a:spLocks noChangeArrowheads="1"/>
                </p:cNvSpPr>
                <p:nvPr/>
              </p:nvSpPr>
              <p:spPr bwMode="auto">
                <a:xfrm>
                  <a:off x="3792" y="384"/>
                  <a:ext cx="139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a:p>
              </p:txBody>
            </p:sp>
            <p:sp>
              <p:nvSpPr>
                <p:cNvPr id="79880" name="Text Box 8"/>
                <p:cNvSpPr txBox="1">
                  <a:spLocks noChangeArrowheads="1"/>
                </p:cNvSpPr>
                <p:nvPr/>
              </p:nvSpPr>
              <p:spPr bwMode="auto">
                <a:xfrm>
                  <a:off x="4272" y="480"/>
                  <a:ext cx="76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3366FF"/>
                      </a:solidFill>
                    </a:rPr>
                    <a:t>思考</a:t>
                  </a:r>
                </a:p>
              </p:txBody>
            </p:sp>
          </p:grpSp>
        </p:grpSp>
        <p:sp>
          <p:nvSpPr>
            <p:cNvPr id="79881" name="Text Box 9"/>
            <p:cNvSpPr txBox="1">
              <a:spLocks noChangeArrowheads="1"/>
            </p:cNvSpPr>
            <p:nvPr/>
          </p:nvSpPr>
          <p:spPr bwMode="auto">
            <a:xfrm>
              <a:off x="710" y="240"/>
              <a:ext cx="346" cy="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spcBef>
                  <a:spcPct val="50000"/>
                </a:spcBef>
              </a:pPr>
              <a:endParaRPr lang="zh-CN" altLang="en-US"/>
            </a:p>
          </p:txBody>
        </p:sp>
        <p:sp>
          <p:nvSpPr>
            <p:cNvPr id="79882" name="Text Box 10"/>
            <p:cNvSpPr txBox="1">
              <a:spLocks noChangeArrowheads="1"/>
            </p:cNvSpPr>
            <p:nvPr/>
          </p:nvSpPr>
          <p:spPr bwMode="auto">
            <a:xfrm>
              <a:off x="192" y="1440"/>
              <a:ext cx="1680" cy="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i="1">
                  <a:solidFill>
                    <a:srgbClr val="FF3300"/>
                  </a:solidFill>
                  <a:effectLst>
                    <a:outerShdw blurRad="38100" dist="38100" dir="2700000" algn="tl">
                      <a:srgbClr val="C0C0C0"/>
                    </a:outerShdw>
                  </a:effectLst>
                  <a:ea typeface="楷体_GB2312" pitchFamily="1" charset="-122"/>
                </a:rPr>
                <a:t>线粒体的生理功能是什么？</a:t>
              </a:r>
            </a:p>
          </p:txBody>
        </p:sp>
      </p:grpSp>
      <p:grpSp>
        <p:nvGrpSpPr>
          <p:cNvPr id="79883" name="Group 11"/>
          <p:cNvGrpSpPr>
            <a:grpSpLocks/>
          </p:cNvGrpSpPr>
          <p:nvPr/>
        </p:nvGrpSpPr>
        <p:grpSpPr bwMode="auto">
          <a:xfrm>
            <a:off x="198438" y="5494337"/>
            <a:ext cx="8458200" cy="777875"/>
            <a:chOff x="192" y="3456"/>
            <a:chExt cx="5328" cy="490"/>
          </a:xfrm>
        </p:grpSpPr>
        <p:sp>
          <p:nvSpPr>
            <p:cNvPr id="79884" name="Text Box 12"/>
            <p:cNvSpPr txBox="1">
              <a:spLocks noChangeArrowheads="1"/>
            </p:cNvSpPr>
            <p:nvPr/>
          </p:nvSpPr>
          <p:spPr bwMode="auto">
            <a:xfrm>
              <a:off x="192" y="3504"/>
              <a:ext cx="532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rPr>
                <a:t>线粒体</a:t>
              </a:r>
              <a:r>
                <a:rPr lang="en-US" altLang="zh-CN" sz="3600" b="1">
                  <a:solidFill>
                    <a:schemeClr val="tx2"/>
                  </a:solidFill>
                </a:rPr>
                <a:t>:</a:t>
              </a:r>
              <a:r>
                <a:rPr lang="en-US" altLang="zh-CN" sz="3200" b="1">
                  <a:solidFill>
                    <a:srgbClr val="3366FF"/>
                  </a:solidFill>
                </a:rPr>
                <a:t> </a:t>
              </a:r>
              <a:r>
                <a:rPr lang="zh-CN" altLang="en-US" sz="2800"/>
                <a:t>有机物</a:t>
              </a:r>
              <a:r>
                <a:rPr lang="en-US" altLang="zh-CN"/>
                <a:t>+</a:t>
              </a:r>
              <a:r>
                <a:rPr lang="en-US" altLang="zh-CN" sz="2800"/>
                <a:t>6H</a:t>
              </a:r>
              <a:r>
                <a:rPr lang="en-US" altLang="zh-CN" sz="1600"/>
                <a:t>2</a:t>
              </a:r>
              <a:r>
                <a:rPr lang="en-US" altLang="zh-CN" sz="2800"/>
                <a:t>O</a:t>
              </a:r>
              <a:r>
                <a:rPr lang="en-US" altLang="zh-CN"/>
                <a:t>+</a:t>
              </a:r>
              <a:r>
                <a:rPr lang="en-US" altLang="zh-CN" sz="2800"/>
                <a:t>O</a:t>
              </a:r>
              <a:r>
                <a:rPr lang="en-US" altLang="zh-CN" sz="1600"/>
                <a:t>2 </a:t>
              </a:r>
              <a:r>
                <a:rPr lang="en-US" altLang="zh-CN" sz="2800"/>
                <a:t>         6CO</a:t>
              </a:r>
              <a:r>
                <a:rPr lang="en-US" altLang="zh-CN" sz="1600"/>
                <a:t>2</a:t>
              </a:r>
              <a:r>
                <a:rPr lang="en-US" altLang="zh-CN"/>
                <a:t>+</a:t>
              </a:r>
              <a:r>
                <a:rPr lang="en-US" altLang="zh-CN" sz="2800"/>
                <a:t>12H</a:t>
              </a:r>
              <a:r>
                <a:rPr lang="en-US" altLang="zh-CN" sz="1600"/>
                <a:t>2</a:t>
              </a:r>
              <a:r>
                <a:rPr lang="en-US" altLang="zh-CN" sz="2800"/>
                <a:t>O</a:t>
              </a:r>
              <a:r>
                <a:rPr lang="en-US" altLang="zh-CN"/>
                <a:t>+</a:t>
              </a:r>
              <a:r>
                <a:rPr lang="zh-CN" altLang="en-US" sz="2800" b="1"/>
                <a:t>能量</a:t>
              </a:r>
            </a:p>
          </p:txBody>
        </p:sp>
        <p:sp>
          <p:nvSpPr>
            <p:cNvPr id="79885" name="AutoShape 13"/>
            <p:cNvSpPr>
              <a:spLocks noChangeArrowheads="1"/>
            </p:cNvSpPr>
            <p:nvPr/>
          </p:nvSpPr>
          <p:spPr bwMode="auto">
            <a:xfrm>
              <a:off x="3024" y="3696"/>
              <a:ext cx="493" cy="48"/>
            </a:xfrm>
            <a:prstGeom prst="rightArrow">
              <a:avLst>
                <a:gd name="adj1" fmla="val 50000"/>
                <a:gd name="adj2" fmla="val 25677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9886" name="Text Box 14"/>
            <p:cNvSpPr txBox="1">
              <a:spLocks noChangeArrowheads="1"/>
            </p:cNvSpPr>
            <p:nvPr/>
          </p:nvSpPr>
          <p:spPr bwMode="auto">
            <a:xfrm>
              <a:off x="3024" y="3456"/>
              <a:ext cx="44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sz="2000" b="1" dirty="0"/>
            </a:p>
          </p:txBody>
        </p:sp>
        <p:sp>
          <p:nvSpPr>
            <p:cNvPr id="79887" name="Text Box 15"/>
            <p:cNvSpPr txBox="1">
              <a:spLocks noChangeArrowheads="1"/>
            </p:cNvSpPr>
            <p:nvPr/>
          </p:nvSpPr>
          <p:spPr bwMode="auto">
            <a:xfrm>
              <a:off x="3120" y="3696"/>
              <a:ext cx="29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t>酶</a:t>
              </a:r>
            </a:p>
          </p:txBody>
        </p:sp>
      </p:grpSp>
      <p:sp>
        <p:nvSpPr>
          <p:cNvPr id="79888" name="Text Box 16"/>
          <p:cNvSpPr txBox="1">
            <a:spLocks noChangeArrowheads="1"/>
          </p:cNvSpPr>
          <p:nvPr/>
        </p:nvSpPr>
        <p:spPr bwMode="auto">
          <a:xfrm>
            <a:off x="395288" y="4097338"/>
            <a:ext cx="4032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600" b="1">
                <a:solidFill>
                  <a:schemeClr val="tx2"/>
                </a:solidFill>
              </a:rPr>
              <a:t>有氧呼吸作用</a:t>
            </a:r>
          </a:p>
        </p:txBody>
      </p:sp>
    </p:spTree>
    <p:extLst>
      <p:ext uri="{BB962C8B-B14F-4D97-AF65-F5344CB8AC3E}">
        <p14:creationId xmlns:p14="http://schemas.microsoft.com/office/powerpoint/2010/main" val="13733080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9875"/>
                                        </p:tgtEl>
                                        <p:attrNameLst>
                                          <p:attrName>style.visibility</p:attrName>
                                        </p:attrNameLst>
                                      </p:cBhvr>
                                      <p:to>
                                        <p:strVal val="visible"/>
                                      </p:to>
                                    </p:set>
                                    <p:anim calcmode="lin" valueType="num">
                                      <p:cBhvr additive="base">
                                        <p:cTn id="7" dur="500" fill="hold"/>
                                        <p:tgtEl>
                                          <p:spTgt spid="79875"/>
                                        </p:tgtEl>
                                        <p:attrNameLst>
                                          <p:attrName>ppt_x</p:attrName>
                                        </p:attrNameLst>
                                      </p:cBhvr>
                                      <p:tavLst>
                                        <p:tav tm="0">
                                          <p:val>
                                            <p:strVal val="0-#ppt_w/2"/>
                                          </p:val>
                                        </p:tav>
                                        <p:tav tm="100000">
                                          <p:val>
                                            <p:strVal val="#ppt_x"/>
                                          </p:val>
                                        </p:tav>
                                      </p:tavLst>
                                    </p:anim>
                                    <p:anim calcmode="lin" valueType="num">
                                      <p:cBhvr additive="base">
                                        <p:cTn id="8" dur="500" fill="hold"/>
                                        <p:tgtEl>
                                          <p:spTgt spid="7987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9888"/>
                                        </p:tgtEl>
                                        <p:attrNameLst>
                                          <p:attrName>style.visibility</p:attrName>
                                        </p:attrNameLst>
                                      </p:cBhvr>
                                      <p:to>
                                        <p:strVal val="visible"/>
                                      </p:to>
                                    </p:set>
                                    <p:animEffect transition="in" filter="blinds(horizontal)">
                                      <p:cBhvr>
                                        <p:cTn id="13" dur="500"/>
                                        <p:tgtEl>
                                          <p:spTgt spid="7988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79883"/>
                                        </p:tgtEl>
                                        <p:attrNameLst>
                                          <p:attrName>style.visibility</p:attrName>
                                        </p:attrNameLst>
                                      </p:cBhvr>
                                      <p:to>
                                        <p:strVal val="visible"/>
                                      </p:to>
                                    </p:set>
                                    <p:animEffect transition="in" filter="wipe(left)">
                                      <p:cBhvr>
                                        <p:cTn id="18" dur="500"/>
                                        <p:tgtEl>
                                          <p:spTgt spid="79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8"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2-1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4824413" cy="4314825"/>
          </a:xfrm>
          <a:prstGeom prst="rect">
            <a:avLst/>
          </a:prstGeom>
          <a:noFill/>
          <a:ln w="76200" cmpd="tri">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grpSp>
        <p:nvGrpSpPr>
          <p:cNvPr id="80899" name="Group 3"/>
          <p:cNvGrpSpPr>
            <a:grpSpLocks/>
          </p:cNvGrpSpPr>
          <p:nvPr/>
        </p:nvGrpSpPr>
        <p:grpSpPr bwMode="auto">
          <a:xfrm>
            <a:off x="5724525" y="260350"/>
            <a:ext cx="2819400" cy="3381375"/>
            <a:chOff x="3606" y="164"/>
            <a:chExt cx="1776" cy="2130"/>
          </a:xfrm>
        </p:grpSpPr>
        <p:grpSp>
          <p:nvGrpSpPr>
            <p:cNvPr id="80900" name="Group 4"/>
            <p:cNvGrpSpPr>
              <a:grpSpLocks/>
            </p:cNvGrpSpPr>
            <p:nvPr/>
          </p:nvGrpSpPr>
          <p:grpSpPr bwMode="auto">
            <a:xfrm>
              <a:off x="3656" y="164"/>
              <a:ext cx="1608" cy="744"/>
              <a:chOff x="3792" y="336"/>
              <a:chExt cx="1608" cy="744"/>
            </a:xfrm>
          </p:grpSpPr>
          <p:pic>
            <p:nvPicPr>
              <p:cNvPr id="80901" name="Picture 5" descr="WB02363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 y="336"/>
                <a:ext cx="1608" cy="744"/>
              </a:xfrm>
              <a:prstGeom prst="rect">
                <a:avLst/>
              </a:prstGeom>
              <a:noFill/>
              <a:extLst>
                <a:ext uri="{909E8E84-426E-40DD-AFC4-6F175D3DCCD1}">
                  <a14:hiddenFill xmlns:a14="http://schemas.microsoft.com/office/drawing/2010/main">
                    <a:solidFill>
                      <a:srgbClr val="FFFFFF"/>
                    </a:solidFill>
                  </a14:hiddenFill>
                </a:ext>
              </a:extLst>
            </p:spPr>
          </p:pic>
          <p:grpSp>
            <p:nvGrpSpPr>
              <p:cNvPr id="80902" name="Group 6"/>
              <p:cNvGrpSpPr>
                <a:grpSpLocks/>
              </p:cNvGrpSpPr>
              <p:nvPr/>
            </p:nvGrpSpPr>
            <p:grpSpPr bwMode="auto">
              <a:xfrm>
                <a:off x="3792" y="384"/>
                <a:ext cx="1392" cy="461"/>
                <a:chOff x="3792" y="384"/>
                <a:chExt cx="1392" cy="461"/>
              </a:xfrm>
            </p:grpSpPr>
            <p:sp>
              <p:nvSpPr>
                <p:cNvPr id="80903" name="Text Box 7"/>
                <p:cNvSpPr txBox="1">
                  <a:spLocks noChangeArrowheads="1"/>
                </p:cNvSpPr>
                <p:nvPr/>
              </p:nvSpPr>
              <p:spPr bwMode="auto">
                <a:xfrm>
                  <a:off x="3792" y="384"/>
                  <a:ext cx="139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a:p>
              </p:txBody>
            </p:sp>
            <p:sp>
              <p:nvSpPr>
                <p:cNvPr id="80904" name="Text Box 8"/>
                <p:cNvSpPr txBox="1">
                  <a:spLocks noChangeArrowheads="1"/>
                </p:cNvSpPr>
                <p:nvPr/>
              </p:nvSpPr>
              <p:spPr bwMode="auto">
                <a:xfrm>
                  <a:off x="4272" y="480"/>
                  <a:ext cx="76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3366FF"/>
                      </a:solidFill>
                    </a:rPr>
                    <a:t>思考</a:t>
                  </a:r>
                </a:p>
              </p:txBody>
            </p:sp>
          </p:grpSp>
        </p:grpSp>
        <p:sp>
          <p:nvSpPr>
            <p:cNvPr id="80905" name="Text Box 9"/>
            <p:cNvSpPr txBox="1">
              <a:spLocks noChangeArrowheads="1"/>
            </p:cNvSpPr>
            <p:nvPr/>
          </p:nvSpPr>
          <p:spPr bwMode="auto">
            <a:xfrm>
              <a:off x="3606" y="1084"/>
              <a:ext cx="1776" cy="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i="1">
                  <a:solidFill>
                    <a:srgbClr val="FF3300"/>
                  </a:solidFill>
                  <a:effectLst>
                    <a:outerShdw blurRad="38100" dist="38100" dir="2700000" algn="tl">
                      <a:srgbClr val="C0C0C0"/>
                    </a:outerShdw>
                  </a:effectLst>
                  <a:ea typeface="楷体_GB2312" pitchFamily="1" charset="-122"/>
                </a:rPr>
                <a:t>核糖体的生理功能是什么？</a:t>
              </a:r>
            </a:p>
          </p:txBody>
        </p:sp>
      </p:grpSp>
      <p:sp>
        <p:nvSpPr>
          <p:cNvPr id="80906" name="Text Box 10"/>
          <p:cNvSpPr txBox="1">
            <a:spLocks noChangeArrowheads="1"/>
          </p:cNvSpPr>
          <p:nvPr/>
        </p:nvSpPr>
        <p:spPr bwMode="auto">
          <a:xfrm>
            <a:off x="6011863" y="3933825"/>
            <a:ext cx="26749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rPr>
              <a:t>合成蛋白质</a:t>
            </a:r>
          </a:p>
        </p:txBody>
      </p:sp>
      <p:grpSp>
        <p:nvGrpSpPr>
          <p:cNvPr id="80907" name="Group 11"/>
          <p:cNvGrpSpPr>
            <a:grpSpLocks/>
          </p:cNvGrpSpPr>
          <p:nvPr/>
        </p:nvGrpSpPr>
        <p:grpSpPr bwMode="auto">
          <a:xfrm>
            <a:off x="1143000" y="5257800"/>
            <a:ext cx="7239000" cy="990600"/>
            <a:chOff x="720" y="3312"/>
            <a:chExt cx="4560" cy="624"/>
          </a:xfrm>
        </p:grpSpPr>
        <p:sp>
          <p:nvSpPr>
            <p:cNvPr id="80908" name="Text Box 12"/>
            <p:cNvSpPr txBox="1">
              <a:spLocks noChangeArrowheads="1"/>
            </p:cNvSpPr>
            <p:nvPr/>
          </p:nvSpPr>
          <p:spPr bwMode="auto">
            <a:xfrm>
              <a:off x="720" y="3408"/>
              <a:ext cx="456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rPr>
                <a:t>核糖体：</a:t>
              </a:r>
              <a:r>
                <a:rPr lang="zh-CN" altLang="en-US" sz="3200">
                  <a:solidFill>
                    <a:srgbClr val="CC6600"/>
                  </a:solidFill>
                </a:rPr>
                <a:t>   </a:t>
              </a:r>
              <a:r>
                <a:rPr lang="zh-CN" altLang="en-US" sz="3200" b="1"/>
                <a:t>氨基酸</a:t>
              </a:r>
              <a:r>
                <a:rPr lang="zh-CN" altLang="en-US" sz="3200"/>
                <a:t>                  </a:t>
              </a:r>
              <a:r>
                <a:rPr lang="zh-CN" altLang="en-US" sz="3200" b="1"/>
                <a:t>多肽</a:t>
              </a:r>
            </a:p>
          </p:txBody>
        </p:sp>
        <p:sp>
          <p:nvSpPr>
            <p:cNvPr id="80909" name="Text Box 13"/>
            <p:cNvSpPr txBox="1">
              <a:spLocks noChangeArrowheads="1"/>
            </p:cNvSpPr>
            <p:nvPr/>
          </p:nvSpPr>
          <p:spPr bwMode="auto">
            <a:xfrm>
              <a:off x="3312" y="3312"/>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a:t>酶</a:t>
              </a:r>
            </a:p>
          </p:txBody>
        </p:sp>
        <p:sp>
          <p:nvSpPr>
            <p:cNvPr id="80910" name="Text Box 14"/>
            <p:cNvSpPr txBox="1">
              <a:spLocks noChangeArrowheads="1"/>
            </p:cNvSpPr>
            <p:nvPr/>
          </p:nvSpPr>
          <p:spPr bwMode="auto">
            <a:xfrm>
              <a:off x="3024" y="3648"/>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a:t>脱水缩合</a:t>
              </a:r>
            </a:p>
          </p:txBody>
        </p:sp>
        <p:sp>
          <p:nvSpPr>
            <p:cNvPr id="80911" name="AutoShape 15"/>
            <p:cNvSpPr>
              <a:spLocks noChangeArrowheads="1"/>
            </p:cNvSpPr>
            <p:nvPr/>
          </p:nvSpPr>
          <p:spPr bwMode="auto">
            <a:xfrm>
              <a:off x="2976" y="3600"/>
              <a:ext cx="1056" cy="48"/>
            </a:xfrm>
            <a:prstGeom prst="rightArrow">
              <a:avLst>
                <a:gd name="adj1" fmla="val 50000"/>
                <a:gd name="adj2" fmla="val 5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0912" name="Group 16"/>
          <p:cNvGrpSpPr>
            <a:grpSpLocks/>
          </p:cNvGrpSpPr>
          <p:nvPr/>
        </p:nvGrpSpPr>
        <p:grpSpPr bwMode="auto">
          <a:xfrm>
            <a:off x="2051050" y="3357563"/>
            <a:ext cx="1408113" cy="1441450"/>
            <a:chOff x="1296" y="2112"/>
            <a:chExt cx="887" cy="908"/>
          </a:xfrm>
        </p:grpSpPr>
        <p:sp>
          <p:nvSpPr>
            <p:cNvPr id="80913" name="AutoShape 17"/>
            <p:cNvSpPr>
              <a:spLocks noChangeArrowheads="1"/>
            </p:cNvSpPr>
            <p:nvPr/>
          </p:nvSpPr>
          <p:spPr bwMode="auto">
            <a:xfrm>
              <a:off x="1632" y="2112"/>
              <a:ext cx="114" cy="615"/>
            </a:xfrm>
            <a:prstGeom prst="upArrow">
              <a:avLst>
                <a:gd name="adj1" fmla="val 50000"/>
                <a:gd name="adj2" fmla="val 13486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0914" name="Text Box 18"/>
            <p:cNvSpPr txBox="1">
              <a:spLocks noChangeArrowheads="1"/>
            </p:cNvSpPr>
            <p:nvPr/>
          </p:nvSpPr>
          <p:spPr bwMode="auto">
            <a:xfrm>
              <a:off x="1296" y="2655"/>
              <a:ext cx="887"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solidFill>
                    <a:srgbClr val="FF3300"/>
                  </a:solidFill>
                  <a:latin typeface="Tahoma" pitchFamily="34" charset="0"/>
                </a:rPr>
                <a:t>核糖体</a:t>
              </a:r>
            </a:p>
          </p:txBody>
        </p:sp>
      </p:grpSp>
    </p:spTree>
    <p:extLst>
      <p:ext uri="{BB962C8B-B14F-4D97-AF65-F5344CB8AC3E}">
        <p14:creationId xmlns:p14="http://schemas.microsoft.com/office/powerpoint/2010/main" val="1062907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80899"/>
                                        </p:tgtEl>
                                        <p:attrNameLst>
                                          <p:attrName>style.visibility</p:attrName>
                                        </p:attrNameLst>
                                      </p:cBhvr>
                                      <p:to>
                                        <p:strVal val="visible"/>
                                      </p:to>
                                    </p:set>
                                    <p:animEffect transition="in" filter="wipe(left)">
                                      <p:cBhvr>
                                        <p:cTn id="7" dur="500"/>
                                        <p:tgtEl>
                                          <p:spTgt spid="808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0906"/>
                                        </p:tgtEl>
                                        <p:attrNameLst>
                                          <p:attrName>style.visibility</p:attrName>
                                        </p:attrNameLst>
                                      </p:cBhvr>
                                      <p:to>
                                        <p:strVal val="visible"/>
                                      </p:to>
                                    </p:set>
                                    <p:animEffect transition="in" filter="wipe(left)">
                                      <p:cBhvr>
                                        <p:cTn id="12" dur="500"/>
                                        <p:tgtEl>
                                          <p:spTgt spid="8090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0907"/>
                                        </p:tgtEl>
                                        <p:attrNameLst>
                                          <p:attrName>style.visibility</p:attrName>
                                        </p:attrNameLst>
                                      </p:cBhvr>
                                      <p:to>
                                        <p:strVal val="visible"/>
                                      </p:to>
                                    </p:set>
                                    <p:animEffect transition="in" filter="wipe(left)">
                                      <p:cBhvr>
                                        <p:cTn id="17" dur="500"/>
                                        <p:tgtEl>
                                          <p:spTgt spid="80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Group 2"/>
          <p:cNvGrpSpPr>
            <a:grpSpLocks/>
          </p:cNvGrpSpPr>
          <p:nvPr/>
        </p:nvGrpSpPr>
        <p:grpSpPr bwMode="auto">
          <a:xfrm>
            <a:off x="611188" y="44450"/>
            <a:ext cx="8001000" cy="777875"/>
            <a:chOff x="576" y="576"/>
            <a:chExt cx="4752" cy="490"/>
          </a:xfrm>
        </p:grpSpPr>
        <p:sp>
          <p:nvSpPr>
            <p:cNvPr id="119811" name="Text Box 3"/>
            <p:cNvSpPr txBox="1">
              <a:spLocks noChangeArrowheads="1"/>
            </p:cNvSpPr>
            <p:nvPr/>
          </p:nvSpPr>
          <p:spPr bwMode="auto">
            <a:xfrm>
              <a:off x="576" y="624"/>
              <a:ext cx="475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latin typeface="黑体" pitchFamily="49" charset="-122"/>
                  <a:ea typeface="黑体" pitchFamily="49" charset="-122"/>
                </a:rPr>
                <a:t>叶绿体：</a:t>
              </a:r>
              <a:r>
                <a:rPr lang="en-US" altLang="zh-CN" sz="3600" b="1">
                  <a:latin typeface="黑体" pitchFamily="49" charset="-122"/>
                  <a:ea typeface="黑体" pitchFamily="49" charset="-122"/>
                </a:rPr>
                <a:t>CO</a:t>
              </a:r>
              <a:r>
                <a:rPr lang="en-US" altLang="zh-CN" sz="1600" b="1">
                  <a:latin typeface="黑体" pitchFamily="49" charset="-122"/>
                  <a:ea typeface="黑体" pitchFamily="49" charset="-122"/>
                </a:rPr>
                <a:t>2</a:t>
              </a:r>
              <a:r>
                <a:rPr lang="en-US" altLang="zh-CN" sz="3600" b="1">
                  <a:latin typeface="黑体" pitchFamily="49" charset="-122"/>
                  <a:ea typeface="黑体" pitchFamily="49" charset="-122"/>
                </a:rPr>
                <a:t>+H</a:t>
              </a:r>
              <a:r>
                <a:rPr lang="en-US" altLang="zh-CN" sz="1600" b="1">
                  <a:latin typeface="黑体" pitchFamily="49" charset="-122"/>
                  <a:ea typeface="黑体" pitchFamily="49" charset="-122"/>
                </a:rPr>
                <a:t>2</a:t>
              </a:r>
              <a:r>
                <a:rPr lang="en-US" altLang="zh-CN" sz="3600" b="1">
                  <a:latin typeface="黑体" pitchFamily="49" charset="-122"/>
                  <a:ea typeface="黑体" pitchFamily="49" charset="-122"/>
                </a:rPr>
                <a:t>O         </a:t>
              </a:r>
              <a:r>
                <a:rPr lang="zh-CN" altLang="en-US" sz="3600" b="1">
                  <a:latin typeface="黑体" pitchFamily="49" charset="-122"/>
                  <a:ea typeface="黑体" pitchFamily="49" charset="-122"/>
                </a:rPr>
                <a:t>有机物</a:t>
              </a:r>
              <a:r>
                <a:rPr lang="en-US" altLang="zh-CN" sz="3600" b="1">
                  <a:latin typeface="黑体" pitchFamily="49" charset="-122"/>
                  <a:ea typeface="黑体" pitchFamily="49" charset="-122"/>
                </a:rPr>
                <a:t> +O</a:t>
              </a:r>
              <a:r>
                <a:rPr lang="en-US" altLang="zh-CN" sz="1600" b="1">
                  <a:latin typeface="黑体" pitchFamily="49" charset="-122"/>
                  <a:ea typeface="黑体" pitchFamily="49" charset="-122"/>
                </a:rPr>
                <a:t>2</a:t>
              </a:r>
              <a:endParaRPr lang="en-US" altLang="zh-CN" sz="3600" b="1">
                <a:latin typeface="黑体" pitchFamily="49" charset="-122"/>
                <a:ea typeface="黑体" pitchFamily="49" charset="-122"/>
              </a:endParaRPr>
            </a:p>
          </p:txBody>
        </p:sp>
        <p:grpSp>
          <p:nvGrpSpPr>
            <p:cNvPr id="119812" name="Group 4"/>
            <p:cNvGrpSpPr>
              <a:grpSpLocks/>
            </p:cNvGrpSpPr>
            <p:nvPr/>
          </p:nvGrpSpPr>
          <p:grpSpPr bwMode="auto">
            <a:xfrm>
              <a:off x="2928" y="576"/>
              <a:ext cx="720" cy="490"/>
              <a:chOff x="2928" y="576"/>
              <a:chExt cx="720" cy="490"/>
            </a:xfrm>
          </p:grpSpPr>
          <p:sp>
            <p:nvSpPr>
              <p:cNvPr id="119813" name="AutoShape 5"/>
              <p:cNvSpPr>
                <a:spLocks noChangeArrowheads="1"/>
              </p:cNvSpPr>
              <p:nvPr/>
            </p:nvSpPr>
            <p:spPr bwMode="auto">
              <a:xfrm>
                <a:off x="2928" y="816"/>
                <a:ext cx="720" cy="48"/>
              </a:xfrm>
              <a:prstGeom prst="rightArrow">
                <a:avLst>
                  <a:gd name="adj1" fmla="val 50000"/>
                  <a:gd name="adj2" fmla="val 37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9814" name="Text Box 6"/>
              <p:cNvSpPr txBox="1">
                <a:spLocks noChangeArrowheads="1"/>
              </p:cNvSpPr>
              <p:nvPr/>
            </p:nvSpPr>
            <p:spPr bwMode="auto">
              <a:xfrm>
                <a:off x="3025" y="576"/>
                <a:ext cx="47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t>光能</a:t>
                </a:r>
              </a:p>
            </p:txBody>
          </p:sp>
          <p:sp>
            <p:nvSpPr>
              <p:cNvPr id="119815" name="Text Box 7"/>
              <p:cNvSpPr txBox="1">
                <a:spLocks noChangeArrowheads="1"/>
              </p:cNvSpPr>
              <p:nvPr/>
            </p:nvSpPr>
            <p:spPr bwMode="auto">
              <a:xfrm>
                <a:off x="2977" y="816"/>
                <a:ext cx="6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800"/>
                  <a:t>    </a:t>
                </a:r>
                <a:r>
                  <a:rPr lang="zh-CN" altLang="en-US" sz="2000" b="1"/>
                  <a:t>酶</a:t>
                </a:r>
              </a:p>
            </p:txBody>
          </p:sp>
        </p:grpSp>
      </p:grpSp>
      <p:grpSp>
        <p:nvGrpSpPr>
          <p:cNvPr id="119816" name="Group 8"/>
          <p:cNvGrpSpPr>
            <a:grpSpLocks/>
          </p:cNvGrpSpPr>
          <p:nvPr/>
        </p:nvGrpSpPr>
        <p:grpSpPr bwMode="auto">
          <a:xfrm>
            <a:off x="611188" y="908050"/>
            <a:ext cx="8458200" cy="777875"/>
            <a:chOff x="192" y="3456"/>
            <a:chExt cx="5328" cy="490"/>
          </a:xfrm>
        </p:grpSpPr>
        <p:sp>
          <p:nvSpPr>
            <p:cNvPr id="119817" name="Text Box 9"/>
            <p:cNvSpPr txBox="1">
              <a:spLocks noChangeArrowheads="1"/>
            </p:cNvSpPr>
            <p:nvPr/>
          </p:nvSpPr>
          <p:spPr bwMode="auto">
            <a:xfrm>
              <a:off x="192" y="3504"/>
              <a:ext cx="532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latin typeface="黑体" pitchFamily="49" charset="-122"/>
                  <a:ea typeface="黑体" pitchFamily="49" charset="-122"/>
                </a:rPr>
                <a:t>线粒体</a:t>
              </a:r>
              <a:r>
                <a:rPr lang="en-US" altLang="zh-CN" sz="3600" b="1">
                  <a:solidFill>
                    <a:schemeClr val="tx2"/>
                  </a:solidFill>
                  <a:latin typeface="黑体" pitchFamily="49" charset="-122"/>
                  <a:ea typeface="黑体" pitchFamily="49" charset="-122"/>
                </a:rPr>
                <a:t>:</a:t>
              </a:r>
              <a:r>
                <a:rPr lang="en-US" altLang="zh-CN" sz="3200" b="1">
                  <a:solidFill>
                    <a:srgbClr val="3366FF"/>
                  </a:solidFill>
                  <a:latin typeface="黑体" pitchFamily="49" charset="-122"/>
                  <a:ea typeface="黑体" pitchFamily="49" charset="-122"/>
                </a:rPr>
                <a:t> </a:t>
              </a:r>
              <a:r>
                <a:rPr lang="zh-CN" altLang="en-US" sz="2800" b="1">
                  <a:latin typeface="黑体" pitchFamily="49" charset="-122"/>
                  <a:ea typeface="黑体" pitchFamily="49" charset="-122"/>
                </a:rPr>
                <a:t>有机物</a:t>
              </a:r>
              <a:r>
                <a:rPr lang="en-US" altLang="zh-CN" b="1">
                  <a:latin typeface="黑体" pitchFamily="49" charset="-122"/>
                  <a:ea typeface="黑体" pitchFamily="49" charset="-122"/>
                </a:rPr>
                <a:t>+</a:t>
              </a:r>
              <a:r>
                <a:rPr lang="en-US" altLang="zh-CN" sz="2800" b="1">
                  <a:latin typeface="黑体" pitchFamily="49" charset="-122"/>
                  <a:ea typeface="黑体" pitchFamily="49" charset="-122"/>
                </a:rPr>
                <a:t>6H</a:t>
              </a:r>
              <a:r>
                <a:rPr lang="en-US" altLang="zh-CN" sz="1600" b="1">
                  <a:latin typeface="黑体" pitchFamily="49" charset="-122"/>
                  <a:ea typeface="黑体" pitchFamily="49" charset="-122"/>
                </a:rPr>
                <a:t>2</a:t>
              </a:r>
              <a:r>
                <a:rPr lang="en-US" altLang="zh-CN" sz="2800" b="1">
                  <a:latin typeface="黑体" pitchFamily="49" charset="-122"/>
                  <a:ea typeface="黑体" pitchFamily="49" charset="-122"/>
                </a:rPr>
                <a:t>O</a:t>
              </a:r>
              <a:r>
                <a:rPr lang="en-US" altLang="zh-CN" b="1">
                  <a:latin typeface="黑体" pitchFamily="49" charset="-122"/>
                  <a:ea typeface="黑体" pitchFamily="49" charset="-122"/>
                </a:rPr>
                <a:t>+</a:t>
              </a:r>
              <a:r>
                <a:rPr lang="en-US" altLang="zh-CN" sz="2800" b="1">
                  <a:latin typeface="黑体" pitchFamily="49" charset="-122"/>
                  <a:ea typeface="黑体" pitchFamily="49" charset="-122"/>
                </a:rPr>
                <a:t>O</a:t>
              </a:r>
              <a:r>
                <a:rPr lang="en-US" altLang="zh-CN" sz="1600" b="1">
                  <a:latin typeface="黑体" pitchFamily="49" charset="-122"/>
                  <a:ea typeface="黑体" pitchFamily="49" charset="-122"/>
                </a:rPr>
                <a:t>2 </a:t>
              </a:r>
              <a:r>
                <a:rPr lang="en-US" altLang="zh-CN" sz="2800" b="1">
                  <a:latin typeface="黑体" pitchFamily="49" charset="-122"/>
                  <a:ea typeface="黑体" pitchFamily="49" charset="-122"/>
                </a:rPr>
                <a:t>        6CO</a:t>
              </a:r>
              <a:r>
                <a:rPr lang="en-US" altLang="zh-CN" sz="1600" b="1">
                  <a:latin typeface="黑体" pitchFamily="49" charset="-122"/>
                  <a:ea typeface="黑体" pitchFamily="49" charset="-122"/>
                </a:rPr>
                <a:t>2</a:t>
              </a:r>
              <a:r>
                <a:rPr lang="en-US" altLang="zh-CN" b="1">
                  <a:latin typeface="黑体" pitchFamily="49" charset="-122"/>
                  <a:ea typeface="黑体" pitchFamily="49" charset="-122"/>
                </a:rPr>
                <a:t>+</a:t>
              </a:r>
              <a:r>
                <a:rPr lang="en-US" altLang="zh-CN" sz="2800" b="1">
                  <a:latin typeface="黑体" pitchFamily="49" charset="-122"/>
                  <a:ea typeface="黑体" pitchFamily="49" charset="-122"/>
                </a:rPr>
                <a:t>12H</a:t>
              </a:r>
              <a:r>
                <a:rPr lang="en-US" altLang="zh-CN" sz="1600" b="1">
                  <a:latin typeface="黑体" pitchFamily="49" charset="-122"/>
                  <a:ea typeface="黑体" pitchFamily="49" charset="-122"/>
                </a:rPr>
                <a:t>2</a:t>
              </a:r>
              <a:r>
                <a:rPr lang="en-US" altLang="zh-CN" sz="2800" b="1">
                  <a:latin typeface="黑体" pitchFamily="49" charset="-122"/>
                  <a:ea typeface="黑体" pitchFamily="49" charset="-122"/>
                </a:rPr>
                <a:t>O</a:t>
              </a:r>
              <a:r>
                <a:rPr lang="en-US" altLang="zh-CN" b="1">
                  <a:latin typeface="黑体" pitchFamily="49" charset="-122"/>
                  <a:ea typeface="黑体" pitchFamily="49" charset="-122"/>
                </a:rPr>
                <a:t>+</a:t>
              </a:r>
              <a:r>
                <a:rPr lang="zh-CN" altLang="en-US" sz="2800" b="1">
                  <a:latin typeface="黑体" pitchFamily="49" charset="-122"/>
                  <a:ea typeface="黑体" pitchFamily="49" charset="-122"/>
                </a:rPr>
                <a:t>能量</a:t>
              </a:r>
            </a:p>
          </p:txBody>
        </p:sp>
        <p:sp>
          <p:nvSpPr>
            <p:cNvPr id="119818" name="AutoShape 10"/>
            <p:cNvSpPr>
              <a:spLocks noChangeArrowheads="1"/>
            </p:cNvSpPr>
            <p:nvPr/>
          </p:nvSpPr>
          <p:spPr bwMode="auto">
            <a:xfrm>
              <a:off x="3024" y="3696"/>
              <a:ext cx="493" cy="48"/>
            </a:xfrm>
            <a:prstGeom prst="rightArrow">
              <a:avLst>
                <a:gd name="adj1" fmla="val 50000"/>
                <a:gd name="adj2" fmla="val 25677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9819" name="Text Box 11"/>
            <p:cNvSpPr txBox="1">
              <a:spLocks noChangeArrowheads="1"/>
            </p:cNvSpPr>
            <p:nvPr/>
          </p:nvSpPr>
          <p:spPr bwMode="auto">
            <a:xfrm>
              <a:off x="3024" y="3456"/>
              <a:ext cx="44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t>氧气</a:t>
              </a:r>
            </a:p>
          </p:txBody>
        </p:sp>
        <p:sp>
          <p:nvSpPr>
            <p:cNvPr id="119820" name="Text Box 12"/>
            <p:cNvSpPr txBox="1">
              <a:spLocks noChangeArrowheads="1"/>
            </p:cNvSpPr>
            <p:nvPr/>
          </p:nvSpPr>
          <p:spPr bwMode="auto">
            <a:xfrm>
              <a:off x="3120" y="3696"/>
              <a:ext cx="29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t>酶</a:t>
              </a:r>
            </a:p>
          </p:txBody>
        </p:sp>
      </p:grpSp>
      <p:grpSp>
        <p:nvGrpSpPr>
          <p:cNvPr id="119821" name="Group 13"/>
          <p:cNvGrpSpPr>
            <a:grpSpLocks/>
          </p:cNvGrpSpPr>
          <p:nvPr/>
        </p:nvGrpSpPr>
        <p:grpSpPr bwMode="auto">
          <a:xfrm>
            <a:off x="611188" y="1628775"/>
            <a:ext cx="7239000" cy="990600"/>
            <a:chOff x="720" y="3312"/>
            <a:chExt cx="4560" cy="624"/>
          </a:xfrm>
        </p:grpSpPr>
        <p:sp>
          <p:nvSpPr>
            <p:cNvPr id="119822" name="Text Box 14"/>
            <p:cNvSpPr txBox="1">
              <a:spLocks noChangeArrowheads="1"/>
            </p:cNvSpPr>
            <p:nvPr/>
          </p:nvSpPr>
          <p:spPr bwMode="auto">
            <a:xfrm>
              <a:off x="720" y="3408"/>
              <a:ext cx="456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chemeClr val="tx2"/>
                  </a:solidFill>
                  <a:latin typeface="黑体" pitchFamily="49" charset="-122"/>
                  <a:ea typeface="黑体" pitchFamily="49" charset="-122"/>
                </a:rPr>
                <a:t>核糖体：</a:t>
              </a:r>
              <a:r>
                <a:rPr lang="zh-CN" altLang="en-US" sz="3200">
                  <a:solidFill>
                    <a:srgbClr val="CC6600"/>
                  </a:solidFill>
                  <a:latin typeface="黑体" pitchFamily="49" charset="-122"/>
                  <a:ea typeface="黑体" pitchFamily="49" charset="-122"/>
                </a:rPr>
                <a:t> </a:t>
              </a:r>
              <a:r>
                <a:rPr lang="zh-CN" altLang="en-US" sz="3200" b="1">
                  <a:latin typeface="黑体" pitchFamily="49" charset="-122"/>
                  <a:ea typeface="黑体" pitchFamily="49" charset="-122"/>
                </a:rPr>
                <a:t>氨基酸</a:t>
              </a:r>
              <a:r>
                <a:rPr lang="zh-CN" altLang="en-US" sz="3200">
                  <a:latin typeface="黑体" pitchFamily="49" charset="-122"/>
                  <a:ea typeface="黑体" pitchFamily="49" charset="-122"/>
                </a:rPr>
                <a:t>           </a:t>
              </a:r>
              <a:r>
                <a:rPr lang="zh-CN" altLang="en-US" sz="3200" b="1">
                  <a:latin typeface="黑体" pitchFamily="49" charset="-122"/>
                  <a:ea typeface="黑体" pitchFamily="49" charset="-122"/>
                </a:rPr>
                <a:t>蛋白质</a:t>
              </a:r>
            </a:p>
          </p:txBody>
        </p:sp>
        <p:sp>
          <p:nvSpPr>
            <p:cNvPr id="119823" name="Text Box 15"/>
            <p:cNvSpPr txBox="1">
              <a:spLocks noChangeArrowheads="1"/>
            </p:cNvSpPr>
            <p:nvPr/>
          </p:nvSpPr>
          <p:spPr bwMode="auto">
            <a:xfrm>
              <a:off x="3312" y="3312"/>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a:t>酶</a:t>
              </a:r>
            </a:p>
          </p:txBody>
        </p:sp>
        <p:sp>
          <p:nvSpPr>
            <p:cNvPr id="119824" name="Text Box 16"/>
            <p:cNvSpPr txBox="1">
              <a:spLocks noChangeArrowheads="1"/>
            </p:cNvSpPr>
            <p:nvPr/>
          </p:nvSpPr>
          <p:spPr bwMode="auto">
            <a:xfrm>
              <a:off x="3024" y="3648"/>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a:t>缩合脱水</a:t>
              </a:r>
            </a:p>
          </p:txBody>
        </p:sp>
        <p:sp>
          <p:nvSpPr>
            <p:cNvPr id="119825" name="AutoShape 17"/>
            <p:cNvSpPr>
              <a:spLocks noChangeArrowheads="1"/>
            </p:cNvSpPr>
            <p:nvPr/>
          </p:nvSpPr>
          <p:spPr bwMode="auto">
            <a:xfrm>
              <a:off x="2976" y="3600"/>
              <a:ext cx="1056" cy="48"/>
            </a:xfrm>
            <a:prstGeom prst="rightArrow">
              <a:avLst>
                <a:gd name="adj1" fmla="val 50000"/>
                <a:gd name="adj2" fmla="val 5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19826" name="Line 18"/>
          <p:cNvSpPr>
            <a:spLocks noChangeShapeType="1"/>
          </p:cNvSpPr>
          <p:nvPr/>
        </p:nvSpPr>
        <p:spPr bwMode="auto">
          <a:xfrm>
            <a:off x="4876800" y="803275"/>
            <a:ext cx="533400" cy="0"/>
          </a:xfrm>
          <a:prstGeom prst="line">
            <a:avLst/>
          </a:prstGeom>
          <a:noFill/>
          <a:ln w="28575">
            <a:solidFill>
              <a:srgbClr val="FF33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27" name="Line 19"/>
          <p:cNvSpPr>
            <a:spLocks noChangeShapeType="1"/>
          </p:cNvSpPr>
          <p:nvPr/>
        </p:nvSpPr>
        <p:spPr bwMode="auto">
          <a:xfrm>
            <a:off x="5219700" y="1700213"/>
            <a:ext cx="533400" cy="0"/>
          </a:xfrm>
          <a:prstGeom prst="line">
            <a:avLst/>
          </a:prstGeom>
          <a:noFill/>
          <a:ln w="28575">
            <a:solidFill>
              <a:srgbClr val="FF33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28" name="Line 20"/>
          <p:cNvSpPr>
            <a:spLocks noChangeShapeType="1"/>
          </p:cNvSpPr>
          <p:nvPr/>
        </p:nvSpPr>
        <p:spPr bwMode="auto">
          <a:xfrm>
            <a:off x="4725988" y="2081213"/>
            <a:ext cx="533400" cy="0"/>
          </a:xfrm>
          <a:prstGeom prst="line">
            <a:avLst/>
          </a:prstGeom>
          <a:noFill/>
          <a:ln w="28575">
            <a:solidFill>
              <a:srgbClr val="FF33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nvGrpSpPr>
          <p:cNvPr id="119829" name="Group 21"/>
          <p:cNvGrpSpPr>
            <a:grpSpLocks/>
          </p:cNvGrpSpPr>
          <p:nvPr/>
        </p:nvGrpSpPr>
        <p:grpSpPr bwMode="auto">
          <a:xfrm>
            <a:off x="503238" y="2924175"/>
            <a:ext cx="8640762" cy="1754188"/>
            <a:chOff x="204" y="1071"/>
            <a:chExt cx="5443" cy="1105"/>
          </a:xfrm>
        </p:grpSpPr>
        <p:sp>
          <p:nvSpPr>
            <p:cNvPr id="119830" name="Text Box 22"/>
            <p:cNvSpPr txBox="1">
              <a:spLocks noChangeArrowheads="1"/>
            </p:cNvSpPr>
            <p:nvPr/>
          </p:nvSpPr>
          <p:spPr bwMode="auto">
            <a:xfrm>
              <a:off x="567" y="1162"/>
              <a:ext cx="462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0" lang="zh-CN" altLang="en-US" sz="1800">
                <a:latin typeface="Arial" pitchFamily="34" charset="0"/>
                <a:ea typeface="华文琥珀" pitchFamily="2" charset="-122"/>
              </a:endParaRPr>
            </a:p>
          </p:txBody>
        </p:sp>
        <p:sp>
          <p:nvSpPr>
            <p:cNvPr id="119831" name="Text Box 23"/>
            <p:cNvSpPr txBox="1">
              <a:spLocks noChangeArrowheads="1"/>
            </p:cNvSpPr>
            <p:nvPr/>
          </p:nvSpPr>
          <p:spPr bwMode="auto">
            <a:xfrm>
              <a:off x="2090" y="1348"/>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66"/>
                  </a:solidFill>
                  <a:latin typeface="华文中宋" pitchFamily="2" charset="-122"/>
                  <a:ea typeface="华文中宋" pitchFamily="2" charset="-122"/>
                </a:rPr>
                <a:t>C</a:t>
              </a:r>
            </a:p>
          </p:txBody>
        </p:sp>
        <p:sp>
          <p:nvSpPr>
            <p:cNvPr id="119832" name="Text Box 24"/>
            <p:cNvSpPr txBox="1">
              <a:spLocks noChangeArrowheads="1"/>
            </p:cNvSpPr>
            <p:nvPr/>
          </p:nvSpPr>
          <p:spPr bwMode="auto">
            <a:xfrm>
              <a:off x="2371" y="1343"/>
              <a:ext cx="100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FF0000"/>
                  </a:solidFill>
                  <a:latin typeface="华文中宋" pitchFamily="2" charset="-122"/>
                  <a:ea typeface="华文中宋" pitchFamily="2" charset="-122"/>
                </a:rPr>
                <a:t>COOH</a:t>
              </a:r>
            </a:p>
          </p:txBody>
        </p:sp>
        <p:sp>
          <p:nvSpPr>
            <p:cNvPr id="119833" name="Text Box 25"/>
            <p:cNvSpPr txBox="1">
              <a:spLocks noChangeArrowheads="1"/>
            </p:cNvSpPr>
            <p:nvPr/>
          </p:nvSpPr>
          <p:spPr bwMode="auto">
            <a:xfrm>
              <a:off x="2090" y="1071"/>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华文中宋" pitchFamily="2" charset="-122"/>
                  <a:ea typeface="华文中宋" pitchFamily="2" charset="-122"/>
                </a:rPr>
                <a:t>H</a:t>
              </a:r>
            </a:p>
          </p:txBody>
        </p:sp>
        <p:sp>
          <p:nvSpPr>
            <p:cNvPr id="119834" name="Text Box 26"/>
            <p:cNvSpPr txBox="1">
              <a:spLocks noChangeArrowheads="1"/>
            </p:cNvSpPr>
            <p:nvPr/>
          </p:nvSpPr>
          <p:spPr bwMode="auto">
            <a:xfrm>
              <a:off x="1837" y="1343"/>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N</a:t>
              </a:r>
              <a:endParaRPr lang="en-US" altLang="zh-CN" sz="1800" b="1" baseline="-25000">
                <a:solidFill>
                  <a:srgbClr val="0000CC"/>
                </a:solidFill>
                <a:latin typeface="华文中宋" pitchFamily="2" charset="-122"/>
                <a:ea typeface="华文中宋" pitchFamily="2" charset="-122"/>
              </a:endParaRPr>
            </a:p>
          </p:txBody>
        </p:sp>
        <p:sp>
          <p:nvSpPr>
            <p:cNvPr id="119835" name="Text Box 27"/>
            <p:cNvSpPr txBox="1">
              <a:spLocks noChangeArrowheads="1"/>
            </p:cNvSpPr>
            <p:nvPr/>
          </p:nvSpPr>
          <p:spPr bwMode="auto">
            <a:xfrm>
              <a:off x="204" y="1348"/>
              <a:ext cx="48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chemeClr val="hlink"/>
                  </a:solidFill>
                  <a:latin typeface="华文中宋" pitchFamily="2" charset="-122"/>
                  <a:ea typeface="华文中宋" pitchFamily="2" charset="-122"/>
                </a:rPr>
                <a:t>R</a:t>
              </a:r>
              <a:r>
                <a:rPr lang="en-US" altLang="zh-CN" sz="1800" b="1" baseline="-25000">
                  <a:solidFill>
                    <a:schemeClr val="hlink"/>
                  </a:solidFill>
                  <a:latin typeface="华文中宋" pitchFamily="2" charset="-122"/>
                  <a:ea typeface="华文中宋" pitchFamily="2" charset="-122"/>
                </a:rPr>
                <a:t>1</a:t>
              </a:r>
            </a:p>
          </p:txBody>
        </p:sp>
        <p:sp>
          <p:nvSpPr>
            <p:cNvPr id="119836" name="Text Box 28"/>
            <p:cNvSpPr txBox="1">
              <a:spLocks noChangeArrowheads="1"/>
            </p:cNvSpPr>
            <p:nvPr/>
          </p:nvSpPr>
          <p:spPr bwMode="auto">
            <a:xfrm>
              <a:off x="2082" y="1615"/>
              <a:ext cx="48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chemeClr val="hlink"/>
                  </a:solidFill>
                  <a:latin typeface="华文中宋" pitchFamily="2" charset="-122"/>
                  <a:ea typeface="华文中宋" pitchFamily="2" charset="-122"/>
                </a:rPr>
                <a:t>R</a:t>
              </a:r>
              <a:r>
                <a:rPr lang="en-US" altLang="zh-CN" sz="1800" b="1" baseline="-25000">
                  <a:solidFill>
                    <a:schemeClr val="hlink"/>
                  </a:solidFill>
                  <a:latin typeface="华文中宋" pitchFamily="2" charset="-122"/>
                  <a:ea typeface="华文中宋" pitchFamily="2" charset="-122"/>
                </a:rPr>
                <a:t>2</a:t>
              </a:r>
            </a:p>
          </p:txBody>
        </p:sp>
        <p:sp>
          <p:nvSpPr>
            <p:cNvPr id="119837" name="Text Box 29"/>
            <p:cNvSpPr txBox="1">
              <a:spLocks noChangeArrowheads="1"/>
            </p:cNvSpPr>
            <p:nvPr/>
          </p:nvSpPr>
          <p:spPr bwMode="auto">
            <a:xfrm>
              <a:off x="793" y="1071"/>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FF0000"/>
                  </a:solidFill>
                  <a:latin typeface="华文中宋" pitchFamily="2" charset="-122"/>
                  <a:ea typeface="华文中宋" pitchFamily="2" charset="-122"/>
                </a:rPr>
                <a:t>O</a:t>
              </a:r>
              <a:endParaRPr lang="en-US" altLang="zh-CN" sz="1800" b="1" baseline="-25000">
                <a:solidFill>
                  <a:srgbClr val="FF0000"/>
                </a:solidFill>
                <a:latin typeface="华文中宋" pitchFamily="2" charset="-122"/>
                <a:ea typeface="华文中宋" pitchFamily="2" charset="-122"/>
              </a:endParaRPr>
            </a:p>
          </p:txBody>
        </p:sp>
        <p:sp>
          <p:nvSpPr>
            <p:cNvPr id="119838" name="Text Box 30"/>
            <p:cNvSpPr txBox="1">
              <a:spLocks noChangeArrowheads="1"/>
            </p:cNvSpPr>
            <p:nvPr/>
          </p:nvSpPr>
          <p:spPr bwMode="auto">
            <a:xfrm>
              <a:off x="1564" y="1343"/>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H</a:t>
              </a:r>
              <a:endParaRPr lang="en-US" altLang="zh-CN" sz="1800" b="1" baseline="-25000">
                <a:solidFill>
                  <a:srgbClr val="0000CC"/>
                </a:solidFill>
                <a:latin typeface="华文中宋" pitchFamily="2" charset="-122"/>
                <a:ea typeface="华文中宋" pitchFamily="2" charset="-122"/>
              </a:endParaRPr>
            </a:p>
          </p:txBody>
        </p:sp>
        <p:sp>
          <p:nvSpPr>
            <p:cNvPr id="119839" name="Text Box 31"/>
            <p:cNvSpPr txBox="1">
              <a:spLocks noChangeArrowheads="1"/>
            </p:cNvSpPr>
            <p:nvPr/>
          </p:nvSpPr>
          <p:spPr bwMode="auto">
            <a:xfrm>
              <a:off x="1837" y="1611"/>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H</a:t>
              </a:r>
              <a:endParaRPr lang="en-US" altLang="zh-CN" sz="1800" b="1" baseline="-25000">
                <a:solidFill>
                  <a:srgbClr val="0000CC"/>
                </a:solidFill>
                <a:latin typeface="华文中宋" pitchFamily="2" charset="-122"/>
                <a:ea typeface="华文中宋" pitchFamily="2" charset="-122"/>
              </a:endParaRPr>
            </a:p>
          </p:txBody>
        </p:sp>
        <p:sp>
          <p:nvSpPr>
            <p:cNvPr id="119840" name="Text Box 32"/>
            <p:cNvSpPr txBox="1">
              <a:spLocks noChangeArrowheads="1"/>
            </p:cNvSpPr>
            <p:nvPr/>
          </p:nvSpPr>
          <p:spPr bwMode="auto">
            <a:xfrm>
              <a:off x="521" y="1358"/>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66"/>
                  </a:solidFill>
                  <a:latin typeface="华文中宋" pitchFamily="2" charset="-122"/>
                  <a:ea typeface="华文中宋" pitchFamily="2" charset="-122"/>
                </a:rPr>
                <a:t>C</a:t>
              </a:r>
            </a:p>
          </p:txBody>
        </p:sp>
        <p:sp>
          <p:nvSpPr>
            <p:cNvPr id="119841" name="Text Box 33"/>
            <p:cNvSpPr txBox="1">
              <a:spLocks noChangeArrowheads="1"/>
            </p:cNvSpPr>
            <p:nvPr/>
          </p:nvSpPr>
          <p:spPr bwMode="auto">
            <a:xfrm>
              <a:off x="519" y="1615"/>
              <a:ext cx="86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NH</a:t>
              </a:r>
              <a:r>
                <a:rPr lang="en-US" altLang="zh-CN" sz="1800" b="1" baseline="-25000">
                  <a:solidFill>
                    <a:srgbClr val="0000CC"/>
                  </a:solidFill>
                  <a:latin typeface="华文中宋" pitchFamily="2" charset="-122"/>
                  <a:ea typeface="华文中宋" pitchFamily="2" charset="-122"/>
                </a:rPr>
                <a:t>2</a:t>
              </a:r>
            </a:p>
          </p:txBody>
        </p:sp>
        <p:sp>
          <p:nvSpPr>
            <p:cNvPr id="119842" name="Text Box 34"/>
            <p:cNvSpPr txBox="1">
              <a:spLocks noChangeArrowheads="1"/>
            </p:cNvSpPr>
            <p:nvPr/>
          </p:nvSpPr>
          <p:spPr bwMode="auto">
            <a:xfrm>
              <a:off x="793" y="1343"/>
              <a:ext cx="100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FF0000"/>
                  </a:solidFill>
                  <a:latin typeface="华文中宋" pitchFamily="2" charset="-122"/>
                  <a:ea typeface="华文中宋" pitchFamily="2" charset="-122"/>
                </a:rPr>
                <a:t>C    OH</a:t>
              </a:r>
            </a:p>
          </p:txBody>
        </p:sp>
        <p:sp>
          <p:nvSpPr>
            <p:cNvPr id="119843" name="Text Box 35"/>
            <p:cNvSpPr txBox="1">
              <a:spLocks noChangeArrowheads="1"/>
            </p:cNvSpPr>
            <p:nvPr/>
          </p:nvSpPr>
          <p:spPr bwMode="auto">
            <a:xfrm>
              <a:off x="548" y="1071"/>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华文中宋" pitchFamily="2" charset="-122"/>
                  <a:ea typeface="华文中宋" pitchFamily="2" charset="-122"/>
                </a:rPr>
                <a:t>H</a:t>
              </a:r>
            </a:p>
          </p:txBody>
        </p:sp>
        <p:sp>
          <p:nvSpPr>
            <p:cNvPr id="119844" name="Line 36"/>
            <p:cNvSpPr>
              <a:spLocks noChangeShapeType="1"/>
            </p:cNvSpPr>
            <p:nvPr/>
          </p:nvSpPr>
          <p:spPr bwMode="auto">
            <a:xfrm>
              <a:off x="430" y="1479"/>
              <a:ext cx="136" cy="0"/>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45" name="Line 37"/>
            <p:cNvSpPr>
              <a:spLocks noChangeShapeType="1"/>
            </p:cNvSpPr>
            <p:nvPr/>
          </p:nvSpPr>
          <p:spPr bwMode="auto">
            <a:xfrm>
              <a:off x="703" y="1479"/>
              <a:ext cx="136" cy="0"/>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46" name="Line 38"/>
            <p:cNvSpPr>
              <a:spLocks noChangeShapeType="1"/>
            </p:cNvSpPr>
            <p:nvPr/>
          </p:nvSpPr>
          <p:spPr bwMode="auto">
            <a:xfrm>
              <a:off x="975" y="1479"/>
              <a:ext cx="136" cy="0"/>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47" name="Line 39"/>
            <p:cNvSpPr>
              <a:spLocks noChangeShapeType="1"/>
            </p:cNvSpPr>
            <p:nvPr/>
          </p:nvSpPr>
          <p:spPr bwMode="auto">
            <a:xfrm>
              <a:off x="1746" y="1479"/>
              <a:ext cx="136" cy="0"/>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48" name="Line 40"/>
            <p:cNvSpPr>
              <a:spLocks noChangeShapeType="1"/>
            </p:cNvSpPr>
            <p:nvPr/>
          </p:nvSpPr>
          <p:spPr bwMode="auto">
            <a:xfrm>
              <a:off x="2018" y="1479"/>
              <a:ext cx="136" cy="0"/>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49" name="Line 41"/>
            <p:cNvSpPr>
              <a:spLocks noChangeShapeType="1"/>
            </p:cNvSpPr>
            <p:nvPr/>
          </p:nvSpPr>
          <p:spPr bwMode="auto">
            <a:xfrm>
              <a:off x="2290" y="1479"/>
              <a:ext cx="136" cy="0"/>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0" name="Line 42"/>
            <p:cNvSpPr>
              <a:spLocks noChangeShapeType="1"/>
            </p:cNvSpPr>
            <p:nvPr/>
          </p:nvSpPr>
          <p:spPr bwMode="auto">
            <a:xfrm>
              <a:off x="657" y="1252"/>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1" name="Line 43"/>
            <p:cNvSpPr>
              <a:spLocks noChangeShapeType="1"/>
            </p:cNvSpPr>
            <p:nvPr/>
          </p:nvSpPr>
          <p:spPr bwMode="auto">
            <a:xfrm>
              <a:off x="929" y="1252"/>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2" name="Line 44"/>
            <p:cNvSpPr>
              <a:spLocks noChangeShapeType="1"/>
            </p:cNvSpPr>
            <p:nvPr/>
          </p:nvSpPr>
          <p:spPr bwMode="auto">
            <a:xfrm>
              <a:off x="657" y="1525"/>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3" name="Line 45"/>
            <p:cNvSpPr>
              <a:spLocks noChangeShapeType="1"/>
            </p:cNvSpPr>
            <p:nvPr/>
          </p:nvSpPr>
          <p:spPr bwMode="auto">
            <a:xfrm>
              <a:off x="1973" y="1525"/>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4" name="Line 46"/>
            <p:cNvSpPr>
              <a:spLocks noChangeShapeType="1"/>
            </p:cNvSpPr>
            <p:nvPr/>
          </p:nvSpPr>
          <p:spPr bwMode="auto">
            <a:xfrm>
              <a:off x="884" y="1252"/>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5" name="Line 47"/>
            <p:cNvSpPr>
              <a:spLocks noChangeShapeType="1"/>
            </p:cNvSpPr>
            <p:nvPr/>
          </p:nvSpPr>
          <p:spPr bwMode="auto">
            <a:xfrm>
              <a:off x="2199" y="1252"/>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6" name="Line 48"/>
            <p:cNvSpPr>
              <a:spLocks noChangeShapeType="1"/>
            </p:cNvSpPr>
            <p:nvPr/>
          </p:nvSpPr>
          <p:spPr bwMode="auto">
            <a:xfrm>
              <a:off x="2199" y="1525"/>
              <a:ext cx="0" cy="136"/>
            </a:xfrm>
            <a:prstGeom prst="line">
              <a:avLst/>
            </a:prstGeom>
            <a:noFill/>
            <a:ln w="349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9857" name="Text Box 49"/>
            <p:cNvSpPr txBox="1">
              <a:spLocks noChangeArrowheads="1"/>
            </p:cNvSpPr>
            <p:nvPr/>
          </p:nvSpPr>
          <p:spPr bwMode="auto">
            <a:xfrm>
              <a:off x="1338" y="1253"/>
              <a:ext cx="272" cy="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en-US" altLang="zh-CN" sz="3600">
                  <a:latin typeface="Arial" pitchFamily="34" charset="0"/>
                  <a:ea typeface="华文琥珀" pitchFamily="2" charset="-122"/>
                </a:rPr>
                <a:t>+</a:t>
              </a:r>
            </a:p>
            <a:p>
              <a:pPr>
                <a:spcBef>
                  <a:spcPct val="50000"/>
                </a:spcBef>
              </a:pPr>
              <a:endParaRPr kumimoji="0" lang="zh-CN" altLang="en-US" sz="3600">
                <a:latin typeface="Arial" pitchFamily="34" charset="0"/>
                <a:ea typeface="华文琥珀" pitchFamily="2" charset="-122"/>
              </a:endParaRPr>
            </a:p>
          </p:txBody>
        </p:sp>
        <p:sp>
          <p:nvSpPr>
            <p:cNvPr id="119858" name="Rectangle 50"/>
            <p:cNvSpPr>
              <a:spLocks noChangeArrowheads="1"/>
            </p:cNvSpPr>
            <p:nvPr/>
          </p:nvSpPr>
          <p:spPr bwMode="auto">
            <a:xfrm>
              <a:off x="2880" y="1257"/>
              <a:ext cx="40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b="1">
                  <a:latin typeface="Arial" pitchFamily="34" charset="0"/>
                  <a:ea typeface="华文琥珀" pitchFamily="2" charset="-122"/>
                </a:rPr>
                <a:t>→</a:t>
              </a:r>
            </a:p>
          </p:txBody>
        </p:sp>
        <p:sp>
          <p:nvSpPr>
            <p:cNvPr id="119859" name="Text Box 51"/>
            <p:cNvSpPr txBox="1">
              <a:spLocks noChangeArrowheads="1"/>
            </p:cNvSpPr>
            <p:nvPr/>
          </p:nvSpPr>
          <p:spPr bwMode="auto">
            <a:xfrm>
              <a:off x="3206" y="1352"/>
              <a:ext cx="48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R</a:t>
              </a:r>
              <a:r>
                <a:rPr lang="en-US" altLang="zh-CN" sz="1800" b="1" baseline="-25000">
                  <a:solidFill>
                    <a:srgbClr val="0000CC"/>
                  </a:solidFill>
                  <a:latin typeface="华文中宋" pitchFamily="2" charset="-122"/>
                  <a:ea typeface="华文中宋" pitchFamily="2" charset="-122"/>
                </a:rPr>
                <a:t>1</a:t>
              </a:r>
            </a:p>
          </p:txBody>
        </p:sp>
        <p:sp>
          <p:nvSpPr>
            <p:cNvPr id="119860" name="Line 52"/>
            <p:cNvSpPr>
              <a:spLocks noChangeShapeType="1"/>
            </p:cNvSpPr>
            <p:nvPr/>
          </p:nvSpPr>
          <p:spPr bwMode="auto">
            <a:xfrm>
              <a:off x="3433" y="1484"/>
              <a:ext cx="12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61" name="Text Box 53"/>
            <p:cNvSpPr txBox="1">
              <a:spLocks noChangeArrowheads="1"/>
            </p:cNvSpPr>
            <p:nvPr/>
          </p:nvSpPr>
          <p:spPr bwMode="auto">
            <a:xfrm>
              <a:off x="3523" y="1371"/>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66"/>
                  </a:solidFill>
                  <a:latin typeface="华文中宋" pitchFamily="2" charset="-122"/>
                  <a:ea typeface="华文中宋" pitchFamily="2" charset="-122"/>
                </a:rPr>
                <a:t>C</a:t>
              </a:r>
            </a:p>
          </p:txBody>
        </p:sp>
        <p:sp>
          <p:nvSpPr>
            <p:cNvPr id="119862" name="Text Box 54"/>
            <p:cNvSpPr txBox="1">
              <a:spLocks noChangeArrowheads="1"/>
            </p:cNvSpPr>
            <p:nvPr/>
          </p:nvSpPr>
          <p:spPr bwMode="auto">
            <a:xfrm>
              <a:off x="3567" y="1665"/>
              <a:ext cx="86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NH</a:t>
              </a:r>
              <a:r>
                <a:rPr lang="en-US" altLang="zh-CN" sz="1800" b="1" baseline="-25000">
                  <a:solidFill>
                    <a:srgbClr val="0000CC"/>
                  </a:solidFill>
                  <a:latin typeface="华文中宋" pitchFamily="2" charset="-122"/>
                  <a:ea typeface="华文中宋" pitchFamily="2" charset="-122"/>
                </a:rPr>
                <a:t>2</a:t>
              </a:r>
            </a:p>
          </p:txBody>
        </p:sp>
        <p:sp>
          <p:nvSpPr>
            <p:cNvPr id="119863" name="Text Box 55"/>
            <p:cNvSpPr txBox="1">
              <a:spLocks noChangeArrowheads="1"/>
            </p:cNvSpPr>
            <p:nvPr/>
          </p:nvSpPr>
          <p:spPr bwMode="auto">
            <a:xfrm>
              <a:off x="3795" y="1348"/>
              <a:ext cx="2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FF0000"/>
                  </a:solidFill>
                  <a:latin typeface="华文中宋" pitchFamily="2" charset="-122"/>
                  <a:ea typeface="华文中宋" pitchFamily="2" charset="-122"/>
                </a:rPr>
                <a:t>C   </a:t>
              </a:r>
            </a:p>
          </p:txBody>
        </p:sp>
        <p:sp>
          <p:nvSpPr>
            <p:cNvPr id="119864" name="Text Box 56"/>
            <p:cNvSpPr txBox="1">
              <a:spLocks noChangeArrowheads="1"/>
            </p:cNvSpPr>
            <p:nvPr/>
          </p:nvSpPr>
          <p:spPr bwMode="auto">
            <a:xfrm>
              <a:off x="3550" y="1071"/>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华文中宋" pitchFamily="2" charset="-122"/>
                  <a:ea typeface="华文中宋" pitchFamily="2" charset="-122"/>
                </a:rPr>
                <a:t>H</a:t>
              </a:r>
            </a:p>
          </p:txBody>
        </p:sp>
        <p:sp>
          <p:nvSpPr>
            <p:cNvPr id="119865" name="Line 57"/>
            <p:cNvSpPr>
              <a:spLocks noChangeShapeType="1"/>
            </p:cNvSpPr>
            <p:nvPr/>
          </p:nvSpPr>
          <p:spPr bwMode="auto">
            <a:xfrm>
              <a:off x="4204" y="1574"/>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66" name="Text Box 58"/>
            <p:cNvSpPr txBox="1">
              <a:spLocks noChangeArrowheads="1"/>
            </p:cNvSpPr>
            <p:nvPr/>
          </p:nvSpPr>
          <p:spPr bwMode="auto">
            <a:xfrm>
              <a:off x="3795" y="1075"/>
              <a:ext cx="3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FF0000"/>
                  </a:solidFill>
                  <a:latin typeface="华文中宋" pitchFamily="2" charset="-122"/>
                  <a:ea typeface="华文中宋" pitchFamily="2" charset="-122"/>
                </a:rPr>
                <a:t>O</a:t>
              </a:r>
              <a:endParaRPr lang="en-US" altLang="zh-CN" sz="1800" b="1" baseline="-25000">
                <a:solidFill>
                  <a:srgbClr val="FF0000"/>
                </a:solidFill>
                <a:latin typeface="华文中宋" pitchFamily="2" charset="-122"/>
                <a:ea typeface="华文中宋" pitchFamily="2" charset="-122"/>
              </a:endParaRPr>
            </a:p>
          </p:txBody>
        </p:sp>
        <p:sp>
          <p:nvSpPr>
            <p:cNvPr id="119867" name="Text Box 59"/>
            <p:cNvSpPr txBox="1">
              <a:spLocks noChangeArrowheads="1"/>
            </p:cNvSpPr>
            <p:nvPr/>
          </p:nvSpPr>
          <p:spPr bwMode="auto">
            <a:xfrm>
              <a:off x="4612" y="1343"/>
              <a:ext cx="103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FF0000"/>
                  </a:solidFill>
                  <a:latin typeface="华文中宋" pitchFamily="2" charset="-122"/>
                  <a:ea typeface="华文中宋" pitchFamily="2" charset="-122"/>
                </a:rPr>
                <a:t>COOH</a:t>
              </a:r>
            </a:p>
          </p:txBody>
        </p:sp>
        <p:sp>
          <p:nvSpPr>
            <p:cNvPr id="119868" name="Text Box 60"/>
            <p:cNvSpPr txBox="1">
              <a:spLocks noChangeArrowheads="1"/>
            </p:cNvSpPr>
            <p:nvPr/>
          </p:nvSpPr>
          <p:spPr bwMode="auto">
            <a:xfrm>
              <a:off x="4340" y="1352"/>
              <a:ext cx="34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66"/>
                  </a:solidFill>
                  <a:latin typeface="华文中宋" pitchFamily="2" charset="-122"/>
                  <a:ea typeface="华文中宋" pitchFamily="2" charset="-122"/>
                </a:rPr>
                <a:t>C</a:t>
              </a:r>
            </a:p>
          </p:txBody>
        </p:sp>
        <p:sp>
          <p:nvSpPr>
            <p:cNvPr id="119869" name="Text Box 61"/>
            <p:cNvSpPr txBox="1">
              <a:spLocks noChangeArrowheads="1"/>
            </p:cNvSpPr>
            <p:nvPr/>
          </p:nvSpPr>
          <p:spPr bwMode="auto">
            <a:xfrm>
              <a:off x="4358" y="1071"/>
              <a:ext cx="34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华文中宋" pitchFamily="2" charset="-122"/>
                  <a:ea typeface="华文中宋" pitchFamily="2" charset="-122"/>
                </a:rPr>
                <a:t>H</a:t>
              </a:r>
            </a:p>
          </p:txBody>
        </p:sp>
        <p:sp>
          <p:nvSpPr>
            <p:cNvPr id="119870" name="Text Box 62"/>
            <p:cNvSpPr txBox="1">
              <a:spLocks noChangeArrowheads="1"/>
            </p:cNvSpPr>
            <p:nvPr/>
          </p:nvSpPr>
          <p:spPr bwMode="auto">
            <a:xfrm>
              <a:off x="4068" y="1348"/>
              <a:ext cx="34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N</a:t>
              </a:r>
              <a:endParaRPr lang="en-US" altLang="zh-CN" sz="1800" b="1" baseline="-25000">
                <a:solidFill>
                  <a:srgbClr val="0000CC"/>
                </a:solidFill>
                <a:latin typeface="华文中宋" pitchFamily="2" charset="-122"/>
                <a:ea typeface="华文中宋" pitchFamily="2" charset="-122"/>
              </a:endParaRPr>
            </a:p>
          </p:txBody>
        </p:sp>
        <p:sp>
          <p:nvSpPr>
            <p:cNvPr id="119871" name="Text Box 63"/>
            <p:cNvSpPr txBox="1">
              <a:spLocks noChangeArrowheads="1"/>
            </p:cNvSpPr>
            <p:nvPr/>
          </p:nvSpPr>
          <p:spPr bwMode="auto">
            <a:xfrm>
              <a:off x="4391" y="1665"/>
              <a:ext cx="49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R</a:t>
              </a:r>
              <a:r>
                <a:rPr lang="en-US" altLang="zh-CN" sz="1800" b="1" baseline="-25000">
                  <a:solidFill>
                    <a:srgbClr val="0000CC"/>
                  </a:solidFill>
                  <a:latin typeface="华文中宋" pitchFamily="2" charset="-122"/>
                  <a:ea typeface="华文中宋" pitchFamily="2" charset="-122"/>
                </a:rPr>
                <a:t>2</a:t>
              </a:r>
            </a:p>
          </p:txBody>
        </p:sp>
        <p:sp>
          <p:nvSpPr>
            <p:cNvPr id="119872" name="Text Box 64"/>
            <p:cNvSpPr txBox="1">
              <a:spLocks noChangeArrowheads="1"/>
            </p:cNvSpPr>
            <p:nvPr/>
          </p:nvSpPr>
          <p:spPr bwMode="auto">
            <a:xfrm>
              <a:off x="4113" y="1665"/>
              <a:ext cx="34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CC"/>
                  </a:solidFill>
                  <a:latin typeface="华文中宋" pitchFamily="2" charset="-122"/>
                  <a:ea typeface="华文中宋" pitchFamily="2" charset="-122"/>
                </a:rPr>
                <a:t>H</a:t>
              </a:r>
              <a:endParaRPr lang="en-US" altLang="zh-CN" sz="1800" b="1" baseline="-25000">
                <a:solidFill>
                  <a:srgbClr val="0000CC"/>
                </a:solidFill>
                <a:latin typeface="华文中宋" pitchFamily="2" charset="-122"/>
                <a:ea typeface="华文中宋" pitchFamily="2" charset="-122"/>
              </a:endParaRPr>
            </a:p>
          </p:txBody>
        </p:sp>
        <p:sp>
          <p:nvSpPr>
            <p:cNvPr id="119873" name="Line 65"/>
            <p:cNvSpPr>
              <a:spLocks noChangeShapeType="1"/>
            </p:cNvSpPr>
            <p:nvPr/>
          </p:nvSpPr>
          <p:spPr bwMode="auto">
            <a:xfrm>
              <a:off x="3712" y="1484"/>
              <a:ext cx="12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74" name="Line 66"/>
            <p:cNvSpPr>
              <a:spLocks noChangeShapeType="1"/>
            </p:cNvSpPr>
            <p:nvPr/>
          </p:nvSpPr>
          <p:spPr bwMode="auto">
            <a:xfrm>
              <a:off x="3984" y="1484"/>
              <a:ext cx="12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75" name="Line 67"/>
            <p:cNvSpPr>
              <a:spLocks noChangeShapeType="1"/>
            </p:cNvSpPr>
            <p:nvPr/>
          </p:nvSpPr>
          <p:spPr bwMode="auto">
            <a:xfrm>
              <a:off x="4256" y="1484"/>
              <a:ext cx="12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76" name="Line 68"/>
            <p:cNvSpPr>
              <a:spLocks noChangeShapeType="1"/>
            </p:cNvSpPr>
            <p:nvPr/>
          </p:nvSpPr>
          <p:spPr bwMode="auto">
            <a:xfrm>
              <a:off x="4521" y="1484"/>
              <a:ext cx="12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77" name="Line 69"/>
            <p:cNvSpPr>
              <a:spLocks noChangeShapeType="1"/>
            </p:cNvSpPr>
            <p:nvPr/>
          </p:nvSpPr>
          <p:spPr bwMode="auto">
            <a:xfrm>
              <a:off x="4476" y="1574"/>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78" name="Line 70"/>
            <p:cNvSpPr>
              <a:spLocks noChangeShapeType="1"/>
            </p:cNvSpPr>
            <p:nvPr/>
          </p:nvSpPr>
          <p:spPr bwMode="auto">
            <a:xfrm>
              <a:off x="3932" y="1257"/>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79" name="Line 71"/>
            <p:cNvSpPr>
              <a:spLocks noChangeShapeType="1"/>
            </p:cNvSpPr>
            <p:nvPr/>
          </p:nvSpPr>
          <p:spPr bwMode="auto">
            <a:xfrm>
              <a:off x="3886" y="1257"/>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80" name="Line 72"/>
            <p:cNvSpPr>
              <a:spLocks noChangeShapeType="1"/>
            </p:cNvSpPr>
            <p:nvPr/>
          </p:nvSpPr>
          <p:spPr bwMode="auto">
            <a:xfrm>
              <a:off x="3659" y="1574"/>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81" name="Line 73"/>
            <p:cNvSpPr>
              <a:spLocks noChangeShapeType="1"/>
            </p:cNvSpPr>
            <p:nvPr/>
          </p:nvSpPr>
          <p:spPr bwMode="auto">
            <a:xfrm>
              <a:off x="3659" y="1266"/>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9882" name="Line 74"/>
            <p:cNvSpPr>
              <a:spLocks noChangeShapeType="1"/>
            </p:cNvSpPr>
            <p:nvPr/>
          </p:nvSpPr>
          <p:spPr bwMode="auto">
            <a:xfrm>
              <a:off x="4476" y="1257"/>
              <a:ext cx="0" cy="127"/>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19883" name="Rectangle 75"/>
          <p:cNvSpPr>
            <a:spLocks noChangeArrowheads="1"/>
          </p:cNvSpPr>
          <p:nvPr/>
        </p:nvSpPr>
        <p:spPr bwMode="auto">
          <a:xfrm>
            <a:off x="179388" y="2708275"/>
            <a:ext cx="8748712" cy="45815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just">
              <a:lnSpc>
                <a:spcPct val="150000"/>
              </a:lnSpc>
            </a:pPr>
            <a:r>
              <a:rPr lang="zh-CN" altLang="en-US" dirty="0">
                <a:latin typeface="Tahoma" pitchFamily="34" charset="0"/>
                <a:ea typeface="方正楷体简体" charset="-122"/>
              </a:rPr>
              <a:t>     </a:t>
            </a:r>
            <a:r>
              <a:rPr lang="zh-CN" altLang="en-US" sz="2800" b="1" dirty="0">
                <a:latin typeface="黑体" pitchFamily="49" charset="-122"/>
                <a:ea typeface="黑体" pitchFamily="49" charset="-122"/>
              </a:rPr>
              <a:t>对于细胞来说，能量的获得和利用都必须通过化学反应，</a:t>
            </a:r>
            <a:r>
              <a:rPr lang="zh-CN" altLang="en-US" sz="2800" b="1" dirty="0">
                <a:solidFill>
                  <a:srgbClr val="FF0000"/>
                </a:solidFill>
                <a:latin typeface="黑体" pitchFamily="49" charset="-122"/>
                <a:ea typeface="黑体" pitchFamily="49" charset="-122"/>
              </a:rPr>
              <a:t>细胞中每时每刻都进行着许多化学反应，统称为细胞代谢。</a:t>
            </a:r>
            <a:r>
              <a:rPr lang="zh-CN" altLang="en-US" sz="2800" b="1" dirty="0">
                <a:solidFill>
                  <a:srgbClr val="800000"/>
                </a:solidFill>
                <a:latin typeface="黑体" pitchFamily="49" charset="-122"/>
                <a:ea typeface="黑体" pitchFamily="49" charset="-122"/>
              </a:rPr>
              <a:t>细胞代谢</a:t>
            </a:r>
            <a:r>
              <a:rPr lang="zh-CN" altLang="en-US" sz="2800" b="1" dirty="0">
                <a:latin typeface="黑体" pitchFamily="49" charset="-122"/>
                <a:ea typeface="黑体" pitchFamily="49" charset="-122"/>
              </a:rPr>
              <a:t>是细胞生命活动的基础。</a:t>
            </a:r>
          </a:p>
          <a:p>
            <a:pPr algn="just">
              <a:lnSpc>
                <a:spcPct val="150000"/>
              </a:lnSpc>
            </a:pPr>
            <a:r>
              <a:rPr lang="zh-CN" altLang="en-US" sz="2800" b="1" dirty="0">
                <a:latin typeface="黑体" pitchFamily="49" charset="-122"/>
                <a:ea typeface="黑体" pitchFamily="49" charset="-122"/>
              </a:rPr>
              <a:t>   细胞内的化学反应大都需要</a:t>
            </a:r>
            <a:r>
              <a:rPr lang="zh-CN" altLang="en-US" sz="2800" b="1" dirty="0" smtClean="0">
                <a:latin typeface="黑体" pitchFamily="49" charset="-122"/>
                <a:ea typeface="黑体" pitchFamily="49" charset="-122"/>
              </a:rPr>
              <a:t>在</a:t>
            </a:r>
            <a:r>
              <a:rPr lang="zh-CN" altLang="en-US" sz="2800" b="1" dirty="0" smtClean="0">
                <a:solidFill>
                  <a:srgbClr val="FF0000"/>
                </a:solidFill>
                <a:latin typeface="黑体" pitchFamily="49" charset="-122"/>
                <a:ea typeface="黑体" pitchFamily="49" charset="-122"/>
              </a:rPr>
              <a:t>酶</a:t>
            </a:r>
            <a:r>
              <a:rPr lang="zh-CN" altLang="en-US" sz="2800" b="1" dirty="0" smtClean="0">
                <a:latin typeface="黑体" pitchFamily="49" charset="-122"/>
                <a:ea typeface="黑体" pitchFamily="49" charset="-122"/>
              </a:rPr>
              <a:t>的作用下</a:t>
            </a:r>
            <a:r>
              <a:rPr lang="zh-CN" altLang="en-US" sz="2800" b="1" dirty="0">
                <a:latin typeface="黑体" pitchFamily="49" charset="-122"/>
                <a:ea typeface="黑体" pitchFamily="49" charset="-122"/>
              </a:rPr>
              <a:t>才能顺利地进行，因此，</a:t>
            </a:r>
            <a:r>
              <a:rPr lang="zh-CN" altLang="en-US" sz="2800" b="1" dirty="0">
                <a:solidFill>
                  <a:srgbClr val="FF0000"/>
                </a:solidFill>
                <a:latin typeface="黑体" pitchFamily="49" charset="-122"/>
                <a:ea typeface="黑体" pitchFamily="49" charset="-122"/>
              </a:rPr>
              <a:t>细胞代谢实质上是细胞内高度有序的酶促反应的总称。</a:t>
            </a:r>
          </a:p>
          <a:p>
            <a:pPr algn="just">
              <a:lnSpc>
                <a:spcPct val="150000"/>
              </a:lnSpc>
            </a:pPr>
            <a:r>
              <a:rPr lang="zh-CN" altLang="en-US" sz="2800" b="1" dirty="0">
                <a:latin typeface="黑体" pitchFamily="49" charset="-122"/>
                <a:ea typeface="黑体" pitchFamily="49" charset="-122"/>
              </a:rPr>
              <a:t>   </a:t>
            </a:r>
          </a:p>
        </p:txBody>
      </p:sp>
    </p:spTree>
    <p:extLst>
      <p:ext uri="{BB962C8B-B14F-4D97-AF65-F5344CB8AC3E}">
        <p14:creationId xmlns:p14="http://schemas.microsoft.com/office/powerpoint/2010/main" val="1506939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500"/>
                            </p:stCondLst>
                            <p:childTnLst>
                              <p:par>
                                <p:cTn id="5" presetID="23" presetClass="entr" presetSubtype="16" fill="hold" nodeType="afterEffect">
                                  <p:stCondLst>
                                    <p:cond delay="0"/>
                                  </p:stCondLst>
                                  <p:childTnLst>
                                    <p:set>
                                      <p:cBhvr>
                                        <p:cTn id="6" dur="1" fill="hold">
                                          <p:stCondLst>
                                            <p:cond delay="0"/>
                                          </p:stCondLst>
                                        </p:cTn>
                                        <p:tgtEl>
                                          <p:spTgt spid="119829"/>
                                        </p:tgtEl>
                                        <p:attrNameLst>
                                          <p:attrName>style.visibility</p:attrName>
                                        </p:attrNameLst>
                                      </p:cBhvr>
                                      <p:to>
                                        <p:strVal val="visible"/>
                                      </p:to>
                                    </p:set>
                                    <p:anim calcmode="lin" valueType="num">
                                      <p:cBhvr>
                                        <p:cTn id="7" dur="500" fill="hold"/>
                                        <p:tgtEl>
                                          <p:spTgt spid="119829"/>
                                        </p:tgtEl>
                                        <p:attrNameLst>
                                          <p:attrName>ppt_w</p:attrName>
                                        </p:attrNameLst>
                                      </p:cBhvr>
                                      <p:tavLst>
                                        <p:tav tm="0">
                                          <p:val>
                                            <p:fltVal val="0"/>
                                          </p:val>
                                        </p:tav>
                                        <p:tav tm="100000">
                                          <p:val>
                                            <p:strVal val="#ppt_w"/>
                                          </p:val>
                                        </p:tav>
                                      </p:tavLst>
                                    </p:anim>
                                    <p:anim calcmode="lin" valueType="num">
                                      <p:cBhvr>
                                        <p:cTn id="8" dur="500" fill="hold"/>
                                        <p:tgtEl>
                                          <p:spTgt spid="119829"/>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xit" presetSubtype="16" fill="hold" nodeType="clickEffect">
                                  <p:stCondLst>
                                    <p:cond delay="0"/>
                                  </p:stCondLst>
                                  <p:childTnLst>
                                    <p:animEffect transition="out" filter="diamond(in)">
                                      <p:cBhvr>
                                        <p:cTn id="12" dur="1000"/>
                                        <p:tgtEl>
                                          <p:spTgt spid="119829"/>
                                        </p:tgtEl>
                                      </p:cBhvr>
                                    </p:animEffect>
                                    <p:set>
                                      <p:cBhvr>
                                        <p:cTn id="13" dur="1" fill="hold">
                                          <p:stCondLst>
                                            <p:cond delay="999"/>
                                          </p:stCondLst>
                                        </p:cTn>
                                        <p:tgtEl>
                                          <p:spTgt spid="119829"/>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9826"/>
                                        </p:tgtEl>
                                        <p:attrNameLst>
                                          <p:attrName>style.visibility</p:attrName>
                                        </p:attrNameLst>
                                      </p:cBhvr>
                                      <p:to>
                                        <p:strVal val="visible"/>
                                      </p:to>
                                    </p:set>
                                    <p:animEffect transition="in" filter="wipe(left)">
                                      <p:cBhvr>
                                        <p:cTn id="18" dur="500"/>
                                        <p:tgtEl>
                                          <p:spTgt spid="119826"/>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9827"/>
                                        </p:tgtEl>
                                        <p:attrNameLst>
                                          <p:attrName>style.visibility</p:attrName>
                                        </p:attrNameLst>
                                      </p:cBhvr>
                                      <p:to>
                                        <p:strVal val="visible"/>
                                      </p:to>
                                    </p:set>
                                    <p:animEffect transition="in" filter="wipe(left)">
                                      <p:cBhvr>
                                        <p:cTn id="21" dur="500"/>
                                        <p:tgtEl>
                                          <p:spTgt spid="119827"/>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19828"/>
                                        </p:tgtEl>
                                        <p:attrNameLst>
                                          <p:attrName>style.visibility</p:attrName>
                                        </p:attrNameLst>
                                      </p:cBhvr>
                                      <p:to>
                                        <p:strVal val="visible"/>
                                      </p:to>
                                    </p:set>
                                    <p:animEffect transition="in" filter="wipe(left)">
                                      <p:cBhvr>
                                        <p:cTn id="24" dur="500"/>
                                        <p:tgtEl>
                                          <p:spTgt spid="11982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9883"/>
                                        </p:tgtEl>
                                        <p:attrNameLst>
                                          <p:attrName>style.visibility</p:attrName>
                                        </p:attrNameLst>
                                      </p:cBhvr>
                                      <p:to>
                                        <p:strVal val="visible"/>
                                      </p:to>
                                    </p:set>
                                    <p:anim calcmode="lin" valueType="num">
                                      <p:cBhvr additive="base">
                                        <p:cTn id="29" dur="500" fill="hold"/>
                                        <p:tgtEl>
                                          <p:spTgt spid="119883"/>
                                        </p:tgtEl>
                                        <p:attrNameLst>
                                          <p:attrName>ppt_x</p:attrName>
                                        </p:attrNameLst>
                                      </p:cBhvr>
                                      <p:tavLst>
                                        <p:tav tm="0">
                                          <p:val>
                                            <p:strVal val="#ppt_x"/>
                                          </p:val>
                                        </p:tav>
                                        <p:tav tm="100000">
                                          <p:val>
                                            <p:strVal val="#ppt_x"/>
                                          </p:val>
                                        </p:tav>
                                      </p:tavLst>
                                    </p:anim>
                                    <p:anim calcmode="lin" valueType="num">
                                      <p:cBhvr additive="base">
                                        <p:cTn id="30" dur="500" fill="hold"/>
                                        <p:tgtEl>
                                          <p:spTgt spid="1198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26" grpId="0" animBg="1"/>
      <p:bldP spid="119827" grpId="0" animBg="1"/>
      <p:bldP spid="119828" grpId="0" animBg="1"/>
      <p:bldP spid="11988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ChangeArrowheads="1"/>
          </p:cNvSpPr>
          <p:nvPr/>
        </p:nvSpPr>
        <p:spPr bwMode="auto">
          <a:xfrm>
            <a:off x="4572000" y="3048000"/>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kumimoji="0" lang="zh-CN" altLang="en-US" sz="4400">
              <a:solidFill>
                <a:schemeClr val="tx2"/>
              </a:solidFill>
              <a:latin typeface="Arial" pitchFamily="34" charset="0"/>
            </a:endParaRPr>
          </a:p>
        </p:txBody>
      </p:sp>
      <p:sp>
        <p:nvSpPr>
          <p:cNvPr id="122883" name="Rectangle 3"/>
          <p:cNvSpPr>
            <a:spLocks noChangeArrowheads="1"/>
          </p:cNvSpPr>
          <p:nvPr/>
        </p:nvSpPr>
        <p:spPr bwMode="auto">
          <a:xfrm>
            <a:off x="684213" y="1773238"/>
            <a:ext cx="7343775"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4000" b="1" dirty="0">
                <a:solidFill>
                  <a:srgbClr val="000066"/>
                </a:solidFill>
                <a:latin typeface="Arial" pitchFamily="34" charset="0"/>
                <a:ea typeface="幼圆" pitchFamily="49" charset="-122"/>
              </a:rPr>
              <a:t>动植物在代谢中产生的过氧化氢，对机体是有毒的。机体通过过氧化氢酶，催化过氧化氢迅速分解成水和氧气而解毒。铁离子也可催化这一反应。</a:t>
            </a:r>
          </a:p>
        </p:txBody>
      </p:sp>
      <p:sp>
        <p:nvSpPr>
          <p:cNvPr id="122884" name="Rectangle 4"/>
          <p:cNvSpPr>
            <a:spLocks noChangeArrowheads="1"/>
          </p:cNvSpPr>
          <p:nvPr/>
        </p:nvSpPr>
        <p:spPr bwMode="auto">
          <a:xfrm>
            <a:off x="0" y="188913"/>
            <a:ext cx="7958138"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4000" b="1" dirty="0">
                <a:solidFill>
                  <a:srgbClr val="870303"/>
                </a:solidFill>
                <a:effectLst>
                  <a:outerShdw blurRad="38100" dist="38100" dir="2700000" algn="tl">
                    <a:srgbClr val="C0C0C0"/>
                  </a:outerShdw>
                </a:effectLst>
                <a:ea typeface="黑体" pitchFamily="49" charset="-122"/>
              </a:rPr>
              <a:t/>
            </a:r>
            <a:br>
              <a:rPr lang="zh-CN" altLang="en-US" sz="4000" b="1" dirty="0">
                <a:solidFill>
                  <a:srgbClr val="870303"/>
                </a:solidFill>
                <a:effectLst>
                  <a:outerShdw blurRad="38100" dist="38100" dir="2700000" algn="tl">
                    <a:srgbClr val="C0C0C0"/>
                  </a:outerShdw>
                </a:effectLst>
                <a:ea typeface="黑体" pitchFamily="49" charset="-122"/>
              </a:rPr>
            </a:br>
            <a:r>
              <a:rPr lang="zh-CN" altLang="en-US" sz="4000" b="1" dirty="0" smtClean="0">
                <a:solidFill>
                  <a:srgbClr val="870303"/>
                </a:solidFill>
                <a:effectLst>
                  <a:outerShdw blurRad="38100" dist="38100" dir="2700000" algn="tl">
                    <a:srgbClr val="C0C0C0"/>
                  </a:outerShdw>
                </a:effectLst>
                <a:ea typeface="黑体" pitchFamily="49" charset="-122"/>
              </a:rPr>
              <a:t>酶</a:t>
            </a:r>
            <a:r>
              <a:rPr lang="zh-CN" altLang="en-US" sz="4000" b="1" dirty="0">
                <a:solidFill>
                  <a:srgbClr val="870303"/>
                </a:solidFill>
                <a:effectLst>
                  <a:outerShdw blurRad="38100" dist="38100" dir="2700000" algn="tl">
                    <a:srgbClr val="C0C0C0"/>
                  </a:outerShdw>
                </a:effectLst>
                <a:ea typeface="黑体" pitchFamily="49" charset="-122"/>
              </a:rPr>
              <a:t>在细胞代谢中的作用</a:t>
            </a:r>
            <a:r>
              <a:rPr lang="zh-CN" altLang="en-US" sz="5200" dirty="0">
                <a:solidFill>
                  <a:srgbClr val="870303"/>
                </a:solidFill>
                <a:effectLst>
                  <a:outerShdw blurRad="38100" dist="38100" dir="2700000" algn="tl">
                    <a:srgbClr val="C0C0C0"/>
                  </a:outerShdw>
                </a:effectLst>
                <a:ea typeface="隶书" pitchFamily="49" charset="-122"/>
              </a:rPr>
              <a:t/>
            </a:r>
            <a:br>
              <a:rPr lang="zh-CN" altLang="en-US" sz="5200" dirty="0">
                <a:solidFill>
                  <a:srgbClr val="870303"/>
                </a:solidFill>
                <a:effectLst>
                  <a:outerShdw blurRad="38100" dist="38100" dir="2700000" algn="tl">
                    <a:srgbClr val="C0C0C0"/>
                  </a:outerShdw>
                </a:effectLst>
                <a:ea typeface="隶书" pitchFamily="49" charset="-122"/>
              </a:rPr>
            </a:br>
            <a:endParaRPr lang="zh-CN" altLang="en-US" sz="5200" dirty="0">
              <a:solidFill>
                <a:srgbClr val="870303"/>
              </a:solidFill>
              <a:effectLst>
                <a:outerShdw blurRad="38100" dist="38100" dir="2700000" algn="tl">
                  <a:srgbClr val="C0C0C0"/>
                </a:outerShdw>
              </a:effectLst>
              <a:ea typeface="隶书" pitchFamily="49" charset="-122"/>
            </a:endParaRPr>
          </a:p>
        </p:txBody>
      </p:sp>
    </p:spTree>
    <p:extLst>
      <p:ext uri="{BB962C8B-B14F-4D97-AF65-F5344CB8AC3E}">
        <p14:creationId xmlns:p14="http://schemas.microsoft.com/office/powerpoint/2010/main" val="3851141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22883"/>
                                        </p:tgtEl>
                                        <p:attrNameLst>
                                          <p:attrName>style.visibility</p:attrName>
                                        </p:attrNameLst>
                                      </p:cBhvr>
                                      <p:to>
                                        <p:strVal val="visible"/>
                                      </p:to>
                                    </p:set>
                                    <p:anim calcmode="lin" valueType="num">
                                      <p:cBhvr>
                                        <p:cTn id="7" dur="500" fill="hold"/>
                                        <p:tgtEl>
                                          <p:spTgt spid="12288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22883"/>
                                        </p:tgtEl>
                                        <p:attrNameLst>
                                          <p:attrName>ppt_y</p:attrName>
                                        </p:attrNameLst>
                                      </p:cBhvr>
                                      <p:tavLst>
                                        <p:tav tm="0">
                                          <p:val>
                                            <p:strVal val="#ppt_y"/>
                                          </p:val>
                                        </p:tav>
                                        <p:tav tm="100000">
                                          <p:val>
                                            <p:strVal val="#ppt_y"/>
                                          </p:val>
                                        </p:tav>
                                      </p:tavLst>
                                    </p:anim>
                                    <p:anim calcmode="lin" valueType="num">
                                      <p:cBhvr>
                                        <p:cTn id="9" dur="500" fill="hold"/>
                                        <p:tgtEl>
                                          <p:spTgt spid="12288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2288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22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20" name="Group 4"/>
          <p:cNvGrpSpPr>
            <a:grpSpLocks/>
          </p:cNvGrpSpPr>
          <p:nvPr/>
        </p:nvGrpSpPr>
        <p:grpSpPr bwMode="auto">
          <a:xfrm>
            <a:off x="0" y="0"/>
            <a:ext cx="6648450" cy="7372350"/>
            <a:chOff x="0" y="0"/>
            <a:chExt cx="4188" cy="4644"/>
          </a:xfrm>
        </p:grpSpPr>
        <p:pic>
          <p:nvPicPr>
            <p:cNvPr id="34821" name="Picture 5" descr="hanawwall3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34822" name="Picture 6" descr="hanawwall3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36"/>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34823" name="Picture 7" descr="hanawwall3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072"/>
              <a:ext cx="4188" cy="1572"/>
            </a:xfrm>
            <a:prstGeom prst="rect">
              <a:avLst/>
            </a:prstGeom>
            <a:noFill/>
            <a:extLst>
              <a:ext uri="{909E8E84-426E-40DD-AFC4-6F175D3DCCD1}">
                <a14:hiddenFill xmlns:a14="http://schemas.microsoft.com/office/drawing/2010/main">
                  <a:solidFill>
                    <a:srgbClr val="FFFFFF"/>
                  </a:solidFill>
                </a14:hiddenFill>
              </a:ext>
            </a:extLst>
          </p:spPr>
        </p:pic>
      </p:grpSp>
      <p:sp>
        <p:nvSpPr>
          <p:cNvPr id="34828" name="Rectangle 12"/>
          <p:cNvSpPr>
            <a:spLocks noGrp="1" noChangeArrowheads="1"/>
          </p:cNvSpPr>
          <p:nvPr>
            <p:ph type="title"/>
          </p:nvPr>
        </p:nvSpPr>
        <p:spPr/>
        <p:txBody>
          <a:bodyPr/>
          <a:lstStyle/>
          <a:p>
            <a:endParaRPr lang="zh-CN" altLang="en-US"/>
          </a:p>
        </p:txBody>
      </p:sp>
    </p:spTree>
    <p:controls>
      <mc:AlternateContent xmlns:mc="http://schemas.openxmlformats.org/markup-compatibility/2006">
        <mc:Choice xmlns:v="urn:schemas-microsoft-com:vml" Requires="v">
          <p:control spid="3075" name="ShockwaveFlash3" r:id="rId2" imgW="7542857" imgH="5866667"/>
        </mc:Choice>
        <mc:Fallback>
          <p:control name="ShockwaveFlash3" r:id="rId2" imgW="7542857" imgH="5866667">
            <p:pic>
              <p:nvPicPr>
                <p:cNvPr id="0" name="ShockwaveFlash3"/>
                <p:cNvPicPr preferRelativeResize="0">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333375"/>
                  <a:ext cx="7543800" cy="5867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187496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946" name="Group 2"/>
          <p:cNvGrpSpPr>
            <a:grpSpLocks/>
          </p:cNvGrpSpPr>
          <p:nvPr/>
        </p:nvGrpSpPr>
        <p:grpSpPr bwMode="auto">
          <a:xfrm>
            <a:off x="0" y="0"/>
            <a:ext cx="6648450" cy="7372350"/>
            <a:chOff x="0" y="0"/>
            <a:chExt cx="4188" cy="4644"/>
          </a:xfrm>
        </p:grpSpPr>
        <p:pic>
          <p:nvPicPr>
            <p:cNvPr id="82947" name="Picture 3" descr="hanawwall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82948" name="Picture 4" descr="hanawwall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36"/>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82949" name="Picture 5" descr="hanawwall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72"/>
              <a:ext cx="4188" cy="1572"/>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82950" name="Object 6"/>
          <p:cNvGraphicFramePr>
            <a:graphicFrameLocks noChangeAspect="1"/>
          </p:cNvGraphicFramePr>
          <p:nvPr/>
        </p:nvGraphicFramePr>
        <p:xfrm>
          <a:off x="7324725" y="5645150"/>
          <a:ext cx="1819275" cy="1212850"/>
        </p:xfrm>
        <a:graphic>
          <a:graphicData uri="http://schemas.openxmlformats.org/presentationml/2006/ole">
            <mc:AlternateContent xmlns:mc="http://schemas.openxmlformats.org/markup-compatibility/2006">
              <mc:Choice xmlns:v="urn:schemas-microsoft-com:vml" Requires="v">
                <p:oleObj spid="_x0000_s4112" name="Photo Editor 照片" r:id="rId4" imgW="5714286" imgH="3809524" progId="MSPhotoEd.3">
                  <p:embed/>
                </p:oleObj>
              </mc:Choice>
              <mc:Fallback>
                <p:oleObj name="Photo Editor 照片" r:id="rId4" imgW="5714286" imgH="3809524"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24725" y="5645150"/>
                        <a:ext cx="1819275" cy="12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951" name="Text Box 7"/>
          <p:cNvSpPr txBox="1">
            <a:spLocks noChangeArrowheads="1"/>
          </p:cNvSpPr>
          <p:nvPr/>
        </p:nvSpPr>
        <p:spPr bwMode="auto">
          <a:xfrm>
            <a:off x="827088" y="188913"/>
            <a:ext cx="46085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solidFill>
                  <a:srgbClr val="6600FF"/>
                </a:solidFill>
              </a:rPr>
              <a:t>一、酶的作用和本质</a:t>
            </a:r>
          </a:p>
        </p:txBody>
      </p:sp>
      <p:sp>
        <p:nvSpPr>
          <p:cNvPr id="82952" name="Text Box 8"/>
          <p:cNvSpPr txBox="1">
            <a:spLocks noChangeArrowheads="1"/>
          </p:cNvSpPr>
          <p:nvPr/>
        </p:nvSpPr>
        <p:spPr bwMode="auto">
          <a:xfrm>
            <a:off x="900113" y="836613"/>
            <a:ext cx="61198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t>1</a:t>
            </a:r>
            <a:r>
              <a:rPr lang="zh-CN" altLang="en-US" sz="3600" b="1"/>
              <a:t>、酶在细胞代谢中的作用</a:t>
            </a:r>
          </a:p>
        </p:txBody>
      </p:sp>
      <p:sp>
        <p:nvSpPr>
          <p:cNvPr id="82953" name="Text Box 9"/>
          <p:cNvSpPr txBox="1">
            <a:spLocks noChangeArrowheads="1"/>
          </p:cNvSpPr>
          <p:nvPr/>
        </p:nvSpPr>
        <p:spPr bwMode="auto">
          <a:xfrm>
            <a:off x="1258888" y="1412875"/>
            <a:ext cx="6192837" cy="704850"/>
          </a:xfrm>
          <a:prstGeom prst="rect">
            <a:avLst/>
          </a:prstGeom>
          <a:noFill/>
          <a:ln w="317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en-US" altLang="zh-CN" sz="4000" b="1">
                <a:solidFill>
                  <a:srgbClr val="6F2C17"/>
                </a:solidFill>
                <a:latin typeface="华文中宋" pitchFamily="2" charset="-122"/>
                <a:ea typeface="华文中宋" pitchFamily="2" charset="-122"/>
              </a:rPr>
              <a:t>2 </a:t>
            </a:r>
            <a:r>
              <a:rPr kumimoji="0" lang="en-US" altLang="zh-CN" sz="4000" b="1">
                <a:latin typeface="华文中宋" pitchFamily="2" charset="-122"/>
                <a:ea typeface="华文中宋" pitchFamily="2" charset="-122"/>
              </a:rPr>
              <a:t>H</a:t>
            </a:r>
            <a:r>
              <a:rPr kumimoji="0" lang="en-US" altLang="zh-CN" sz="4000" b="1" baseline="-25000">
                <a:latin typeface="华文中宋" pitchFamily="2" charset="-122"/>
                <a:ea typeface="华文中宋" pitchFamily="2" charset="-122"/>
              </a:rPr>
              <a:t>2</a:t>
            </a:r>
            <a:r>
              <a:rPr kumimoji="0" lang="en-US" altLang="zh-CN" sz="4000" b="1">
                <a:latin typeface="华文中宋" pitchFamily="2" charset="-122"/>
                <a:ea typeface="华文中宋" pitchFamily="2" charset="-122"/>
              </a:rPr>
              <a:t>O</a:t>
            </a:r>
            <a:r>
              <a:rPr kumimoji="0" lang="en-US" altLang="zh-CN" sz="4000" b="1" baseline="-25000">
                <a:latin typeface="华文中宋" pitchFamily="2" charset="-122"/>
                <a:ea typeface="华文中宋" pitchFamily="2" charset="-122"/>
              </a:rPr>
              <a:t>2</a:t>
            </a:r>
            <a:r>
              <a:rPr kumimoji="0" lang="en-US" altLang="zh-CN" sz="4000" b="1">
                <a:latin typeface="华文中宋" pitchFamily="2" charset="-122"/>
                <a:ea typeface="华文中宋" pitchFamily="2" charset="-122"/>
              </a:rPr>
              <a:t>  </a:t>
            </a:r>
            <a:r>
              <a:rPr kumimoji="0" lang="en-US" altLang="zh-CN" sz="4000" b="1">
                <a:latin typeface="Arial" pitchFamily="34" charset="0"/>
              </a:rPr>
              <a:t>→  </a:t>
            </a:r>
            <a:r>
              <a:rPr kumimoji="0" lang="en-US" altLang="zh-CN" sz="4000" b="1">
                <a:solidFill>
                  <a:srgbClr val="6F2C17"/>
                </a:solidFill>
                <a:latin typeface="华文中宋" pitchFamily="2" charset="-122"/>
                <a:ea typeface="华文中宋" pitchFamily="2" charset="-122"/>
              </a:rPr>
              <a:t>2 </a:t>
            </a:r>
            <a:r>
              <a:rPr kumimoji="0" lang="en-US" altLang="zh-CN" sz="4000" b="1">
                <a:latin typeface="Arial" pitchFamily="34" charset="0"/>
              </a:rPr>
              <a:t>H</a:t>
            </a:r>
            <a:r>
              <a:rPr kumimoji="0" lang="en-US" altLang="zh-CN" sz="4000" b="1" baseline="-25000">
                <a:latin typeface="华文中宋" pitchFamily="2" charset="-122"/>
                <a:ea typeface="华文中宋" pitchFamily="2" charset="-122"/>
              </a:rPr>
              <a:t>2</a:t>
            </a:r>
            <a:r>
              <a:rPr kumimoji="0" lang="en-US" altLang="zh-CN" sz="4000" b="1">
                <a:latin typeface="Arial" pitchFamily="34" charset="0"/>
              </a:rPr>
              <a:t>O  +   O</a:t>
            </a:r>
            <a:r>
              <a:rPr kumimoji="0" lang="en-US" altLang="zh-CN" sz="4000" b="1" baseline="-25000">
                <a:latin typeface="华文中宋" pitchFamily="2" charset="-122"/>
                <a:ea typeface="华文中宋" pitchFamily="2" charset="-122"/>
              </a:rPr>
              <a:t>2</a:t>
            </a:r>
          </a:p>
        </p:txBody>
      </p:sp>
      <p:sp>
        <p:nvSpPr>
          <p:cNvPr id="82954" name="Text Box 10"/>
          <p:cNvSpPr txBox="1">
            <a:spLocks noChangeArrowheads="1"/>
          </p:cNvSpPr>
          <p:nvPr/>
        </p:nvSpPr>
        <p:spPr bwMode="auto">
          <a:xfrm>
            <a:off x="1116013" y="2276475"/>
            <a:ext cx="4649787" cy="2119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5000"/>
              </a:spcBef>
            </a:pPr>
            <a:r>
              <a:rPr kumimoji="0" lang="en-US" altLang="zh-CN" sz="2800" b="1">
                <a:solidFill>
                  <a:srgbClr val="005400"/>
                </a:solidFill>
                <a:latin typeface="楷体_GB2312" pitchFamily="1" charset="-122"/>
                <a:ea typeface="楷体_GB2312" pitchFamily="1" charset="-122"/>
              </a:rPr>
              <a:t>1</a:t>
            </a:r>
            <a:r>
              <a:rPr kumimoji="0" lang="zh-CN" altLang="en-US" sz="2800" b="1">
                <a:solidFill>
                  <a:srgbClr val="005400"/>
                </a:solidFill>
                <a:latin typeface="楷体_GB2312" pitchFamily="1" charset="-122"/>
                <a:ea typeface="楷体_GB2312" pitchFamily="1" charset="-122"/>
              </a:rPr>
              <a:t>、常温下反应</a:t>
            </a:r>
          </a:p>
          <a:p>
            <a:pPr>
              <a:spcBef>
                <a:spcPct val="25000"/>
              </a:spcBef>
            </a:pPr>
            <a:r>
              <a:rPr kumimoji="0" lang="en-US" altLang="zh-CN" sz="2800" b="1">
                <a:solidFill>
                  <a:srgbClr val="005400"/>
                </a:solidFill>
                <a:latin typeface="楷体_GB2312" pitchFamily="1" charset="-122"/>
                <a:ea typeface="楷体_GB2312" pitchFamily="1" charset="-122"/>
              </a:rPr>
              <a:t>2</a:t>
            </a:r>
            <a:r>
              <a:rPr kumimoji="0" lang="zh-CN" altLang="en-US" sz="2800" b="1">
                <a:solidFill>
                  <a:srgbClr val="005400"/>
                </a:solidFill>
                <a:latin typeface="楷体_GB2312" pitchFamily="1" charset="-122"/>
                <a:ea typeface="楷体_GB2312" pitchFamily="1" charset="-122"/>
              </a:rPr>
              <a:t>、加热</a:t>
            </a:r>
          </a:p>
          <a:p>
            <a:pPr>
              <a:spcBef>
                <a:spcPct val="25000"/>
              </a:spcBef>
            </a:pPr>
            <a:r>
              <a:rPr kumimoji="0" lang="en-US" altLang="zh-CN" sz="2800" b="1">
                <a:solidFill>
                  <a:srgbClr val="005400"/>
                </a:solidFill>
                <a:latin typeface="楷体_GB2312" pitchFamily="1" charset="-122"/>
                <a:ea typeface="楷体_GB2312" pitchFamily="1" charset="-122"/>
              </a:rPr>
              <a:t>3</a:t>
            </a:r>
            <a:r>
              <a:rPr kumimoji="0" lang="zh-CN" altLang="en-US" sz="2800" b="1">
                <a:solidFill>
                  <a:srgbClr val="005400"/>
                </a:solidFill>
                <a:latin typeface="楷体_GB2312" pitchFamily="1" charset="-122"/>
                <a:ea typeface="楷体_GB2312" pitchFamily="1" charset="-122"/>
              </a:rPr>
              <a:t>、</a:t>
            </a:r>
            <a:r>
              <a:rPr kumimoji="0" lang="en-US" altLang="zh-CN" sz="2800" b="1">
                <a:solidFill>
                  <a:srgbClr val="005400"/>
                </a:solidFill>
                <a:latin typeface="楷体_GB2312" pitchFamily="1" charset="-122"/>
                <a:ea typeface="楷体_GB2312" pitchFamily="1" charset="-122"/>
              </a:rPr>
              <a:t>Fe</a:t>
            </a:r>
            <a:r>
              <a:rPr kumimoji="0" lang="en-US" altLang="zh-CN" sz="2800" b="1" baseline="30000">
                <a:solidFill>
                  <a:srgbClr val="005400"/>
                </a:solidFill>
                <a:latin typeface="楷体_GB2312" pitchFamily="1" charset="-122"/>
                <a:ea typeface="楷体_GB2312" pitchFamily="1" charset="-122"/>
              </a:rPr>
              <a:t>3+</a:t>
            </a:r>
            <a:r>
              <a:rPr kumimoji="0" lang="zh-CN" altLang="en-US" sz="2800" b="1">
                <a:solidFill>
                  <a:srgbClr val="005400"/>
                </a:solidFill>
                <a:latin typeface="楷体_GB2312" pitchFamily="1" charset="-122"/>
                <a:ea typeface="楷体_GB2312" pitchFamily="1" charset="-122"/>
              </a:rPr>
              <a:t>做催化剂</a:t>
            </a:r>
          </a:p>
          <a:p>
            <a:pPr>
              <a:spcBef>
                <a:spcPct val="25000"/>
              </a:spcBef>
            </a:pPr>
            <a:r>
              <a:rPr kumimoji="0" lang="en-US" altLang="zh-CN" sz="2800" b="1">
                <a:solidFill>
                  <a:srgbClr val="005400"/>
                </a:solidFill>
                <a:latin typeface="楷体_GB2312" pitchFamily="1" charset="-122"/>
                <a:ea typeface="楷体_GB2312" pitchFamily="1" charset="-122"/>
              </a:rPr>
              <a:t>4</a:t>
            </a:r>
            <a:r>
              <a:rPr kumimoji="0" lang="zh-CN" altLang="en-US" sz="2800" b="1">
                <a:solidFill>
                  <a:srgbClr val="005400"/>
                </a:solidFill>
                <a:latin typeface="楷体_GB2312" pitchFamily="1" charset="-122"/>
                <a:ea typeface="楷体_GB2312" pitchFamily="1" charset="-122"/>
              </a:rPr>
              <a:t>、过氧化氢酶</a:t>
            </a:r>
          </a:p>
        </p:txBody>
      </p:sp>
      <p:grpSp>
        <p:nvGrpSpPr>
          <p:cNvPr id="82955" name="Group 11"/>
          <p:cNvGrpSpPr>
            <a:grpSpLocks/>
          </p:cNvGrpSpPr>
          <p:nvPr/>
        </p:nvGrpSpPr>
        <p:grpSpPr bwMode="auto">
          <a:xfrm>
            <a:off x="3635375" y="2276475"/>
            <a:ext cx="4178300" cy="519113"/>
            <a:chOff x="2562" y="2069"/>
            <a:chExt cx="2632" cy="327"/>
          </a:xfrm>
        </p:grpSpPr>
        <p:sp>
          <p:nvSpPr>
            <p:cNvPr id="82956" name="Text Box 12"/>
            <p:cNvSpPr txBox="1">
              <a:spLocks noChangeArrowheads="1"/>
            </p:cNvSpPr>
            <p:nvPr/>
          </p:nvSpPr>
          <p:spPr bwMode="auto">
            <a:xfrm>
              <a:off x="2971" y="2069"/>
              <a:ext cx="222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2800" b="1">
                  <a:solidFill>
                    <a:srgbClr val="313543"/>
                  </a:solidFill>
                  <a:latin typeface="楷体_GB2312" pitchFamily="1" charset="-122"/>
                  <a:ea typeface="楷体_GB2312" pitchFamily="1" charset="-122"/>
                </a:rPr>
                <a:t>加入试管直接观察</a:t>
              </a:r>
            </a:p>
          </p:txBody>
        </p:sp>
        <p:sp>
          <p:nvSpPr>
            <p:cNvPr id="82957" name="AutoShape 13"/>
            <p:cNvSpPr>
              <a:spLocks noChangeArrowheads="1"/>
            </p:cNvSpPr>
            <p:nvPr/>
          </p:nvSpPr>
          <p:spPr bwMode="auto">
            <a:xfrm>
              <a:off x="2562" y="2250"/>
              <a:ext cx="409" cy="46"/>
            </a:xfrm>
            <a:prstGeom prst="leftArrow">
              <a:avLst>
                <a:gd name="adj1" fmla="val 50000"/>
                <a:gd name="adj2" fmla="val 222283"/>
              </a:avLst>
            </a:prstGeom>
            <a:solidFill>
              <a:schemeClr val="fo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2958" name="Group 14"/>
          <p:cNvGrpSpPr>
            <a:grpSpLocks/>
          </p:cNvGrpSpPr>
          <p:nvPr/>
        </p:nvGrpSpPr>
        <p:grpSpPr bwMode="auto">
          <a:xfrm>
            <a:off x="3635375" y="2781300"/>
            <a:ext cx="3816350" cy="519113"/>
            <a:chOff x="2562" y="2413"/>
            <a:chExt cx="2404" cy="327"/>
          </a:xfrm>
        </p:grpSpPr>
        <p:sp>
          <p:nvSpPr>
            <p:cNvPr id="82959" name="Text Box 15"/>
            <p:cNvSpPr txBox="1">
              <a:spLocks noChangeArrowheads="1"/>
            </p:cNvSpPr>
            <p:nvPr/>
          </p:nvSpPr>
          <p:spPr bwMode="auto">
            <a:xfrm>
              <a:off x="3016" y="2413"/>
              <a:ext cx="195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2800" b="1">
                  <a:solidFill>
                    <a:srgbClr val="313543"/>
                  </a:solidFill>
                  <a:latin typeface="楷体_GB2312" pitchFamily="1" charset="-122"/>
                  <a:ea typeface="楷体_GB2312" pitchFamily="1" charset="-122"/>
                </a:rPr>
                <a:t>酒精灯水浴加热</a:t>
              </a:r>
            </a:p>
          </p:txBody>
        </p:sp>
        <p:sp>
          <p:nvSpPr>
            <p:cNvPr id="82960" name="AutoShape 16"/>
            <p:cNvSpPr>
              <a:spLocks noChangeArrowheads="1"/>
            </p:cNvSpPr>
            <p:nvPr/>
          </p:nvSpPr>
          <p:spPr bwMode="auto">
            <a:xfrm>
              <a:off x="2562" y="2568"/>
              <a:ext cx="409" cy="46"/>
            </a:xfrm>
            <a:prstGeom prst="leftArrow">
              <a:avLst>
                <a:gd name="adj1" fmla="val 50000"/>
                <a:gd name="adj2" fmla="val 222283"/>
              </a:avLst>
            </a:prstGeom>
            <a:solidFill>
              <a:schemeClr val="fo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2961" name="Group 17"/>
          <p:cNvGrpSpPr>
            <a:grpSpLocks/>
          </p:cNvGrpSpPr>
          <p:nvPr/>
        </p:nvGrpSpPr>
        <p:grpSpPr bwMode="auto">
          <a:xfrm>
            <a:off x="3924300" y="3357563"/>
            <a:ext cx="4105275" cy="519112"/>
            <a:chOff x="2562" y="2730"/>
            <a:chExt cx="2586" cy="327"/>
          </a:xfrm>
        </p:grpSpPr>
        <p:sp>
          <p:nvSpPr>
            <p:cNvPr id="82962" name="Text Box 18"/>
            <p:cNvSpPr txBox="1">
              <a:spLocks noChangeArrowheads="1"/>
            </p:cNvSpPr>
            <p:nvPr/>
          </p:nvSpPr>
          <p:spPr bwMode="auto">
            <a:xfrm>
              <a:off x="3016" y="2730"/>
              <a:ext cx="213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2800" b="1">
                  <a:solidFill>
                    <a:srgbClr val="313543"/>
                  </a:solidFill>
                  <a:latin typeface="楷体_GB2312" pitchFamily="1" charset="-122"/>
                  <a:ea typeface="楷体_GB2312" pitchFamily="1" charset="-122"/>
                </a:rPr>
                <a:t>滴加</a:t>
              </a:r>
              <a:r>
                <a:rPr kumimoji="0" lang="en-US" altLang="zh-CN" sz="2800" b="1">
                  <a:solidFill>
                    <a:srgbClr val="313543"/>
                  </a:solidFill>
                  <a:latin typeface="楷体_GB2312" pitchFamily="1" charset="-122"/>
                  <a:ea typeface="楷体_GB2312" pitchFamily="1" charset="-122"/>
                </a:rPr>
                <a:t>FeCl</a:t>
              </a:r>
              <a:r>
                <a:rPr kumimoji="0" lang="en-US" altLang="zh-CN" sz="2800" b="1" baseline="-25000">
                  <a:solidFill>
                    <a:srgbClr val="313543"/>
                  </a:solidFill>
                  <a:latin typeface="楷体_GB2312" pitchFamily="1" charset="-122"/>
                  <a:ea typeface="楷体_GB2312" pitchFamily="1" charset="-122"/>
                </a:rPr>
                <a:t>3</a:t>
              </a:r>
              <a:r>
                <a:rPr kumimoji="0" lang="zh-CN" altLang="en-US" sz="2800" b="1">
                  <a:solidFill>
                    <a:srgbClr val="313543"/>
                  </a:solidFill>
                  <a:latin typeface="楷体_GB2312" pitchFamily="1" charset="-122"/>
                  <a:ea typeface="楷体_GB2312" pitchFamily="1" charset="-122"/>
                </a:rPr>
                <a:t>溶液</a:t>
              </a:r>
            </a:p>
          </p:txBody>
        </p:sp>
        <p:sp>
          <p:nvSpPr>
            <p:cNvPr id="82963" name="AutoShape 19"/>
            <p:cNvSpPr>
              <a:spLocks noChangeArrowheads="1"/>
            </p:cNvSpPr>
            <p:nvPr/>
          </p:nvSpPr>
          <p:spPr bwMode="auto">
            <a:xfrm>
              <a:off x="2562" y="2885"/>
              <a:ext cx="409" cy="46"/>
            </a:xfrm>
            <a:prstGeom prst="leftArrow">
              <a:avLst>
                <a:gd name="adj1" fmla="val 50000"/>
                <a:gd name="adj2" fmla="val 222283"/>
              </a:avLst>
            </a:prstGeom>
            <a:solidFill>
              <a:schemeClr val="fo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2964" name="Group 20"/>
          <p:cNvGrpSpPr>
            <a:grpSpLocks/>
          </p:cNvGrpSpPr>
          <p:nvPr/>
        </p:nvGrpSpPr>
        <p:grpSpPr bwMode="auto">
          <a:xfrm>
            <a:off x="3779838" y="3860800"/>
            <a:ext cx="3598862" cy="519113"/>
            <a:chOff x="2563" y="3093"/>
            <a:chExt cx="2267" cy="327"/>
          </a:xfrm>
        </p:grpSpPr>
        <p:sp>
          <p:nvSpPr>
            <p:cNvPr id="82965" name="Text Box 21"/>
            <p:cNvSpPr txBox="1">
              <a:spLocks noChangeArrowheads="1"/>
            </p:cNvSpPr>
            <p:nvPr/>
          </p:nvSpPr>
          <p:spPr bwMode="auto">
            <a:xfrm>
              <a:off x="3016" y="3093"/>
              <a:ext cx="181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2800" b="1">
                  <a:solidFill>
                    <a:srgbClr val="911205"/>
                  </a:solidFill>
                  <a:latin typeface="楷体_GB2312" pitchFamily="1" charset="-122"/>
                  <a:ea typeface="楷体_GB2312" pitchFamily="1" charset="-122"/>
                </a:rPr>
                <a:t>猪肝研磨液</a:t>
              </a:r>
            </a:p>
          </p:txBody>
        </p:sp>
        <p:sp>
          <p:nvSpPr>
            <p:cNvPr id="82966" name="AutoShape 22"/>
            <p:cNvSpPr>
              <a:spLocks noChangeArrowheads="1"/>
            </p:cNvSpPr>
            <p:nvPr/>
          </p:nvSpPr>
          <p:spPr bwMode="auto">
            <a:xfrm>
              <a:off x="2563" y="3274"/>
              <a:ext cx="408" cy="65"/>
            </a:xfrm>
            <a:prstGeom prst="leftArrow">
              <a:avLst>
                <a:gd name="adj1" fmla="val 50000"/>
                <a:gd name="adj2" fmla="val 156923"/>
              </a:avLst>
            </a:pr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pic>
        <p:nvPicPr>
          <p:cNvPr id="82967" name="Picture 23" descr="图片1">
            <a:hlinkClick r:id="rId6" action="ppaction://hlinkfile"/>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6013" y="4365625"/>
            <a:ext cx="6408737"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68" name="Text Box 24"/>
          <p:cNvSpPr txBox="1">
            <a:spLocks noChangeArrowheads="1"/>
          </p:cNvSpPr>
          <p:nvPr/>
        </p:nvSpPr>
        <p:spPr bwMode="auto">
          <a:xfrm>
            <a:off x="684213" y="6165850"/>
            <a:ext cx="67691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en-US" altLang="zh-CN" b="1" dirty="0" smtClean="0">
                <a:solidFill>
                  <a:srgbClr val="FF0000"/>
                </a:solidFill>
                <a:ea typeface="黑体" pitchFamily="49" charset="-122"/>
              </a:rPr>
              <a:t>             1</a:t>
            </a:r>
            <a:r>
              <a:rPr kumimoji="0" lang="en-US" altLang="zh-CN" b="1" dirty="0">
                <a:solidFill>
                  <a:srgbClr val="FF0000"/>
                </a:solidFill>
                <a:ea typeface="黑体" pitchFamily="49" charset="-122"/>
              </a:rPr>
              <a:t>.</a:t>
            </a:r>
            <a:r>
              <a:rPr kumimoji="0" lang="zh-CN" altLang="en-US" b="1" dirty="0">
                <a:solidFill>
                  <a:srgbClr val="FF0000"/>
                </a:solidFill>
                <a:ea typeface="黑体" pitchFamily="49" charset="-122"/>
              </a:rPr>
              <a:t>常温   </a:t>
            </a:r>
            <a:r>
              <a:rPr kumimoji="0" lang="en-US" altLang="zh-CN" b="1" dirty="0">
                <a:solidFill>
                  <a:srgbClr val="FF0000"/>
                </a:solidFill>
                <a:ea typeface="黑体" pitchFamily="49" charset="-122"/>
              </a:rPr>
              <a:t>2.</a:t>
            </a:r>
            <a:r>
              <a:rPr kumimoji="0" lang="zh-CN" altLang="en-US" b="1" dirty="0">
                <a:solidFill>
                  <a:srgbClr val="FF0000"/>
                </a:solidFill>
                <a:ea typeface="黑体" pitchFamily="49" charset="-122"/>
              </a:rPr>
              <a:t>加热</a:t>
            </a:r>
            <a:r>
              <a:rPr kumimoji="0" lang="zh-CN" altLang="en-US" b="1" dirty="0">
                <a:ea typeface="黑体" pitchFamily="49" charset="-122"/>
              </a:rPr>
              <a:t>        </a:t>
            </a:r>
            <a:r>
              <a:rPr kumimoji="0" lang="zh-CN" altLang="en-US" b="1" dirty="0" smtClean="0">
                <a:ea typeface="黑体" pitchFamily="49" charset="-122"/>
              </a:rPr>
              <a:t>   </a:t>
            </a:r>
            <a:r>
              <a:rPr kumimoji="0" lang="en-US" altLang="zh-CN" b="1" dirty="0">
                <a:solidFill>
                  <a:srgbClr val="FF0000"/>
                </a:solidFill>
                <a:ea typeface="黑体" pitchFamily="49" charset="-122"/>
              </a:rPr>
              <a:t>3.FeCl</a:t>
            </a:r>
            <a:r>
              <a:rPr kumimoji="0" lang="en-US" altLang="zh-CN" b="1" baseline="-25000" dirty="0">
                <a:solidFill>
                  <a:srgbClr val="FF0000"/>
                </a:solidFill>
                <a:ea typeface="黑体" pitchFamily="49" charset="-122"/>
              </a:rPr>
              <a:t>3</a:t>
            </a:r>
            <a:r>
              <a:rPr kumimoji="0" lang="en-US" altLang="zh-CN" b="1" baseline="30000" dirty="0">
                <a:solidFill>
                  <a:srgbClr val="FF0000"/>
                </a:solidFill>
                <a:ea typeface="黑体" pitchFamily="49" charset="-122"/>
              </a:rPr>
              <a:t>  </a:t>
            </a:r>
            <a:r>
              <a:rPr kumimoji="0" lang="en-US" altLang="zh-CN" b="1" dirty="0">
                <a:solidFill>
                  <a:srgbClr val="FF0000"/>
                </a:solidFill>
                <a:ea typeface="黑体" pitchFamily="49" charset="-122"/>
              </a:rPr>
              <a:t>4.</a:t>
            </a:r>
            <a:r>
              <a:rPr kumimoji="0" lang="zh-CN" altLang="en-US" b="1" dirty="0">
                <a:solidFill>
                  <a:srgbClr val="FF0000"/>
                </a:solidFill>
                <a:ea typeface="黑体" pitchFamily="49" charset="-122"/>
              </a:rPr>
              <a:t>加肝液</a:t>
            </a:r>
          </a:p>
        </p:txBody>
      </p:sp>
      <p:sp>
        <p:nvSpPr>
          <p:cNvPr id="82969" name="Text Box 25"/>
          <p:cNvSpPr txBox="1">
            <a:spLocks noChangeArrowheads="1"/>
          </p:cNvSpPr>
          <p:nvPr/>
        </p:nvSpPr>
        <p:spPr bwMode="auto">
          <a:xfrm>
            <a:off x="6948488" y="3357563"/>
            <a:ext cx="24844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FF0000"/>
                </a:solidFill>
                <a:ea typeface="楷体" pitchFamily="49" charset="-122"/>
              </a:rPr>
              <a:t>无机催化剂</a:t>
            </a:r>
          </a:p>
        </p:txBody>
      </p:sp>
      <p:sp>
        <p:nvSpPr>
          <p:cNvPr id="82970" name="Text Box 26"/>
          <p:cNvSpPr txBox="1">
            <a:spLocks noChangeArrowheads="1"/>
          </p:cNvSpPr>
          <p:nvPr/>
        </p:nvSpPr>
        <p:spPr bwMode="auto">
          <a:xfrm>
            <a:off x="6372225" y="4005263"/>
            <a:ext cx="24479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FF0066"/>
                </a:solidFill>
                <a:ea typeface="楷体" pitchFamily="49" charset="-122"/>
              </a:rPr>
              <a:t>细胞中的生物催化剂</a:t>
            </a:r>
          </a:p>
        </p:txBody>
      </p:sp>
    </p:spTree>
    <p:extLst>
      <p:ext uri="{BB962C8B-B14F-4D97-AF65-F5344CB8AC3E}">
        <p14:creationId xmlns:p14="http://schemas.microsoft.com/office/powerpoint/2010/main" val="1450940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951"/>
                                        </p:tgtEl>
                                        <p:attrNameLst>
                                          <p:attrName>style.visibility</p:attrName>
                                        </p:attrNameLst>
                                      </p:cBhvr>
                                      <p:to>
                                        <p:strVal val="visible"/>
                                      </p:to>
                                    </p:set>
                                    <p:animEffect transition="in" filter="blinds(horizontal)">
                                      <p:cBhvr>
                                        <p:cTn id="7" dur="500"/>
                                        <p:tgtEl>
                                          <p:spTgt spid="829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952"/>
                                        </p:tgtEl>
                                        <p:attrNameLst>
                                          <p:attrName>style.visibility</p:attrName>
                                        </p:attrNameLst>
                                      </p:cBhvr>
                                      <p:to>
                                        <p:strVal val="visible"/>
                                      </p:to>
                                    </p:set>
                                    <p:animEffect transition="in" filter="blinds(horizontal)">
                                      <p:cBhvr>
                                        <p:cTn id="12" dur="500"/>
                                        <p:tgtEl>
                                          <p:spTgt spid="8295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295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82954"/>
                                        </p:tgtEl>
                                        <p:attrNameLst>
                                          <p:attrName>style.visibility</p:attrName>
                                        </p:attrNameLst>
                                      </p:cBhvr>
                                      <p:to>
                                        <p:strVal val="visible"/>
                                      </p:to>
                                    </p:set>
                                    <p:animEffect transition="in" filter="blinds(horizontal)">
                                      <p:cBhvr>
                                        <p:cTn id="21" dur="500"/>
                                        <p:tgtEl>
                                          <p:spTgt spid="8295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82955"/>
                                        </p:tgtEl>
                                        <p:attrNameLst>
                                          <p:attrName>style.visibility</p:attrName>
                                        </p:attrNameLst>
                                      </p:cBhvr>
                                      <p:to>
                                        <p:strVal val="visible"/>
                                      </p:to>
                                    </p:set>
                                    <p:animEffect transition="in" filter="blinds(horizontal)">
                                      <p:cBhvr>
                                        <p:cTn id="26" dur="500"/>
                                        <p:tgtEl>
                                          <p:spTgt spid="8295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82958"/>
                                        </p:tgtEl>
                                        <p:attrNameLst>
                                          <p:attrName>style.visibility</p:attrName>
                                        </p:attrNameLst>
                                      </p:cBhvr>
                                      <p:to>
                                        <p:strVal val="visible"/>
                                      </p:to>
                                    </p:set>
                                    <p:animEffect transition="in" filter="blinds(horizontal)">
                                      <p:cBhvr>
                                        <p:cTn id="31" dur="500"/>
                                        <p:tgtEl>
                                          <p:spTgt spid="82958"/>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82961"/>
                                        </p:tgtEl>
                                        <p:attrNameLst>
                                          <p:attrName>style.visibility</p:attrName>
                                        </p:attrNameLst>
                                      </p:cBhvr>
                                      <p:to>
                                        <p:strVal val="visible"/>
                                      </p:to>
                                    </p:set>
                                    <p:animEffect transition="in" filter="blinds(horizontal)">
                                      <p:cBhvr>
                                        <p:cTn id="36" dur="500"/>
                                        <p:tgtEl>
                                          <p:spTgt spid="82961"/>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nodeType="clickEffect">
                                  <p:stCondLst>
                                    <p:cond delay="0"/>
                                  </p:stCondLst>
                                  <p:childTnLst>
                                    <p:set>
                                      <p:cBhvr>
                                        <p:cTn id="40" dur="1" fill="hold">
                                          <p:stCondLst>
                                            <p:cond delay="0"/>
                                          </p:stCondLst>
                                        </p:cTn>
                                        <p:tgtEl>
                                          <p:spTgt spid="82964"/>
                                        </p:tgtEl>
                                        <p:attrNameLst>
                                          <p:attrName>style.visibility</p:attrName>
                                        </p:attrNameLst>
                                      </p:cBhvr>
                                      <p:to>
                                        <p:strVal val="visible"/>
                                      </p:to>
                                    </p:set>
                                    <p:animEffect transition="in" filter="blinds(horizontal)">
                                      <p:cBhvr>
                                        <p:cTn id="41" dur="500"/>
                                        <p:tgtEl>
                                          <p:spTgt spid="8296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nodeType="clickEffect">
                                  <p:stCondLst>
                                    <p:cond delay="0"/>
                                  </p:stCondLst>
                                  <p:childTnLst>
                                    <p:set>
                                      <p:cBhvr>
                                        <p:cTn id="45" dur="1" fill="hold">
                                          <p:stCondLst>
                                            <p:cond delay="0"/>
                                          </p:stCondLst>
                                        </p:cTn>
                                        <p:tgtEl>
                                          <p:spTgt spid="82967"/>
                                        </p:tgtEl>
                                        <p:attrNameLst>
                                          <p:attrName>style.visibility</p:attrName>
                                        </p:attrNameLst>
                                      </p:cBhvr>
                                      <p:to>
                                        <p:strVal val="visible"/>
                                      </p:to>
                                    </p:set>
                                    <p:animEffect transition="in" filter="wipe(left)">
                                      <p:cBhvr>
                                        <p:cTn id="46" dur="500"/>
                                        <p:tgtEl>
                                          <p:spTgt spid="82967"/>
                                        </p:tgtEl>
                                      </p:cBhvr>
                                    </p:animEffect>
                                  </p:childTnLst>
                                </p:cTn>
                              </p:par>
                              <p:par>
                                <p:cTn id="47" presetID="30" presetClass="entr" presetSubtype="0" fill="hold" grpId="0" nodeType="withEffect">
                                  <p:stCondLst>
                                    <p:cond delay="0"/>
                                  </p:stCondLst>
                                  <p:childTnLst>
                                    <p:set>
                                      <p:cBhvr>
                                        <p:cTn id="48" dur="1" fill="hold">
                                          <p:stCondLst>
                                            <p:cond delay="0"/>
                                          </p:stCondLst>
                                        </p:cTn>
                                        <p:tgtEl>
                                          <p:spTgt spid="82968"/>
                                        </p:tgtEl>
                                        <p:attrNameLst>
                                          <p:attrName>style.visibility</p:attrName>
                                        </p:attrNameLst>
                                      </p:cBhvr>
                                      <p:to>
                                        <p:strVal val="visible"/>
                                      </p:to>
                                    </p:set>
                                    <p:animEffect transition="in" filter="fade">
                                      <p:cBhvr>
                                        <p:cTn id="49" dur="800" decel="100000"/>
                                        <p:tgtEl>
                                          <p:spTgt spid="82968"/>
                                        </p:tgtEl>
                                      </p:cBhvr>
                                    </p:animEffect>
                                    <p:anim calcmode="lin" valueType="num">
                                      <p:cBhvr>
                                        <p:cTn id="50" dur="800" decel="100000" fill="hold"/>
                                        <p:tgtEl>
                                          <p:spTgt spid="82968"/>
                                        </p:tgtEl>
                                        <p:attrNameLst>
                                          <p:attrName>style.rotation</p:attrName>
                                        </p:attrNameLst>
                                      </p:cBhvr>
                                      <p:tavLst>
                                        <p:tav tm="0">
                                          <p:val>
                                            <p:fltVal val="-90"/>
                                          </p:val>
                                        </p:tav>
                                        <p:tav tm="100000">
                                          <p:val>
                                            <p:fltVal val="0"/>
                                          </p:val>
                                        </p:tav>
                                      </p:tavLst>
                                    </p:anim>
                                    <p:anim calcmode="lin" valueType="num">
                                      <p:cBhvr>
                                        <p:cTn id="51" dur="800" decel="100000" fill="hold"/>
                                        <p:tgtEl>
                                          <p:spTgt spid="82968"/>
                                        </p:tgtEl>
                                        <p:attrNameLst>
                                          <p:attrName>ppt_x</p:attrName>
                                        </p:attrNameLst>
                                      </p:cBhvr>
                                      <p:tavLst>
                                        <p:tav tm="0">
                                          <p:val>
                                            <p:strVal val="#ppt_x+0.4"/>
                                          </p:val>
                                        </p:tav>
                                        <p:tav tm="100000">
                                          <p:val>
                                            <p:strVal val="#ppt_x-0.05"/>
                                          </p:val>
                                        </p:tav>
                                      </p:tavLst>
                                    </p:anim>
                                    <p:anim calcmode="lin" valueType="num">
                                      <p:cBhvr>
                                        <p:cTn id="52" dur="800" decel="100000" fill="hold"/>
                                        <p:tgtEl>
                                          <p:spTgt spid="82968"/>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82968"/>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82968"/>
                                        </p:tgtEl>
                                        <p:attrNameLst>
                                          <p:attrName>ppt_y</p:attrName>
                                        </p:attrNameLst>
                                      </p:cBhvr>
                                      <p:tavLst>
                                        <p:tav tm="0">
                                          <p:val>
                                            <p:strVal val="#ppt_y+0.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82969">
                                            <p:txEl>
                                              <p:pRg st="0" end="0"/>
                                            </p:txEl>
                                          </p:spTgt>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nodeType="clickEffect">
                                  <p:stCondLst>
                                    <p:cond delay="0"/>
                                  </p:stCondLst>
                                  <p:childTnLst>
                                    <p:set>
                                      <p:cBhvr>
                                        <p:cTn id="62" dur="1" fill="hold">
                                          <p:stCondLst>
                                            <p:cond delay="0"/>
                                          </p:stCondLst>
                                        </p:cTn>
                                        <p:tgtEl>
                                          <p:spTgt spid="8297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1" grpId="0"/>
      <p:bldP spid="82952" grpId="0"/>
      <p:bldP spid="82953" grpId="0" animBg="1"/>
      <p:bldP spid="82954" grpId="0"/>
      <p:bldP spid="829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Group 2"/>
          <p:cNvGraphicFramePr>
            <a:graphicFrameLocks noGrp="1"/>
          </p:cNvGraphicFramePr>
          <p:nvPr>
            <p:ph idx="1"/>
          </p:nvPr>
        </p:nvGraphicFramePr>
        <p:xfrm>
          <a:off x="339725" y="679450"/>
          <a:ext cx="8496300" cy="6131373"/>
        </p:xfrm>
        <a:graphic>
          <a:graphicData uri="http://schemas.openxmlformats.org/drawingml/2006/table">
            <a:tbl>
              <a:tblPr/>
              <a:tblGrid>
                <a:gridCol w="757238"/>
                <a:gridCol w="1857375"/>
                <a:gridCol w="1057275"/>
                <a:gridCol w="1152525"/>
                <a:gridCol w="1079500"/>
                <a:gridCol w="1138237"/>
                <a:gridCol w="1454150"/>
              </a:tblGrid>
              <a:tr h="520700">
                <a:tc rowSpan="2"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步骤</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rowSpan="2" hMerge="1">
                  <a:txBody>
                    <a:bodyPr/>
                    <a:lstStyle/>
                    <a:p>
                      <a:endParaRPr lang="zh-CN" altLang="en-US"/>
                    </a:p>
                  </a:txBody>
                  <a:tcPr/>
                </a:tc>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试管编号</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 </a:t>
                      </a:r>
                      <a:r>
                        <a:rPr kumimoji="0" 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说明</a:t>
                      </a:r>
                    </a:p>
                  </a:txBody>
                  <a:tcPr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r>
              <a:tr h="519113">
                <a:tc gridSpan="2" vMerge="1">
                  <a:txBody>
                    <a:bodyPr/>
                    <a:lstStyle/>
                    <a:p>
                      <a:endParaRPr lang="zh-CN" altLang="en-US"/>
                    </a:p>
                  </a:txBody>
                  <a:tcPr/>
                </a:tc>
                <a:tc hMerge="1"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1</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2</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3</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4</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vMerge="1">
                  <a:txBody>
                    <a:bodyPr/>
                    <a:lstStyle/>
                    <a:p>
                      <a:endParaRPr lang="zh-CN" altLang="en-US"/>
                    </a:p>
                  </a:txBody>
                  <a:tcPr/>
                </a:tc>
              </a:tr>
              <a:tr h="58420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 </a:t>
                      </a:r>
                      <a:r>
                        <a:rPr kumimoji="0" lang="zh-CN" sz="2800" b="1" i="0" u="none" strike="noStrike" cap="none" normalizeH="0" baseline="0" smtClean="0">
                          <a:ln>
                            <a:noFill/>
                          </a:ln>
                          <a:solidFill>
                            <a:schemeClr val="tx1"/>
                          </a:solidFill>
                          <a:effectLst>
                            <a:outerShdw blurRad="38100" dist="38100" dir="2700000" algn="tl">
                              <a:srgbClr val="C0C0C0"/>
                            </a:outerShdw>
                          </a:effectLst>
                          <a:latin typeface="黑体" pitchFamily="49" charset="-122"/>
                          <a:ea typeface="黑体" pitchFamily="49" charset="-122"/>
                        </a:rPr>
                        <a:t>一</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zh-CN" sz="25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 H</a:t>
                      </a:r>
                      <a:r>
                        <a:rPr kumimoji="0" lang="zh-CN" altLang="zh-CN" sz="2500" b="0" i="0" u="none" strike="noStrike" cap="none" normalizeH="0" baseline="-25000" smtClean="0">
                          <a:ln>
                            <a:noFill/>
                          </a:ln>
                          <a:solidFill>
                            <a:schemeClr val="tx1"/>
                          </a:solidFill>
                          <a:effectLst/>
                          <a:latin typeface="华文新魏" pitchFamily="2" charset="-122"/>
                          <a:ea typeface="华文新魏" pitchFamily="2" charset="-122"/>
                        </a:rPr>
                        <a:t>2</a:t>
                      </a:r>
                      <a:r>
                        <a:rPr kumimoji="0" lang="zh-CN" altLang="zh-CN" sz="25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O</a:t>
                      </a:r>
                      <a:r>
                        <a:rPr kumimoji="0" lang="zh-CN" altLang="zh-CN" sz="2500" b="0" i="0" u="none" strike="noStrike" cap="none" normalizeH="0" baseline="-25000" smtClean="0">
                          <a:ln>
                            <a:noFill/>
                          </a:ln>
                          <a:solidFill>
                            <a:schemeClr val="tx1"/>
                          </a:solidFill>
                          <a:effectLst/>
                          <a:latin typeface="华文新魏" pitchFamily="2" charset="-122"/>
                          <a:ea typeface="华文新魏" pitchFamily="2" charset="-122"/>
                        </a:rPr>
                        <a:t>2 </a:t>
                      </a:r>
                      <a:r>
                        <a:rPr kumimoji="0" lang="zh-CN" sz="2800" b="0" i="0" u="none" strike="noStrike" cap="none" normalizeH="0" baseline="0" smtClean="0">
                          <a:ln>
                            <a:noFill/>
                          </a:ln>
                          <a:solidFill>
                            <a:schemeClr val="tx1"/>
                          </a:solidFill>
                          <a:effectLst/>
                          <a:latin typeface="华文新魏" pitchFamily="2" charset="-122"/>
                          <a:ea typeface="华文新魏" pitchFamily="2" charset="-122"/>
                        </a:rPr>
                        <a:t>浓度</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500" b="1" i="0" u="none" strike="noStrike" cap="none" normalizeH="0" baseline="0" smtClean="0">
                        <a:ln>
                          <a:noFill/>
                        </a:ln>
                        <a:solidFill>
                          <a:srgbClr val="1F3E00"/>
                        </a:solidFill>
                        <a:effectLst/>
                        <a:latin typeface="Arial" pitchFamily="34" charset="0"/>
                        <a:ea typeface="华文琥珀"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50000"/>
                        </a:spcBef>
                        <a:spcAft>
                          <a:spcPct val="0"/>
                        </a:spcAft>
                        <a:buClrTx/>
                        <a:buSzTx/>
                        <a:buFontTx/>
                        <a:buNone/>
                        <a:tabLst/>
                      </a:pPr>
                      <a:endParaRPr kumimoji="0" lang="zh-CN" altLang="zh-CN" sz="2500" b="1" i="0" u="none" strike="noStrike" cap="none" normalizeH="0" baseline="0" smtClean="0">
                        <a:ln>
                          <a:noFill/>
                        </a:ln>
                        <a:solidFill>
                          <a:srgbClr val="1F3E00"/>
                        </a:solidFill>
                        <a:effectLst/>
                        <a:latin typeface="Arial" pitchFamily="34" charset="0"/>
                        <a:ea typeface="华文琥珀"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r>
              <a:tr h="519113">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         </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50000"/>
                        </a:spcBef>
                        <a:spcAft>
                          <a:spcPct val="0"/>
                        </a:spcAft>
                        <a:buClrTx/>
                        <a:buSzTx/>
                        <a:buFontTx/>
                        <a:buNone/>
                        <a:tabLst/>
                      </a:pPr>
                      <a:endParaRPr kumimoji="0" lang="zh-CN" altLang="zh-CN" sz="2500" b="1" i="0" u="none" strike="noStrike" cap="none" normalizeH="0" baseline="0" smtClean="0">
                        <a:ln>
                          <a:noFill/>
                        </a:ln>
                        <a:solidFill>
                          <a:srgbClr val="1F3E00"/>
                        </a:solidFill>
                        <a:effectLst/>
                        <a:latin typeface="Arial" pitchFamily="34" charset="0"/>
                        <a:ea typeface="华文琥珀"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vMerge="1">
                  <a:txBody>
                    <a:bodyPr/>
                    <a:lstStyle/>
                    <a:p>
                      <a:endParaRPr lang="zh-CN" altLang="en-US"/>
                    </a:p>
                  </a:txBody>
                  <a:tcPr/>
                </a:tc>
              </a:tr>
              <a:tr h="85090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800" b="1" i="0" u="none" strike="noStrike" cap="none" normalizeH="0" baseline="0" smtClean="0">
                          <a:ln>
                            <a:noFill/>
                          </a:ln>
                          <a:solidFill>
                            <a:schemeClr val="tx1"/>
                          </a:solidFill>
                          <a:effectLst>
                            <a:outerShdw blurRad="38100" dist="38100" dir="2700000" algn="tl">
                              <a:srgbClr val="C0C0C0"/>
                            </a:outerShdw>
                          </a:effectLst>
                          <a:latin typeface="黑体" pitchFamily="49" charset="-122"/>
                          <a:ea typeface="黑体" pitchFamily="49" charset="-122"/>
                        </a:rPr>
                        <a:t>二</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r>
              <a:tr h="520700">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         </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vMerge="1">
                  <a:txBody>
                    <a:bodyPr/>
                    <a:lstStyle/>
                    <a:p>
                      <a:endParaRPr lang="zh-CN" altLang="en-US"/>
                    </a:p>
                  </a:txBody>
                  <a:tcPr/>
                </a:tc>
              </a:tr>
              <a:tr h="52070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结果</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sz="25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气泡产生</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r>
              <a:tr h="519113">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sz="25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带火星木条</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vMerge="1">
                  <a:txBody>
                    <a:bodyPr/>
                    <a:lstStyle/>
                    <a:p>
                      <a:endParaRPr lang="zh-CN" altLang="en-US"/>
                    </a:p>
                  </a:txBody>
                  <a:tcPr/>
                </a:tc>
              </a:tr>
              <a:tr h="1573213">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rPr>
                        <a:t>结论</a:t>
                      </a: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hMerge="1">
                  <a:txBody>
                    <a:bodyPr/>
                    <a:lstStyle/>
                    <a:p>
                      <a:endParaRPr lang="zh-CN" altLang="en-US"/>
                    </a:p>
                  </a:txBody>
                  <a:tcPr/>
                </a:tc>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outerShdw blurRad="38100" dist="38100" dir="2700000" algn="tl">
                            <a:srgbClr val="C0C0C0"/>
                          </a:outerShdw>
                        </a:effectLst>
                        <a:latin typeface="华文新魏" pitchFamily="2" charset="-122"/>
                        <a:ea typeface="华文新魏" pitchFamily="2" charset="-122"/>
                      </a:endParaRPr>
                    </a:p>
                  </a:txBody>
                  <a:tcPr marL="90000" marR="90000" marT="46800" marB="46800" anchor="ctr" anchorCtr="1" horzOverflow="overflow">
                    <a:lnL w="12700" cap="flat" cmpd="sng" algn="ctr">
                      <a:solidFill>
                        <a:srgbClr val="000000"/>
                      </a:solidFill>
                      <a:prstDash val="solid"/>
                      <a:bevel/>
                      <a:headEnd type="none" w="med" len="med"/>
                      <a:tailEnd type="none" w="med" len="med"/>
                    </a:lnL>
                    <a:lnR w="12700" cap="flat" cmpd="sng" algn="ctr">
                      <a:solidFill>
                        <a:srgbClr val="000000"/>
                      </a:solidFill>
                      <a:prstDash val="solid"/>
                      <a:bevel/>
                      <a:headEnd type="none" w="med" len="med"/>
                      <a:tailEnd type="none" w="med" len="med"/>
                    </a:lnR>
                    <a:lnT w="12700" cap="flat" cmpd="sng" algn="ctr">
                      <a:solidFill>
                        <a:srgbClr val="000000"/>
                      </a:solidFill>
                      <a:prstDash val="solid"/>
                      <a:bevel/>
                      <a:headEnd type="none" w="med" len="med"/>
                      <a:tailEnd type="none" w="med" len="med"/>
                    </a:lnT>
                    <a:lnB w="12700" cap="flat" cmpd="sng" algn="ctr">
                      <a:solidFill>
                        <a:srgbClr val="000000"/>
                      </a:solidFill>
                      <a:prstDash val="solid"/>
                      <a:bevel/>
                      <a:headEnd type="none" w="med" len="med"/>
                      <a:tailEnd type="none" w="med" len="med"/>
                    </a:lnB>
                    <a:lnTlToBr>
                      <a:noFill/>
                    </a:lnTlToBr>
                    <a:lnBlToTr>
                      <a:noFill/>
                    </a:lnBlToTr>
                    <a:solidFill>
                      <a:schemeClr val="bg1"/>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bl>
          </a:graphicData>
        </a:graphic>
      </p:graphicFrame>
      <p:sp>
        <p:nvSpPr>
          <p:cNvPr id="10306" name="Text Box 66"/>
          <p:cNvSpPr txBox="1">
            <a:spLocks noChangeArrowheads="1"/>
          </p:cNvSpPr>
          <p:nvPr/>
        </p:nvSpPr>
        <p:spPr bwMode="auto">
          <a:xfrm>
            <a:off x="1341438" y="23813"/>
            <a:ext cx="63738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800" b="1">
                <a:solidFill>
                  <a:schemeClr val="tx1"/>
                </a:solidFill>
                <a:effectLst>
                  <a:outerShdw blurRad="38100" dist="38100" dir="2700000" algn="tl">
                    <a:srgbClr val="C0C0C0"/>
                  </a:outerShdw>
                </a:effectLst>
                <a:latin typeface="Arial Black" pitchFamily="34" charset="0"/>
                <a:ea typeface="隶书" pitchFamily="49" charset="-122"/>
              </a:rPr>
              <a:t>比较过氧化氢在不同条件下的分解速率</a:t>
            </a:r>
          </a:p>
        </p:txBody>
      </p:sp>
      <p:sp>
        <p:nvSpPr>
          <p:cNvPr id="10307" name="Text Box 67"/>
          <p:cNvSpPr txBox="1">
            <a:spLocks noChangeArrowheads="1"/>
          </p:cNvSpPr>
          <p:nvPr/>
        </p:nvSpPr>
        <p:spPr bwMode="auto">
          <a:xfrm>
            <a:off x="2859088" y="2298700"/>
            <a:ext cx="11509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2ml</a:t>
            </a:r>
          </a:p>
        </p:txBody>
      </p:sp>
      <p:sp>
        <p:nvSpPr>
          <p:cNvPr id="10308" name="Text Box 68"/>
          <p:cNvSpPr txBox="1">
            <a:spLocks noChangeArrowheads="1"/>
          </p:cNvSpPr>
          <p:nvPr/>
        </p:nvSpPr>
        <p:spPr bwMode="auto">
          <a:xfrm>
            <a:off x="5092700" y="2251075"/>
            <a:ext cx="1150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2ml</a:t>
            </a:r>
          </a:p>
        </p:txBody>
      </p:sp>
      <p:sp>
        <p:nvSpPr>
          <p:cNvPr id="10309" name="Text Box 69"/>
          <p:cNvSpPr txBox="1">
            <a:spLocks noChangeArrowheads="1"/>
          </p:cNvSpPr>
          <p:nvPr/>
        </p:nvSpPr>
        <p:spPr bwMode="auto">
          <a:xfrm>
            <a:off x="4011613" y="2298700"/>
            <a:ext cx="11509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2ml</a:t>
            </a:r>
          </a:p>
        </p:txBody>
      </p:sp>
      <p:sp>
        <p:nvSpPr>
          <p:cNvPr id="10310" name="Text Box 70"/>
          <p:cNvSpPr txBox="1">
            <a:spLocks noChangeArrowheads="1"/>
          </p:cNvSpPr>
          <p:nvPr/>
        </p:nvSpPr>
        <p:spPr bwMode="auto">
          <a:xfrm>
            <a:off x="6245225" y="2251075"/>
            <a:ext cx="1150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2ml</a:t>
            </a:r>
          </a:p>
        </p:txBody>
      </p:sp>
      <p:sp>
        <p:nvSpPr>
          <p:cNvPr id="10311" name="Text Box 71"/>
          <p:cNvSpPr txBox="1">
            <a:spLocks noChangeArrowheads="1"/>
          </p:cNvSpPr>
          <p:nvPr/>
        </p:nvSpPr>
        <p:spPr bwMode="auto">
          <a:xfrm>
            <a:off x="2932113" y="1730375"/>
            <a:ext cx="10080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3%</a:t>
            </a:r>
          </a:p>
        </p:txBody>
      </p:sp>
      <p:sp>
        <p:nvSpPr>
          <p:cNvPr id="10312" name="Text Box 72"/>
          <p:cNvSpPr txBox="1">
            <a:spLocks noChangeArrowheads="1"/>
          </p:cNvSpPr>
          <p:nvPr/>
        </p:nvSpPr>
        <p:spPr bwMode="auto">
          <a:xfrm>
            <a:off x="6316663" y="1746250"/>
            <a:ext cx="10080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a:solidFill>
                  <a:srgbClr val="1F3E00"/>
                </a:solidFill>
                <a:ea typeface="华文琥珀" pitchFamily="2" charset="-122"/>
              </a:rPr>
              <a:t>3%</a:t>
            </a:r>
          </a:p>
        </p:txBody>
      </p:sp>
      <p:sp>
        <p:nvSpPr>
          <p:cNvPr id="10313" name="Text Box 73"/>
          <p:cNvSpPr txBox="1">
            <a:spLocks noChangeArrowheads="1"/>
          </p:cNvSpPr>
          <p:nvPr/>
        </p:nvSpPr>
        <p:spPr bwMode="auto">
          <a:xfrm>
            <a:off x="5164138" y="1730375"/>
            <a:ext cx="10080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3%</a:t>
            </a:r>
          </a:p>
        </p:txBody>
      </p:sp>
      <p:sp>
        <p:nvSpPr>
          <p:cNvPr id="10314" name="Text Box 74"/>
          <p:cNvSpPr txBox="1">
            <a:spLocks noChangeArrowheads="1"/>
          </p:cNvSpPr>
          <p:nvPr/>
        </p:nvSpPr>
        <p:spPr bwMode="auto">
          <a:xfrm>
            <a:off x="4084638" y="1730375"/>
            <a:ext cx="10080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1F3E00"/>
                </a:solidFill>
                <a:ea typeface="华文琥珀" pitchFamily="2" charset="-122"/>
              </a:rPr>
              <a:t>3%</a:t>
            </a:r>
          </a:p>
        </p:txBody>
      </p:sp>
      <p:sp>
        <p:nvSpPr>
          <p:cNvPr id="10315" name="Text Box 75"/>
          <p:cNvSpPr txBox="1">
            <a:spLocks noChangeArrowheads="1"/>
          </p:cNvSpPr>
          <p:nvPr/>
        </p:nvSpPr>
        <p:spPr bwMode="auto">
          <a:xfrm>
            <a:off x="2932113" y="2971800"/>
            <a:ext cx="10795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800" b="1">
                <a:solidFill>
                  <a:srgbClr val="005400"/>
                </a:solidFill>
                <a:effectLst>
                  <a:outerShdw blurRad="38100" dist="38100" dir="2700000" algn="tl">
                    <a:srgbClr val="C0C0C0"/>
                  </a:outerShdw>
                </a:effectLst>
                <a:ea typeface="华文仿宋" pitchFamily="2" charset="-122"/>
              </a:rPr>
              <a:t>常温</a:t>
            </a:r>
          </a:p>
        </p:txBody>
      </p:sp>
      <p:sp>
        <p:nvSpPr>
          <p:cNvPr id="10316" name="Text Box 76"/>
          <p:cNvSpPr txBox="1">
            <a:spLocks noChangeArrowheads="1"/>
          </p:cNvSpPr>
          <p:nvPr/>
        </p:nvSpPr>
        <p:spPr bwMode="auto">
          <a:xfrm>
            <a:off x="4011613" y="2971800"/>
            <a:ext cx="11525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solidFill>
                  <a:srgbClr val="005400"/>
                </a:solidFill>
                <a:ea typeface="华文琥珀" pitchFamily="2" charset="-122"/>
              </a:rPr>
              <a:t>90℃</a:t>
            </a:r>
          </a:p>
        </p:txBody>
      </p:sp>
      <p:sp>
        <p:nvSpPr>
          <p:cNvPr id="10317" name="Text Box 77"/>
          <p:cNvSpPr txBox="1">
            <a:spLocks noChangeArrowheads="1"/>
          </p:cNvSpPr>
          <p:nvPr/>
        </p:nvSpPr>
        <p:spPr bwMode="auto">
          <a:xfrm>
            <a:off x="5164138" y="2971800"/>
            <a:ext cx="1079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400" b="1">
                <a:solidFill>
                  <a:srgbClr val="005400"/>
                </a:solidFill>
                <a:ea typeface="华文琥珀" pitchFamily="2" charset="-122"/>
              </a:rPr>
              <a:t>FeCl</a:t>
            </a:r>
            <a:r>
              <a:rPr lang="zh-CN" altLang="zh-CN" sz="2400" b="1" baseline="-25000">
                <a:solidFill>
                  <a:srgbClr val="005400"/>
                </a:solidFill>
                <a:ea typeface="华文琥珀" pitchFamily="2" charset="-122"/>
              </a:rPr>
              <a:t>3</a:t>
            </a:r>
          </a:p>
        </p:txBody>
      </p:sp>
      <p:sp>
        <p:nvSpPr>
          <p:cNvPr id="10318" name="Text Box 78"/>
          <p:cNvSpPr txBox="1">
            <a:spLocks noChangeArrowheads="1"/>
          </p:cNvSpPr>
          <p:nvPr/>
        </p:nvSpPr>
        <p:spPr bwMode="auto">
          <a:xfrm>
            <a:off x="6243638" y="2755900"/>
            <a:ext cx="13684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005400"/>
                </a:solidFill>
                <a:effectLst>
                  <a:outerShdw blurRad="38100" dist="38100" dir="2700000" algn="tl">
                    <a:srgbClr val="C0C0C0"/>
                  </a:outerShdw>
                </a:effectLst>
                <a:ea typeface="华文仿宋" pitchFamily="2" charset="-122"/>
              </a:rPr>
              <a:t>鲜肝研磨液</a:t>
            </a:r>
          </a:p>
        </p:txBody>
      </p:sp>
      <p:sp>
        <p:nvSpPr>
          <p:cNvPr id="10319" name="Text Box 79"/>
          <p:cNvSpPr txBox="1">
            <a:spLocks noChangeArrowheads="1"/>
          </p:cNvSpPr>
          <p:nvPr/>
        </p:nvSpPr>
        <p:spPr bwMode="auto">
          <a:xfrm>
            <a:off x="2911475" y="3689350"/>
            <a:ext cx="1295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000" b="1">
                <a:solidFill>
                  <a:srgbClr val="005400"/>
                </a:solidFill>
                <a:effectLst>
                  <a:outerShdw blurRad="38100" dist="38100" dir="2700000" algn="tl">
                    <a:srgbClr val="C0C0C0"/>
                  </a:outerShdw>
                </a:effectLst>
                <a:ea typeface="华文仿宋" pitchFamily="2" charset="-122"/>
              </a:rPr>
              <a:t>2</a:t>
            </a:r>
            <a:r>
              <a:rPr lang="zh-CN" sz="2000" b="1">
                <a:solidFill>
                  <a:srgbClr val="005400"/>
                </a:solidFill>
                <a:effectLst>
                  <a:outerShdw blurRad="38100" dist="38100" dir="2700000" algn="tl">
                    <a:srgbClr val="C0C0C0"/>
                  </a:outerShdw>
                </a:effectLst>
                <a:ea typeface="华文仿宋" pitchFamily="2" charset="-122"/>
              </a:rPr>
              <a:t>滴清水</a:t>
            </a:r>
          </a:p>
        </p:txBody>
      </p:sp>
      <p:sp>
        <p:nvSpPr>
          <p:cNvPr id="10320" name="Text Box 80"/>
          <p:cNvSpPr txBox="1">
            <a:spLocks noChangeArrowheads="1"/>
          </p:cNvSpPr>
          <p:nvPr/>
        </p:nvSpPr>
        <p:spPr bwMode="auto">
          <a:xfrm>
            <a:off x="4054475" y="3689350"/>
            <a:ext cx="1295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000" b="1">
                <a:solidFill>
                  <a:srgbClr val="005400"/>
                </a:solidFill>
                <a:effectLst>
                  <a:outerShdw blurRad="38100" dist="38100" dir="2700000" algn="tl">
                    <a:srgbClr val="C0C0C0"/>
                  </a:outerShdw>
                </a:effectLst>
                <a:ea typeface="华文仿宋" pitchFamily="2" charset="-122"/>
              </a:rPr>
              <a:t>2</a:t>
            </a:r>
            <a:r>
              <a:rPr lang="zh-CN" sz="2000" b="1">
                <a:solidFill>
                  <a:srgbClr val="005400"/>
                </a:solidFill>
                <a:effectLst>
                  <a:outerShdw blurRad="38100" dist="38100" dir="2700000" algn="tl">
                    <a:srgbClr val="C0C0C0"/>
                  </a:outerShdw>
                </a:effectLst>
                <a:ea typeface="华文仿宋" pitchFamily="2" charset="-122"/>
              </a:rPr>
              <a:t>滴清水</a:t>
            </a:r>
          </a:p>
        </p:txBody>
      </p:sp>
      <p:sp>
        <p:nvSpPr>
          <p:cNvPr id="10321" name="Text Box 81"/>
          <p:cNvSpPr txBox="1">
            <a:spLocks noChangeArrowheads="1"/>
          </p:cNvSpPr>
          <p:nvPr/>
        </p:nvSpPr>
        <p:spPr bwMode="auto">
          <a:xfrm>
            <a:off x="5164138" y="3619500"/>
            <a:ext cx="10795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solidFill>
                  <a:srgbClr val="005400"/>
                </a:solidFill>
                <a:effectLst>
                  <a:outerShdw blurRad="38100" dist="38100" dir="2700000" algn="tl">
                    <a:srgbClr val="C0C0C0"/>
                  </a:outerShdw>
                </a:effectLst>
                <a:ea typeface="华文仿宋" pitchFamily="2" charset="-122"/>
              </a:rPr>
              <a:t>2</a:t>
            </a:r>
            <a:r>
              <a:rPr lang="zh-CN" sz="2800" b="1">
                <a:solidFill>
                  <a:srgbClr val="005400"/>
                </a:solidFill>
                <a:effectLst>
                  <a:outerShdw blurRad="38100" dist="38100" dir="2700000" algn="tl">
                    <a:srgbClr val="C0C0C0"/>
                  </a:outerShdw>
                </a:effectLst>
                <a:ea typeface="华文仿宋" pitchFamily="2" charset="-122"/>
              </a:rPr>
              <a:t>滴</a:t>
            </a:r>
          </a:p>
        </p:txBody>
      </p:sp>
      <p:sp>
        <p:nvSpPr>
          <p:cNvPr id="10322" name="Text Box 82"/>
          <p:cNvSpPr txBox="1">
            <a:spLocks noChangeArrowheads="1"/>
          </p:cNvSpPr>
          <p:nvPr/>
        </p:nvSpPr>
        <p:spPr bwMode="auto">
          <a:xfrm>
            <a:off x="6245225" y="3619500"/>
            <a:ext cx="10795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solidFill>
                  <a:srgbClr val="005400"/>
                </a:solidFill>
                <a:effectLst>
                  <a:outerShdw blurRad="38100" dist="38100" dir="2700000" algn="tl">
                    <a:srgbClr val="C0C0C0"/>
                  </a:outerShdw>
                </a:effectLst>
                <a:ea typeface="华文仿宋" pitchFamily="2" charset="-122"/>
              </a:rPr>
              <a:t>2</a:t>
            </a:r>
            <a:r>
              <a:rPr lang="zh-CN" sz="2800" b="1">
                <a:solidFill>
                  <a:srgbClr val="005400"/>
                </a:solidFill>
                <a:effectLst>
                  <a:outerShdw blurRad="38100" dist="38100" dir="2700000" algn="tl">
                    <a:srgbClr val="C0C0C0"/>
                  </a:outerShdw>
                </a:effectLst>
                <a:ea typeface="华文仿宋" pitchFamily="2" charset="-122"/>
              </a:rPr>
              <a:t>滴</a:t>
            </a:r>
          </a:p>
        </p:txBody>
      </p:sp>
      <p:grpSp>
        <p:nvGrpSpPr>
          <p:cNvPr id="10323" name="Group 83"/>
          <p:cNvGrpSpPr>
            <a:grpSpLocks/>
          </p:cNvGrpSpPr>
          <p:nvPr/>
        </p:nvGrpSpPr>
        <p:grpSpPr bwMode="auto">
          <a:xfrm>
            <a:off x="2932113" y="4194175"/>
            <a:ext cx="4464050" cy="962025"/>
            <a:chOff x="0" y="0"/>
            <a:chExt cx="2812" cy="606"/>
          </a:xfrm>
        </p:grpSpPr>
        <p:sp>
          <p:nvSpPr>
            <p:cNvPr id="10324" name="Text Box 84"/>
            <p:cNvSpPr txBox="1">
              <a:spLocks noChangeArrowheads="1"/>
            </p:cNvSpPr>
            <p:nvPr/>
          </p:nvSpPr>
          <p:spPr bwMode="auto">
            <a:xfrm>
              <a:off x="0" y="0"/>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FF00FF"/>
                  </a:solidFill>
                  <a:effectLst>
                    <a:outerShdw blurRad="38100" dist="38100" dir="2700000" algn="tl">
                      <a:srgbClr val="C0C0C0"/>
                    </a:outerShdw>
                  </a:effectLst>
                  <a:ea typeface="华文仿宋" pitchFamily="2" charset="-122"/>
                </a:rPr>
                <a:t>不明显</a:t>
              </a:r>
            </a:p>
          </p:txBody>
        </p:sp>
        <p:sp>
          <p:nvSpPr>
            <p:cNvPr id="10325" name="Text Box 85"/>
            <p:cNvSpPr txBox="1">
              <a:spLocks noChangeArrowheads="1"/>
            </p:cNvSpPr>
            <p:nvPr/>
          </p:nvSpPr>
          <p:spPr bwMode="auto">
            <a:xfrm>
              <a:off x="635" y="0"/>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FF00FF"/>
                  </a:solidFill>
                  <a:effectLst>
                    <a:outerShdw blurRad="38100" dist="38100" dir="2700000" algn="tl">
                      <a:srgbClr val="C0C0C0"/>
                    </a:outerShdw>
                  </a:effectLst>
                  <a:ea typeface="华文仿宋" pitchFamily="2" charset="-122"/>
                </a:rPr>
                <a:t>少量</a:t>
              </a:r>
            </a:p>
          </p:txBody>
        </p:sp>
        <p:sp>
          <p:nvSpPr>
            <p:cNvPr id="10326" name="Text Box 86"/>
            <p:cNvSpPr txBox="1">
              <a:spLocks noChangeArrowheads="1"/>
            </p:cNvSpPr>
            <p:nvPr/>
          </p:nvSpPr>
          <p:spPr bwMode="auto">
            <a:xfrm>
              <a:off x="1361" y="0"/>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FF00FF"/>
                  </a:solidFill>
                  <a:effectLst>
                    <a:outerShdw blurRad="38100" dist="38100" dir="2700000" algn="tl">
                      <a:srgbClr val="C0C0C0"/>
                    </a:outerShdw>
                  </a:effectLst>
                  <a:ea typeface="华文仿宋" pitchFamily="2" charset="-122"/>
                </a:rPr>
                <a:t>较多</a:t>
              </a:r>
            </a:p>
          </p:txBody>
        </p:sp>
        <p:sp>
          <p:nvSpPr>
            <p:cNvPr id="10327" name="Text Box 87"/>
            <p:cNvSpPr txBox="1">
              <a:spLocks noChangeArrowheads="1"/>
            </p:cNvSpPr>
            <p:nvPr/>
          </p:nvSpPr>
          <p:spPr bwMode="auto">
            <a:xfrm>
              <a:off x="2132" y="0"/>
              <a:ext cx="59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FF00FF"/>
                  </a:solidFill>
                  <a:effectLst>
                    <a:outerShdw blurRad="38100" dist="38100" dir="2700000" algn="tl">
                      <a:srgbClr val="C0C0C0"/>
                    </a:outerShdw>
                  </a:effectLst>
                  <a:ea typeface="华文仿宋" pitchFamily="2" charset="-122"/>
                </a:rPr>
                <a:t>大量</a:t>
              </a:r>
            </a:p>
          </p:txBody>
        </p:sp>
        <p:sp>
          <p:nvSpPr>
            <p:cNvPr id="10328" name="Text Box 88"/>
            <p:cNvSpPr txBox="1">
              <a:spLocks noChangeArrowheads="1"/>
            </p:cNvSpPr>
            <p:nvPr/>
          </p:nvSpPr>
          <p:spPr bwMode="auto">
            <a:xfrm>
              <a:off x="0" y="302"/>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6600CC"/>
                  </a:solidFill>
                  <a:effectLst>
                    <a:outerShdw blurRad="38100" dist="38100" dir="2700000" algn="tl">
                      <a:srgbClr val="C0C0C0"/>
                    </a:outerShdw>
                  </a:effectLst>
                  <a:ea typeface="华文仿宋" pitchFamily="2" charset="-122"/>
                </a:rPr>
                <a:t>不复燃</a:t>
              </a:r>
            </a:p>
          </p:txBody>
        </p:sp>
        <p:sp>
          <p:nvSpPr>
            <p:cNvPr id="10329" name="Text Box 89"/>
            <p:cNvSpPr txBox="1">
              <a:spLocks noChangeArrowheads="1"/>
            </p:cNvSpPr>
            <p:nvPr/>
          </p:nvSpPr>
          <p:spPr bwMode="auto">
            <a:xfrm>
              <a:off x="681" y="302"/>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6600CC"/>
                  </a:solidFill>
                  <a:effectLst>
                    <a:outerShdw blurRad="38100" dist="38100" dir="2700000" algn="tl">
                      <a:srgbClr val="C0C0C0"/>
                    </a:outerShdw>
                  </a:effectLst>
                  <a:ea typeface="华文仿宋" pitchFamily="2" charset="-122"/>
                </a:rPr>
                <a:t>不复燃</a:t>
              </a:r>
            </a:p>
          </p:txBody>
        </p:sp>
        <p:sp>
          <p:nvSpPr>
            <p:cNvPr id="10330" name="Text Box 90"/>
            <p:cNvSpPr txBox="1">
              <a:spLocks noChangeArrowheads="1"/>
            </p:cNvSpPr>
            <p:nvPr/>
          </p:nvSpPr>
          <p:spPr bwMode="auto">
            <a:xfrm>
              <a:off x="1361" y="318"/>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6600CC"/>
                  </a:solidFill>
                  <a:effectLst>
                    <a:outerShdw blurRad="38100" dist="38100" dir="2700000" algn="tl">
                      <a:srgbClr val="C0C0C0"/>
                    </a:outerShdw>
                  </a:effectLst>
                  <a:ea typeface="华文仿宋" pitchFamily="2" charset="-122"/>
                </a:rPr>
                <a:t>变亮</a:t>
              </a:r>
            </a:p>
          </p:txBody>
        </p:sp>
        <p:sp>
          <p:nvSpPr>
            <p:cNvPr id="10331" name="Text Box 91"/>
            <p:cNvSpPr txBox="1">
              <a:spLocks noChangeArrowheads="1"/>
            </p:cNvSpPr>
            <p:nvPr/>
          </p:nvSpPr>
          <p:spPr bwMode="auto">
            <a:xfrm>
              <a:off x="1996" y="318"/>
              <a:ext cx="8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rgbClr val="6600CC"/>
                  </a:solidFill>
                  <a:effectLst>
                    <a:outerShdw blurRad="38100" dist="38100" dir="2700000" algn="tl">
                      <a:srgbClr val="C0C0C0"/>
                    </a:outerShdw>
                  </a:effectLst>
                  <a:ea typeface="华文仿宋" pitchFamily="2" charset="-122"/>
                </a:rPr>
                <a:t>复燃</a:t>
              </a:r>
            </a:p>
          </p:txBody>
        </p:sp>
      </p:grpSp>
      <p:sp>
        <p:nvSpPr>
          <p:cNvPr id="10332" name="Text Box 92"/>
          <p:cNvSpPr txBox="1">
            <a:spLocks noChangeArrowheads="1"/>
          </p:cNvSpPr>
          <p:nvPr/>
        </p:nvSpPr>
        <p:spPr bwMode="auto">
          <a:xfrm>
            <a:off x="1131888" y="2955925"/>
            <a:ext cx="1944687"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800">
                <a:effectLst>
                  <a:outerShdw blurRad="38100" dist="38100" dir="2700000" algn="tl">
                    <a:srgbClr val="C0C0C0"/>
                  </a:outerShdw>
                </a:effectLst>
                <a:latin typeface="华文新魏" pitchFamily="2" charset="-122"/>
                <a:ea typeface="华文新魏" pitchFamily="2" charset="-122"/>
              </a:rPr>
              <a:t>反应条件</a:t>
            </a:r>
          </a:p>
        </p:txBody>
      </p:sp>
      <p:grpSp>
        <p:nvGrpSpPr>
          <p:cNvPr id="10333" name="Group 93"/>
          <p:cNvGrpSpPr>
            <a:grpSpLocks/>
          </p:cNvGrpSpPr>
          <p:nvPr/>
        </p:nvGrpSpPr>
        <p:grpSpPr bwMode="auto">
          <a:xfrm>
            <a:off x="7324725" y="2784475"/>
            <a:ext cx="1511300" cy="793750"/>
            <a:chOff x="0" y="0"/>
            <a:chExt cx="952" cy="499"/>
          </a:xfrm>
        </p:grpSpPr>
        <p:sp>
          <p:nvSpPr>
            <p:cNvPr id="10334" name="Oval 94"/>
            <p:cNvSpPr>
              <a:spLocks noChangeArrowheads="1"/>
            </p:cNvSpPr>
            <p:nvPr/>
          </p:nvSpPr>
          <p:spPr bwMode="auto">
            <a:xfrm>
              <a:off x="45" y="0"/>
              <a:ext cx="907" cy="499"/>
            </a:xfrm>
            <a:prstGeom prst="ellipse">
              <a:avLst/>
            </a:prstGeom>
            <a:solidFill>
              <a:schemeClr val="hlink"/>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35" name="Text Box 95"/>
            <p:cNvSpPr txBox="1">
              <a:spLocks noChangeArrowheads="1"/>
            </p:cNvSpPr>
            <p:nvPr/>
          </p:nvSpPr>
          <p:spPr bwMode="auto">
            <a:xfrm>
              <a:off x="0" y="90"/>
              <a:ext cx="952" cy="327"/>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800" b="1">
                  <a:solidFill>
                    <a:schemeClr val="bg1"/>
                  </a:solidFill>
                  <a:ea typeface="华文楷体" pitchFamily="2" charset="-122"/>
                </a:rPr>
                <a:t>自变量</a:t>
              </a:r>
            </a:p>
          </p:txBody>
        </p:sp>
      </p:grpSp>
      <p:grpSp>
        <p:nvGrpSpPr>
          <p:cNvPr id="10336" name="Group 96"/>
          <p:cNvGrpSpPr>
            <a:grpSpLocks/>
          </p:cNvGrpSpPr>
          <p:nvPr/>
        </p:nvGrpSpPr>
        <p:grpSpPr bwMode="auto">
          <a:xfrm>
            <a:off x="7324725" y="4340225"/>
            <a:ext cx="1584325" cy="647700"/>
            <a:chOff x="0" y="0"/>
            <a:chExt cx="998" cy="409"/>
          </a:xfrm>
        </p:grpSpPr>
        <p:sp>
          <p:nvSpPr>
            <p:cNvPr id="10337" name="Oval 97"/>
            <p:cNvSpPr>
              <a:spLocks noChangeArrowheads="1"/>
            </p:cNvSpPr>
            <p:nvPr/>
          </p:nvSpPr>
          <p:spPr bwMode="auto">
            <a:xfrm>
              <a:off x="45" y="0"/>
              <a:ext cx="908" cy="409"/>
            </a:xfrm>
            <a:prstGeom prst="ellipse">
              <a:avLst/>
            </a:prstGeom>
            <a:solidFill>
              <a:schemeClr val="hlink"/>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38" name="Text Box 98"/>
            <p:cNvSpPr txBox="1">
              <a:spLocks noChangeArrowheads="1"/>
            </p:cNvSpPr>
            <p:nvPr/>
          </p:nvSpPr>
          <p:spPr bwMode="auto">
            <a:xfrm>
              <a:off x="0" y="45"/>
              <a:ext cx="998" cy="327"/>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800" b="1">
                  <a:solidFill>
                    <a:schemeClr val="bg1"/>
                  </a:solidFill>
                  <a:ea typeface="华文楷体" pitchFamily="2" charset="-122"/>
                </a:rPr>
                <a:t>因变量</a:t>
              </a:r>
            </a:p>
          </p:txBody>
        </p:sp>
      </p:grpSp>
      <p:grpSp>
        <p:nvGrpSpPr>
          <p:cNvPr id="10339" name="Group 99"/>
          <p:cNvGrpSpPr>
            <a:grpSpLocks/>
          </p:cNvGrpSpPr>
          <p:nvPr/>
        </p:nvGrpSpPr>
        <p:grpSpPr bwMode="auto">
          <a:xfrm>
            <a:off x="7324725" y="1892300"/>
            <a:ext cx="1584325" cy="647700"/>
            <a:chOff x="0" y="0"/>
            <a:chExt cx="998" cy="409"/>
          </a:xfrm>
        </p:grpSpPr>
        <p:sp>
          <p:nvSpPr>
            <p:cNvPr id="10340" name="Oval 100"/>
            <p:cNvSpPr>
              <a:spLocks noChangeArrowheads="1"/>
            </p:cNvSpPr>
            <p:nvPr/>
          </p:nvSpPr>
          <p:spPr bwMode="auto">
            <a:xfrm>
              <a:off x="45" y="0"/>
              <a:ext cx="908" cy="409"/>
            </a:xfrm>
            <a:prstGeom prst="ellipse">
              <a:avLst/>
            </a:prstGeom>
            <a:solidFill>
              <a:schemeClr val="hlink"/>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1" name="Text Box 101"/>
            <p:cNvSpPr txBox="1">
              <a:spLocks noChangeArrowheads="1"/>
            </p:cNvSpPr>
            <p:nvPr/>
          </p:nvSpPr>
          <p:spPr bwMode="auto">
            <a:xfrm>
              <a:off x="0" y="45"/>
              <a:ext cx="998"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600" b="1">
                  <a:solidFill>
                    <a:schemeClr val="bg1"/>
                  </a:solidFill>
                  <a:ea typeface="华文楷体" pitchFamily="2" charset="-122"/>
                </a:rPr>
                <a:t>无关变量</a:t>
              </a:r>
            </a:p>
          </p:txBody>
        </p:sp>
      </p:grpSp>
      <p:grpSp>
        <p:nvGrpSpPr>
          <p:cNvPr id="10342" name="Group 102"/>
          <p:cNvGrpSpPr>
            <a:grpSpLocks/>
          </p:cNvGrpSpPr>
          <p:nvPr/>
        </p:nvGrpSpPr>
        <p:grpSpPr bwMode="auto">
          <a:xfrm>
            <a:off x="7396163" y="1155700"/>
            <a:ext cx="1368425" cy="520700"/>
            <a:chOff x="0" y="0"/>
            <a:chExt cx="862" cy="327"/>
          </a:xfrm>
        </p:grpSpPr>
        <p:sp>
          <p:nvSpPr>
            <p:cNvPr id="10343" name="Oval 103"/>
            <p:cNvSpPr>
              <a:spLocks noChangeArrowheads="1"/>
            </p:cNvSpPr>
            <p:nvPr/>
          </p:nvSpPr>
          <p:spPr bwMode="auto">
            <a:xfrm>
              <a:off x="0" y="9"/>
              <a:ext cx="862" cy="318"/>
            </a:xfrm>
            <a:prstGeom prst="ellipse">
              <a:avLst/>
            </a:prstGeom>
            <a:solidFill>
              <a:srgbClr val="000066"/>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4" name="Text Box 104"/>
            <p:cNvSpPr txBox="1">
              <a:spLocks noChangeArrowheads="1"/>
            </p:cNvSpPr>
            <p:nvPr/>
          </p:nvSpPr>
          <p:spPr bwMode="auto">
            <a:xfrm>
              <a:off x="136" y="0"/>
              <a:ext cx="635" cy="327"/>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800" b="1">
                  <a:solidFill>
                    <a:schemeClr val="bg1"/>
                  </a:solidFill>
                  <a:ea typeface="华文楷体" pitchFamily="2" charset="-122"/>
                </a:rPr>
                <a:t>变量</a:t>
              </a:r>
            </a:p>
          </p:txBody>
        </p:sp>
      </p:grpSp>
      <p:sp>
        <p:nvSpPr>
          <p:cNvPr id="10345" name="Text Box 105"/>
          <p:cNvSpPr txBox="1">
            <a:spLocks noChangeArrowheads="1"/>
          </p:cNvSpPr>
          <p:nvPr/>
        </p:nvSpPr>
        <p:spPr bwMode="auto">
          <a:xfrm>
            <a:off x="2911475" y="733425"/>
            <a:ext cx="1127125" cy="466725"/>
          </a:xfrm>
          <a:prstGeom prst="rect">
            <a:avLst/>
          </a:prstGeom>
          <a:solidFill>
            <a:srgbClr val="FF00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chemeClr val="bg1"/>
                </a:solidFill>
                <a:effectLst>
                  <a:outerShdw blurRad="38100" dist="38100" dir="2700000" algn="tl">
                    <a:srgbClr val="000000"/>
                  </a:outerShdw>
                </a:effectLst>
                <a:ea typeface="华文新魏" pitchFamily="2" charset="-122"/>
              </a:rPr>
              <a:t>对照组</a:t>
            </a:r>
          </a:p>
        </p:txBody>
      </p:sp>
      <p:sp>
        <p:nvSpPr>
          <p:cNvPr id="10346" name="Text Box 106"/>
          <p:cNvSpPr txBox="1">
            <a:spLocks noChangeArrowheads="1"/>
          </p:cNvSpPr>
          <p:nvPr/>
        </p:nvSpPr>
        <p:spPr bwMode="auto">
          <a:xfrm>
            <a:off x="4054475" y="733425"/>
            <a:ext cx="3352800" cy="466725"/>
          </a:xfrm>
          <a:prstGeom prst="rect">
            <a:avLst/>
          </a:prstGeom>
          <a:solidFill>
            <a:srgbClr val="0000FF"/>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400" b="1">
                <a:solidFill>
                  <a:schemeClr val="bg1"/>
                </a:solidFill>
                <a:effectLst>
                  <a:outerShdw blurRad="38100" dist="38100" dir="2700000" algn="tl">
                    <a:srgbClr val="000000"/>
                  </a:outerShdw>
                </a:effectLst>
                <a:ea typeface="华文新魏" pitchFamily="2" charset="-122"/>
              </a:rPr>
              <a:t>实验组</a:t>
            </a:r>
          </a:p>
        </p:txBody>
      </p:sp>
      <p:grpSp>
        <p:nvGrpSpPr>
          <p:cNvPr id="10347" name="Group 107"/>
          <p:cNvGrpSpPr>
            <a:grpSpLocks/>
          </p:cNvGrpSpPr>
          <p:nvPr/>
        </p:nvGrpSpPr>
        <p:grpSpPr bwMode="auto">
          <a:xfrm>
            <a:off x="549275" y="809625"/>
            <a:ext cx="2303463" cy="790575"/>
            <a:chOff x="0" y="0"/>
            <a:chExt cx="1451" cy="499"/>
          </a:xfrm>
        </p:grpSpPr>
        <p:sp>
          <p:nvSpPr>
            <p:cNvPr id="10348" name="Oval 108"/>
            <p:cNvSpPr>
              <a:spLocks noChangeArrowheads="1"/>
            </p:cNvSpPr>
            <p:nvPr/>
          </p:nvSpPr>
          <p:spPr bwMode="auto">
            <a:xfrm>
              <a:off x="0" y="0"/>
              <a:ext cx="1451" cy="499"/>
            </a:xfrm>
            <a:prstGeom prst="ellipse">
              <a:avLst/>
            </a:prstGeom>
            <a:solidFill>
              <a:srgbClr val="00FF00"/>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zh-CN" altLang="zh-CN">
                <a:solidFill>
                  <a:schemeClr val="accent2"/>
                </a:solidFill>
              </a:endParaRPr>
            </a:p>
          </p:txBody>
        </p:sp>
        <p:sp>
          <p:nvSpPr>
            <p:cNvPr id="10349" name="Text Box 109"/>
            <p:cNvSpPr txBox="1">
              <a:spLocks noChangeArrowheads="1"/>
            </p:cNvSpPr>
            <p:nvPr/>
          </p:nvSpPr>
          <p:spPr bwMode="auto">
            <a:xfrm>
              <a:off x="136" y="45"/>
              <a:ext cx="1225" cy="365"/>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3200" b="1">
                  <a:solidFill>
                    <a:schemeClr val="tx2"/>
                  </a:solidFill>
                  <a:ea typeface="华文楷体" pitchFamily="2" charset="-122"/>
                </a:rPr>
                <a:t>对照实验</a:t>
              </a:r>
            </a:p>
          </p:txBody>
        </p:sp>
      </p:grpSp>
      <p:sp>
        <p:nvSpPr>
          <p:cNvPr id="10350" name="Line 110"/>
          <p:cNvSpPr>
            <a:spLocks noChangeShapeType="1"/>
          </p:cNvSpPr>
          <p:nvPr/>
        </p:nvSpPr>
        <p:spPr bwMode="auto">
          <a:xfrm>
            <a:off x="7396163" y="3651250"/>
            <a:ext cx="1439862" cy="0"/>
          </a:xfrm>
          <a:prstGeom prst="line">
            <a:avLst/>
          </a:prstGeom>
          <a:noFill/>
          <a:ln w="9525" cmpd="sng">
            <a:solidFill>
              <a:srgbClr val="02050E"/>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10351" name="Group 111"/>
          <p:cNvGrpSpPr>
            <a:grpSpLocks/>
          </p:cNvGrpSpPr>
          <p:nvPr/>
        </p:nvGrpSpPr>
        <p:grpSpPr bwMode="auto">
          <a:xfrm>
            <a:off x="1158875" y="3629025"/>
            <a:ext cx="1752600" cy="457200"/>
            <a:chOff x="0" y="0"/>
            <a:chExt cx="1451" cy="499"/>
          </a:xfrm>
        </p:grpSpPr>
        <p:sp>
          <p:nvSpPr>
            <p:cNvPr id="10352" name="Oval 112"/>
            <p:cNvSpPr>
              <a:spLocks noChangeArrowheads="1"/>
            </p:cNvSpPr>
            <p:nvPr/>
          </p:nvSpPr>
          <p:spPr bwMode="auto">
            <a:xfrm>
              <a:off x="0" y="0"/>
              <a:ext cx="1451" cy="499"/>
            </a:xfrm>
            <a:prstGeom prst="ellipse">
              <a:avLst/>
            </a:prstGeom>
            <a:solidFill>
              <a:srgbClr val="FF0000"/>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zh-CN" altLang="zh-CN">
                <a:solidFill>
                  <a:schemeClr val="accent2"/>
                </a:solidFill>
              </a:endParaRPr>
            </a:p>
          </p:txBody>
        </p:sp>
        <p:sp>
          <p:nvSpPr>
            <p:cNvPr id="10353" name="Text Box 113"/>
            <p:cNvSpPr txBox="1">
              <a:spLocks noChangeArrowheads="1"/>
            </p:cNvSpPr>
            <p:nvPr/>
          </p:nvSpPr>
          <p:spPr bwMode="auto">
            <a:xfrm>
              <a:off x="136" y="45"/>
              <a:ext cx="1226" cy="43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000" b="1">
                  <a:solidFill>
                    <a:schemeClr val="bg1"/>
                  </a:solidFill>
                  <a:ea typeface="华文楷体" pitchFamily="2" charset="-122"/>
                </a:rPr>
                <a:t>等量性原则</a:t>
              </a:r>
            </a:p>
          </p:txBody>
        </p:sp>
      </p:grpSp>
      <p:grpSp>
        <p:nvGrpSpPr>
          <p:cNvPr id="10354" name="Group 114"/>
          <p:cNvGrpSpPr>
            <a:grpSpLocks/>
          </p:cNvGrpSpPr>
          <p:nvPr/>
        </p:nvGrpSpPr>
        <p:grpSpPr bwMode="auto">
          <a:xfrm>
            <a:off x="168275" y="3019425"/>
            <a:ext cx="3124200" cy="457200"/>
            <a:chOff x="0" y="0"/>
            <a:chExt cx="1968" cy="288"/>
          </a:xfrm>
        </p:grpSpPr>
        <p:sp>
          <p:nvSpPr>
            <p:cNvPr id="10355" name="Oval 115"/>
            <p:cNvSpPr>
              <a:spLocks noChangeArrowheads="1"/>
            </p:cNvSpPr>
            <p:nvPr/>
          </p:nvSpPr>
          <p:spPr bwMode="auto">
            <a:xfrm>
              <a:off x="0" y="0"/>
              <a:ext cx="1872" cy="288"/>
            </a:xfrm>
            <a:prstGeom prst="ellipse">
              <a:avLst/>
            </a:prstGeom>
            <a:solidFill>
              <a:srgbClr val="FF0000"/>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zh-CN" altLang="zh-CN">
                <a:solidFill>
                  <a:schemeClr val="accent2"/>
                </a:solidFill>
              </a:endParaRPr>
            </a:p>
          </p:txBody>
        </p:sp>
        <p:sp>
          <p:nvSpPr>
            <p:cNvPr id="10356" name="Text Box 116"/>
            <p:cNvSpPr txBox="1">
              <a:spLocks noChangeArrowheads="1"/>
            </p:cNvSpPr>
            <p:nvPr/>
          </p:nvSpPr>
          <p:spPr bwMode="auto">
            <a:xfrm>
              <a:off x="384" y="26"/>
              <a:ext cx="1584" cy="2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000" b="1">
                  <a:solidFill>
                    <a:schemeClr val="bg1"/>
                  </a:solidFill>
                  <a:ea typeface="华文楷体" pitchFamily="2" charset="-122"/>
                </a:rPr>
                <a:t>单一变量原则</a:t>
              </a:r>
            </a:p>
          </p:txBody>
        </p:sp>
      </p:grpSp>
      <p:grpSp>
        <p:nvGrpSpPr>
          <p:cNvPr id="10357" name="Group 117"/>
          <p:cNvGrpSpPr>
            <a:grpSpLocks/>
          </p:cNvGrpSpPr>
          <p:nvPr/>
        </p:nvGrpSpPr>
        <p:grpSpPr bwMode="auto">
          <a:xfrm>
            <a:off x="1082675" y="2257425"/>
            <a:ext cx="1752600" cy="457200"/>
            <a:chOff x="0" y="0"/>
            <a:chExt cx="1451" cy="499"/>
          </a:xfrm>
        </p:grpSpPr>
        <p:sp>
          <p:nvSpPr>
            <p:cNvPr id="10358" name="Oval 118"/>
            <p:cNvSpPr>
              <a:spLocks noChangeArrowheads="1"/>
            </p:cNvSpPr>
            <p:nvPr/>
          </p:nvSpPr>
          <p:spPr bwMode="auto">
            <a:xfrm>
              <a:off x="0" y="0"/>
              <a:ext cx="1451" cy="499"/>
            </a:xfrm>
            <a:prstGeom prst="ellipse">
              <a:avLst/>
            </a:prstGeom>
            <a:solidFill>
              <a:srgbClr val="FF0000"/>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zh-CN" altLang="zh-CN">
                <a:solidFill>
                  <a:schemeClr val="accent2"/>
                </a:solidFill>
              </a:endParaRPr>
            </a:p>
          </p:txBody>
        </p:sp>
        <p:sp>
          <p:nvSpPr>
            <p:cNvPr id="10359" name="Text Box 119"/>
            <p:cNvSpPr txBox="1">
              <a:spLocks noChangeArrowheads="1"/>
            </p:cNvSpPr>
            <p:nvPr/>
          </p:nvSpPr>
          <p:spPr bwMode="auto">
            <a:xfrm>
              <a:off x="136" y="45"/>
              <a:ext cx="1226" cy="43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000" b="1">
                  <a:solidFill>
                    <a:schemeClr val="bg1"/>
                  </a:solidFill>
                  <a:ea typeface="华文楷体" pitchFamily="2" charset="-122"/>
                </a:rPr>
                <a:t>等量性原则</a:t>
              </a:r>
            </a:p>
          </p:txBody>
        </p:sp>
      </p:grpSp>
      <p:grpSp>
        <p:nvGrpSpPr>
          <p:cNvPr id="10360" name="Group 120"/>
          <p:cNvGrpSpPr>
            <a:grpSpLocks/>
          </p:cNvGrpSpPr>
          <p:nvPr/>
        </p:nvGrpSpPr>
        <p:grpSpPr bwMode="auto">
          <a:xfrm>
            <a:off x="7350125" y="3552825"/>
            <a:ext cx="1584325" cy="647700"/>
            <a:chOff x="0" y="0"/>
            <a:chExt cx="998" cy="409"/>
          </a:xfrm>
        </p:grpSpPr>
        <p:sp>
          <p:nvSpPr>
            <p:cNvPr id="10361" name="Oval 121"/>
            <p:cNvSpPr>
              <a:spLocks noChangeArrowheads="1"/>
            </p:cNvSpPr>
            <p:nvPr/>
          </p:nvSpPr>
          <p:spPr bwMode="auto">
            <a:xfrm>
              <a:off x="45" y="0"/>
              <a:ext cx="908" cy="409"/>
            </a:xfrm>
            <a:prstGeom prst="ellipse">
              <a:avLst/>
            </a:prstGeom>
            <a:solidFill>
              <a:schemeClr val="hlink"/>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2" name="Text Box 122"/>
            <p:cNvSpPr txBox="1">
              <a:spLocks noChangeArrowheads="1"/>
            </p:cNvSpPr>
            <p:nvPr/>
          </p:nvSpPr>
          <p:spPr bwMode="auto">
            <a:xfrm>
              <a:off x="0" y="45"/>
              <a:ext cx="998"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sz="2600" b="1">
                  <a:solidFill>
                    <a:schemeClr val="bg1"/>
                  </a:solidFill>
                  <a:ea typeface="华文楷体" pitchFamily="2" charset="-122"/>
                </a:rPr>
                <a:t>无关变量</a:t>
              </a:r>
            </a:p>
          </p:txBody>
        </p:sp>
      </p:grpSp>
      <p:sp>
        <p:nvSpPr>
          <p:cNvPr id="10363" name="Text Box 123"/>
          <p:cNvSpPr txBox="1">
            <a:spLocks noChangeArrowheads="1"/>
          </p:cNvSpPr>
          <p:nvPr/>
        </p:nvSpPr>
        <p:spPr bwMode="auto">
          <a:xfrm>
            <a:off x="4114800" y="0"/>
            <a:ext cx="4714875" cy="51911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endParaRPr lang="zh-CN" altLang="zh-CN" sz="2800" b="1">
              <a:solidFill>
                <a:schemeClr val="bg1"/>
              </a:solidFill>
              <a:ea typeface="华文楷体" pitchFamily="2" charset="-122"/>
            </a:endParaRPr>
          </a:p>
        </p:txBody>
      </p:sp>
      <p:grpSp>
        <p:nvGrpSpPr>
          <p:cNvPr id="10364" name="Group 124"/>
          <p:cNvGrpSpPr>
            <a:grpSpLocks/>
          </p:cNvGrpSpPr>
          <p:nvPr/>
        </p:nvGrpSpPr>
        <p:grpSpPr bwMode="auto">
          <a:xfrm>
            <a:off x="3779912" y="2784475"/>
            <a:ext cx="5760963" cy="1012825"/>
            <a:chOff x="-16" y="0"/>
            <a:chExt cx="968" cy="499"/>
          </a:xfrm>
        </p:grpSpPr>
        <p:sp>
          <p:nvSpPr>
            <p:cNvPr id="10365" name="Oval 125"/>
            <p:cNvSpPr>
              <a:spLocks noChangeArrowheads="1"/>
            </p:cNvSpPr>
            <p:nvPr/>
          </p:nvSpPr>
          <p:spPr bwMode="auto">
            <a:xfrm>
              <a:off x="45" y="0"/>
              <a:ext cx="907" cy="499"/>
            </a:xfrm>
            <a:prstGeom prst="ellipse">
              <a:avLst/>
            </a:prstGeom>
            <a:solidFill>
              <a:schemeClr val="hlink"/>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6" name="Text Box 126"/>
            <p:cNvSpPr txBox="1">
              <a:spLocks noChangeArrowheads="1"/>
            </p:cNvSpPr>
            <p:nvPr/>
          </p:nvSpPr>
          <p:spPr bwMode="auto">
            <a:xfrm>
              <a:off x="-16" y="90"/>
              <a:ext cx="968" cy="25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ltLang="zh-CN" sz="2800" b="1" dirty="0" smtClean="0">
                  <a:solidFill>
                    <a:schemeClr val="bg1"/>
                  </a:solidFill>
                  <a:ea typeface="华文楷体" pitchFamily="2" charset="-122"/>
                </a:rPr>
                <a:t>             </a:t>
              </a:r>
              <a:r>
                <a:rPr lang="zh-CN" sz="2800" b="1" dirty="0" smtClean="0">
                  <a:solidFill>
                    <a:schemeClr val="bg1"/>
                  </a:solidFill>
                  <a:ea typeface="华文楷体" pitchFamily="2" charset="-122"/>
                </a:rPr>
                <a:t>人为</a:t>
              </a:r>
              <a:r>
                <a:rPr lang="zh-CN" sz="2800" b="1" dirty="0">
                  <a:solidFill>
                    <a:schemeClr val="bg1"/>
                  </a:solidFill>
                  <a:ea typeface="华文楷体" pitchFamily="2" charset="-122"/>
                </a:rPr>
                <a:t>改变的变量</a:t>
              </a:r>
            </a:p>
          </p:txBody>
        </p:sp>
      </p:grpSp>
      <p:grpSp>
        <p:nvGrpSpPr>
          <p:cNvPr id="10367" name="Group 127"/>
          <p:cNvGrpSpPr>
            <a:grpSpLocks/>
          </p:cNvGrpSpPr>
          <p:nvPr/>
        </p:nvGrpSpPr>
        <p:grpSpPr bwMode="auto">
          <a:xfrm>
            <a:off x="3597275" y="4451350"/>
            <a:ext cx="6086532" cy="650875"/>
            <a:chOff x="0" y="0"/>
            <a:chExt cx="1022" cy="409"/>
          </a:xfrm>
        </p:grpSpPr>
        <p:sp>
          <p:nvSpPr>
            <p:cNvPr id="10368" name="Oval 128"/>
            <p:cNvSpPr>
              <a:spLocks noChangeArrowheads="1"/>
            </p:cNvSpPr>
            <p:nvPr/>
          </p:nvSpPr>
          <p:spPr bwMode="auto">
            <a:xfrm>
              <a:off x="45" y="0"/>
              <a:ext cx="908" cy="409"/>
            </a:xfrm>
            <a:prstGeom prst="ellipse">
              <a:avLst/>
            </a:prstGeom>
            <a:solidFill>
              <a:schemeClr val="hlink"/>
            </a:solidFill>
            <a:ln w="952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9" name="Text Box 129"/>
            <p:cNvSpPr txBox="1">
              <a:spLocks noChangeArrowheads="1"/>
            </p:cNvSpPr>
            <p:nvPr/>
          </p:nvSpPr>
          <p:spPr bwMode="auto">
            <a:xfrm>
              <a:off x="0" y="45"/>
              <a:ext cx="1022" cy="327"/>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ltLang="zh-CN" sz="2800" b="1" dirty="0" smtClean="0">
                  <a:solidFill>
                    <a:schemeClr val="bg1"/>
                  </a:solidFill>
                  <a:ea typeface="华文楷体" pitchFamily="2" charset="-122"/>
                </a:rPr>
                <a:t>        </a:t>
              </a:r>
              <a:r>
                <a:rPr lang="zh-CN" sz="2800" b="1" dirty="0" smtClean="0">
                  <a:solidFill>
                    <a:schemeClr val="bg1"/>
                  </a:solidFill>
                  <a:ea typeface="华文楷体" pitchFamily="2" charset="-122"/>
                </a:rPr>
                <a:t>随</a:t>
              </a:r>
              <a:r>
                <a:rPr lang="zh-CN" sz="2800" b="1" dirty="0">
                  <a:solidFill>
                    <a:schemeClr val="bg1"/>
                  </a:solidFill>
                  <a:ea typeface="华文楷体" pitchFamily="2" charset="-122"/>
                </a:rPr>
                <a:t>自变量的变化而变化的变量</a:t>
              </a:r>
            </a:p>
          </p:txBody>
        </p:sp>
      </p:grpSp>
      <p:sp>
        <p:nvSpPr>
          <p:cNvPr id="10370" name="Rectangle 130"/>
          <p:cNvSpPr>
            <a:spLocks noChangeArrowheads="1"/>
          </p:cNvSpPr>
          <p:nvPr/>
        </p:nvSpPr>
        <p:spPr bwMode="auto">
          <a:xfrm>
            <a:off x="3140075" y="5153025"/>
            <a:ext cx="4114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zh-CN" altLang="zh-CN" sz="2400" b="1">
                <a:solidFill>
                  <a:srgbClr val="005400"/>
                </a:solidFill>
                <a:effectLst>
                  <a:outerShdw blurRad="38100" dist="38100" dir="2700000" algn="tl">
                    <a:srgbClr val="C0C0C0"/>
                  </a:outerShdw>
                </a:effectLst>
              </a:rPr>
              <a:t>1.</a:t>
            </a:r>
            <a:r>
              <a:rPr lang="zh-CN" sz="2400" b="1">
                <a:solidFill>
                  <a:srgbClr val="005400"/>
                </a:solidFill>
                <a:effectLst>
                  <a:outerShdw blurRad="38100" dist="38100" dir="2700000" algn="tl">
                    <a:srgbClr val="C0C0C0"/>
                  </a:outerShdw>
                </a:effectLst>
              </a:rPr>
              <a:t>高温可以加快过氧化氢分解</a:t>
            </a:r>
          </a:p>
        </p:txBody>
      </p:sp>
      <p:sp>
        <p:nvSpPr>
          <p:cNvPr id="10371" name="Rectangle 131"/>
          <p:cNvSpPr>
            <a:spLocks noChangeArrowheads="1"/>
          </p:cNvSpPr>
          <p:nvPr/>
        </p:nvSpPr>
        <p:spPr bwMode="auto">
          <a:xfrm>
            <a:off x="3182938" y="5534025"/>
            <a:ext cx="396875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zh-CN" altLang="zh-CN" sz="2400" b="1">
                <a:solidFill>
                  <a:srgbClr val="005400"/>
                </a:solidFill>
                <a:effectLst>
                  <a:outerShdw blurRad="38100" dist="38100" dir="2700000" algn="tl">
                    <a:srgbClr val="C0C0C0"/>
                  </a:outerShdw>
                </a:effectLst>
              </a:rPr>
              <a:t>2.FeCl</a:t>
            </a:r>
            <a:r>
              <a:rPr lang="zh-CN" altLang="zh-CN" sz="2400" b="1" baseline="-25000">
                <a:solidFill>
                  <a:srgbClr val="005400"/>
                </a:solidFill>
                <a:effectLst>
                  <a:outerShdw blurRad="38100" dist="38100" dir="2700000" algn="tl">
                    <a:srgbClr val="C0C0C0"/>
                  </a:outerShdw>
                </a:effectLst>
              </a:rPr>
              <a:t>3</a:t>
            </a:r>
            <a:r>
              <a:rPr lang="zh-CN" sz="2400" b="1">
                <a:solidFill>
                  <a:srgbClr val="005400"/>
                </a:solidFill>
                <a:effectLst>
                  <a:outerShdw blurRad="38100" dist="38100" dir="2700000" algn="tl">
                    <a:srgbClr val="C0C0C0"/>
                  </a:outerShdw>
                </a:effectLst>
              </a:rPr>
              <a:t>能催化过氧化氢分解</a:t>
            </a:r>
          </a:p>
        </p:txBody>
      </p:sp>
      <p:sp>
        <p:nvSpPr>
          <p:cNvPr id="10372" name="Rectangle 132"/>
          <p:cNvSpPr>
            <a:spLocks noChangeArrowheads="1"/>
          </p:cNvSpPr>
          <p:nvPr/>
        </p:nvSpPr>
        <p:spPr bwMode="auto">
          <a:xfrm>
            <a:off x="3154363" y="5908675"/>
            <a:ext cx="47275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zh-CN" altLang="zh-CN" sz="2400" b="1">
                <a:solidFill>
                  <a:srgbClr val="005400"/>
                </a:solidFill>
                <a:effectLst>
                  <a:outerShdw blurRad="38100" dist="38100" dir="2700000" algn="tl">
                    <a:srgbClr val="C0C0C0"/>
                  </a:outerShdw>
                </a:effectLst>
              </a:rPr>
              <a:t>3.</a:t>
            </a:r>
            <a:r>
              <a:rPr lang="zh-CN" sz="2400" b="1">
                <a:solidFill>
                  <a:srgbClr val="005400"/>
                </a:solidFill>
                <a:effectLst>
                  <a:outerShdw blurRad="38100" dist="38100" dir="2700000" algn="tl">
                    <a:srgbClr val="C0C0C0"/>
                  </a:outerShdw>
                </a:effectLst>
              </a:rPr>
              <a:t>过氧化氢酶能催化过氧化氢分解</a:t>
            </a:r>
          </a:p>
        </p:txBody>
      </p:sp>
      <p:sp>
        <p:nvSpPr>
          <p:cNvPr id="10373" name="Rectangle 133"/>
          <p:cNvSpPr>
            <a:spLocks noChangeArrowheads="1"/>
          </p:cNvSpPr>
          <p:nvPr/>
        </p:nvSpPr>
        <p:spPr bwMode="auto">
          <a:xfrm>
            <a:off x="3168650" y="6350000"/>
            <a:ext cx="458152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zh-CN" altLang="zh-CN" sz="2400" b="1">
                <a:solidFill>
                  <a:srgbClr val="005400"/>
                </a:solidFill>
                <a:effectLst>
                  <a:outerShdw blurRad="38100" dist="38100" dir="2700000" algn="tl">
                    <a:srgbClr val="C0C0C0"/>
                  </a:outerShdw>
                </a:effectLst>
              </a:rPr>
              <a:t>4.</a:t>
            </a:r>
            <a:r>
              <a:rPr lang="zh-CN" sz="2400" b="1">
                <a:solidFill>
                  <a:srgbClr val="005400"/>
                </a:solidFill>
                <a:effectLst>
                  <a:outerShdw blurRad="38100" dist="38100" dir="2700000" algn="tl">
                    <a:srgbClr val="C0C0C0"/>
                  </a:outerShdw>
                </a:effectLst>
              </a:rPr>
              <a:t>过氧化氢的催化效率比</a:t>
            </a:r>
            <a:r>
              <a:rPr lang="zh-CN" altLang="zh-CN" sz="2400" b="1">
                <a:solidFill>
                  <a:srgbClr val="005400"/>
                </a:solidFill>
                <a:effectLst>
                  <a:outerShdw blurRad="38100" dist="38100" dir="2700000" algn="tl">
                    <a:srgbClr val="C0C0C0"/>
                  </a:outerShdw>
                </a:effectLst>
              </a:rPr>
              <a:t>FeCl</a:t>
            </a:r>
            <a:r>
              <a:rPr lang="zh-CN" altLang="zh-CN" sz="2400" b="1" baseline="-25000">
                <a:solidFill>
                  <a:srgbClr val="005400"/>
                </a:solidFill>
                <a:effectLst>
                  <a:outerShdw blurRad="38100" dist="38100" dir="2700000" algn="tl">
                    <a:srgbClr val="C0C0C0"/>
                  </a:outerShdw>
                </a:effectLst>
              </a:rPr>
              <a:t>3</a:t>
            </a:r>
            <a:r>
              <a:rPr lang="zh-CN" sz="2400" b="1">
                <a:solidFill>
                  <a:srgbClr val="005400"/>
                </a:solidFill>
                <a:effectLst>
                  <a:outerShdw blurRad="38100" dist="38100" dir="2700000" algn="tl">
                    <a:srgbClr val="C0C0C0"/>
                  </a:outerShdw>
                </a:effectLst>
              </a:rPr>
              <a:t>高</a:t>
            </a:r>
          </a:p>
        </p:txBody>
      </p:sp>
    </p:spTree>
    <p:extLst>
      <p:ext uri="{BB962C8B-B14F-4D97-AF65-F5344CB8AC3E}">
        <p14:creationId xmlns:p14="http://schemas.microsoft.com/office/powerpoint/2010/main" val="1207027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3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3" presetClass="entr" presetSubtype="16" fill="hold" nodeType="clickEffect">
                                  <p:stCondLst>
                                    <p:cond delay="0"/>
                                  </p:stCondLst>
                                  <p:childTnLst>
                                    <p:set>
                                      <p:cBhvr>
                                        <p:cTn id="10" dur="1" fill="hold">
                                          <p:stCondLst>
                                            <p:cond delay="0"/>
                                          </p:stCondLst>
                                        </p:cTn>
                                        <p:tgtEl>
                                          <p:spTgt spid="10342"/>
                                        </p:tgtEl>
                                        <p:attrNameLst>
                                          <p:attrName>style.visibility</p:attrName>
                                        </p:attrNameLst>
                                      </p:cBhvr>
                                      <p:to>
                                        <p:strVal val="visible"/>
                                      </p:to>
                                    </p:set>
                                    <p:anim calcmode="lin" valueType="num">
                                      <p:cBhvr>
                                        <p:cTn id="11" dur="500" fill="hold"/>
                                        <p:tgtEl>
                                          <p:spTgt spid="10342"/>
                                        </p:tgtEl>
                                        <p:attrNameLst>
                                          <p:attrName>ppt_w</p:attrName>
                                        </p:attrNameLst>
                                      </p:cBhvr>
                                      <p:tavLst>
                                        <p:tav tm="0">
                                          <p:val>
                                            <p:fltVal val="0"/>
                                          </p:val>
                                        </p:tav>
                                        <p:tav tm="100000">
                                          <p:val>
                                            <p:strVal val="#ppt_w"/>
                                          </p:val>
                                        </p:tav>
                                      </p:tavLst>
                                    </p:anim>
                                    <p:anim calcmode="lin" valueType="num">
                                      <p:cBhvr>
                                        <p:cTn id="12" dur="500" fill="hold"/>
                                        <p:tgtEl>
                                          <p:spTgt spid="10342"/>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10333"/>
                                        </p:tgtEl>
                                        <p:attrNameLst>
                                          <p:attrName>style.visibility</p:attrName>
                                        </p:attrNameLst>
                                      </p:cBhvr>
                                      <p:to>
                                        <p:strVal val="visible"/>
                                      </p:to>
                                    </p:set>
                                    <p:anim calcmode="lin" valueType="num">
                                      <p:cBhvr>
                                        <p:cTn id="17" dur="500" fill="hold"/>
                                        <p:tgtEl>
                                          <p:spTgt spid="10333"/>
                                        </p:tgtEl>
                                        <p:attrNameLst>
                                          <p:attrName>ppt_w</p:attrName>
                                        </p:attrNameLst>
                                      </p:cBhvr>
                                      <p:tavLst>
                                        <p:tav tm="0">
                                          <p:val>
                                            <p:fltVal val="0"/>
                                          </p:val>
                                        </p:tav>
                                        <p:tav tm="100000">
                                          <p:val>
                                            <p:strVal val="#ppt_w"/>
                                          </p:val>
                                        </p:tav>
                                      </p:tavLst>
                                    </p:anim>
                                    <p:anim calcmode="lin" valueType="num">
                                      <p:cBhvr>
                                        <p:cTn id="18" dur="500" fill="hold"/>
                                        <p:tgtEl>
                                          <p:spTgt spid="10333"/>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nodeType="clickEffect">
                                  <p:stCondLst>
                                    <p:cond delay="0"/>
                                  </p:stCondLst>
                                  <p:childTnLst>
                                    <p:set>
                                      <p:cBhvr>
                                        <p:cTn id="22" dur="1" fill="hold">
                                          <p:stCondLst>
                                            <p:cond delay="0"/>
                                          </p:stCondLst>
                                        </p:cTn>
                                        <p:tgtEl>
                                          <p:spTgt spid="10364"/>
                                        </p:tgtEl>
                                        <p:attrNameLst>
                                          <p:attrName>style.visibility</p:attrName>
                                        </p:attrNameLst>
                                      </p:cBhvr>
                                      <p:to>
                                        <p:strVal val="visible"/>
                                      </p:to>
                                    </p:set>
                                    <p:animEffect transition="in" filter="circle(in)">
                                      <p:cBhvr>
                                        <p:cTn id="23" dur="500"/>
                                        <p:tgtEl>
                                          <p:spTgt spid="10364"/>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xit" presetSubtype="10" fill="hold" nodeType="clickEffect">
                                  <p:stCondLst>
                                    <p:cond delay="0"/>
                                  </p:stCondLst>
                                  <p:childTnLst>
                                    <p:animEffect transition="out" filter="blinds(horizontal)">
                                      <p:cBhvr>
                                        <p:cTn id="27" dur="500"/>
                                        <p:tgtEl>
                                          <p:spTgt spid="10364"/>
                                        </p:tgtEl>
                                      </p:cBhvr>
                                    </p:animEffect>
                                    <p:set>
                                      <p:cBhvr>
                                        <p:cTn id="28" dur="1" fill="hold">
                                          <p:stCondLst>
                                            <p:cond delay="499"/>
                                          </p:stCondLst>
                                        </p:cTn>
                                        <p:tgtEl>
                                          <p:spTgt spid="10364"/>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nodeType="clickEffect">
                                  <p:stCondLst>
                                    <p:cond delay="0"/>
                                  </p:stCondLst>
                                  <p:childTnLst>
                                    <p:set>
                                      <p:cBhvr>
                                        <p:cTn id="32" dur="1" fill="hold">
                                          <p:stCondLst>
                                            <p:cond delay="0"/>
                                          </p:stCondLst>
                                        </p:cTn>
                                        <p:tgtEl>
                                          <p:spTgt spid="10336"/>
                                        </p:tgtEl>
                                        <p:attrNameLst>
                                          <p:attrName>style.visibility</p:attrName>
                                        </p:attrNameLst>
                                      </p:cBhvr>
                                      <p:to>
                                        <p:strVal val="visible"/>
                                      </p:to>
                                    </p:set>
                                    <p:anim calcmode="lin" valueType="num">
                                      <p:cBhvr>
                                        <p:cTn id="33" dur="500" fill="hold"/>
                                        <p:tgtEl>
                                          <p:spTgt spid="10336"/>
                                        </p:tgtEl>
                                        <p:attrNameLst>
                                          <p:attrName>ppt_w</p:attrName>
                                        </p:attrNameLst>
                                      </p:cBhvr>
                                      <p:tavLst>
                                        <p:tav tm="0">
                                          <p:val>
                                            <p:fltVal val="0"/>
                                          </p:val>
                                        </p:tav>
                                        <p:tav tm="100000">
                                          <p:val>
                                            <p:strVal val="#ppt_w"/>
                                          </p:val>
                                        </p:tav>
                                      </p:tavLst>
                                    </p:anim>
                                    <p:anim calcmode="lin" valueType="num">
                                      <p:cBhvr>
                                        <p:cTn id="34" dur="500" fill="hold"/>
                                        <p:tgtEl>
                                          <p:spTgt spid="10336"/>
                                        </p:tgtEl>
                                        <p:attrNameLst>
                                          <p:attrName>ppt_h</p:attrName>
                                        </p:attrNameLst>
                                      </p:cBhvr>
                                      <p:tavLst>
                                        <p:tav tm="0">
                                          <p:val>
                                            <p:fltVal val="0"/>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9" presetClass="entr" presetSubtype="0" fill="hold" nodeType="clickEffect">
                                  <p:stCondLst>
                                    <p:cond delay="0"/>
                                  </p:stCondLst>
                                  <p:childTnLst>
                                    <p:set>
                                      <p:cBhvr>
                                        <p:cTn id="38" dur="1" fill="hold">
                                          <p:stCondLst>
                                            <p:cond delay="0"/>
                                          </p:stCondLst>
                                        </p:cTn>
                                        <p:tgtEl>
                                          <p:spTgt spid="10367"/>
                                        </p:tgtEl>
                                        <p:attrNameLst>
                                          <p:attrName>style.visibility</p:attrName>
                                        </p:attrNameLst>
                                      </p:cBhvr>
                                      <p:to>
                                        <p:strVal val="visible"/>
                                      </p:to>
                                    </p:set>
                                    <p:animEffect transition="in" filter="dissolve">
                                      <p:cBhvr>
                                        <p:cTn id="39" dur="500"/>
                                        <p:tgtEl>
                                          <p:spTgt spid="1036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xit" presetSubtype="10" fill="hold" nodeType="clickEffect">
                                  <p:stCondLst>
                                    <p:cond delay="0"/>
                                  </p:stCondLst>
                                  <p:childTnLst>
                                    <p:animEffect transition="out" filter="blinds(horizontal)">
                                      <p:cBhvr>
                                        <p:cTn id="43" dur="500"/>
                                        <p:tgtEl>
                                          <p:spTgt spid="10367"/>
                                        </p:tgtEl>
                                      </p:cBhvr>
                                    </p:animEffect>
                                    <p:set>
                                      <p:cBhvr>
                                        <p:cTn id="44" dur="1" fill="hold">
                                          <p:stCondLst>
                                            <p:cond delay="499"/>
                                          </p:stCondLst>
                                        </p:cTn>
                                        <p:tgtEl>
                                          <p:spTgt spid="10367"/>
                                        </p:tgtEl>
                                        <p:attrNameLst>
                                          <p:attrName>style.visibility</p:attrName>
                                        </p:attrNameLst>
                                      </p:cBhvr>
                                      <p:to>
                                        <p:strVal val="hidden"/>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8" presetClass="entr" presetSubtype="16" fill="hold" grpId="0" nodeType="clickEffect">
                                  <p:stCondLst>
                                    <p:cond delay="0"/>
                                  </p:stCondLst>
                                  <p:childTnLst>
                                    <p:set>
                                      <p:cBhvr>
                                        <p:cTn id="48" dur="1" fill="hold">
                                          <p:stCondLst>
                                            <p:cond delay="0"/>
                                          </p:stCondLst>
                                        </p:cTn>
                                        <p:tgtEl>
                                          <p:spTgt spid="10370"/>
                                        </p:tgtEl>
                                        <p:attrNameLst>
                                          <p:attrName>style.visibility</p:attrName>
                                        </p:attrNameLst>
                                      </p:cBhvr>
                                      <p:to>
                                        <p:strVal val="visible"/>
                                      </p:to>
                                    </p:set>
                                    <p:animEffect transition="in" filter="diamond(in)">
                                      <p:cBhvr>
                                        <p:cTn id="49" dur="500"/>
                                        <p:tgtEl>
                                          <p:spTgt spid="10370"/>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 presetClass="entr" presetSubtype="16" fill="hold" grpId="0" nodeType="clickEffect">
                                  <p:stCondLst>
                                    <p:cond delay="0"/>
                                  </p:stCondLst>
                                  <p:childTnLst>
                                    <p:set>
                                      <p:cBhvr>
                                        <p:cTn id="53" dur="1" fill="hold">
                                          <p:stCondLst>
                                            <p:cond delay="0"/>
                                          </p:stCondLst>
                                        </p:cTn>
                                        <p:tgtEl>
                                          <p:spTgt spid="10371"/>
                                        </p:tgtEl>
                                        <p:attrNameLst>
                                          <p:attrName>style.visibility</p:attrName>
                                        </p:attrNameLst>
                                      </p:cBhvr>
                                      <p:to>
                                        <p:strVal val="visible"/>
                                      </p:to>
                                    </p:set>
                                    <p:animEffect transition="in" filter="box(in)">
                                      <p:cBhvr>
                                        <p:cTn id="54" dur="500"/>
                                        <p:tgtEl>
                                          <p:spTgt spid="10371"/>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0372"/>
                                        </p:tgtEl>
                                        <p:attrNameLst>
                                          <p:attrName>style.visibility</p:attrName>
                                        </p:attrNameLst>
                                      </p:cBhvr>
                                      <p:to>
                                        <p:strVal val="visible"/>
                                      </p:to>
                                    </p:set>
                                    <p:animEffect transition="in" filter="blinds(horizontal)">
                                      <p:cBhvr>
                                        <p:cTn id="59" dur="500"/>
                                        <p:tgtEl>
                                          <p:spTgt spid="10372"/>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0373"/>
                                        </p:tgtEl>
                                        <p:attrNameLst>
                                          <p:attrName>style.visibility</p:attrName>
                                        </p:attrNameLst>
                                      </p:cBhvr>
                                      <p:to>
                                        <p:strVal val="visible"/>
                                      </p:to>
                                    </p:set>
                                    <p:animEffect transition="in" filter="blinds(horizontal)">
                                      <p:cBhvr>
                                        <p:cTn id="64" dur="500"/>
                                        <p:tgtEl>
                                          <p:spTgt spid="10373"/>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23" presetClass="entr" presetSubtype="16" fill="hold" nodeType="clickEffect">
                                  <p:stCondLst>
                                    <p:cond delay="0"/>
                                  </p:stCondLst>
                                  <p:childTnLst>
                                    <p:set>
                                      <p:cBhvr>
                                        <p:cTn id="68" dur="1" fill="hold">
                                          <p:stCondLst>
                                            <p:cond delay="0"/>
                                          </p:stCondLst>
                                        </p:cTn>
                                        <p:tgtEl>
                                          <p:spTgt spid="10339"/>
                                        </p:tgtEl>
                                        <p:attrNameLst>
                                          <p:attrName>style.visibility</p:attrName>
                                        </p:attrNameLst>
                                      </p:cBhvr>
                                      <p:to>
                                        <p:strVal val="visible"/>
                                      </p:to>
                                    </p:set>
                                    <p:anim calcmode="lin" valueType="num">
                                      <p:cBhvr>
                                        <p:cTn id="69" dur="500" fill="hold"/>
                                        <p:tgtEl>
                                          <p:spTgt spid="10339"/>
                                        </p:tgtEl>
                                        <p:attrNameLst>
                                          <p:attrName>ppt_w</p:attrName>
                                        </p:attrNameLst>
                                      </p:cBhvr>
                                      <p:tavLst>
                                        <p:tav tm="0">
                                          <p:val>
                                            <p:fltVal val="0"/>
                                          </p:val>
                                        </p:tav>
                                        <p:tav tm="100000">
                                          <p:val>
                                            <p:strVal val="#ppt_w"/>
                                          </p:val>
                                        </p:tav>
                                      </p:tavLst>
                                    </p:anim>
                                    <p:anim calcmode="lin" valueType="num">
                                      <p:cBhvr>
                                        <p:cTn id="70" dur="500" fill="hold"/>
                                        <p:tgtEl>
                                          <p:spTgt spid="10339"/>
                                        </p:tgtEl>
                                        <p:attrNameLst>
                                          <p:attrName>ppt_h</p:attrName>
                                        </p:attrNameLst>
                                      </p:cBhvr>
                                      <p:tavLst>
                                        <p:tav tm="0">
                                          <p:val>
                                            <p:fltVal val="0"/>
                                          </p:val>
                                        </p:tav>
                                        <p:tav tm="100000">
                                          <p:val>
                                            <p:strVal val="#ppt_h"/>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23" presetClass="entr" presetSubtype="16" fill="hold" nodeType="clickEffect">
                                  <p:stCondLst>
                                    <p:cond delay="0"/>
                                  </p:stCondLst>
                                  <p:childTnLst>
                                    <p:set>
                                      <p:cBhvr>
                                        <p:cTn id="74" dur="1" fill="hold">
                                          <p:stCondLst>
                                            <p:cond delay="0"/>
                                          </p:stCondLst>
                                        </p:cTn>
                                        <p:tgtEl>
                                          <p:spTgt spid="10360"/>
                                        </p:tgtEl>
                                        <p:attrNameLst>
                                          <p:attrName>style.visibility</p:attrName>
                                        </p:attrNameLst>
                                      </p:cBhvr>
                                      <p:to>
                                        <p:strVal val="visible"/>
                                      </p:to>
                                    </p:set>
                                    <p:anim calcmode="lin" valueType="num">
                                      <p:cBhvr>
                                        <p:cTn id="75" dur="500" fill="hold"/>
                                        <p:tgtEl>
                                          <p:spTgt spid="10360"/>
                                        </p:tgtEl>
                                        <p:attrNameLst>
                                          <p:attrName>ppt_w</p:attrName>
                                        </p:attrNameLst>
                                      </p:cBhvr>
                                      <p:tavLst>
                                        <p:tav tm="0">
                                          <p:val>
                                            <p:fltVal val="0"/>
                                          </p:val>
                                        </p:tav>
                                        <p:tav tm="100000">
                                          <p:val>
                                            <p:strVal val="#ppt_w"/>
                                          </p:val>
                                        </p:tav>
                                      </p:tavLst>
                                    </p:anim>
                                    <p:anim calcmode="lin" valueType="num">
                                      <p:cBhvr>
                                        <p:cTn id="76" dur="500" fill="hold"/>
                                        <p:tgtEl>
                                          <p:spTgt spid="10360"/>
                                        </p:tgtEl>
                                        <p:attrNameLst>
                                          <p:attrName>ppt_h</p:attrName>
                                        </p:attrNameLst>
                                      </p:cBhvr>
                                      <p:tavLst>
                                        <p:tav tm="0">
                                          <p:val>
                                            <p:fltVal val="0"/>
                                          </p:val>
                                        </p:tav>
                                        <p:tav tm="100000">
                                          <p:val>
                                            <p:strVal val="#ppt_h"/>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23" presetClass="entr" presetSubtype="16" fill="hold" nodeType="clickEffect">
                                  <p:stCondLst>
                                    <p:cond delay="0"/>
                                  </p:stCondLst>
                                  <p:childTnLst>
                                    <p:set>
                                      <p:cBhvr>
                                        <p:cTn id="80" dur="1" fill="hold">
                                          <p:stCondLst>
                                            <p:cond delay="0"/>
                                          </p:stCondLst>
                                        </p:cTn>
                                        <p:tgtEl>
                                          <p:spTgt spid="10347"/>
                                        </p:tgtEl>
                                        <p:attrNameLst>
                                          <p:attrName>style.visibility</p:attrName>
                                        </p:attrNameLst>
                                      </p:cBhvr>
                                      <p:to>
                                        <p:strVal val="visible"/>
                                      </p:to>
                                    </p:set>
                                    <p:anim calcmode="lin" valueType="num">
                                      <p:cBhvr>
                                        <p:cTn id="81" dur="500" fill="hold"/>
                                        <p:tgtEl>
                                          <p:spTgt spid="10347"/>
                                        </p:tgtEl>
                                        <p:attrNameLst>
                                          <p:attrName>ppt_w</p:attrName>
                                        </p:attrNameLst>
                                      </p:cBhvr>
                                      <p:tavLst>
                                        <p:tav tm="0">
                                          <p:val>
                                            <p:fltVal val="0"/>
                                          </p:val>
                                        </p:tav>
                                        <p:tav tm="100000">
                                          <p:val>
                                            <p:strVal val="#ppt_w"/>
                                          </p:val>
                                        </p:tav>
                                      </p:tavLst>
                                    </p:anim>
                                    <p:anim calcmode="lin" valueType="num">
                                      <p:cBhvr>
                                        <p:cTn id="82" dur="500" fill="hold"/>
                                        <p:tgtEl>
                                          <p:spTgt spid="10347"/>
                                        </p:tgtEl>
                                        <p:attrNameLst>
                                          <p:attrName>ppt_h</p:attrName>
                                        </p:attrNameLst>
                                      </p:cBhvr>
                                      <p:tavLst>
                                        <p:tav tm="0">
                                          <p:val>
                                            <p:fltVal val="0"/>
                                          </p:val>
                                        </p:tav>
                                        <p:tav tm="100000">
                                          <p:val>
                                            <p:strVal val="#ppt_h"/>
                                          </p:val>
                                        </p:tav>
                                      </p:tavLst>
                                    </p:anim>
                                  </p:childTnLst>
                                </p:cTn>
                              </p:par>
                            </p:childTnLst>
                          </p:cTn>
                        </p:par>
                      </p:childTnLst>
                    </p:cTn>
                  </p:par>
                  <p:par>
                    <p:cTn id="83" fill="hold" nodeType="clickPar">
                      <p:stCondLst>
                        <p:cond delay="indefinite"/>
                      </p:stCondLst>
                      <p:childTnLst>
                        <p:par>
                          <p:cTn id="84" fill="hold" nodeType="withGroup">
                            <p:stCondLst>
                              <p:cond delay="0"/>
                            </p:stCondLst>
                            <p:childTnLst>
                              <p:par>
                                <p:cTn id="85" presetID="5" presetClass="entr" presetSubtype="10" fill="hold" grpId="0" nodeType="clickEffect">
                                  <p:stCondLst>
                                    <p:cond delay="0"/>
                                  </p:stCondLst>
                                  <p:childTnLst>
                                    <p:set>
                                      <p:cBhvr>
                                        <p:cTn id="86" dur="1" fill="hold">
                                          <p:stCondLst>
                                            <p:cond delay="0"/>
                                          </p:stCondLst>
                                        </p:cTn>
                                        <p:tgtEl>
                                          <p:spTgt spid="10345"/>
                                        </p:tgtEl>
                                        <p:attrNameLst>
                                          <p:attrName>style.visibility</p:attrName>
                                        </p:attrNameLst>
                                      </p:cBhvr>
                                      <p:to>
                                        <p:strVal val="visible"/>
                                      </p:to>
                                    </p:set>
                                    <p:animEffect transition="in" filter="checkerboard(across)">
                                      <p:cBhvr>
                                        <p:cTn id="87" dur="500"/>
                                        <p:tgtEl>
                                          <p:spTgt spid="10345"/>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 presetClass="entr" presetSubtype="10" fill="hold" grpId="0" nodeType="clickEffect">
                                  <p:stCondLst>
                                    <p:cond delay="0"/>
                                  </p:stCondLst>
                                  <p:childTnLst>
                                    <p:set>
                                      <p:cBhvr>
                                        <p:cTn id="91" dur="1" fill="hold">
                                          <p:stCondLst>
                                            <p:cond delay="0"/>
                                          </p:stCondLst>
                                        </p:cTn>
                                        <p:tgtEl>
                                          <p:spTgt spid="10346"/>
                                        </p:tgtEl>
                                        <p:attrNameLst>
                                          <p:attrName>style.visibility</p:attrName>
                                        </p:attrNameLst>
                                      </p:cBhvr>
                                      <p:to>
                                        <p:strVal val="visible"/>
                                      </p:to>
                                    </p:set>
                                    <p:animEffect transition="in" filter="checkerboard(across)">
                                      <p:cBhvr>
                                        <p:cTn id="92" dur="500"/>
                                        <p:tgtEl>
                                          <p:spTgt spid="10346"/>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22" presetClass="entr" presetSubtype="8" fill="hold" nodeType="clickEffect">
                                  <p:stCondLst>
                                    <p:cond delay="0"/>
                                  </p:stCondLst>
                                  <p:childTnLst>
                                    <p:set>
                                      <p:cBhvr>
                                        <p:cTn id="96" dur="1" fill="hold">
                                          <p:stCondLst>
                                            <p:cond delay="0"/>
                                          </p:stCondLst>
                                        </p:cTn>
                                        <p:tgtEl>
                                          <p:spTgt spid="10354"/>
                                        </p:tgtEl>
                                        <p:attrNameLst>
                                          <p:attrName>style.visibility</p:attrName>
                                        </p:attrNameLst>
                                      </p:cBhvr>
                                      <p:to>
                                        <p:strVal val="visible"/>
                                      </p:to>
                                    </p:set>
                                    <p:animEffect transition="in" filter="wipe(left)">
                                      <p:cBhvr>
                                        <p:cTn id="97" dur="500"/>
                                        <p:tgtEl>
                                          <p:spTgt spid="10354"/>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23" presetClass="entr" presetSubtype="16" fill="hold" nodeType="clickEffect">
                                  <p:stCondLst>
                                    <p:cond delay="0"/>
                                  </p:stCondLst>
                                  <p:childTnLst>
                                    <p:set>
                                      <p:cBhvr>
                                        <p:cTn id="101" dur="1" fill="hold">
                                          <p:stCondLst>
                                            <p:cond delay="0"/>
                                          </p:stCondLst>
                                        </p:cTn>
                                        <p:tgtEl>
                                          <p:spTgt spid="10357"/>
                                        </p:tgtEl>
                                        <p:attrNameLst>
                                          <p:attrName>style.visibility</p:attrName>
                                        </p:attrNameLst>
                                      </p:cBhvr>
                                      <p:to>
                                        <p:strVal val="visible"/>
                                      </p:to>
                                    </p:set>
                                    <p:anim calcmode="lin" valueType="num">
                                      <p:cBhvr>
                                        <p:cTn id="102" dur="500" fill="hold"/>
                                        <p:tgtEl>
                                          <p:spTgt spid="10357"/>
                                        </p:tgtEl>
                                        <p:attrNameLst>
                                          <p:attrName>ppt_w</p:attrName>
                                        </p:attrNameLst>
                                      </p:cBhvr>
                                      <p:tavLst>
                                        <p:tav tm="0">
                                          <p:val>
                                            <p:fltVal val="0"/>
                                          </p:val>
                                        </p:tav>
                                        <p:tav tm="100000">
                                          <p:val>
                                            <p:strVal val="#ppt_w"/>
                                          </p:val>
                                        </p:tav>
                                      </p:tavLst>
                                    </p:anim>
                                    <p:anim calcmode="lin" valueType="num">
                                      <p:cBhvr>
                                        <p:cTn id="103" dur="500" fill="hold"/>
                                        <p:tgtEl>
                                          <p:spTgt spid="10357"/>
                                        </p:tgtEl>
                                        <p:attrNameLst>
                                          <p:attrName>ppt_h</p:attrName>
                                        </p:attrNameLst>
                                      </p:cBhvr>
                                      <p:tavLst>
                                        <p:tav tm="0">
                                          <p:val>
                                            <p:fltVal val="0"/>
                                          </p:val>
                                        </p:tav>
                                        <p:tav tm="100000">
                                          <p:val>
                                            <p:strVal val="#ppt_h"/>
                                          </p:val>
                                        </p:tav>
                                      </p:tavLst>
                                    </p:anim>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3" presetClass="entr" presetSubtype="16" fill="hold" nodeType="clickEffect">
                                  <p:stCondLst>
                                    <p:cond delay="0"/>
                                  </p:stCondLst>
                                  <p:childTnLst>
                                    <p:set>
                                      <p:cBhvr>
                                        <p:cTn id="107" dur="1" fill="hold">
                                          <p:stCondLst>
                                            <p:cond delay="0"/>
                                          </p:stCondLst>
                                        </p:cTn>
                                        <p:tgtEl>
                                          <p:spTgt spid="10351"/>
                                        </p:tgtEl>
                                        <p:attrNameLst>
                                          <p:attrName>style.visibility</p:attrName>
                                        </p:attrNameLst>
                                      </p:cBhvr>
                                      <p:to>
                                        <p:strVal val="visible"/>
                                      </p:to>
                                    </p:set>
                                    <p:anim calcmode="lin" valueType="num">
                                      <p:cBhvr>
                                        <p:cTn id="108" dur="500" fill="hold"/>
                                        <p:tgtEl>
                                          <p:spTgt spid="10351"/>
                                        </p:tgtEl>
                                        <p:attrNameLst>
                                          <p:attrName>ppt_w</p:attrName>
                                        </p:attrNameLst>
                                      </p:cBhvr>
                                      <p:tavLst>
                                        <p:tav tm="0">
                                          <p:val>
                                            <p:fltVal val="0"/>
                                          </p:val>
                                        </p:tav>
                                        <p:tav tm="100000">
                                          <p:val>
                                            <p:strVal val="#ppt_w"/>
                                          </p:val>
                                        </p:tav>
                                      </p:tavLst>
                                    </p:anim>
                                    <p:anim calcmode="lin" valueType="num">
                                      <p:cBhvr>
                                        <p:cTn id="109" dur="500" fill="hold"/>
                                        <p:tgtEl>
                                          <p:spTgt spid="103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5" grpId="0" bldLvl="0" animBg="1" autoUpdateAnimBg="0"/>
      <p:bldP spid="10346" grpId="0" bldLvl="0" animBg="1" autoUpdateAnimBg="0"/>
      <p:bldP spid="10370" grpId="0" autoUpdateAnimBg="0"/>
      <p:bldP spid="10371" grpId="0" autoUpdateAnimBg="0"/>
      <p:bldP spid="10372" grpId="0" autoUpdateAnimBg="0"/>
      <p:bldP spid="10373"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1"/>
          <p:cNvSpPr>
            <a:spLocks noGrp="1"/>
          </p:cNvSpPr>
          <p:nvPr>
            <p:ph type="title"/>
          </p:nvPr>
        </p:nvSpPr>
        <p:spPr>
          <a:xfrm>
            <a:off x="1193800" y="188913"/>
            <a:ext cx="5703888" cy="742950"/>
          </a:xfrm>
        </p:spPr>
        <p:txBody>
          <a:bodyPr>
            <a:normAutofit fontScale="90000"/>
          </a:bodyPr>
          <a:lstStyle/>
          <a:p>
            <a:r>
              <a:rPr lang="zh-CN" altLang="en-US" smtClean="0">
                <a:solidFill>
                  <a:srgbClr val="FF0000"/>
                </a:solidFill>
              </a:rPr>
              <a:t>对照实验及相关变量</a:t>
            </a:r>
          </a:p>
        </p:txBody>
      </p:sp>
      <p:sp>
        <p:nvSpPr>
          <p:cNvPr id="3" name="内容占位符 2"/>
          <p:cNvSpPr>
            <a:spLocks noGrp="1"/>
          </p:cNvSpPr>
          <p:nvPr>
            <p:ph idx="1"/>
          </p:nvPr>
        </p:nvSpPr>
        <p:spPr>
          <a:xfrm>
            <a:off x="468313" y="1196975"/>
            <a:ext cx="8294687" cy="5184775"/>
          </a:xfrm>
        </p:spPr>
        <p:txBody>
          <a:bodyPr rtlCol="0">
            <a:noAutofit/>
          </a:bodyPr>
          <a:lstStyle/>
          <a:p>
            <a:pPr fontAlgn="auto">
              <a:lnSpc>
                <a:spcPct val="150000"/>
              </a:lnSpc>
              <a:spcBef>
                <a:spcPts val="0"/>
              </a:spcBef>
              <a:spcAft>
                <a:spcPts val="0"/>
              </a:spcAft>
              <a:buClr>
                <a:schemeClr val="accent1">
                  <a:lumMod val="75000"/>
                </a:schemeClr>
              </a:buClr>
              <a:defRPr/>
            </a:pPr>
            <a:r>
              <a:rPr lang="zh-CN" altLang="en-US" sz="2800" b="1" dirty="0">
                <a:solidFill>
                  <a:srgbClr val="FF0000"/>
                </a:solidFill>
                <a:latin typeface="Times New Roman" pitchFamily="18" charset="0"/>
                <a:ea typeface="宋体" pitchFamily="2" charset="-122"/>
                <a:cs typeface="Times New Roman" pitchFamily="18" charset="0"/>
              </a:rPr>
              <a:t>对照实验：</a:t>
            </a:r>
            <a:r>
              <a:rPr lang="zh-CN" altLang="en-US" sz="2800" b="1" dirty="0">
                <a:solidFill>
                  <a:schemeClr val="tx2">
                    <a:lumMod val="50000"/>
                  </a:schemeClr>
                </a:solidFill>
                <a:latin typeface="Times New Roman" pitchFamily="18" charset="0"/>
                <a:ea typeface="宋体" pitchFamily="2" charset="-122"/>
                <a:cs typeface="Times New Roman" pitchFamily="18" charset="0"/>
              </a:rPr>
              <a:t>除了一个因素以外，其余因素都保持不变的实验</a:t>
            </a: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a:t>
            </a:r>
            <a:endParaRPr lang="en-US" altLang="zh-CN" sz="2800" b="1" dirty="0" smtClean="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defRPr/>
            </a:pP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对照组：一般不做处理</a:t>
            </a:r>
            <a:endParaRPr lang="zh-CN" altLang="en-US" sz="2800" b="1" dirty="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buFont typeface="Wingdings 2"/>
              <a:buNone/>
              <a:defRPr/>
            </a:pP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实验组：</a:t>
            </a:r>
            <a:endParaRPr lang="en-US" altLang="zh-CN" sz="2800" b="1" dirty="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defRPr/>
            </a:pP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自变量：人为改变的变量</a:t>
            </a:r>
            <a:endParaRPr lang="en-US" altLang="zh-CN" sz="2800" b="1" dirty="0" smtClean="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defRPr/>
            </a:pP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因变量：</a:t>
            </a:r>
            <a:r>
              <a:rPr lang="zh-CN" altLang="en-US" sz="2800" b="1" dirty="0">
                <a:solidFill>
                  <a:schemeClr val="tx2">
                    <a:lumMod val="50000"/>
                  </a:schemeClr>
                </a:solidFill>
                <a:latin typeface="Times New Roman" pitchFamily="18" charset="0"/>
                <a:ea typeface="宋体" pitchFamily="2" charset="-122"/>
                <a:cs typeface="Times New Roman" pitchFamily="18" charset="0"/>
              </a:rPr>
              <a:t>随着自变量的变化而变化的</a:t>
            </a: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变量</a:t>
            </a:r>
            <a:endParaRPr lang="en-US" altLang="zh-CN" sz="2800" b="1" dirty="0" smtClean="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defRPr/>
            </a:pP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注意与</a:t>
            </a:r>
            <a:r>
              <a:rPr lang="en-US" altLang="zh-CN" sz="2800" b="1" dirty="0" smtClean="0">
                <a:solidFill>
                  <a:srgbClr val="92D050"/>
                </a:solidFill>
                <a:latin typeface="Times New Roman" pitchFamily="18" charset="0"/>
                <a:ea typeface="宋体" pitchFamily="2" charset="-122"/>
                <a:cs typeface="Times New Roman" pitchFamily="18" charset="0"/>
              </a:rPr>
              <a:t>(</a:t>
            </a:r>
            <a:r>
              <a:rPr lang="zh-CN" altLang="en-US" sz="2800" b="1" dirty="0" smtClean="0">
                <a:solidFill>
                  <a:srgbClr val="92D050"/>
                </a:solidFill>
                <a:latin typeface="Times New Roman" pitchFamily="18" charset="0"/>
                <a:ea typeface="宋体" pitchFamily="2" charset="-122"/>
                <a:cs typeface="Times New Roman" pitchFamily="18" charset="0"/>
              </a:rPr>
              <a:t>观测指标）</a:t>
            </a: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的区别。</a:t>
            </a:r>
            <a:endParaRPr lang="zh-CN" altLang="en-US" sz="2800" b="1" dirty="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defRPr/>
            </a:pP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无关变量：除自变量外，影响实验结果的  </a:t>
            </a:r>
            <a:endParaRPr lang="en-US" altLang="zh-CN" sz="2800" b="1" dirty="0" smtClean="0">
              <a:solidFill>
                <a:schemeClr val="tx2">
                  <a:lumMod val="50000"/>
                </a:schemeClr>
              </a:solidFill>
              <a:latin typeface="Times New Roman" pitchFamily="18" charset="0"/>
              <a:ea typeface="宋体" pitchFamily="2" charset="-122"/>
              <a:cs typeface="Times New Roman" pitchFamily="18" charset="0"/>
            </a:endParaRPr>
          </a:p>
          <a:p>
            <a:pPr fontAlgn="auto">
              <a:lnSpc>
                <a:spcPct val="150000"/>
              </a:lnSpc>
              <a:spcBef>
                <a:spcPts val="0"/>
              </a:spcBef>
              <a:spcAft>
                <a:spcPts val="0"/>
              </a:spcAft>
              <a:buClr>
                <a:schemeClr val="accent1">
                  <a:lumMod val="75000"/>
                </a:schemeClr>
              </a:buClr>
              <a:buFont typeface="Wingdings 2"/>
              <a:buNone/>
              <a:defRPr/>
            </a:pPr>
            <a:r>
              <a:rPr lang="en-US" altLang="zh-CN" sz="2800" b="1" dirty="0" smtClean="0">
                <a:solidFill>
                  <a:schemeClr val="tx2">
                    <a:lumMod val="50000"/>
                  </a:schemeClr>
                </a:solidFill>
                <a:latin typeface="Times New Roman" pitchFamily="18" charset="0"/>
                <a:ea typeface="宋体" pitchFamily="2" charset="-122"/>
                <a:cs typeface="Times New Roman" pitchFamily="18" charset="0"/>
              </a:rPr>
              <a:t>                       </a:t>
            </a:r>
            <a:r>
              <a:rPr lang="zh-CN" altLang="en-US" sz="2800" b="1" dirty="0" smtClean="0">
                <a:solidFill>
                  <a:schemeClr val="tx2">
                    <a:lumMod val="50000"/>
                  </a:schemeClr>
                </a:solidFill>
                <a:latin typeface="Times New Roman" pitchFamily="18" charset="0"/>
                <a:ea typeface="宋体" pitchFamily="2" charset="-122"/>
                <a:cs typeface="Times New Roman" pitchFamily="18" charset="0"/>
              </a:rPr>
              <a:t>变量成为无关变量</a:t>
            </a:r>
            <a:endParaRPr lang="zh-CN" altLang="en-US" sz="2800" b="1" dirty="0">
              <a:solidFill>
                <a:schemeClr val="tx2">
                  <a:lumMod val="50000"/>
                </a:schemeClr>
              </a:solidFill>
              <a:latin typeface="Times New Roman" pitchFamily="18" charset="0"/>
              <a:ea typeface="宋体" pitchFamily="2" charset="-122"/>
              <a:cs typeface="Times New Roman" pitchFamily="18" charset="0"/>
            </a:endParaRPr>
          </a:p>
        </p:txBody>
      </p:sp>
    </p:spTree>
    <p:extLst>
      <p:ext uri="{BB962C8B-B14F-4D97-AF65-F5344CB8AC3E}">
        <p14:creationId xmlns:p14="http://schemas.microsoft.com/office/powerpoint/2010/main" val="27118613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098" name="Group 2"/>
          <p:cNvGrpSpPr>
            <a:grpSpLocks/>
          </p:cNvGrpSpPr>
          <p:nvPr/>
        </p:nvGrpSpPr>
        <p:grpSpPr bwMode="auto">
          <a:xfrm>
            <a:off x="0" y="0"/>
            <a:ext cx="6648450" cy="7372350"/>
            <a:chOff x="0" y="0"/>
            <a:chExt cx="4188" cy="4644"/>
          </a:xfrm>
        </p:grpSpPr>
        <p:pic>
          <p:nvPicPr>
            <p:cNvPr id="132099" name="Picture 3" descr="hanawwall3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132100" name="Picture 4" descr="hanawwall3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36"/>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132101" name="Picture 5" descr="hanawwall3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72"/>
              <a:ext cx="4188" cy="1572"/>
            </a:xfrm>
            <a:prstGeom prst="rect">
              <a:avLst/>
            </a:prstGeom>
            <a:noFill/>
            <a:extLst>
              <a:ext uri="{909E8E84-426E-40DD-AFC4-6F175D3DCCD1}">
                <a14:hiddenFill xmlns:a14="http://schemas.microsoft.com/office/drawing/2010/main">
                  <a:solidFill>
                    <a:srgbClr val="FFFFFF"/>
                  </a:solidFill>
                </a14:hiddenFill>
              </a:ext>
            </a:extLst>
          </p:spPr>
        </p:pic>
      </p:grpSp>
      <p:sp>
        <p:nvSpPr>
          <p:cNvPr id="132102" name="Text Box 6"/>
          <p:cNvSpPr txBox="1">
            <a:spLocks noChangeArrowheads="1"/>
          </p:cNvSpPr>
          <p:nvPr/>
        </p:nvSpPr>
        <p:spPr bwMode="auto">
          <a:xfrm>
            <a:off x="611188" y="333375"/>
            <a:ext cx="64801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t>（</a:t>
            </a:r>
            <a:r>
              <a:rPr lang="en-US" altLang="zh-CN" sz="3600" b="1"/>
              <a:t>2</a:t>
            </a:r>
            <a:r>
              <a:rPr lang="zh-CN" altLang="en-US" sz="3600" b="1"/>
              <a:t>）酶在细胞代谢中的作用</a:t>
            </a:r>
          </a:p>
        </p:txBody>
      </p:sp>
      <p:sp>
        <p:nvSpPr>
          <p:cNvPr id="132103" name="Rectangle 7"/>
          <p:cNvSpPr>
            <a:spLocks noChangeArrowheads="1"/>
          </p:cNvSpPr>
          <p:nvPr/>
        </p:nvSpPr>
        <p:spPr bwMode="auto">
          <a:xfrm>
            <a:off x="1042988" y="1125538"/>
            <a:ext cx="18161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200" b="1"/>
              <a:t>活化能：</a:t>
            </a:r>
          </a:p>
        </p:txBody>
      </p:sp>
      <p:sp>
        <p:nvSpPr>
          <p:cNvPr id="132104" name="Rectangle 8"/>
          <p:cNvSpPr>
            <a:spLocks noRot="1" noChangeArrowheads="1"/>
          </p:cNvSpPr>
          <p:nvPr/>
        </p:nvSpPr>
        <p:spPr bwMode="auto">
          <a:xfrm>
            <a:off x="900113" y="1125538"/>
            <a:ext cx="77724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folHlink"/>
              </a:buClr>
              <a:buSzPct val="85000"/>
              <a:buFont typeface="Wingdings 2" pitchFamily="18" charset="2"/>
              <a:buNone/>
            </a:pPr>
            <a:r>
              <a:rPr kumimoji="0" lang="zh-CN" altLang="en-US" sz="3200" b="1">
                <a:latin typeface="Arial" pitchFamily="34" charset="0"/>
              </a:rPr>
              <a:t>               分子从常态转变为容易发生化学反应的活跃状态所需要的能量称为活化能。</a:t>
            </a:r>
          </a:p>
        </p:txBody>
      </p:sp>
      <p:sp>
        <p:nvSpPr>
          <p:cNvPr id="132105" name="Rectangle 9"/>
          <p:cNvSpPr>
            <a:spLocks noChangeArrowheads="1"/>
          </p:cNvSpPr>
          <p:nvPr/>
        </p:nvSpPr>
        <p:spPr bwMode="auto">
          <a:xfrm>
            <a:off x="611188" y="1125538"/>
            <a:ext cx="5905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t>①</a:t>
            </a:r>
          </a:p>
        </p:txBody>
      </p:sp>
      <p:sp>
        <p:nvSpPr>
          <p:cNvPr id="132106" name="Text Box 10"/>
          <p:cNvSpPr txBox="1">
            <a:spLocks noChangeArrowheads="1"/>
          </p:cNvSpPr>
          <p:nvPr/>
        </p:nvSpPr>
        <p:spPr bwMode="auto">
          <a:xfrm>
            <a:off x="2339975" y="2349500"/>
            <a:ext cx="647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a:p>
        </p:txBody>
      </p:sp>
      <p:sp>
        <p:nvSpPr>
          <p:cNvPr id="132108" name="Rectangle 12"/>
          <p:cNvSpPr>
            <a:spLocks noGrp="1" noChangeArrowheads="1"/>
          </p:cNvSpPr>
          <p:nvPr>
            <p:ph type="title"/>
          </p:nvPr>
        </p:nvSpPr>
        <p:spPr/>
        <p:txBody>
          <a:bodyPr/>
          <a:lstStyle/>
          <a:p>
            <a:endParaRPr lang="zh-CN" altLang="en-US"/>
          </a:p>
        </p:txBody>
      </p:sp>
      <p:sp>
        <p:nvSpPr>
          <p:cNvPr id="132109" name="Text Box 13"/>
          <p:cNvSpPr txBox="1">
            <a:spLocks noChangeArrowheads="1"/>
          </p:cNvSpPr>
          <p:nvPr/>
        </p:nvSpPr>
        <p:spPr bwMode="auto">
          <a:xfrm>
            <a:off x="1331913" y="3068638"/>
            <a:ext cx="6119812" cy="2166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2800">
                <a:solidFill>
                  <a:schemeClr val="tx2"/>
                </a:solidFill>
                <a:latin typeface="Arial" pitchFamily="34" charset="0"/>
                <a:ea typeface="华文新魏" pitchFamily="2" charset="-122"/>
              </a:rPr>
              <a:t>各条件使反应加快的本质：</a:t>
            </a:r>
          </a:p>
          <a:p>
            <a:pPr>
              <a:spcBef>
                <a:spcPct val="20000"/>
              </a:spcBef>
            </a:pPr>
            <a:r>
              <a:rPr kumimoji="0" lang="zh-CN" altLang="en-US" sz="3000">
                <a:latin typeface="华文中宋" pitchFamily="2" charset="-122"/>
                <a:ea typeface="华文中宋" pitchFamily="2" charset="-122"/>
              </a:rPr>
              <a:t>加热： </a:t>
            </a:r>
          </a:p>
          <a:p>
            <a:pPr>
              <a:spcBef>
                <a:spcPct val="20000"/>
              </a:spcBef>
            </a:pPr>
            <a:r>
              <a:rPr kumimoji="0" lang="en-US" altLang="zh-CN" sz="3000">
                <a:latin typeface="华文中宋" pitchFamily="2" charset="-122"/>
                <a:ea typeface="华文中宋" pitchFamily="2" charset="-122"/>
              </a:rPr>
              <a:t>Fe</a:t>
            </a:r>
            <a:r>
              <a:rPr kumimoji="0" lang="en-US" altLang="zh-CN" sz="3000" baseline="30000">
                <a:latin typeface="华文中宋" pitchFamily="2" charset="-122"/>
                <a:ea typeface="华文中宋" pitchFamily="2" charset="-122"/>
              </a:rPr>
              <a:t>3+</a:t>
            </a:r>
            <a:r>
              <a:rPr kumimoji="0" lang="zh-CN" altLang="en-US" sz="3000">
                <a:latin typeface="华文中宋" pitchFamily="2" charset="-122"/>
                <a:ea typeface="华文中宋" pitchFamily="2" charset="-122"/>
              </a:rPr>
              <a:t>：</a:t>
            </a:r>
          </a:p>
          <a:p>
            <a:pPr>
              <a:spcBef>
                <a:spcPct val="20000"/>
              </a:spcBef>
            </a:pPr>
            <a:r>
              <a:rPr kumimoji="0" lang="zh-CN" altLang="en-US" sz="3000">
                <a:latin typeface="华文中宋" pitchFamily="2" charset="-122"/>
                <a:ea typeface="华文中宋" pitchFamily="2" charset="-122"/>
              </a:rPr>
              <a:t>酶：</a:t>
            </a:r>
          </a:p>
        </p:txBody>
      </p:sp>
      <p:sp>
        <p:nvSpPr>
          <p:cNvPr id="132110" name="Text Box 14"/>
          <p:cNvSpPr txBox="1">
            <a:spLocks noChangeArrowheads="1"/>
          </p:cNvSpPr>
          <p:nvPr/>
        </p:nvSpPr>
        <p:spPr bwMode="auto">
          <a:xfrm>
            <a:off x="2268538" y="3644900"/>
            <a:ext cx="51847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10000"/>
              </a:spcBef>
            </a:pPr>
            <a:r>
              <a:rPr kumimoji="0" lang="zh-CN" altLang="en-US" sz="3000">
                <a:latin typeface="华文中宋" pitchFamily="2" charset="-122"/>
                <a:ea typeface="华文中宋" pitchFamily="2" charset="-122"/>
              </a:rPr>
              <a:t>提高分子的能量</a:t>
            </a:r>
          </a:p>
        </p:txBody>
      </p:sp>
      <p:sp>
        <p:nvSpPr>
          <p:cNvPr id="132111" name="Text Box 15"/>
          <p:cNvSpPr txBox="1">
            <a:spLocks noChangeArrowheads="1"/>
          </p:cNvSpPr>
          <p:nvPr/>
        </p:nvSpPr>
        <p:spPr bwMode="auto">
          <a:xfrm>
            <a:off x="2339975" y="4221163"/>
            <a:ext cx="4824413"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000">
                <a:latin typeface="华文中宋" pitchFamily="2" charset="-122"/>
                <a:ea typeface="华文中宋" pitchFamily="2" charset="-122"/>
              </a:rPr>
              <a:t>降低化学反应的活化能</a:t>
            </a:r>
          </a:p>
        </p:txBody>
      </p:sp>
      <p:sp>
        <p:nvSpPr>
          <p:cNvPr id="132112" name="Text Box 16"/>
          <p:cNvSpPr txBox="1">
            <a:spLocks noChangeArrowheads="1"/>
          </p:cNvSpPr>
          <p:nvPr/>
        </p:nvSpPr>
        <p:spPr bwMode="auto">
          <a:xfrm>
            <a:off x="2051050" y="4724400"/>
            <a:ext cx="7272338"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000">
                <a:latin typeface="华文中宋" pitchFamily="2" charset="-122"/>
                <a:ea typeface="华文中宋" pitchFamily="2" charset="-122"/>
              </a:rPr>
              <a:t>更显著地降低化学反应的活化能</a:t>
            </a:r>
          </a:p>
        </p:txBody>
      </p:sp>
    </p:spTree>
    <p:extLst>
      <p:ext uri="{BB962C8B-B14F-4D97-AF65-F5344CB8AC3E}">
        <p14:creationId xmlns:p14="http://schemas.microsoft.com/office/powerpoint/2010/main" val="2952276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2102"/>
                                        </p:tgtEl>
                                        <p:attrNameLst>
                                          <p:attrName>style.visibility</p:attrName>
                                        </p:attrNameLst>
                                      </p:cBhvr>
                                      <p:to>
                                        <p:strVal val="visible"/>
                                      </p:to>
                                    </p:set>
                                    <p:animEffect transition="in" filter="blinds(horizontal)">
                                      <p:cBhvr>
                                        <p:cTn id="7" dur="500"/>
                                        <p:tgtEl>
                                          <p:spTgt spid="1321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2105"/>
                                        </p:tgtEl>
                                        <p:attrNameLst>
                                          <p:attrName>style.visibility</p:attrName>
                                        </p:attrNameLst>
                                      </p:cBhvr>
                                      <p:to>
                                        <p:strVal val="visible"/>
                                      </p:to>
                                    </p:set>
                                    <p:animEffect transition="in" filter="blinds(horizontal)">
                                      <p:cBhvr>
                                        <p:cTn id="12" dur="500"/>
                                        <p:tgtEl>
                                          <p:spTgt spid="13210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2103"/>
                                        </p:tgtEl>
                                        <p:attrNameLst>
                                          <p:attrName>style.visibility</p:attrName>
                                        </p:attrNameLst>
                                      </p:cBhvr>
                                      <p:to>
                                        <p:strVal val="visible"/>
                                      </p:to>
                                    </p:set>
                                    <p:animEffect transition="in" filter="blinds(horizontal)">
                                      <p:cBhvr>
                                        <p:cTn id="17" dur="500"/>
                                        <p:tgtEl>
                                          <p:spTgt spid="13210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32104"/>
                                        </p:tgtEl>
                                        <p:attrNameLst>
                                          <p:attrName>style.visibility</p:attrName>
                                        </p:attrNameLst>
                                      </p:cBhvr>
                                      <p:to>
                                        <p:strVal val="visible"/>
                                      </p:to>
                                    </p:set>
                                    <p:anim calcmode="lin" valueType="num">
                                      <p:cBhvr additive="base">
                                        <p:cTn id="22" dur="500" fill="hold"/>
                                        <p:tgtEl>
                                          <p:spTgt spid="132104"/>
                                        </p:tgtEl>
                                        <p:attrNameLst>
                                          <p:attrName>ppt_x</p:attrName>
                                        </p:attrNameLst>
                                      </p:cBhvr>
                                      <p:tavLst>
                                        <p:tav tm="0">
                                          <p:val>
                                            <p:strVal val="0-#ppt_w/2"/>
                                          </p:val>
                                        </p:tav>
                                        <p:tav tm="100000">
                                          <p:val>
                                            <p:strVal val="#ppt_x"/>
                                          </p:val>
                                        </p:tav>
                                      </p:tavLst>
                                    </p:anim>
                                    <p:anim calcmode="lin" valueType="num">
                                      <p:cBhvr additive="base">
                                        <p:cTn id="23" dur="500" fill="hold"/>
                                        <p:tgtEl>
                                          <p:spTgt spid="132104"/>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32109"/>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2110"/>
                                        </p:tgtEl>
                                        <p:attrNameLst>
                                          <p:attrName>style.visibility</p:attrName>
                                        </p:attrNameLst>
                                      </p:cBhvr>
                                      <p:to>
                                        <p:strVal val="visible"/>
                                      </p:to>
                                    </p:set>
                                    <p:animEffect transition="in" filter="blinds(horizontal)">
                                      <p:cBhvr>
                                        <p:cTn id="32" dur="500"/>
                                        <p:tgtEl>
                                          <p:spTgt spid="1321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2111"/>
                                        </p:tgtEl>
                                        <p:attrNameLst>
                                          <p:attrName>style.visibility</p:attrName>
                                        </p:attrNameLst>
                                      </p:cBhvr>
                                      <p:to>
                                        <p:strVal val="visible"/>
                                      </p:to>
                                    </p:set>
                                    <p:animEffect transition="in" filter="blinds(horizontal)">
                                      <p:cBhvr>
                                        <p:cTn id="37" dur="500"/>
                                        <p:tgtEl>
                                          <p:spTgt spid="1321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2112"/>
                                        </p:tgtEl>
                                        <p:attrNameLst>
                                          <p:attrName>style.visibility</p:attrName>
                                        </p:attrNameLst>
                                      </p:cBhvr>
                                      <p:to>
                                        <p:strVal val="visible"/>
                                      </p:to>
                                    </p:set>
                                    <p:animEffect transition="in" filter="blinds(horizontal)">
                                      <p:cBhvr>
                                        <p:cTn id="42" dur="500"/>
                                        <p:tgtEl>
                                          <p:spTgt spid="132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2" grpId="0"/>
      <p:bldP spid="132103" grpId="0"/>
      <p:bldP spid="132104" grpId="0" autoUpdateAnimBg="0"/>
      <p:bldP spid="132105" grpId="0"/>
      <p:bldP spid="132109" grpId="0"/>
      <p:bldP spid="132110" grpId="0"/>
      <p:bldP spid="132111" grpId="0"/>
      <p:bldP spid="1321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7218" name="Group 2"/>
          <p:cNvGrpSpPr>
            <a:grpSpLocks/>
          </p:cNvGrpSpPr>
          <p:nvPr/>
        </p:nvGrpSpPr>
        <p:grpSpPr bwMode="auto">
          <a:xfrm>
            <a:off x="0" y="0"/>
            <a:ext cx="6648450" cy="7372350"/>
            <a:chOff x="0" y="0"/>
            <a:chExt cx="4188" cy="4644"/>
          </a:xfrm>
        </p:grpSpPr>
        <p:pic>
          <p:nvPicPr>
            <p:cNvPr id="137219" name="Picture 3" descr="hanawwall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137220" name="Picture 4" descr="hanawwall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36"/>
              <a:ext cx="4188" cy="1572"/>
            </a:xfrm>
            <a:prstGeom prst="rect">
              <a:avLst/>
            </a:prstGeom>
            <a:noFill/>
            <a:extLst>
              <a:ext uri="{909E8E84-426E-40DD-AFC4-6F175D3DCCD1}">
                <a14:hiddenFill xmlns:a14="http://schemas.microsoft.com/office/drawing/2010/main">
                  <a:solidFill>
                    <a:srgbClr val="FFFFFF"/>
                  </a:solidFill>
                </a14:hiddenFill>
              </a:ext>
            </a:extLst>
          </p:spPr>
        </p:pic>
        <p:pic>
          <p:nvPicPr>
            <p:cNvPr id="137221" name="Picture 5" descr="hanawwall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72"/>
              <a:ext cx="4188" cy="1572"/>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37222" name="Object 6"/>
          <p:cNvGraphicFramePr>
            <a:graphicFrameLocks noChangeAspect="1"/>
          </p:cNvGraphicFramePr>
          <p:nvPr/>
        </p:nvGraphicFramePr>
        <p:xfrm>
          <a:off x="6667500" y="5105400"/>
          <a:ext cx="2324100" cy="1549400"/>
        </p:xfrm>
        <a:graphic>
          <a:graphicData uri="http://schemas.openxmlformats.org/presentationml/2006/ole">
            <mc:AlternateContent xmlns:mc="http://schemas.openxmlformats.org/markup-compatibility/2006">
              <mc:Choice xmlns:v="urn:schemas-microsoft-com:vml" Requires="v">
                <p:oleObj spid="_x0000_s5131" name="Photo Editor 照片" r:id="rId4" imgW="5714286" imgH="3809524" progId="MSPhotoEd.3">
                  <p:embed/>
                </p:oleObj>
              </mc:Choice>
              <mc:Fallback>
                <p:oleObj name="Photo Editor 照片" r:id="rId4" imgW="5714286" imgH="3809524"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7500" y="5105400"/>
                        <a:ext cx="2324100" cy="154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7223" name="Text Box 7"/>
          <p:cNvSpPr txBox="1">
            <a:spLocks noChangeArrowheads="1"/>
          </p:cNvSpPr>
          <p:nvPr/>
        </p:nvSpPr>
        <p:spPr bwMode="auto">
          <a:xfrm>
            <a:off x="684213" y="1268413"/>
            <a:ext cx="7772400"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200" b="1">
                <a:effectLst>
                  <a:outerShdw blurRad="38100" dist="38100" dir="2700000" algn="tl">
                    <a:srgbClr val="C0C0C0"/>
                  </a:outerShdw>
                </a:effectLst>
              </a:rPr>
              <a:t>②</a:t>
            </a:r>
            <a:r>
              <a:rPr kumimoji="0" lang="zh-CN" altLang="en-US" sz="3200" b="1">
                <a:effectLst>
                  <a:outerShdw blurRad="38100" dist="38100" dir="2700000" algn="tl">
                    <a:srgbClr val="C0C0C0"/>
                  </a:outerShdw>
                </a:effectLst>
                <a:latin typeface="宋体" pitchFamily="2" charset="-122"/>
              </a:rPr>
              <a:t>催化剂（无机催化剂、酶）没有供给能量，而是</a:t>
            </a:r>
            <a:r>
              <a:rPr kumimoji="0" lang="zh-CN" altLang="en-US" sz="3200" b="1">
                <a:solidFill>
                  <a:srgbClr val="FF3300"/>
                </a:solidFill>
                <a:effectLst>
                  <a:outerShdw blurRad="38100" dist="38100" dir="2700000" algn="tl">
                    <a:srgbClr val="C0C0C0"/>
                  </a:outerShdw>
                </a:effectLst>
                <a:latin typeface="宋体" pitchFamily="2" charset="-122"/>
              </a:rPr>
              <a:t>降低反应的活化能</a:t>
            </a:r>
            <a:r>
              <a:rPr kumimoji="0" lang="zh-CN" altLang="en-US" sz="3200" b="1">
                <a:effectLst>
                  <a:outerShdw blurRad="38100" dist="38100" dir="2700000" algn="tl">
                    <a:srgbClr val="C0C0C0"/>
                  </a:outerShdw>
                </a:effectLst>
                <a:latin typeface="宋体" pitchFamily="2" charset="-122"/>
              </a:rPr>
              <a:t>，促进反应进行，</a:t>
            </a:r>
            <a:r>
              <a:rPr kumimoji="0" lang="zh-CN" altLang="en-US" sz="3200" b="1">
                <a:solidFill>
                  <a:srgbClr val="FF3300"/>
                </a:solidFill>
                <a:effectLst>
                  <a:outerShdw blurRad="38100" dist="38100" dir="2700000" algn="tl">
                    <a:srgbClr val="C0C0C0"/>
                  </a:outerShdw>
                </a:effectLst>
                <a:latin typeface="宋体" pitchFamily="2" charset="-122"/>
              </a:rPr>
              <a:t>缩短</a:t>
            </a:r>
            <a:r>
              <a:rPr kumimoji="0" lang="zh-CN" altLang="en-US" sz="3200" b="1">
                <a:effectLst>
                  <a:outerShdw blurRad="38100" dist="38100" dir="2700000" algn="tl">
                    <a:srgbClr val="C0C0C0"/>
                  </a:outerShdw>
                </a:effectLst>
                <a:latin typeface="宋体" pitchFamily="2" charset="-122"/>
              </a:rPr>
              <a:t>完成</a:t>
            </a:r>
            <a:r>
              <a:rPr kumimoji="0" lang="zh-CN" altLang="en-US" sz="3200" b="1">
                <a:solidFill>
                  <a:srgbClr val="FF3300"/>
                </a:solidFill>
                <a:effectLst>
                  <a:outerShdw blurRad="38100" dist="38100" dir="2700000" algn="tl">
                    <a:srgbClr val="C0C0C0"/>
                  </a:outerShdw>
                </a:effectLst>
                <a:latin typeface="宋体" pitchFamily="2" charset="-122"/>
              </a:rPr>
              <a:t>时间</a:t>
            </a:r>
            <a:r>
              <a:rPr kumimoji="0" lang="zh-CN" altLang="en-US" sz="3200" b="1">
                <a:effectLst>
                  <a:outerShdw blurRad="38100" dist="38100" dir="2700000" algn="tl">
                    <a:srgbClr val="C0C0C0"/>
                  </a:outerShdw>
                </a:effectLst>
                <a:latin typeface="宋体" pitchFamily="2" charset="-122"/>
              </a:rPr>
              <a:t>，本身不被消耗，反应结果与没有催化剂一致。</a:t>
            </a:r>
          </a:p>
        </p:txBody>
      </p:sp>
      <p:sp>
        <p:nvSpPr>
          <p:cNvPr id="137224" name="Text Box 8"/>
          <p:cNvSpPr txBox="1">
            <a:spLocks noChangeArrowheads="1"/>
          </p:cNvSpPr>
          <p:nvPr/>
        </p:nvSpPr>
        <p:spPr bwMode="auto">
          <a:xfrm>
            <a:off x="827088" y="3500438"/>
            <a:ext cx="6781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200" b="1">
                <a:effectLst>
                  <a:outerShdw blurRad="38100" dist="38100" dir="2700000" algn="tl">
                    <a:srgbClr val="C0C0C0"/>
                  </a:outerShdw>
                </a:effectLst>
              </a:rPr>
              <a:t>③</a:t>
            </a:r>
            <a:r>
              <a:rPr kumimoji="0" lang="zh-CN" altLang="en-US" sz="3200" b="1">
                <a:effectLst>
                  <a:outerShdw blurRad="38100" dist="38100" dir="2700000" algn="tl">
                    <a:srgbClr val="C0C0C0"/>
                  </a:outerShdw>
                </a:effectLst>
                <a:latin typeface="宋体" pitchFamily="2" charset="-122"/>
              </a:rPr>
              <a:t>无机催化剂相比，酶降低活化能的作用更显著，因而催化效率更高。</a:t>
            </a:r>
          </a:p>
        </p:txBody>
      </p:sp>
      <p:sp>
        <p:nvSpPr>
          <p:cNvPr id="137225" name="Rectangle 9"/>
          <p:cNvSpPr>
            <a:spLocks noGrp="1" noChangeArrowheads="1"/>
          </p:cNvSpPr>
          <p:nvPr>
            <p:ph type="title"/>
          </p:nvPr>
        </p:nvSpPr>
        <p:spPr>
          <a:xfrm>
            <a:off x="395288" y="4868863"/>
            <a:ext cx="8540750" cy="1219200"/>
          </a:xfrm>
          <a:noFill/>
          <a:ln/>
        </p:spPr>
        <p:txBody>
          <a:bodyPr>
            <a:normAutofit fontScale="90000"/>
          </a:bodyPr>
          <a:lstStyle/>
          <a:p>
            <a:r>
              <a:rPr lang="zh-CN" altLang="en-US" sz="3600" b="1">
                <a:solidFill>
                  <a:srgbClr val="0000FF"/>
                </a:solidFill>
              </a:rPr>
              <a:t>正是酶的催化作用，细胞代谢才</a:t>
            </a:r>
            <a:br>
              <a:rPr lang="zh-CN" altLang="en-US" sz="3600" b="1">
                <a:solidFill>
                  <a:srgbClr val="0000FF"/>
                </a:solidFill>
              </a:rPr>
            </a:br>
            <a:r>
              <a:rPr lang="zh-CN" altLang="en-US" sz="3600" b="1">
                <a:solidFill>
                  <a:srgbClr val="0000FF"/>
                </a:solidFill>
              </a:rPr>
              <a:t>能在温和的条件下快速进行。</a:t>
            </a:r>
            <a:r>
              <a:rPr lang="zh-CN" altLang="en-US"/>
              <a:t>                   </a:t>
            </a:r>
          </a:p>
        </p:txBody>
      </p:sp>
      <p:sp>
        <p:nvSpPr>
          <p:cNvPr id="137226" name="AutoShape 10">
            <a:hlinkClick r:id="" action="ppaction://noaction" highlightClick="1"/>
          </p:cNvPr>
          <p:cNvSpPr>
            <a:spLocks noChangeArrowheads="1"/>
          </p:cNvSpPr>
          <p:nvPr/>
        </p:nvSpPr>
        <p:spPr bwMode="auto">
          <a:xfrm>
            <a:off x="8388350" y="6381750"/>
            <a:ext cx="360363" cy="142875"/>
          </a:xfrm>
          <a:prstGeom prst="actionButtonInformation">
            <a:avLst/>
          </a:prstGeom>
          <a:solidFill>
            <a:srgbClr val="CC99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5404178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7223"/>
                                        </p:tgtEl>
                                        <p:attrNameLst>
                                          <p:attrName>style.visibility</p:attrName>
                                        </p:attrNameLst>
                                      </p:cBhvr>
                                      <p:to>
                                        <p:strVal val="visible"/>
                                      </p:to>
                                    </p:set>
                                    <p:anim calcmode="lin" valueType="num">
                                      <p:cBhvr additive="base">
                                        <p:cTn id="7" dur="500" fill="hold"/>
                                        <p:tgtEl>
                                          <p:spTgt spid="137223"/>
                                        </p:tgtEl>
                                        <p:attrNameLst>
                                          <p:attrName>ppt_x</p:attrName>
                                        </p:attrNameLst>
                                      </p:cBhvr>
                                      <p:tavLst>
                                        <p:tav tm="0">
                                          <p:val>
                                            <p:strVal val="0-#ppt_w/2"/>
                                          </p:val>
                                        </p:tav>
                                        <p:tav tm="100000">
                                          <p:val>
                                            <p:strVal val="#ppt_x"/>
                                          </p:val>
                                        </p:tav>
                                      </p:tavLst>
                                    </p:anim>
                                    <p:anim calcmode="lin" valueType="num">
                                      <p:cBhvr additive="base">
                                        <p:cTn id="8" dur="500" fill="hold"/>
                                        <p:tgtEl>
                                          <p:spTgt spid="13722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7224"/>
                                        </p:tgtEl>
                                        <p:attrNameLst>
                                          <p:attrName>style.visibility</p:attrName>
                                        </p:attrNameLst>
                                      </p:cBhvr>
                                      <p:to>
                                        <p:strVal val="visible"/>
                                      </p:to>
                                    </p:set>
                                    <p:anim calcmode="lin" valueType="num">
                                      <p:cBhvr additive="base">
                                        <p:cTn id="13" dur="500" fill="hold"/>
                                        <p:tgtEl>
                                          <p:spTgt spid="137224"/>
                                        </p:tgtEl>
                                        <p:attrNameLst>
                                          <p:attrName>ppt_x</p:attrName>
                                        </p:attrNameLst>
                                      </p:cBhvr>
                                      <p:tavLst>
                                        <p:tav tm="0">
                                          <p:val>
                                            <p:strVal val="0-#ppt_w/2"/>
                                          </p:val>
                                        </p:tav>
                                        <p:tav tm="100000">
                                          <p:val>
                                            <p:strVal val="#ppt_x"/>
                                          </p:val>
                                        </p:tav>
                                      </p:tavLst>
                                    </p:anim>
                                    <p:anim calcmode="lin" valueType="num">
                                      <p:cBhvr additive="base">
                                        <p:cTn id="14" dur="500" fill="hold"/>
                                        <p:tgtEl>
                                          <p:spTgt spid="13722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42" fill="hold" grpId="0" nodeType="clickEffect">
                                  <p:stCondLst>
                                    <p:cond delay="0"/>
                                  </p:stCondLst>
                                  <p:childTnLst>
                                    <p:set>
                                      <p:cBhvr>
                                        <p:cTn id="18" dur="1" fill="hold">
                                          <p:stCondLst>
                                            <p:cond delay="0"/>
                                          </p:stCondLst>
                                        </p:cTn>
                                        <p:tgtEl>
                                          <p:spTgt spid="137225"/>
                                        </p:tgtEl>
                                        <p:attrNameLst>
                                          <p:attrName>style.visibility</p:attrName>
                                        </p:attrNameLst>
                                      </p:cBhvr>
                                      <p:to>
                                        <p:strVal val="visible"/>
                                      </p:to>
                                    </p:set>
                                    <p:animEffect transition="in" filter="barn(outHorizontal)">
                                      <p:cBhvr>
                                        <p:cTn id="19" dur="500"/>
                                        <p:tgtEl>
                                          <p:spTgt spid="13722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372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3" grpId="0" autoUpdateAnimBg="0"/>
      <p:bldP spid="137224" grpId="0" autoUpdateAnimBg="0"/>
      <p:bldP spid="137225" grpId="0" animBg="1" autoUpdateAnimBg="0"/>
      <p:bldP spid="137226"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1" name="Rectangle 3"/>
          <p:cNvSpPr>
            <a:spLocks noChangeArrowheads="1"/>
          </p:cNvSpPr>
          <p:nvPr/>
        </p:nvSpPr>
        <p:spPr bwMode="auto">
          <a:xfrm>
            <a:off x="-4763" y="2566988"/>
            <a:ext cx="914400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30054" name="Rectangle 6"/>
          <p:cNvSpPr>
            <a:spLocks noGrp="1" noChangeArrowheads="1"/>
          </p:cNvSpPr>
          <p:nvPr>
            <p:ph type="title"/>
          </p:nvPr>
        </p:nvSpPr>
        <p:spPr>
          <a:xfrm>
            <a:off x="179388" y="260350"/>
            <a:ext cx="8388350" cy="576263"/>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normAutofit fontScale="90000"/>
          </a:bodyPr>
          <a:lstStyle/>
          <a:p>
            <a:pPr algn="l"/>
            <a:r>
              <a:rPr lang="zh-CN" altLang="en-US" b="1"/>
              <a:t>酶在细胞代谢中的作用</a:t>
            </a:r>
          </a:p>
        </p:txBody>
      </p:sp>
    </p:spTree>
    <p:controls>
      <mc:AlternateContent xmlns:mc="http://schemas.openxmlformats.org/markup-compatibility/2006">
        <mc:Choice xmlns:v="urn:schemas-microsoft-com:vml" Requires="v">
          <p:control spid="1027" name="ShockwaveFlash1" r:id="rId2" imgW="7849696" imgH="5792008"/>
        </mc:Choice>
        <mc:Fallback>
          <p:control name="ShockwaveFlash1" r:id="rId2" imgW="7849696" imgH="5792008">
            <p:pic>
              <p:nvPicPr>
                <p:cNvPr id="0" name="ShockwaveFlash1"/>
                <p:cNvPicPr preferRelativeResize="0">
                  <a:picLocks noChangeArrowheads="1" noChangeShapeType="1"/>
                </p:cNvPicPr>
                <p:nvPr/>
              </p:nvPicPr>
              <p:blipFill>
                <a:blip r:embed="rId4">
                  <a:extLst>
                    <a:ext uri="{28A0092B-C50C-407E-A947-70E740481C1C}">
                      <a14:useLocalDpi xmlns:a14="http://schemas.microsoft.com/office/drawing/2010/main" val="0"/>
                    </a:ext>
                  </a:extLst>
                </a:blip>
                <a:srcRect/>
                <a:stretch>
                  <a:fillRect/>
                </a:stretch>
              </p:blipFill>
              <p:spPr bwMode="auto">
                <a:xfrm>
                  <a:off x="539750" y="1557338"/>
                  <a:ext cx="7850188" cy="5792787"/>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7817518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ChangeArrowheads="1"/>
          </p:cNvSpPr>
          <p:nvPr/>
        </p:nvSpPr>
        <p:spPr bwMode="auto">
          <a:xfrm rot="-5245935">
            <a:off x="1123950" y="396875"/>
            <a:ext cx="3086100" cy="2895600"/>
          </a:xfrm>
          <a:prstGeom prst="rect">
            <a:avLst/>
          </a:prstGeom>
          <a:solidFill>
            <a:srgbClr val="66FF33"/>
          </a:solidFill>
          <a:ln w="9525">
            <a:miter lim="800000"/>
            <a:headEnd/>
            <a:tailEnd/>
          </a:ln>
          <a:effectLst/>
          <a:scene3d>
            <a:camera prst="legacyPerspectiveFront">
              <a:rot lat="1500000" lon="19499999" rev="0"/>
            </a:camera>
            <a:lightRig rig="legacyFlat4" dir="t"/>
          </a:scene3d>
          <a:sp3d extrusionH="36500" prstMaterial="legacyMatte">
            <a:bevelT w="13500" h="13500" prst="angle"/>
            <a:bevelB w="13500" h="13500" prst="angle"/>
            <a:extrusionClr>
              <a:srgbClr val="66FF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sp>
        <p:nvSpPr>
          <p:cNvPr id="135171" name="Rectangle 3"/>
          <p:cNvSpPr>
            <a:spLocks noChangeArrowheads="1"/>
          </p:cNvSpPr>
          <p:nvPr/>
        </p:nvSpPr>
        <p:spPr bwMode="auto">
          <a:xfrm rot="1979938">
            <a:off x="1143000" y="2590800"/>
            <a:ext cx="7848600" cy="2667000"/>
          </a:xfrm>
          <a:prstGeom prst="rect">
            <a:avLst/>
          </a:prstGeom>
          <a:solidFill>
            <a:srgbClr val="66FF33"/>
          </a:solidFill>
          <a:ln w="9525">
            <a:miter lim="800000"/>
            <a:headEnd/>
            <a:tailEnd/>
          </a:ln>
          <a:effectLst/>
          <a:scene3d>
            <a:camera prst="legacyObliqueTopRight">
              <a:rot lat="16199998" lon="0" rev="0"/>
            </a:camera>
            <a:lightRig rig="legacyFlat3" dir="b"/>
          </a:scene3d>
          <a:sp3d extrusionH="36500" prstMaterial="legacyMatte">
            <a:bevelT w="13500" h="13500" prst="angle"/>
            <a:bevelB w="13500" h="13500" prst="angle"/>
            <a:extrusionClr>
              <a:srgbClr val="66FF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sp>
        <p:nvSpPr>
          <p:cNvPr id="135172" name="Rectangle 4"/>
          <p:cNvSpPr>
            <a:spLocks noChangeArrowheads="1"/>
          </p:cNvSpPr>
          <p:nvPr/>
        </p:nvSpPr>
        <p:spPr bwMode="auto">
          <a:xfrm rot="-5245935">
            <a:off x="4513263" y="1690687"/>
            <a:ext cx="3086100" cy="1444625"/>
          </a:xfrm>
          <a:prstGeom prst="rect">
            <a:avLst/>
          </a:prstGeom>
          <a:solidFill>
            <a:schemeClr val="accent1"/>
          </a:solidFill>
          <a:ln w="9525">
            <a:miter lim="800000"/>
            <a:headEnd/>
            <a:tailEnd/>
          </a:ln>
          <a:effectLst/>
          <a:scene3d>
            <a:camera prst="legacyPerspectiveFront">
              <a:rot lat="1500000" lon="19199999" rev="0"/>
            </a:camera>
            <a:lightRig rig="legacyFlat4" dir="t"/>
          </a:scene3d>
          <a:sp3d extrusionH="3540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sp>
        <p:nvSpPr>
          <p:cNvPr id="135173" name="Rectangle 5"/>
          <p:cNvSpPr>
            <a:spLocks noChangeArrowheads="1"/>
          </p:cNvSpPr>
          <p:nvPr/>
        </p:nvSpPr>
        <p:spPr bwMode="auto">
          <a:xfrm rot="-5245935">
            <a:off x="4402931" y="2915444"/>
            <a:ext cx="1179513" cy="1444625"/>
          </a:xfrm>
          <a:prstGeom prst="rect">
            <a:avLst/>
          </a:prstGeom>
          <a:solidFill>
            <a:schemeClr val="accent1"/>
          </a:solidFill>
          <a:ln w="9525">
            <a:miter lim="800000"/>
            <a:headEnd/>
            <a:tailEnd/>
          </a:ln>
          <a:effectLst/>
          <a:scene3d>
            <a:camera prst="legacyPerspectiveFront">
              <a:rot lat="1500000" lon="18900000" rev="0"/>
            </a:camera>
            <a:lightRig rig="legacyFlat4" dir="t"/>
          </a:scene3d>
          <a:sp3d extrusionH="3540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sp>
        <p:nvSpPr>
          <p:cNvPr id="135174" name="AutoShape 6"/>
          <p:cNvSpPr>
            <a:spLocks noChangeArrowheads="1"/>
          </p:cNvSpPr>
          <p:nvPr/>
        </p:nvSpPr>
        <p:spPr bwMode="auto">
          <a:xfrm>
            <a:off x="2209800" y="3048000"/>
            <a:ext cx="4419600" cy="685800"/>
          </a:xfrm>
          <a:prstGeom prst="curvedDownArrow">
            <a:avLst>
              <a:gd name="adj1" fmla="val 95294"/>
              <a:gd name="adj2" fmla="val 257778"/>
              <a:gd name="adj3" fmla="val 55093"/>
            </a:avLst>
          </a:prstGeom>
          <a:solidFill>
            <a:srgbClr val="CC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5175" name="AutoShape 7"/>
          <p:cNvSpPr>
            <a:spLocks noChangeArrowheads="1"/>
          </p:cNvSpPr>
          <p:nvPr/>
        </p:nvSpPr>
        <p:spPr bwMode="auto">
          <a:xfrm>
            <a:off x="3276600" y="838200"/>
            <a:ext cx="4876800" cy="1371600"/>
          </a:xfrm>
          <a:prstGeom prst="curvedDownArrow">
            <a:avLst>
              <a:gd name="adj1" fmla="val 71111"/>
              <a:gd name="adj2" fmla="val 142222"/>
              <a:gd name="adj3" fmla="val 33333"/>
            </a:avLst>
          </a:prstGeom>
          <a:solidFill>
            <a:srgbClr val="CC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5176" name="Line 8"/>
          <p:cNvSpPr>
            <a:spLocks noChangeShapeType="1"/>
          </p:cNvSpPr>
          <p:nvPr/>
        </p:nvSpPr>
        <p:spPr bwMode="auto">
          <a:xfrm flipV="1">
            <a:off x="914400" y="533400"/>
            <a:ext cx="0" cy="3048000"/>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5177" name="Line 9"/>
          <p:cNvSpPr>
            <a:spLocks noChangeShapeType="1"/>
          </p:cNvSpPr>
          <p:nvPr/>
        </p:nvSpPr>
        <p:spPr bwMode="auto">
          <a:xfrm flipH="1">
            <a:off x="8077200" y="838200"/>
            <a:ext cx="0" cy="1981200"/>
          </a:xfrm>
          <a:prstGeom prst="line">
            <a:avLst/>
          </a:prstGeom>
          <a:noFill/>
          <a:ln w="38100">
            <a:solidFill>
              <a:schemeClr val="tx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5178" name="Line 10"/>
          <p:cNvSpPr>
            <a:spLocks noChangeShapeType="1"/>
          </p:cNvSpPr>
          <p:nvPr/>
        </p:nvSpPr>
        <p:spPr bwMode="auto">
          <a:xfrm>
            <a:off x="6629400" y="2743200"/>
            <a:ext cx="1371600" cy="0"/>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5179" name="Line 11"/>
          <p:cNvSpPr>
            <a:spLocks noChangeShapeType="1"/>
          </p:cNvSpPr>
          <p:nvPr/>
        </p:nvSpPr>
        <p:spPr bwMode="auto">
          <a:xfrm>
            <a:off x="6705600" y="762000"/>
            <a:ext cx="1371600" cy="0"/>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5180" name="Line 12"/>
          <p:cNvSpPr>
            <a:spLocks noChangeShapeType="1"/>
          </p:cNvSpPr>
          <p:nvPr/>
        </p:nvSpPr>
        <p:spPr bwMode="auto">
          <a:xfrm>
            <a:off x="1828800" y="4495800"/>
            <a:ext cx="3048000" cy="914400"/>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5181" name="Text Box 13"/>
          <p:cNvSpPr txBox="1">
            <a:spLocks noChangeArrowheads="1"/>
          </p:cNvSpPr>
          <p:nvPr/>
        </p:nvSpPr>
        <p:spPr bwMode="auto">
          <a:xfrm>
            <a:off x="152400" y="838200"/>
            <a:ext cx="79375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spcBef>
                <a:spcPct val="50000"/>
              </a:spcBef>
            </a:pPr>
            <a:r>
              <a:rPr kumimoji="0" lang="zh-CN" altLang="en-US" sz="4000">
                <a:solidFill>
                  <a:srgbClr val="FF3300"/>
                </a:solidFill>
                <a:effectLst>
                  <a:outerShdw blurRad="38100" dist="38100" dir="2700000" algn="tl">
                    <a:srgbClr val="C0C0C0"/>
                  </a:outerShdw>
                </a:effectLst>
                <a:latin typeface="宋体" pitchFamily="2" charset="-122"/>
              </a:rPr>
              <a:t>能量</a:t>
            </a:r>
          </a:p>
        </p:txBody>
      </p:sp>
      <p:sp>
        <p:nvSpPr>
          <p:cNvPr id="135182" name="Text Box 14"/>
          <p:cNvSpPr txBox="1">
            <a:spLocks noChangeArrowheads="1"/>
          </p:cNvSpPr>
          <p:nvPr/>
        </p:nvSpPr>
        <p:spPr bwMode="auto">
          <a:xfrm>
            <a:off x="4038600" y="5562600"/>
            <a:ext cx="2743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4000">
                <a:solidFill>
                  <a:srgbClr val="FF3300"/>
                </a:solidFill>
                <a:effectLst>
                  <a:outerShdw blurRad="38100" dist="38100" dir="2700000" algn="tl">
                    <a:srgbClr val="C0C0C0"/>
                  </a:outerShdw>
                </a:effectLst>
                <a:latin typeface="宋体" pitchFamily="2" charset="-122"/>
              </a:rPr>
              <a:t>反应过程</a:t>
            </a:r>
          </a:p>
        </p:txBody>
      </p:sp>
      <p:sp>
        <p:nvSpPr>
          <p:cNvPr id="135183" name="Text Box 15"/>
          <p:cNvSpPr txBox="1">
            <a:spLocks noChangeArrowheads="1"/>
          </p:cNvSpPr>
          <p:nvPr/>
        </p:nvSpPr>
        <p:spPr bwMode="auto">
          <a:xfrm>
            <a:off x="8251825" y="677863"/>
            <a:ext cx="587375"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a:solidFill>
                  <a:srgbClr val="FF3300"/>
                </a:solidFill>
                <a:effectLst>
                  <a:outerShdw blurRad="38100" dist="38100" dir="2700000" algn="tl">
                    <a:srgbClr val="C0C0C0"/>
                  </a:outerShdw>
                </a:effectLst>
                <a:latin typeface="宋体" pitchFamily="2" charset="-122"/>
              </a:rPr>
              <a:t>酶使活化能降低</a:t>
            </a:r>
          </a:p>
        </p:txBody>
      </p:sp>
      <p:sp>
        <p:nvSpPr>
          <p:cNvPr id="135184" name="Text Box 16"/>
          <p:cNvSpPr txBox="1">
            <a:spLocks noChangeArrowheads="1"/>
          </p:cNvSpPr>
          <p:nvPr/>
        </p:nvSpPr>
        <p:spPr bwMode="auto">
          <a:xfrm>
            <a:off x="4419600" y="228600"/>
            <a:ext cx="2743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a:effectLst>
                  <a:outerShdw blurRad="38100" dist="38100" dir="2700000" algn="tl">
                    <a:srgbClr val="C0C0C0"/>
                  </a:outerShdw>
                </a:effectLst>
                <a:latin typeface="华文彩云" pitchFamily="2" charset="-122"/>
                <a:ea typeface="华文彩云" pitchFamily="2" charset="-122"/>
              </a:rPr>
              <a:t>没有酶催化</a:t>
            </a:r>
          </a:p>
        </p:txBody>
      </p:sp>
      <p:sp>
        <p:nvSpPr>
          <p:cNvPr id="135185" name="Text Box 17"/>
          <p:cNvSpPr txBox="1">
            <a:spLocks noChangeArrowheads="1"/>
          </p:cNvSpPr>
          <p:nvPr/>
        </p:nvSpPr>
        <p:spPr bwMode="auto">
          <a:xfrm>
            <a:off x="1676400" y="2590800"/>
            <a:ext cx="2743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a:effectLst>
                  <a:outerShdw blurRad="38100" dist="38100" dir="2700000" algn="tl">
                    <a:srgbClr val="C0C0C0"/>
                  </a:outerShdw>
                </a:effectLst>
                <a:latin typeface="华文彩云" pitchFamily="2" charset="-122"/>
                <a:ea typeface="华文彩云" pitchFamily="2" charset="-122"/>
              </a:rPr>
              <a:t>有酶的催化</a:t>
            </a:r>
          </a:p>
        </p:txBody>
      </p:sp>
    </p:spTree>
    <p:extLst>
      <p:ext uri="{BB962C8B-B14F-4D97-AF65-F5344CB8AC3E}">
        <p14:creationId xmlns:p14="http://schemas.microsoft.com/office/powerpoint/2010/main" val="17810231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additive="base">
                                        <p:cTn id="7" dur="500" fill="hold"/>
                                        <p:tgtEl>
                                          <p:spTgt spid="135170"/>
                                        </p:tgtEl>
                                        <p:attrNameLst>
                                          <p:attrName>ppt_x</p:attrName>
                                        </p:attrNameLst>
                                      </p:cBhvr>
                                      <p:tavLst>
                                        <p:tav tm="0">
                                          <p:val>
                                            <p:strVal val="0-#ppt_w/2"/>
                                          </p:val>
                                        </p:tav>
                                        <p:tav tm="100000">
                                          <p:val>
                                            <p:strVal val="#ppt_x"/>
                                          </p:val>
                                        </p:tav>
                                      </p:tavLst>
                                    </p:anim>
                                    <p:anim calcmode="lin" valueType="num">
                                      <p:cBhvr additive="base">
                                        <p:cTn id="8" dur="500" fill="hold"/>
                                        <p:tgtEl>
                                          <p:spTgt spid="13517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 presetClass="entr" presetSubtype="0" fill="hold" grpId="0" nodeType="afterEffect">
                                  <p:stCondLst>
                                    <p:cond delay="1000"/>
                                  </p:stCondLst>
                                  <p:childTnLst>
                                    <p:set>
                                      <p:cBhvr>
                                        <p:cTn id="11" dur="1" fill="hold">
                                          <p:stCondLst>
                                            <p:cond delay="499"/>
                                          </p:stCondLst>
                                        </p:cTn>
                                        <p:tgtEl>
                                          <p:spTgt spid="135176"/>
                                        </p:tgtEl>
                                        <p:attrNameLst>
                                          <p:attrName>style.visibility</p:attrName>
                                        </p:attrNameLst>
                                      </p:cBhvr>
                                      <p:to>
                                        <p:strVal val="visible"/>
                                      </p:to>
                                    </p:set>
                                  </p:childTnLst>
                                </p:cTn>
                              </p:par>
                            </p:childTnLst>
                          </p:cTn>
                        </p:par>
                        <p:par>
                          <p:cTn id="12" fill="hold" nodeType="afterGroup">
                            <p:stCondLst>
                              <p:cond delay="2000"/>
                            </p:stCondLst>
                            <p:childTnLst>
                              <p:par>
                                <p:cTn id="13" presetID="2" presetClass="entr" presetSubtype="8" fill="hold" grpId="0" nodeType="afterEffect">
                                  <p:stCondLst>
                                    <p:cond delay="1000"/>
                                  </p:stCondLst>
                                  <p:childTnLst>
                                    <p:set>
                                      <p:cBhvr>
                                        <p:cTn id="14" dur="1" fill="hold">
                                          <p:stCondLst>
                                            <p:cond delay="0"/>
                                          </p:stCondLst>
                                        </p:cTn>
                                        <p:tgtEl>
                                          <p:spTgt spid="135181"/>
                                        </p:tgtEl>
                                        <p:attrNameLst>
                                          <p:attrName>style.visibility</p:attrName>
                                        </p:attrNameLst>
                                      </p:cBhvr>
                                      <p:to>
                                        <p:strVal val="visible"/>
                                      </p:to>
                                    </p:set>
                                    <p:anim calcmode="lin" valueType="num">
                                      <p:cBhvr additive="base">
                                        <p:cTn id="15" dur="500" fill="hold"/>
                                        <p:tgtEl>
                                          <p:spTgt spid="135181"/>
                                        </p:tgtEl>
                                        <p:attrNameLst>
                                          <p:attrName>ppt_x</p:attrName>
                                        </p:attrNameLst>
                                      </p:cBhvr>
                                      <p:tavLst>
                                        <p:tav tm="0">
                                          <p:val>
                                            <p:strVal val="0-#ppt_w/2"/>
                                          </p:val>
                                        </p:tav>
                                        <p:tav tm="100000">
                                          <p:val>
                                            <p:strVal val="#ppt_x"/>
                                          </p:val>
                                        </p:tav>
                                      </p:tavLst>
                                    </p:anim>
                                    <p:anim calcmode="lin" valueType="num">
                                      <p:cBhvr additive="base">
                                        <p:cTn id="16" dur="500" fill="hold"/>
                                        <p:tgtEl>
                                          <p:spTgt spid="135181"/>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3500"/>
                            </p:stCondLst>
                            <p:childTnLst>
                              <p:par>
                                <p:cTn id="18" presetID="14" presetClass="entr" presetSubtype="5" fill="hold" grpId="0" nodeType="afterEffect">
                                  <p:stCondLst>
                                    <p:cond delay="1000"/>
                                  </p:stCondLst>
                                  <p:childTnLst>
                                    <p:set>
                                      <p:cBhvr>
                                        <p:cTn id="19" dur="1" fill="hold">
                                          <p:stCondLst>
                                            <p:cond delay="0"/>
                                          </p:stCondLst>
                                        </p:cTn>
                                        <p:tgtEl>
                                          <p:spTgt spid="135171"/>
                                        </p:tgtEl>
                                        <p:attrNameLst>
                                          <p:attrName>style.visibility</p:attrName>
                                        </p:attrNameLst>
                                      </p:cBhvr>
                                      <p:to>
                                        <p:strVal val="visible"/>
                                      </p:to>
                                    </p:set>
                                    <p:animEffect transition="in" filter="randombar(vertical)">
                                      <p:cBhvr>
                                        <p:cTn id="20" dur="500"/>
                                        <p:tgtEl>
                                          <p:spTgt spid="135171"/>
                                        </p:tgtEl>
                                      </p:cBhvr>
                                    </p:animEffect>
                                  </p:childTnLst>
                                </p:cTn>
                              </p:par>
                            </p:childTnLst>
                          </p:cTn>
                        </p:par>
                        <p:par>
                          <p:cTn id="21" fill="hold" nodeType="afterGroup">
                            <p:stCondLst>
                              <p:cond delay="5000"/>
                            </p:stCondLst>
                            <p:childTnLst>
                              <p:par>
                                <p:cTn id="22" presetID="1" presetClass="entr" presetSubtype="0" fill="hold" grpId="0" nodeType="afterEffect">
                                  <p:stCondLst>
                                    <p:cond delay="1000"/>
                                  </p:stCondLst>
                                  <p:childTnLst>
                                    <p:set>
                                      <p:cBhvr>
                                        <p:cTn id="23" dur="1" fill="hold">
                                          <p:stCondLst>
                                            <p:cond delay="499"/>
                                          </p:stCondLst>
                                        </p:cTn>
                                        <p:tgtEl>
                                          <p:spTgt spid="135180"/>
                                        </p:tgtEl>
                                        <p:attrNameLst>
                                          <p:attrName>style.visibility</p:attrName>
                                        </p:attrNameLst>
                                      </p:cBhvr>
                                      <p:to>
                                        <p:strVal val="visible"/>
                                      </p:to>
                                    </p:set>
                                  </p:childTnLst>
                                </p:cTn>
                              </p:par>
                            </p:childTnLst>
                          </p:cTn>
                        </p:par>
                        <p:par>
                          <p:cTn id="24" fill="hold" nodeType="afterGroup">
                            <p:stCondLst>
                              <p:cond delay="6500"/>
                            </p:stCondLst>
                            <p:childTnLst>
                              <p:par>
                                <p:cTn id="25" presetID="2" presetClass="entr" presetSubtype="4" fill="hold" grpId="0" nodeType="afterEffect">
                                  <p:stCondLst>
                                    <p:cond delay="1000"/>
                                  </p:stCondLst>
                                  <p:childTnLst>
                                    <p:set>
                                      <p:cBhvr>
                                        <p:cTn id="26" dur="1" fill="hold">
                                          <p:stCondLst>
                                            <p:cond delay="0"/>
                                          </p:stCondLst>
                                        </p:cTn>
                                        <p:tgtEl>
                                          <p:spTgt spid="135182"/>
                                        </p:tgtEl>
                                        <p:attrNameLst>
                                          <p:attrName>style.visibility</p:attrName>
                                        </p:attrNameLst>
                                      </p:cBhvr>
                                      <p:to>
                                        <p:strVal val="visible"/>
                                      </p:to>
                                    </p:set>
                                    <p:anim calcmode="lin" valueType="num">
                                      <p:cBhvr additive="base">
                                        <p:cTn id="27" dur="500" fill="hold"/>
                                        <p:tgtEl>
                                          <p:spTgt spid="135182"/>
                                        </p:tgtEl>
                                        <p:attrNameLst>
                                          <p:attrName>ppt_x</p:attrName>
                                        </p:attrNameLst>
                                      </p:cBhvr>
                                      <p:tavLst>
                                        <p:tav tm="0">
                                          <p:val>
                                            <p:strVal val="#ppt_x"/>
                                          </p:val>
                                        </p:tav>
                                        <p:tav tm="100000">
                                          <p:val>
                                            <p:strVal val="#ppt_x"/>
                                          </p:val>
                                        </p:tav>
                                      </p:tavLst>
                                    </p:anim>
                                    <p:anim calcmode="lin" valueType="num">
                                      <p:cBhvr additive="base">
                                        <p:cTn id="28" dur="500" fill="hold"/>
                                        <p:tgtEl>
                                          <p:spTgt spid="135182"/>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8000"/>
                            </p:stCondLst>
                            <p:childTnLst>
                              <p:par>
                                <p:cTn id="30" presetID="14" presetClass="entr" presetSubtype="10" fill="hold" grpId="0" nodeType="afterEffect">
                                  <p:stCondLst>
                                    <p:cond delay="1000"/>
                                  </p:stCondLst>
                                  <p:childTnLst>
                                    <p:set>
                                      <p:cBhvr>
                                        <p:cTn id="31" dur="1" fill="hold">
                                          <p:stCondLst>
                                            <p:cond delay="0"/>
                                          </p:stCondLst>
                                        </p:cTn>
                                        <p:tgtEl>
                                          <p:spTgt spid="135172"/>
                                        </p:tgtEl>
                                        <p:attrNameLst>
                                          <p:attrName>style.visibility</p:attrName>
                                        </p:attrNameLst>
                                      </p:cBhvr>
                                      <p:to>
                                        <p:strVal val="visible"/>
                                      </p:to>
                                    </p:set>
                                    <p:animEffect transition="in" filter="randombar(horizontal)">
                                      <p:cBhvr>
                                        <p:cTn id="32" dur="500"/>
                                        <p:tgtEl>
                                          <p:spTgt spid="135172"/>
                                        </p:tgtEl>
                                      </p:cBhvr>
                                    </p:animEffect>
                                  </p:childTnLst>
                                </p:cTn>
                              </p:par>
                            </p:childTnLst>
                          </p:cTn>
                        </p:par>
                        <p:par>
                          <p:cTn id="33" fill="hold" nodeType="afterGroup">
                            <p:stCondLst>
                              <p:cond delay="9500"/>
                            </p:stCondLst>
                            <p:childTnLst>
                              <p:par>
                                <p:cTn id="34" presetID="1" presetClass="entr" presetSubtype="0" fill="hold" grpId="0" nodeType="afterEffect">
                                  <p:stCondLst>
                                    <p:cond delay="1000"/>
                                  </p:stCondLst>
                                  <p:childTnLst>
                                    <p:set>
                                      <p:cBhvr>
                                        <p:cTn id="35" dur="1" fill="hold">
                                          <p:stCondLst>
                                            <p:cond delay="499"/>
                                          </p:stCondLst>
                                        </p:cTn>
                                        <p:tgtEl>
                                          <p:spTgt spid="135184"/>
                                        </p:tgtEl>
                                        <p:attrNameLst>
                                          <p:attrName>style.visibility</p:attrName>
                                        </p:attrNameLst>
                                      </p:cBhvr>
                                      <p:to>
                                        <p:strVal val="visible"/>
                                      </p:to>
                                    </p:set>
                                  </p:childTnLst>
                                </p:cTn>
                              </p:par>
                            </p:childTnLst>
                          </p:cTn>
                        </p:par>
                        <p:par>
                          <p:cTn id="36" fill="hold" nodeType="afterGroup">
                            <p:stCondLst>
                              <p:cond delay="11000"/>
                            </p:stCondLst>
                            <p:childTnLst>
                              <p:par>
                                <p:cTn id="37" presetID="14" presetClass="entr" presetSubtype="10" fill="hold" grpId="0" nodeType="afterEffect">
                                  <p:stCondLst>
                                    <p:cond delay="1000"/>
                                  </p:stCondLst>
                                  <p:childTnLst>
                                    <p:set>
                                      <p:cBhvr>
                                        <p:cTn id="38" dur="1" fill="hold">
                                          <p:stCondLst>
                                            <p:cond delay="0"/>
                                          </p:stCondLst>
                                        </p:cTn>
                                        <p:tgtEl>
                                          <p:spTgt spid="135173"/>
                                        </p:tgtEl>
                                        <p:attrNameLst>
                                          <p:attrName>style.visibility</p:attrName>
                                        </p:attrNameLst>
                                      </p:cBhvr>
                                      <p:to>
                                        <p:strVal val="visible"/>
                                      </p:to>
                                    </p:set>
                                    <p:animEffect transition="in" filter="randombar(horizontal)">
                                      <p:cBhvr>
                                        <p:cTn id="39" dur="500"/>
                                        <p:tgtEl>
                                          <p:spTgt spid="135173"/>
                                        </p:tgtEl>
                                      </p:cBhvr>
                                    </p:animEffect>
                                  </p:childTnLst>
                                </p:cTn>
                              </p:par>
                            </p:childTnLst>
                          </p:cTn>
                        </p:par>
                        <p:par>
                          <p:cTn id="40" fill="hold" nodeType="afterGroup">
                            <p:stCondLst>
                              <p:cond delay="12500"/>
                            </p:stCondLst>
                            <p:childTnLst>
                              <p:par>
                                <p:cTn id="41" presetID="1" presetClass="entr" presetSubtype="0" fill="hold" grpId="0" nodeType="afterEffect">
                                  <p:stCondLst>
                                    <p:cond delay="1000"/>
                                  </p:stCondLst>
                                  <p:childTnLst>
                                    <p:set>
                                      <p:cBhvr>
                                        <p:cTn id="42" dur="1" fill="hold">
                                          <p:stCondLst>
                                            <p:cond delay="499"/>
                                          </p:stCondLst>
                                        </p:cTn>
                                        <p:tgtEl>
                                          <p:spTgt spid="135185"/>
                                        </p:tgtEl>
                                        <p:attrNameLst>
                                          <p:attrName>style.visibility</p:attrName>
                                        </p:attrNameLst>
                                      </p:cBhvr>
                                      <p:to>
                                        <p:strVal val="visible"/>
                                      </p:to>
                                    </p:set>
                                  </p:childTnLst>
                                </p:cTn>
                              </p:par>
                            </p:childTnLst>
                          </p:cTn>
                        </p:par>
                        <p:par>
                          <p:cTn id="43" fill="hold" nodeType="afterGroup">
                            <p:stCondLst>
                              <p:cond delay="14000"/>
                            </p:stCondLst>
                            <p:childTnLst>
                              <p:par>
                                <p:cTn id="44" presetID="1" presetClass="entr" presetSubtype="0" fill="hold" grpId="0" nodeType="afterEffect">
                                  <p:stCondLst>
                                    <p:cond delay="1000"/>
                                  </p:stCondLst>
                                  <p:childTnLst>
                                    <p:set>
                                      <p:cBhvr>
                                        <p:cTn id="45" dur="1" fill="hold">
                                          <p:stCondLst>
                                            <p:cond delay="499"/>
                                          </p:stCondLst>
                                        </p:cTn>
                                        <p:tgtEl>
                                          <p:spTgt spid="135175"/>
                                        </p:tgtEl>
                                        <p:attrNameLst>
                                          <p:attrName>style.visibility</p:attrName>
                                        </p:attrNameLst>
                                      </p:cBhvr>
                                      <p:to>
                                        <p:strVal val="visible"/>
                                      </p:to>
                                    </p:set>
                                  </p:childTnLst>
                                </p:cTn>
                              </p:par>
                            </p:childTnLst>
                          </p:cTn>
                        </p:par>
                        <p:par>
                          <p:cTn id="46" fill="hold" nodeType="afterGroup">
                            <p:stCondLst>
                              <p:cond delay="15500"/>
                            </p:stCondLst>
                            <p:childTnLst>
                              <p:par>
                                <p:cTn id="47" presetID="1" presetClass="entr" presetSubtype="0" fill="hold" grpId="0" nodeType="afterEffect">
                                  <p:stCondLst>
                                    <p:cond delay="1000"/>
                                  </p:stCondLst>
                                  <p:childTnLst>
                                    <p:set>
                                      <p:cBhvr>
                                        <p:cTn id="48" dur="1" fill="hold">
                                          <p:stCondLst>
                                            <p:cond delay="499"/>
                                          </p:stCondLst>
                                        </p:cTn>
                                        <p:tgtEl>
                                          <p:spTgt spid="135174"/>
                                        </p:tgtEl>
                                        <p:attrNameLst>
                                          <p:attrName>style.visibility</p:attrName>
                                        </p:attrNameLst>
                                      </p:cBhvr>
                                      <p:to>
                                        <p:strVal val="visible"/>
                                      </p:to>
                                    </p:set>
                                  </p:childTnLst>
                                </p:cTn>
                              </p:par>
                            </p:childTnLst>
                          </p:cTn>
                        </p:par>
                        <p:par>
                          <p:cTn id="49" fill="hold" nodeType="afterGroup">
                            <p:stCondLst>
                              <p:cond delay="17000"/>
                            </p:stCondLst>
                            <p:childTnLst>
                              <p:par>
                                <p:cTn id="50" presetID="1" presetClass="entr" presetSubtype="0" fill="hold" grpId="0" nodeType="afterEffect">
                                  <p:stCondLst>
                                    <p:cond delay="2000"/>
                                  </p:stCondLst>
                                  <p:childTnLst>
                                    <p:set>
                                      <p:cBhvr>
                                        <p:cTn id="51" dur="1" fill="hold">
                                          <p:stCondLst>
                                            <p:cond delay="499"/>
                                          </p:stCondLst>
                                        </p:cTn>
                                        <p:tgtEl>
                                          <p:spTgt spid="135177"/>
                                        </p:tgtEl>
                                        <p:attrNameLst>
                                          <p:attrName>style.visibility</p:attrName>
                                        </p:attrNameLst>
                                      </p:cBhvr>
                                      <p:to>
                                        <p:strVal val="visible"/>
                                      </p:to>
                                    </p:set>
                                  </p:childTnLst>
                                </p:cTn>
                              </p:par>
                            </p:childTnLst>
                          </p:cTn>
                        </p:par>
                        <p:par>
                          <p:cTn id="52" fill="hold" nodeType="afterGroup">
                            <p:stCondLst>
                              <p:cond delay="19500"/>
                            </p:stCondLst>
                            <p:childTnLst>
                              <p:par>
                                <p:cTn id="53" presetID="1" presetClass="entr" presetSubtype="0" fill="hold" grpId="0" nodeType="afterEffect">
                                  <p:stCondLst>
                                    <p:cond delay="1000"/>
                                  </p:stCondLst>
                                  <p:childTnLst>
                                    <p:set>
                                      <p:cBhvr>
                                        <p:cTn id="54" dur="1" fill="hold">
                                          <p:stCondLst>
                                            <p:cond delay="499"/>
                                          </p:stCondLst>
                                        </p:cTn>
                                        <p:tgtEl>
                                          <p:spTgt spid="135178"/>
                                        </p:tgtEl>
                                        <p:attrNameLst>
                                          <p:attrName>style.visibility</p:attrName>
                                        </p:attrNameLst>
                                      </p:cBhvr>
                                      <p:to>
                                        <p:strVal val="visible"/>
                                      </p:to>
                                    </p:set>
                                  </p:childTnLst>
                                </p:cTn>
                              </p:par>
                            </p:childTnLst>
                          </p:cTn>
                        </p:par>
                        <p:par>
                          <p:cTn id="55" fill="hold" nodeType="afterGroup">
                            <p:stCondLst>
                              <p:cond delay="21000"/>
                            </p:stCondLst>
                            <p:childTnLst>
                              <p:par>
                                <p:cTn id="56" presetID="1" presetClass="entr" presetSubtype="0" fill="hold" grpId="0" nodeType="afterEffect">
                                  <p:stCondLst>
                                    <p:cond delay="1000"/>
                                  </p:stCondLst>
                                  <p:childTnLst>
                                    <p:set>
                                      <p:cBhvr>
                                        <p:cTn id="57" dur="1" fill="hold">
                                          <p:stCondLst>
                                            <p:cond delay="499"/>
                                          </p:stCondLst>
                                        </p:cTn>
                                        <p:tgtEl>
                                          <p:spTgt spid="135179"/>
                                        </p:tgtEl>
                                        <p:attrNameLst>
                                          <p:attrName>style.visibility</p:attrName>
                                        </p:attrNameLst>
                                      </p:cBhvr>
                                      <p:to>
                                        <p:strVal val="visible"/>
                                      </p:to>
                                    </p:set>
                                  </p:childTnLst>
                                </p:cTn>
                              </p:par>
                            </p:childTnLst>
                          </p:cTn>
                        </p:par>
                        <p:par>
                          <p:cTn id="58" fill="hold" nodeType="afterGroup">
                            <p:stCondLst>
                              <p:cond delay="22500"/>
                            </p:stCondLst>
                            <p:childTnLst>
                              <p:par>
                                <p:cTn id="59" presetID="2" presetClass="entr" presetSubtype="2" fill="hold" grpId="0" nodeType="afterEffect">
                                  <p:stCondLst>
                                    <p:cond delay="1000"/>
                                  </p:stCondLst>
                                  <p:childTnLst>
                                    <p:set>
                                      <p:cBhvr>
                                        <p:cTn id="60" dur="1" fill="hold">
                                          <p:stCondLst>
                                            <p:cond delay="0"/>
                                          </p:stCondLst>
                                        </p:cTn>
                                        <p:tgtEl>
                                          <p:spTgt spid="135183"/>
                                        </p:tgtEl>
                                        <p:attrNameLst>
                                          <p:attrName>style.visibility</p:attrName>
                                        </p:attrNameLst>
                                      </p:cBhvr>
                                      <p:to>
                                        <p:strVal val="visible"/>
                                      </p:to>
                                    </p:set>
                                    <p:anim calcmode="lin" valueType="num">
                                      <p:cBhvr additive="base">
                                        <p:cTn id="61" dur="500" fill="hold"/>
                                        <p:tgtEl>
                                          <p:spTgt spid="135183"/>
                                        </p:tgtEl>
                                        <p:attrNameLst>
                                          <p:attrName>ppt_x</p:attrName>
                                        </p:attrNameLst>
                                      </p:cBhvr>
                                      <p:tavLst>
                                        <p:tav tm="0">
                                          <p:val>
                                            <p:strVal val="1+#ppt_w/2"/>
                                          </p:val>
                                        </p:tav>
                                        <p:tav tm="100000">
                                          <p:val>
                                            <p:strVal val="#ppt_x"/>
                                          </p:val>
                                        </p:tav>
                                      </p:tavLst>
                                    </p:anim>
                                    <p:anim calcmode="lin" valueType="num">
                                      <p:cBhvr additive="base">
                                        <p:cTn id="62" dur="500" fill="hold"/>
                                        <p:tgtEl>
                                          <p:spTgt spid="1351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animBg="1"/>
      <p:bldP spid="135171" grpId="0" animBg="1"/>
      <p:bldP spid="135172" grpId="0" animBg="1"/>
      <p:bldP spid="135173" grpId="0" animBg="1"/>
      <p:bldP spid="135174" grpId="0" animBg="1"/>
      <p:bldP spid="135175" grpId="0" animBg="1"/>
      <p:bldP spid="135176" grpId="0" animBg="1"/>
      <p:bldP spid="135177" grpId="0" animBg="1"/>
      <p:bldP spid="135178" grpId="0" animBg="1"/>
      <p:bldP spid="135179" grpId="0" animBg="1"/>
      <p:bldP spid="135180" grpId="0" animBg="1"/>
      <p:bldP spid="135181" grpId="0" autoUpdateAnimBg="0"/>
      <p:bldP spid="135182" grpId="0" autoUpdateAnimBg="0"/>
      <p:bldP spid="135183" grpId="0" autoUpdateAnimBg="0"/>
      <p:bldP spid="135184" grpId="0" autoUpdateAnimBg="0"/>
      <p:bldP spid="13518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1314" name="Rectangle 2"/>
          <p:cNvSpPr>
            <a:spLocks noGrp="1" noChangeArrowheads="1"/>
          </p:cNvSpPr>
          <p:nvPr>
            <p:ph type="body" sz="half" idx="1"/>
          </p:nvPr>
        </p:nvSpPr>
        <p:spPr>
          <a:xfrm>
            <a:off x="611188" y="1125538"/>
            <a:ext cx="3810000" cy="4114800"/>
          </a:xfrm>
        </p:spPr>
        <p:txBody>
          <a:bodyPr/>
          <a:lstStyle/>
          <a:p>
            <a:pPr>
              <a:lnSpc>
                <a:spcPct val="90000"/>
              </a:lnSpc>
              <a:buFontTx/>
              <a:buNone/>
            </a:pPr>
            <a:r>
              <a:rPr lang="zh-CN" altLang="en-US" b="1"/>
              <a:t>（</a:t>
            </a:r>
            <a:r>
              <a:rPr lang="en-US" altLang="zh-CN" b="1"/>
              <a:t>1</a:t>
            </a:r>
            <a:r>
              <a:rPr lang="zh-CN" altLang="en-US" b="1"/>
              <a:t>）酶的发现</a:t>
            </a:r>
          </a:p>
        </p:txBody>
      </p:sp>
      <p:sp>
        <p:nvSpPr>
          <p:cNvPr id="141317" name="Rectangle 5"/>
          <p:cNvSpPr>
            <a:spLocks noChangeArrowheads="1"/>
          </p:cNvSpPr>
          <p:nvPr/>
        </p:nvSpPr>
        <p:spPr bwMode="auto">
          <a:xfrm>
            <a:off x="533400" y="260350"/>
            <a:ext cx="32893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en-US" altLang="zh-CN" sz="4400">
                <a:solidFill>
                  <a:schemeClr val="tx2"/>
                </a:solidFill>
                <a:latin typeface="Arial" pitchFamily="34" charset="0"/>
              </a:rPr>
              <a:t>2</a:t>
            </a:r>
            <a:r>
              <a:rPr kumimoji="0" lang="zh-CN" altLang="en-US" sz="4400">
                <a:solidFill>
                  <a:schemeClr val="tx2"/>
                </a:solidFill>
                <a:latin typeface="Arial" pitchFamily="34" charset="0"/>
              </a:rPr>
              <a:t>、酶的本质</a:t>
            </a:r>
          </a:p>
        </p:txBody>
      </p:sp>
      <p:graphicFrame>
        <p:nvGraphicFramePr>
          <p:cNvPr id="141318" name="Object 6"/>
          <p:cNvGraphicFramePr>
            <a:graphicFrameLocks noGrp="1" noChangeAspect="1"/>
          </p:cNvGraphicFramePr>
          <p:nvPr>
            <p:ph sz="half" idx="2"/>
          </p:nvPr>
        </p:nvGraphicFramePr>
        <p:xfrm>
          <a:off x="7264400" y="4508500"/>
          <a:ext cx="1879600" cy="2349500"/>
        </p:xfrm>
        <a:graphic>
          <a:graphicData uri="http://schemas.openxmlformats.org/presentationml/2006/ole">
            <mc:AlternateContent xmlns:mc="http://schemas.openxmlformats.org/markup-compatibility/2006">
              <mc:Choice xmlns:v="urn:schemas-microsoft-com:vml" Requires="v">
                <p:oleObj spid="_x0000_s6155" name="Photo Editor 照片" r:id="rId3" imgW="2666667" imgH="3333333" progId="MSPhotoEd.3">
                  <p:embed/>
                </p:oleObj>
              </mc:Choice>
              <mc:Fallback>
                <p:oleObj name="Photo Editor 照片" r:id="rId3" imgW="2666667" imgH="3333333"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4400" y="4508500"/>
                        <a:ext cx="1879600" cy="234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1319" name="Text Box 7"/>
          <p:cNvSpPr txBox="1">
            <a:spLocks noChangeArrowheads="1"/>
          </p:cNvSpPr>
          <p:nvPr/>
        </p:nvSpPr>
        <p:spPr bwMode="auto">
          <a:xfrm>
            <a:off x="1258888" y="1773238"/>
            <a:ext cx="3600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hlinkClick r:id="" action="ppaction://hlinkshowjump?jump=nextslide"/>
              </a:rPr>
              <a:t>酶的探索历程</a:t>
            </a:r>
            <a:endParaRPr lang="zh-CN" altLang="en-US" sz="3600" b="1"/>
          </a:p>
        </p:txBody>
      </p:sp>
    </p:spTree>
    <p:extLst>
      <p:ext uri="{BB962C8B-B14F-4D97-AF65-F5344CB8AC3E}">
        <p14:creationId xmlns:p14="http://schemas.microsoft.com/office/powerpoint/2010/main" val="40007827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1314">
                                            <p:txEl>
                                              <p:pRg st="0" end="0"/>
                                            </p:txEl>
                                          </p:spTgt>
                                        </p:tgtEl>
                                        <p:attrNameLst>
                                          <p:attrName>style.visibility</p:attrName>
                                        </p:attrNameLst>
                                      </p:cBhvr>
                                      <p:to>
                                        <p:strVal val="visible"/>
                                      </p:to>
                                    </p:set>
                                    <p:anim calcmode="lin" valueType="num">
                                      <p:cBhvr additive="base">
                                        <p:cTn id="7" dur="500" fill="hold"/>
                                        <p:tgtEl>
                                          <p:spTgt spid="14131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131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41319"/>
                                        </p:tgtEl>
                                        <p:attrNameLst>
                                          <p:attrName>style.visibility</p:attrName>
                                        </p:attrNameLst>
                                      </p:cBhvr>
                                      <p:to>
                                        <p:strVal val="visible"/>
                                      </p:to>
                                    </p:set>
                                    <p:animEffect transition="in" filter="blinds(horizontal)">
                                      <p:cBhvr>
                                        <p:cTn id="13" dur="500"/>
                                        <p:tgtEl>
                                          <p:spTgt spid="141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build="p" autoUpdateAnimBg="0"/>
      <p:bldP spid="1413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p:cNvSpPr txBox="1">
            <a:spLocks noChangeArrowheads="1"/>
          </p:cNvSpPr>
          <p:nvPr/>
        </p:nvSpPr>
        <p:spPr bwMode="auto">
          <a:xfrm>
            <a:off x="2286000" y="0"/>
            <a:ext cx="4114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0" lang="zh-CN" altLang="en-US" sz="4000">
              <a:effectLst>
                <a:outerShdw blurRad="38100" dist="38100" dir="2700000" algn="tl">
                  <a:srgbClr val="C0C0C0"/>
                </a:outerShdw>
              </a:effectLst>
              <a:latin typeface="华文彩云" pitchFamily="2" charset="-122"/>
              <a:ea typeface="华文彩云" pitchFamily="2" charset="-122"/>
            </a:endParaRPr>
          </a:p>
        </p:txBody>
      </p:sp>
      <p:sp>
        <p:nvSpPr>
          <p:cNvPr id="138243" name="Text Box 3"/>
          <p:cNvSpPr txBox="1">
            <a:spLocks noChangeArrowheads="1"/>
          </p:cNvSpPr>
          <p:nvPr/>
        </p:nvSpPr>
        <p:spPr bwMode="auto">
          <a:xfrm>
            <a:off x="2895600" y="0"/>
            <a:ext cx="358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600">
                <a:effectLst>
                  <a:outerShdw blurRad="38100" dist="38100" dir="2700000" algn="tl">
                    <a:srgbClr val="C0C0C0"/>
                  </a:outerShdw>
                </a:effectLst>
                <a:latin typeface="华文彩云" pitchFamily="2" charset="-122"/>
                <a:ea typeface="华文彩云" pitchFamily="2" charset="-122"/>
              </a:rPr>
              <a:t>巴斯德之前</a:t>
            </a:r>
          </a:p>
        </p:txBody>
      </p:sp>
      <p:sp>
        <p:nvSpPr>
          <p:cNvPr id="138244" name="Text Box 4"/>
          <p:cNvSpPr txBox="1">
            <a:spLocks noChangeArrowheads="1"/>
          </p:cNvSpPr>
          <p:nvPr/>
        </p:nvSpPr>
        <p:spPr bwMode="auto">
          <a:xfrm>
            <a:off x="1403350" y="1268413"/>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effectLst>
                  <a:outerShdw blurRad="38100" dist="38100" dir="2700000" algn="tl">
                    <a:srgbClr val="C0C0C0"/>
                  </a:outerShdw>
                </a:effectLst>
                <a:latin typeface="华文彩云" pitchFamily="2" charset="-122"/>
                <a:ea typeface="华文彩云" pitchFamily="2" charset="-122"/>
              </a:rPr>
              <a:t>巴斯德</a:t>
            </a:r>
          </a:p>
        </p:txBody>
      </p:sp>
      <p:sp>
        <p:nvSpPr>
          <p:cNvPr id="138245" name="Text Box 5"/>
          <p:cNvSpPr txBox="1">
            <a:spLocks noChangeArrowheads="1"/>
          </p:cNvSpPr>
          <p:nvPr/>
        </p:nvSpPr>
        <p:spPr bwMode="auto">
          <a:xfrm>
            <a:off x="5410200" y="13716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effectLst>
                  <a:outerShdw blurRad="38100" dist="38100" dir="2700000" algn="tl">
                    <a:srgbClr val="C0C0C0"/>
                  </a:outerShdw>
                </a:effectLst>
                <a:latin typeface="华文彩云" pitchFamily="2" charset="-122"/>
                <a:ea typeface="华文彩云" pitchFamily="2" charset="-122"/>
              </a:rPr>
              <a:t>李比希</a:t>
            </a:r>
          </a:p>
        </p:txBody>
      </p:sp>
      <p:sp>
        <p:nvSpPr>
          <p:cNvPr id="138246" name="Text Box 6"/>
          <p:cNvSpPr txBox="1">
            <a:spLocks noChangeArrowheads="1"/>
          </p:cNvSpPr>
          <p:nvPr/>
        </p:nvSpPr>
        <p:spPr bwMode="auto">
          <a:xfrm>
            <a:off x="3429000" y="32766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effectLst>
                  <a:outerShdw blurRad="38100" dist="38100" dir="2700000" algn="tl">
                    <a:srgbClr val="C0C0C0"/>
                  </a:outerShdw>
                </a:effectLst>
                <a:latin typeface="华文彩云" pitchFamily="2" charset="-122"/>
                <a:ea typeface="华文彩云" pitchFamily="2" charset="-122"/>
              </a:rPr>
              <a:t>毕希纳</a:t>
            </a:r>
          </a:p>
        </p:txBody>
      </p:sp>
      <p:sp>
        <p:nvSpPr>
          <p:cNvPr id="138247" name="Text Box 7"/>
          <p:cNvSpPr txBox="1">
            <a:spLocks noChangeArrowheads="1"/>
          </p:cNvSpPr>
          <p:nvPr/>
        </p:nvSpPr>
        <p:spPr bwMode="auto">
          <a:xfrm>
            <a:off x="1371600" y="51816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effectLst>
                  <a:outerShdw blurRad="38100" dist="38100" dir="2700000" algn="tl">
                    <a:srgbClr val="C0C0C0"/>
                  </a:outerShdw>
                </a:effectLst>
                <a:latin typeface="华文彩云" pitchFamily="2" charset="-122"/>
                <a:ea typeface="华文彩云" pitchFamily="2" charset="-122"/>
              </a:rPr>
              <a:t>萨姆纳</a:t>
            </a:r>
          </a:p>
        </p:txBody>
      </p:sp>
      <p:sp>
        <p:nvSpPr>
          <p:cNvPr id="138248" name="Text Box 8"/>
          <p:cNvSpPr txBox="1">
            <a:spLocks noChangeArrowheads="1"/>
          </p:cNvSpPr>
          <p:nvPr/>
        </p:nvSpPr>
        <p:spPr bwMode="auto">
          <a:xfrm>
            <a:off x="4572000" y="5181600"/>
            <a:ext cx="2927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effectLst>
                  <a:outerShdw blurRad="38100" dist="38100" dir="2700000" algn="tl">
                    <a:srgbClr val="C0C0C0"/>
                  </a:outerShdw>
                </a:effectLst>
                <a:latin typeface="华文彩云" pitchFamily="2" charset="-122"/>
                <a:ea typeface="华文彩云" pitchFamily="2" charset="-122"/>
              </a:rPr>
              <a:t>切赫和奥特曼</a:t>
            </a:r>
          </a:p>
        </p:txBody>
      </p:sp>
      <p:sp>
        <p:nvSpPr>
          <p:cNvPr id="138249" name="Line 9"/>
          <p:cNvSpPr>
            <a:spLocks noChangeShapeType="1"/>
          </p:cNvSpPr>
          <p:nvPr/>
        </p:nvSpPr>
        <p:spPr bwMode="auto">
          <a:xfrm flipH="1">
            <a:off x="2438400" y="609600"/>
            <a:ext cx="914400" cy="68580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8250" name="Line 10"/>
          <p:cNvSpPr>
            <a:spLocks noChangeShapeType="1"/>
          </p:cNvSpPr>
          <p:nvPr/>
        </p:nvSpPr>
        <p:spPr bwMode="auto">
          <a:xfrm>
            <a:off x="4724400" y="609600"/>
            <a:ext cx="762000" cy="60960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8251" name="Line 11"/>
          <p:cNvSpPr>
            <a:spLocks noChangeShapeType="1"/>
          </p:cNvSpPr>
          <p:nvPr/>
        </p:nvSpPr>
        <p:spPr bwMode="auto">
          <a:xfrm>
            <a:off x="2438400" y="1905000"/>
            <a:ext cx="1066800" cy="152400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8252" name="Line 12"/>
          <p:cNvSpPr>
            <a:spLocks noChangeShapeType="1"/>
          </p:cNvSpPr>
          <p:nvPr/>
        </p:nvSpPr>
        <p:spPr bwMode="auto">
          <a:xfrm flipH="1">
            <a:off x="4876800" y="1981200"/>
            <a:ext cx="914400" cy="137160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8253" name="Line 13"/>
          <p:cNvSpPr>
            <a:spLocks noChangeShapeType="1"/>
          </p:cNvSpPr>
          <p:nvPr/>
        </p:nvSpPr>
        <p:spPr bwMode="auto">
          <a:xfrm flipH="1">
            <a:off x="2590800" y="3810000"/>
            <a:ext cx="1143000" cy="137160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8254" name="Line 14"/>
          <p:cNvSpPr>
            <a:spLocks noChangeShapeType="1"/>
          </p:cNvSpPr>
          <p:nvPr/>
        </p:nvSpPr>
        <p:spPr bwMode="auto">
          <a:xfrm>
            <a:off x="4572000" y="3886200"/>
            <a:ext cx="1143000" cy="129540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138255" name="Object 15"/>
          <p:cNvGraphicFramePr>
            <a:graphicFrameLocks noChangeAspect="1"/>
          </p:cNvGraphicFramePr>
          <p:nvPr/>
        </p:nvGraphicFramePr>
        <p:xfrm>
          <a:off x="7264400" y="4508500"/>
          <a:ext cx="1879600" cy="2349500"/>
        </p:xfrm>
        <a:graphic>
          <a:graphicData uri="http://schemas.openxmlformats.org/presentationml/2006/ole">
            <mc:AlternateContent xmlns:mc="http://schemas.openxmlformats.org/markup-compatibility/2006">
              <mc:Choice xmlns:v="urn:schemas-microsoft-com:vml" Requires="v">
                <p:oleObj spid="_x0000_s7179" name="Photo Editor 照片" r:id="rId3" imgW="2666667" imgH="3333333" progId="MSPhotoEd.3">
                  <p:embed/>
                </p:oleObj>
              </mc:Choice>
              <mc:Fallback>
                <p:oleObj name="Photo Editor 照片" r:id="rId3" imgW="2666667" imgH="3333333"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4400" y="4508500"/>
                        <a:ext cx="1879600" cy="234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597011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38242"/>
                                        </p:tgtEl>
                                        <p:attrNameLst>
                                          <p:attrName>style.visibility</p:attrName>
                                        </p:attrNameLst>
                                      </p:cBhvr>
                                      <p:to>
                                        <p:strVal val="visible"/>
                                      </p:to>
                                    </p:set>
                                    <p:anim calcmode="lin" valueType="num">
                                      <p:cBhvr additive="base">
                                        <p:cTn id="7" dur="500" fill="hold"/>
                                        <p:tgtEl>
                                          <p:spTgt spid="138242"/>
                                        </p:tgtEl>
                                        <p:attrNameLst>
                                          <p:attrName>ppt_x</p:attrName>
                                        </p:attrNameLst>
                                      </p:cBhvr>
                                      <p:tavLst>
                                        <p:tav tm="0">
                                          <p:val>
                                            <p:strVal val="0-#ppt_w/2"/>
                                          </p:val>
                                        </p:tav>
                                        <p:tav tm="100000">
                                          <p:val>
                                            <p:strVal val="#ppt_x"/>
                                          </p:val>
                                        </p:tav>
                                      </p:tavLst>
                                    </p:anim>
                                    <p:anim calcmode="lin" valueType="num">
                                      <p:cBhvr additive="base">
                                        <p:cTn id="8" dur="500" fill="hold"/>
                                        <p:tgtEl>
                                          <p:spTgt spid="13824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38243"/>
                                        </p:tgtEl>
                                        <p:attrNameLst>
                                          <p:attrName>style.visibility</p:attrName>
                                        </p:attrNameLst>
                                      </p:cBhvr>
                                      <p:to>
                                        <p:strVal val="visible"/>
                                      </p:to>
                                    </p:set>
                                    <p:anim calcmode="lin" valueType="num">
                                      <p:cBhvr additive="base">
                                        <p:cTn id="12" dur="500" fill="hold"/>
                                        <p:tgtEl>
                                          <p:spTgt spid="138243"/>
                                        </p:tgtEl>
                                        <p:attrNameLst>
                                          <p:attrName>ppt_x</p:attrName>
                                        </p:attrNameLst>
                                      </p:cBhvr>
                                      <p:tavLst>
                                        <p:tav tm="0">
                                          <p:val>
                                            <p:strVal val="0-#ppt_w/2"/>
                                          </p:val>
                                        </p:tav>
                                        <p:tav tm="100000">
                                          <p:val>
                                            <p:strVal val="#ppt_x"/>
                                          </p:val>
                                        </p:tav>
                                      </p:tavLst>
                                    </p:anim>
                                    <p:anim calcmode="lin" valueType="num">
                                      <p:cBhvr additive="base">
                                        <p:cTn id="13" dur="500" fill="hold"/>
                                        <p:tgtEl>
                                          <p:spTgt spid="13824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138249"/>
                                        </p:tgtEl>
                                        <p:attrNameLst>
                                          <p:attrName>style.visibility</p:attrName>
                                        </p:attrNameLst>
                                      </p:cBhvr>
                                      <p:to>
                                        <p:strVal val="visible"/>
                                      </p:to>
                                    </p:set>
                                  </p:childTnLst>
                                </p:cTn>
                              </p:par>
                            </p:childTnLst>
                          </p:cTn>
                        </p:par>
                        <p:par>
                          <p:cTn id="17" fill="hold" nodeType="afterGroup">
                            <p:stCondLst>
                              <p:cond delay="1500"/>
                            </p:stCondLst>
                            <p:childTnLst>
                              <p:par>
                                <p:cTn id="18" presetID="1" presetClass="entr" presetSubtype="0" fill="hold" grpId="0" nodeType="afterEffect">
                                  <p:stCondLst>
                                    <p:cond delay="0"/>
                                  </p:stCondLst>
                                  <p:childTnLst>
                                    <p:set>
                                      <p:cBhvr>
                                        <p:cTn id="19" dur="1" fill="hold">
                                          <p:stCondLst>
                                            <p:cond delay="499"/>
                                          </p:stCondLst>
                                        </p:cTn>
                                        <p:tgtEl>
                                          <p:spTgt spid="138250"/>
                                        </p:tgtEl>
                                        <p:attrNameLst>
                                          <p:attrName>style.visibility</p:attrName>
                                        </p:attrNameLst>
                                      </p:cBhvr>
                                      <p:to>
                                        <p:strVal val="visible"/>
                                      </p:to>
                                    </p:set>
                                  </p:childTnLst>
                                </p:cTn>
                              </p:par>
                            </p:childTnLst>
                          </p:cTn>
                        </p:par>
                        <p:par>
                          <p:cTn id="20" fill="hold" nodeType="afterGroup">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138244"/>
                                        </p:tgtEl>
                                        <p:attrNameLst>
                                          <p:attrName>style.visibility</p:attrName>
                                        </p:attrNameLst>
                                      </p:cBhvr>
                                      <p:to>
                                        <p:strVal val="visible"/>
                                      </p:to>
                                    </p:set>
                                    <p:anim calcmode="lin" valueType="num">
                                      <p:cBhvr additive="base">
                                        <p:cTn id="23" dur="500" fill="hold"/>
                                        <p:tgtEl>
                                          <p:spTgt spid="138244"/>
                                        </p:tgtEl>
                                        <p:attrNameLst>
                                          <p:attrName>ppt_x</p:attrName>
                                        </p:attrNameLst>
                                      </p:cBhvr>
                                      <p:tavLst>
                                        <p:tav tm="0">
                                          <p:val>
                                            <p:strVal val="0-#ppt_w/2"/>
                                          </p:val>
                                        </p:tav>
                                        <p:tav tm="100000">
                                          <p:val>
                                            <p:strVal val="#ppt_x"/>
                                          </p:val>
                                        </p:tav>
                                      </p:tavLst>
                                    </p:anim>
                                    <p:anim calcmode="lin" valueType="num">
                                      <p:cBhvr additive="base">
                                        <p:cTn id="24" dur="500" fill="hold"/>
                                        <p:tgtEl>
                                          <p:spTgt spid="138244"/>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2500"/>
                            </p:stCondLst>
                            <p:childTnLst>
                              <p:par>
                                <p:cTn id="26" presetID="2" presetClass="entr" presetSubtype="8" fill="hold" grpId="0" nodeType="afterEffect">
                                  <p:stCondLst>
                                    <p:cond delay="1000"/>
                                  </p:stCondLst>
                                  <p:childTnLst>
                                    <p:set>
                                      <p:cBhvr>
                                        <p:cTn id="27" dur="1" fill="hold">
                                          <p:stCondLst>
                                            <p:cond delay="0"/>
                                          </p:stCondLst>
                                        </p:cTn>
                                        <p:tgtEl>
                                          <p:spTgt spid="138245"/>
                                        </p:tgtEl>
                                        <p:attrNameLst>
                                          <p:attrName>style.visibility</p:attrName>
                                        </p:attrNameLst>
                                      </p:cBhvr>
                                      <p:to>
                                        <p:strVal val="visible"/>
                                      </p:to>
                                    </p:set>
                                    <p:anim calcmode="lin" valueType="num">
                                      <p:cBhvr additive="base">
                                        <p:cTn id="28" dur="500" fill="hold"/>
                                        <p:tgtEl>
                                          <p:spTgt spid="138245"/>
                                        </p:tgtEl>
                                        <p:attrNameLst>
                                          <p:attrName>ppt_x</p:attrName>
                                        </p:attrNameLst>
                                      </p:cBhvr>
                                      <p:tavLst>
                                        <p:tav tm="0">
                                          <p:val>
                                            <p:strVal val="0-#ppt_w/2"/>
                                          </p:val>
                                        </p:tav>
                                        <p:tav tm="100000">
                                          <p:val>
                                            <p:strVal val="#ppt_x"/>
                                          </p:val>
                                        </p:tav>
                                      </p:tavLst>
                                    </p:anim>
                                    <p:anim calcmode="lin" valueType="num">
                                      <p:cBhvr additive="base">
                                        <p:cTn id="29" dur="500" fill="hold"/>
                                        <p:tgtEl>
                                          <p:spTgt spid="138245"/>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4000"/>
                            </p:stCondLst>
                            <p:childTnLst>
                              <p:par>
                                <p:cTn id="31" presetID="1" presetClass="entr" presetSubtype="0" fill="hold" grpId="0" nodeType="afterEffect">
                                  <p:stCondLst>
                                    <p:cond delay="0"/>
                                  </p:stCondLst>
                                  <p:childTnLst>
                                    <p:set>
                                      <p:cBhvr>
                                        <p:cTn id="32" dur="1" fill="hold">
                                          <p:stCondLst>
                                            <p:cond delay="499"/>
                                          </p:stCondLst>
                                        </p:cTn>
                                        <p:tgtEl>
                                          <p:spTgt spid="138251"/>
                                        </p:tgtEl>
                                        <p:attrNameLst>
                                          <p:attrName>style.visibility</p:attrName>
                                        </p:attrNameLst>
                                      </p:cBhvr>
                                      <p:to>
                                        <p:strVal val="visible"/>
                                      </p:to>
                                    </p:set>
                                  </p:childTnLst>
                                </p:cTn>
                              </p:par>
                            </p:childTnLst>
                          </p:cTn>
                        </p:par>
                        <p:par>
                          <p:cTn id="33" fill="hold" nodeType="afterGroup">
                            <p:stCondLst>
                              <p:cond delay="4500"/>
                            </p:stCondLst>
                            <p:childTnLst>
                              <p:par>
                                <p:cTn id="34" presetID="1" presetClass="entr" presetSubtype="0" fill="hold" grpId="0" nodeType="afterEffect">
                                  <p:stCondLst>
                                    <p:cond delay="0"/>
                                  </p:stCondLst>
                                  <p:childTnLst>
                                    <p:set>
                                      <p:cBhvr>
                                        <p:cTn id="35" dur="1" fill="hold">
                                          <p:stCondLst>
                                            <p:cond delay="499"/>
                                          </p:stCondLst>
                                        </p:cTn>
                                        <p:tgtEl>
                                          <p:spTgt spid="138252"/>
                                        </p:tgtEl>
                                        <p:attrNameLst>
                                          <p:attrName>style.visibility</p:attrName>
                                        </p:attrNameLst>
                                      </p:cBhvr>
                                      <p:to>
                                        <p:strVal val="visible"/>
                                      </p:to>
                                    </p:set>
                                  </p:childTnLst>
                                </p:cTn>
                              </p:par>
                            </p:childTnLst>
                          </p:cTn>
                        </p:par>
                        <p:par>
                          <p:cTn id="36" fill="hold" nodeType="afterGroup">
                            <p:stCondLst>
                              <p:cond delay="5000"/>
                            </p:stCondLst>
                            <p:childTnLst>
                              <p:par>
                                <p:cTn id="37" presetID="2" presetClass="entr" presetSubtype="8" fill="hold" grpId="0" nodeType="afterEffect">
                                  <p:stCondLst>
                                    <p:cond delay="1000"/>
                                  </p:stCondLst>
                                  <p:childTnLst>
                                    <p:set>
                                      <p:cBhvr>
                                        <p:cTn id="38" dur="1" fill="hold">
                                          <p:stCondLst>
                                            <p:cond delay="0"/>
                                          </p:stCondLst>
                                        </p:cTn>
                                        <p:tgtEl>
                                          <p:spTgt spid="138246"/>
                                        </p:tgtEl>
                                        <p:attrNameLst>
                                          <p:attrName>style.visibility</p:attrName>
                                        </p:attrNameLst>
                                      </p:cBhvr>
                                      <p:to>
                                        <p:strVal val="visible"/>
                                      </p:to>
                                    </p:set>
                                    <p:anim calcmode="lin" valueType="num">
                                      <p:cBhvr additive="base">
                                        <p:cTn id="39" dur="500" fill="hold"/>
                                        <p:tgtEl>
                                          <p:spTgt spid="138246"/>
                                        </p:tgtEl>
                                        <p:attrNameLst>
                                          <p:attrName>ppt_x</p:attrName>
                                        </p:attrNameLst>
                                      </p:cBhvr>
                                      <p:tavLst>
                                        <p:tav tm="0">
                                          <p:val>
                                            <p:strVal val="0-#ppt_w/2"/>
                                          </p:val>
                                        </p:tav>
                                        <p:tav tm="100000">
                                          <p:val>
                                            <p:strVal val="#ppt_x"/>
                                          </p:val>
                                        </p:tav>
                                      </p:tavLst>
                                    </p:anim>
                                    <p:anim calcmode="lin" valueType="num">
                                      <p:cBhvr additive="base">
                                        <p:cTn id="40" dur="500" fill="hold"/>
                                        <p:tgtEl>
                                          <p:spTgt spid="138246"/>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6500"/>
                            </p:stCondLst>
                            <p:childTnLst>
                              <p:par>
                                <p:cTn id="42" presetID="1" presetClass="entr" presetSubtype="0" fill="hold" grpId="0" nodeType="afterEffect">
                                  <p:stCondLst>
                                    <p:cond delay="0"/>
                                  </p:stCondLst>
                                  <p:childTnLst>
                                    <p:set>
                                      <p:cBhvr>
                                        <p:cTn id="43" dur="1" fill="hold">
                                          <p:stCondLst>
                                            <p:cond delay="499"/>
                                          </p:stCondLst>
                                        </p:cTn>
                                        <p:tgtEl>
                                          <p:spTgt spid="138253"/>
                                        </p:tgtEl>
                                        <p:attrNameLst>
                                          <p:attrName>style.visibility</p:attrName>
                                        </p:attrNameLst>
                                      </p:cBhvr>
                                      <p:to>
                                        <p:strVal val="visible"/>
                                      </p:to>
                                    </p:set>
                                  </p:childTnLst>
                                </p:cTn>
                              </p:par>
                            </p:childTnLst>
                          </p:cTn>
                        </p:par>
                        <p:par>
                          <p:cTn id="44" fill="hold" nodeType="afterGroup">
                            <p:stCondLst>
                              <p:cond delay="7000"/>
                            </p:stCondLst>
                            <p:childTnLst>
                              <p:par>
                                <p:cTn id="45" presetID="1" presetClass="entr" presetSubtype="0" fill="hold" grpId="0" nodeType="afterEffect">
                                  <p:stCondLst>
                                    <p:cond delay="0"/>
                                  </p:stCondLst>
                                  <p:childTnLst>
                                    <p:set>
                                      <p:cBhvr>
                                        <p:cTn id="46" dur="1" fill="hold">
                                          <p:stCondLst>
                                            <p:cond delay="499"/>
                                          </p:stCondLst>
                                        </p:cTn>
                                        <p:tgtEl>
                                          <p:spTgt spid="138254"/>
                                        </p:tgtEl>
                                        <p:attrNameLst>
                                          <p:attrName>style.visibility</p:attrName>
                                        </p:attrNameLst>
                                      </p:cBhvr>
                                      <p:to>
                                        <p:strVal val="visible"/>
                                      </p:to>
                                    </p:set>
                                  </p:childTnLst>
                                </p:cTn>
                              </p:par>
                            </p:childTnLst>
                          </p:cTn>
                        </p:par>
                        <p:par>
                          <p:cTn id="47" fill="hold" nodeType="afterGroup">
                            <p:stCondLst>
                              <p:cond delay="7500"/>
                            </p:stCondLst>
                            <p:childTnLst>
                              <p:par>
                                <p:cTn id="48" presetID="2" presetClass="entr" presetSubtype="8" fill="hold" grpId="0" nodeType="afterEffect">
                                  <p:stCondLst>
                                    <p:cond delay="1000"/>
                                  </p:stCondLst>
                                  <p:childTnLst>
                                    <p:set>
                                      <p:cBhvr>
                                        <p:cTn id="49" dur="1" fill="hold">
                                          <p:stCondLst>
                                            <p:cond delay="0"/>
                                          </p:stCondLst>
                                        </p:cTn>
                                        <p:tgtEl>
                                          <p:spTgt spid="138247"/>
                                        </p:tgtEl>
                                        <p:attrNameLst>
                                          <p:attrName>style.visibility</p:attrName>
                                        </p:attrNameLst>
                                      </p:cBhvr>
                                      <p:to>
                                        <p:strVal val="visible"/>
                                      </p:to>
                                    </p:set>
                                    <p:anim calcmode="lin" valueType="num">
                                      <p:cBhvr additive="base">
                                        <p:cTn id="50" dur="500" fill="hold"/>
                                        <p:tgtEl>
                                          <p:spTgt spid="138247"/>
                                        </p:tgtEl>
                                        <p:attrNameLst>
                                          <p:attrName>ppt_x</p:attrName>
                                        </p:attrNameLst>
                                      </p:cBhvr>
                                      <p:tavLst>
                                        <p:tav tm="0">
                                          <p:val>
                                            <p:strVal val="0-#ppt_w/2"/>
                                          </p:val>
                                        </p:tav>
                                        <p:tav tm="100000">
                                          <p:val>
                                            <p:strVal val="#ppt_x"/>
                                          </p:val>
                                        </p:tav>
                                      </p:tavLst>
                                    </p:anim>
                                    <p:anim calcmode="lin" valueType="num">
                                      <p:cBhvr additive="base">
                                        <p:cTn id="51" dur="500" fill="hold"/>
                                        <p:tgtEl>
                                          <p:spTgt spid="138247"/>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9000"/>
                            </p:stCondLst>
                            <p:childTnLst>
                              <p:par>
                                <p:cTn id="53" presetID="2" presetClass="entr" presetSubtype="8" fill="hold" grpId="0" nodeType="afterEffect">
                                  <p:stCondLst>
                                    <p:cond delay="1000"/>
                                  </p:stCondLst>
                                  <p:childTnLst>
                                    <p:set>
                                      <p:cBhvr>
                                        <p:cTn id="54" dur="1" fill="hold">
                                          <p:stCondLst>
                                            <p:cond delay="0"/>
                                          </p:stCondLst>
                                        </p:cTn>
                                        <p:tgtEl>
                                          <p:spTgt spid="138248"/>
                                        </p:tgtEl>
                                        <p:attrNameLst>
                                          <p:attrName>style.visibility</p:attrName>
                                        </p:attrNameLst>
                                      </p:cBhvr>
                                      <p:to>
                                        <p:strVal val="visible"/>
                                      </p:to>
                                    </p:set>
                                    <p:anim calcmode="lin" valueType="num">
                                      <p:cBhvr additive="base">
                                        <p:cTn id="55" dur="500" fill="hold"/>
                                        <p:tgtEl>
                                          <p:spTgt spid="138248"/>
                                        </p:tgtEl>
                                        <p:attrNameLst>
                                          <p:attrName>ppt_x</p:attrName>
                                        </p:attrNameLst>
                                      </p:cBhvr>
                                      <p:tavLst>
                                        <p:tav tm="0">
                                          <p:val>
                                            <p:strVal val="0-#ppt_w/2"/>
                                          </p:val>
                                        </p:tav>
                                        <p:tav tm="100000">
                                          <p:val>
                                            <p:strVal val="#ppt_x"/>
                                          </p:val>
                                        </p:tav>
                                      </p:tavLst>
                                    </p:anim>
                                    <p:anim calcmode="lin" valueType="num">
                                      <p:cBhvr additive="base">
                                        <p:cTn id="56" dur="500" fill="hold"/>
                                        <p:tgtEl>
                                          <p:spTgt spid="1382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autoUpdateAnimBg="0"/>
      <p:bldP spid="138243" grpId="0" autoUpdateAnimBg="0"/>
      <p:bldP spid="138244" grpId="0" autoUpdateAnimBg="0"/>
      <p:bldP spid="138245" grpId="0" autoUpdateAnimBg="0"/>
      <p:bldP spid="138246" grpId="0" autoUpdateAnimBg="0"/>
      <p:bldP spid="138247" grpId="0" autoUpdateAnimBg="0"/>
      <p:bldP spid="138248" grpId="0" autoUpdateAnimBg="0"/>
      <p:bldP spid="138249" grpId="0" animBg="1"/>
      <p:bldP spid="138250" grpId="0" animBg="1"/>
      <p:bldP spid="138251" grpId="0" animBg="1"/>
      <p:bldP spid="138252" grpId="0" animBg="1"/>
      <p:bldP spid="138253" grpId="0" animBg="1"/>
      <p:bldP spid="13825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ChangeArrowheads="1"/>
          </p:cNvSpPr>
          <p:nvPr/>
        </p:nvSpPr>
        <p:spPr bwMode="auto">
          <a:xfrm>
            <a:off x="2286000" y="0"/>
            <a:ext cx="4114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0" lang="zh-CN" altLang="en-US" sz="4000">
              <a:effectLst>
                <a:outerShdw blurRad="38100" dist="38100" dir="2700000" algn="tl">
                  <a:srgbClr val="C0C0C0"/>
                </a:outerShdw>
              </a:effectLst>
              <a:latin typeface="华文彩云" pitchFamily="2" charset="-122"/>
              <a:ea typeface="华文彩云" pitchFamily="2" charset="-122"/>
            </a:endParaRPr>
          </a:p>
        </p:txBody>
      </p:sp>
      <p:sp>
        <p:nvSpPr>
          <p:cNvPr id="139267" name="Text Box 3"/>
          <p:cNvSpPr txBox="1">
            <a:spLocks noChangeArrowheads="1"/>
          </p:cNvSpPr>
          <p:nvPr/>
        </p:nvSpPr>
        <p:spPr bwMode="auto">
          <a:xfrm>
            <a:off x="2895600" y="0"/>
            <a:ext cx="358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0" lang="zh-CN" altLang="en-US" sz="3600">
                <a:solidFill>
                  <a:srgbClr val="FF3300"/>
                </a:solidFill>
                <a:effectLst>
                  <a:outerShdw blurRad="38100" dist="38100" dir="2700000" algn="tl">
                    <a:srgbClr val="C0C0C0"/>
                  </a:outerShdw>
                </a:effectLst>
                <a:latin typeface="华文彩云" pitchFamily="2" charset="-122"/>
                <a:ea typeface="华文彩云" pitchFamily="2" charset="-122"/>
              </a:rPr>
              <a:t>巴斯德之前</a:t>
            </a:r>
          </a:p>
        </p:txBody>
      </p:sp>
      <p:sp>
        <p:nvSpPr>
          <p:cNvPr id="139268" name="Text Box 4"/>
          <p:cNvSpPr txBox="1">
            <a:spLocks noChangeArrowheads="1"/>
          </p:cNvSpPr>
          <p:nvPr/>
        </p:nvSpPr>
        <p:spPr bwMode="auto">
          <a:xfrm>
            <a:off x="1371600" y="12954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solidFill>
                  <a:srgbClr val="FF3300"/>
                </a:solidFill>
                <a:effectLst>
                  <a:outerShdw blurRad="38100" dist="38100" dir="2700000" algn="tl">
                    <a:srgbClr val="C0C0C0"/>
                  </a:outerShdw>
                </a:effectLst>
                <a:latin typeface="华文彩云" pitchFamily="2" charset="-122"/>
                <a:ea typeface="华文彩云" pitchFamily="2" charset="-122"/>
              </a:rPr>
              <a:t>巴斯德</a:t>
            </a:r>
          </a:p>
        </p:txBody>
      </p:sp>
      <p:sp>
        <p:nvSpPr>
          <p:cNvPr id="139269" name="Text Box 5"/>
          <p:cNvSpPr txBox="1">
            <a:spLocks noChangeArrowheads="1"/>
          </p:cNvSpPr>
          <p:nvPr/>
        </p:nvSpPr>
        <p:spPr bwMode="auto">
          <a:xfrm>
            <a:off x="5410200" y="13716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solidFill>
                  <a:srgbClr val="FF3300"/>
                </a:solidFill>
                <a:effectLst>
                  <a:outerShdw blurRad="38100" dist="38100" dir="2700000" algn="tl">
                    <a:srgbClr val="C0C0C0"/>
                  </a:outerShdw>
                </a:effectLst>
                <a:latin typeface="华文彩云" pitchFamily="2" charset="-122"/>
                <a:ea typeface="华文彩云" pitchFamily="2" charset="-122"/>
              </a:rPr>
              <a:t>李比希</a:t>
            </a:r>
          </a:p>
        </p:txBody>
      </p:sp>
      <p:sp>
        <p:nvSpPr>
          <p:cNvPr id="139270" name="Text Box 6"/>
          <p:cNvSpPr txBox="1">
            <a:spLocks noChangeArrowheads="1"/>
          </p:cNvSpPr>
          <p:nvPr/>
        </p:nvSpPr>
        <p:spPr bwMode="auto">
          <a:xfrm>
            <a:off x="3429000" y="32766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solidFill>
                  <a:srgbClr val="FF3300"/>
                </a:solidFill>
                <a:effectLst>
                  <a:outerShdw blurRad="38100" dist="38100" dir="2700000" algn="tl">
                    <a:srgbClr val="C0C0C0"/>
                  </a:outerShdw>
                </a:effectLst>
                <a:latin typeface="华文彩云" pitchFamily="2" charset="-122"/>
                <a:ea typeface="华文彩云" pitchFamily="2" charset="-122"/>
              </a:rPr>
              <a:t>毕希纳</a:t>
            </a:r>
          </a:p>
        </p:txBody>
      </p:sp>
      <p:sp>
        <p:nvSpPr>
          <p:cNvPr id="139271" name="Text Box 7"/>
          <p:cNvSpPr txBox="1">
            <a:spLocks noChangeArrowheads="1"/>
          </p:cNvSpPr>
          <p:nvPr/>
        </p:nvSpPr>
        <p:spPr bwMode="auto">
          <a:xfrm>
            <a:off x="1371600" y="518160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solidFill>
                  <a:srgbClr val="FF3300"/>
                </a:solidFill>
                <a:effectLst>
                  <a:outerShdw blurRad="38100" dist="38100" dir="2700000" algn="tl">
                    <a:srgbClr val="C0C0C0"/>
                  </a:outerShdw>
                </a:effectLst>
                <a:latin typeface="华文彩云" pitchFamily="2" charset="-122"/>
                <a:ea typeface="华文彩云" pitchFamily="2" charset="-122"/>
              </a:rPr>
              <a:t>萨姆纳</a:t>
            </a:r>
          </a:p>
        </p:txBody>
      </p:sp>
      <p:sp>
        <p:nvSpPr>
          <p:cNvPr id="139272" name="Text Box 8"/>
          <p:cNvSpPr txBox="1">
            <a:spLocks noChangeArrowheads="1"/>
          </p:cNvSpPr>
          <p:nvPr/>
        </p:nvSpPr>
        <p:spPr bwMode="auto">
          <a:xfrm>
            <a:off x="4572000" y="5181600"/>
            <a:ext cx="2927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0" lang="zh-CN" altLang="en-US" sz="3600">
                <a:solidFill>
                  <a:srgbClr val="FF3300"/>
                </a:solidFill>
                <a:effectLst>
                  <a:outerShdw blurRad="38100" dist="38100" dir="2700000" algn="tl">
                    <a:srgbClr val="C0C0C0"/>
                  </a:outerShdw>
                </a:effectLst>
                <a:latin typeface="华文彩云" pitchFamily="2" charset="-122"/>
                <a:ea typeface="华文彩云" pitchFamily="2" charset="-122"/>
              </a:rPr>
              <a:t>切赫和奥特曼</a:t>
            </a:r>
          </a:p>
        </p:txBody>
      </p:sp>
      <p:sp>
        <p:nvSpPr>
          <p:cNvPr id="139273" name="Rectangle 9"/>
          <p:cNvSpPr>
            <a:spLocks noChangeArrowheads="1"/>
          </p:cNvSpPr>
          <p:nvPr/>
        </p:nvSpPr>
        <p:spPr bwMode="auto">
          <a:xfrm>
            <a:off x="1219200" y="838200"/>
            <a:ext cx="6477000" cy="457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0" lang="zh-CN" altLang="en-US" b="1">
                <a:effectLst>
                  <a:outerShdw blurRad="38100" dist="38100" dir="2700000" algn="tl">
                    <a:srgbClr val="C0C0C0"/>
                  </a:outerShdw>
                </a:effectLst>
                <a:latin typeface="宋体" pitchFamily="2" charset="-122"/>
              </a:rPr>
              <a:t>发酵是纯化学反应，与生命活动无关</a:t>
            </a:r>
          </a:p>
        </p:txBody>
      </p:sp>
      <p:sp>
        <p:nvSpPr>
          <p:cNvPr id="139274" name="Rectangle 10"/>
          <p:cNvSpPr>
            <a:spLocks noChangeArrowheads="1"/>
          </p:cNvSpPr>
          <p:nvPr/>
        </p:nvSpPr>
        <p:spPr bwMode="auto">
          <a:xfrm>
            <a:off x="152400" y="2057400"/>
            <a:ext cx="4191000" cy="1143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0" lang="zh-CN" altLang="en-US">
                <a:effectLst>
                  <a:outerShdw blurRad="38100" dist="38100" dir="2700000" algn="tl">
                    <a:srgbClr val="C0C0C0"/>
                  </a:outerShdw>
                </a:effectLst>
                <a:latin typeface="华文彩云" pitchFamily="2" charset="-122"/>
                <a:ea typeface="华文彩云" pitchFamily="2" charset="-122"/>
              </a:rPr>
              <a:t>  </a:t>
            </a:r>
            <a:r>
              <a:rPr kumimoji="0" lang="zh-CN" altLang="en-US" b="1">
                <a:effectLst>
                  <a:outerShdw blurRad="38100" dist="38100" dir="2700000" algn="tl">
                    <a:srgbClr val="C0C0C0"/>
                  </a:outerShdw>
                </a:effectLst>
                <a:latin typeface="宋体" pitchFamily="2" charset="-122"/>
              </a:rPr>
              <a:t>发酵与活细胞有关，发酵是</a:t>
            </a:r>
          </a:p>
          <a:p>
            <a:pPr algn="ctr"/>
            <a:r>
              <a:rPr kumimoji="0" lang="zh-CN" altLang="en-US" b="1">
                <a:effectLst>
                  <a:outerShdw blurRad="38100" dist="38100" dir="2700000" algn="tl">
                    <a:srgbClr val="C0C0C0"/>
                  </a:outerShdw>
                </a:effectLst>
                <a:latin typeface="宋体" pitchFamily="2" charset="-122"/>
              </a:rPr>
              <a:t>整个细胞而不是细胞中的某</a:t>
            </a:r>
          </a:p>
          <a:p>
            <a:pPr algn="ctr"/>
            <a:r>
              <a:rPr kumimoji="0" lang="zh-CN" altLang="en-US" b="1">
                <a:effectLst>
                  <a:outerShdw blurRad="38100" dist="38100" dir="2700000" algn="tl">
                    <a:srgbClr val="C0C0C0"/>
                  </a:outerShdw>
                </a:effectLst>
                <a:latin typeface="宋体" pitchFamily="2" charset="-122"/>
              </a:rPr>
              <a:t>些物质在起作用</a:t>
            </a:r>
            <a:r>
              <a:rPr kumimoji="0" lang="zh-CN" altLang="en-US">
                <a:effectLst>
                  <a:outerShdw blurRad="38100" dist="38100" dir="2700000" algn="tl">
                    <a:srgbClr val="C0C0C0"/>
                  </a:outerShdw>
                </a:effectLst>
                <a:latin typeface="华文彩云" pitchFamily="2" charset="-122"/>
                <a:ea typeface="华文彩云" pitchFamily="2" charset="-122"/>
              </a:rPr>
              <a:t>            </a:t>
            </a:r>
          </a:p>
        </p:txBody>
      </p:sp>
      <p:sp>
        <p:nvSpPr>
          <p:cNvPr id="139275" name="Rectangle 11"/>
          <p:cNvSpPr>
            <a:spLocks noChangeArrowheads="1"/>
          </p:cNvSpPr>
          <p:nvPr/>
        </p:nvSpPr>
        <p:spPr bwMode="auto">
          <a:xfrm>
            <a:off x="4495800" y="2057400"/>
            <a:ext cx="4191000" cy="1143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0" lang="zh-CN" altLang="en-US">
              <a:effectLst>
                <a:outerShdw blurRad="38100" dist="38100" dir="2700000" algn="tl">
                  <a:srgbClr val="C0C0C0"/>
                </a:outerShdw>
              </a:effectLst>
              <a:latin typeface="宋体" pitchFamily="2" charset="-122"/>
            </a:endParaRPr>
          </a:p>
          <a:p>
            <a:pPr algn="ctr"/>
            <a:r>
              <a:rPr kumimoji="0" lang="zh-CN" altLang="en-US">
                <a:effectLst>
                  <a:outerShdw blurRad="38100" dist="38100" dir="2700000" algn="tl">
                    <a:srgbClr val="C0C0C0"/>
                  </a:outerShdw>
                </a:effectLst>
                <a:latin typeface="宋体" pitchFamily="2" charset="-122"/>
              </a:rPr>
              <a:t>  </a:t>
            </a:r>
            <a:r>
              <a:rPr kumimoji="0" lang="zh-CN" altLang="en-US" b="1">
                <a:effectLst>
                  <a:outerShdw blurRad="38100" dist="38100" dir="2700000" algn="tl">
                    <a:srgbClr val="C0C0C0"/>
                  </a:outerShdw>
                </a:effectLst>
                <a:latin typeface="宋体" pitchFamily="2" charset="-122"/>
              </a:rPr>
              <a:t>引起发酵的是细胞中的某些</a:t>
            </a:r>
          </a:p>
          <a:p>
            <a:pPr algn="ctr"/>
            <a:r>
              <a:rPr kumimoji="0" lang="zh-CN" altLang="en-US" b="1">
                <a:effectLst>
                  <a:outerShdw blurRad="38100" dist="38100" dir="2700000" algn="tl">
                    <a:srgbClr val="C0C0C0"/>
                  </a:outerShdw>
                </a:effectLst>
                <a:latin typeface="宋体" pitchFamily="2" charset="-122"/>
              </a:rPr>
              <a:t>物质，但是这些物质只有在</a:t>
            </a:r>
          </a:p>
          <a:p>
            <a:pPr algn="ctr"/>
            <a:r>
              <a:rPr kumimoji="0" lang="zh-CN" altLang="en-US" b="1">
                <a:effectLst>
                  <a:outerShdw blurRad="38100" dist="38100" dir="2700000" algn="tl">
                    <a:srgbClr val="C0C0C0"/>
                  </a:outerShdw>
                </a:effectLst>
                <a:latin typeface="宋体" pitchFamily="2" charset="-122"/>
              </a:rPr>
              <a:t>酵母细胞死亡后才能发挥作用</a:t>
            </a:r>
          </a:p>
          <a:p>
            <a:pPr algn="ctr"/>
            <a:endParaRPr kumimoji="0" lang="zh-CN" altLang="en-US" b="1">
              <a:effectLst>
                <a:outerShdw blurRad="38100" dist="38100" dir="2700000" algn="tl">
                  <a:srgbClr val="C0C0C0"/>
                </a:outerShdw>
              </a:effectLst>
              <a:latin typeface="宋体" pitchFamily="2" charset="-122"/>
            </a:endParaRPr>
          </a:p>
        </p:txBody>
      </p:sp>
      <p:sp>
        <p:nvSpPr>
          <p:cNvPr id="139276" name="Rectangle 12"/>
          <p:cNvSpPr>
            <a:spLocks noChangeArrowheads="1"/>
          </p:cNvSpPr>
          <p:nvPr/>
        </p:nvSpPr>
        <p:spPr bwMode="auto">
          <a:xfrm>
            <a:off x="152400" y="4114800"/>
            <a:ext cx="8686800" cy="914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0" lang="zh-CN" altLang="en-US" sz="2800" b="1">
                <a:effectLst>
                  <a:outerShdw blurRad="38100" dist="38100" dir="2700000" algn="tl">
                    <a:srgbClr val="C0C0C0"/>
                  </a:outerShdw>
                </a:effectLst>
                <a:latin typeface="宋体" pitchFamily="2" charset="-122"/>
              </a:rPr>
              <a:t>  </a:t>
            </a:r>
            <a:r>
              <a:rPr kumimoji="0" lang="zh-CN" altLang="en-US" b="1">
                <a:effectLst>
                  <a:outerShdw blurRad="38100" dist="38100" dir="2700000" algn="tl">
                    <a:srgbClr val="C0C0C0"/>
                  </a:outerShdw>
                </a:effectLst>
                <a:latin typeface="宋体" pitchFamily="2" charset="-122"/>
              </a:rPr>
              <a:t>酵母细胞中的某些物质能够在酵母细胞破碎后继续起</a:t>
            </a:r>
          </a:p>
          <a:p>
            <a:pPr algn="ctr"/>
            <a:r>
              <a:rPr kumimoji="0" lang="zh-CN" altLang="en-US" b="1">
                <a:effectLst>
                  <a:outerShdw blurRad="38100" dist="38100" dir="2700000" algn="tl">
                    <a:srgbClr val="C0C0C0"/>
                  </a:outerShdw>
                </a:effectLst>
                <a:latin typeface="宋体" pitchFamily="2" charset="-122"/>
              </a:rPr>
              <a:t>催化作用，就象在活酵母细胞中一样</a:t>
            </a:r>
            <a:r>
              <a:rPr kumimoji="0" lang="zh-CN" altLang="en-US" sz="2800" b="1">
                <a:effectLst>
                  <a:outerShdw blurRad="38100" dist="38100" dir="2700000" algn="tl">
                    <a:srgbClr val="C0C0C0"/>
                  </a:outerShdw>
                </a:effectLst>
                <a:latin typeface="宋体" pitchFamily="2" charset="-122"/>
              </a:rPr>
              <a:t>                 </a:t>
            </a:r>
          </a:p>
        </p:txBody>
      </p:sp>
      <p:sp>
        <p:nvSpPr>
          <p:cNvPr id="139277" name="Rectangle 13"/>
          <p:cNvSpPr>
            <a:spLocks noChangeArrowheads="1"/>
          </p:cNvSpPr>
          <p:nvPr/>
        </p:nvSpPr>
        <p:spPr bwMode="auto">
          <a:xfrm>
            <a:off x="381000" y="5943600"/>
            <a:ext cx="3200400" cy="609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0" lang="zh-CN" altLang="en-US" b="1">
                <a:effectLst>
                  <a:outerShdw blurRad="38100" dist="38100" dir="2700000" algn="tl">
                    <a:srgbClr val="C0C0C0"/>
                  </a:outerShdw>
                </a:effectLst>
                <a:latin typeface="宋体" pitchFamily="2" charset="-122"/>
              </a:rPr>
              <a:t>酶是蛋白质</a:t>
            </a:r>
          </a:p>
        </p:txBody>
      </p:sp>
      <p:sp>
        <p:nvSpPr>
          <p:cNvPr id="139278" name="Rectangle 14"/>
          <p:cNvSpPr>
            <a:spLocks noChangeArrowheads="1"/>
          </p:cNvSpPr>
          <p:nvPr/>
        </p:nvSpPr>
        <p:spPr bwMode="auto">
          <a:xfrm>
            <a:off x="4495800" y="5943600"/>
            <a:ext cx="3352800" cy="609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0" lang="zh-CN" altLang="en-US" b="1">
                <a:effectLst>
                  <a:outerShdw blurRad="38100" dist="38100" dir="2700000" algn="tl">
                    <a:srgbClr val="C0C0C0"/>
                  </a:outerShdw>
                </a:effectLst>
                <a:latin typeface="宋体" pitchFamily="2" charset="-122"/>
              </a:rPr>
              <a:t>少数的</a:t>
            </a:r>
            <a:r>
              <a:rPr kumimoji="0" lang="en-US" altLang="zh-CN" b="1">
                <a:effectLst>
                  <a:outerShdw blurRad="38100" dist="38100" dir="2700000" algn="tl">
                    <a:srgbClr val="C0C0C0"/>
                  </a:outerShdw>
                </a:effectLst>
                <a:latin typeface="宋体" pitchFamily="2" charset="-122"/>
              </a:rPr>
              <a:t>RNA</a:t>
            </a:r>
            <a:r>
              <a:rPr kumimoji="0" lang="zh-CN" altLang="en-US" b="1">
                <a:effectLst>
                  <a:outerShdw blurRad="38100" dist="38100" dir="2700000" algn="tl">
                    <a:srgbClr val="C0C0C0"/>
                  </a:outerShdw>
                </a:effectLst>
                <a:latin typeface="宋体" pitchFamily="2" charset="-122"/>
              </a:rPr>
              <a:t>具有催化作用</a:t>
            </a:r>
          </a:p>
        </p:txBody>
      </p:sp>
      <p:pic>
        <p:nvPicPr>
          <p:cNvPr id="139279" name="Picture 15" descr="17">
            <a:hlinkClick r:id="" action="ppaction://noaction"/>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6019800"/>
            <a:ext cx="1219200" cy="650875"/>
          </a:xfrm>
          <a:prstGeom prst="rect">
            <a:avLst/>
          </a:prstGeom>
          <a:noFill/>
          <a:extLst>
            <a:ext uri="{909E8E84-426E-40DD-AFC4-6F175D3DCCD1}">
              <a14:hiddenFill xmlns:a14="http://schemas.microsoft.com/office/drawing/2010/main">
                <a:solidFill>
                  <a:srgbClr val="FFFFFF"/>
                </a:solidFill>
              </a14:hiddenFill>
            </a:ext>
          </a:extLst>
        </p:spPr>
      </p:pic>
      <p:sp>
        <p:nvSpPr>
          <p:cNvPr id="139280" name="Line 16"/>
          <p:cNvSpPr>
            <a:spLocks noChangeShapeType="1"/>
          </p:cNvSpPr>
          <p:nvPr/>
        </p:nvSpPr>
        <p:spPr bwMode="auto">
          <a:xfrm>
            <a:off x="1371600" y="2438400"/>
            <a:ext cx="1066800" cy="0"/>
          </a:xfrm>
          <a:prstGeom prst="line">
            <a:avLst/>
          </a:prstGeom>
          <a:noFill/>
          <a:ln w="381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9281" name="Line 17"/>
          <p:cNvSpPr>
            <a:spLocks noChangeShapeType="1"/>
          </p:cNvSpPr>
          <p:nvPr/>
        </p:nvSpPr>
        <p:spPr bwMode="auto">
          <a:xfrm>
            <a:off x="533400" y="5029200"/>
            <a:ext cx="1219200" cy="0"/>
          </a:xfrm>
          <a:prstGeom prst="line">
            <a:avLst/>
          </a:prstGeom>
          <a:noFill/>
          <a:ln w="381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9282" name="Line 18"/>
          <p:cNvSpPr>
            <a:spLocks noChangeShapeType="1"/>
          </p:cNvSpPr>
          <p:nvPr/>
        </p:nvSpPr>
        <p:spPr bwMode="auto">
          <a:xfrm>
            <a:off x="4724400" y="2819400"/>
            <a:ext cx="685800" cy="0"/>
          </a:xfrm>
          <a:prstGeom prst="line">
            <a:avLst/>
          </a:prstGeom>
          <a:noFill/>
          <a:ln w="381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6841597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9273"/>
                                        </p:tgtEl>
                                        <p:attrNameLst>
                                          <p:attrName>style.visibility</p:attrName>
                                        </p:attrNameLst>
                                      </p:cBhvr>
                                      <p:to>
                                        <p:strVal val="visible"/>
                                      </p:to>
                                    </p:set>
                                    <p:anim calcmode="lin" valueType="num">
                                      <p:cBhvr additive="base">
                                        <p:cTn id="7" dur="500" fill="hold"/>
                                        <p:tgtEl>
                                          <p:spTgt spid="139273"/>
                                        </p:tgtEl>
                                        <p:attrNameLst>
                                          <p:attrName>ppt_x</p:attrName>
                                        </p:attrNameLst>
                                      </p:cBhvr>
                                      <p:tavLst>
                                        <p:tav tm="0">
                                          <p:val>
                                            <p:strVal val="0-#ppt_w/2"/>
                                          </p:val>
                                        </p:tav>
                                        <p:tav tm="100000">
                                          <p:val>
                                            <p:strVal val="#ppt_x"/>
                                          </p:val>
                                        </p:tav>
                                      </p:tavLst>
                                    </p:anim>
                                    <p:anim calcmode="lin" valueType="num">
                                      <p:cBhvr additive="base">
                                        <p:cTn id="8" dur="500" fill="hold"/>
                                        <p:tgtEl>
                                          <p:spTgt spid="13927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9274"/>
                                        </p:tgtEl>
                                        <p:attrNameLst>
                                          <p:attrName>style.visibility</p:attrName>
                                        </p:attrNameLst>
                                      </p:cBhvr>
                                      <p:to>
                                        <p:strVal val="visible"/>
                                      </p:to>
                                    </p:set>
                                    <p:anim calcmode="lin" valueType="num">
                                      <p:cBhvr additive="base">
                                        <p:cTn id="13" dur="500" fill="hold"/>
                                        <p:tgtEl>
                                          <p:spTgt spid="139274"/>
                                        </p:tgtEl>
                                        <p:attrNameLst>
                                          <p:attrName>ppt_x</p:attrName>
                                        </p:attrNameLst>
                                      </p:cBhvr>
                                      <p:tavLst>
                                        <p:tav tm="0">
                                          <p:val>
                                            <p:strVal val="0-#ppt_w/2"/>
                                          </p:val>
                                        </p:tav>
                                        <p:tav tm="100000">
                                          <p:val>
                                            <p:strVal val="#ppt_x"/>
                                          </p:val>
                                        </p:tav>
                                      </p:tavLst>
                                    </p:anim>
                                    <p:anim calcmode="lin" valueType="num">
                                      <p:cBhvr additive="base">
                                        <p:cTn id="14" dur="500" fill="hold"/>
                                        <p:tgtEl>
                                          <p:spTgt spid="13927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37" fill="hold" grpId="0" nodeType="clickEffect">
                                  <p:stCondLst>
                                    <p:cond delay="0"/>
                                  </p:stCondLst>
                                  <p:childTnLst>
                                    <p:set>
                                      <p:cBhvr>
                                        <p:cTn id="18" dur="1" fill="hold">
                                          <p:stCondLst>
                                            <p:cond delay="0"/>
                                          </p:stCondLst>
                                        </p:cTn>
                                        <p:tgtEl>
                                          <p:spTgt spid="139280"/>
                                        </p:tgtEl>
                                        <p:attrNameLst>
                                          <p:attrName>style.visibility</p:attrName>
                                        </p:attrNameLst>
                                      </p:cBhvr>
                                      <p:to>
                                        <p:strVal val="visible"/>
                                      </p:to>
                                    </p:set>
                                    <p:animEffect transition="in" filter="barn(outVertical)">
                                      <p:cBhvr>
                                        <p:cTn id="19" dur="500"/>
                                        <p:tgtEl>
                                          <p:spTgt spid="13928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139275"/>
                                        </p:tgtEl>
                                        <p:attrNameLst>
                                          <p:attrName>style.visibility</p:attrName>
                                        </p:attrNameLst>
                                      </p:cBhvr>
                                      <p:to>
                                        <p:strVal val="visible"/>
                                      </p:to>
                                    </p:set>
                                    <p:anim calcmode="lin" valueType="num">
                                      <p:cBhvr additive="base">
                                        <p:cTn id="24" dur="500" fill="hold"/>
                                        <p:tgtEl>
                                          <p:spTgt spid="139275"/>
                                        </p:tgtEl>
                                        <p:attrNameLst>
                                          <p:attrName>ppt_x</p:attrName>
                                        </p:attrNameLst>
                                      </p:cBhvr>
                                      <p:tavLst>
                                        <p:tav tm="0">
                                          <p:val>
                                            <p:strVal val="0-#ppt_w/2"/>
                                          </p:val>
                                        </p:tav>
                                        <p:tav tm="100000">
                                          <p:val>
                                            <p:strVal val="#ppt_x"/>
                                          </p:val>
                                        </p:tav>
                                      </p:tavLst>
                                    </p:anim>
                                    <p:anim calcmode="lin" valueType="num">
                                      <p:cBhvr additive="base">
                                        <p:cTn id="25" dur="500" fill="hold"/>
                                        <p:tgtEl>
                                          <p:spTgt spid="139275"/>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6" presetClass="entr" presetSubtype="37" fill="hold" grpId="0" nodeType="clickEffect">
                                  <p:stCondLst>
                                    <p:cond delay="0"/>
                                  </p:stCondLst>
                                  <p:childTnLst>
                                    <p:set>
                                      <p:cBhvr>
                                        <p:cTn id="29" dur="1" fill="hold">
                                          <p:stCondLst>
                                            <p:cond delay="0"/>
                                          </p:stCondLst>
                                        </p:cTn>
                                        <p:tgtEl>
                                          <p:spTgt spid="139282"/>
                                        </p:tgtEl>
                                        <p:attrNameLst>
                                          <p:attrName>style.visibility</p:attrName>
                                        </p:attrNameLst>
                                      </p:cBhvr>
                                      <p:to>
                                        <p:strVal val="visible"/>
                                      </p:to>
                                    </p:set>
                                    <p:animEffect transition="in" filter="barn(outVertical)">
                                      <p:cBhvr>
                                        <p:cTn id="30" dur="500"/>
                                        <p:tgtEl>
                                          <p:spTgt spid="13928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39276"/>
                                        </p:tgtEl>
                                        <p:attrNameLst>
                                          <p:attrName>style.visibility</p:attrName>
                                        </p:attrNameLst>
                                      </p:cBhvr>
                                      <p:to>
                                        <p:strVal val="visible"/>
                                      </p:to>
                                    </p:set>
                                    <p:anim calcmode="lin" valueType="num">
                                      <p:cBhvr additive="base">
                                        <p:cTn id="35" dur="500" fill="hold"/>
                                        <p:tgtEl>
                                          <p:spTgt spid="139276"/>
                                        </p:tgtEl>
                                        <p:attrNameLst>
                                          <p:attrName>ppt_x</p:attrName>
                                        </p:attrNameLst>
                                      </p:cBhvr>
                                      <p:tavLst>
                                        <p:tav tm="0">
                                          <p:val>
                                            <p:strVal val="0-#ppt_w/2"/>
                                          </p:val>
                                        </p:tav>
                                        <p:tav tm="100000">
                                          <p:val>
                                            <p:strVal val="#ppt_x"/>
                                          </p:val>
                                        </p:tav>
                                      </p:tavLst>
                                    </p:anim>
                                    <p:anim calcmode="lin" valueType="num">
                                      <p:cBhvr additive="base">
                                        <p:cTn id="36" dur="500" fill="hold"/>
                                        <p:tgtEl>
                                          <p:spTgt spid="139276"/>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6" presetClass="entr" presetSubtype="37" fill="hold" grpId="0" nodeType="clickEffect">
                                  <p:stCondLst>
                                    <p:cond delay="0"/>
                                  </p:stCondLst>
                                  <p:childTnLst>
                                    <p:set>
                                      <p:cBhvr>
                                        <p:cTn id="40" dur="1" fill="hold">
                                          <p:stCondLst>
                                            <p:cond delay="0"/>
                                          </p:stCondLst>
                                        </p:cTn>
                                        <p:tgtEl>
                                          <p:spTgt spid="139281"/>
                                        </p:tgtEl>
                                        <p:attrNameLst>
                                          <p:attrName>style.visibility</p:attrName>
                                        </p:attrNameLst>
                                      </p:cBhvr>
                                      <p:to>
                                        <p:strVal val="visible"/>
                                      </p:to>
                                    </p:set>
                                    <p:animEffect transition="in" filter="barn(outVertical)">
                                      <p:cBhvr>
                                        <p:cTn id="41" dur="500"/>
                                        <p:tgtEl>
                                          <p:spTgt spid="13928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39277"/>
                                        </p:tgtEl>
                                        <p:attrNameLst>
                                          <p:attrName>style.visibility</p:attrName>
                                        </p:attrNameLst>
                                      </p:cBhvr>
                                      <p:to>
                                        <p:strVal val="visible"/>
                                      </p:to>
                                    </p:set>
                                    <p:anim calcmode="lin" valueType="num">
                                      <p:cBhvr additive="base">
                                        <p:cTn id="46" dur="500" fill="hold"/>
                                        <p:tgtEl>
                                          <p:spTgt spid="139277"/>
                                        </p:tgtEl>
                                        <p:attrNameLst>
                                          <p:attrName>ppt_x</p:attrName>
                                        </p:attrNameLst>
                                      </p:cBhvr>
                                      <p:tavLst>
                                        <p:tav tm="0">
                                          <p:val>
                                            <p:strVal val="0-#ppt_w/2"/>
                                          </p:val>
                                        </p:tav>
                                        <p:tav tm="100000">
                                          <p:val>
                                            <p:strVal val="#ppt_x"/>
                                          </p:val>
                                        </p:tav>
                                      </p:tavLst>
                                    </p:anim>
                                    <p:anim calcmode="lin" valueType="num">
                                      <p:cBhvr additive="base">
                                        <p:cTn id="47" dur="500" fill="hold"/>
                                        <p:tgtEl>
                                          <p:spTgt spid="139277"/>
                                        </p:tgtEl>
                                        <p:attrNameLst>
                                          <p:attrName>ppt_y</p:attrName>
                                        </p:attrNameLst>
                                      </p:cBhvr>
                                      <p:tavLst>
                                        <p:tav tm="0">
                                          <p:val>
                                            <p:strVal val="#ppt_y"/>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8" fill="hold" grpId="0" nodeType="clickEffect">
                                  <p:stCondLst>
                                    <p:cond delay="0"/>
                                  </p:stCondLst>
                                  <p:childTnLst>
                                    <p:set>
                                      <p:cBhvr>
                                        <p:cTn id="51" dur="1" fill="hold">
                                          <p:stCondLst>
                                            <p:cond delay="0"/>
                                          </p:stCondLst>
                                        </p:cTn>
                                        <p:tgtEl>
                                          <p:spTgt spid="139278"/>
                                        </p:tgtEl>
                                        <p:attrNameLst>
                                          <p:attrName>style.visibility</p:attrName>
                                        </p:attrNameLst>
                                      </p:cBhvr>
                                      <p:to>
                                        <p:strVal val="visible"/>
                                      </p:to>
                                    </p:set>
                                    <p:anim calcmode="lin" valueType="num">
                                      <p:cBhvr additive="base">
                                        <p:cTn id="52" dur="500" fill="hold"/>
                                        <p:tgtEl>
                                          <p:spTgt spid="139278"/>
                                        </p:tgtEl>
                                        <p:attrNameLst>
                                          <p:attrName>ppt_x</p:attrName>
                                        </p:attrNameLst>
                                      </p:cBhvr>
                                      <p:tavLst>
                                        <p:tav tm="0">
                                          <p:val>
                                            <p:strVal val="0-#ppt_w/2"/>
                                          </p:val>
                                        </p:tav>
                                        <p:tav tm="100000">
                                          <p:val>
                                            <p:strVal val="#ppt_x"/>
                                          </p:val>
                                        </p:tav>
                                      </p:tavLst>
                                    </p:anim>
                                    <p:anim calcmode="lin" valueType="num">
                                      <p:cBhvr additive="base">
                                        <p:cTn id="53" dur="500" fill="hold"/>
                                        <p:tgtEl>
                                          <p:spTgt spid="1392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73" grpId="0" animBg="1" autoUpdateAnimBg="0"/>
      <p:bldP spid="139274" grpId="0" animBg="1" autoUpdateAnimBg="0"/>
      <p:bldP spid="139275" grpId="0" animBg="1" autoUpdateAnimBg="0"/>
      <p:bldP spid="139276" grpId="0" animBg="1" autoUpdateAnimBg="0"/>
      <p:bldP spid="139277" grpId="0" animBg="1" autoUpdateAnimBg="0"/>
      <p:bldP spid="139278" grpId="0" animBg="1" autoUpdateAnimBg="0"/>
      <p:bldP spid="139280" grpId="0" animBg="1"/>
      <p:bldP spid="139281" grpId="0" animBg="1"/>
      <p:bldP spid="13928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endParaRPr lang="zh-CN" altLang="en-US"/>
          </a:p>
        </p:txBody>
      </p:sp>
      <p:sp>
        <p:nvSpPr>
          <p:cNvPr id="143363" name="Rectangle 3"/>
          <p:cNvSpPr>
            <a:spLocks noGrp="1" noChangeArrowheads="1"/>
          </p:cNvSpPr>
          <p:nvPr>
            <p:ph type="body" idx="1"/>
          </p:nvPr>
        </p:nvSpPr>
        <p:spPr/>
        <p:txBody>
          <a:bodyPr/>
          <a:lstStyle/>
          <a:p>
            <a:endParaRPr lang="zh-CN" altLang="en-US"/>
          </a:p>
        </p:txBody>
      </p:sp>
      <p:sp>
        <p:nvSpPr>
          <p:cNvPr id="143364" name="Rectangle 4"/>
          <p:cNvSpPr>
            <a:spLocks noRot="1" noChangeArrowheads="1"/>
          </p:cNvSpPr>
          <p:nvPr/>
        </p:nvSpPr>
        <p:spPr bwMode="auto">
          <a:xfrm>
            <a:off x="395288" y="2492375"/>
            <a:ext cx="4343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folHlink"/>
              </a:buClr>
              <a:buSzPct val="85000"/>
              <a:buFont typeface="Wingdings 2" pitchFamily="18" charset="2"/>
              <a:buNone/>
            </a:pPr>
            <a:r>
              <a:rPr kumimoji="0" lang="zh-CN" altLang="en-US" sz="4000" b="1">
                <a:latin typeface="Arial" pitchFamily="34" charset="0"/>
              </a:rPr>
              <a:t>（</a:t>
            </a:r>
            <a:r>
              <a:rPr kumimoji="0" lang="en-US" altLang="zh-CN" sz="4000" b="1">
                <a:latin typeface="Arial" pitchFamily="34" charset="0"/>
              </a:rPr>
              <a:t>2</a:t>
            </a:r>
            <a:r>
              <a:rPr kumimoji="0" lang="zh-CN" altLang="en-US" sz="4000" b="1">
                <a:latin typeface="Arial" pitchFamily="34" charset="0"/>
              </a:rPr>
              <a:t>）酶的定义</a:t>
            </a:r>
          </a:p>
        </p:txBody>
      </p:sp>
      <p:sp>
        <p:nvSpPr>
          <p:cNvPr id="143365" name="Rectangle 5"/>
          <p:cNvSpPr>
            <a:spLocks noRot="1" noChangeArrowheads="1"/>
          </p:cNvSpPr>
          <p:nvPr/>
        </p:nvSpPr>
        <p:spPr bwMode="auto">
          <a:xfrm>
            <a:off x="838200" y="3505200"/>
            <a:ext cx="793115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folHlink"/>
              </a:buClr>
              <a:buSzPct val="85000"/>
              <a:buFont typeface="Wingdings 2" pitchFamily="18" charset="2"/>
              <a:buNone/>
            </a:pPr>
            <a:r>
              <a:rPr kumimoji="0" lang="zh-CN" altLang="en-US" sz="3200">
                <a:solidFill>
                  <a:srgbClr val="9900CC"/>
                </a:solidFill>
                <a:latin typeface="Arial" pitchFamily="34" charset="0"/>
              </a:rPr>
              <a:t>   </a:t>
            </a:r>
            <a:r>
              <a:rPr kumimoji="0" lang="zh-CN" altLang="en-US" sz="3200" b="1">
                <a:latin typeface="Arial" pitchFamily="34" charset="0"/>
              </a:rPr>
              <a:t>酶是</a:t>
            </a:r>
            <a:r>
              <a:rPr kumimoji="0" lang="zh-CN" altLang="en-US" sz="3200" b="1">
                <a:solidFill>
                  <a:srgbClr val="CC0000"/>
                </a:solidFill>
                <a:latin typeface="Arial" pitchFamily="34" charset="0"/>
              </a:rPr>
              <a:t>活细胞</a:t>
            </a:r>
            <a:r>
              <a:rPr kumimoji="0" lang="zh-CN" altLang="en-US" sz="3200" b="1">
                <a:latin typeface="Arial" pitchFamily="34" charset="0"/>
              </a:rPr>
              <a:t>产生的一类具有</a:t>
            </a:r>
            <a:r>
              <a:rPr kumimoji="0" lang="zh-CN" altLang="en-US" sz="3200" b="1">
                <a:solidFill>
                  <a:srgbClr val="CC0000"/>
                </a:solidFill>
                <a:latin typeface="Arial" pitchFamily="34" charset="0"/>
              </a:rPr>
              <a:t>催化作用</a:t>
            </a:r>
            <a:r>
              <a:rPr kumimoji="0" lang="zh-CN" altLang="en-US" sz="3200" b="1">
                <a:latin typeface="Arial" pitchFamily="34" charset="0"/>
              </a:rPr>
              <a:t>的</a:t>
            </a:r>
            <a:r>
              <a:rPr kumimoji="0" lang="zh-CN" altLang="en-US" sz="3200" b="1">
                <a:solidFill>
                  <a:srgbClr val="CC0000"/>
                </a:solidFill>
                <a:latin typeface="Arial" pitchFamily="34" charset="0"/>
              </a:rPr>
              <a:t>有机物</a:t>
            </a:r>
            <a:r>
              <a:rPr kumimoji="0" lang="zh-CN" altLang="en-US" sz="3200" b="1">
                <a:latin typeface="Arial" pitchFamily="34" charset="0"/>
              </a:rPr>
              <a:t>，其中绝大多数是</a:t>
            </a:r>
            <a:r>
              <a:rPr kumimoji="0" lang="zh-CN" altLang="en-US" sz="3200" b="1">
                <a:solidFill>
                  <a:srgbClr val="0000FF"/>
                </a:solidFill>
                <a:latin typeface="Arial" pitchFamily="34" charset="0"/>
              </a:rPr>
              <a:t>蛋白质</a:t>
            </a:r>
            <a:r>
              <a:rPr kumimoji="0" lang="zh-CN" altLang="en-US" sz="3200" b="1">
                <a:latin typeface="Arial" pitchFamily="34" charset="0"/>
              </a:rPr>
              <a:t>，少数是</a:t>
            </a:r>
            <a:r>
              <a:rPr kumimoji="0" lang="en-US" altLang="zh-CN" sz="3200" b="1">
                <a:solidFill>
                  <a:srgbClr val="0000FF"/>
                </a:solidFill>
                <a:latin typeface="Arial" pitchFamily="34" charset="0"/>
              </a:rPr>
              <a:t>RNA</a:t>
            </a:r>
            <a:r>
              <a:rPr kumimoji="0" lang="zh-CN" altLang="en-US" sz="3200" b="1">
                <a:latin typeface="Arial" pitchFamily="34" charset="0"/>
              </a:rPr>
              <a:t>。</a:t>
            </a:r>
          </a:p>
        </p:txBody>
      </p:sp>
    </p:spTree>
    <p:extLst>
      <p:ext uri="{BB962C8B-B14F-4D97-AF65-F5344CB8AC3E}">
        <p14:creationId xmlns:p14="http://schemas.microsoft.com/office/powerpoint/2010/main" val="2952050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3364"/>
                                        </p:tgtEl>
                                        <p:attrNameLst>
                                          <p:attrName>style.visibility</p:attrName>
                                        </p:attrNameLst>
                                      </p:cBhvr>
                                      <p:to>
                                        <p:strVal val="visible"/>
                                      </p:to>
                                    </p:set>
                                    <p:anim calcmode="lin" valueType="num">
                                      <p:cBhvr additive="base">
                                        <p:cTn id="7" dur="500" fill="hold"/>
                                        <p:tgtEl>
                                          <p:spTgt spid="143364"/>
                                        </p:tgtEl>
                                        <p:attrNameLst>
                                          <p:attrName>ppt_x</p:attrName>
                                        </p:attrNameLst>
                                      </p:cBhvr>
                                      <p:tavLst>
                                        <p:tav tm="0">
                                          <p:val>
                                            <p:strVal val="0-#ppt_w/2"/>
                                          </p:val>
                                        </p:tav>
                                        <p:tav tm="100000">
                                          <p:val>
                                            <p:strVal val="#ppt_x"/>
                                          </p:val>
                                        </p:tav>
                                      </p:tavLst>
                                    </p:anim>
                                    <p:anim calcmode="lin" valueType="num">
                                      <p:cBhvr additive="base">
                                        <p:cTn id="8" dur="500" fill="hold"/>
                                        <p:tgtEl>
                                          <p:spTgt spid="14336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3365"/>
                                        </p:tgtEl>
                                        <p:attrNameLst>
                                          <p:attrName>style.visibility</p:attrName>
                                        </p:attrNameLst>
                                      </p:cBhvr>
                                      <p:to>
                                        <p:strVal val="visible"/>
                                      </p:to>
                                    </p:set>
                                    <p:anim calcmode="lin" valueType="num">
                                      <p:cBhvr additive="base">
                                        <p:cTn id="13" dur="500" fill="hold"/>
                                        <p:tgtEl>
                                          <p:spTgt spid="143365"/>
                                        </p:tgtEl>
                                        <p:attrNameLst>
                                          <p:attrName>ppt_x</p:attrName>
                                        </p:attrNameLst>
                                      </p:cBhvr>
                                      <p:tavLst>
                                        <p:tav tm="0">
                                          <p:val>
                                            <p:strVal val="0-#ppt_w/2"/>
                                          </p:val>
                                        </p:tav>
                                        <p:tav tm="100000">
                                          <p:val>
                                            <p:strVal val="#ppt_x"/>
                                          </p:val>
                                        </p:tav>
                                      </p:tavLst>
                                    </p:anim>
                                    <p:anim calcmode="lin" valueType="num">
                                      <p:cBhvr additive="base">
                                        <p:cTn id="14" dur="500" fill="hold"/>
                                        <p:tgtEl>
                                          <p:spTgt spid="1433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autoUpdateAnimBg="0"/>
      <p:bldP spid="143365" grpId="0" autoUpdateAnimBg="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950</Words>
  <Application>Microsoft Office PowerPoint</Application>
  <PresentationFormat>全屏显示(4:3)</PresentationFormat>
  <Paragraphs>199</Paragraphs>
  <Slides>20</Slides>
  <Notes>1</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22" baseType="lpstr">
      <vt:lpstr>Office 主题</vt:lpstr>
      <vt:lpstr>Photo Editor 照片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对照实验及相关变量</vt:lpstr>
      <vt:lpstr>PowerPoint 演示文稿</vt:lpstr>
      <vt:lpstr>正是酶的催化作用，细胞代谢才 能在温和的条件下快速进行。                   </vt:lpstr>
      <vt:lpstr>酶在细胞代谢中的作用</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酶在细胞代谢中的作用</dc:title>
  <dc:creator>Administrator</dc:creator>
  <cp:lastModifiedBy>admin</cp:lastModifiedBy>
  <cp:revision>22</cp:revision>
  <dcterms:created xsi:type="dcterms:W3CDTF">2017-11-29T13:19:33Z</dcterms:created>
  <dcterms:modified xsi:type="dcterms:W3CDTF">2017-11-29T23:43:36Z</dcterms:modified>
</cp:coreProperties>
</file>