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5" r:id="rId9"/>
    <p:sldId id="274" r:id="rId10"/>
    <p:sldId id="266" r:id="rId11"/>
    <p:sldId id="268" r:id="rId12"/>
    <p:sldId id="267" r:id="rId13"/>
    <p:sldId id="269" r:id="rId14"/>
    <p:sldId id="270" r:id="rId15"/>
    <p:sldId id="271" r:id="rId16"/>
    <p:sldId id="272" r:id="rId17"/>
    <p:sldId id="275" r:id="rId1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0B33"/>
    <a:srgbClr val="EE12F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113A9D2-9D6B-4929-AA2D-F23B5EE8CBE7}" styleName="主题样式 2 - 强调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660B408-B3CF-4A94-85FC-2B1E0A45F4A2}" styleName="深色样式 2 - 强调 1/强调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1D9BF-E5F2-4461-8586-A3BE28F4E555}" type="datetimeFigureOut">
              <a:rPr lang="zh-CN" altLang="en-US" smtClean="0"/>
              <a:t>2020/1/22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CBFC5-875E-4D9A-A7CD-802469A324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2946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1D9BF-E5F2-4461-8586-A3BE28F4E555}" type="datetimeFigureOut">
              <a:rPr lang="zh-CN" altLang="en-US" smtClean="0"/>
              <a:t>2020/1/22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CBFC5-875E-4D9A-A7CD-802469A324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30333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1D9BF-E5F2-4461-8586-A3BE28F4E555}" type="datetimeFigureOut">
              <a:rPr lang="zh-CN" altLang="en-US" smtClean="0"/>
              <a:t>2020/1/22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CBFC5-875E-4D9A-A7CD-802469A324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06306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1D9BF-E5F2-4461-8586-A3BE28F4E555}" type="datetimeFigureOut">
              <a:rPr lang="zh-CN" altLang="en-US" smtClean="0"/>
              <a:t>2020/1/22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CBFC5-875E-4D9A-A7CD-802469A324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03622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1D9BF-E5F2-4461-8586-A3BE28F4E555}" type="datetimeFigureOut">
              <a:rPr lang="zh-CN" altLang="en-US" smtClean="0"/>
              <a:t>2020/1/22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CBFC5-875E-4D9A-A7CD-802469A324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58420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1D9BF-E5F2-4461-8586-A3BE28F4E555}" type="datetimeFigureOut">
              <a:rPr lang="zh-CN" altLang="en-US" smtClean="0"/>
              <a:t>2020/1/22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CBFC5-875E-4D9A-A7CD-802469A324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55948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1D9BF-E5F2-4461-8586-A3BE28F4E555}" type="datetimeFigureOut">
              <a:rPr lang="zh-CN" altLang="en-US" smtClean="0"/>
              <a:t>2020/1/22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CBFC5-875E-4D9A-A7CD-802469A324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98476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1D9BF-E5F2-4461-8586-A3BE28F4E555}" type="datetimeFigureOut">
              <a:rPr lang="zh-CN" altLang="en-US" smtClean="0"/>
              <a:t>2020/1/22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CBFC5-875E-4D9A-A7CD-802469A324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2323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1D9BF-E5F2-4461-8586-A3BE28F4E555}" type="datetimeFigureOut">
              <a:rPr lang="zh-CN" altLang="en-US" smtClean="0"/>
              <a:t>2020/1/22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CBFC5-875E-4D9A-A7CD-802469A324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16861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1D9BF-E5F2-4461-8586-A3BE28F4E555}" type="datetimeFigureOut">
              <a:rPr lang="zh-CN" altLang="en-US" smtClean="0"/>
              <a:t>2020/1/22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CBFC5-875E-4D9A-A7CD-802469A324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8939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1D9BF-E5F2-4461-8586-A3BE28F4E555}" type="datetimeFigureOut">
              <a:rPr lang="zh-CN" altLang="en-US" smtClean="0"/>
              <a:t>2020/1/22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CBFC5-875E-4D9A-A7CD-802469A324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4091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31D9BF-E5F2-4461-8586-A3BE28F4E555}" type="datetimeFigureOut">
              <a:rPr lang="zh-CN" altLang="en-US" smtClean="0"/>
              <a:t>2020/1/22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FCBFC5-875E-4D9A-A7CD-802469A324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35351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0"/>
            <a:ext cx="9873803" cy="2387600"/>
          </a:xfrm>
        </p:spPr>
        <p:txBody>
          <a:bodyPr/>
          <a:lstStyle/>
          <a:p>
            <a:r>
              <a:rPr lang="zh-CN" altLang="en-US" dirty="0" smtClean="0"/>
              <a:t>第三章 水溶液中的离子平衡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2610365"/>
            <a:ext cx="9144000" cy="1935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dirty="0" smtClean="0"/>
              <a:t>第一节 弱电解质的电离</a:t>
            </a:r>
            <a:endParaRPr lang="en-US" altLang="zh-CN" sz="3600" dirty="0" smtClean="0"/>
          </a:p>
          <a:p>
            <a:pPr>
              <a:lnSpc>
                <a:spcPct val="150000"/>
              </a:lnSpc>
            </a:pPr>
            <a:r>
              <a:rPr lang="zh-CN" altLang="en-US" sz="3600" dirty="0" smtClean="0"/>
              <a:t>课时</a:t>
            </a:r>
            <a:r>
              <a:rPr lang="en-US" altLang="zh-CN" sz="3600" dirty="0" smtClean="0"/>
              <a:t>2      </a:t>
            </a:r>
            <a:r>
              <a:rPr lang="zh-CN" altLang="en-US" sz="3600" dirty="0" smtClean="0"/>
              <a:t>弱电解质的电离平衡</a:t>
            </a:r>
            <a:endParaRPr lang="zh-CN" altLang="en-US" sz="3600" dirty="0"/>
          </a:p>
        </p:txBody>
      </p:sp>
      <p:sp>
        <p:nvSpPr>
          <p:cNvPr id="4" name="副标题 2"/>
          <p:cNvSpPr txBox="1">
            <a:spLocks/>
          </p:cNvSpPr>
          <p:nvPr/>
        </p:nvSpPr>
        <p:spPr>
          <a:xfrm>
            <a:off x="1524000" y="5093841"/>
            <a:ext cx="9144000" cy="8046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3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中大附中  张伟</a:t>
            </a:r>
            <a:endParaRPr lang="zh-CN" altLang="en-US" sz="36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70177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4237149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醋酸电离平衡的建立和特征</a:t>
            </a:r>
            <a:endParaRPr lang="zh-CN" altLang="en-US" sz="2400" dirty="0"/>
          </a:p>
        </p:txBody>
      </p:sp>
      <p:sp>
        <p:nvSpPr>
          <p:cNvPr id="5" name="文本框 4"/>
          <p:cNvSpPr txBox="1"/>
          <p:nvPr/>
        </p:nvSpPr>
        <p:spPr>
          <a:xfrm>
            <a:off x="566671" y="656823"/>
            <a:ext cx="81523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向</a:t>
            </a:r>
            <a:r>
              <a:rPr lang="en-US" altLang="zh-CN" sz="2400" dirty="0" smtClean="0"/>
              <a:t>1mol</a:t>
            </a:r>
            <a:r>
              <a:rPr lang="zh-CN" altLang="en-US" sz="2400" dirty="0" smtClean="0"/>
              <a:t>冰醋酸中加水（不考虑醋酸溶解的时间），至溶液体积接近</a:t>
            </a:r>
            <a:r>
              <a:rPr lang="en-US" altLang="zh-CN" sz="2400" dirty="0" smtClean="0"/>
              <a:t>1L</a:t>
            </a:r>
            <a:r>
              <a:rPr lang="zh-CN" altLang="en-US" sz="2400" dirty="0" smtClean="0"/>
              <a:t>，恢复至室温，分析这个过程中的电离平衡</a:t>
            </a:r>
            <a:r>
              <a:rPr lang="en-US" altLang="zh-CN" sz="2400" dirty="0" smtClean="0"/>
              <a:t>v-t</a:t>
            </a:r>
            <a:r>
              <a:rPr lang="zh-CN" altLang="en-US" sz="2400" dirty="0" smtClean="0"/>
              <a:t>图</a:t>
            </a:r>
            <a:endParaRPr lang="zh-CN" altLang="en-US" sz="2400" dirty="0"/>
          </a:p>
        </p:txBody>
      </p:sp>
      <p:pic>
        <p:nvPicPr>
          <p:cNvPr id="6" name="11xrj4hx81.jpg" descr="id:2147506477;FounderCES"/>
          <p:cNvPicPr/>
          <p:nvPr/>
        </p:nvPicPr>
        <p:blipFill>
          <a:blip r:embed="rId2"/>
          <a:stretch>
            <a:fillRect/>
          </a:stretch>
        </p:blipFill>
        <p:spPr>
          <a:xfrm>
            <a:off x="1309593" y="2520105"/>
            <a:ext cx="6666481" cy="3172357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2010165" y="1584102"/>
            <a:ext cx="47115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 smtClean="0">
                <a:latin typeface="Arial" panose="020B0604020202020204" pitchFamily="34" charset="0"/>
              </a:rPr>
              <a:t>CH</a:t>
            </a:r>
            <a:r>
              <a:rPr lang="en-US" altLang="zh-CN" sz="2800" b="1" baseline="-25000" dirty="0" smtClean="0">
                <a:latin typeface="Arial" panose="020B0604020202020204" pitchFamily="34" charset="0"/>
              </a:rPr>
              <a:t>3</a:t>
            </a:r>
            <a:r>
              <a:rPr lang="en-US" altLang="zh-CN" sz="2800" b="1" dirty="0" smtClean="0">
                <a:latin typeface="Arial" panose="020B0604020202020204" pitchFamily="34" charset="0"/>
              </a:rPr>
              <a:t>COOH  </a:t>
            </a:r>
            <a:r>
              <a:rPr lang="en-US" altLang="zh-CN" sz="2800" b="1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⇌</a:t>
            </a:r>
            <a:r>
              <a:rPr lang="en-US" altLang="zh-CN" sz="2800" b="1" dirty="0" smtClean="0">
                <a:latin typeface="Arial" panose="020B0604020202020204" pitchFamily="34" charset="0"/>
              </a:rPr>
              <a:t>  CH</a:t>
            </a:r>
            <a:r>
              <a:rPr lang="en-US" altLang="zh-CN" sz="2800" b="1" baseline="-25000" dirty="0" smtClean="0">
                <a:latin typeface="Arial" panose="020B0604020202020204" pitchFamily="34" charset="0"/>
              </a:rPr>
              <a:t>3</a:t>
            </a:r>
            <a:r>
              <a:rPr lang="en-US" altLang="zh-CN" sz="2800" b="1" dirty="0" smtClean="0">
                <a:latin typeface="Arial" panose="020B0604020202020204" pitchFamily="34" charset="0"/>
              </a:rPr>
              <a:t>COO</a:t>
            </a:r>
            <a:r>
              <a:rPr lang="en-US" altLang="zh-CN" sz="2800" b="1" baseline="30000" dirty="0" smtClean="0">
                <a:latin typeface="Arial" panose="020B0604020202020204" pitchFamily="34" charset="0"/>
              </a:rPr>
              <a:t>-</a:t>
            </a:r>
            <a:r>
              <a:rPr lang="en-US" altLang="zh-CN" sz="2800" b="1" dirty="0" smtClean="0">
                <a:latin typeface="Arial" panose="020B0604020202020204" pitchFamily="34" charset="0"/>
              </a:rPr>
              <a:t>+H</a:t>
            </a:r>
            <a:r>
              <a:rPr lang="en-US" altLang="zh-CN" sz="2800" b="1" baseline="30000" dirty="0" smtClean="0">
                <a:latin typeface="Arial" panose="020B0604020202020204" pitchFamily="34" charset="0"/>
              </a:rPr>
              <a:t>+</a:t>
            </a:r>
            <a:endParaRPr lang="en-US" altLang="zh-CN" sz="2800" b="1" baseline="30000" dirty="0"/>
          </a:p>
        </p:txBody>
      </p:sp>
    </p:spTree>
    <p:extLst>
      <p:ext uri="{BB962C8B-B14F-4D97-AF65-F5344CB8AC3E}">
        <p14:creationId xmlns:p14="http://schemas.microsoft.com/office/powerpoint/2010/main" val="2342011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4108361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醋酸电离平衡的建立和特征</a:t>
            </a:r>
            <a:endParaRPr lang="zh-CN" altLang="en-US" sz="2400" dirty="0"/>
          </a:p>
        </p:txBody>
      </p:sp>
      <p:grpSp>
        <p:nvGrpSpPr>
          <p:cNvPr id="22" name="组合 21"/>
          <p:cNvGrpSpPr/>
          <p:nvPr/>
        </p:nvGrpSpPr>
        <p:grpSpPr>
          <a:xfrm>
            <a:off x="3434487" y="596656"/>
            <a:ext cx="5432809" cy="5876443"/>
            <a:chOff x="1475210" y="1174029"/>
            <a:chExt cx="5432809" cy="5876443"/>
          </a:xfrm>
        </p:grpSpPr>
        <p:grpSp>
          <p:nvGrpSpPr>
            <p:cNvPr id="3" name="组合 2"/>
            <p:cNvGrpSpPr/>
            <p:nvPr/>
          </p:nvGrpSpPr>
          <p:grpSpPr>
            <a:xfrm rot="16200000">
              <a:off x="1253393" y="1395846"/>
              <a:ext cx="5876443" cy="5432809"/>
              <a:chOff x="136513" y="679670"/>
              <a:chExt cx="5876443" cy="5432809"/>
            </a:xfrm>
          </p:grpSpPr>
          <p:sp>
            <p:nvSpPr>
              <p:cNvPr id="5" name="任意多边形 4"/>
              <p:cNvSpPr/>
              <p:nvPr/>
            </p:nvSpPr>
            <p:spPr>
              <a:xfrm>
                <a:off x="3318181" y="679670"/>
                <a:ext cx="1747506" cy="2008628"/>
              </a:xfrm>
              <a:custGeom>
                <a:avLst/>
                <a:gdLst>
                  <a:gd name="connsiteX0" fmla="*/ 0 w 2008628"/>
                  <a:gd name="connsiteY0" fmla="*/ 873753 h 1747506"/>
                  <a:gd name="connsiteX1" fmla="*/ 436877 w 2008628"/>
                  <a:gd name="connsiteY1" fmla="*/ 0 h 1747506"/>
                  <a:gd name="connsiteX2" fmla="*/ 1571752 w 2008628"/>
                  <a:gd name="connsiteY2" fmla="*/ 0 h 1747506"/>
                  <a:gd name="connsiteX3" fmla="*/ 2008628 w 2008628"/>
                  <a:gd name="connsiteY3" fmla="*/ 873753 h 1747506"/>
                  <a:gd name="connsiteX4" fmla="*/ 1571752 w 2008628"/>
                  <a:gd name="connsiteY4" fmla="*/ 1747506 h 1747506"/>
                  <a:gd name="connsiteX5" fmla="*/ 436877 w 2008628"/>
                  <a:gd name="connsiteY5" fmla="*/ 1747506 h 1747506"/>
                  <a:gd name="connsiteX6" fmla="*/ 0 w 2008628"/>
                  <a:gd name="connsiteY6" fmla="*/ 873753 h 17475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008628" h="1747506">
                    <a:moveTo>
                      <a:pt x="1004314" y="0"/>
                    </a:moveTo>
                    <a:lnTo>
                      <a:pt x="2008627" y="380083"/>
                    </a:lnTo>
                    <a:lnTo>
                      <a:pt x="2008627" y="1367424"/>
                    </a:lnTo>
                    <a:lnTo>
                      <a:pt x="1004314" y="1747506"/>
                    </a:lnTo>
                    <a:lnTo>
                      <a:pt x="1" y="1367424"/>
                    </a:lnTo>
                    <a:lnTo>
                      <a:pt x="1" y="380083"/>
                    </a:lnTo>
                    <a:lnTo>
                      <a:pt x="1004314" y="0"/>
                    </a:lnTo>
                    <a:close/>
                  </a:path>
                </a:pathLst>
              </a:custGeom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4">
                  <a:hueOff val="0"/>
                  <a:satOff val="0"/>
                  <a:lumOff val="0"/>
                  <a:alphaOff val="0"/>
                </a:schemeClr>
              </a:fillRef>
              <a:effectRef idx="2">
                <a:schemeClr val="accent4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497110" tIns="537801" rIns="497110" bIns="537801" numCol="1" spcCol="1270" anchor="ctr" anchorCtr="0">
                <a:noAutofit/>
              </a:bodyPr>
              <a:lstStyle/>
              <a:p>
                <a:pPr lvl="0" algn="ctr" defTabSz="26225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5900" kern="1200" dirty="0"/>
              </a:p>
            </p:txBody>
          </p:sp>
          <p:sp>
            <p:nvSpPr>
              <p:cNvPr id="7" name="任意多边形 6"/>
              <p:cNvSpPr/>
              <p:nvPr/>
            </p:nvSpPr>
            <p:spPr>
              <a:xfrm>
                <a:off x="1532749" y="1020153"/>
                <a:ext cx="2241629" cy="1205177"/>
              </a:xfrm>
              <a:custGeom>
                <a:avLst/>
                <a:gdLst>
                  <a:gd name="connsiteX0" fmla="*/ 0 w 2241629"/>
                  <a:gd name="connsiteY0" fmla="*/ 0 h 1205177"/>
                  <a:gd name="connsiteX1" fmla="*/ 2241629 w 2241629"/>
                  <a:gd name="connsiteY1" fmla="*/ 0 h 1205177"/>
                  <a:gd name="connsiteX2" fmla="*/ 2241629 w 2241629"/>
                  <a:gd name="connsiteY2" fmla="*/ 1205177 h 1205177"/>
                  <a:gd name="connsiteX3" fmla="*/ 0 w 2241629"/>
                  <a:gd name="connsiteY3" fmla="*/ 1205177 h 1205177"/>
                  <a:gd name="connsiteX4" fmla="*/ 0 w 2241629"/>
                  <a:gd name="connsiteY4" fmla="*/ 0 h 12051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41629" h="1205177">
                    <a:moveTo>
                      <a:pt x="0" y="0"/>
                    </a:moveTo>
                    <a:lnTo>
                      <a:pt x="2241629" y="0"/>
                    </a:lnTo>
                    <a:lnTo>
                      <a:pt x="2241629" y="1205177"/>
                    </a:lnTo>
                    <a:lnTo>
                      <a:pt x="0" y="1205177"/>
                    </a:lnTo>
                    <a:lnTo>
                      <a:pt x="0" y="0"/>
                    </a:lnTo>
                    <a:close/>
                  </a:path>
                </a:pathLst>
              </a:custGeom>
            </p:spPr>
            <p:style>
              <a:lnRef idx="0">
                <a:schemeClr val="dk1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137160" tIns="137160" rIns="137160" bIns="137160" numCol="1" spcCol="1270" anchor="ctr" anchorCtr="0">
                <a:noAutofit/>
              </a:bodyPr>
              <a:lstStyle/>
              <a:p>
                <a:pPr lvl="0" algn="l" defTabSz="16002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zh-CN" altLang="en-US" sz="3600" kern="1200" dirty="0" smtClean="0"/>
                  <a:t>等</a:t>
                </a:r>
                <a:endParaRPr lang="zh-CN" altLang="en-US" sz="3600" kern="1200" dirty="0"/>
              </a:p>
            </p:txBody>
          </p:sp>
          <p:sp>
            <p:nvSpPr>
              <p:cNvPr id="8" name="任意多边形 7"/>
              <p:cNvSpPr/>
              <p:nvPr/>
            </p:nvSpPr>
            <p:spPr>
              <a:xfrm>
                <a:off x="1438105" y="694004"/>
                <a:ext cx="1747506" cy="2008628"/>
              </a:xfrm>
              <a:custGeom>
                <a:avLst/>
                <a:gdLst>
                  <a:gd name="connsiteX0" fmla="*/ 0 w 2008628"/>
                  <a:gd name="connsiteY0" fmla="*/ 873753 h 1747506"/>
                  <a:gd name="connsiteX1" fmla="*/ 436877 w 2008628"/>
                  <a:gd name="connsiteY1" fmla="*/ 0 h 1747506"/>
                  <a:gd name="connsiteX2" fmla="*/ 1571752 w 2008628"/>
                  <a:gd name="connsiteY2" fmla="*/ 0 h 1747506"/>
                  <a:gd name="connsiteX3" fmla="*/ 2008628 w 2008628"/>
                  <a:gd name="connsiteY3" fmla="*/ 873753 h 1747506"/>
                  <a:gd name="connsiteX4" fmla="*/ 1571752 w 2008628"/>
                  <a:gd name="connsiteY4" fmla="*/ 1747506 h 1747506"/>
                  <a:gd name="connsiteX5" fmla="*/ 436877 w 2008628"/>
                  <a:gd name="connsiteY5" fmla="*/ 1747506 h 1747506"/>
                  <a:gd name="connsiteX6" fmla="*/ 0 w 2008628"/>
                  <a:gd name="connsiteY6" fmla="*/ 873753 h 17475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008628" h="1747506">
                    <a:moveTo>
                      <a:pt x="1004314" y="0"/>
                    </a:moveTo>
                    <a:lnTo>
                      <a:pt x="2008627" y="380083"/>
                    </a:lnTo>
                    <a:lnTo>
                      <a:pt x="2008627" y="1367424"/>
                    </a:lnTo>
                    <a:lnTo>
                      <a:pt x="1004314" y="1747506"/>
                    </a:lnTo>
                    <a:lnTo>
                      <a:pt x="1" y="1367424"/>
                    </a:lnTo>
                    <a:lnTo>
                      <a:pt x="1" y="380083"/>
                    </a:lnTo>
                    <a:lnTo>
                      <a:pt x="1004314" y="0"/>
                    </a:lnTo>
                    <a:close/>
                  </a:path>
                </a:pathLst>
              </a:custGeom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4">
                  <a:hueOff val="2079139"/>
                  <a:satOff val="-9594"/>
                  <a:lumOff val="353"/>
                  <a:alphaOff val="0"/>
                </a:schemeClr>
              </a:fillRef>
              <a:effectRef idx="2">
                <a:schemeClr val="accent4">
                  <a:hueOff val="2079139"/>
                  <a:satOff val="-9594"/>
                  <a:lumOff val="353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72320" tIns="313011" rIns="272320" bIns="313011" numCol="1" spcCol="1270" anchor="ctr" anchorCtr="0">
                <a:noAutofit/>
              </a:bodyPr>
              <a:lstStyle/>
              <a:p>
                <a:pPr lvl="0" algn="ctr" defTabSz="16002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3600" kern="1200"/>
              </a:p>
            </p:txBody>
          </p:sp>
          <p:sp>
            <p:nvSpPr>
              <p:cNvPr id="9" name="任意多边形 8"/>
              <p:cNvSpPr/>
              <p:nvPr/>
            </p:nvSpPr>
            <p:spPr>
              <a:xfrm>
                <a:off x="2378143" y="2398928"/>
                <a:ext cx="1747506" cy="2008628"/>
              </a:xfrm>
              <a:custGeom>
                <a:avLst/>
                <a:gdLst>
                  <a:gd name="connsiteX0" fmla="*/ 0 w 2008628"/>
                  <a:gd name="connsiteY0" fmla="*/ 873753 h 1747506"/>
                  <a:gd name="connsiteX1" fmla="*/ 436877 w 2008628"/>
                  <a:gd name="connsiteY1" fmla="*/ 0 h 1747506"/>
                  <a:gd name="connsiteX2" fmla="*/ 1571752 w 2008628"/>
                  <a:gd name="connsiteY2" fmla="*/ 0 h 1747506"/>
                  <a:gd name="connsiteX3" fmla="*/ 2008628 w 2008628"/>
                  <a:gd name="connsiteY3" fmla="*/ 873753 h 1747506"/>
                  <a:gd name="connsiteX4" fmla="*/ 1571752 w 2008628"/>
                  <a:gd name="connsiteY4" fmla="*/ 1747506 h 1747506"/>
                  <a:gd name="connsiteX5" fmla="*/ 436877 w 2008628"/>
                  <a:gd name="connsiteY5" fmla="*/ 1747506 h 1747506"/>
                  <a:gd name="connsiteX6" fmla="*/ 0 w 2008628"/>
                  <a:gd name="connsiteY6" fmla="*/ 873753 h 17475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008628" h="1747506">
                    <a:moveTo>
                      <a:pt x="1004314" y="0"/>
                    </a:moveTo>
                    <a:lnTo>
                      <a:pt x="2008627" y="380083"/>
                    </a:lnTo>
                    <a:lnTo>
                      <a:pt x="2008627" y="1367424"/>
                    </a:lnTo>
                    <a:lnTo>
                      <a:pt x="1004314" y="1747506"/>
                    </a:lnTo>
                    <a:lnTo>
                      <a:pt x="1" y="1367424"/>
                    </a:lnTo>
                    <a:lnTo>
                      <a:pt x="1" y="380083"/>
                    </a:lnTo>
                    <a:lnTo>
                      <a:pt x="1004314" y="0"/>
                    </a:lnTo>
                    <a:close/>
                  </a:path>
                </a:pathLst>
              </a:custGeom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4">
                  <a:hueOff val="4158277"/>
                  <a:satOff val="-19187"/>
                  <a:lumOff val="706"/>
                  <a:alphaOff val="0"/>
                </a:schemeClr>
              </a:fillRef>
              <a:effectRef idx="2">
                <a:schemeClr val="accent4">
                  <a:hueOff val="4158277"/>
                  <a:satOff val="-19187"/>
                  <a:lumOff val="706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394240" tIns="434931" rIns="394240" bIns="434931" numCol="1" spcCol="1270" anchor="ctr" anchorCtr="0">
                <a:noAutofit/>
              </a:bodyPr>
              <a:lstStyle/>
              <a:p>
                <a:pPr lvl="0" algn="ctr" defTabSz="1422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3200" kern="1200"/>
              </a:p>
            </p:txBody>
          </p:sp>
          <p:sp>
            <p:nvSpPr>
              <p:cNvPr id="10" name="任意多边形 9"/>
              <p:cNvSpPr/>
              <p:nvPr/>
            </p:nvSpPr>
            <p:spPr>
              <a:xfrm>
                <a:off x="136513" y="2800653"/>
                <a:ext cx="2169318" cy="1205177"/>
              </a:xfrm>
              <a:custGeom>
                <a:avLst/>
                <a:gdLst>
                  <a:gd name="connsiteX0" fmla="*/ 0 w 2169318"/>
                  <a:gd name="connsiteY0" fmla="*/ 0 h 1205177"/>
                  <a:gd name="connsiteX1" fmla="*/ 2169318 w 2169318"/>
                  <a:gd name="connsiteY1" fmla="*/ 0 h 1205177"/>
                  <a:gd name="connsiteX2" fmla="*/ 2169318 w 2169318"/>
                  <a:gd name="connsiteY2" fmla="*/ 1205177 h 1205177"/>
                  <a:gd name="connsiteX3" fmla="*/ 0 w 2169318"/>
                  <a:gd name="connsiteY3" fmla="*/ 1205177 h 1205177"/>
                  <a:gd name="connsiteX4" fmla="*/ 0 w 2169318"/>
                  <a:gd name="connsiteY4" fmla="*/ 0 h 12051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169318" h="1205177">
                    <a:moveTo>
                      <a:pt x="0" y="0"/>
                    </a:moveTo>
                    <a:lnTo>
                      <a:pt x="2169318" y="0"/>
                    </a:lnTo>
                    <a:lnTo>
                      <a:pt x="2169318" y="1205177"/>
                    </a:lnTo>
                    <a:lnTo>
                      <a:pt x="0" y="1205177"/>
                    </a:lnTo>
                    <a:lnTo>
                      <a:pt x="0" y="0"/>
                    </a:lnTo>
                    <a:close/>
                  </a:path>
                </a:pathLst>
              </a:custGeom>
            </p:spPr>
            <p:style>
              <a:lnRef idx="0">
                <a:schemeClr val="dk1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137160" tIns="137160" rIns="137160" bIns="137160" numCol="1" spcCol="1270" anchor="ctr" anchorCtr="0">
                <a:noAutofit/>
              </a:bodyPr>
              <a:lstStyle/>
              <a:p>
                <a:pPr lvl="0" algn="r" defTabSz="16002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3600" kern="1200"/>
              </a:p>
            </p:txBody>
          </p:sp>
          <p:sp>
            <p:nvSpPr>
              <p:cNvPr id="11" name="任意多边形 10"/>
              <p:cNvSpPr/>
              <p:nvPr/>
            </p:nvSpPr>
            <p:spPr>
              <a:xfrm>
                <a:off x="4265450" y="2398928"/>
                <a:ext cx="1747506" cy="2008628"/>
              </a:xfrm>
              <a:custGeom>
                <a:avLst/>
                <a:gdLst>
                  <a:gd name="connsiteX0" fmla="*/ 0 w 2008628"/>
                  <a:gd name="connsiteY0" fmla="*/ 873753 h 1747506"/>
                  <a:gd name="connsiteX1" fmla="*/ 436877 w 2008628"/>
                  <a:gd name="connsiteY1" fmla="*/ 0 h 1747506"/>
                  <a:gd name="connsiteX2" fmla="*/ 1571752 w 2008628"/>
                  <a:gd name="connsiteY2" fmla="*/ 0 h 1747506"/>
                  <a:gd name="connsiteX3" fmla="*/ 2008628 w 2008628"/>
                  <a:gd name="connsiteY3" fmla="*/ 873753 h 1747506"/>
                  <a:gd name="connsiteX4" fmla="*/ 1571752 w 2008628"/>
                  <a:gd name="connsiteY4" fmla="*/ 1747506 h 1747506"/>
                  <a:gd name="connsiteX5" fmla="*/ 436877 w 2008628"/>
                  <a:gd name="connsiteY5" fmla="*/ 1747506 h 1747506"/>
                  <a:gd name="connsiteX6" fmla="*/ 0 w 2008628"/>
                  <a:gd name="connsiteY6" fmla="*/ 873753 h 17475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008628" h="1747506">
                    <a:moveTo>
                      <a:pt x="1004314" y="0"/>
                    </a:moveTo>
                    <a:lnTo>
                      <a:pt x="2008627" y="380083"/>
                    </a:lnTo>
                    <a:lnTo>
                      <a:pt x="2008627" y="1367424"/>
                    </a:lnTo>
                    <a:lnTo>
                      <a:pt x="1004314" y="1747506"/>
                    </a:lnTo>
                    <a:lnTo>
                      <a:pt x="1" y="1367424"/>
                    </a:lnTo>
                    <a:lnTo>
                      <a:pt x="1" y="380083"/>
                    </a:lnTo>
                    <a:lnTo>
                      <a:pt x="1004314" y="0"/>
                    </a:lnTo>
                    <a:close/>
                  </a:path>
                </a:pathLst>
              </a:custGeom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4">
                  <a:hueOff val="6237415"/>
                  <a:satOff val="-28781"/>
                  <a:lumOff val="1059"/>
                  <a:alphaOff val="0"/>
                </a:schemeClr>
              </a:fillRef>
              <a:effectRef idx="2">
                <a:schemeClr val="accent4">
                  <a:hueOff val="6237415"/>
                  <a:satOff val="-28781"/>
                  <a:lumOff val="1059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72320" tIns="313011" rIns="272320" bIns="313011" numCol="1" spcCol="1270" anchor="ctr" anchorCtr="0">
                <a:noAutofit/>
              </a:bodyPr>
              <a:lstStyle/>
              <a:p>
                <a:pPr lvl="0" algn="ctr" defTabSz="16002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3600" kern="1200"/>
              </a:p>
            </p:txBody>
          </p:sp>
          <p:sp>
            <p:nvSpPr>
              <p:cNvPr id="12" name="任意多边形 11"/>
              <p:cNvSpPr/>
              <p:nvPr/>
            </p:nvSpPr>
            <p:spPr>
              <a:xfrm>
                <a:off x="3325412" y="4103851"/>
                <a:ext cx="1747506" cy="2008628"/>
              </a:xfrm>
              <a:custGeom>
                <a:avLst/>
                <a:gdLst>
                  <a:gd name="connsiteX0" fmla="*/ 0 w 2008628"/>
                  <a:gd name="connsiteY0" fmla="*/ 873753 h 1747506"/>
                  <a:gd name="connsiteX1" fmla="*/ 436877 w 2008628"/>
                  <a:gd name="connsiteY1" fmla="*/ 0 h 1747506"/>
                  <a:gd name="connsiteX2" fmla="*/ 1571752 w 2008628"/>
                  <a:gd name="connsiteY2" fmla="*/ 0 h 1747506"/>
                  <a:gd name="connsiteX3" fmla="*/ 2008628 w 2008628"/>
                  <a:gd name="connsiteY3" fmla="*/ 873753 h 1747506"/>
                  <a:gd name="connsiteX4" fmla="*/ 1571752 w 2008628"/>
                  <a:gd name="connsiteY4" fmla="*/ 1747506 h 1747506"/>
                  <a:gd name="connsiteX5" fmla="*/ 436877 w 2008628"/>
                  <a:gd name="connsiteY5" fmla="*/ 1747506 h 1747506"/>
                  <a:gd name="connsiteX6" fmla="*/ 0 w 2008628"/>
                  <a:gd name="connsiteY6" fmla="*/ 873753 h 17475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008628" h="1747506">
                    <a:moveTo>
                      <a:pt x="1004314" y="0"/>
                    </a:moveTo>
                    <a:lnTo>
                      <a:pt x="2008627" y="380083"/>
                    </a:lnTo>
                    <a:lnTo>
                      <a:pt x="2008627" y="1367424"/>
                    </a:lnTo>
                    <a:lnTo>
                      <a:pt x="1004314" y="1747506"/>
                    </a:lnTo>
                    <a:lnTo>
                      <a:pt x="1" y="1367424"/>
                    </a:lnTo>
                    <a:lnTo>
                      <a:pt x="1" y="380083"/>
                    </a:lnTo>
                    <a:lnTo>
                      <a:pt x="1004314" y="0"/>
                    </a:lnTo>
                    <a:close/>
                  </a:path>
                </a:pathLst>
              </a:custGeom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4">
                  <a:hueOff val="8316554"/>
                  <a:satOff val="-38374"/>
                  <a:lumOff val="1412"/>
                  <a:alphaOff val="0"/>
                </a:schemeClr>
              </a:fillRef>
              <a:effectRef idx="2">
                <a:schemeClr val="accent4">
                  <a:hueOff val="8316554"/>
                  <a:satOff val="-38374"/>
                  <a:lumOff val="1412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394240" tIns="434931" rIns="394240" bIns="434931" numCol="1" spcCol="1270" anchor="ctr" anchorCtr="0">
                <a:noAutofit/>
              </a:bodyPr>
              <a:lstStyle/>
              <a:p>
                <a:pPr lvl="0" algn="ctr" defTabSz="1422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3200" kern="1200"/>
              </a:p>
            </p:txBody>
          </p:sp>
          <p:sp>
            <p:nvSpPr>
              <p:cNvPr id="14" name="任意多边形 13"/>
              <p:cNvSpPr/>
              <p:nvPr/>
            </p:nvSpPr>
            <p:spPr>
              <a:xfrm>
                <a:off x="1438105" y="4103851"/>
                <a:ext cx="1747506" cy="2008628"/>
              </a:xfrm>
              <a:custGeom>
                <a:avLst/>
                <a:gdLst>
                  <a:gd name="connsiteX0" fmla="*/ 0 w 2008628"/>
                  <a:gd name="connsiteY0" fmla="*/ 873753 h 1747506"/>
                  <a:gd name="connsiteX1" fmla="*/ 436877 w 2008628"/>
                  <a:gd name="connsiteY1" fmla="*/ 0 h 1747506"/>
                  <a:gd name="connsiteX2" fmla="*/ 1571752 w 2008628"/>
                  <a:gd name="connsiteY2" fmla="*/ 0 h 1747506"/>
                  <a:gd name="connsiteX3" fmla="*/ 2008628 w 2008628"/>
                  <a:gd name="connsiteY3" fmla="*/ 873753 h 1747506"/>
                  <a:gd name="connsiteX4" fmla="*/ 1571752 w 2008628"/>
                  <a:gd name="connsiteY4" fmla="*/ 1747506 h 1747506"/>
                  <a:gd name="connsiteX5" fmla="*/ 436877 w 2008628"/>
                  <a:gd name="connsiteY5" fmla="*/ 1747506 h 1747506"/>
                  <a:gd name="connsiteX6" fmla="*/ 0 w 2008628"/>
                  <a:gd name="connsiteY6" fmla="*/ 873753 h 17475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008628" h="1747506">
                    <a:moveTo>
                      <a:pt x="1004314" y="0"/>
                    </a:moveTo>
                    <a:lnTo>
                      <a:pt x="2008627" y="380083"/>
                    </a:lnTo>
                    <a:lnTo>
                      <a:pt x="2008627" y="1367424"/>
                    </a:lnTo>
                    <a:lnTo>
                      <a:pt x="1004314" y="1747506"/>
                    </a:lnTo>
                    <a:lnTo>
                      <a:pt x="1" y="1367424"/>
                    </a:lnTo>
                    <a:lnTo>
                      <a:pt x="1" y="380083"/>
                    </a:lnTo>
                    <a:lnTo>
                      <a:pt x="1004314" y="0"/>
                    </a:lnTo>
                    <a:close/>
                  </a:path>
                </a:pathLst>
              </a:custGeom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4">
                  <a:hueOff val="10395692"/>
                  <a:satOff val="-47968"/>
                  <a:lumOff val="1765"/>
                  <a:alphaOff val="0"/>
                </a:schemeClr>
              </a:fillRef>
              <a:effectRef idx="2">
                <a:schemeClr val="accent4">
                  <a:hueOff val="10395692"/>
                  <a:satOff val="-47968"/>
                  <a:lumOff val="1765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72320" tIns="313011" rIns="272320" bIns="313011" numCol="1" spcCol="1270" anchor="ctr" anchorCtr="0">
                <a:noAutofit/>
              </a:bodyPr>
              <a:lstStyle/>
              <a:p>
                <a:pPr lvl="0" algn="ctr" defTabSz="16002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3600" kern="1200"/>
              </a:p>
            </p:txBody>
          </p:sp>
        </p:grpSp>
        <p:grpSp>
          <p:nvGrpSpPr>
            <p:cNvPr id="21" name="组合 20"/>
            <p:cNvGrpSpPr/>
            <p:nvPr/>
          </p:nvGrpSpPr>
          <p:grpSpPr>
            <a:xfrm>
              <a:off x="1802510" y="1412507"/>
              <a:ext cx="4794130" cy="4034905"/>
              <a:chOff x="1802510" y="1412507"/>
              <a:chExt cx="4794130" cy="4034905"/>
            </a:xfrm>
          </p:grpSpPr>
          <p:sp>
            <p:nvSpPr>
              <p:cNvPr id="15" name="文本框 14"/>
              <p:cNvSpPr txBox="1"/>
              <p:nvPr/>
            </p:nvSpPr>
            <p:spPr>
              <a:xfrm>
                <a:off x="3568886" y="1412507"/>
                <a:ext cx="1303199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7200" dirty="0" smtClean="0">
                    <a:latin typeface="楷体" panose="02010609060101010101" pitchFamily="49" charset="-122"/>
                    <a:ea typeface="楷体" panose="02010609060101010101" pitchFamily="49" charset="-122"/>
                  </a:rPr>
                  <a:t>弱</a:t>
                </a:r>
                <a:endParaRPr lang="zh-CN" altLang="en-US" sz="7200" dirty="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</p:txBody>
          </p:sp>
          <p:sp>
            <p:nvSpPr>
              <p:cNvPr id="16" name="文本框 15"/>
              <p:cNvSpPr txBox="1"/>
              <p:nvPr/>
            </p:nvSpPr>
            <p:spPr>
              <a:xfrm>
                <a:off x="1802510" y="2426060"/>
                <a:ext cx="1303199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7200" dirty="0" smtClean="0">
                    <a:latin typeface="楷体" panose="02010609060101010101" pitchFamily="49" charset="-122"/>
                    <a:ea typeface="楷体" panose="02010609060101010101" pitchFamily="49" charset="-122"/>
                  </a:rPr>
                  <a:t>等</a:t>
                </a:r>
                <a:endParaRPr lang="zh-CN" altLang="en-US" sz="7200" dirty="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</p:txBody>
          </p:sp>
          <p:sp>
            <p:nvSpPr>
              <p:cNvPr id="17" name="文本框 16"/>
              <p:cNvSpPr txBox="1"/>
              <p:nvPr/>
            </p:nvSpPr>
            <p:spPr>
              <a:xfrm>
                <a:off x="1871869" y="4116938"/>
                <a:ext cx="1303199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7200" dirty="0" smtClean="0">
                    <a:latin typeface="楷体" panose="02010609060101010101" pitchFamily="49" charset="-122"/>
                    <a:ea typeface="楷体" panose="02010609060101010101" pitchFamily="49" charset="-122"/>
                  </a:rPr>
                  <a:t>动</a:t>
                </a:r>
                <a:endParaRPr lang="zh-CN" altLang="en-US" sz="7200" dirty="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</p:txBody>
          </p:sp>
          <p:sp>
            <p:nvSpPr>
              <p:cNvPr id="18" name="文本框 17"/>
              <p:cNvSpPr txBox="1"/>
              <p:nvPr/>
            </p:nvSpPr>
            <p:spPr>
              <a:xfrm>
                <a:off x="5293441" y="4247083"/>
                <a:ext cx="1303199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7200" dirty="0" smtClean="0">
                    <a:latin typeface="楷体" panose="02010609060101010101" pitchFamily="49" charset="-122"/>
                    <a:ea typeface="楷体" panose="02010609060101010101" pitchFamily="49" charset="-122"/>
                  </a:rPr>
                  <a:t>定</a:t>
                </a:r>
                <a:endParaRPr lang="zh-CN" altLang="en-US" sz="7200" dirty="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</p:txBody>
          </p:sp>
          <p:sp>
            <p:nvSpPr>
              <p:cNvPr id="19" name="文本框 18"/>
              <p:cNvSpPr txBox="1"/>
              <p:nvPr/>
            </p:nvSpPr>
            <p:spPr>
              <a:xfrm>
                <a:off x="5243908" y="2426059"/>
                <a:ext cx="1303199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7200" dirty="0" smtClean="0">
                    <a:latin typeface="楷体" panose="02010609060101010101" pitchFamily="49" charset="-122"/>
                    <a:ea typeface="楷体" panose="02010609060101010101" pitchFamily="49" charset="-122"/>
                  </a:rPr>
                  <a:t>变</a:t>
                </a:r>
                <a:endParaRPr lang="zh-CN" altLang="en-US" sz="7200" dirty="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</p:txBody>
          </p:sp>
          <p:sp>
            <p:nvSpPr>
              <p:cNvPr id="20" name="文本框 19"/>
              <p:cNvSpPr txBox="1"/>
              <p:nvPr/>
            </p:nvSpPr>
            <p:spPr>
              <a:xfrm>
                <a:off x="3540015" y="3273575"/>
                <a:ext cx="1303199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3600" dirty="0" smtClean="0">
                    <a:latin typeface="楷体" panose="02010609060101010101" pitchFamily="49" charset="-122"/>
                    <a:ea typeface="楷体" panose="02010609060101010101" pitchFamily="49" charset="-122"/>
                  </a:rPr>
                  <a:t>电离平衡</a:t>
                </a:r>
                <a:endParaRPr lang="zh-CN" altLang="en-US" sz="3600" dirty="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</p:txBody>
          </p:sp>
        </p:grpSp>
      </p:grpSp>
      <p:cxnSp>
        <p:nvCxnSpPr>
          <p:cNvPr id="24" name="直接箭头连接符 23"/>
          <p:cNvCxnSpPr/>
          <p:nvPr/>
        </p:nvCxnSpPr>
        <p:spPr>
          <a:xfrm flipV="1">
            <a:off x="7158677" y="524345"/>
            <a:ext cx="1216697" cy="472787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5" name="直接箭头连接符 24"/>
          <p:cNvCxnSpPr/>
          <p:nvPr/>
        </p:nvCxnSpPr>
        <p:spPr>
          <a:xfrm flipH="1" flipV="1">
            <a:off x="2955131" y="1776152"/>
            <a:ext cx="510141" cy="641525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7" name="直接箭头连接符 26"/>
          <p:cNvCxnSpPr/>
          <p:nvPr/>
        </p:nvCxnSpPr>
        <p:spPr>
          <a:xfrm flipH="1">
            <a:off x="2611163" y="4360615"/>
            <a:ext cx="841356" cy="636817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0" name="直接箭头连接符 29"/>
          <p:cNvCxnSpPr/>
          <p:nvPr/>
        </p:nvCxnSpPr>
        <p:spPr>
          <a:xfrm>
            <a:off x="8867296" y="4362376"/>
            <a:ext cx="1003061" cy="222876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2" name="直接箭头连接符 31"/>
          <p:cNvCxnSpPr>
            <a:endCxn id="45" idx="1"/>
          </p:cNvCxnSpPr>
          <p:nvPr/>
        </p:nvCxnSpPr>
        <p:spPr>
          <a:xfrm>
            <a:off x="8867296" y="2447651"/>
            <a:ext cx="920367" cy="0"/>
          </a:xfrm>
          <a:prstGeom prst="straightConnector1">
            <a:avLst/>
          </a:prstGeom>
          <a:ln w="57150"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6" name="矩形 35"/>
          <p:cNvSpPr/>
          <p:nvPr/>
        </p:nvSpPr>
        <p:spPr>
          <a:xfrm>
            <a:off x="8527716" y="70962"/>
            <a:ext cx="2031325" cy="646331"/>
          </a:xfrm>
          <a:prstGeom prst="rect">
            <a:avLst/>
          </a:prstGeom>
          <a:noFill/>
          <a:ln>
            <a:solidFill>
              <a:srgbClr val="EE12F3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弱电解质</a:t>
            </a:r>
            <a:endParaRPr lang="zh-CN" altLang="en-US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矩形 36"/>
              <p:cNvSpPr/>
              <p:nvPr/>
            </p:nvSpPr>
            <p:spPr>
              <a:xfrm>
                <a:off x="71106" y="865505"/>
                <a:ext cx="3278333" cy="785280"/>
              </a:xfrm>
              <a:prstGeom prst="rect">
                <a:avLst/>
              </a:prstGeom>
              <a:noFill/>
              <a:ln>
                <a:solidFill>
                  <a:srgbClr val="EE12F3"/>
                </a:solidFill>
              </a:ln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z="3600" b="0" i="1" cap="none" spc="0" dirty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3600" b="0" i="1" cap="none" spc="0" dirty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zh-CN" altLang="en-US" sz="3600" i="1" dirty="0">
                              <a:ln w="0"/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电离</m:t>
                          </m:r>
                        </m:sub>
                      </m:sSub>
                      <m:r>
                        <a:rPr lang="en-US" altLang="zh-CN" sz="3600" i="1" dirty="0">
                          <a:ln w="0"/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altLang="zh-CN" sz="3600" b="0" i="1" cap="none" spc="0" dirty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3600" b="0" i="1" cap="none" spc="0" dirty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zh-CN" altLang="en-US" sz="3600" i="1" dirty="0">
                              <a:ln w="0"/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结合</m:t>
                          </m:r>
                        </m:sub>
                      </m:sSub>
                    </m:oMath>
                  </m:oMathPara>
                </a14:m>
                <a:endParaRPr lang="zh-CN" altLang="en-US" sz="36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37" name="矩形 3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106" y="865505"/>
                <a:ext cx="3278333" cy="785280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  <a:ln>
                <a:solidFill>
                  <a:srgbClr val="EE12F3"/>
                </a:solidFill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3" name="矩形 42"/>
          <p:cNvSpPr/>
          <p:nvPr/>
        </p:nvSpPr>
        <p:spPr>
          <a:xfrm>
            <a:off x="557741" y="4727502"/>
            <a:ext cx="2031325" cy="646331"/>
          </a:xfrm>
          <a:prstGeom prst="rect">
            <a:avLst/>
          </a:prstGeom>
          <a:noFill/>
          <a:ln>
            <a:solidFill>
              <a:srgbClr val="EE12F3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动态平衡</a:t>
            </a:r>
            <a:endParaRPr lang="zh-CN" altLang="en-US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9986446" y="4409602"/>
            <a:ext cx="1354858" cy="646331"/>
          </a:xfrm>
          <a:prstGeom prst="rect">
            <a:avLst/>
          </a:prstGeom>
          <a:noFill/>
          <a:ln>
            <a:solidFill>
              <a:srgbClr val="EE12F3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</a:t>
            </a:r>
            <a:r>
              <a:rPr lang="zh-CN" alt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不变</a:t>
            </a:r>
            <a:endParaRPr lang="zh-CN" altLang="en-US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9787663" y="1847486"/>
            <a:ext cx="2031325" cy="1200329"/>
          </a:xfrm>
          <a:prstGeom prst="rect">
            <a:avLst/>
          </a:prstGeom>
          <a:noFill/>
          <a:ln>
            <a:solidFill>
              <a:srgbClr val="EE12F3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条件改变</a:t>
            </a:r>
            <a:endParaRPr lang="en-US" altLang="zh-CN" sz="36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zh-CN" altLang="en-US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平衡移动</a:t>
            </a:r>
            <a:endParaRPr lang="zh-CN" altLang="en-US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58430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7" grpId="0" animBg="1"/>
      <p:bldP spid="43" grpId="0" animBg="1"/>
      <p:bldP spid="44" grpId="0" animBg="1"/>
      <p:bldP spid="4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5679583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醋酸电离平衡的建立</a:t>
            </a:r>
            <a:r>
              <a:rPr lang="zh-CN" altLang="en-US" sz="2400" dirty="0"/>
              <a:t>和</a:t>
            </a:r>
            <a:r>
              <a:rPr lang="zh-CN" altLang="en-US" sz="2400" dirty="0" smtClean="0"/>
              <a:t>特征</a:t>
            </a:r>
            <a:r>
              <a:rPr lang="en-US" altLang="zh-CN" sz="2400" dirty="0" smtClean="0"/>
              <a:t>—</a:t>
            </a:r>
            <a:r>
              <a:rPr lang="zh-CN" altLang="en-US" sz="2400" dirty="0" smtClean="0"/>
              <a:t>练习</a:t>
            </a:r>
            <a:endParaRPr lang="zh-CN" altLang="en-US" sz="2400" dirty="0"/>
          </a:p>
        </p:txBody>
      </p:sp>
      <p:sp>
        <p:nvSpPr>
          <p:cNvPr id="2" name="矩形 1"/>
          <p:cNvSpPr/>
          <p:nvPr/>
        </p:nvSpPr>
        <p:spPr>
          <a:xfrm>
            <a:off x="0" y="472569"/>
            <a:ext cx="6954592" cy="2308324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24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例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1</a:t>
            </a:r>
            <a:r>
              <a:rPr lang="zh-CN" altLang="en-US" sz="24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：</a:t>
            </a:r>
            <a:r>
              <a:rPr lang="zh-CN" altLang="zh-CN" sz="24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在醋酸溶液中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,CH</a:t>
            </a:r>
            <a:r>
              <a:rPr lang="en-US" altLang="zh-CN" sz="2400" baseline="-25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3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COOH</a:t>
            </a:r>
            <a:r>
              <a:rPr lang="zh-CN" altLang="zh-CN" sz="24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的电离达到平衡的标志是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(</a:t>
            </a:r>
            <a:r>
              <a:rPr lang="zh-CN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　　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)</a:t>
            </a:r>
            <a:endParaRPr lang="zh-CN" altLang="zh-CN" sz="2400" dirty="0" smtClean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A.</a:t>
            </a:r>
            <a:r>
              <a:rPr lang="zh-CN" altLang="zh-CN" sz="24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溶液呈电中性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               </a:t>
            </a:r>
          </a:p>
          <a:p>
            <a:pPr>
              <a:spcAft>
                <a:spcPts val="0"/>
              </a:spcAft>
            </a:pP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B.</a:t>
            </a:r>
            <a:r>
              <a:rPr lang="zh-CN" altLang="zh-CN" sz="24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溶液中无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CH</a:t>
            </a:r>
            <a:r>
              <a:rPr lang="en-US" altLang="zh-CN" sz="2400" baseline="-25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3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COOH</a:t>
            </a:r>
            <a:r>
              <a:rPr lang="zh-CN" altLang="zh-CN" sz="24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分子</a:t>
            </a:r>
          </a:p>
          <a:p>
            <a:pPr>
              <a:spcAft>
                <a:spcPts val="0"/>
              </a:spcAft>
            </a:pP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C.H</a:t>
            </a:r>
            <a:r>
              <a:rPr lang="en-US" altLang="zh-CN" sz="2400" baseline="30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+</a:t>
            </a:r>
            <a:r>
              <a:rPr lang="zh-CN" altLang="zh-CN" sz="24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的浓度恒定不变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           </a:t>
            </a:r>
          </a:p>
          <a:p>
            <a:pPr>
              <a:spcAft>
                <a:spcPts val="0"/>
              </a:spcAft>
            </a:pPr>
            <a:r>
              <a:rPr lang="en-US" altLang="zh-CN" sz="2400" dirty="0" err="1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D.c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(H</a:t>
            </a:r>
            <a:r>
              <a:rPr lang="en-US" altLang="zh-CN" sz="2400" baseline="30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+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)=c(CH</a:t>
            </a:r>
            <a:r>
              <a:rPr lang="en-US" altLang="zh-CN" sz="2400" baseline="-25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3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COO</a:t>
            </a:r>
            <a:r>
              <a:rPr lang="en-US" altLang="zh-CN" sz="2400" baseline="30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-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)</a:t>
            </a:r>
            <a:endParaRPr lang="zh-CN" altLang="zh-CN" sz="2400" dirty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矩形 2"/>
              <p:cNvSpPr/>
              <p:nvPr/>
            </p:nvSpPr>
            <p:spPr>
              <a:xfrm>
                <a:off x="0" y="3208800"/>
                <a:ext cx="6838681" cy="3108543"/>
              </a:xfrm>
              <a:prstGeom prst="rect">
                <a:avLst/>
              </a:prstGeom>
              <a:ln>
                <a:solidFill>
                  <a:srgbClr val="00B0F0"/>
                </a:solidFill>
              </a:ln>
            </p:spPr>
            <p:txBody>
              <a:bodyPr wrap="square">
                <a:spAutoFit/>
              </a:bodyPr>
              <a:lstStyle/>
              <a:p>
                <a:pPr>
                  <a:spcAft>
                    <a:spcPts val="0"/>
                  </a:spcAft>
                </a:pPr>
                <a:r>
                  <a:rPr lang="zh-CN" altLang="en-US" sz="28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例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zh-CN" altLang="en-US" sz="28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：</a:t>
                </a:r>
                <a:r>
                  <a:rPr lang="zh-CN" altLang="zh-CN" sz="28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一元弱酸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HA(</a:t>
                </a:r>
                <a:r>
                  <a:rPr lang="en-US" altLang="zh-CN" sz="2800" dirty="0" err="1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aq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)</a:t>
                </a:r>
                <a:r>
                  <a:rPr lang="zh-CN" altLang="zh-CN" sz="28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中存在下列电离平衡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:</a:t>
                </a:r>
              </a:p>
              <a:p>
                <a:pPr>
                  <a:spcAft>
                    <a:spcPts val="0"/>
                  </a:spcAft>
                </a:pPr>
                <a:r>
                  <a:rPr lang="en-US" altLang="zh-CN" sz="2800" dirty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                 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HA</a:t>
                </a:r>
                <a:r>
                  <a:rPr lang="zh-CN" altLang="zh-CN" sz="2800" dirty="0" smtClean="0">
                    <a:solidFill>
                      <a:srgbClr val="000000"/>
                    </a:solidFill>
                    <a:effectLst/>
                    <a:latin typeface="NEU-BZ"/>
                    <a:ea typeface="MS PGothic" panose="020B0600070205080204" pitchFamily="34" charset="-128"/>
                    <a:cs typeface="Times New Roman" panose="02020603050405020304" pitchFamily="18" charset="0"/>
                  </a:rPr>
                  <a:t>⇌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A</a:t>
                </a:r>
                <a:r>
                  <a:rPr lang="en-US" altLang="zh-CN" sz="2800" baseline="300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-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+H</a:t>
                </a:r>
                <a:r>
                  <a:rPr lang="en-US" altLang="zh-CN" sz="2800" baseline="300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+</a:t>
                </a:r>
                <a:r>
                  <a:rPr lang="zh-CN" altLang="zh-CN" sz="28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。</a:t>
                </a:r>
                <a:endParaRPr lang="en-US" altLang="zh-CN" sz="2800" dirty="0" smtClean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spcAft>
                    <a:spcPts val="0"/>
                  </a:spcAft>
                </a:pPr>
                <a:r>
                  <a:rPr lang="zh-CN" altLang="zh-CN" sz="28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将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1.0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800" dirty="0" err="1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mol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HA</a:t>
                </a:r>
                <a:r>
                  <a:rPr lang="zh-CN" altLang="zh-CN" sz="28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加入到一定量的蒸馏水中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</a:p>
              <a:p>
                <a:pPr>
                  <a:spcAft>
                    <a:spcPts val="0"/>
                  </a:spcAft>
                </a:pPr>
                <a:r>
                  <a:rPr lang="zh-CN" altLang="zh-CN" sz="28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最终得到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1.0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L</a:t>
                </a:r>
                <a:r>
                  <a:rPr lang="zh-CN" altLang="zh-CN" sz="28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溶液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</a:p>
              <a:p>
                <a:pPr>
                  <a:spcAft>
                    <a:spcPts val="0"/>
                  </a:spcAft>
                </a:pP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t s</a:t>
                </a:r>
                <a:r>
                  <a:rPr lang="zh-CN" altLang="en-US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平衡时</a:t>
                </a:r>
                <a:r>
                  <a:rPr lang="zh-CN" altLang="en-US" sz="2800" dirty="0" smtClean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测得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latin typeface="NEU-BZ-S92"/>
                    <a:ea typeface="方正书宋_GBK"/>
                    <a:cs typeface="Times New Roman" panose="02020603050405020304" pitchFamily="18" charset="0"/>
                  </a:rPr>
                  <a:t>c(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80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 b="0" i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H</m:t>
                        </m:r>
                      </m:e>
                      <m:sup>
                        <m:r>
                          <a:rPr lang="en-US" altLang="zh-CN" sz="2800" b="0" i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</m:sup>
                    </m:sSup>
                    <m:r>
                      <a:rPr lang="en-US" altLang="zh-CN" sz="2800" b="0" i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)=0.8</m:t>
                    </m:r>
                    <m:r>
                      <m:rPr>
                        <m:sty m:val="p"/>
                      </m:rPr>
                      <a:rPr lang="en-US" altLang="zh-CN" sz="2800" i="0">
                        <a:solidFill>
                          <a:srgbClr val="00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mol</m:t>
                    </m:r>
                    <m:r>
                      <a:rPr lang="en-US" altLang="zh-CN" sz="2800" i="0">
                        <a:solidFill>
                          <a:srgbClr val="00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/</m:t>
                    </m:r>
                    <m:r>
                      <m:rPr>
                        <m:sty m:val="p"/>
                      </m:rPr>
                      <a:rPr lang="en-US" altLang="zh-CN" sz="2800" i="0">
                        <a:solidFill>
                          <a:srgbClr val="00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L</m:t>
                    </m:r>
                  </m:oMath>
                </a14:m>
                <a:endParaRPr lang="en-US" altLang="zh-CN" sz="2800" dirty="0" smtClean="0">
                  <a:solidFill>
                    <a:srgbClr val="000000"/>
                  </a:solidFill>
                  <a:effectLst/>
                  <a:latin typeface="NEU-BZ-S92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spcAft>
                    <a:spcPts val="0"/>
                  </a:spcAft>
                </a:pPr>
                <a:r>
                  <a:rPr lang="zh-CN" altLang="en-US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用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c-t</a:t>
                </a:r>
                <a:r>
                  <a:rPr lang="zh-CN" altLang="en-US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图</a:t>
                </a:r>
                <a:r>
                  <a:rPr lang="zh-CN" altLang="zh-CN" sz="28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 表示溶液中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HA</a:t>
                </a:r>
                <a:r>
                  <a:rPr lang="zh-CN" altLang="zh-CN" sz="28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、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H</a:t>
                </a:r>
                <a:r>
                  <a:rPr lang="en-US" altLang="zh-CN" sz="2800" baseline="300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+</a:t>
                </a:r>
                <a:r>
                  <a:rPr lang="zh-CN" altLang="zh-CN" sz="28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、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A</a:t>
                </a:r>
                <a:r>
                  <a:rPr lang="en-US" altLang="zh-CN" sz="2800" baseline="300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-</a:t>
                </a:r>
                <a:r>
                  <a:rPr lang="zh-CN" altLang="zh-CN" sz="28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的物质的量浓度随时间而变化的曲线</a:t>
                </a:r>
                <a:endParaRPr lang="zh-CN" altLang="zh-CN" sz="2800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矩形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3208800"/>
                <a:ext cx="6838681" cy="3108543"/>
              </a:xfrm>
              <a:prstGeom prst="rect">
                <a:avLst/>
              </a:prstGeom>
              <a:blipFill rotWithShape="0">
                <a:blip r:embed="rId2"/>
                <a:stretch>
                  <a:fillRect l="-1690" t="-1758" r="-3114" b="-4297"/>
                </a:stretch>
              </a:blipFill>
              <a:ln>
                <a:solidFill>
                  <a:srgbClr val="00B0F0"/>
                </a:solidFill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0" name="组合 9"/>
          <p:cNvGrpSpPr/>
          <p:nvPr/>
        </p:nvGrpSpPr>
        <p:grpSpPr>
          <a:xfrm>
            <a:off x="7431110" y="2957361"/>
            <a:ext cx="3940937" cy="3611420"/>
            <a:chOff x="7817474" y="2640849"/>
            <a:chExt cx="3940937" cy="3611420"/>
          </a:xfrm>
        </p:grpSpPr>
        <p:pic>
          <p:nvPicPr>
            <p:cNvPr id="8" name="20xx4rjhx115.jpg" descr="id:2147506514;FounderCES"/>
            <p:cNvPicPr/>
            <p:nvPr/>
          </p:nvPicPr>
          <p:blipFill rotWithShape="1">
            <a:blip r:embed="rId3"/>
            <a:srcRect l="-19" t="51949" r="54799" b="3835"/>
            <a:stretch/>
          </p:blipFill>
          <p:spPr>
            <a:xfrm>
              <a:off x="7817474" y="2640849"/>
              <a:ext cx="3940937" cy="3530702"/>
            </a:xfrm>
            <a:prstGeom prst="rect">
              <a:avLst/>
            </a:prstGeom>
          </p:spPr>
        </p:pic>
        <p:sp>
          <p:nvSpPr>
            <p:cNvPr id="9" name="文本框 8"/>
            <p:cNvSpPr txBox="1"/>
            <p:nvPr/>
          </p:nvSpPr>
          <p:spPr>
            <a:xfrm>
              <a:off x="9234150" y="5729049"/>
              <a:ext cx="1107583" cy="52322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zh-CN" sz="2800" dirty="0" smtClean="0">
                  <a:latin typeface="+mn-ea"/>
                </a:rPr>
                <a:t>  t</a:t>
              </a:r>
              <a:endParaRPr lang="zh-CN" altLang="en-US" sz="2800" dirty="0">
                <a:latin typeface="+mn-ea"/>
              </a:endParaRPr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914400" y="756759"/>
            <a:ext cx="5151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/>
              <a:t>C</a:t>
            </a:r>
            <a:endParaRPr lang="zh-CN" altLang="en-US" sz="3600" dirty="0"/>
          </a:p>
        </p:txBody>
      </p:sp>
    </p:spTree>
    <p:extLst>
      <p:ext uri="{BB962C8B-B14F-4D97-AF65-F5344CB8AC3E}">
        <p14:creationId xmlns:p14="http://schemas.microsoft.com/office/powerpoint/2010/main" val="1356231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12712"/>
            <a:ext cx="3812146" cy="437882"/>
          </a:xfrm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en-US" altLang="zh-CN" sz="2800" dirty="0" smtClean="0"/>
              <a:t>2</a:t>
            </a:r>
            <a:r>
              <a:rPr lang="zh-CN" altLang="en-US" sz="2800" dirty="0" smtClean="0"/>
              <a:t>电离平衡常数</a:t>
            </a:r>
            <a:r>
              <a:rPr lang="en-US" altLang="zh-CN" sz="2800" dirty="0" smtClean="0"/>
              <a:t>-</a:t>
            </a:r>
            <a:r>
              <a:rPr lang="zh-CN" altLang="en-US" sz="2800" dirty="0" smtClean="0"/>
              <a:t>电离度</a:t>
            </a:r>
            <a:endParaRPr lang="zh-CN" altLang="en-US" sz="2800" dirty="0"/>
          </a:p>
        </p:txBody>
      </p:sp>
      <p:sp>
        <p:nvSpPr>
          <p:cNvPr id="10" name="文本框 9"/>
          <p:cNvSpPr txBox="1"/>
          <p:nvPr/>
        </p:nvSpPr>
        <p:spPr>
          <a:xfrm>
            <a:off x="915846" y="3036505"/>
            <a:ext cx="106702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latin typeface="+mn-ea"/>
              </a:rPr>
              <a:t>电离是吸热的（断键），温度升高，电离程度增大，</a:t>
            </a:r>
            <a:r>
              <a:rPr lang="en-US" altLang="zh-CN" sz="3200" dirty="0" smtClean="0">
                <a:latin typeface="+mn-ea"/>
              </a:rPr>
              <a:t>K</a:t>
            </a:r>
            <a:r>
              <a:rPr lang="zh-CN" altLang="en-US" sz="3200" dirty="0" smtClean="0">
                <a:latin typeface="+mn-ea"/>
              </a:rPr>
              <a:t>越大</a:t>
            </a:r>
            <a:endParaRPr lang="zh-CN" altLang="en-US" sz="3200" dirty="0">
              <a:latin typeface="+mn-ea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567531" y="617548"/>
            <a:ext cx="4621004" cy="2152484"/>
            <a:chOff x="6854514" y="1056517"/>
            <a:chExt cx="4621004" cy="2152484"/>
          </a:xfrm>
        </p:grpSpPr>
        <p:sp>
          <p:nvSpPr>
            <p:cNvPr id="40" name="圆角矩形 39"/>
            <p:cNvSpPr/>
            <p:nvPr/>
          </p:nvSpPr>
          <p:spPr>
            <a:xfrm>
              <a:off x="6854514" y="1056517"/>
              <a:ext cx="4539961" cy="2152484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/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7101477" y="1085860"/>
              <a:ext cx="3525858" cy="95410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zh-CN" altLang="en-US" sz="2800" b="1" dirty="0">
                  <a:latin typeface="Times New Roman" panose="02020603050405020304" pitchFamily="18" charset="0"/>
                  <a:ea typeface="隶书" panose="02010509060101010101" pitchFamily="49" charset="-122"/>
                </a:rPr>
                <a:t>对于一元弱酸  </a:t>
              </a:r>
              <a:endParaRPr lang="en-US" altLang="zh-CN" sz="2800" b="1" dirty="0" smtClean="0">
                <a:latin typeface="Times New Roman" panose="02020603050405020304" pitchFamily="18" charset="0"/>
                <a:ea typeface="隶书" panose="02010509060101010101" pitchFamily="49" charset="-122"/>
              </a:endParaRPr>
            </a:p>
            <a:p>
              <a:r>
                <a:rPr lang="zh-CN" altLang="en-US" sz="2800" b="1" dirty="0" smtClean="0">
                  <a:latin typeface="Times New Roman" panose="02020603050405020304" pitchFamily="18" charset="0"/>
                  <a:ea typeface="隶书" panose="02010509060101010101" pitchFamily="49" charset="-122"/>
                </a:rPr>
                <a:t> </a:t>
              </a:r>
              <a:r>
                <a:rPr lang="en-US" altLang="zh-CN" sz="2800" b="1" dirty="0">
                  <a:latin typeface="Times New Roman" panose="02020603050405020304" pitchFamily="18" charset="0"/>
                  <a:ea typeface="隶书" panose="02010509060101010101" pitchFamily="49" charset="-122"/>
                </a:rPr>
                <a:t>HA </a:t>
              </a:r>
              <a:r>
                <a:rPr lang="en-US" altLang="zh-CN" sz="2800" b="1" dirty="0" smtClean="0">
                  <a:latin typeface="MS PGothic" panose="020B0600070205080204" pitchFamily="34" charset="-128"/>
                  <a:ea typeface="MS PGothic" panose="020B0600070205080204" pitchFamily="34" charset="-128"/>
                </a:rPr>
                <a:t>⇌</a:t>
              </a:r>
              <a:r>
                <a:rPr lang="en-US" altLang="zh-CN" sz="2800" b="1" dirty="0" smtClean="0">
                  <a:latin typeface="Times New Roman" panose="02020603050405020304" pitchFamily="18" charset="0"/>
                  <a:ea typeface="隶书" panose="02010509060101010101" pitchFamily="49" charset="-122"/>
                </a:rPr>
                <a:t>H</a:t>
              </a:r>
              <a:r>
                <a:rPr lang="en-US" altLang="zh-CN" sz="2800" b="1" baseline="30000" dirty="0">
                  <a:latin typeface="Times New Roman" panose="02020603050405020304" pitchFamily="18" charset="0"/>
                  <a:ea typeface="隶书" panose="02010509060101010101" pitchFamily="49" charset="-122"/>
                </a:rPr>
                <a:t>+</a:t>
              </a:r>
              <a:r>
                <a:rPr lang="en-US" altLang="zh-CN" sz="2800" b="1" dirty="0">
                  <a:latin typeface="Times New Roman" panose="02020603050405020304" pitchFamily="18" charset="0"/>
                  <a:ea typeface="隶书" panose="02010509060101010101" pitchFamily="49" charset="-122"/>
                </a:rPr>
                <a:t>+A</a:t>
              </a:r>
              <a:r>
                <a:rPr lang="en-US" altLang="zh-CN" sz="2800" b="1" baseline="30000" dirty="0">
                  <a:latin typeface="Times New Roman" panose="02020603050405020304" pitchFamily="18" charset="0"/>
                  <a:ea typeface="隶书" panose="02010509060101010101" pitchFamily="49" charset="-122"/>
                </a:rPr>
                <a:t>-</a:t>
              </a:r>
              <a:r>
                <a:rPr lang="en-GB" altLang="zh-CN" sz="2800" b="1" dirty="0">
                  <a:latin typeface="Times New Roman" panose="02020603050405020304" pitchFamily="18" charset="0"/>
                  <a:ea typeface="隶书" panose="02010509060101010101" pitchFamily="49" charset="-122"/>
                </a:rPr>
                <a:t>，</a:t>
              </a:r>
              <a:r>
                <a:rPr lang="zh-CN" altLang="en-GB" sz="2800" b="1" u="sng" dirty="0">
                  <a:latin typeface="Times New Roman" panose="02020603050405020304" pitchFamily="18" charset="0"/>
                  <a:ea typeface="隶书" panose="02010509060101010101" pitchFamily="49" charset="-122"/>
                </a:rPr>
                <a:t>平衡时</a:t>
              </a:r>
              <a:endParaRPr lang="zh-CN" altLang="en-US" sz="2800" b="1" u="sng" baseline="30000" dirty="0">
                <a:latin typeface="Times New Roman" panose="02020603050405020304" pitchFamily="18" charset="0"/>
                <a:ea typeface="隶书" panose="02010509060101010101" pitchFamily="49" charset="-122"/>
              </a:endParaRPr>
            </a:p>
          </p:txBody>
        </p:sp>
        <p:grpSp>
          <p:nvGrpSpPr>
            <p:cNvPr id="24" name="Group 9"/>
            <p:cNvGrpSpPr>
              <a:grpSpLocks/>
            </p:cNvGrpSpPr>
            <p:nvPr/>
          </p:nvGrpSpPr>
          <p:grpSpPr bwMode="auto">
            <a:xfrm>
              <a:off x="7255995" y="1958051"/>
              <a:ext cx="4219523" cy="1195388"/>
              <a:chOff x="1632" y="1392"/>
              <a:chExt cx="2256" cy="753"/>
            </a:xfrm>
          </p:grpSpPr>
          <p:sp>
            <p:nvSpPr>
              <p:cNvPr id="25" name="Text Box 10"/>
              <p:cNvSpPr txBox="1">
                <a:spLocks noChangeArrowheads="1"/>
              </p:cNvSpPr>
              <p:nvPr/>
            </p:nvSpPr>
            <p:spPr bwMode="auto">
              <a:xfrm>
                <a:off x="1632" y="1603"/>
                <a:ext cx="768" cy="33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99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800" b="1" i="1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K</a:t>
                </a:r>
                <a:r>
                  <a:rPr lang="en-US" altLang="zh-CN" sz="2800" b="1" baseline="-25000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a</a:t>
                </a:r>
                <a:r>
                  <a:rPr lang="en-US" altLang="zh-CN" sz="2800" b="1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=</a:t>
                </a:r>
              </a:p>
            </p:txBody>
          </p:sp>
          <p:sp>
            <p:nvSpPr>
              <p:cNvPr id="26" name="Text Box 11"/>
              <p:cNvSpPr txBox="1">
                <a:spLocks noChangeArrowheads="1"/>
              </p:cNvSpPr>
              <p:nvPr/>
            </p:nvSpPr>
            <p:spPr bwMode="auto">
              <a:xfrm>
                <a:off x="2256" y="1392"/>
                <a:ext cx="1632" cy="33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99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800" b="1" i="1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c</a:t>
                </a:r>
                <a:r>
                  <a:rPr lang="en-US" altLang="zh-CN" sz="2800" b="1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 ( H</a:t>
                </a:r>
                <a:r>
                  <a:rPr lang="en-US" altLang="zh-CN" sz="2800" b="1" baseline="30000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+</a:t>
                </a:r>
                <a:r>
                  <a:rPr lang="en-US" altLang="zh-CN" sz="2800" b="1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) </a:t>
                </a:r>
                <a:r>
                  <a:rPr lang="en-US" altLang="zh-CN" sz="2800" b="1" baseline="30000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.</a:t>
                </a:r>
                <a:r>
                  <a:rPr lang="en-US" altLang="zh-CN" sz="2800" b="1" i="1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c</a:t>
                </a:r>
                <a:r>
                  <a:rPr lang="en-US" altLang="zh-CN" sz="2800" b="1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( A</a:t>
                </a:r>
                <a:r>
                  <a:rPr lang="en-US" altLang="zh-CN" sz="2800" b="1" baseline="30000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-</a:t>
                </a:r>
                <a:r>
                  <a:rPr lang="en-US" altLang="zh-CN" sz="2800" b="1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)</a:t>
                </a:r>
                <a:r>
                  <a:rPr lang="en-US" altLang="zh-CN" sz="2800" b="1" dirty="0">
                    <a:solidFill>
                      <a:srgbClr val="000099"/>
                    </a:solidFill>
                    <a:latin typeface="Times New Roman" panose="02020603050405020304" pitchFamily="18" charset="0"/>
                    <a:ea typeface="隶书" panose="02010509060101010101" pitchFamily="49" charset="-122"/>
                  </a:rPr>
                  <a:t> </a:t>
                </a:r>
              </a:p>
            </p:txBody>
          </p:sp>
          <p:sp>
            <p:nvSpPr>
              <p:cNvPr id="27" name="Text Box 12"/>
              <p:cNvSpPr txBox="1">
                <a:spLocks noChangeArrowheads="1"/>
              </p:cNvSpPr>
              <p:nvPr/>
            </p:nvSpPr>
            <p:spPr bwMode="auto">
              <a:xfrm>
                <a:off x="2592" y="1815"/>
                <a:ext cx="912" cy="33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99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800" b="1" i="1">
                    <a:latin typeface="Times New Roman" panose="02020603050405020304" pitchFamily="18" charset="0"/>
                    <a:ea typeface="隶书" panose="02010509060101010101" pitchFamily="49" charset="-122"/>
                  </a:rPr>
                  <a:t>c</a:t>
                </a:r>
                <a:r>
                  <a:rPr lang="en-US" altLang="zh-CN" sz="2800" b="1">
                    <a:latin typeface="Times New Roman" panose="02020603050405020304" pitchFamily="18" charset="0"/>
                    <a:ea typeface="隶书" panose="02010509060101010101" pitchFamily="49" charset="-122"/>
                  </a:rPr>
                  <a:t>(HA)</a:t>
                </a:r>
              </a:p>
            </p:txBody>
          </p:sp>
          <p:sp>
            <p:nvSpPr>
              <p:cNvPr id="28" name="Line 13"/>
              <p:cNvSpPr>
                <a:spLocks noChangeShapeType="1"/>
              </p:cNvSpPr>
              <p:nvPr/>
            </p:nvSpPr>
            <p:spPr bwMode="auto">
              <a:xfrm>
                <a:off x="2208" y="1799"/>
                <a:ext cx="158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800"/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7012545" y="617548"/>
            <a:ext cx="4326504" cy="2269697"/>
            <a:chOff x="7158407" y="3088110"/>
            <a:chExt cx="4326504" cy="2269697"/>
          </a:xfrm>
        </p:grpSpPr>
        <p:sp>
          <p:nvSpPr>
            <p:cNvPr id="41" name="圆角矩形 40"/>
            <p:cNvSpPr/>
            <p:nvPr/>
          </p:nvSpPr>
          <p:spPr>
            <a:xfrm>
              <a:off x="7158407" y="3088110"/>
              <a:ext cx="4326504" cy="2269697"/>
            </a:xfrm>
            <a:prstGeom prst="round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/>
            </a:p>
          </p:txBody>
        </p:sp>
        <p:sp>
          <p:nvSpPr>
            <p:cNvPr id="29" name="Text Box 14"/>
            <p:cNvSpPr txBox="1">
              <a:spLocks noChangeArrowheads="1"/>
            </p:cNvSpPr>
            <p:nvPr/>
          </p:nvSpPr>
          <p:spPr bwMode="auto">
            <a:xfrm>
              <a:off x="7321540" y="3165798"/>
              <a:ext cx="4163371" cy="95410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zh-CN" altLang="en-US" sz="2800" b="1" dirty="0">
                  <a:latin typeface="Times New Roman" panose="02020603050405020304" pitchFamily="18" charset="0"/>
                  <a:ea typeface="隶书" panose="02010509060101010101" pitchFamily="49" charset="-122"/>
                </a:rPr>
                <a:t>对于一元弱碱   </a:t>
              </a:r>
              <a:endParaRPr lang="en-US" altLang="zh-CN" sz="2800" b="1" dirty="0" smtClean="0">
                <a:latin typeface="Times New Roman" panose="02020603050405020304" pitchFamily="18" charset="0"/>
                <a:ea typeface="隶书" panose="02010509060101010101" pitchFamily="49" charset="-122"/>
              </a:endParaRPr>
            </a:p>
            <a:p>
              <a:r>
                <a:rPr lang="en-US" altLang="zh-CN" sz="2800" b="1" dirty="0" smtClean="0">
                  <a:latin typeface="Times New Roman" panose="02020603050405020304" pitchFamily="18" charset="0"/>
                  <a:ea typeface="隶书" panose="02010509060101010101" pitchFamily="49" charset="-122"/>
                </a:rPr>
                <a:t>MOH</a:t>
              </a:r>
              <a:r>
                <a:rPr lang="en-US" altLang="zh-CN" sz="2800" b="1" dirty="0" smtClean="0">
                  <a:latin typeface="MS PGothic" panose="020B0600070205080204" pitchFamily="34" charset="-128"/>
                  <a:ea typeface="MS PGothic" panose="020B0600070205080204" pitchFamily="34" charset="-128"/>
                </a:rPr>
                <a:t>⇌</a:t>
              </a:r>
              <a:r>
                <a:rPr lang="en-US" altLang="zh-CN" sz="2800" b="1" dirty="0" smtClean="0">
                  <a:latin typeface="Times New Roman" panose="02020603050405020304" pitchFamily="18" charset="0"/>
                  <a:ea typeface="隶书" panose="02010509060101010101" pitchFamily="49" charset="-122"/>
                </a:rPr>
                <a:t>M</a:t>
              </a:r>
              <a:r>
                <a:rPr lang="en-US" altLang="zh-CN" sz="2800" b="1" baseline="30000" dirty="0">
                  <a:latin typeface="Times New Roman" panose="02020603050405020304" pitchFamily="18" charset="0"/>
                  <a:ea typeface="隶书" panose="02010509060101010101" pitchFamily="49" charset="-122"/>
                </a:rPr>
                <a:t>+</a:t>
              </a:r>
              <a:r>
                <a:rPr lang="en-US" altLang="zh-CN" sz="2800" b="1" dirty="0">
                  <a:latin typeface="Times New Roman" panose="02020603050405020304" pitchFamily="18" charset="0"/>
                  <a:ea typeface="隶书" panose="02010509060101010101" pitchFamily="49" charset="-122"/>
                </a:rPr>
                <a:t>+OH</a:t>
              </a:r>
              <a:r>
                <a:rPr lang="en-US" altLang="zh-CN" sz="2800" b="1" baseline="30000" dirty="0">
                  <a:latin typeface="Times New Roman" panose="02020603050405020304" pitchFamily="18" charset="0"/>
                  <a:ea typeface="隶书" panose="02010509060101010101" pitchFamily="49" charset="-122"/>
                </a:rPr>
                <a:t>-</a:t>
              </a:r>
              <a:r>
                <a:rPr lang="zh-CN" altLang="en-US" sz="2800" b="1" dirty="0">
                  <a:latin typeface="Times New Roman" panose="02020603050405020304" pitchFamily="18" charset="0"/>
                  <a:ea typeface="隶书" panose="02010509060101010101" pitchFamily="49" charset="-122"/>
                </a:rPr>
                <a:t>，</a:t>
              </a:r>
              <a:r>
                <a:rPr lang="zh-CN" altLang="en-US" sz="2800" b="1" u="sng" dirty="0">
                  <a:latin typeface="Times New Roman" panose="02020603050405020304" pitchFamily="18" charset="0"/>
                  <a:ea typeface="隶书" panose="02010509060101010101" pitchFamily="49" charset="-122"/>
                </a:rPr>
                <a:t>平衡时</a:t>
              </a:r>
              <a:endParaRPr lang="zh-CN" altLang="en-US" sz="2800" b="1" u="sng" baseline="30000" dirty="0">
                <a:latin typeface="Times New Roman" panose="02020603050405020304" pitchFamily="18" charset="0"/>
                <a:ea typeface="隶书" panose="02010509060101010101" pitchFamily="49" charset="-122"/>
              </a:endParaRPr>
            </a:p>
          </p:txBody>
        </p:sp>
        <p:grpSp>
          <p:nvGrpSpPr>
            <p:cNvPr id="35" name="Group 20"/>
            <p:cNvGrpSpPr>
              <a:grpSpLocks/>
            </p:cNvGrpSpPr>
            <p:nvPr/>
          </p:nvGrpSpPr>
          <p:grpSpPr bwMode="auto">
            <a:xfrm>
              <a:off x="7393334" y="4244568"/>
              <a:ext cx="3595648" cy="988576"/>
              <a:chOff x="1632" y="1392"/>
              <a:chExt cx="2256" cy="753"/>
            </a:xfrm>
          </p:grpSpPr>
          <p:sp>
            <p:nvSpPr>
              <p:cNvPr id="36" name="Text Box 21"/>
              <p:cNvSpPr txBox="1">
                <a:spLocks noChangeArrowheads="1"/>
              </p:cNvSpPr>
              <p:nvPr/>
            </p:nvSpPr>
            <p:spPr bwMode="auto">
              <a:xfrm>
                <a:off x="1632" y="1603"/>
                <a:ext cx="768" cy="33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99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800" b="1" i="1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K</a:t>
                </a:r>
                <a:r>
                  <a:rPr lang="en-US" altLang="zh-CN" sz="2800" b="1" baseline="-25000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b</a:t>
                </a:r>
                <a:r>
                  <a:rPr lang="en-US" altLang="zh-CN" sz="2800" b="1" dirty="0">
                    <a:latin typeface="Times New Roman" panose="02020603050405020304" pitchFamily="18" charset="0"/>
                    <a:ea typeface="隶书" panose="02010509060101010101" pitchFamily="49" charset="-122"/>
                  </a:rPr>
                  <a:t>=</a:t>
                </a:r>
              </a:p>
            </p:txBody>
          </p:sp>
          <p:sp>
            <p:nvSpPr>
              <p:cNvPr id="37" name="Text Box 22"/>
              <p:cNvSpPr txBox="1">
                <a:spLocks noChangeArrowheads="1"/>
              </p:cNvSpPr>
              <p:nvPr/>
            </p:nvSpPr>
            <p:spPr bwMode="auto">
              <a:xfrm>
                <a:off x="2256" y="1392"/>
                <a:ext cx="1632" cy="33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99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800" b="1" i="1">
                    <a:latin typeface="Times New Roman" panose="02020603050405020304" pitchFamily="18" charset="0"/>
                    <a:ea typeface="隶书" panose="02010509060101010101" pitchFamily="49" charset="-122"/>
                  </a:rPr>
                  <a:t>c</a:t>
                </a:r>
                <a:r>
                  <a:rPr lang="en-US" altLang="zh-CN" sz="2800" b="1">
                    <a:latin typeface="Times New Roman" panose="02020603050405020304" pitchFamily="18" charset="0"/>
                    <a:ea typeface="隶书" panose="02010509060101010101" pitchFamily="49" charset="-122"/>
                  </a:rPr>
                  <a:t> ( M</a:t>
                </a:r>
                <a:r>
                  <a:rPr lang="en-US" altLang="zh-CN" sz="2800" b="1" baseline="30000">
                    <a:latin typeface="Times New Roman" panose="02020603050405020304" pitchFamily="18" charset="0"/>
                    <a:ea typeface="隶书" panose="02010509060101010101" pitchFamily="49" charset="-122"/>
                  </a:rPr>
                  <a:t>+</a:t>
                </a:r>
                <a:r>
                  <a:rPr lang="en-US" altLang="zh-CN" sz="2800" b="1">
                    <a:latin typeface="Times New Roman" panose="02020603050405020304" pitchFamily="18" charset="0"/>
                    <a:ea typeface="隶书" panose="02010509060101010101" pitchFamily="49" charset="-122"/>
                  </a:rPr>
                  <a:t>)</a:t>
                </a:r>
                <a:r>
                  <a:rPr lang="en-US" altLang="zh-CN" sz="2800" b="1" baseline="30000">
                    <a:latin typeface="Times New Roman" panose="02020603050405020304" pitchFamily="18" charset="0"/>
                    <a:ea typeface="隶书" panose="02010509060101010101" pitchFamily="49" charset="-122"/>
                  </a:rPr>
                  <a:t>.</a:t>
                </a:r>
                <a:r>
                  <a:rPr lang="en-US" altLang="zh-CN" sz="2800" b="1" i="1">
                    <a:latin typeface="Times New Roman" panose="02020603050405020304" pitchFamily="18" charset="0"/>
                    <a:ea typeface="隶书" panose="02010509060101010101" pitchFamily="49" charset="-122"/>
                  </a:rPr>
                  <a:t>c</a:t>
                </a:r>
                <a:r>
                  <a:rPr lang="en-US" altLang="zh-CN" sz="2800" b="1">
                    <a:latin typeface="Times New Roman" panose="02020603050405020304" pitchFamily="18" charset="0"/>
                    <a:ea typeface="隶书" panose="02010509060101010101" pitchFamily="49" charset="-122"/>
                  </a:rPr>
                  <a:t>( OH</a:t>
                </a:r>
                <a:r>
                  <a:rPr lang="en-US" altLang="zh-CN" sz="2800" b="1" baseline="30000">
                    <a:latin typeface="Times New Roman" panose="02020603050405020304" pitchFamily="18" charset="0"/>
                    <a:ea typeface="隶书" panose="02010509060101010101" pitchFamily="49" charset="-122"/>
                  </a:rPr>
                  <a:t>- </a:t>
                </a:r>
                <a:r>
                  <a:rPr lang="en-US" altLang="zh-CN" sz="2800" b="1">
                    <a:latin typeface="Times New Roman" panose="02020603050405020304" pitchFamily="18" charset="0"/>
                    <a:ea typeface="隶书" panose="02010509060101010101" pitchFamily="49" charset="-122"/>
                  </a:rPr>
                  <a:t>)</a:t>
                </a:r>
                <a:r>
                  <a:rPr lang="en-US" altLang="zh-CN" sz="2800" b="1">
                    <a:solidFill>
                      <a:srgbClr val="000099"/>
                    </a:solidFill>
                    <a:latin typeface="Times New Roman" panose="02020603050405020304" pitchFamily="18" charset="0"/>
                    <a:ea typeface="隶书" panose="02010509060101010101" pitchFamily="49" charset="-122"/>
                  </a:rPr>
                  <a:t> </a:t>
                </a:r>
              </a:p>
            </p:txBody>
          </p:sp>
          <p:sp>
            <p:nvSpPr>
              <p:cNvPr id="38" name="Text Box 23"/>
              <p:cNvSpPr txBox="1">
                <a:spLocks noChangeArrowheads="1"/>
              </p:cNvSpPr>
              <p:nvPr/>
            </p:nvSpPr>
            <p:spPr bwMode="auto">
              <a:xfrm>
                <a:off x="2592" y="1815"/>
                <a:ext cx="912" cy="33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99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800" b="1" i="1">
                    <a:latin typeface="Times New Roman" panose="02020603050405020304" pitchFamily="18" charset="0"/>
                    <a:ea typeface="隶书" panose="02010509060101010101" pitchFamily="49" charset="-122"/>
                  </a:rPr>
                  <a:t>c</a:t>
                </a:r>
                <a:r>
                  <a:rPr lang="en-US" altLang="zh-CN" sz="2800" b="1">
                    <a:latin typeface="Times New Roman" panose="02020603050405020304" pitchFamily="18" charset="0"/>
                    <a:ea typeface="隶书" panose="02010509060101010101" pitchFamily="49" charset="-122"/>
                  </a:rPr>
                  <a:t>(MOH)</a:t>
                </a:r>
              </a:p>
            </p:txBody>
          </p:sp>
          <p:sp>
            <p:nvSpPr>
              <p:cNvPr id="39" name="Line 24"/>
              <p:cNvSpPr>
                <a:spLocks noChangeShapeType="1"/>
              </p:cNvSpPr>
              <p:nvPr/>
            </p:nvSpPr>
            <p:spPr bwMode="auto">
              <a:xfrm>
                <a:off x="2208" y="1799"/>
                <a:ext cx="158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 sz="2800"/>
              </a:p>
            </p:txBody>
          </p:sp>
        </p:grpSp>
      </p:grpSp>
      <p:sp>
        <p:nvSpPr>
          <p:cNvPr id="6" name="文本框 5"/>
          <p:cNvSpPr txBox="1"/>
          <p:nvPr/>
        </p:nvSpPr>
        <p:spPr>
          <a:xfrm>
            <a:off x="4598063" y="-49065"/>
            <a:ext cx="34000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+mn-ea"/>
              </a:rPr>
              <a:t>a</a:t>
            </a:r>
            <a:r>
              <a:rPr lang="en-US" altLang="zh-CN" sz="2800" dirty="0" smtClean="0">
                <a:latin typeface="+mn-ea"/>
              </a:rPr>
              <a:t>cid=</a:t>
            </a:r>
            <a:r>
              <a:rPr lang="zh-CN" altLang="en-US" sz="2800" dirty="0" smtClean="0">
                <a:latin typeface="+mn-ea"/>
              </a:rPr>
              <a:t>酸</a:t>
            </a:r>
            <a:r>
              <a:rPr lang="en-US" altLang="zh-CN" sz="2800" dirty="0" smtClean="0">
                <a:latin typeface="+mn-ea"/>
              </a:rPr>
              <a:t>;base</a:t>
            </a:r>
            <a:r>
              <a:rPr lang="zh-CN" altLang="en-US" sz="2800" dirty="0" smtClean="0">
                <a:latin typeface="+mn-ea"/>
              </a:rPr>
              <a:t>碱</a:t>
            </a:r>
            <a:endParaRPr lang="zh-CN" altLang="en-US" sz="2800" dirty="0">
              <a:latin typeface="+mn-ea"/>
            </a:endParaRPr>
          </a:p>
        </p:txBody>
      </p:sp>
      <p:sp>
        <p:nvSpPr>
          <p:cNvPr id="30" name="Text Box 3"/>
          <p:cNvSpPr txBox="1">
            <a:spLocks noChangeArrowheads="1"/>
          </p:cNvSpPr>
          <p:nvPr/>
        </p:nvSpPr>
        <p:spPr bwMode="auto">
          <a:xfrm>
            <a:off x="915846" y="4063972"/>
            <a:ext cx="63701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GB" sz="2400" b="1" dirty="0">
                <a:latin typeface="+mn-ea"/>
              </a:rPr>
              <a:t>电离度</a:t>
            </a:r>
            <a:r>
              <a:rPr lang="en-GB" altLang="zh-CN" sz="2400" b="1" dirty="0" smtClean="0">
                <a:solidFill>
                  <a:srgbClr val="FF0000"/>
                </a:solidFill>
                <a:latin typeface="+mn-ea"/>
              </a:rPr>
              <a:t>α</a:t>
            </a:r>
            <a:r>
              <a:rPr lang="zh-CN" altLang="en-US" sz="2400" b="1" dirty="0" smtClean="0">
                <a:latin typeface="+mn-ea"/>
              </a:rPr>
              <a:t>：即弱电解质电离的转化率</a:t>
            </a:r>
            <a:r>
              <a:rPr lang="en-GB" altLang="zh-CN" sz="2400" b="1" dirty="0" smtClean="0">
                <a:latin typeface="+mn-ea"/>
              </a:rPr>
              <a:t> </a:t>
            </a:r>
            <a:endParaRPr lang="en-US" altLang="zh-CN" sz="2400" b="1" dirty="0">
              <a:latin typeface="+mn-ea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文本框 30"/>
              <p:cNvSpPr txBox="1"/>
              <p:nvPr/>
            </p:nvSpPr>
            <p:spPr>
              <a:xfrm>
                <a:off x="814494" y="4947932"/>
                <a:ext cx="6993575" cy="7972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l-GR" altLang="zh-CN" sz="2400" dirty="0" smtClean="0">
                    <a:latin typeface="MS PGothic" panose="020B0600070205080204" pitchFamily="34" charset="-128"/>
                    <a:ea typeface="MS PGothic" panose="020B0600070205080204" pitchFamily="34" charset="-128"/>
                  </a:rPr>
                  <a:t>α</a:t>
                </a:r>
                <a:r>
                  <a:rPr lang="en-US" altLang="zh-CN" sz="2400" dirty="0" smtClean="0">
                    <a:latin typeface="MS PGothic" panose="020B0600070205080204" pitchFamily="34" charset="-128"/>
                    <a:ea typeface="MS PGothic" panose="020B0600070205080204" pitchFamily="34" charset="-128"/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 smtClean="0">
                            <a:latin typeface="Cambria Math" panose="02040503050406030204" pitchFamily="18" charset="0"/>
                            <a:ea typeface="MS PGothic" panose="020B0600070205080204" pitchFamily="34" charset="-128"/>
                          </a:rPr>
                        </m:ctrlPr>
                      </m:fPr>
                      <m:num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MS PGothic" panose="020B0600070205080204" pitchFamily="34" charset="-128"/>
                          </a:rPr>
                          <m:t>𝑐</m:t>
                        </m:r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MS PGothic" panose="020B0600070205080204" pitchFamily="34" charset="-128"/>
                          </a:rPr>
                          <m:t>(</m:t>
                        </m:r>
                        <m:r>
                          <a:rPr lang="zh-CN" altLang="en-US" sz="2400" i="1">
                            <a:latin typeface="Cambria Math" panose="02040503050406030204" pitchFamily="18" charset="0"/>
                            <a:ea typeface="MS PGothic" panose="020B0600070205080204" pitchFamily="34" charset="-128"/>
                          </a:rPr>
                          <m:t>已</m:t>
                        </m:r>
                        <m:r>
                          <a:rPr lang="zh-CN" altLang="en-US" sz="2400" i="1" smtClean="0">
                            <a:latin typeface="Cambria Math" panose="02040503050406030204" pitchFamily="18" charset="0"/>
                            <a:ea typeface="MS PGothic" panose="020B0600070205080204" pitchFamily="34" charset="-128"/>
                          </a:rPr>
                          <m:t>电离</m:t>
                        </m:r>
                        <m:r>
                          <a:rPr lang="zh-CN" altLang="en-US" sz="2400" i="1">
                            <a:latin typeface="Cambria Math" panose="02040503050406030204" pitchFamily="18" charset="0"/>
                            <a:ea typeface="MS PGothic" panose="020B0600070205080204" pitchFamily="34" charset="-128"/>
                          </a:rPr>
                          <m:t>）</m:t>
                        </m:r>
                      </m:num>
                      <m:den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MS PGothic" panose="020B0600070205080204" pitchFamily="34" charset="-128"/>
                          </a:rPr>
                          <m:t>𝑐</m:t>
                        </m:r>
                        <m:r>
                          <a:rPr lang="zh-CN" altLang="en-US" sz="2400" i="1">
                            <a:latin typeface="Cambria Math" panose="02040503050406030204" pitchFamily="18" charset="0"/>
                            <a:ea typeface="MS PGothic" panose="020B0600070205080204" pitchFamily="34" charset="-128"/>
                          </a:rPr>
                          <m:t>（</m:t>
                        </m:r>
                        <m:r>
                          <a:rPr lang="zh-CN" altLang="en-US" sz="2400" i="1" smtClean="0">
                            <a:latin typeface="Cambria Math" panose="02040503050406030204" pitchFamily="18" charset="0"/>
                            <a:ea typeface="MS PGothic" panose="020B0600070205080204" pitchFamily="34" charset="-128"/>
                          </a:rPr>
                          <m:t>初始</m:t>
                        </m:r>
                        <m:r>
                          <a:rPr lang="zh-CN" altLang="en-US" sz="2400" i="1">
                            <a:latin typeface="Cambria Math" panose="02040503050406030204" pitchFamily="18" charset="0"/>
                            <a:ea typeface="MS PGothic" panose="020B0600070205080204" pitchFamily="34" charset="-128"/>
                          </a:rPr>
                          <m:t>）</m:t>
                        </m:r>
                      </m:den>
                    </m:f>
                    <m:r>
                      <a:rPr lang="en-US" altLang="zh-CN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US" altLang="zh-CN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en-US" altLang="zh-CN" sz="2400" dirty="0" smtClean="0"/>
                  <a:t>00%=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 dirty="0" smtClean="0">
                            <a:latin typeface="Cambria Math" panose="02040503050406030204" pitchFamily="18" charset="0"/>
                          </a:rPr>
                          <m:t>𝑁</m:t>
                        </m:r>
                        <m:r>
                          <a:rPr lang="en-US" altLang="zh-CN" sz="2400" b="0" i="1" dirty="0" smtClean="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zh-CN" altLang="en-US" sz="2400" i="1" dirty="0">
                            <a:latin typeface="Cambria Math" panose="02040503050406030204" pitchFamily="18" charset="0"/>
                          </a:rPr>
                          <m:t>已电离</m:t>
                        </m:r>
                        <m:r>
                          <a:rPr lang="zh-CN" altLang="en-US" sz="2400" i="1" dirty="0" smtClean="0">
                            <a:latin typeface="Cambria Math" panose="02040503050406030204" pitchFamily="18" charset="0"/>
                          </a:rPr>
                          <m:t>分子数）</m:t>
                        </m:r>
                      </m:num>
                      <m:den>
                        <m:r>
                          <a:rPr lang="en-US" altLang="zh-CN" sz="2400" b="0" i="1" dirty="0" smtClean="0">
                            <a:latin typeface="Cambria Math" panose="02040503050406030204" pitchFamily="18" charset="0"/>
                          </a:rPr>
                          <m:t>𝑁</m:t>
                        </m:r>
                        <m:r>
                          <a:rPr lang="zh-CN" altLang="en-US" sz="2400" i="1" dirty="0">
                            <a:latin typeface="Cambria Math" panose="02040503050406030204" pitchFamily="18" charset="0"/>
                          </a:rPr>
                          <m:t>（</m:t>
                        </m:r>
                        <m:r>
                          <a:rPr lang="zh-CN" altLang="en-US" sz="2400" i="1" dirty="0" smtClean="0">
                            <a:latin typeface="Cambria Math" panose="02040503050406030204" pitchFamily="18" charset="0"/>
                          </a:rPr>
                          <m:t>分子</m:t>
                        </m:r>
                        <m:r>
                          <a:rPr lang="zh-CN" altLang="en-US" sz="2400" i="1" dirty="0">
                            <a:latin typeface="Cambria Math" panose="02040503050406030204" pitchFamily="18" charset="0"/>
                          </a:rPr>
                          <m:t>总数</m:t>
                        </m:r>
                        <m:r>
                          <a:rPr lang="zh-CN" altLang="en-US" sz="2400" i="1" dirty="0" smtClean="0">
                            <a:latin typeface="Cambria Math" panose="02040503050406030204" pitchFamily="18" charset="0"/>
                          </a:rPr>
                          <m:t>）</m:t>
                        </m:r>
                      </m:den>
                    </m:f>
                    <m:r>
                      <a:rPr lang="en-US" altLang="zh-CN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US" altLang="zh-CN" sz="24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en-US" altLang="zh-CN" sz="2400" dirty="0" smtClean="0"/>
                  <a:t>00%</a:t>
                </a:r>
                <a:endParaRPr lang="zh-CN" altLang="en-US" sz="2400" dirty="0"/>
              </a:p>
            </p:txBody>
          </p:sp>
        </mc:Choice>
        <mc:Fallback xmlns="">
          <p:sp>
            <p:nvSpPr>
              <p:cNvPr id="31" name="文本框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4494" y="4947932"/>
                <a:ext cx="6993575" cy="797270"/>
              </a:xfrm>
              <a:prstGeom prst="rect">
                <a:avLst/>
              </a:prstGeom>
              <a:blipFill rotWithShape="0">
                <a:blip r:embed="rId2"/>
                <a:stretch>
                  <a:fillRect l="-139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20646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6" grpId="0"/>
      <p:bldP spid="30" grpId="0" autoUpdateAnimBg="0"/>
      <p:bldP spid="3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>
            <a:spLocks/>
          </p:cNvSpPr>
          <p:nvPr/>
        </p:nvSpPr>
        <p:spPr>
          <a:xfrm>
            <a:off x="-1" y="0"/>
            <a:ext cx="12298017" cy="1014129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800" dirty="0" smtClean="0"/>
              <a:t>2</a:t>
            </a:r>
            <a:r>
              <a:rPr lang="zh-CN" altLang="en-US" sz="2800" dirty="0" smtClean="0"/>
              <a:t>电离平衡常数</a:t>
            </a:r>
            <a:endParaRPr lang="en-US" altLang="zh-CN" sz="2800" dirty="0" smtClean="0"/>
          </a:p>
          <a:p>
            <a:r>
              <a:rPr lang="zh-CN" altLang="en-US" sz="2800" dirty="0" smtClean="0"/>
              <a:t>写出</a:t>
            </a:r>
            <a:r>
              <a:rPr lang="en-US" altLang="zh-CN" sz="2800" dirty="0" smtClean="0"/>
              <a:t>K</a:t>
            </a:r>
            <a:r>
              <a:rPr lang="en-US" altLang="zh-CN" sz="2800" baseline="-25000" dirty="0" smtClean="0"/>
              <a:t>a</a:t>
            </a:r>
            <a:r>
              <a:rPr lang="zh-CN" altLang="en-US" sz="2800" dirty="0" smtClean="0"/>
              <a:t>表达式，比较同一种酸的几级电离，找出规律，比较不同酸的酸性强弱</a:t>
            </a:r>
            <a:endParaRPr lang="zh-CN" altLang="en-US" sz="2800" dirty="0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457" y="1410772"/>
            <a:ext cx="7083380" cy="297472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文本框 7"/>
              <p:cNvSpPr txBox="1"/>
              <p:nvPr/>
            </p:nvSpPr>
            <p:spPr>
              <a:xfrm>
                <a:off x="8203719" y="1636889"/>
                <a:ext cx="3065172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 smtClean="0">
                    <a:latin typeface="Cambria Math" panose="02040503050406030204" pitchFamily="18" charset="0"/>
                  </a:rPr>
                  <a:t>1.</a:t>
                </a:r>
                <a:r>
                  <a:rPr lang="zh-CN" altLang="en-US" sz="2800" dirty="0" smtClean="0">
                    <a:latin typeface="Cambria Math" panose="02040503050406030204" pitchFamily="18" charset="0"/>
                  </a:rPr>
                  <a:t>对于多元弱酸，</a:t>
                </a:r>
                <a:endParaRPr lang="en-US" altLang="zh-CN" sz="2800" dirty="0" smtClean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z="28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𝐾</m:t>
                          </m:r>
                        </m:e>
                        <m:sub>
                          <m:r>
                            <a:rPr lang="en-US" altLang="zh-CN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  <m:r>
                            <a:rPr lang="en-US" altLang="zh-CN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altLang="zh-CN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  <m:sSub>
                        <m:sSubPr>
                          <m:ctrlPr>
                            <a:rPr lang="en-US" altLang="zh-CN" sz="28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𝐾</m:t>
                          </m:r>
                        </m:e>
                        <m:sub>
                          <m:r>
                            <a:rPr lang="en-US" altLang="zh-CN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  <m:r>
                            <a:rPr lang="en-US" altLang="zh-CN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altLang="zh-CN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  <m:sSub>
                        <m:sSubPr>
                          <m:ctrlPr>
                            <a:rPr lang="en-US" altLang="zh-CN" sz="28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𝐾</m:t>
                          </m:r>
                        </m:e>
                        <m:sub>
                          <m:r>
                            <a:rPr lang="en-US" altLang="zh-CN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  <m:r>
                            <a:rPr lang="en-US" altLang="zh-CN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</m:oMath>
                  </m:oMathPara>
                </a14:m>
                <a:endParaRPr lang="zh-CN" altLang="en-US" sz="2800" dirty="0">
                  <a:latin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8" name="文本框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03719" y="1636889"/>
                <a:ext cx="3065172" cy="954107"/>
              </a:xfrm>
              <a:prstGeom prst="rect">
                <a:avLst/>
              </a:prstGeom>
              <a:blipFill rotWithShape="0">
                <a:blip r:embed="rId3"/>
                <a:stretch>
                  <a:fillRect l="-4175" t="-897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矩形 8"/>
              <p:cNvSpPr/>
              <p:nvPr/>
            </p:nvSpPr>
            <p:spPr>
              <a:xfrm>
                <a:off x="270457" y="4372820"/>
                <a:ext cx="3866646" cy="73866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800" kern="100" dirty="0">
                    <a:solidFill>
                      <a:srgbClr val="FF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en-US" altLang="zh-CN" sz="2800" kern="100" baseline="-25000" dirty="0">
                    <a:solidFill>
                      <a:srgbClr val="FF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en-US" altLang="zh-CN" sz="2800" kern="100" dirty="0">
                    <a:solidFill>
                      <a:srgbClr val="FF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PO</a:t>
                </a:r>
                <a:r>
                  <a:rPr lang="en-US" altLang="zh-CN" sz="2800" kern="100" baseline="-25000" dirty="0">
                    <a:solidFill>
                      <a:srgbClr val="FF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4</a:t>
                </a:r>
                <a:r>
                  <a:rPr lang="zh-CN" altLang="zh-CN" sz="2800" kern="100" dirty="0">
                    <a:solidFill>
                      <a:srgbClr val="FF0000"/>
                    </a:solidFill>
                    <a:effectLst/>
                    <a:latin typeface="Cambria Math" panose="02040503050406030204" pitchFamily="18" charset="0"/>
                    <a:ea typeface="MS PGothic" panose="020B0600070205080204" pitchFamily="34" charset="-128"/>
                    <a:cs typeface="Times New Roman" panose="02020603050405020304" pitchFamily="18" charset="0"/>
                  </a:rPr>
                  <a:t>⇌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zh-CN" altLang="zh-CN" sz="2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H</m:t>
                        </m:r>
                      </m:e>
                      <m:sup>
                        <m:r>
                          <a:rPr lang="en-US" altLang="zh-CN" sz="280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</m:sup>
                    </m:sSup>
                    <m:r>
                      <a:rPr lang="en-US" altLang="zh-CN" sz="2800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sSubSup>
                      <m:sSubSupPr>
                        <m:ctrlPr>
                          <a:rPr lang="zh-CN" altLang="zh-CN" sz="2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sSub>
                          <m:sSubPr>
                            <m:ctrlPr>
                              <a:rPr lang="zh-CN" altLang="zh-CN" sz="2800" i="1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80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n-US" altLang="zh-CN" sz="2800" kern="100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  <m:r>
                          <m:rPr>
                            <m:sty m:val="p"/>
                          </m:rPr>
                          <a:rPr lang="en-US" altLang="zh-CN" sz="280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PO</m:t>
                        </m:r>
                      </m:e>
                      <m:sub>
                        <m:r>
                          <a:rPr lang="en-US" altLang="zh-CN" sz="280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</m:sub>
                      <m:sup>
                        <m:r>
                          <a:rPr lang="en-US" altLang="zh-CN" sz="28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</m:sup>
                    </m:sSubSup>
                  </m:oMath>
                </a14:m>
                <a:endParaRPr lang="zh-CN" altLang="zh-CN" sz="2800" kern="100" dirty="0">
                  <a:latin typeface="Cambria Math" panose="020405030504060302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" name="矩形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0457" y="4372820"/>
                <a:ext cx="3866646" cy="738664"/>
              </a:xfrm>
              <a:prstGeom prst="rect">
                <a:avLst/>
              </a:prstGeom>
              <a:blipFill rotWithShape="0">
                <a:blip r:embed="rId4"/>
                <a:stretch>
                  <a:fillRect l="-3150" b="-1157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矩形 9"/>
              <p:cNvSpPr/>
              <p:nvPr/>
            </p:nvSpPr>
            <p:spPr>
              <a:xfrm>
                <a:off x="6974749" y="2590996"/>
                <a:ext cx="5323267" cy="13849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50000"/>
                  </a:lnSpc>
                  <a:spcAft>
                    <a:spcPts val="0"/>
                  </a:spcAft>
                </a:pPr>
                <a:endParaRPr lang="zh-CN" altLang="zh-CN" sz="2800" kern="100" dirty="0">
                  <a:latin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Aft>
                    <a:spcPts val="0"/>
                  </a:spcAft>
                </a:pPr>
                <a:endParaRPr lang="zh-CN" altLang="zh-CN" sz="2800" kern="100" dirty="0">
                  <a:latin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0" name="矩形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74749" y="2590996"/>
                <a:ext cx="5323267" cy="4382290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文本框 10"/>
              <p:cNvSpPr txBox="1"/>
              <p:nvPr/>
            </p:nvSpPr>
            <p:spPr>
              <a:xfrm>
                <a:off x="8215412" y="2883926"/>
                <a:ext cx="3465071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 smtClean="0">
                    <a:latin typeface="Cambria Math" panose="02040503050406030204" pitchFamily="18" charset="0"/>
                  </a:rPr>
                  <a:t>2.</a:t>
                </a:r>
                <a:r>
                  <a:rPr lang="zh-CN" altLang="en-US" sz="2800" dirty="0" smtClean="0">
                    <a:latin typeface="Cambria Math" panose="02040503050406030204" pitchFamily="18" charset="0"/>
                  </a:rPr>
                  <a:t>对于</a:t>
                </a:r>
                <a:r>
                  <a:rPr lang="zh-CN" altLang="en-US" sz="2800" dirty="0">
                    <a:latin typeface="Cambria Math" panose="02040503050406030204" pitchFamily="18" charset="0"/>
                  </a:rPr>
                  <a:t>不同</a:t>
                </a:r>
                <a:r>
                  <a:rPr lang="zh-CN" altLang="en-US" sz="2800" dirty="0" smtClean="0">
                    <a:latin typeface="Cambria Math" panose="02040503050406030204" pitchFamily="18" charset="0"/>
                  </a:rPr>
                  <a:t>弱酸，</a:t>
                </a:r>
                <a:endParaRPr lang="en-US" altLang="zh-CN" sz="2800" dirty="0" smtClean="0">
                  <a:latin typeface="Cambria Math" panose="02040503050406030204" pitchFamily="18" charset="0"/>
                </a:endParaRP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8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𝐾</m:t>
                        </m:r>
                      </m:e>
                      <m:sub>
                        <m:r>
                          <a:rPr lang="en-US" altLang="zh-CN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𝑎</m:t>
                        </m:r>
                        <m:r>
                          <a:rPr lang="en-US" altLang="zh-CN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zh-CN" altLang="en-US" sz="2800" dirty="0" smtClean="0">
                    <a:latin typeface="Cambria Math" panose="02040503050406030204" pitchFamily="18" charset="0"/>
                  </a:rPr>
                  <a:t>越大，酸性越强</a:t>
                </a:r>
                <a:endParaRPr lang="zh-CN" altLang="en-US" sz="2800" dirty="0">
                  <a:latin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1" name="文本框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15412" y="2883926"/>
                <a:ext cx="3465071" cy="954107"/>
              </a:xfrm>
              <a:prstGeom prst="rect">
                <a:avLst/>
              </a:prstGeom>
              <a:blipFill rotWithShape="0">
                <a:blip r:embed="rId6"/>
                <a:stretch>
                  <a:fillRect l="-3697" t="-8280" b="-1465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矩形 1"/>
              <p:cNvSpPr/>
              <p:nvPr/>
            </p:nvSpPr>
            <p:spPr>
              <a:xfrm>
                <a:off x="121265" y="5262074"/>
                <a:ext cx="3507242" cy="8872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zh-CN" altLang="zh-CN" sz="2400" i="1" kern="10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altLang="zh-CN" sz="2400" i="1" kern="10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𝐾</m:t>
                          </m:r>
                        </m:e>
                        <m:sub>
                          <m:r>
                            <a:rPr lang="en-US" altLang="zh-CN" sz="2400" i="1" kern="10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𝑎</m:t>
                          </m:r>
                          <m:r>
                            <a:rPr lang="en-US" altLang="zh-CN" sz="2400" i="1" kern="10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altLang="zh-CN" sz="2400" i="1" kern="10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zh-CN" altLang="zh-CN" sz="2400" i="1" kern="10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zh-CN" altLang="zh-CN" sz="2400" i="1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altLang="zh-CN" sz="2400" i="1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𝑐</m:t>
                              </m:r>
                              <m:r>
                                <a:rPr lang="en-US" altLang="zh-CN" sz="2400" i="1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(</m:t>
                              </m:r>
                              <m:r>
                                <a:rPr lang="en-US" altLang="zh-CN" sz="2400" i="1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𝐻</m:t>
                              </m:r>
                            </m:e>
                            <m:sup>
                              <m:r>
                                <a:rPr lang="en-US" altLang="zh-CN" sz="2400" i="1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+</m:t>
                              </m:r>
                            </m:sup>
                          </m:sSup>
                          <m:r>
                            <a:rPr lang="en-US" altLang="zh-CN" sz="2400" i="1" kern="10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)∙</m:t>
                          </m:r>
                          <m:sSub>
                            <m:sSubPr>
                              <m:ctrlPr>
                                <a:rPr lang="zh-CN" altLang="zh-CN" sz="2400" i="1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CN" sz="2400" i="1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𝑐</m:t>
                              </m:r>
                              <m:r>
                                <a:rPr lang="en-US" altLang="zh-CN" sz="2400" i="1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(</m:t>
                              </m:r>
                              <m:r>
                                <a:rPr lang="en-US" altLang="zh-CN" sz="2400" i="1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𝐻</m:t>
                              </m:r>
                            </m:e>
                            <m:sub>
                              <m:r>
                                <a:rPr lang="en-US" altLang="zh-CN" sz="2400" i="1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sub>
                          </m:sSub>
                          <m:sSubSup>
                            <m:sSubSupPr>
                              <m:ctrlPr>
                                <a:rPr lang="zh-CN" altLang="zh-CN" sz="2400" i="1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altLang="zh-CN" sz="2400" i="1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𝑃𝑂</m:t>
                              </m:r>
                            </m:e>
                            <m:sub>
                              <m:r>
                                <a:rPr lang="en-US" altLang="zh-CN" sz="2400" i="1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4</m:t>
                              </m:r>
                            </m:sub>
                            <m:sup>
                              <m:r>
                                <a:rPr lang="en-US" altLang="zh-CN" sz="2400" i="1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</m:sup>
                          </m:sSubSup>
                          <m:r>
                            <a:rPr lang="en-US" altLang="zh-CN" sz="2400" i="1" kern="10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)</m:t>
                          </m:r>
                        </m:num>
                        <m:den>
                          <m:sSub>
                            <m:sSubPr>
                              <m:ctrlPr>
                                <a:rPr lang="zh-CN" altLang="zh-CN" sz="2400" i="1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CN" sz="2400" i="1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𝑐</m:t>
                              </m:r>
                              <m:r>
                                <a:rPr lang="en-US" altLang="zh-CN" sz="2400" i="1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(</m:t>
                              </m:r>
                              <m:r>
                                <a:rPr lang="en-US" altLang="zh-CN" sz="2400" i="1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𝐻</m:t>
                              </m:r>
                            </m:e>
                            <m:sub>
                              <m:r>
                                <a:rPr lang="en-US" altLang="zh-CN" sz="2400" i="1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3</m:t>
                              </m:r>
                            </m:sub>
                          </m:sSub>
                          <m:sSub>
                            <m:sSubPr>
                              <m:ctrlPr>
                                <a:rPr lang="zh-CN" altLang="zh-CN" sz="2400" i="1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CN" sz="2400" i="1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𝑃𝑂</m:t>
                              </m:r>
                            </m:e>
                            <m:sub>
                              <m:r>
                                <a:rPr lang="en-US" altLang="zh-CN" sz="2400" i="1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4</m:t>
                              </m:r>
                            </m:sub>
                          </m:sSub>
                          <m:r>
                            <a:rPr lang="en-US" altLang="zh-CN" sz="2400" i="1" kern="10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)</m:t>
                          </m:r>
                        </m:den>
                      </m:f>
                    </m:oMath>
                  </m:oMathPara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2" name="矩形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1265" y="5262074"/>
                <a:ext cx="3507242" cy="887231"/>
              </a:xfrm>
              <a:prstGeom prst="rect">
                <a:avLst/>
              </a:prstGeom>
              <a:blipFill rotWithShape="0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矩形 2"/>
              <p:cNvSpPr/>
              <p:nvPr/>
            </p:nvSpPr>
            <p:spPr>
              <a:xfrm>
                <a:off x="4222306" y="5302687"/>
                <a:ext cx="3456011" cy="91409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zh-CN" altLang="zh-CN" sz="2400" i="1" kern="10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altLang="zh-CN" sz="2400" i="1" kern="10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𝐾</m:t>
                          </m:r>
                        </m:e>
                        <m:sub>
                          <m:r>
                            <a:rPr lang="en-US" altLang="zh-CN" sz="2400" i="1" kern="10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𝑎</m:t>
                          </m:r>
                          <m:r>
                            <a:rPr lang="en-US" altLang="zh-CN" sz="2400" i="1" kern="10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altLang="zh-CN" sz="2400" i="1" kern="10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zh-CN" altLang="zh-CN" sz="2400" i="1" kern="10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zh-CN" altLang="zh-CN" sz="2400" i="1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altLang="zh-CN" sz="2400" i="1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𝑐</m:t>
                              </m:r>
                              <m:r>
                                <a:rPr lang="en-US" altLang="zh-CN" sz="2400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(</m:t>
                              </m:r>
                              <m:r>
                                <m:rPr>
                                  <m:sty m:val="p"/>
                                </m:rPr>
                                <a:rPr lang="en-US" altLang="zh-CN" sz="2400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H</m:t>
                              </m:r>
                            </m:e>
                            <m:sup>
                              <m:r>
                                <a:rPr lang="en-US" altLang="zh-CN" sz="2400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+</m:t>
                              </m:r>
                            </m:sup>
                          </m:sSup>
                          <m:r>
                            <a:rPr lang="en-US" altLang="zh-CN" sz="2400" kern="10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)∙</m:t>
                          </m:r>
                          <m:sSubSup>
                            <m:sSubSupPr>
                              <m:ctrlPr>
                                <a:rPr lang="zh-CN" altLang="zh-CN" sz="2400" i="1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altLang="zh-CN" sz="2400" i="1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𝑐</m:t>
                              </m:r>
                              <m:r>
                                <a:rPr lang="en-US" altLang="zh-CN" sz="2400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(</m:t>
                              </m:r>
                              <m:r>
                                <m:rPr>
                                  <m:sty m:val="p"/>
                                </m:rPr>
                                <a:rPr lang="en-US" altLang="zh-CN" sz="2400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HPO</m:t>
                              </m:r>
                            </m:e>
                            <m:sub>
                              <m:r>
                                <a:rPr lang="en-US" altLang="zh-CN" sz="2400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4</m:t>
                              </m:r>
                            </m:sub>
                            <m:sup>
                              <m:r>
                                <a:rPr lang="en-US" altLang="zh-CN" sz="2400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  <m:r>
                                <a:rPr lang="en-US" altLang="zh-CN" sz="2400" i="1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</m:sup>
                          </m:sSubSup>
                          <m:r>
                            <a:rPr lang="en-US" altLang="zh-CN" sz="2400" kern="10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)</m:t>
                          </m:r>
                        </m:num>
                        <m:den>
                          <m:sSub>
                            <m:sSubPr>
                              <m:ctrlPr>
                                <a:rPr lang="zh-CN" altLang="zh-CN" sz="2400" i="1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CN" sz="2400" i="1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𝑐</m:t>
                              </m:r>
                              <m:r>
                                <a:rPr lang="en-US" altLang="zh-CN" sz="2400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(</m:t>
                              </m:r>
                              <m:r>
                                <m:rPr>
                                  <m:sty m:val="p"/>
                                </m:rPr>
                                <a:rPr lang="en-US" altLang="zh-CN" sz="2400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altLang="zh-CN" sz="2400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sub>
                          </m:sSub>
                          <m:sSubSup>
                            <m:sSubSupPr>
                              <m:ctrlPr>
                                <a:rPr lang="zh-CN" altLang="zh-CN" sz="2400" i="1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SupPr>
                            <m:e>
                              <m:r>
                                <m:rPr>
                                  <m:sty m:val="p"/>
                                </m:rPr>
                                <a:rPr lang="en-US" altLang="zh-CN" sz="2400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PO</m:t>
                              </m:r>
                            </m:e>
                            <m:sub>
                              <m:r>
                                <a:rPr lang="en-US" altLang="zh-CN" sz="2400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4</m:t>
                              </m:r>
                            </m:sub>
                            <m:sup>
                              <m:r>
                                <a:rPr lang="en-US" altLang="zh-CN" sz="2400" i="1" kern="1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</m:sup>
                          </m:sSubSup>
                          <m:r>
                            <a:rPr lang="zh-CN" altLang="zh-CN" sz="2400" kern="10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）</m:t>
                          </m:r>
                        </m:den>
                      </m:f>
                    </m:oMath>
                  </m:oMathPara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3" name="矩形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22306" y="5302687"/>
                <a:ext cx="3456011" cy="914096"/>
              </a:xfrm>
              <a:prstGeom prst="rect">
                <a:avLst/>
              </a:prstGeom>
              <a:blipFill rotWithShape="0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矩形 4"/>
              <p:cNvSpPr/>
              <p:nvPr/>
            </p:nvSpPr>
            <p:spPr>
              <a:xfrm>
                <a:off x="8114098" y="4947708"/>
                <a:ext cx="3244414" cy="13449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zh-CN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𝐾</m:t>
                          </m:r>
                        </m:e>
                        <m:sub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𝑎</m:t>
                          </m:r>
                          <m:r>
                            <a:rPr lang="en-US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3</m:t>
                          </m:r>
                        </m:sub>
                      </m:sSub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zh-CN" altLang="zh-CN" sz="2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zh-CN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𝑐</m:t>
                              </m:r>
                              <m:r>
                                <a:rPr lang="en-US" altLang="zh-CN" sz="24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(</m:t>
                              </m:r>
                              <m:r>
                                <m:rPr>
                                  <m:sty m:val="p"/>
                                </m:rPr>
                                <a:rPr lang="en-US" altLang="zh-CN" sz="24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H</m:t>
                              </m:r>
                            </m:e>
                            <m:sup>
                              <m:r>
                                <a:rPr lang="en-US" altLang="zh-CN" sz="24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+</m:t>
                              </m:r>
                            </m:sup>
                          </m:sSup>
                          <m:r>
                            <a:rPr lang="en-US" altLang="zh-CN" sz="240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)∙</m:t>
                          </m:r>
                          <m:sSubSup>
                            <m:sSubSupPr>
                              <m:ctrlPr>
                                <a:rPr lang="zh-CN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𝑐</m:t>
                              </m:r>
                              <m:r>
                                <a:rPr lang="en-US" altLang="zh-CN" sz="24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(</m:t>
                              </m:r>
                              <m:r>
                                <m:rPr>
                                  <m:sty m:val="p"/>
                                </m:rPr>
                                <a:rPr lang="en-US" altLang="zh-CN" sz="24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PO</m:t>
                              </m:r>
                            </m:e>
                            <m:sub>
                              <m:r>
                                <a:rPr lang="en-US" altLang="zh-CN" sz="24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4</m:t>
                              </m:r>
                            </m:sub>
                            <m:sup>
                              <m:r>
                                <a:rPr lang="en-US" altLang="zh-CN" sz="24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3</m:t>
                              </m:r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</m:sup>
                          </m:sSubSup>
                          <m:r>
                            <a:rPr lang="en-US" altLang="zh-CN" sz="240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)</m:t>
                          </m:r>
                        </m:num>
                        <m:den>
                          <m:sSubSup>
                            <m:sSubSupPr>
                              <m:ctrlPr>
                                <a:rPr lang="zh-CN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𝑐</m:t>
                              </m:r>
                              <m:r>
                                <a:rPr lang="en-US" altLang="zh-CN" sz="24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(</m:t>
                              </m:r>
                              <m:r>
                                <m:rPr>
                                  <m:sty m:val="p"/>
                                </m:rPr>
                                <a:rPr lang="en-US" altLang="zh-CN" sz="24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HPO</m:t>
                              </m:r>
                            </m:e>
                            <m:sub>
                              <m:r>
                                <a:rPr lang="en-US" altLang="zh-CN" sz="24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4</m:t>
                              </m:r>
                            </m:sub>
                            <m:sup>
                              <m:r>
                                <a:rPr lang="en-US" altLang="zh-CN" sz="240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  <m:r>
                                <a:rPr lang="en-US" altLang="zh-CN" sz="24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</m:sup>
                          </m:sSubSup>
                          <m:r>
                            <a:rPr lang="en-US" altLang="zh-CN" sz="240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)</m:t>
                          </m:r>
                        </m:den>
                      </m:f>
                    </m:oMath>
                  </m:oMathPara>
                </a14:m>
                <a:endParaRPr lang="zh-CN" altLang="en-US" sz="2400" dirty="0"/>
              </a:p>
            </p:txBody>
          </p:sp>
        </mc:Choice>
        <mc:Fallback xmlns="">
          <p:sp>
            <p:nvSpPr>
              <p:cNvPr id="5" name="矩形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14098" y="4947708"/>
                <a:ext cx="3244414" cy="1344920"/>
              </a:xfrm>
              <a:prstGeom prst="rect">
                <a:avLst/>
              </a:prstGeom>
              <a:blipFill rotWithShape="0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矩形 5"/>
              <p:cNvSpPr/>
              <p:nvPr/>
            </p:nvSpPr>
            <p:spPr>
              <a:xfrm>
                <a:off x="8293340" y="4372820"/>
                <a:ext cx="3215111" cy="74789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ct val="150000"/>
                  </a:lnSpc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zh-CN" altLang="zh-CN" sz="28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zh-CN" sz="28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HPO</m:t>
                        </m:r>
                      </m:e>
                      <m:sub>
                        <m:r>
                          <a:rPr lang="en-US" altLang="zh-CN" sz="28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</m:sub>
                      <m:sup>
                        <m:r>
                          <a:rPr lang="en-US" altLang="zh-CN" sz="28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  <m:r>
                          <a:rPr lang="en-US" altLang="zh-CN" sz="28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</m:sup>
                    </m:sSubSup>
                  </m:oMath>
                </a14:m>
                <a:r>
                  <a:rPr lang="zh-CN" altLang="zh-CN" sz="2800" dirty="0">
                    <a:solidFill>
                      <a:srgbClr val="FF0000"/>
                    </a:solidFill>
                    <a:latin typeface="Cambria Math" panose="02040503050406030204" pitchFamily="18" charset="0"/>
                    <a:ea typeface="MS PGothic" panose="020B0600070205080204" pitchFamily="34" charset="-128"/>
                    <a:cs typeface="Times New Roman" panose="02020603050405020304" pitchFamily="18" charset="0"/>
                  </a:rPr>
                  <a:t>⇌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zh-CN" altLang="zh-CN" sz="28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H</m:t>
                        </m:r>
                      </m:e>
                      <m:sup>
                        <m:r>
                          <a:rPr lang="en-US" altLang="zh-CN" sz="28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</m:sup>
                    </m:sSup>
                    <m:r>
                      <a:rPr lang="en-US" altLang="zh-CN" sz="280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sSubSup>
                      <m:sSubSupPr>
                        <m:ctrlPr>
                          <a:rPr lang="zh-CN" altLang="zh-CN" sz="28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zh-CN" sz="28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PO</m:t>
                        </m:r>
                      </m:e>
                      <m:sub>
                        <m:r>
                          <a:rPr lang="en-US" altLang="zh-CN" sz="28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</m:sub>
                      <m:sup>
                        <m:r>
                          <a:rPr lang="en-US" altLang="zh-CN" sz="28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  <m:r>
                          <a:rPr lang="en-US" altLang="zh-CN" sz="28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</m:sup>
                    </m:sSubSup>
                  </m:oMath>
                </a14:m>
                <a:endParaRPr lang="zh-CN" altLang="en-US" sz="2800" dirty="0">
                  <a:latin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6" name="矩形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93340" y="4372820"/>
                <a:ext cx="3215111" cy="747897"/>
              </a:xfrm>
              <a:prstGeom prst="rect">
                <a:avLst/>
              </a:prstGeom>
              <a:blipFill rotWithShape="0">
                <a:blip r:embed="rId10"/>
                <a:stretch>
                  <a:fillRect b="-1056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矩形 11"/>
              <p:cNvSpPr/>
              <p:nvPr/>
            </p:nvSpPr>
            <p:spPr>
              <a:xfrm>
                <a:off x="4346739" y="4389710"/>
                <a:ext cx="3476849" cy="74552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just">
                  <a:lnSpc>
                    <a:spcPct val="150000"/>
                  </a:lnSpc>
                  <a:spcAft>
                    <a:spcPts val="0"/>
                  </a:spcAft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zh-CN" altLang="zh-CN" sz="2800" i="1" kern="1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sSub>
                          <m:sSubPr>
                            <m:ctrlPr>
                              <a:rPr lang="zh-CN" altLang="zh-CN" sz="2800" i="1" kern="10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800" kern="10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n-US" altLang="zh-CN" sz="2800" kern="10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  <m:r>
                          <m:rPr>
                            <m:sty m:val="p"/>
                          </m:rPr>
                          <a:rPr lang="en-US" altLang="zh-CN" sz="2800" kern="1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PO</m:t>
                        </m:r>
                      </m:e>
                      <m:sub>
                        <m:r>
                          <a:rPr lang="en-US" altLang="zh-CN" sz="2800" kern="1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</m:sub>
                      <m:sup>
                        <m:r>
                          <a:rPr lang="en-US" altLang="zh-CN" sz="2800" i="1" kern="1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</m:sup>
                    </m:sSubSup>
                  </m:oMath>
                </a14:m>
                <a:r>
                  <a:rPr lang="zh-CN" altLang="zh-CN" sz="2800" kern="100" dirty="0">
                    <a:solidFill>
                      <a:srgbClr val="FF0000"/>
                    </a:solidFill>
                    <a:latin typeface="Cambria Math" panose="02040503050406030204" pitchFamily="18" charset="0"/>
                    <a:ea typeface="MS PGothic" panose="020B0600070205080204" pitchFamily="34" charset="-128"/>
                    <a:cs typeface="Times New Roman" panose="02020603050405020304" pitchFamily="18" charset="0"/>
                  </a:rPr>
                  <a:t>⇌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zh-CN" altLang="zh-CN" sz="2800" i="1" kern="1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800" kern="1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H</m:t>
                        </m:r>
                      </m:e>
                      <m:sup>
                        <m:r>
                          <a:rPr lang="en-US" altLang="zh-CN" sz="2800" kern="1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</m:sup>
                    </m:sSup>
                    <m:r>
                      <a:rPr lang="en-US" altLang="zh-CN" sz="2800" kern="10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sSubSup>
                      <m:sSubSupPr>
                        <m:ctrlPr>
                          <a:rPr lang="zh-CN" altLang="zh-CN" sz="2800" i="1" kern="1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zh-CN" sz="2800" kern="1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HPO</m:t>
                        </m:r>
                      </m:e>
                      <m:sub>
                        <m:r>
                          <a:rPr lang="en-US" altLang="zh-CN" sz="2800" kern="1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</m:sub>
                      <m:sup>
                        <m:r>
                          <a:rPr lang="en-US" altLang="zh-CN" sz="2800" kern="1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  <m:r>
                          <a:rPr lang="en-US" altLang="zh-CN" sz="2800" i="1" kern="1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</m:sup>
                    </m:sSubSup>
                  </m:oMath>
                </a14:m>
                <a:endParaRPr lang="zh-CN" altLang="zh-CN" sz="2800" kern="100" dirty="0">
                  <a:latin typeface="Cambria Math" panose="020405030504060302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2" name="矩形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46739" y="4389710"/>
                <a:ext cx="3476849" cy="745525"/>
              </a:xfrm>
              <a:prstGeom prst="rect">
                <a:avLst/>
              </a:prstGeom>
              <a:blipFill rotWithShape="0">
                <a:blip r:embed="rId11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72028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  <p:bldP spid="2" grpId="0"/>
      <p:bldP spid="3" grpId="0"/>
      <p:bldP spid="5" grpId="0"/>
      <p:bldP spid="6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>
            <a:spLocks/>
          </p:cNvSpPr>
          <p:nvPr/>
        </p:nvSpPr>
        <p:spPr>
          <a:xfrm>
            <a:off x="0" y="1"/>
            <a:ext cx="3734873" cy="579548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800" dirty="0" smtClean="0"/>
              <a:t>2</a:t>
            </a:r>
            <a:r>
              <a:rPr lang="zh-CN" altLang="en-US" sz="2800" dirty="0" smtClean="0"/>
              <a:t>电离平衡常数</a:t>
            </a:r>
            <a:r>
              <a:rPr lang="en-US" altLang="zh-CN" sz="2800" dirty="0" smtClean="0"/>
              <a:t>-</a:t>
            </a:r>
            <a:r>
              <a:rPr lang="zh-CN" altLang="en-US" sz="2800" dirty="0" smtClean="0"/>
              <a:t>理解</a:t>
            </a:r>
            <a:endParaRPr lang="zh-CN" altLang="en-US" sz="2800" dirty="0"/>
          </a:p>
        </p:txBody>
      </p:sp>
      <p:sp>
        <p:nvSpPr>
          <p:cNvPr id="5" name="矩形 4"/>
          <p:cNvSpPr/>
          <p:nvPr/>
        </p:nvSpPr>
        <p:spPr>
          <a:xfrm>
            <a:off x="266164" y="579549"/>
            <a:ext cx="850435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例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3.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下列关于电离常数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(K)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的说法中正确的是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(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　　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)</a:t>
            </a:r>
            <a:endParaRPr lang="zh-CN" altLang="zh-CN" sz="2800" dirty="0" smtClean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A.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电离常数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(K)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越小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表示弱电解质的电离能力越弱</a:t>
            </a:r>
          </a:p>
          <a:p>
            <a:pPr>
              <a:spcAft>
                <a:spcPts val="0"/>
              </a:spcAft>
            </a:pP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B.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电离常数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(K)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与温度无关</a:t>
            </a:r>
          </a:p>
          <a:p>
            <a:pPr>
              <a:spcAft>
                <a:spcPts val="0"/>
              </a:spcAft>
            </a:pP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C.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不同浓度的同一弱电解质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其电离常数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(K)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不同</a:t>
            </a:r>
          </a:p>
          <a:p>
            <a:pPr>
              <a:spcAft>
                <a:spcPts val="0"/>
              </a:spcAft>
            </a:pP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D.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多元弱酸各步电离常数相互关系为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K</a:t>
            </a:r>
            <a:r>
              <a:rPr lang="en-US" altLang="zh-CN" sz="2800" baseline="-25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1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&lt;K</a:t>
            </a:r>
            <a:r>
              <a:rPr lang="en-US" altLang="zh-CN" sz="2800" baseline="-25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&lt;K</a:t>
            </a:r>
            <a:r>
              <a:rPr lang="en-US" altLang="zh-CN" sz="2800" baseline="-25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3</a:t>
            </a:r>
            <a:endParaRPr lang="zh-CN" altLang="zh-CN" sz="2800" dirty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7529060" y="289775"/>
            <a:ext cx="58541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矩形 6"/>
          <p:cNvSpPr/>
          <p:nvPr/>
        </p:nvSpPr>
        <p:spPr>
          <a:xfrm>
            <a:off x="266164" y="3553380"/>
            <a:ext cx="1102860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28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例</a:t>
            </a:r>
            <a:r>
              <a:rPr lang="en-US" altLang="zh-CN" sz="2800" dirty="0" smtClean="0">
                <a:solidFill>
                  <a:srgbClr val="000000"/>
                </a:solidFill>
                <a:latin typeface="NEU-BZ-S92"/>
                <a:ea typeface="方正书宋_GBK"/>
                <a:cs typeface="Times New Roman" panose="02020603050405020304" pitchFamily="18" charset="0"/>
              </a:rPr>
              <a:t>4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.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已知下面三个数据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:①7.2×10</a:t>
            </a:r>
            <a:r>
              <a:rPr lang="en-US" altLang="zh-CN" sz="2800" baseline="30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-4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、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②2.6×10</a:t>
            </a:r>
            <a:r>
              <a:rPr lang="en-US" altLang="zh-CN" sz="2800" baseline="30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-4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、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③4.9×10</a:t>
            </a:r>
            <a:r>
              <a:rPr lang="en-US" altLang="zh-CN" sz="2800" baseline="30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-10</a:t>
            </a:r>
          </a:p>
          <a:p>
            <a:pPr>
              <a:spcAft>
                <a:spcPts val="0"/>
              </a:spcAft>
            </a:pP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分别是三种酸的电离平衡常数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若已知这三种酸可发生如下反应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:NaCN+HNO</a:t>
            </a:r>
            <a:r>
              <a:rPr lang="en-US" altLang="zh-CN" sz="2800" baseline="-25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= 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HCN+NaNO</a:t>
            </a:r>
            <a:r>
              <a:rPr lang="en-US" altLang="zh-CN" sz="2800" baseline="-25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、</a:t>
            </a:r>
            <a:r>
              <a:rPr lang="en-US" altLang="zh-CN" sz="2800" dirty="0" err="1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NaCN+HF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= </a:t>
            </a:r>
            <a:r>
              <a:rPr lang="en-US" altLang="zh-CN" sz="2800" dirty="0" err="1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HCN+NaF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、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NaNO</a:t>
            </a:r>
            <a:r>
              <a:rPr lang="en-US" altLang="zh-CN" sz="2800" baseline="-25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+HF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= 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HNO</a:t>
            </a:r>
            <a:r>
              <a:rPr lang="en-US" altLang="zh-CN" sz="2800" baseline="-25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+NaF</a:t>
            </a:r>
            <a:endParaRPr lang="zh-CN" altLang="zh-CN" sz="2800" dirty="0" smtClean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由此可判断下列叙述中正确的是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(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　　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)</a:t>
            </a:r>
            <a:endParaRPr lang="zh-CN" altLang="zh-CN" sz="2800" dirty="0" smtClean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A.HF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的电离常数是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①</a:t>
            </a:r>
            <a:r>
              <a:rPr lang="en-US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8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        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B.HNO</a:t>
            </a:r>
            <a:r>
              <a:rPr lang="en-US" altLang="zh-CN" sz="2800" baseline="-25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的电离常数是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①</a:t>
            </a:r>
            <a:endParaRPr lang="zh-CN" altLang="zh-CN" sz="2800" dirty="0" smtClean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C.HCN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的电离常数是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②</a:t>
            </a:r>
            <a:r>
              <a:rPr lang="en-US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8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       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D.HNO</a:t>
            </a:r>
            <a:r>
              <a:rPr lang="en-US" altLang="zh-CN" sz="2800" baseline="-25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的电离常数是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③</a:t>
            </a:r>
            <a:endParaRPr lang="zh-CN" altLang="zh-CN" sz="2800" dirty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5582204" y="4627809"/>
            <a:ext cx="58541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22881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>
            <a:spLocks/>
          </p:cNvSpPr>
          <p:nvPr/>
        </p:nvSpPr>
        <p:spPr>
          <a:xfrm>
            <a:off x="0" y="1"/>
            <a:ext cx="3734873" cy="579548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800" dirty="0"/>
              <a:t>3</a:t>
            </a:r>
            <a:r>
              <a:rPr lang="zh-CN" altLang="en-US" sz="2800" dirty="0" smtClean="0"/>
              <a:t>电离平衡的影响因素</a:t>
            </a:r>
            <a:endParaRPr lang="zh-CN" altLang="en-US" sz="2800" dirty="0"/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312055" y="678043"/>
            <a:ext cx="11427832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 indent="2667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 dirty="0" smtClean="0">
                <a:cs typeface="Times New Roman" panose="02020603050405020304" pitchFamily="18" charset="0"/>
              </a:rPr>
              <a:t>0.1mol/L</a:t>
            </a:r>
            <a:r>
              <a:rPr lang="zh-CN" altLang="en-US" sz="3200" b="1" dirty="0">
                <a:cs typeface="Times New Roman" panose="02020603050405020304" pitchFamily="18" charset="0"/>
              </a:rPr>
              <a:t>的</a:t>
            </a:r>
            <a:r>
              <a:rPr lang="en-US" altLang="zh-CN" sz="3200" b="1" dirty="0">
                <a:cs typeface="Times New Roman" panose="02020603050405020304" pitchFamily="18" charset="0"/>
              </a:rPr>
              <a:t>CH</a:t>
            </a:r>
            <a:r>
              <a:rPr lang="en-US" altLang="zh-CN" sz="3200" b="1" baseline="-30000" dirty="0">
                <a:cs typeface="Times New Roman" panose="02020603050405020304" pitchFamily="18" charset="0"/>
              </a:rPr>
              <a:t>3</a:t>
            </a:r>
            <a:r>
              <a:rPr lang="en-US" altLang="zh-CN" sz="3200" b="1" dirty="0">
                <a:cs typeface="Times New Roman" panose="02020603050405020304" pitchFamily="18" charset="0"/>
              </a:rPr>
              <a:t>COOH</a:t>
            </a:r>
            <a:r>
              <a:rPr lang="zh-CN" altLang="en-US" sz="3200" b="1" dirty="0">
                <a:cs typeface="Times New Roman" panose="02020603050405020304" pitchFamily="18" charset="0"/>
              </a:rPr>
              <a:t>溶液中  </a:t>
            </a:r>
            <a:r>
              <a:rPr lang="en-US" altLang="zh-CN" sz="3200" b="1" dirty="0">
                <a:latin typeface="Arial" panose="020B0604020202020204" pitchFamily="34" charset="0"/>
              </a:rPr>
              <a:t>CH</a:t>
            </a:r>
            <a:r>
              <a:rPr lang="en-US" altLang="zh-CN" sz="3200" b="1" baseline="-25000" dirty="0">
                <a:latin typeface="Arial" panose="020B0604020202020204" pitchFamily="34" charset="0"/>
              </a:rPr>
              <a:t>3</a:t>
            </a:r>
            <a:r>
              <a:rPr lang="en-US" altLang="zh-CN" sz="3200" b="1" dirty="0">
                <a:latin typeface="Arial" panose="020B0604020202020204" pitchFamily="34" charset="0"/>
              </a:rPr>
              <a:t>COOH </a:t>
            </a:r>
            <a:r>
              <a:rPr lang="en-US" altLang="zh-CN" sz="3200" b="1" dirty="0" smtClean="0">
                <a:latin typeface="Arial" panose="020B0604020202020204" pitchFamily="34" charset="0"/>
              </a:rPr>
              <a:t> </a:t>
            </a:r>
            <a:r>
              <a:rPr lang="en-US" altLang="zh-CN" sz="3200" b="1" dirty="0" smtClean="0">
                <a:latin typeface="MS PGothic" panose="020B0600070205080204" pitchFamily="34" charset="-128"/>
                <a:ea typeface="MS PGothic" panose="020B0600070205080204" pitchFamily="34" charset="-128"/>
              </a:rPr>
              <a:t>⇌</a:t>
            </a:r>
            <a:r>
              <a:rPr lang="en-US" altLang="zh-CN" sz="3200" b="1" dirty="0" smtClean="0">
                <a:latin typeface="Arial" panose="020B0604020202020204" pitchFamily="34" charset="0"/>
              </a:rPr>
              <a:t>  CH</a:t>
            </a:r>
            <a:r>
              <a:rPr lang="en-US" altLang="zh-CN" sz="3200" b="1" baseline="-25000" dirty="0" smtClean="0">
                <a:latin typeface="Arial" panose="020B0604020202020204" pitchFamily="34" charset="0"/>
              </a:rPr>
              <a:t>3</a:t>
            </a:r>
            <a:r>
              <a:rPr lang="en-US" altLang="zh-CN" sz="3200" b="1" dirty="0" smtClean="0">
                <a:latin typeface="Arial" panose="020B0604020202020204" pitchFamily="34" charset="0"/>
              </a:rPr>
              <a:t>COO</a:t>
            </a:r>
            <a:r>
              <a:rPr lang="en-US" altLang="zh-CN" sz="3200" b="1" baseline="30000" dirty="0" smtClean="0">
                <a:latin typeface="Arial" panose="020B0604020202020204" pitchFamily="34" charset="0"/>
              </a:rPr>
              <a:t>-</a:t>
            </a:r>
            <a:r>
              <a:rPr lang="en-US" altLang="zh-CN" sz="3200" b="1" dirty="0">
                <a:latin typeface="Arial" panose="020B0604020202020204" pitchFamily="34" charset="0"/>
              </a:rPr>
              <a:t>+H</a:t>
            </a:r>
            <a:r>
              <a:rPr lang="en-US" altLang="zh-CN" sz="3200" b="1" baseline="30000" dirty="0">
                <a:latin typeface="Arial" panose="020B0604020202020204" pitchFamily="34" charset="0"/>
              </a:rPr>
              <a:t>+</a:t>
            </a:r>
            <a:endParaRPr lang="en-US" altLang="zh-CN" sz="3200" b="1" baseline="30000" dirty="0"/>
          </a:p>
        </p:txBody>
      </p:sp>
      <p:graphicFrame>
        <p:nvGraphicFramePr>
          <p:cNvPr id="6" name="Group 8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1045019"/>
              </p:ext>
            </p:extLst>
          </p:nvPr>
        </p:nvGraphicFramePr>
        <p:xfrm>
          <a:off x="0" y="1603955"/>
          <a:ext cx="8538694" cy="4886996"/>
        </p:xfrm>
        <a:graphic>
          <a:graphicData uri="http://schemas.openxmlformats.org/drawingml/2006/table">
            <a:tbl>
              <a:tblPr/>
              <a:tblGrid>
                <a:gridCol w="1915277"/>
                <a:gridCol w="1898970"/>
                <a:gridCol w="1463140"/>
                <a:gridCol w="1346030"/>
                <a:gridCol w="1915277"/>
              </a:tblGrid>
              <a:tr h="73931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  <a:tabLst/>
                      </a:pPr>
                      <a:endParaRPr kumimoji="1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60000"/>
                        <a:buFontTx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电离程度</a:t>
                      </a:r>
                      <a:endParaRPr kumimoji="1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60000"/>
                        <a:buFontTx/>
                        <a:buNone/>
                        <a:tabLst/>
                      </a:pPr>
                      <a:r>
                        <a:rPr kumimoji="1" lang="en-US" altLang="zh-CN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n</a:t>
                      </a:r>
                      <a:r>
                        <a:rPr kumimoji="1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(H</a:t>
                      </a:r>
                      <a:r>
                        <a:rPr kumimoji="1" lang="en-US" altLang="zh-CN" sz="24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+</a:t>
                      </a:r>
                      <a:r>
                        <a:rPr kumimoji="1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)</a:t>
                      </a:r>
                      <a:endParaRPr kumimoji="1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60000"/>
                        <a:buFontTx/>
                        <a:buNone/>
                        <a:tabLst/>
                      </a:pPr>
                      <a:r>
                        <a:rPr kumimoji="1" lang="en-US" altLang="zh-CN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c</a:t>
                      </a:r>
                      <a:r>
                        <a:rPr kumimoji="1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(H</a:t>
                      </a:r>
                      <a:r>
                        <a:rPr kumimoji="1" lang="en-US" altLang="zh-CN" sz="24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+</a:t>
                      </a:r>
                      <a:r>
                        <a:rPr kumimoji="1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)</a:t>
                      </a:r>
                      <a:endParaRPr kumimoji="1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60000"/>
                        <a:buFontTx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导电能力</a:t>
                      </a:r>
                      <a:endParaRPr kumimoji="1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184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60000"/>
                        <a:buFontTx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加水</a:t>
                      </a:r>
                      <a:endParaRPr kumimoji="1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60000"/>
                        <a:buFontTx/>
                        <a:buNone/>
                        <a:tabLst/>
                      </a:pPr>
                      <a:endParaRPr kumimoji="1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60000"/>
                        <a:buFontTx/>
                        <a:buNone/>
                        <a:tabLst/>
                      </a:pPr>
                      <a:endParaRPr kumimoji="1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60000"/>
                        <a:buFontTx/>
                        <a:buNone/>
                        <a:tabLst/>
                      </a:pPr>
                      <a:endParaRPr kumimoji="1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60000"/>
                        <a:buFontTx/>
                        <a:buNone/>
                        <a:tabLst/>
                      </a:pPr>
                      <a:endParaRPr kumimoji="1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663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60000"/>
                        <a:buFontTx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锌粒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60000"/>
                        <a:buFontTx/>
                        <a:buNone/>
                        <a:tabLst/>
                      </a:pPr>
                      <a:endParaRPr kumimoji="1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60000"/>
                        <a:buFontTx/>
                        <a:buNone/>
                        <a:tabLst/>
                      </a:pPr>
                      <a:endParaRPr kumimoji="1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60000"/>
                        <a:buFontTx/>
                        <a:buNone/>
                        <a:tabLst/>
                      </a:pPr>
                      <a:endParaRPr kumimoji="1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60000"/>
                        <a:buFontTx/>
                        <a:buNone/>
                        <a:tabLst/>
                      </a:pPr>
                      <a:endParaRPr kumimoji="1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678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60000"/>
                        <a:buFontTx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加</a:t>
                      </a: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醋酸钠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60000"/>
                        <a:buFontTx/>
                        <a:buNone/>
                        <a:tabLst/>
                      </a:pPr>
                      <a:endParaRPr kumimoji="1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60000"/>
                        <a:buFontTx/>
                        <a:buNone/>
                        <a:tabLst/>
                      </a:pPr>
                      <a:endParaRPr kumimoji="1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60000"/>
                        <a:buFontTx/>
                        <a:buNone/>
                        <a:tabLst/>
                      </a:pPr>
                      <a:endParaRPr kumimoji="1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60000"/>
                        <a:buFontTx/>
                        <a:buNone/>
                        <a:tabLst/>
                      </a:pPr>
                      <a:endParaRPr kumimoji="1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678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60000"/>
                        <a:buFontTx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加</a:t>
                      </a:r>
                      <a:r>
                        <a:rPr kumimoji="1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HCl</a:t>
                      </a:r>
                      <a:endParaRPr kumimoji="1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60000"/>
                        <a:buFontTx/>
                        <a:buNone/>
                        <a:tabLst/>
                      </a:pPr>
                      <a:endParaRPr kumimoji="1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60000"/>
                        <a:buFontTx/>
                        <a:buNone/>
                        <a:tabLst/>
                      </a:pPr>
                      <a:endParaRPr kumimoji="1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60000"/>
                        <a:buFontTx/>
                        <a:buNone/>
                        <a:tabLst/>
                      </a:pPr>
                      <a:endParaRPr kumimoji="1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60000"/>
                        <a:buFontTx/>
                        <a:buNone/>
                        <a:tabLst/>
                      </a:pPr>
                      <a:endParaRPr kumimoji="1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781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60000"/>
                        <a:buFontTx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加</a:t>
                      </a:r>
                      <a:r>
                        <a:rPr kumimoji="1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NaOH</a:t>
                      </a:r>
                      <a:endParaRPr kumimoji="1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60000"/>
                        <a:buFontTx/>
                        <a:buNone/>
                        <a:tabLst/>
                      </a:pPr>
                      <a:endParaRPr kumimoji="1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60000"/>
                        <a:buFontTx/>
                        <a:buNone/>
                        <a:tabLst/>
                      </a:pPr>
                      <a:endParaRPr kumimoji="1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60000"/>
                        <a:buFontTx/>
                        <a:buNone/>
                        <a:tabLst/>
                      </a:pPr>
                      <a:endParaRPr kumimoji="1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defRPr kumimoji="1" sz="24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60000"/>
                        <a:buFontTx/>
                        <a:buNone/>
                        <a:tabLst/>
                      </a:pPr>
                      <a:endParaRPr kumimoji="1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781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60000"/>
                        <a:buFontTx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升温</a:t>
                      </a:r>
                      <a:endParaRPr kumimoji="1" lang="en-US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60000"/>
                        <a:buFontTx/>
                        <a:buNone/>
                        <a:tabLst/>
                      </a:pPr>
                      <a:endParaRPr kumimoji="1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60000"/>
                        <a:buFontTx/>
                        <a:buNone/>
                        <a:tabLst/>
                      </a:pPr>
                      <a:endParaRPr kumimoji="1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60000"/>
                        <a:buFontTx/>
                        <a:buNone/>
                        <a:tabLst/>
                      </a:pPr>
                      <a:endParaRPr kumimoji="1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1"/>
                        </a:buClr>
                        <a:buSzPct val="60000"/>
                        <a:buFontTx/>
                        <a:buNone/>
                        <a:tabLst/>
                      </a:pPr>
                      <a:endParaRPr kumimoji="1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" name="Text Box 53"/>
          <p:cNvSpPr txBox="1">
            <a:spLocks noChangeArrowheads="1"/>
          </p:cNvSpPr>
          <p:nvPr/>
        </p:nvSpPr>
        <p:spPr bwMode="auto">
          <a:xfrm>
            <a:off x="2677644" y="2517736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kumimoji="0" lang="zh-CN" altLang="zh-CN" sz="2400">
              <a:latin typeface="Arial" panose="020B0604020202020204" pitchFamily="34" charset="0"/>
            </a:endParaRPr>
          </a:p>
        </p:txBody>
      </p:sp>
      <p:sp>
        <p:nvSpPr>
          <p:cNvPr id="8" name="Text Box 54"/>
          <p:cNvSpPr txBox="1">
            <a:spLocks noChangeArrowheads="1"/>
          </p:cNvSpPr>
          <p:nvPr/>
        </p:nvSpPr>
        <p:spPr bwMode="auto">
          <a:xfrm>
            <a:off x="2224031" y="2431218"/>
            <a:ext cx="13049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增大</a:t>
            </a:r>
          </a:p>
        </p:txBody>
      </p:sp>
      <p:sp>
        <p:nvSpPr>
          <p:cNvPr id="9" name="Text Box 55"/>
          <p:cNvSpPr txBox="1">
            <a:spLocks noChangeArrowheads="1"/>
          </p:cNvSpPr>
          <p:nvPr/>
        </p:nvSpPr>
        <p:spPr bwMode="auto">
          <a:xfrm>
            <a:off x="4088862" y="2409786"/>
            <a:ext cx="13049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增大</a:t>
            </a:r>
          </a:p>
        </p:txBody>
      </p:sp>
      <p:sp>
        <p:nvSpPr>
          <p:cNvPr id="10" name="Text Box 56"/>
          <p:cNvSpPr txBox="1">
            <a:spLocks noChangeArrowheads="1"/>
          </p:cNvSpPr>
          <p:nvPr/>
        </p:nvSpPr>
        <p:spPr bwMode="auto">
          <a:xfrm>
            <a:off x="2027563" y="3213918"/>
            <a:ext cx="130016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增大</a:t>
            </a:r>
          </a:p>
        </p:txBody>
      </p:sp>
      <p:sp>
        <p:nvSpPr>
          <p:cNvPr id="11" name="Text Box 57"/>
          <p:cNvSpPr txBox="1">
            <a:spLocks noChangeArrowheads="1"/>
          </p:cNvSpPr>
          <p:nvPr/>
        </p:nvSpPr>
        <p:spPr bwMode="auto">
          <a:xfrm>
            <a:off x="3785719" y="3328949"/>
            <a:ext cx="130016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减小</a:t>
            </a:r>
          </a:p>
        </p:txBody>
      </p:sp>
      <p:sp>
        <p:nvSpPr>
          <p:cNvPr id="12" name="Text Box 58"/>
          <p:cNvSpPr txBox="1">
            <a:spLocks noChangeArrowheads="1"/>
          </p:cNvSpPr>
          <p:nvPr/>
        </p:nvSpPr>
        <p:spPr bwMode="auto">
          <a:xfrm>
            <a:off x="5360519" y="3328949"/>
            <a:ext cx="13049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减小</a:t>
            </a:r>
          </a:p>
        </p:txBody>
      </p:sp>
      <p:sp>
        <p:nvSpPr>
          <p:cNvPr id="13" name="Text Box 59"/>
          <p:cNvSpPr txBox="1">
            <a:spLocks noChangeArrowheads="1"/>
          </p:cNvSpPr>
          <p:nvPr/>
        </p:nvSpPr>
        <p:spPr bwMode="auto">
          <a:xfrm>
            <a:off x="7160744" y="3328949"/>
            <a:ext cx="13049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增大</a:t>
            </a:r>
          </a:p>
        </p:txBody>
      </p:sp>
      <p:sp>
        <p:nvSpPr>
          <p:cNvPr id="14" name="Text Box 60"/>
          <p:cNvSpPr txBox="1">
            <a:spLocks noChangeArrowheads="1"/>
          </p:cNvSpPr>
          <p:nvPr/>
        </p:nvSpPr>
        <p:spPr bwMode="auto">
          <a:xfrm>
            <a:off x="7179794" y="3956953"/>
            <a:ext cx="13049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增大</a:t>
            </a:r>
          </a:p>
        </p:txBody>
      </p:sp>
      <p:sp>
        <p:nvSpPr>
          <p:cNvPr id="15" name="Text Box 61"/>
          <p:cNvSpPr txBox="1">
            <a:spLocks noChangeArrowheads="1"/>
          </p:cNvSpPr>
          <p:nvPr/>
        </p:nvSpPr>
        <p:spPr bwMode="auto">
          <a:xfrm>
            <a:off x="3849219" y="4662746"/>
            <a:ext cx="13049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增大</a:t>
            </a:r>
          </a:p>
        </p:txBody>
      </p:sp>
      <p:sp>
        <p:nvSpPr>
          <p:cNvPr id="16" name="Text Box 62"/>
          <p:cNvSpPr txBox="1">
            <a:spLocks noChangeArrowheads="1"/>
          </p:cNvSpPr>
          <p:nvPr/>
        </p:nvSpPr>
        <p:spPr bwMode="auto">
          <a:xfrm>
            <a:off x="5297019" y="4645283"/>
            <a:ext cx="13049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增大</a:t>
            </a:r>
          </a:p>
        </p:txBody>
      </p:sp>
      <p:sp>
        <p:nvSpPr>
          <p:cNvPr id="17" name="Text Box 63"/>
          <p:cNvSpPr txBox="1">
            <a:spLocks noChangeArrowheads="1"/>
          </p:cNvSpPr>
          <p:nvPr/>
        </p:nvSpPr>
        <p:spPr bwMode="auto">
          <a:xfrm>
            <a:off x="7170269" y="4645283"/>
            <a:ext cx="13049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增大</a:t>
            </a:r>
          </a:p>
        </p:txBody>
      </p:sp>
      <p:sp>
        <p:nvSpPr>
          <p:cNvPr id="18" name="Text Box 64"/>
          <p:cNvSpPr txBox="1">
            <a:spLocks noChangeArrowheads="1"/>
          </p:cNvSpPr>
          <p:nvPr/>
        </p:nvSpPr>
        <p:spPr bwMode="auto">
          <a:xfrm>
            <a:off x="1985494" y="5333613"/>
            <a:ext cx="13049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增大</a:t>
            </a:r>
          </a:p>
        </p:txBody>
      </p:sp>
      <p:sp>
        <p:nvSpPr>
          <p:cNvPr id="19" name="Text Box 65"/>
          <p:cNvSpPr txBox="1">
            <a:spLocks noChangeArrowheads="1"/>
          </p:cNvSpPr>
          <p:nvPr/>
        </p:nvSpPr>
        <p:spPr bwMode="auto">
          <a:xfrm>
            <a:off x="7160744" y="5295513"/>
            <a:ext cx="13049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增大</a:t>
            </a:r>
          </a:p>
        </p:txBody>
      </p:sp>
      <p:sp>
        <p:nvSpPr>
          <p:cNvPr id="20" name="Text Box 66"/>
          <p:cNvSpPr txBox="1">
            <a:spLocks noChangeArrowheads="1"/>
          </p:cNvSpPr>
          <p:nvPr/>
        </p:nvSpPr>
        <p:spPr bwMode="auto">
          <a:xfrm>
            <a:off x="5617283" y="2439949"/>
            <a:ext cx="13049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减小</a:t>
            </a:r>
          </a:p>
        </p:txBody>
      </p:sp>
      <p:sp>
        <p:nvSpPr>
          <p:cNvPr id="21" name="Text Box 67"/>
          <p:cNvSpPr txBox="1">
            <a:spLocks noChangeArrowheads="1"/>
          </p:cNvSpPr>
          <p:nvPr/>
        </p:nvSpPr>
        <p:spPr bwMode="auto">
          <a:xfrm>
            <a:off x="7397507" y="2416268"/>
            <a:ext cx="13049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减小</a:t>
            </a:r>
          </a:p>
        </p:txBody>
      </p:sp>
      <p:sp>
        <p:nvSpPr>
          <p:cNvPr id="22" name="Text Box 68"/>
          <p:cNvSpPr txBox="1">
            <a:spLocks noChangeArrowheads="1"/>
          </p:cNvSpPr>
          <p:nvPr/>
        </p:nvSpPr>
        <p:spPr bwMode="auto">
          <a:xfrm>
            <a:off x="1975969" y="4662746"/>
            <a:ext cx="13049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减小</a:t>
            </a:r>
          </a:p>
        </p:txBody>
      </p:sp>
      <p:sp>
        <p:nvSpPr>
          <p:cNvPr id="23" name="Text Box 69"/>
          <p:cNvSpPr txBox="1">
            <a:spLocks noChangeArrowheads="1"/>
          </p:cNvSpPr>
          <p:nvPr/>
        </p:nvSpPr>
        <p:spPr bwMode="auto">
          <a:xfrm>
            <a:off x="3857157" y="5333613"/>
            <a:ext cx="13049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减小</a:t>
            </a:r>
          </a:p>
        </p:txBody>
      </p:sp>
      <p:sp>
        <p:nvSpPr>
          <p:cNvPr id="24" name="Text Box 70"/>
          <p:cNvSpPr txBox="1">
            <a:spLocks noChangeArrowheads="1"/>
          </p:cNvSpPr>
          <p:nvPr/>
        </p:nvSpPr>
        <p:spPr bwMode="auto">
          <a:xfrm>
            <a:off x="5370044" y="5298688"/>
            <a:ext cx="13049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减小</a:t>
            </a:r>
          </a:p>
        </p:txBody>
      </p:sp>
      <p:sp>
        <p:nvSpPr>
          <p:cNvPr id="25" name="Text Box 71"/>
          <p:cNvSpPr txBox="1">
            <a:spLocks noChangeArrowheads="1"/>
          </p:cNvSpPr>
          <p:nvPr/>
        </p:nvSpPr>
        <p:spPr bwMode="auto">
          <a:xfrm>
            <a:off x="1985494" y="3956953"/>
            <a:ext cx="13049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减小</a:t>
            </a:r>
          </a:p>
        </p:txBody>
      </p:sp>
      <p:sp>
        <p:nvSpPr>
          <p:cNvPr id="26" name="Text Box 72"/>
          <p:cNvSpPr txBox="1">
            <a:spLocks noChangeArrowheads="1"/>
          </p:cNvSpPr>
          <p:nvPr/>
        </p:nvSpPr>
        <p:spPr bwMode="auto">
          <a:xfrm>
            <a:off x="3858744" y="3956953"/>
            <a:ext cx="13049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减小</a:t>
            </a:r>
          </a:p>
        </p:txBody>
      </p:sp>
      <p:sp>
        <p:nvSpPr>
          <p:cNvPr id="27" name="Text Box 73"/>
          <p:cNvSpPr txBox="1">
            <a:spLocks noChangeArrowheads="1"/>
          </p:cNvSpPr>
          <p:nvPr/>
        </p:nvSpPr>
        <p:spPr bwMode="auto">
          <a:xfrm>
            <a:off x="5370044" y="3956953"/>
            <a:ext cx="13049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减小</a:t>
            </a:r>
          </a:p>
        </p:txBody>
      </p:sp>
      <p:cxnSp>
        <p:nvCxnSpPr>
          <p:cNvPr id="28" name="直接箭头连接符 27"/>
          <p:cNvCxnSpPr/>
          <p:nvPr/>
        </p:nvCxnSpPr>
        <p:spPr>
          <a:xfrm flipV="1">
            <a:off x="8121152" y="2693006"/>
            <a:ext cx="745019" cy="4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 Box 64"/>
          <p:cNvSpPr txBox="1">
            <a:spLocks noChangeArrowheads="1"/>
          </p:cNvSpPr>
          <p:nvPr/>
        </p:nvSpPr>
        <p:spPr bwMode="auto">
          <a:xfrm>
            <a:off x="1985494" y="5910694"/>
            <a:ext cx="13049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增大</a:t>
            </a:r>
          </a:p>
        </p:txBody>
      </p:sp>
      <p:sp>
        <p:nvSpPr>
          <p:cNvPr id="32" name="Text Box 65"/>
          <p:cNvSpPr txBox="1">
            <a:spLocks noChangeArrowheads="1"/>
          </p:cNvSpPr>
          <p:nvPr/>
        </p:nvSpPr>
        <p:spPr bwMode="auto">
          <a:xfrm>
            <a:off x="7160744" y="5872594"/>
            <a:ext cx="13049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增大</a:t>
            </a:r>
          </a:p>
        </p:txBody>
      </p:sp>
      <p:sp>
        <p:nvSpPr>
          <p:cNvPr id="33" name="Text Box 69"/>
          <p:cNvSpPr txBox="1">
            <a:spLocks noChangeArrowheads="1"/>
          </p:cNvSpPr>
          <p:nvPr/>
        </p:nvSpPr>
        <p:spPr bwMode="auto">
          <a:xfrm>
            <a:off x="3857157" y="5910694"/>
            <a:ext cx="13049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2400" b="1" dirty="0" smtClean="0">
                <a:latin typeface="Times New Roman" panose="02020603050405020304" pitchFamily="18" charset="0"/>
                <a:ea typeface="黑体" panose="02010609060101010101" pitchFamily="49" charset="-122"/>
              </a:rPr>
              <a:t>增大</a:t>
            </a:r>
            <a:endParaRPr lang="zh-CN" altLang="en-US" sz="24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4" name="Text Box 70"/>
          <p:cNvSpPr txBox="1">
            <a:spLocks noChangeArrowheads="1"/>
          </p:cNvSpPr>
          <p:nvPr/>
        </p:nvSpPr>
        <p:spPr bwMode="auto">
          <a:xfrm>
            <a:off x="5370044" y="5875769"/>
            <a:ext cx="13049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增大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文本框 2"/>
              <p:cNvSpPr txBox="1"/>
              <p:nvPr/>
            </p:nvSpPr>
            <p:spPr>
              <a:xfrm>
                <a:off x="8950940" y="1585011"/>
                <a:ext cx="2879363" cy="2677656"/>
              </a:xfrm>
              <a:prstGeom prst="rect">
                <a:avLst/>
              </a:prstGeom>
              <a:noFill/>
              <a:ln>
                <a:solidFill>
                  <a:srgbClr val="C0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dirty="0" smtClean="0"/>
                  <a:t>思考方式：</a:t>
                </a:r>
                <a:endParaRPr lang="en-US" altLang="zh-CN" sz="2400" dirty="0" smtClean="0"/>
              </a:p>
              <a:p>
                <a:r>
                  <a:rPr lang="zh-CN" altLang="en-US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①将水写进电离方程式中，生成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H</m:t>
                        </m:r>
                      </m:e>
                      <m:sub>
                        <m:r>
                          <a:rPr lang="en-US" altLang="zh-CN" sz="2400" b="0" i="0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3</m:t>
                        </m:r>
                      </m:sub>
                    </m:sSub>
                    <m:sSup>
                      <m:sSupPr>
                        <m:ctrlPr>
                          <a:rPr lang="en-US" altLang="zh-CN" sz="240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O</m:t>
                        </m:r>
                      </m:e>
                      <m:sup>
                        <m:r>
                          <a:rPr lang="en-US" altLang="zh-CN" sz="2400" b="0" i="0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+</m:t>
                        </m:r>
                      </m:sup>
                    </m:sSup>
                  </m:oMath>
                </a14:m>
                <a:r>
                  <a:rPr lang="en-US" altLang="zh-CN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,</a:t>
                </a:r>
                <a:r>
                  <a:rPr lang="zh-CN" altLang="en-US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增大反应物浓度，平衡正向移动；</a:t>
                </a:r>
                <a:endParaRPr lang="en-US" altLang="zh-CN" sz="2400" dirty="0" smtClean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r>
                  <a:rPr lang="zh-CN" altLang="en-US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②稀释为原来的</a:t>
                </a:r>
                <a:r>
                  <a:rPr lang="en-US" altLang="zh-CN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n</a:t>
                </a:r>
                <a:r>
                  <a:rPr lang="zh-CN" altLang="en-US" sz="2400" dirty="0" smtClean="0">
                    <a:latin typeface="宋体" panose="02010600030101010101" pitchFamily="2" charset="-122"/>
                    <a:ea typeface="宋体" panose="02010600030101010101" pitchFamily="2" charset="-122"/>
                  </a:rPr>
                  <a:t>倍，利用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</m:ctrlPr>
                      </m:sSub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𝑄</m:t>
                        </m:r>
                      </m:e>
                      <m:sub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𝐶</m:t>
                        </m:r>
                      </m:sub>
                    </m:sSub>
                    <m:r>
                      <a:rPr lang="zh-CN" altLang="en-US" sz="2400" i="1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和</m:t>
                    </m:r>
                  </m:oMath>
                </a14:m>
                <a:r>
                  <a:rPr lang="en-US" altLang="zh-CN" sz="2400" dirty="0" smtClean="0"/>
                  <a:t>K</a:t>
                </a:r>
                <a:r>
                  <a:rPr lang="zh-CN" altLang="en-US" sz="2400" dirty="0" smtClean="0"/>
                  <a:t>来判断</a:t>
                </a:r>
                <a:endParaRPr lang="zh-CN" altLang="en-US" sz="2400" dirty="0"/>
              </a:p>
            </p:txBody>
          </p:sp>
        </mc:Choice>
        <mc:Fallback xmlns="">
          <p:sp>
            <p:nvSpPr>
              <p:cNvPr id="3" name="文本框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50940" y="1585011"/>
                <a:ext cx="2879363" cy="2677656"/>
              </a:xfrm>
              <a:prstGeom prst="rect">
                <a:avLst/>
              </a:prstGeom>
              <a:blipFill rotWithShape="0">
                <a:blip r:embed="rId2"/>
                <a:stretch>
                  <a:fillRect l="-2947" t="-2494" r="-9895" b="-4308"/>
                </a:stretch>
              </a:blipFill>
              <a:ln>
                <a:solidFill>
                  <a:srgbClr val="C00000"/>
                </a:solidFill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68787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utoUpdateAnimBg="0"/>
      <p:bldP spid="9" grpId="0" build="p" autoUpdateAnimBg="0"/>
      <p:bldP spid="10" grpId="0" build="p" autoUpdateAnimBg="0"/>
      <p:bldP spid="11" grpId="0" build="p" autoUpdateAnimBg="0"/>
      <p:bldP spid="12" grpId="0" build="p" autoUpdateAnimBg="0"/>
      <p:bldP spid="13" grpId="0" build="p" autoUpdateAnimBg="0"/>
      <p:bldP spid="14" grpId="0" build="p" autoUpdateAnimBg="0"/>
      <p:bldP spid="15" grpId="0" build="p" autoUpdateAnimBg="0"/>
      <p:bldP spid="16" grpId="0" build="p" autoUpdateAnimBg="0"/>
      <p:bldP spid="17" grpId="0" build="p" autoUpdateAnimBg="0"/>
      <p:bldP spid="18" grpId="0" build="p" autoUpdateAnimBg="0"/>
      <p:bldP spid="19" grpId="0" build="p" autoUpdateAnimBg="0"/>
      <p:bldP spid="20" grpId="0" build="p" autoUpdateAnimBg="0"/>
      <p:bldP spid="21" grpId="0" build="p" autoUpdateAnimBg="0"/>
      <p:bldP spid="22" grpId="0" build="p" autoUpdateAnimBg="0"/>
      <p:bldP spid="23" grpId="0" build="p" autoUpdateAnimBg="0"/>
      <p:bldP spid="24" grpId="0" build="p" autoUpdateAnimBg="0"/>
      <p:bldP spid="25" grpId="0" build="p" autoUpdateAnimBg="0"/>
      <p:bldP spid="26" grpId="0" build="p" autoUpdateAnimBg="0"/>
      <p:bldP spid="27" grpId="0" build="p" autoUpdateAnimBg="0"/>
      <p:bldP spid="31" grpId="0" build="p" autoUpdateAnimBg="0"/>
      <p:bldP spid="32" grpId="0" build="p" autoUpdateAnimBg="0"/>
      <p:bldP spid="33" grpId="0" build="p" autoUpdateAnimBg="0"/>
      <p:bldP spid="34" grpId="0" build="p" autoUpdateAnimBg="0"/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箭头连接符 4"/>
          <p:cNvCxnSpPr/>
          <p:nvPr/>
        </p:nvCxnSpPr>
        <p:spPr>
          <a:xfrm flipV="1">
            <a:off x="1933303" y="6310648"/>
            <a:ext cx="4924472" cy="1288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直接箭头连接符 5"/>
          <p:cNvCxnSpPr/>
          <p:nvPr/>
        </p:nvCxnSpPr>
        <p:spPr>
          <a:xfrm flipV="1">
            <a:off x="1933303" y="1433505"/>
            <a:ext cx="62739" cy="4877143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直接箭头连接符 7"/>
          <p:cNvCxnSpPr/>
          <p:nvPr/>
        </p:nvCxnSpPr>
        <p:spPr>
          <a:xfrm flipV="1">
            <a:off x="6831282" y="1556956"/>
            <a:ext cx="26493" cy="4766573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矩形 8"/>
              <p:cNvSpPr/>
              <p:nvPr/>
            </p:nvSpPr>
            <p:spPr>
              <a:xfrm>
                <a:off x="2151503" y="1329002"/>
                <a:ext cx="2088969" cy="400110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z="2000" b="0" i="1" cap="none" spc="0" dirty="0" smtClean="0">
                              <a:ln w="0"/>
                              <a:solidFill>
                                <a:srgbClr val="FF00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altLang="zh-CN" sz="2000" b="0" i="1" cap="none" spc="0" dirty="0" smtClean="0">
                              <a:ln w="0"/>
                              <a:solidFill>
                                <a:srgbClr val="FF00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α</m:t>
                          </m:r>
                          <m:r>
                            <a:rPr lang="en-US" altLang="zh-CN" sz="2000" b="0" i="1" cap="none" spc="0" dirty="0" smtClean="0">
                              <a:ln w="0"/>
                              <a:solidFill>
                                <a:srgbClr val="FF00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altLang="zh-CN" sz="2000" b="0" i="1" cap="none" spc="0" dirty="0" smtClean="0">
                              <a:ln w="0"/>
                              <a:solidFill>
                                <a:srgbClr val="FF00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𝐶𝐻</m:t>
                          </m:r>
                        </m:e>
                        <m:sub>
                          <m:r>
                            <a:rPr lang="en-US" altLang="zh-CN" sz="2000" b="0" i="1" cap="none" spc="0" dirty="0" smtClean="0">
                              <a:ln w="0"/>
                              <a:solidFill>
                                <a:srgbClr val="FF0000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en-US" altLang="zh-CN" sz="2000" b="0" i="1" cap="none" spc="0" dirty="0" smtClean="0">
                          <a:ln w="0"/>
                          <a:solidFill>
                            <a:srgbClr val="FF0000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Cambria Math" panose="02040503050406030204" pitchFamily="18" charset="0"/>
                        </a:rPr>
                        <m:t>𝐶𝑂𝑂𝐻</m:t>
                      </m:r>
                      <m:r>
                        <a:rPr lang="en-US" altLang="zh-CN" sz="2000" b="0" i="1" cap="none" spc="0" dirty="0" smtClean="0">
                          <a:ln w="0"/>
                          <a:solidFill>
                            <a:srgbClr val="FF0000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Cambria Math" panose="02040503050406030204" pitchFamily="18" charset="0"/>
                        </a:rPr>
                        <m:t>)/%</m:t>
                      </m:r>
                    </m:oMath>
                  </m:oMathPara>
                </a14:m>
                <a:endParaRPr lang="zh-CN" altLang="en-US" sz="2000" b="0" cap="none" spc="0" dirty="0">
                  <a:ln w="0"/>
                  <a:solidFill>
                    <a:srgbClr val="FF0000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9" name="矩形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51503" y="1329002"/>
                <a:ext cx="2088969" cy="400110"/>
              </a:xfrm>
              <a:prstGeom prst="rect">
                <a:avLst/>
              </a:prstGeom>
              <a:blipFill rotWithShape="0">
                <a:blip r:embed="rId2"/>
                <a:stretch>
                  <a:fillRect b="-17647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文本框 9"/>
          <p:cNvSpPr txBox="1"/>
          <p:nvPr/>
        </p:nvSpPr>
        <p:spPr>
          <a:xfrm>
            <a:off x="460351" y="180571"/>
            <a:ext cx="75602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/>
              <a:t>一幅</a:t>
            </a:r>
            <a:r>
              <a:rPr lang="zh-CN" altLang="en-US" sz="2400" dirty="0" smtClean="0"/>
              <a:t>图中表示醋酸加水稀释过程中电离度、导电能力与加水的体积之关系</a:t>
            </a:r>
            <a:endParaRPr lang="zh-CN" altLang="en-US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文本框 14"/>
              <p:cNvSpPr txBox="1"/>
              <p:nvPr/>
            </p:nvSpPr>
            <p:spPr>
              <a:xfrm>
                <a:off x="6695866" y="5705485"/>
                <a:ext cx="150222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𝑉</m:t>
                          </m:r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  <m:sub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altLang="zh-CN" b="0" i="1" smtClean="0">
                          <a:latin typeface="Cambria Math" panose="02040503050406030204" pitchFamily="18" charset="0"/>
                        </a:rPr>
                        <m:t>𝑂</m:t>
                      </m:r>
                      <m:r>
                        <a:rPr lang="en-US" altLang="zh-CN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zh-CN" altLang="en-US" dirty="0"/>
              </a:p>
            </p:txBody>
          </p:sp>
        </mc:Choice>
        <mc:Fallback xmlns="">
          <p:sp>
            <p:nvSpPr>
              <p:cNvPr id="15" name="文本框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95866" y="5705485"/>
                <a:ext cx="1502229" cy="369332"/>
              </a:xfrm>
              <a:prstGeom prst="rect">
                <a:avLst/>
              </a:prstGeom>
              <a:blipFill rotWithShape="0">
                <a:blip r:embed="rId3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弧形 15"/>
          <p:cNvSpPr/>
          <p:nvPr/>
        </p:nvSpPr>
        <p:spPr>
          <a:xfrm rot="5854599" flipH="1" flipV="1">
            <a:off x="2297176" y="2419681"/>
            <a:ext cx="8067023" cy="8876639"/>
          </a:xfrm>
          <a:prstGeom prst="arc">
            <a:avLst>
              <a:gd name="adj1" fmla="val 16200000"/>
              <a:gd name="adj2" fmla="val 21369681"/>
            </a:avLst>
          </a:prstGeom>
          <a:ln w="57150">
            <a:solidFill>
              <a:srgbClr val="FB0B33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6912598" y="1454063"/>
            <a:ext cx="1107996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导电性</a:t>
            </a:r>
            <a:endParaRPr lang="zh-CN" alt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8" name="弧形 17"/>
          <p:cNvSpPr/>
          <p:nvPr/>
        </p:nvSpPr>
        <p:spPr>
          <a:xfrm rot="17517425">
            <a:off x="1177240" y="3814959"/>
            <a:ext cx="5876949" cy="4729294"/>
          </a:xfrm>
          <a:prstGeom prst="arc">
            <a:avLst>
              <a:gd name="adj1" fmla="val 16200000"/>
              <a:gd name="adj2" fmla="val 2953582"/>
            </a:avLst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1834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  <p:bldP spid="15" grpId="0"/>
      <p:bldP spid="16" grpId="0" animBg="1"/>
      <p:bldP spid="17" grpId="0"/>
      <p:bldP spid="1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>
            <a:spLocks/>
          </p:cNvSpPr>
          <p:nvPr/>
        </p:nvSpPr>
        <p:spPr>
          <a:xfrm>
            <a:off x="0" y="1"/>
            <a:ext cx="3734873" cy="579548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800" dirty="0"/>
              <a:t>3</a:t>
            </a:r>
            <a:r>
              <a:rPr lang="zh-CN" altLang="en-US" sz="2800" dirty="0" smtClean="0"/>
              <a:t>电离平衡的影响因素</a:t>
            </a:r>
            <a:endParaRPr lang="zh-CN" altLang="en-US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矩形 1"/>
              <p:cNvSpPr/>
              <p:nvPr/>
            </p:nvSpPr>
            <p:spPr>
              <a:xfrm>
                <a:off x="0" y="682580"/>
                <a:ext cx="12192000" cy="2677656"/>
              </a:xfrm>
              <a:prstGeom prst="rect">
                <a:avLst/>
              </a:prstGeom>
              <a:ln>
                <a:solidFill>
                  <a:srgbClr val="FF0000"/>
                </a:solidFill>
              </a:ln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zh-CN" altLang="en-US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练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5.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在氨水中存在下列电离平衡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: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NH</a:t>
                </a:r>
                <a:r>
                  <a:rPr lang="en-US" altLang="zh-CN" sz="2800" baseline="-250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3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"/>
                    <a:ea typeface="NEU-BZ-S92"/>
                    <a:cs typeface="Times New Roman" panose="02020603050405020304" pitchFamily="18" charset="0"/>
                  </a:rPr>
                  <a:t>·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H</a:t>
                </a:r>
                <a:r>
                  <a:rPr lang="en-US" altLang="zh-CN" sz="2800" baseline="-250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O </a:t>
                </a:r>
                <a:r>
                  <a:rPr lang="zh-CN" altLang="zh-CN" sz="2800" dirty="0" smtClean="0">
                    <a:solidFill>
                      <a:srgbClr val="000000"/>
                    </a:solidFill>
                    <a:effectLst/>
                    <a:latin typeface="NEU-BZ"/>
                    <a:ea typeface="MS PGothic" panose="020B0600070205080204" pitchFamily="34" charset="-128"/>
                    <a:cs typeface="Times New Roman" panose="02020603050405020304" pitchFamily="18" charset="0"/>
                  </a:rPr>
                  <a:t>⇌</a:t>
                </a:r>
                <a:r>
                  <a:rPr lang="zh-CN" altLang="zh-CN" sz="28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N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zh-CN" altLang="zh-CN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zh-CN" sz="28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H</m:t>
                        </m:r>
                      </m:e>
                      <m:sub>
                        <m:r>
                          <a:rPr lang="en-US" altLang="zh-CN" sz="28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4</m:t>
                        </m:r>
                      </m:sub>
                      <m:sup>
                        <m:r>
                          <a:rPr lang="en-US" altLang="zh-CN" sz="28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+</m:t>
                        </m:r>
                      </m:sup>
                    </m:sSubSup>
                  </m:oMath>
                </a14:m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+OH</a:t>
                </a:r>
                <a:r>
                  <a:rPr lang="en-US" altLang="zh-CN" sz="2800" baseline="30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-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下列情况能引起电离平衡向正向移动的有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　　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)</a:t>
                </a:r>
                <a:endParaRPr lang="zh-CN" altLang="zh-CN" sz="2800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①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加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NH</a:t>
                </a:r>
                <a:r>
                  <a:rPr lang="en-US" altLang="zh-CN" sz="28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4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Cl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固体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　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②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加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NaOH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溶液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　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③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通</a:t>
                </a:r>
                <a:r>
                  <a:rPr lang="en-US" altLang="zh-CN" sz="2800" dirty="0" err="1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HCl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④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加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CH</a:t>
                </a:r>
                <a:r>
                  <a:rPr lang="en-US" altLang="zh-CN" sz="28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3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COOH</a:t>
                </a:r>
                <a:r>
                  <a:rPr lang="zh-CN" altLang="zh-CN" sz="28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溶液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⑤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加</a:t>
                </a:r>
                <a:r>
                  <a:rPr lang="zh-CN" altLang="zh-CN" sz="28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水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⑥</a:t>
                </a:r>
                <a:r>
                  <a:rPr lang="zh-CN" altLang="zh-CN" sz="28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加压</a:t>
                </a:r>
                <a:endParaRPr lang="en-US" altLang="zh-CN" sz="2800" dirty="0" smtClean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A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.①③⑤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　　　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	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B.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①④⑥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latin typeface="NEU-BZ"/>
                    <a:ea typeface="方正书宋_GBK"/>
                    <a:cs typeface="Times New Roman" panose="02020603050405020304" pitchFamily="18" charset="0"/>
                  </a:rPr>
                  <a:t>     </a:t>
                </a:r>
                <a:r>
                  <a:rPr lang="en-US" altLang="zh-CN" sz="28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C.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③④⑤</a:t>
                </a:r>
                <a:r>
                  <a:rPr lang="zh-CN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　　　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	</a:t>
                </a:r>
                <a:r>
                  <a:rPr lang="en-US" altLang="zh-CN" sz="28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D.①②④</a:t>
                </a:r>
                <a:endParaRPr lang="zh-CN" altLang="zh-CN" sz="2800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矩形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682580"/>
                <a:ext cx="12192000" cy="2677656"/>
              </a:xfrm>
              <a:prstGeom prst="rect">
                <a:avLst/>
              </a:prstGeom>
              <a:blipFill rotWithShape="0">
                <a:blip r:embed="rId2"/>
                <a:stretch>
                  <a:fillRect l="-949" b="-1587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矩形 2"/>
          <p:cNvSpPr/>
          <p:nvPr/>
        </p:nvSpPr>
        <p:spPr>
          <a:xfrm>
            <a:off x="-38638" y="3463267"/>
            <a:ext cx="12230637" cy="2677656"/>
          </a:xfrm>
          <a:prstGeom prst="rect">
            <a:avLst/>
          </a:prstGeom>
          <a:ln>
            <a:solidFill>
              <a:srgbClr val="FB0B33"/>
            </a:solidFill>
          </a:ln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练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6</a:t>
            </a:r>
            <a:r>
              <a:rPr lang="zh-CN" altLang="en-US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：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化合物</a:t>
            </a:r>
            <a:r>
              <a:rPr lang="en-US" altLang="zh-CN" sz="2800" dirty="0" err="1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HIn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在水溶液中存在以下电离平衡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:</a:t>
            </a:r>
            <a:endParaRPr lang="zh-CN" altLang="zh-CN" sz="2800" dirty="0" smtClean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altLang="zh-CN" sz="2800" dirty="0" err="1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HIn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(</a:t>
            </a:r>
            <a:r>
              <a:rPr lang="en-US" altLang="zh-CN" sz="2800" dirty="0" err="1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aq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)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MS PGothic" panose="020B0600070205080204" pitchFamily="34" charset="-128"/>
                <a:cs typeface="Times New Roman" panose="02020603050405020304" pitchFamily="18" charset="0"/>
              </a:rPr>
              <a:t>⇌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H</a:t>
            </a:r>
            <a:r>
              <a:rPr lang="en-US" altLang="zh-CN" sz="2800" baseline="30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+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(</a:t>
            </a:r>
            <a:r>
              <a:rPr lang="en-US" altLang="zh-CN" sz="2800" dirty="0" err="1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aq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)+In</a:t>
            </a:r>
            <a:r>
              <a:rPr lang="en-US" altLang="zh-CN" sz="2800" baseline="30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-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(</a:t>
            </a:r>
            <a:r>
              <a:rPr lang="en-US" altLang="zh-CN" sz="2800" dirty="0" err="1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aq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)</a:t>
            </a:r>
            <a:endParaRPr lang="zh-CN" altLang="zh-CN" sz="2800" dirty="0" smtClean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(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红色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)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　　　　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(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黄色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)</a:t>
            </a:r>
            <a:endParaRPr lang="zh-CN" altLang="zh-CN" sz="2800" dirty="0" smtClean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现有浓度为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0.02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mol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"/>
                <a:ea typeface="NEU-BZ-S92"/>
                <a:cs typeface="Times New Roman" panose="02020603050405020304" pitchFamily="18" charset="0"/>
              </a:rPr>
              <a:t>·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L</a:t>
            </a:r>
            <a:r>
              <a:rPr lang="en-US" altLang="zh-CN" sz="2800" baseline="30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-1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的下列各溶液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:①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盐酸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　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②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石灰水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　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③</a:t>
            </a:r>
            <a:r>
              <a:rPr lang="en-US" altLang="zh-CN" sz="2800" dirty="0" err="1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NaCl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溶液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　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④NaHSO</a:t>
            </a:r>
            <a:r>
              <a:rPr lang="en-US" altLang="zh-CN" sz="2800" baseline="-25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4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溶液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　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⑤NaHCO</a:t>
            </a:r>
            <a:r>
              <a:rPr lang="en-US" altLang="zh-CN" sz="2800" baseline="-25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3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溶液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　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⑥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氨水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其中能使溶液显红色的是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(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　　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)</a:t>
            </a:r>
            <a:endParaRPr lang="zh-CN" altLang="zh-CN" sz="2800" dirty="0" smtClean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A.①④⑤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　　　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	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B.②⑤⑥</a:t>
            </a:r>
            <a:r>
              <a:rPr lang="en-US" altLang="zh-CN" sz="2800" dirty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800" dirty="0" smtClean="0">
                <a:solidFill>
                  <a:srgbClr val="000000"/>
                </a:solidFill>
                <a:latin typeface="NEU-BZ"/>
                <a:ea typeface="方正书宋_GBK"/>
                <a:cs typeface="Times New Roman" panose="02020603050405020304" pitchFamily="18" charset="0"/>
              </a:rPr>
              <a:t>    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C.①④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　　　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  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	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D.②③⑥</a:t>
            </a:r>
            <a:endParaRPr lang="zh-CN" altLang="zh-CN" sz="2800" dirty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3966842" y="-58126"/>
            <a:ext cx="8016938" cy="6376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254000">
              <a:lnSpc>
                <a:spcPct val="150000"/>
              </a:lnSpc>
              <a:spcAft>
                <a:spcPts val="0"/>
              </a:spcAft>
            </a:pPr>
            <a:r>
              <a:rPr lang="zh-CN" altLang="zh-CN" sz="2800" b="1" dirty="0" smtClean="0">
                <a:solidFill>
                  <a:srgbClr val="FF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弱电解质电离的规律</a:t>
            </a:r>
            <a:r>
              <a:rPr lang="en-US" altLang="zh-CN" sz="2800" b="1" dirty="0" smtClean="0">
                <a:solidFill>
                  <a:srgbClr val="FF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:</a:t>
            </a:r>
            <a:r>
              <a:rPr lang="zh-CN" altLang="zh-CN" sz="2800" b="1" dirty="0" smtClean="0">
                <a:solidFill>
                  <a:srgbClr val="FF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越稀越电离</a:t>
            </a:r>
            <a:r>
              <a:rPr lang="en-US" altLang="zh-CN" sz="2800" b="1" dirty="0" smtClean="0">
                <a:solidFill>
                  <a:srgbClr val="FF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800" b="1" dirty="0" smtClean="0">
                <a:solidFill>
                  <a:srgbClr val="FF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越热越电离。</a:t>
            </a:r>
            <a:endParaRPr lang="zh-CN" altLang="zh-CN" sz="2800" b="1" dirty="0">
              <a:solidFill>
                <a:srgbClr val="FF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576251" y="1214907"/>
            <a:ext cx="5533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矩形 6"/>
          <p:cNvSpPr/>
          <p:nvPr/>
        </p:nvSpPr>
        <p:spPr>
          <a:xfrm>
            <a:off x="9977051" y="5001296"/>
            <a:ext cx="5533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65354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6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>
            <a:spLocks/>
          </p:cNvSpPr>
          <p:nvPr/>
        </p:nvSpPr>
        <p:spPr>
          <a:xfrm>
            <a:off x="1" y="1"/>
            <a:ext cx="1828800" cy="579548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800" dirty="0"/>
              <a:t>3</a:t>
            </a:r>
            <a:r>
              <a:rPr lang="zh-CN" altLang="en-US" sz="2800" dirty="0" smtClean="0"/>
              <a:t>电离平衡</a:t>
            </a:r>
            <a:endParaRPr lang="zh-CN" altLang="en-US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矩形 4"/>
              <p:cNvSpPr/>
              <p:nvPr/>
            </p:nvSpPr>
            <p:spPr>
              <a:xfrm>
                <a:off x="0" y="1094817"/>
                <a:ext cx="11681138" cy="492000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1.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氨气溶于水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当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c(OH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-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)=c(N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zh-CN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H</m:t>
                        </m:r>
                      </m:e>
                      <m:sub>
                        <m: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4</m:t>
                        </m:r>
                      </m:sub>
                      <m:sup>
                        <m: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+</m:t>
                        </m:r>
                      </m:sup>
                    </m:sSubSup>
                  </m:oMath>
                </a14:m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)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时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表明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NH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3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"/>
                    <a:ea typeface="NEU-BZ-S92"/>
                    <a:cs typeface="Times New Roman" panose="02020603050405020304" pitchFamily="18" charset="0"/>
                  </a:rPr>
                  <a:t>·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H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O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电离处于平衡状态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　　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)</a:t>
                </a:r>
                <a:endParaRPr lang="zh-CN" altLang="zh-CN" sz="2400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2.H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CO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3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的电离常数表达式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:K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a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𝑐</m:t>
                        </m:r>
                        <m:r>
                          <m:rPr>
                            <m:nor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(</m:t>
                        </m:r>
                        <m:sSup>
                          <m:sSupPr>
                            <m:ctrlPr>
                              <a:rPr lang="zh-CN" altLang="zh-CN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altLang="zh-CN" sz="240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方正书宋_GBK"/>
                                <a:cs typeface="Times New Roman" panose="02020603050405020304" pitchFamily="18" charset="0"/>
                              </a:rPr>
                              <m:t>H</m:t>
                            </m:r>
                          </m:e>
                          <m:sup>
                            <m:r>
                              <a:rPr lang="en-US" altLang="zh-CN" sz="240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方正书宋_GBK"/>
                                <a:cs typeface="Times New Roman" panose="02020603050405020304" pitchFamily="18" charset="0"/>
                              </a:rPr>
                              <m:t>+</m:t>
                            </m:r>
                          </m:sup>
                        </m:sSup>
                        <m:r>
                          <m:rPr>
                            <m:nor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)·</m:t>
                        </m:r>
                        <m:r>
                          <a:rPr lang="en-US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𝑐</m:t>
                        </m:r>
                        <m:r>
                          <m:rPr>
                            <m:nor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C</m:t>
                        </m:r>
                        <m:sSubSup>
                          <m:sSubSupPr>
                            <m:ctrlPr>
                              <a:rPr lang="zh-CN" altLang="zh-CN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m:rPr>
                                <m:sty m:val="p"/>
                              </m:rPr>
                              <a:rPr lang="en-US" altLang="zh-CN" sz="240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方正书宋_GBK"/>
                                <a:cs typeface="Times New Roman" panose="02020603050405020304" pitchFamily="18" charset="0"/>
                              </a:rPr>
                              <m:t>O</m:t>
                            </m:r>
                          </m:e>
                          <m:sub>
                            <m:r>
                              <a:rPr lang="en-US" altLang="zh-CN" sz="240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方正书宋_GBK"/>
                                <a:cs typeface="Times New Roman" panose="02020603050405020304" pitchFamily="18" charset="0"/>
                              </a:rPr>
                              <m:t>3</m:t>
                            </m:r>
                          </m:sub>
                          <m:sup>
                            <m:r>
                              <a:rPr lang="en-US" altLang="zh-CN" sz="240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方正书宋_GBK"/>
                                <a:cs typeface="Times New Roman" panose="02020603050405020304" pitchFamily="18" charset="0"/>
                              </a:rPr>
                              <m:t>2</m:t>
                            </m:r>
                            <m:r>
                              <m:rPr>
                                <m:nor/>
                              </m:rPr>
                              <a:rPr lang="en-US" altLang="zh-CN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方正书宋_GBK"/>
                                <a:cs typeface="Times New Roman" panose="02020603050405020304" pitchFamily="18" charset="0"/>
                              </a:rPr>
                              <m:t>−</m:t>
                            </m:r>
                          </m:sup>
                        </m:sSubSup>
                        <m:r>
                          <m:rPr>
                            <m:nor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)</m:t>
                        </m:r>
                      </m:num>
                      <m:den>
                        <m:r>
                          <a:rPr lang="en-US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𝑐</m:t>
                        </m:r>
                        <m:r>
                          <m:rPr>
                            <m:nor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(</m:t>
                        </m:r>
                        <m:sSub>
                          <m:sSubPr>
                            <m:ctrlPr>
                              <a:rPr lang="zh-CN" altLang="zh-CN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40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方正书宋_GBK"/>
                                <a:cs typeface="Times New Roman" panose="020206030504050203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n-US" altLang="zh-CN" sz="240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方正书宋_GBK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C</m:t>
                        </m:r>
                        <m:sSub>
                          <m:sSubPr>
                            <m:ctrlPr>
                              <a:rPr lang="zh-CN" altLang="zh-CN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40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方正书宋_GBK"/>
                                <a:cs typeface="Times New Roman" panose="02020603050405020304" pitchFamily="18" charset="0"/>
                              </a:rPr>
                              <m:t>O</m:t>
                            </m:r>
                          </m:e>
                          <m:sub>
                            <m:r>
                              <a:rPr lang="en-US" altLang="zh-CN" sz="240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方正书宋_GBK"/>
                                <a:cs typeface="Times New Roman" panose="02020603050405020304" pitchFamily="18" charset="0"/>
                              </a:rPr>
                              <m:t>3</m:t>
                            </m:r>
                          </m:sub>
                        </m:sSub>
                        <m:r>
                          <m:rPr>
                            <m:nor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)</m:t>
                        </m:r>
                      </m:den>
                    </m:f>
                  </m:oMath>
                </a14:m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　　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)</a:t>
                </a:r>
                <a:endParaRPr lang="zh-CN" altLang="zh-CN" sz="2400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3.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弱电解质在溶液里达到电离平衡时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分子的浓度和离子的浓度一定相等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　　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)</a:t>
                </a:r>
                <a:endParaRPr lang="zh-CN" altLang="zh-CN" sz="2400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4.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电离常数大的酸溶液中的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c(H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+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)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一定比电离常数小的酸溶液中的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c(H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+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)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大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　　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)</a:t>
                </a:r>
                <a:endParaRPr lang="zh-CN" altLang="zh-CN" sz="2400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5.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电离平衡右移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电解质分子的浓度一定减小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　　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)</a:t>
                </a:r>
                <a:endParaRPr lang="zh-CN" altLang="zh-CN" sz="2400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6.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稀释弱电解质溶液时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所有粒子浓度都一定会减小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　　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)</a:t>
                </a:r>
                <a:endParaRPr lang="zh-CN" altLang="zh-CN" sz="2400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7.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温度不变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向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CH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3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COOH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溶液中加入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CH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3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COONa,CH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3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COOH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的电离平衡左移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　　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)</a:t>
                </a:r>
                <a:endParaRPr lang="zh-CN" altLang="zh-CN" sz="2400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8.pH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相同的盐酸和醋酸溶液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用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NaOH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完全中和时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醋酸消耗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NaOH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的量多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　　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)</a:t>
                </a:r>
                <a:endParaRPr lang="zh-CN" altLang="en-US" sz="2400" dirty="0"/>
              </a:p>
            </p:txBody>
          </p:sp>
        </mc:Choice>
        <mc:Fallback xmlns="">
          <p:sp>
            <p:nvSpPr>
              <p:cNvPr id="5" name="矩形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1094817"/>
                <a:ext cx="11681138" cy="4920001"/>
              </a:xfrm>
              <a:prstGeom prst="rect">
                <a:avLst/>
              </a:prstGeom>
              <a:blipFill rotWithShape="0">
                <a:blip r:embed="rId2"/>
                <a:stretch>
                  <a:fillRect l="-783" b="-136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笑脸 1"/>
          <p:cNvSpPr/>
          <p:nvPr/>
        </p:nvSpPr>
        <p:spPr>
          <a:xfrm>
            <a:off x="9324304" y="4855335"/>
            <a:ext cx="502276" cy="579549"/>
          </a:xfrm>
          <a:prstGeom prst="smileyFac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笑脸 6"/>
          <p:cNvSpPr/>
          <p:nvPr/>
        </p:nvSpPr>
        <p:spPr>
          <a:xfrm>
            <a:off x="9425189" y="5535769"/>
            <a:ext cx="502276" cy="579549"/>
          </a:xfrm>
          <a:prstGeom prst="smileyFac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3611452" y="510042"/>
            <a:ext cx="2444900" cy="584775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r>
              <a:rPr lang="zh-CN" altLang="en-US" sz="3200" dirty="0"/>
              <a:t>练</a:t>
            </a:r>
            <a:r>
              <a:rPr lang="en-US" altLang="zh-CN" sz="3200" dirty="0"/>
              <a:t>7</a:t>
            </a:r>
            <a:r>
              <a:rPr lang="zh-CN" altLang="en-US" sz="3200" dirty="0"/>
              <a:t>：判断题</a:t>
            </a:r>
          </a:p>
        </p:txBody>
      </p:sp>
    </p:spTree>
    <p:extLst>
      <p:ext uri="{BB962C8B-B14F-4D97-AF65-F5344CB8AC3E}">
        <p14:creationId xmlns:p14="http://schemas.microsoft.com/office/powerpoint/2010/main" val="2718624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>
            <a:spLocks/>
          </p:cNvSpPr>
          <p:nvPr/>
        </p:nvSpPr>
        <p:spPr>
          <a:xfrm>
            <a:off x="0" y="1"/>
            <a:ext cx="3734873" cy="579548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800" dirty="0" smtClean="0"/>
              <a:t>4</a:t>
            </a:r>
            <a:r>
              <a:rPr lang="zh-CN" altLang="en-US" sz="2800" dirty="0" smtClean="0"/>
              <a:t>电离平衡常数的应用</a:t>
            </a:r>
            <a:endParaRPr lang="zh-CN" altLang="en-US" sz="2800" dirty="0"/>
          </a:p>
        </p:txBody>
      </p:sp>
      <p:sp>
        <p:nvSpPr>
          <p:cNvPr id="2" name="矩形 1"/>
          <p:cNvSpPr/>
          <p:nvPr/>
        </p:nvSpPr>
        <p:spPr>
          <a:xfrm>
            <a:off x="-1" y="3884565"/>
            <a:ext cx="11847443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练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9</a:t>
            </a:r>
            <a:r>
              <a:rPr lang="zh-CN" altLang="en-US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：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相同温度下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根据三种酸的电离常数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下列判断正确的是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(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　　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)</a:t>
            </a:r>
          </a:p>
          <a:p>
            <a:r>
              <a:rPr lang="en-US" altLang="zh-CN" sz="2800" dirty="0"/>
              <a:t>A.</a:t>
            </a:r>
            <a:r>
              <a:rPr lang="zh-CN" altLang="zh-CN" sz="2800" dirty="0"/>
              <a:t>三种酸的强弱关系</a:t>
            </a:r>
            <a:r>
              <a:rPr lang="en-US" altLang="zh-CN" sz="2800" dirty="0"/>
              <a:t>:HX&gt;HY&gt;HZ</a:t>
            </a:r>
            <a:endParaRPr lang="zh-CN" altLang="zh-CN" sz="2800" dirty="0"/>
          </a:p>
          <a:p>
            <a:r>
              <a:rPr lang="en-US" altLang="zh-CN" sz="2800" dirty="0"/>
              <a:t>B.</a:t>
            </a:r>
            <a:r>
              <a:rPr lang="zh-CN" altLang="zh-CN" sz="2800" dirty="0"/>
              <a:t>反应</a:t>
            </a:r>
            <a:r>
              <a:rPr lang="en-US" altLang="zh-CN" sz="2800" dirty="0"/>
              <a:t>HZ+Y</a:t>
            </a:r>
            <a:r>
              <a:rPr lang="en-US" altLang="zh-CN" sz="2800" baseline="30000" dirty="0"/>
              <a:t>-</a:t>
            </a:r>
            <a:r>
              <a:rPr lang="en-US" altLang="zh-CN" sz="2800" dirty="0"/>
              <a:t>= HY+Z</a:t>
            </a:r>
            <a:r>
              <a:rPr lang="en-US" altLang="zh-CN" sz="2800" baseline="30000" dirty="0"/>
              <a:t>-</a:t>
            </a:r>
            <a:r>
              <a:rPr lang="zh-CN" altLang="zh-CN" sz="2800" dirty="0"/>
              <a:t>能够发生</a:t>
            </a:r>
          </a:p>
          <a:p>
            <a:r>
              <a:rPr lang="en-US" altLang="zh-CN" sz="2800" dirty="0"/>
              <a:t>C.</a:t>
            </a:r>
            <a:r>
              <a:rPr lang="zh-CN" altLang="zh-CN" sz="2800" dirty="0"/>
              <a:t>由电离平衡常数可以判断</a:t>
            </a:r>
            <a:r>
              <a:rPr lang="en-US" altLang="zh-CN" sz="2800" dirty="0"/>
              <a:t>,HZ</a:t>
            </a:r>
            <a:r>
              <a:rPr lang="zh-CN" altLang="zh-CN" sz="2800" dirty="0"/>
              <a:t>属于强酸</a:t>
            </a:r>
            <a:r>
              <a:rPr lang="en-US" altLang="zh-CN" sz="2800" dirty="0"/>
              <a:t>,HX</a:t>
            </a:r>
            <a:r>
              <a:rPr lang="zh-CN" altLang="zh-CN" sz="2800" dirty="0"/>
              <a:t>和</a:t>
            </a:r>
            <a:r>
              <a:rPr lang="en-US" altLang="zh-CN" sz="2800" dirty="0"/>
              <a:t>HY</a:t>
            </a:r>
            <a:r>
              <a:rPr lang="zh-CN" altLang="zh-CN" sz="2800" dirty="0"/>
              <a:t>属于弱酸</a:t>
            </a:r>
          </a:p>
          <a:p>
            <a:r>
              <a:rPr lang="en-US" altLang="zh-CN" sz="2800" dirty="0"/>
              <a:t>D.</a:t>
            </a:r>
            <a:r>
              <a:rPr lang="zh-CN" altLang="zh-CN" sz="2800" dirty="0"/>
              <a:t>相同温度下</a:t>
            </a:r>
            <a:r>
              <a:rPr lang="en-US" altLang="zh-CN" sz="2800" dirty="0"/>
              <a:t>,1 mol·L</a:t>
            </a:r>
            <a:r>
              <a:rPr lang="en-US" altLang="zh-CN" sz="2800" baseline="30000" dirty="0"/>
              <a:t>-1</a:t>
            </a:r>
            <a:r>
              <a:rPr lang="en-US" altLang="zh-CN" sz="2800" dirty="0"/>
              <a:t> HX</a:t>
            </a:r>
            <a:r>
              <a:rPr lang="zh-CN" altLang="zh-CN" sz="2800" dirty="0"/>
              <a:t>溶液的电离常数大于</a:t>
            </a:r>
            <a:r>
              <a:rPr lang="en-US" altLang="zh-CN" sz="2800" dirty="0"/>
              <a:t>0.1 mol·L</a:t>
            </a:r>
            <a:r>
              <a:rPr lang="en-US" altLang="zh-CN" sz="2800" baseline="30000" dirty="0"/>
              <a:t>-1</a:t>
            </a:r>
            <a:r>
              <a:rPr lang="en-US" altLang="zh-CN" sz="2800" dirty="0"/>
              <a:t> HX</a:t>
            </a:r>
            <a:r>
              <a:rPr lang="zh-CN" altLang="zh-CN" sz="2800" dirty="0"/>
              <a:t>溶液的电离常数</a:t>
            </a:r>
          </a:p>
          <a:p>
            <a:pPr>
              <a:spcAft>
                <a:spcPts val="0"/>
              </a:spcAft>
            </a:pPr>
            <a:endParaRPr lang="zh-CN" altLang="zh-CN" sz="2800" dirty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4535240"/>
              </p:ext>
            </p:extLst>
          </p:nvPr>
        </p:nvGraphicFramePr>
        <p:xfrm>
          <a:off x="3734873" y="2878296"/>
          <a:ext cx="8003795" cy="853440"/>
        </p:xfrm>
        <a:graphic>
          <a:graphicData uri="http://schemas.openxmlformats.org/drawingml/2006/table">
            <a:tbl>
              <a:tblPr firstRow="1" firstCol="1" bandRow="1">
                <a:tableStyleId>{0660B408-B3CF-4A94-85FC-2B1E0A45F4A2}</a:tableStyleId>
              </a:tblPr>
              <a:tblGrid>
                <a:gridCol w="2054446"/>
                <a:gridCol w="1641875"/>
                <a:gridCol w="1990152"/>
                <a:gridCol w="2317322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800" dirty="0">
                          <a:effectLst/>
                        </a:rPr>
                        <a:t>酸</a:t>
                      </a:r>
                      <a:endParaRPr lang="zh-CN" sz="2800" dirty="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HX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HY</a:t>
                      </a:r>
                      <a:endParaRPr lang="zh-CN" sz="2800" dirty="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HZ</a:t>
                      </a:r>
                      <a:endParaRPr lang="zh-CN" sz="2800" dirty="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800">
                          <a:effectLst/>
                        </a:rPr>
                        <a:t>电离常数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9×10</a:t>
                      </a:r>
                      <a:r>
                        <a:rPr lang="en-US" sz="2800" baseline="30000" dirty="0">
                          <a:effectLst/>
                        </a:rPr>
                        <a:t>-7</a:t>
                      </a:r>
                      <a:endParaRPr lang="zh-CN" sz="2800" dirty="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9×10</a:t>
                      </a:r>
                      <a:r>
                        <a:rPr lang="en-US" sz="2800" baseline="30000" dirty="0">
                          <a:effectLst/>
                        </a:rPr>
                        <a:t>-6</a:t>
                      </a:r>
                      <a:endParaRPr lang="zh-CN" sz="2800" dirty="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1×10</a:t>
                      </a:r>
                      <a:r>
                        <a:rPr lang="en-US" sz="2800" baseline="30000" dirty="0">
                          <a:effectLst/>
                        </a:rPr>
                        <a:t>-2</a:t>
                      </a:r>
                      <a:endParaRPr lang="zh-CN" sz="2800" dirty="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graphicFrame>
        <p:nvGraphicFramePr>
          <p:cNvPr id="30" name="表格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7638435"/>
              </p:ext>
            </p:extLst>
          </p:nvPr>
        </p:nvGraphicFramePr>
        <p:xfrm>
          <a:off x="3734873" y="0"/>
          <a:ext cx="8003795" cy="12801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00759"/>
                <a:gridCol w="1600759"/>
                <a:gridCol w="1600759"/>
                <a:gridCol w="1600759"/>
                <a:gridCol w="1600759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dirty="0">
                          <a:effectLst/>
                        </a:rPr>
                        <a:t>弱酸</a:t>
                      </a:r>
                      <a:endParaRPr lang="zh-CN" sz="2800" dirty="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HCN</a:t>
                      </a:r>
                      <a:endParaRPr lang="zh-CN" sz="2800" dirty="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HF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CH</a:t>
                      </a:r>
                      <a:r>
                        <a:rPr lang="en-US" sz="2800" baseline="-25000">
                          <a:effectLst/>
                        </a:rPr>
                        <a:t>3</a:t>
                      </a:r>
                      <a:r>
                        <a:rPr lang="en-US" sz="2800">
                          <a:effectLst/>
                        </a:rPr>
                        <a:t>COOH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HNO</a:t>
                      </a:r>
                      <a:r>
                        <a:rPr lang="en-US" sz="2800" baseline="-25000">
                          <a:effectLst/>
                        </a:rPr>
                        <a:t>2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>
                          <a:effectLst/>
                        </a:rPr>
                        <a:t>电离常数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4.9×10</a:t>
                      </a:r>
                      <a:r>
                        <a:rPr lang="en-US" sz="2800" baseline="30000">
                          <a:effectLst/>
                        </a:rPr>
                        <a:t>-10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7.2×10</a:t>
                      </a:r>
                      <a:r>
                        <a:rPr lang="en-US" sz="2800" baseline="30000">
                          <a:effectLst/>
                        </a:rPr>
                        <a:t>-4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</a:rPr>
                        <a:t>1.8×10</a:t>
                      </a:r>
                      <a:r>
                        <a:rPr lang="en-US" sz="2800" baseline="30000">
                          <a:effectLst/>
                        </a:rPr>
                        <a:t>-5</a:t>
                      </a:r>
                      <a:endParaRPr lang="zh-CN" sz="280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</a:rPr>
                        <a:t>2.6×10</a:t>
                      </a:r>
                      <a:r>
                        <a:rPr lang="en-US" sz="2800" baseline="30000" dirty="0">
                          <a:effectLst/>
                        </a:rPr>
                        <a:t>-4</a:t>
                      </a:r>
                      <a:endParaRPr lang="zh-CN" sz="2800" dirty="0">
                        <a:solidFill>
                          <a:srgbClr val="000000"/>
                        </a:solidFill>
                        <a:effectLst/>
                        <a:latin typeface="NEU-BZ"/>
                        <a:ea typeface="方正书宋_GBK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35" name="矩形 34"/>
          <p:cNvSpPr/>
          <p:nvPr/>
        </p:nvSpPr>
        <p:spPr>
          <a:xfrm>
            <a:off x="489" y="1249785"/>
            <a:ext cx="1078722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 smtClean="0"/>
              <a:t>练</a:t>
            </a:r>
            <a:r>
              <a:rPr lang="en-US" altLang="zh-CN" sz="2800" dirty="0" smtClean="0"/>
              <a:t>8</a:t>
            </a:r>
            <a:r>
              <a:rPr lang="en-US" altLang="zh-CN" sz="2800" dirty="0"/>
              <a:t>.</a:t>
            </a:r>
            <a:r>
              <a:rPr lang="zh-CN" altLang="zh-CN" sz="2800" dirty="0"/>
              <a:t>下表是常温下某些一元弱酸的电离常数</a:t>
            </a:r>
            <a:r>
              <a:rPr lang="en-US" altLang="zh-CN" sz="2800" dirty="0"/>
              <a:t>:</a:t>
            </a:r>
            <a:endParaRPr lang="zh-CN" altLang="zh-CN" sz="2800" dirty="0"/>
          </a:p>
          <a:p>
            <a:pPr>
              <a:spcAft>
                <a:spcPts val="0"/>
              </a:spcAft>
            </a:pP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则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0.1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 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mol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"/>
                <a:ea typeface="NEU-BZ-S92"/>
                <a:cs typeface="Times New Roman" panose="02020603050405020304" pitchFamily="18" charset="0"/>
              </a:rPr>
              <a:t>·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L</a:t>
            </a:r>
            <a:r>
              <a:rPr lang="en-US" altLang="zh-CN" sz="2800" baseline="30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-1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的下列物质的溶液中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,c(H</a:t>
            </a:r>
            <a:r>
              <a:rPr lang="en-US" altLang="zh-CN" sz="2800" baseline="30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+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)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最大的是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(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　　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)</a:t>
            </a:r>
            <a:endParaRPr lang="zh-CN" altLang="zh-CN" sz="2800" dirty="0" smtClean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A.HCN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　　　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B.HF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　　　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C.CH</a:t>
            </a:r>
            <a:r>
              <a:rPr lang="en-US" altLang="zh-CN" sz="2800" baseline="-25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3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COOH</a:t>
            </a:r>
            <a:r>
              <a:rPr lang="zh-CN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　　　</a:t>
            </a:r>
            <a:r>
              <a:rPr lang="en-US" altLang="zh-CN" sz="28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D.HNO</a:t>
            </a:r>
            <a:r>
              <a:rPr lang="en-US" altLang="zh-CN" sz="2800" baseline="-25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2</a:t>
            </a:r>
            <a:endParaRPr lang="zh-CN" altLang="zh-CN" sz="2800" dirty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8303270" y="1455724"/>
            <a:ext cx="5613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矩形 7"/>
          <p:cNvSpPr/>
          <p:nvPr/>
        </p:nvSpPr>
        <p:spPr>
          <a:xfrm>
            <a:off x="9815635" y="3743298"/>
            <a:ext cx="5613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06509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>
            <a:spLocks/>
          </p:cNvSpPr>
          <p:nvPr/>
        </p:nvSpPr>
        <p:spPr>
          <a:xfrm>
            <a:off x="0" y="1"/>
            <a:ext cx="5409127" cy="579548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800" dirty="0" smtClean="0"/>
              <a:t>4</a:t>
            </a:r>
            <a:r>
              <a:rPr lang="zh-CN" altLang="en-US" sz="2800" dirty="0" smtClean="0"/>
              <a:t>电离平衡常数的应用</a:t>
            </a:r>
            <a:r>
              <a:rPr lang="en-US" altLang="zh-CN" sz="2800" dirty="0" smtClean="0"/>
              <a:t>-</a:t>
            </a:r>
            <a:r>
              <a:rPr lang="zh-CN" altLang="en-US" sz="2800" dirty="0" smtClean="0"/>
              <a:t>比值问题</a:t>
            </a:r>
            <a:endParaRPr lang="zh-CN" altLang="en-US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矩形 4"/>
              <p:cNvSpPr/>
              <p:nvPr/>
            </p:nvSpPr>
            <p:spPr>
              <a:xfrm>
                <a:off x="240405" y="635251"/>
                <a:ext cx="9019506" cy="27672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zh-CN" altLang="en-US" sz="24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例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9.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已知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0.1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mol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"/>
                    <a:ea typeface="NEU-BZ-S92"/>
                    <a:cs typeface="Times New Roman" panose="02020603050405020304" pitchFamily="18" charset="0"/>
                  </a:rPr>
                  <a:t>·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L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-1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的醋酸溶液中存在电离平衡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:CH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3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COOH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MS PGothic" panose="020B0600070205080204" pitchFamily="34" charset="-128"/>
                    <a:cs typeface="Times New Roman" panose="02020603050405020304" pitchFamily="18" charset="0"/>
                  </a:rPr>
                  <a:t>⇌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CH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3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COO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-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+H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+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要使溶液中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𝑐</m:t>
                        </m:r>
                        <m:r>
                          <m:rPr>
                            <m:nor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(</m:t>
                        </m:r>
                        <m:sSup>
                          <m:sSupPr>
                            <m:ctrlPr>
                              <a:rPr lang="zh-CN" altLang="zh-CN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altLang="zh-CN" sz="240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方正书宋_GBK"/>
                                <a:cs typeface="Times New Roman" panose="02020603050405020304" pitchFamily="18" charset="0"/>
                              </a:rPr>
                              <m:t>H</m:t>
                            </m:r>
                          </m:e>
                          <m:sup>
                            <m:r>
                              <a:rPr lang="en-US" altLang="zh-CN" sz="240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方正书宋_GBK"/>
                                <a:cs typeface="Times New Roman" panose="02020603050405020304" pitchFamily="18" charset="0"/>
                              </a:rPr>
                              <m:t>+</m:t>
                            </m:r>
                          </m:sup>
                        </m:sSup>
                        <m:r>
                          <m:rPr>
                            <m:nor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)</m:t>
                        </m:r>
                      </m:num>
                      <m:den>
                        <m:r>
                          <a:rPr lang="en-US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𝑐</m:t>
                        </m:r>
                        <m:r>
                          <m:rPr>
                            <m:nor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C</m:t>
                        </m:r>
                        <m:sSub>
                          <m:sSubPr>
                            <m:ctrlPr>
                              <a:rPr lang="zh-CN" altLang="zh-CN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40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方正书宋_GBK"/>
                                <a:cs typeface="Times New Roman" panose="020206030504050203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n-US" altLang="zh-CN" sz="240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方正书宋_GBK"/>
                                <a:cs typeface="Times New Roman" panose="02020603050405020304" pitchFamily="18" charset="0"/>
                              </a:rPr>
                              <m:t>3</m:t>
                            </m:r>
                          </m:sub>
                        </m:sSub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COOH</m:t>
                        </m:r>
                        <m:r>
                          <m:rPr>
                            <m:nor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)</m:t>
                        </m:r>
                      </m:den>
                    </m:f>
                  </m:oMath>
                </a14:m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增大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可以采取的措施是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(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　　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)</a:t>
                </a:r>
                <a:endParaRPr lang="zh-CN" altLang="zh-CN" sz="2400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A.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加少量烧碱溶液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	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B.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降低温度</a:t>
                </a: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C.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加少量冰醋酸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	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D.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加水</a:t>
                </a:r>
              </a:p>
            </p:txBody>
          </p:sp>
        </mc:Choice>
        <mc:Fallback xmlns="">
          <p:sp>
            <p:nvSpPr>
              <p:cNvPr id="5" name="矩形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405" y="635251"/>
                <a:ext cx="9019506" cy="2767232"/>
              </a:xfrm>
              <a:prstGeom prst="rect">
                <a:avLst/>
              </a:prstGeom>
              <a:blipFill rotWithShape="0">
                <a:blip r:embed="rId2"/>
                <a:stretch>
                  <a:fillRect l="-1014" b="-88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矩形 5"/>
          <p:cNvSpPr/>
          <p:nvPr/>
        </p:nvSpPr>
        <p:spPr>
          <a:xfrm>
            <a:off x="124495" y="3561217"/>
            <a:ext cx="819525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en-US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例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10.</a:t>
            </a:r>
            <a:r>
              <a:rPr lang="zh-CN" altLang="zh-CN" sz="24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常温下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4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向稀醋酸中加入水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,</a:t>
            </a:r>
            <a:r>
              <a:rPr lang="zh-CN" altLang="zh-CN" sz="24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下列比值增大的是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(</a:t>
            </a:r>
            <a:r>
              <a:rPr lang="zh-CN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　　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)</a:t>
            </a:r>
            <a:endParaRPr lang="zh-CN" altLang="zh-CN" sz="2400" dirty="0" smtClean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 err="1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A.c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(H</a:t>
            </a:r>
            <a:r>
              <a:rPr lang="en-US" altLang="zh-CN" sz="2400" baseline="30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+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)/c(CH</a:t>
            </a:r>
            <a:r>
              <a:rPr lang="en-US" altLang="zh-CN" sz="2400" baseline="-25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3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COOH)</a:t>
            </a:r>
            <a:r>
              <a:rPr lang="zh-CN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　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	</a:t>
            </a:r>
            <a:endParaRPr lang="zh-CN" altLang="zh-CN" sz="2400" dirty="0" smtClean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 err="1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B.c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(H</a:t>
            </a:r>
            <a:r>
              <a:rPr lang="en-US" altLang="zh-CN" sz="2400" baseline="30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+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)/c(OH</a:t>
            </a:r>
            <a:r>
              <a:rPr lang="en-US" altLang="zh-CN" sz="2400" baseline="30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-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)</a:t>
            </a:r>
            <a:endParaRPr lang="zh-CN" altLang="zh-CN" sz="2400" dirty="0" smtClean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 err="1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C.c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(CH</a:t>
            </a:r>
            <a:r>
              <a:rPr lang="en-US" altLang="zh-CN" sz="2400" baseline="-25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3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COO</a:t>
            </a:r>
            <a:r>
              <a:rPr lang="en-US" altLang="zh-CN" sz="2400" baseline="30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-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)/c(OH</a:t>
            </a:r>
            <a:r>
              <a:rPr lang="en-US" altLang="zh-CN" sz="2400" baseline="30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-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)</a:t>
            </a:r>
            <a:r>
              <a:rPr lang="zh-CN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　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"/>
                <a:ea typeface="方正书宋_GBK"/>
                <a:cs typeface="Times New Roman" panose="02020603050405020304" pitchFamily="18" charset="0"/>
              </a:rPr>
              <a:t>	</a:t>
            </a:r>
            <a:endParaRPr lang="zh-CN" altLang="zh-CN" sz="2400" dirty="0" smtClean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altLang="zh-CN" sz="2400" dirty="0" err="1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D.c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(CH</a:t>
            </a:r>
            <a:r>
              <a:rPr lang="en-US" altLang="zh-CN" sz="2400" baseline="-25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3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COOH)/c(CH</a:t>
            </a:r>
            <a:r>
              <a:rPr lang="en-US" altLang="zh-CN" sz="2400" baseline="-25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3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COO</a:t>
            </a:r>
            <a:r>
              <a:rPr lang="en-US" altLang="zh-CN" sz="2400" baseline="300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-</a:t>
            </a:r>
            <a:r>
              <a:rPr lang="en-US" altLang="zh-CN" sz="2400" dirty="0" smtClean="0">
                <a:solidFill>
                  <a:srgbClr val="000000"/>
                </a:solidFill>
                <a:effectLst/>
                <a:latin typeface="NEU-BZ-S92"/>
                <a:ea typeface="方正书宋_GBK"/>
                <a:cs typeface="Times New Roman" panose="02020603050405020304" pitchFamily="18" charset="0"/>
              </a:rPr>
              <a:t>)</a:t>
            </a:r>
            <a:endParaRPr lang="zh-CN" altLang="zh-CN" sz="2400" dirty="0">
              <a:solidFill>
                <a:srgbClr val="000000"/>
              </a:solidFill>
              <a:effectLst/>
              <a:latin typeface="NEU-BZ"/>
              <a:ea typeface="方正书宋_GBK"/>
              <a:cs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9594698" y="734095"/>
            <a:ext cx="1803699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28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r>
              <a:rPr lang="zh-CN" altLang="en-US" sz="28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凑常数法</a:t>
            </a:r>
            <a:endParaRPr lang="en-US" altLang="zh-CN" sz="2800" dirty="0" smtClean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US" altLang="zh-CN" sz="28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zh-CN" altLang="en-US" sz="28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转变成</a:t>
            </a:r>
            <a:r>
              <a:rPr lang="en-US" altLang="zh-CN" sz="28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</a:t>
            </a:r>
            <a:endParaRPr lang="zh-CN" altLang="en-US" sz="28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矩形 6"/>
          <p:cNvSpPr/>
          <p:nvPr/>
        </p:nvSpPr>
        <p:spPr>
          <a:xfrm>
            <a:off x="8014220" y="1365572"/>
            <a:ext cx="6110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矩形 7"/>
          <p:cNvSpPr/>
          <p:nvPr/>
        </p:nvSpPr>
        <p:spPr>
          <a:xfrm>
            <a:off x="7220155" y="3458185"/>
            <a:ext cx="58541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35852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>
            <a:spLocks/>
          </p:cNvSpPr>
          <p:nvPr/>
        </p:nvSpPr>
        <p:spPr>
          <a:xfrm>
            <a:off x="0" y="1"/>
            <a:ext cx="5409127" cy="579548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800" dirty="0" smtClean="0"/>
              <a:t>4</a:t>
            </a:r>
            <a:r>
              <a:rPr lang="zh-CN" altLang="en-US" sz="2800" dirty="0" smtClean="0"/>
              <a:t>电离平衡常数的应用</a:t>
            </a:r>
            <a:r>
              <a:rPr lang="en-US" altLang="zh-CN" sz="2800" dirty="0" smtClean="0"/>
              <a:t>-</a:t>
            </a:r>
            <a:r>
              <a:rPr lang="zh-CN" altLang="en-US" sz="2800" dirty="0"/>
              <a:t>实验设计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矩形 4"/>
              <p:cNvSpPr/>
              <p:nvPr/>
            </p:nvSpPr>
            <p:spPr>
              <a:xfrm>
                <a:off x="0" y="717102"/>
                <a:ext cx="11991725" cy="509896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zh-CN" altLang="en-US" sz="2400" dirty="0" smtClean="0">
                    <a:effectLst/>
                    <a:latin typeface="Cambria Math" panose="02040503050406030204" pitchFamily="18" charset="0"/>
                    <a:ea typeface="方正黑体_GBK"/>
                    <a:cs typeface="Times New Roman" panose="02020603050405020304" pitchFamily="18" charset="0"/>
                  </a:rPr>
                  <a:t>例</a:t>
                </a:r>
                <a:r>
                  <a:rPr lang="en-US" altLang="zh-CN" sz="2400" dirty="0" smtClean="0"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11</a:t>
                </a:r>
                <a:r>
                  <a:rPr lang="zh-CN" altLang="en-US" sz="2400" dirty="0" smtClean="0">
                    <a:effectLst/>
                    <a:latin typeface="Cambria Math" panose="02040503050406030204" pitchFamily="18" charset="0"/>
                    <a:ea typeface="方正黑体_GBK"/>
                    <a:cs typeface="Times New Roman" panose="02020603050405020304" pitchFamily="18" charset="0"/>
                  </a:rPr>
                  <a:t>：</a:t>
                </a: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常温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下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,H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SO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的电离常数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K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1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=1.2×10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-2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,K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=6.3×10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-8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;</a:t>
                </a:r>
              </a:p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                          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en-US" altLang="zh-CN" sz="2400" baseline="-250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CO</a:t>
                </a:r>
                <a:r>
                  <a:rPr lang="en-US" altLang="zh-CN" sz="2400" baseline="-250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的电离常数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K</a:t>
                </a:r>
                <a:r>
                  <a:rPr lang="en-US" altLang="zh-CN" sz="2400" baseline="-250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1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=4.4×10</a:t>
                </a:r>
                <a:r>
                  <a:rPr lang="en-US" altLang="zh-CN" sz="2400" baseline="300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-7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,K</a:t>
                </a:r>
                <a:r>
                  <a:rPr lang="en-US" altLang="zh-CN" sz="2400" baseline="-250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=4.7×10</a:t>
                </a:r>
                <a:r>
                  <a:rPr lang="en-US" altLang="zh-CN" sz="2400" baseline="300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-11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。</a:t>
                </a:r>
              </a:p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(1)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请比较相同浓度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SO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和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CO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的</a:t>
                </a: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酸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___________________________</a:t>
                </a:r>
              </a:p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并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通过实验验证上述结论的</a:t>
                </a: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正误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______________________________________________________________</a:t>
                </a:r>
                <a:r>
                  <a:rPr lang="zh-CN" altLang="zh-CN" sz="2400" u="sng" dirty="0">
                    <a:solidFill>
                      <a:srgbClr val="000000"/>
                    </a:solidFill>
                    <a:effectLst/>
                    <a:uFill>
                      <a:solidFill>
                        <a:srgbClr val="000000"/>
                      </a:solidFill>
                    </a:uFill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　　　　　　　　　　　　　　　　　　　　　　　　　　　　　　　　　　　　　　　　　　　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简要说明实验步骤、现象和结论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。仪器自选。供选择的试剂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:CO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、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SO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,Na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CO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、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NaHCO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、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Na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SO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、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NaHSO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溶液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蒸馏水、饱和石灰水、酸性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KMnO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4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溶液、品红溶液。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 </a:t>
                </a:r>
                <a:endParaRPr lang="zh-CN" altLang="zh-CN" sz="2400" dirty="0">
                  <a:solidFill>
                    <a:srgbClr val="000000"/>
                  </a:solidFill>
                  <a:effectLst/>
                  <a:latin typeface="Cambria Math" panose="02040503050406030204" pitchFamily="18" charset="0"/>
                  <a:ea typeface="方正书宋_GBK"/>
                  <a:cs typeface="Times New Roman" panose="02020603050405020304" pitchFamily="18" charset="0"/>
                </a:endParaRPr>
              </a:p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(2)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下列微粒可以大量共存的是</a:t>
                </a:r>
                <a:r>
                  <a:rPr lang="zh-CN" altLang="zh-CN" sz="2400" u="sng" dirty="0">
                    <a:solidFill>
                      <a:srgbClr val="000000"/>
                    </a:solidFill>
                    <a:effectLst/>
                    <a:uFill>
                      <a:solidFill>
                        <a:srgbClr val="000000"/>
                      </a:solidFill>
                    </a:uFill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　　　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填字母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。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 </a:t>
                </a:r>
                <a:endParaRPr lang="zh-CN" altLang="zh-CN" sz="2400" dirty="0">
                  <a:solidFill>
                    <a:srgbClr val="000000"/>
                  </a:solidFill>
                  <a:effectLst/>
                  <a:latin typeface="Cambria Math" panose="02040503050406030204" pitchFamily="18" charset="0"/>
                  <a:ea typeface="方正书宋_GBK"/>
                  <a:cs typeface="Times New Roman" panose="02020603050405020304" pitchFamily="18" charset="0"/>
                </a:endParaRPr>
              </a:p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 err="1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a.C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zh-CN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O</m:t>
                        </m:r>
                      </m:e>
                      <m:sub>
                        <m: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b>
                      <m:sup>
                        <m: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en-US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</m:sup>
                    </m:sSubSup>
                  </m:oMath>
                </a14:m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、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HS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zh-CN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O</m:t>
                        </m:r>
                      </m:e>
                      <m:sub>
                        <m: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b>
                      <m:sup>
                        <m:r>
                          <m:rPr>
                            <m:nor/>
                          </m:rPr>
                          <a:rPr lang="en-US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</m:sup>
                    </m:sSubSup>
                  </m:oMath>
                </a14:m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	</a:t>
                </a:r>
                <a:r>
                  <a:rPr lang="en-US" altLang="zh-CN" sz="2400" dirty="0" err="1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b.HC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zh-CN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O</m:t>
                        </m:r>
                      </m:e>
                      <m:sub>
                        <m: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b>
                      <m:sup>
                        <m:r>
                          <m:rPr>
                            <m:nor/>
                          </m:rPr>
                          <a:rPr lang="en-US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</m:sup>
                    </m:sSubSup>
                  </m:oMath>
                </a14:m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、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HS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zh-CN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O</m:t>
                        </m:r>
                      </m:e>
                      <m:sub>
                        <m: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b>
                      <m:sup>
                        <m:r>
                          <m:rPr>
                            <m:nor/>
                          </m:rPr>
                          <a:rPr lang="en-US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</m:sup>
                    </m:sSubSup>
                  </m:oMath>
                </a14:m>
                <a:endParaRPr lang="zh-CN" altLang="zh-CN" sz="2400" dirty="0">
                  <a:solidFill>
                    <a:srgbClr val="000000"/>
                  </a:solidFill>
                  <a:effectLst/>
                  <a:latin typeface="Cambria Math" panose="02040503050406030204" pitchFamily="18" charset="0"/>
                  <a:ea typeface="方正书宋_GBK"/>
                  <a:cs typeface="Times New Roman" panose="02020603050405020304" pitchFamily="18" charset="0"/>
                </a:endParaRPr>
              </a:p>
              <a:p>
                <a:pPr indent="25400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 err="1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c.S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zh-CN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O</m:t>
                        </m:r>
                      </m:e>
                      <m:sub>
                        <m: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b>
                      <m:sup>
                        <m: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en-US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</m:sup>
                    </m:sSubSup>
                  </m:oMath>
                </a14:m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、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HC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zh-CN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O</m:t>
                        </m:r>
                      </m:e>
                      <m:sub>
                        <m: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b>
                      <m:sup>
                        <m:r>
                          <m:rPr>
                            <m:nor/>
                          </m:rPr>
                          <a:rPr lang="en-US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</m:sup>
                    </m:sSubSup>
                  </m:oMath>
                </a14:m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	d.H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SO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、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HC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zh-CN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O</m:t>
                        </m:r>
                      </m:e>
                      <m:sub>
                        <m: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b>
                      <m:sup>
                        <m:r>
                          <m:rPr>
                            <m:nor/>
                          </m:rPr>
                          <a:rPr lang="en-US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</m:sup>
                    </m:sSubSup>
                  </m:oMath>
                </a14:m>
                <a:endParaRPr lang="zh-CN" altLang="zh-CN" sz="2400" dirty="0">
                  <a:solidFill>
                    <a:srgbClr val="000000"/>
                  </a:solidFill>
                  <a:effectLst/>
                  <a:latin typeface="Cambria Math" panose="02040503050406030204" pitchFamily="18" charset="0"/>
                  <a:ea typeface="方正书宋_GBK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" name="矩形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717102"/>
                <a:ext cx="11991725" cy="5098960"/>
              </a:xfrm>
              <a:prstGeom prst="rect">
                <a:avLst/>
              </a:prstGeom>
              <a:blipFill rotWithShape="0">
                <a:blip r:embed="rId2"/>
                <a:stretch>
                  <a:fillRect l="-763" b="-35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矩形 5"/>
          <p:cNvSpPr/>
          <p:nvPr/>
        </p:nvSpPr>
        <p:spPr>
          <a:xfrm>
            <a:off x="4369993" y="3812558"/>
            <a:ext cx="8418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bc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02585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>
            <a:spLocks/>
          </p:cNvSpPr>
          <p:nvPr/>
        </p:nvSpPr>
        <p:spPr>
          <a:xfrm>
            <a:off x="0" y="1"/>
            <a:ext cx="5409127" cy="579548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800" dirty="0" smtClean="0"/>
              <a:t>4</a:t>
            </a:r>
            <a:r>
              <a:rPr lang="zh-CN" altLang="en-US" sz="2800" dirty="0" smtClean="0"/>
              <a:t>电离平衡常数的应用</a:t>
            </a:r>
            <a:r>
              <a:rPr lang="en-US" altLang="zh-CN" sz="2800" dirty="0" smtClean="0"/>
              <a:t>-</a:t>
            </a:r>
            <a:r>
              <a:rPr lang="zh-CN" altLang="en-US" sz="2800" dirty="0" smtClean="0"/>
              <a:t>计算题</a:t>
            </a:r>
            <a:endParaRPr lang="zh-CN" altLang="en-US" sz="2800" dirty="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0206" y="258486"/>
            <a:ext cx="2410378" cy="97041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矩形 2"/>
              <p:cNvSpPr/>
              <p:nvPr/>
            </p:nvSpPr>
            <p:spPr>
              <a:xfrm>
                <a:off x="137374" y="1164505"/>
                <a:ext cx="11878615" cy="50888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zh-CN" altLang="en-US" sz="2400" dirty="0" smtClean="0">
                    <a:latin typeface="Cambria Math" panose="02040503050406030204" pitchFamily="18" charset="0"/>
                  </a:rPr>
                  <a:t>例</a:t>
                </a:r>
                <a:r>
                  <a:rPr lang="en-US" altLang="zh-CN" sz="24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12</a:t>
                </a:r>
                <a:r>
                  <a:rPr lang="zh-CN" altLang="en-US" sz="2400" dirty="0" smtClean="0">
                    <a:latin typeface="Cambria Math" panose="02040503050406030204" pitchFamily="18" charset="0"/>
                  </a:rPr>
                  <a:t>：</a:t>
                </a:r>
                <a:r>
                  <a:rPr lang="en-US" altLang="zh-CN" sz="24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【2016</a:t>
                </a:r>
                <a:r>
                  <a:rPr lang="zh-CN" altLang="en-US" sz="2400" dirty="0" smtClean="0">
                    <a:latin typeface="Cambria Math" panose="02040503050406030204" pitchFamily="18" charset="0"/>
                  </a:rPr>
                  <a:t>浙江理综改编</a:t>
                </a:r>
                <a:r>
                  <a:rPr lang="en-US" altLang="zh-CN" sz="24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】</a:t>
                </a:r>
                <a:r>
                  <a:rPr lang="zh-CN" altLang="zh-CN" sz="2400" dirty="0" smtClean="0">
                    <a:latin typeface="Cambria Math" panose="02040503050406030204" pitchFamily="18" charset="0"/>
                  </a:rPr>
                  <a:t>苯甲酸</a:t>
                </a:r>
                <a:r>
                  <a:rPr lang="zh-CN" altLang="zh-CN" sz="2400" dirty="0">
                    <a:latin typeface="Cambria Math" panose="02040503050406030204" pitchFamily="18" charset="0"/>
                  </a:rPr>
                  <a:t>钠</a:t>
                </a:r>
                <a:r>
                  <a:rPr lang="en-US" altLang="zh-CN" sz="24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(</a:t>
                </a: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缩写为</a:t>
                </a:r>
                <a:r>
                  <a:rPr lang="en-US" altLang="zh-CN" sz="2400" dirty="0" err="1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NaA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可用作饮料的防腐剂。研究表明苯甲酸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(HA)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的抑菌能力显著高于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-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。已知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25 ℃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时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,HA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的</a:t>
                </a:r>
                <a:r>
                  <a:rPr lang="en-US" altLang="zh-CN" sz="2400" dirty="0" err="1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K</a:t>
                </a:r>
                <a:r>
                  <a:rPr lang="en-US" altLang="zh-CN" sz="2400" baseline="-25000" dirty="0" err="1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=6.25×10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-5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,</a:t>
                </a: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H</a:t>
                </a:r>
                <a:r>
                  <a:rPr lang="en-US" altLang="zh-CN" sz="2400" baseline="-250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CO</a:t>
                </a:r>
                <a:r>
                  <a:rPr lang="en-US" altLang="zh-CN" sz="2400" baseline="-25000" dirty="0" smtClean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的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CN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𝐾</m:t>
                        </m:r>
                      </m:e>
                      <m:sub>
                        <m:sSub>
                          <m:sSubPr>
                            <m:ctrlPr>
                              <a:rPr lang="zh-CN" altLang="zh-CN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40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a</m:t>
                            </m:r>
                          </m:e>
                          <m:sub>
                            <m:r>
                              <a:rPr lang="en-US" altLang="zh-CN" sz="240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sub>
                    </m:sSub>
                  </m:oMath>
                </a14:m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=4.17×10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-7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,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CN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𝐾</m:t>
                        </m:r>
                      </m:e>
                      <m:sub>
                        <m:sSub>
                          <m:sSubPr>
                            <m:ctrlPr>
                              <a:rPr lang="zh-CN" altLang="zh-CN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40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a</m:t>
                            </m:r>
                          </m:e>
                          <m:sub>
                            <m:r>
                              <a:rPr lang="en-US" altLang="zh-CN" sz="240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</m:sub>
                    </m:sSub>
                  </m:oMath>
                </a14:m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=4.90×10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-11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。在生产碳酸饮料的过程中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除了添加</a:t>
                </a:r>
                <a:r>
                  <a:rPr lang="en-US" altLang="zh-CN" sz="2400" dirty="0" err="1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NaA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外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还需加压充入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CO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气体。下列说法正确的是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温度为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25 ℃,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不考虑饮料中其他成分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)(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　　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)</a:t>
                </a:r>
                <a:endParaRPr lang="zh-CN" altLang="zh-CN" sz="2400" dirty="0">
                  <a:solidFill>
                    <a:srgbClr val="000000"/>
                  </a:solidFill>
                  <a:effectLst/>
                  <a:latin typeface="Cambria Math" panose="02040503050406030204" pitchFamily="18" charset="0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A.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相比于未充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CO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的饮料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碳酸饮料的抑菌能力较低</a:t>
                </a: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B.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提高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CO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充气压力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饮料中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c(A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-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不变</a:t>
                </a: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C.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当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c(H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+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)=10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-5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 mol·L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-1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时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饮料中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𝑐</m:t>
                        </m:r>
                        <m:r>
                          <m:rPr>
                            <m:nor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HA</m:t>
                        </m:r>
                        <m:r>
                          <m:rPr>
                            <m:nor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num>
                      <m:den>
                        <m:r>
                          <a:rPr lang="en-US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𝑐</m:t>
                        </m:r>
                        <m:r>
                          <m:rPr>
                            <m:nor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sSup>
                          <m:sSupPr>
                            <m:ctrlPr>
                              <a:rPr lang="zh-CN" altLang="zh-CN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altLang="zh-CN" sz="240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A</m:t>
                            </m:r>
                          </m:e>
                          <m:sup>
                            <m:r>
                              <m:rPr>
                                <m:nor/>
                              </m:rPr>
                              <a:rPr lang="en-US" altLang="zh-CN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−</m:t>
                            </m:r>
                          </m:sup>
                        </m:sSup>
                        <m:r>
                          <m:rPr>
                            <m:nor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den>
                    </m:f>
                  </m:oMath>
                </a14:m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=0.16</a:t>
                </a:r>
                <a:endParaRPr lang="zh-CN" altLang="zh-CN" sz="2400" dirty="0">
                  <a:solidFill>
                    <a:srgbClr val="000000"/>
                  </a:solidFill>
                  <a:effectLst/>
                  <a:latin typeface="Cambria Math" panose="02040503050406030204" pitchFamily="18" charset="0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D.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方正书宋_GBK"/>
                    <a:cs typeface="Times New Roman" panose="02020603050405020304" pitchFamily="18" charset="0"/>
                  </a:rPr>
                  <a:t>碳酸饮料中各种离子的浓度关系为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:c(Na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+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)+c(H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+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)=c(HC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zh-CN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O</m:t>
                        </m:r>
                      </m:e>
                      <m:sub>
                        <m: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b>
                      <m:sup>
                        <m:r>
                          <m:rPr>
                            <m:nor/>
                          </m:rPr>
                          <a:rPr lang="en-US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</m:sup>
                    </m:sSubSup>
                  </m:oMath>
                </a14:m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)+c(C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zh-CN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O</m:t>
                        </m:r>
                      </m:e>
                      <m:sub>
                        <m: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b>
                      <m:sup>
                        <m: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en-US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</m:sup>
                    </m:sSubSup>
                  </m:oMath>
                </a14:m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)+c(OH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-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)+c(A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-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Cambria Math" panose="02040503050406030204" pitchFamily="18" charset="0"/>
                    <a:ea typeface="Cambria Math" panose="02040503050406030204" pitchFamily="18" charset="0"/>
                    <a:cs typeface="Times New Roman" panose="02020603050405020304" pitchFamily="18" charset="0"/>
                  </a:rPr>
                  <a:t>)</a:t>
                </a:r>
                <a:endParaRPr lang="zh-CN" altLang="zh-CN" sz="2400" dirty="0">
                  <a:solidFill>
                    <a:srgbClr val="000000"/>
                  </a:solidFill>
                  <a:effectLst/>
                  <a:latin typeface="Cambria Math" panose="02040503050406030204" pitchFamily="18" charset="0"/>
                  <a:ea typeface="方正书宋_GBK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矩形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7374" y="1164505"/>
                <a:ext cx="11878615" cy="5088829"/>
              </a:xfrm>
              <a:prstGeom prst="rect">
                <a:avLst/>
              </a:prstGeom>
              <a:blipFill rotWithShape="0">
                <a:blip r:embed="rId3"/>
                <a:stretch>
                  <a:fillRect l="-821" r="-77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矩形 4"/>
          <p:cNvSpPr/>
          <p:nvPr/>
        </p:nvSpPr>
        <p:spPr>
          <a:xfrm>
            <a:off x="10430145" y="2785589"/>
            <a:ext cx="5533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60370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>
            <a:spLocks/>
          </p:cNvSpPr>
          <p:nvPr/>
        </p:nvSpPr>
        <p:spPr>
          <a:xfrm>
            <a:off x="0" y="1"/>
            <a:ext cx="5409127" cy="579548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800" dirty="0" smtClean="0"/>
              <a:t>4</a:t>
            </a:r>
            <a:r>
              <a:rPr lang="zh-CN" altLang="en-US" sz="2800" dirty="0" smtClean="0"/>
              <a:t>电离平衡常数的应用</a:t>
            </a:r>
            <a:r>
              <a:rPr lang="en-US" altLang="zh-CN" sz="2800" dirty="0" smtClean="0"/>
              <a:t>-</a:t>
            </a:r>
            <a:r>
              <a:rPr lang="zh-CN" altLang="en-US" sz="2800" dirty="0" smtClean="0"/>
              <a:t>计算题</a:t>
            </a:r>
            <a:endParaRPr lang="zh-CN" altLang="en-US" sz="28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矩形 4"/>
              <p:cNvSpPr/>
              <p:nvPr/>
            </p:nvSpPr>
            <p:spPr>
              <a:xfrm>
                <a:off x="145960" y="828434"/>
                <a:ext cx="11560935" cy="347428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zh-CN" altLang="en-US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例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13</a:t>
                </a:r>
                <a:r>
                  <a:rPr lang="zh-CN" altLang="en-US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：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【2017</a:t>
                </a:r>
                <a:r>
                  <a:rPr lang="zh-CN" altLang="en-US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天津高考改编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】</a:t>
                </a: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已知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25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℃,NH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3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"/>
                    <a:ea typeface="NEU-BZ-S92"/>
                    <a:cs typeface="Times New Roman" panose="02020603050405020304" pitchFamily="18" charset="0"/>
                  </a:rPr>
                  <a:t>·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H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O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的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K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b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=1.8×10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-5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,H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SO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3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的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CN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𝐾</m:t>
                        </m:r>
                      </m:e>
                      <m:sub>
                        <m:sSub>
                          <m:sSubPr>
                            <m:ctrlPr>
                              <a:rPr lang="zh-CN" altLang="zh-CN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40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方正书宋_GBK"/>
                                <a:cs typeface="Times New Roman" panose="02020603050405020304" pitchFamily="18" charset="0"/>
                              </a:rPr>
                              <m:t>a</m:t>
                            </m:r>
                          </m:e>
                          <m:sub>
                            <m:r>
                              <a:rPr lang="en-US" altLang="zh-CN" sz="240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方正书宋_GBK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sub>
                    </m:sSub>
                  </m:oMath>
                </a14:m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=1.3×10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-2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、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CN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𝐾</m:t>
                        </m:r>
                      </m:e>
                      <m:sub>
                        <m:sSub>
                          <m:sSubPr>
                            <m:ctrlPr>
                              <a:rPr lang="zh-CN" altLang="zh-CN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altLang="zh-CN" sz="240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方正书宋_GBK"/>
                                <a:cs typeface="Times New Roman" panose="02020603050405020304" pitchFamily="18" charset="0"/>
                              </a:rPr>
                              <m:t>a</m:t>
                            </m:r>
                          </m:e>
                          <m:sub>
                            <m:r>
                              <a:rPr lang="en-US" altLang="zh-CN" sz="2400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方正书宋_GBK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</m:sub>
                    </m:sSub>
                  </m:oMath>
                </a14:m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=6.2×10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-8</a:t>
                </a: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。</a:t>
                </a:r>
                <a:endParaRPr lang="en-US" altLang="zh-CN" sz="2400" dirty="0" smtClean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若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氨水的浓度为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2.0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mol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"/>
                    <a:ea typeface="NEU-BZ-S92"/>
                    <a:cs typeface="Times New Roman" panose="02020603050405020304" pitchFamily="18" charset="0"/>
                  </a:rPr>
                  <a:t>·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L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-1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溶液中的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c(OH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-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)=</a:t>
                </a:r>
                <a:r>
                  <a:rPr lang="zh-CN" altLang="zh-CN" sz="2400" u="sng" dirty="0">
                    <a:solidFill>
                      <a:srgbClr val="000000"/>
                    </a:solidFill>
                    <a:effectLst/>
                    <a:uFill>
                      <a:solidFill>
                        <a:srgbClr val="000000"/>
                      </a:solidFill>
                    </a:uFill>
                    <a:latin typeface="NEU-BZ-S92"/>
                    <a:ea typeface="方正书宋_GBK"/>
                    <a:cs typeface="Times New Roman" panose="02020603050405020304" pitchFamily="18" charset="0"/>
                  </a:rPr>
                  <a:t>　　</a:t>
                </a:r>
                <a:r>
                  <a:rPr lang="en-US" altLang="zh-CN" sz="2400" u="sng" dirty="0" smtClean="0">
                    <a:solidFill>
                      <a:srgbClr val="000000"/>
                    </a:solidFill>
                    <a:effectLst/>
                    <a:uFill>
                      <a:solidFill>
                        <a:srgbClr val="000000"/>
                      </a:solidFill>
                    </a:uFill>
                    <a:latin typeface="NEU-BZ-S92"/>
                    <a:ea typeface="方正书宋_GBK"/>
                    <a:cs typeface="Times New Roman" panose="02020603050405020304" pitchFamily="18" charset="0"/>
                  </a:rPr>
                  <a:t>_____</a:t>
                </a:r>
                <a:r>
                  <a:rPr lang="zh-CN" altLang="zh-CN" sz="2400" u="sng" dirty="0">
                    <a:solidFill>
                      <a:srgbClr val="000000"/>
                    </a:solidFill>
                    <a:effectLst/>
                    <a:uFill>
                      <a:solidFill>
                        <a:srgbClr val="000000"/>
                      </a:solidFill>
                    </a:uFill>
                    <a:latin typeface="NEU-BZ-S92"/>
                    <a:ea typeface="方正书宋_GBK"/>
                    <a:cs typeface="Times New Roman" panose="02020603050405020304" pitchFamily="18" charset="0"/>
                  </a:rPr>
                  <a:t>　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mol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NEU-BZ-S92"/>
                    <a:cs typeface="Times New Roman" panose="02020603050405020304" pitchFamily="18" charset="0"/>
                  </a:rPr>
                  <a:t>·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L</a:t>
                </a:r>
                <a:r>
                  <a:rPr lang="en-US" altLang="zh-CN" sz="2400" baseline="300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-1</a:t>
                </a:r>
                <a:r>
                  <a:rPr lang="zh-CN" altLang="en-US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，</a:t>
                </a:r>
                <a:endParaRPr lang="en-US" altLang="zh-CN" sz="2400" dirty="0" smtClean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l-GR" altLang="zh-CN" sz="2400" dirty="0" smtClean="0">
                    <a:solidFill>
                      <a:srgbClr val="000000"/>
                    </a:solidFill>
                    <a:effectLst/>
                    <a:latin typeface="MS PGothic" panose="020B0600070205080204" pitchFamily="34" charset="-128"/>
                    <a:ea typeface="MS PGothic" panose="020B0600070205080204" pitchFamily="34" charset="-128"/>
                    <a:cs typeface="Times New Roman" panose="02020603050405020304" pitchFamily="18" charset="0"/>
                  </a:rPr>
                  <a:t>α</a:t>
                </a: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MS PGothic" panose="020B0600070205080204" pitchFamily="34" charset="-128"/>
                    <a:ea typeface="MS PGothic" panose="020B0600070205080204" pitchFamily="34" charset="-128"/>
                    <a:cs typeface="Times New Roman" panose="02020603050405020304" pitchFamily="18" charset="0"/>
                  </a:rPr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 smtClean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MS PGothic" panose="020B0600070205080204" pitchFamily="34" charset="-128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MS PGothic" panose="020B0600070205080204" pitchFamily="34" charset="-128"/>
                            <a:cs typeface="Times New Roman" panose="02020603050405020304" pitchFamily="18" charset="0"/>
                          </a:rPr>
                          <m:t>NH</m:t>
                        </m:r>
                      </m:e>
                      <m:sub>
                        <m:r>
                          <a:rPr lang="en-US" altLang="zh-CN" sz="2400" b="0" i="0" smtClean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MS PGothic" panose="020B0600070205080204" pitchFamily="34" charset="-128"/>
                            <a:cs typeface="Times New Roman" panose="02020603050405020304" pitchFamily="18" charset="0"/>
                          </a:rPr>
                          <m:t>3</m:t>
                        </m:r>
                      </m:sub>
                    </m:sSub>
                    <m:r>
                      <a:rPr lang="en-US" altLang="zh-CN" sz="2400" i="0" smtClean="0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∙</m:t>
                    </m:r>
                    <m:sSub>
                      <m:sSubPr>
                        <m:ctrlPr>
                          <a:rPr lang="en-US" altLang="zh-CN" sz="2400" i="1" smtClean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MS PGothic" panose="020B0600070205080204" pitchFamily="34" charset="-128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MS PGothic" panose="020B0600070205080204" pitchFamily="34" charset="-128"/>
                            <a:cs typeface="Times New Roman" panose="02020603050405020304" pitchFamily="18" charset="0"/>
                          </a:rPr>
                          <m:t>H</m:t>
                        </m:r>
                      </m:e>
                      <m:sub>
                        <m:r>
                          <a:rPr lang="en-US" altLang="zh-CN" sz="2400" b="0" i="0" smtClean="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MS PGothic" panose="020B0600070205080204" pitchFamily="34" charset="-128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m:rPr>
                        <m:sty m:val="p"/>
                      </m:rPr>
                      <a:rPr lang="en-US" altLang="zh-CN" sz="2400" b="0" i="0" smtClean="0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MS PGothic" panose="020B0600070205080204" pitchFamily="34" charset="-128"/>
                        <a:cs typeface="Times New Roman" panose="02020603050405020304" pitchFamily="18" charset="0"/>
                      </a:rPr>
                      <m:t>O</m:t>
                    </m:r>
                  </m:oMath>
                </a14:m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MS PGothic" panose="020B0600070205080204" pitchFamily="34" charset="-128"/>
                    <a:ea typeface="MS PGothic" panose="020B0600070205080204" pitchFamily="34" charset="-128"/>
                    <a:cs typeface="Times New Roman" panose="02020603050405020304" pitchFamily="18" charset="0"/>
                  </a:rPr>
                  <a:t>)=____________</a:t>
                </a: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将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SO</a:t>
                </a:r>
                <a:r>
                  <a:rPr lang="en-US" altLang="zh-CN" sz="2400" baseline="-25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2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通入该氨水中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当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c(OH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-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)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降至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1.0×10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-7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mol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"/>
                    <a:ea typeface="NEU-BZ-S92"/>
                    <a:cs typeface="Times New Roman" panose="02020603050405020304" pitchFamily="18" charset="0"/>
                  </a:rPr>
                  <a:t>·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L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-1</a:t>
                </a:r>
                <a:r>
                  <a:rPr lang="zh-CN" altLang="zh-CN" sz="2400" dirty="0" smtClean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时</a:t>
                </a:r>
                <a:endParaRPr lang="en-US" altLang="zh-CN" sz="2400" dirty="0" smtClean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400" dirty="0" smtClean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[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此时溶液呈中性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,c(OH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-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)=c(H</a:t>
                </a:r>
                <a:r>
                  <a:rPr lang="en-US" altLang="zh-CN" sz="2400" baseline="300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+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)],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溶液中的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c(S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zh-CN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O</m:t>
                        </m:r>
                      </m:e>
                      <m:sub>
                        <m: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3</m:t>
                        </m:r>
                      </m:sub>
                      <m:sup>
                        <m: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en-US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−</m:t>
                        </m:r>
                      </m:sup>
                    </m:sSubSup>
                  </m:oMath>
                </a14:m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)/c(HS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zh-CN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m:rPr>
                            <m:sty m:val="p"/>
                          </m:rP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O</m:t>
                        </m:r>
                      </m:e>
                      <m:sub>
                        <m:r>
                          <a:rPr lang="en-US" altLang="zh-CN" sz="2400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3</m:t>
                        </m:r>
                      </m:sub>
                      <m:sup>
                        <m:r>
                          <m:rPr>
                            <m:nor/>
                          </m:rPr>
                          <a:rPr lang="en-US" altLang="zh-CN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方正书宋_GBK"/>
                            <a:cs typeface="Times New Roman" panose="02020603050405020304" pitchFamily="18" charset="0"/>
                          </a:rPr>
                          <m:t>−</m:t>
                        </m:r>
                      </m:sup>
                    </m:sSubSup>
                  </m:oMath>
                </a14:m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-S92"/>
                    <a:ea typeface="方正书宋_GBK"/>
                    <a:cs typeface="Times New Roman" panose="02020603050405020304" pitchFamily="18" charset="0"/>
                  </a:rPr>
                  <a:t>)=</a:t>
                </a:r>
                <a:r>
                  <a:rPr lang="zh-CN" altLang="zh-CN" sz="2400" u="sng" dirty="0">
                    <a:solidFill>
                      <a:srgbClr val="000000"/>
                    </a:solidFill>
                    <a:effectLst/>
                    <a:uFill>
                      <a:solidFill>
                        <a:srgbClr val="000000"/>
                      </a:solidFill>
                    </a:uFill>
                    <a:latin typeface="NEU-BZ-S92"/>
                    <a:ea typeface="方正书宋_GBK"/>
                    <a:cs typeface="Times New Roman" panose="02020603050405020304" pitchFamily="18" charset="0"/>
                  </a:rPr>
                  <a:t>　</a:t>
                </a:r>
                <a:r>
                  <a:rPr lang="en-US" altLang="zh-CN" sz="2400" u="sng" dirty="0" smtClean="0">
                    <a:solidFill>
                      <a:srgbClr val="000000"/>
                    </a:solidFill>
                    <a:effectLst/>
                    <a:uFill>
                      <a:solidFill>
                        <a:srgbClr val="000000"/>
                      </a:solidFill>
                    </a:uFill>
                    <a:latin typeface="NEU-BZ-S92"/>
                    <a:ea typeface="方正书宋_GBK"/>
                    <a:cs typeface="Times New Roman" panose="02020603050405020304" pitchFamily="18" charset="0"/>
                  </a:rPr>
                  <a:t>___</a:t>
                </a:r>
                <a:r>
                  <a:rPr lang="zh-CN" altLang="zh-CN" sz="2400" u="sng" dirty="0">
                    <a:solidFill>
                      <a:srgbClr val="000000"/>
                    </a:solidFill>
                    <a:effectLst/>
                    <a:uFill>
                      <a:solidFill>
                        <a:srgbClr val="000000"/>
                      </a:solidFill>
                    </a:uFill>
                    <a:latin typeface="NEU-BZ-S92"/>
                    <a:ea typeface="方正书宋_GBK"/>
                    <a:cs typeface="Times New Roman" panose="02020603050405020304" pitchFamily="18" charset="0"/>
                  </a:rPr>
                  <a:t>　　　</a:t>
                </a:r>
                <a:r>
                  <a:rPr lang="zh-CN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。</a:t>
                </a:r>
                <a:r>
                  <a:rPr lang="en-US" altLang="zh-CN" sz="2400" dirty="0">
                    <a:solidFill>
                      <a:srgbClr val="000000"/>
                    </a:solidFill>
                    <a:effectLst/>
                    <a:latin typeface="NEU-BZ"/>
                    <a:ea typeface="方正书宋_GBK"/>
                    <a:cs typeface="Times New Roman" panose="02020603050405020304" pitchFamily="18" charset="0"/>
                  </a:rPr>
                  <a:t> </a:t>
                </a:r>
                <a:endParaRPr lang="zh-CN" altLang="zh-CN" sz="2400" dirty="0">
                  <a:solidFill>
                    <a:srgbClr val="000000"/>
                  </a:solidFill>
                  <a:effectLst/>
                  <a:latin typeface="NEU-BZ"/>
                  <a:ea typeface="方正书宋_GBK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5" name="矩形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5960" y="828434"/>
                <a:ext cx="11560935" cy="3474284"/>
              </a:xfrm>
              <a:prstGeom prst="rect">
                <a:avLst/>
              </a:prstGeom>
              <a:blipFill rotWithShape="0">
                <a:blip r:embed="rId2"/>
                <a:stretch>
                  <a:fillRect l="-844" b="-52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矩形 5"/>
              <p:cNvSpPr/>
              <p:nvPr/>
            </p:nvSpPr>
            <p:spPr>
              <a:xfrm>
                <a:off x="6595486" y="1962244"/>
                <a:ext cx="1520994" cy="461665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en-US" altLang="zh-CN" sz="2400" dirty="0" smtClean="0">
                    <a:ln w="0"/>
                    <a:solidFill>
                      <a:srgbClr val="FF0000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Cambria Math" panose="02040503050406030204" pitchFamily="18" charset="0"/>
                    <a:ea typeface="Cambria Math" panose="02040503050406030204" pitchFamily="18" charset="0"/>
                  </a:rPr>
                  <a:t>6.0</a:t>
                </a:r>
                <a14:m>
                  <m:oMath xmlns:m="http://schemas.openxmlformats.org/officeDocument/2006/math">
                    <m:r>
                      <a:rPr lang="en-US" altLang="zh-CN" sz="2400" i="1" smtClean="0">
                        <a:ln w="0"/>
                        <a:solidFill>
                          <a:srgbClr val="FF0000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altLang="zh-CN" sz="2400" i="1" smtClean="0">
                            <a:ln w="0"/>
                            <a:solidFill>
                              <a:srgbClr val="FF0000"/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400" b="0" i="1" smtClean="0">
                            <a:ln w="0"/>
                            <a:solidFill>
                              <a:srgbClr val="FF0000"/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altLang="zh-CN" sz="2400" b="0" i="1" smtClean="0">
                            <a:ln w="0"/>
                            <a:solidFill>
                              <a:srgbClr val="FF0000"/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−3</m:t>
                        </m:r>
                      </m:sup>
                    </m:sSup>
                  </m:oMath>
                </a14:m>
                <a:endParaRPr lang="zh-CN" altLang="en-US" sz="2400" b="0" cap="none" spc="0" dirty="0">
                  <a:ln w="0"/>
                  <a:solidFill>
                    <a:srgbClr val="FF0000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6" name="矩形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95486" y="1962244"/>
                <a:ext cx="1520994" cy="461665"/>
              </a:xfrm>
              <a:prstGeom prst="rect">
                <a:avLst/>
              </a:prstGeom>
              <a:blipFill rotWithShape="0">
                <a:blip r:embed="rId3"/>
                <a:stretch>
                  <a:fillRect l="-6827" t="-13158" b="-3421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矩形 7"/>
          <p:cNvSpPr/>
          <p:nvPr/>
        </p:nvSpPr>
        <p:spPr>
          <a:xfrm>
            <a:off x="2470613" y="2565576"/>
            <a:ext cx="861133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4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0.3%</a:t>
            </a:r>
            <a:endParaRPr lang="zh-CN" altLang="en-US" sz="24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 Math" panose="02040503050406030204" pitchFamily="18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9139018" y="3660109"/>
            <a:ext cx="75693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4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 Math" panose="02040503050406030204" pitchFamily="18" charset="0"/>
                <a:ea typeface="Cambria Math" panose="02040503050406030204" pitchFamily="18" charset="0"/>
              </a:rPr>
              <a:t>0.62</a:t>
            </a:r>
            <a:endParaRPr lang="zh-CN" altLang="en-US" sz="24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 Math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9905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265849" y="500062"/>
            <a:ext cx="1660301" cy="1325563"/>
          </a:xfrm>
        </p:spPr>
        <p:txBody>
          <a:bodyPr/>
          <a:lstStyle/>
          <a:p>
            <a:r>
              <a:rPr lang="zh-CN" altLang="en-US" dirty="0" smtClean="0"/>
              <a:t>小结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电离平衡常数的表达式</a:t>
            </a:r>
            <a:endParaRPr lang="en-US" altLang="zh-CN" dirty="0" smtClean="0"/>
          </a:p>
          <a:p>
            <a:r>
              <a:rPr lang="zh-CN" altLang="en-US" dirty="0" smtClean="0"/>
              <a:t>电离度的含义</a:t>
            </a:r>
            <a:endParaRPr lang="en-US" altLang="zh-CN" dirty="0" smtClean="0"/>
          </a:p>
          <a:p>
            <a:r>
              <a:rPr lang="zh-CN" altLang="en-US" dirty="0" smtClean="0"/>
              <a:t>影响弱电解质电离平衡的因素</a:t>
            </a:r>
            <a:endParaRPr lang="en-US" altLang="zh-CN" dirty="0" smtClean="0"/>
          </a:p>
          <a:p>
            <a:r>
              <a:rPr lang="zh-CN" altLang="en-US" dirty="0" smtClean="0"/>
              <a:t>电离平衡常数的应用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96369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434</TotalTime>
  <Words>891</Words>
  <Application>Microsoft Office PowerPoint</Application>
  <PresentationFormat>宽屏</PresentationFormat>
  <Paragraphs>214</Paragraphs>
  <Slides>17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34" baseType="lpstr">
      <vt:lpstr>MS PGothic</vt:lpstr>
      <vt:lpstr>NEU-BZ</vt:lpstr>
      <vt:lpstr>NEU-BZ-S92</vt:lpstr>
      <vt:lpstr>方正黑体_GBK</vt:lpstr>
      <vt:lpstr>方正书宋_GBK</vt:lpstr>
      <vt:lpstr>黑体</vt:lpstr>
      <vt:lpstr>楷体</vt:lpstr>
      <vt:lpstr>隶书</vt:lpstr>
      <vt:lpstr>宋体</vt:lpstr>
      <vt:lpstr>Arial</vt:lpstr>
      <vt:lpstr>Calibri</vt:lpstr>
      <vt:lpstr>Calibri Light</vt:lpstr>
      <vt:lpstr>Cambria Math</vt:lpstr>
      <vt:lpstr>Tahoma</vt:lpstr>
      <vt:lpstr>Times New Roman</vt:lpstr>
      <vt:lpstr>Wingdings</vt:lpstr>
      <vt:lpstr>Office 主题</vt:lpstr>
      <vt:lpstr>第三章 水溶液中的离子平衡</vt:lpstr>
      <vt:lpstr>PowerPoint 演示文稿</vt:lpstr>
      <vt:lpstr>PowerPoint 演示文稿</vt:lpstr>
      <vt:lpstr>PowerPoint 演示文稿</vt:lpstr>
      <vt:lpstr>2电离平衡常数-电离度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小结</vt:lpstr>
    </vt:vector>
  </TitlesOfParts>
  <Company>Win10NeT.COM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第三章 水溶液中的离子平衡</dc:title>
  <dc:creator>XiaZaiMa.COM</dc:creator>
  <cp:lastModifiedBy>XiaZaiMa.COM</cp:lastModifiedBy>
  <cp:revision>39</cp:revision>
  <dcterms:created xsi:type="dcterms:W3CDTF">2019-10-22T03:20:07Z</dcterms:created>
  <dcterms:modified xsi:type="dcterms:W3CDTF">2020-01-22T02:39:04Z</dcterms:modified>
</cp:coreProperties>
</file>