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249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06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547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149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43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084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063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537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876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60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286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300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37E7A8-B0DA-4AC7-90FC-23078CC1A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班级常规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4D3CA98-0410-4AC7-A084-B157576BF6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/>
              <a:t>1.</a:t>
            </a:r>
            <a:r>
              <a:rPr lang="zh-CN" altLang="en-US" dirty="0"/>
              <a:t>早操迟到、升旗仪式不带红领巾；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不穿校服；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上课迟到；</a:t>
            </a:r>
            <a:endParaRPr lang="en-US" altLang="zh-CN" dirty="0"/>
          </a:p>
          <a:p>
            <a:r>
              <a:rPr lang="en-US" altLang="zh-CN" dirty="0"/>
              <a:t>4.</a:t>
            </a:r>
            <a:r>
              <a:rPr lang="zh-CN" altLang="en-US" dirty="0"/>
              <a:t>作业缺交；</a:t>
            </a:r>
            <a:endParaRPr lang="en-US" altLang="zh-CN" dirty="0"/>
          </a:p>
          <a:p>
            <a:r>
              <a:rPr lang="en-US" altLang="zh-CN" dirty="0"/>
              <a:t>5.</a:t>
            </a:r>
            <a:r>
              <a:rPr lang="zh-CN" altLang="en-US" dirty="0"/>
              <a:t>在教室里吃东西（汤面类）</a:t>
            </a:r>
            <a:endParaRPr lang="en-US" altLang="zh-CN" dirty="0"/>
          </a:p>
          <a:p>
            <a:r>
              <a:rPr lang="en-US" altLang="zh-CN" dirty="0"/>
              <a:t>6.</a:t>
            </a:r>
            <a:r>
              <a:rPr lang="zh-CN" altLang="en-US" dirty="0"/>
              <a:t>违规使用手机；（教学区域不得使用手机；宿舍内按规定使用手机）</a:t>
            </a:r>
            <a:endParaRPr lang="en-US" altLang="zh-CN" dirty="0"/>
          </a:p>
          <a:p>
            <a:r>
              <a:rPr lang="en-US" altLang="zh-CN" dirty="0"/>
              <a:t>7.</a:t>
            </a:r>
            <a:r>
              <a:rPr lang="zh-CN" altLang="en-US" dirty="0"/>
              <a:t>教室空调的使用；</a:t>
            </a:r>
            <a:r>
              <a:rPr lang="en-US" altLang="zh-CN" dirty="0"/>
              <a:t>25</a:t>
            </a:r>
            <a:r>
              <a:rPr lang="zh-CN" altLang="en-US" dirty="0"/>
              <a:t>度以上；</a:t>
            </a:r>
            <a:endParaRPr lang="en-US" altLang="zh-CN" dirty="0"/>
          </a:p>
          <a:p>
            <a:r>
              <a:rPr lang="en-US" altLang="zh-CN" dirty="0"/>
              <a:t>8.</a:t>
            </a:r>
            <a:r>
              <a:rPr lang="zh-CN" altLang="en-US" dirty="0"/>
              <a:t>午休讲话；</a:t>
            </a:r>
          </a:p>
        </p:txBody>
      </p:sp>
    </p:spTree>
    <p:extLst>
      <p:ext uri="{BB962C8B-B14F-4D97-AF65-F5344CB8AC3E}">
        <p14:creationId xmlns:p14="http://schemas.microsoft.com/office/powerpoint/2010/main" val="803616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23AF18-60D7-41F9-9102-02CAB71FE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CN" altLang="en-US" sz="5400" dirty="0"/>
              <a:t>七年级下册语文期中讲评</a:t>
            </a:r>
          </a:p>
        </p:txBody>
      </p:sp>
    </p:spTree>
    <p:extLst>
      <p:ext uri="{BB962C8B-B14F-4D97-AF65-F5344CB8AC3E}">
        <p14:creationId xmlns:p14="http://schemas.microsoft.com/office/powerpoint/2010/main" val="548460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BEB4B56-9C46-460B-A12B-40CBF758F743}"/>
              </a:ext>
            </a:extLst>
          </p:cNvPr>
          <p:cNvSpPr/>
          <p:nvPr/>
        </p:nvSpPr>
        <p:spPr>
          <a:xfrm>
            <a:off x="666750" y="634990"/>
            <a:ext cx="1022985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A</a:t>
            </a:r>
            <a:endParaRPr lang="zh-CN" altLang="zh-CN" sz="2800" kern="100" dirty="0">
              <a:latin typeface="Times New Roman" panose="02020603050405020304" pitchFamily="18" charset="0"/>
            </a:endParaRPr>
          </a:p>
          <a:p>
            <a:pPr indent="266700" fontAlgn="ctr">
              <a:lnSpc>
                <a:spcPct val="150000"/>
              </a:lnSpc>
            </a:pPr>
            <a:r>
              <a:rPr lang="en-US" altLang="zh-CN" sz="2800" kern="100" dirty="0">
                <a:latin typeface="Times New Roman" panose="02020603050405020304" pitchFamily="18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粗拙（</a:t>
            </a:r>
            <a:r>
              <a:rPr lang="en-US" altLang="zh-CN" sz="2800" b="1" kern="1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zhu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ō）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     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燕（</a:t>
            </a:r>
            <a:r>
              <a:rPr lang="en-US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y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ā</a:t>
            </a:r>
            <a:r>
              <a:rPr lang="en-US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n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）然勒功</a:t>
            </a:r>
            <a:endParaRPr lang="zh-CN" altLang="zh-CN" sz="2800" kern="100" dirty="0">
              <a:latin typeface="Times New Roman" panose="02020603050405020304" pitchFamily="18" charset="0"/>
            </a:endParaRPr>
          </a:p>
          <a:p>
            <a:pPr indent="266700" fontAlgn="ctr">
              <a:lnSpc>
                <a:spcPct val="150000"/>
              </a:lnSpc>
            </a:pPr>
            <a:r>
              <a:rPr lang="en-US" altLang="zh-CN" sz="2800" kern="100" dirty="0">
                <a:latin typeface="Times New Roman" panose="02020603050405020304" pitchFamily="18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亘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古（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g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è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n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     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锲（</a:t>
            </a:r>
            <a:r>
              <a:rPr lang="en-US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qi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è）而不舍</a:t>
            </a:r>
            <a:endParaRPr lang="zh-CN" altLang="zh-CN" sz="2800" kern="100" dirty="0">
              <a:latin typeface="Times New Roman" panose="02020603050405020304" pitchFamily="18" charset="0"/>
            </a:endParaRPr>
          </a:p>
          <a:p>
            <a:pPr indent="266700" fontAlgn="ctr">
              <a:lnSpc>
                <a:spcPct val="150000"/>
              </a:lnSpc>
            </a:pPr>
            <a:r>
              <a:rPr lang="en-US" altLang="zh-CN" sz="2800" kern="100" dirty="0">
                <a:latin typeface="Times New Roman" panose="02020603050405020304" pitchFamily="18" charset="0"/>
              </a:rPr>
              <a:t>D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．门框（</a:t>
            </a:r>
            <a:r>
              <a:rPr lang="en-US" altLang="zh-CN" sz="2800" kern="100" dirty="0" err="1">
                <a:latin typeface="Times New Roman" panose="02020603050405020304" pitchFamily="18" charset="0"/>
              </a:rPr>
              <a:t>ku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à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ng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     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澎湃</a:t>
            </a:r>
            <a:r>
              <a:rPr lang="en-US" altLang="zh-CN" sz="2800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altLang="zh-CN" sz="2800" kern="100" dirty="0" err="1">
                <a:latin typeface="Times New Roman" panose="02020603050405020304" pitchFamily="18" charset="0"/>
              </a:rPr>
              <a:t>p</a:t>
            </a:r>
            <a:r>
              <a:rPr lang="en-US" altLang="zh-CN" sz="2800" kern="1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ài</a:t>
            </a:r>
            <a:r>
              <a:rPr lang="en-US" altLang="zh-CN" sz="2800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zh-CN" altLang="zh-CN" sz="2800" kern="100" dirty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C</a:t>
            </a:r>
            <a:endParaRPr lang="zh-CN" altLang="zh-CN" sz="2800" kern="100" dirty="0">
              <a:latin typeface="Times New Roman" panose="02020603050405020304" pitchFamily="18" charset="0"/>
            </a:endParaRPr>
          </a:p>
          <a:p>
            <a:pPr indent="266700" fontAlgn="ctr">
              <a:lnSpc>
                <a:spcPct val="150000"/>
              </a:lnSpc>
            </a:pPr>
            <a:r>
              <a:rPr lang="en-US" altLang="zh-CN" sz="2800" kern="1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8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．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屏</a:t>
            </a: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障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锋芒</a:t>
            </a: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毕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露</a:t>
            </a:r>
          </a:p>
          <a:p>
            <a:pPr indent="266700" fontAlgn="ctr">
              <a:lnSpc>
                <a:spcPct val="150000"/>
              </a:lnSpc>
            </a:pP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zh-CN" altLang="zh-CN" sz="2800" kern="100" dirty="0">
                <a:latin typeface="Calibri" panose="020F0502020204030204" pitchFamily="34" charset="0"/>
              </a:rPr>
              <a:t>．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斑</a:t>
            </a: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斓</a:t>
            </a:r>
            <a:r>
              <a:rPr lang="en-US" altLang="zh-CN" sz="2800" kern="100" dirty="0">
                <a:latin typeface="宋体" panose="02010600030101010101" pitchFamily="2" charset="-122"/>
              </a:rPr>
              <a:t>    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妇</a:t>
            </a: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孺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皆知</a:t>
            </a:r>
          </a:p>
          <a:p>
            <a:pPr indent="266700" fontAlgn="ctr">
              <a:lnSpc>
                <a:spcPct val="150000"/>
              </a:lnSpc>
            </a:pP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zh-CN" altLang="zh-CN" sz="2800" kern="100" dirty="0">
                <a:latin typeface="Calibri" panose="020F0502020204030204" pitchFamily="34" charset="0"/>
              </a:rPr>
              <a:t>．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通</a:t>
            </a: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宵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警报</a:t>
            </a: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迭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起</a:t>
            </a:r>
          </a:p>
        </p:txBody>
      </p:sp>
    </p:spTree>
    <p:extLst>
      <p:ext uri="{BB962C8B-B14F-4D97-AF65-F5344CB8AC3E}">
        <p14:creationId xmlns:p14="http://schemas.microsoft.com/office/powerpoint/2010/main" val="3072013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34CCAC3-E3FC-4433-8690-51A7CF8AB856}"/>
              </a:ext>
            </a:extLst>
          </p:cNvPr>
          <p:cNvSpPr/>
          <p:nvPr/>
        </p:nvSpPr>
        <p:spPr>
          <a:xfrm>
            <a:off x="304800" y="76096"/>
            <a:ext cx="111252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2400" kern="100" dirty="0">
                <a:latin typeface="Times New Roman" panose="02020603050405020304" pitchFamily="18" charset="0"/>
              </a:rPr>
              <a:t>B</a:t>
            </a:r>
            <a:endParaRPr lang="zh-CN" altLang="zh-CN" sz="2400" kern="100" dirty="0">
              <a:latin typeface="Times New Roman" panose="02020603050405020304" pitchFamily="18" charset="0"/>
            </a:endParaRPr>
          </a:p>
          <a:p>
            <a:pPr indent="266700" fontAlgn="ctr"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气冲斗牛：</a:t>
            </a:r>
            <a:r>
              <a:rPr lang="zh-CN" altLang="zh-CN" sz="24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形容气势</a:t>
            </a:r>
            <a:r>
              <a:rPr lang="zh-CN" altLang="zh-CN" sz="2400" kern="100" dirty="0">
                <a:latin typeface="Calibri" panose="020F0502020204030204" pitchFamily="34" charset="0"/>
              </a:rPr>
              <a:t>之</a:t>
            </a:r>
            <a:r>
              <a:rPr lang="zh-CN" altLang="zh-CN" sz="24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盛</a:t>
            </a:r>
            <a:r>
              <a:rPr lang="zh-CN" altLang="zh-CN" sz="2400" kern="100" dirty="0">
                <a:latin typeface="Calibri" panose="020F0502020204030204" pitchFamily="34" charset="0"/>
              </a:rPr>
              <a:t>可以直冲云霄</a:t>
            </a:r>
            <a:r>
              <a:rPr lang="zh-CN" altLang="zh-CN" sz="24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。使用语境明显错误。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抑扬顿挫：</a:t>
            </a:r>
            <a:r>
              <a:rPr lang="zh-CN" altLang="zh-CN" sz="2400" kern="100" dirty="0">
                <a:latin typeface="Calibri" panose="020F0502020204030204" pitchFamily="34" charset="0"/>
              </a:rPr>
              <a:t>指声音的高低起伏和停顿转折。不能用来形容小说</a:t>
            </a:r>
            <a:r>
              <a:rPr lang="zh-CN" altLang="zh-CN" sz="24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。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不以为然：</a:t>
            </a:r>
            <a:r>
              <a:rPr lang="zh-CN" altLang="zh-CN" sz="24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不认为是对的。表示不同意或否定。应改为“不以为意”。</a:t>
            </a:r>
            <a:endParaRPr lang="zh-CN" altLang="zh-CN" sz="2400" kern="100" dirty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Times New Roman" panose="02020603050405020304" pitchFamily="18" charset="0"/>
              </a:rPr>
              <a:t>4</a:t>
            </a:r>
            <a:r>
              <a:rPr lang="zh-CN" altLang="zh-CN" sz="24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2400" kern="100" dirty="0">
                <a:latin typeface="Times New Roman" panose="02020603050405020304" pitchFamily="18" charset="0"/>
              </a:rPr>
              <a:t>D             5</a:t>
            </a:r>
            <a:r>
              <a:rPr lang="zh-CN" altLang="zh-CN" sz="24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2400" kern="100" dirty="0">
                <a:latin typeface="Times New Roman" panose="02020603050405020304" pitchFamily="18" charset="0"/>
              </a:rPr>
              <a:t>C</a:t>
            </a:r>
            <a:endParaRPr lang="zh-CN" altLang="zh-CN" sz="2400" kern="100" dirty="0">
              <a:latin typeface="Times New Roman" panose="02020603050405020304" pitchFamily="18" charset="0"/>
            </a:endParaRPr>
          </a:p>
          <a:p>
            <a:pPr indent="266700" fontAlgn="ctr">
              <a:lnSpc>
                <a:spcPct val="150000"/>
              </a:lnSpc>
            </a:pPr>
            <a:r>
              <a:rPr lang="zh-CN" altLang="zh-CN" sz="24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通读所给材料，可推知横线处所填内容应是说明清明节“在门楣、窗户上插柳条”的原因，联系④句“由于”一词，可知④句应放在最前面，引出下文，③句中“它”是指“生殖力”，可确定④③的顺序；因为③这种“生殖力”是生命力的象征，所以⑥句中“这种生命力”承接③句；①句“达到人丁兴旺、身体健康的目的”紧承⑥句“转移到自家门庭和家庭成员身上”，写折柳的目的；②⑤是收尾，水到渠成指出人们踏青时不忘折柳。综合排序为</a:t>
            </a:r>
            <a:r>
              <a:rPr lang="en-US" altLang="zh-CN" sz="2400" kern="1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：④③⑥①②⑤。</a:t>
            </a:r>
            <a:endParaRPr lang="zh-CN" altLang="zh-CN" sz="2400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126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BF90C84-E56F-4B17-BD91-823E93BE4C14}"/>
              </a:ext>
            </a:extLst>
          </p:cNvPr>
          <p:cNvSpPr/>
          <p:nvPr/>
        </p:nvSpPr>
        <p:spPr>
          <a:xfrm>
            <a:off x="128587" y="105590"/>
            <a:ext cx="11934826" cy="6646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3200" kern="100" dirty="0">
                <a:latin typeface="Times New Roman" panose="02020603050405020304" pitchFamily="18" charset="0"/>
              </a:rPr>
              <a:t>6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．（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）第一空如白骨精等；第二空如金角、银角大王等。（每空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分，各填一个符合条件的妖怪即可。）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）通过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唐僧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分）喜欢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念经（喋喋不休）</a:t>
            </a:r>
            <a:r>
              <a:rPr lang="zh-CN" altLang="zh-CN" sz="3200" b="1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分），提醒乘客们在地铁里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不要高声喧哗（讲话要轻声细语）</a:t>
            </a:r>
            <a:r>
              <a:rPr lang="zh-CN" altLang="zh-CN" sz="3200" b="1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分）。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3200" kern="100" dirty="0">
                <a:latin typeface="Times New Roman" panose="02020603050405020304" pitchFamily="18" charset="0"/>
              </a:rPr>
              <a:t>7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．（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）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CD</a:t>
            </a:r>
            <a:endParaRPr lang="zh-CN" altLang="zh-CN" sz="3200" kern="100" dirty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）①朔气传金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柝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②烟笼寒水月笼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沙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③可怜夜半虚前席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kern="100" dirty="0">
                <a:latin typeface="Times New Roman" panose="02020603050405020304" pitchFamily="18" charset="0"/>
              </a:rPr>
              <a:t>④尚思为国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戍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轮台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⑤独坐幽篁里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    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⑥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惟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解漫天作雪飞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3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）①不知何处吹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芦管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，一夜征人尽望乡。②此夜曲中闻折柳，何人不起故园情。</a:t>
            </a:r>
          </a:p>
        </p:txBody>
      </p:sp>
    </p:spTree>
    <p:extLst>
      <p:ext uri="{BB962C8B-B14F-4D97-AF65-F5344CB8AC3E}">
        <p14:creationId xmlns:p14="http://schemas.microsoft.com/office/powerpoint/2010/main" val="1650680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074D80A-B474-4CF6-B3FD-86E80AED649B}"/>
              </a:ext>
            </a:extLst>
          </p:cNvPr>
          <p:cNvSpPr/>
          <p:nvPr/>
        </p:nvSpPr>
        <p:spPr>
          <a:xfrm>
            <a:off x="180974" y="0"/>
            <a:ext cx="12011025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8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）改变。（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）历史。（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3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）同“贴”。（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4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使……听到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/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知道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。（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5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）放下</a:t>
            </a:r>
          </a:p>
          <a:p>
            <a:pPr fontAlgn="ctr">
              <a:lnSpc>
                <a:spcPct val="150000"/>
              </a:lnSpc>
            </a:pP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（“安”都是反问语气词，“怎么”的意思。）</a:t>
            </a:r>
          </a:p>
          <a:p>
            <a:pPr fontAlgn="ctr">
              <a:lnSpc>
                <a:spcPct val="150000"/>
              </a:lnSpc>
            </a:pPr>
            <a:r>
              <a:rPr lang="en-US" altLang="zh-CN" sz="2800" kern="100" dirty="0">
                <a:latin typeface="Times New Roman" panose="02020603050405020304" pitchFamily="18" charset="0"/>
              </a:rPr>
              <a:t>10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）没有别的（奥妙），只是手法技艺熟练罢了。（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分，</a:t>
            </a:r>
            <a:r>
              <a:rPr lang="zh-CN" altLang="zh-CN" sz="2800" kern="0" dirty="0">
                <a:latin typeface="Calibri" panose="020F0502020204030204" pitchFamily="34" charset="0"/>
                <a:ea typeface="楷体" panose="02010609060101010101" pitchFamily="49" charset="-122"/>
              </a:rPr>
              <a:t>但、尔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</a:t>
            </a:r>
          </a:p>
          <a:p>
            <a:pPr indent="266700" fontAlgn="ctr">
              <a:lnSpc>
                <a:spcPct val="150000"/>
              </a:lnSpc>
            </a:pPr>
            <a:r>
              <a:rPr lang="zh-CN" altLang="zh-CN" sz="28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）你也懂得射箭吗？我射箭的本领（技艺）难道不精湛吗？（</a:t>
            </a:r>
            <a:r>
              <a:rPr lang="en-US" altLang="zh-CN" sz="2800" kern="1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分，</a:t>
            </a:r>
            <a:r>
              <a:rPr lang="zh-CN" altLang="zh-CN" sz="2800" kern="100" dirty="0">
                <a:latin typeface="Calibri" panose="020F0502020204030204" pitchFamily="34" charset="0"/>
                <a:ea typeface="楷体" panose="02010609060101010101" pitchFamily="49" charset="-122"/>
              </a:rPr>
              <a:t>两个“射”</a:t>
            </a:r>
            <a:r>
              <a:rPr lang="zh-CN" altLang="zh-CN" sz="2800" kern="100" dirty="0">
                <a:latin typeface="Calibri" panose="020F0502020204030204" pitchFamily="34" charset="0"/>
                <a:ea typeface="Times New Roman" panose="02020603050405020304" pitchFamily="18" charset="0"/>
              </a:rPr>
              <a:t>）</a:t>
            </a:r>
            <a:endParaRPr lang="zh-CN" altLang="zh-CN" sz="2800" kern="100" dirty="0">
              <a:latin typeface="Times New Roman" panose="02020603050405020304" pitchFamily="18" charset="0"/>
            </a:endParaRPr>
          </a:p>
          <a:p>
            <a:pPr fontAlgn="ctr">
              <a:lnSpc>
                <a:spcPct val="150000"/>
              </a:lnSpc>
            </a:pPr>
            <a:r>
              <a:rPr lang="en-US" altLang="zh-CN" sz="2800" kern="100" dirty="0">
                <a:latin typeface="Times New Roman" panose="02020603050405020304" pitchFamily="18" charset="0"/>
              </a:rPr>
              <a:t>11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D           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zh-CN" altLang="zh-CN" sz="2800" kern="100" dirty="0">
                <a:latin typeface="Calibri" panose="020F0502020204030204" pitchFamily="34" charset="0"/>
              </a:rPr>
              <a:t>（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Calibri" panose="020F0502020204030204" pitchFamily="34" charset="0"/>
              </a:rPr>
              <a:t>）漫漫：路途遥远的样子。龙钟：沾湿的样子。</a:t>
            </a:r>
            <a:endParaRPr lang="zh-CN" altLang="zh-CN" sz="2800" kern="100" dirty="0">
              <a:latin typeface="Times New Roman" panose="02020603050405020304" pitchFamily="18" charset="0"/>
            </a:endParaRPr>
          </a:p>
          <a:p>
            <a:pPr indent="266700" fontAlgn="ctr">
              <a:lnSpc>
                <a:spcPct val="150000"/>
              </a:lnSpc>
            </a:pPr>
            <a:r>
              <a:rPr lang="zh-CN" altLang="zh-CN" sz="2800" kern="100" dirty="0">
                <a:latin typeface="Calibri" panose="020F0502020204030204" pitchFamily="34" charset="0"/>
              </a:rPr>
              <a:t>（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Calibri" panose="020F0502020204030204" pitchFamily="34" charset="0"/>
              </a:rPr>
              <a:t>）诗人骑着马遇见入京使者，身边没有纸笔可以写信，于是就托入京使者带话给家人报平安。（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Calibri" panose="020F0502020204030204" pitchFamily="34" charset="0"/>
              </a:rPr>
              <a:t>分）这一细节抒发了诗人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对亲人的思念</a:t>
            </a:r>
            <a:r>
              <a:rPr lang="zh-CN" altLang="zh-CN" sz="2800" kern="100" dirty="0">
                <a:latin typeface="Calibri" panose="020F0502020204030204" pitchFamily="34" charset="0"/>
              </a:rPr>
              <a:t>（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Calibri" panose="020F0502020204030204" pitchFamily="34" charset="0"/>
              </a:rPr>
              <a:t>分），也表现了诗人豁达豪迈的胸襟（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Calibri" panose="020F0502020204030204" pitchFamily="34" charset="0"/>
              </a:rPr>
              <a:t>分）。</a:t>
            </a:r>
            <a:endParaRPr lang="zh-CN" altLang="zh-CN" sz="2800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547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83E315A-D025-443F-9489-FC9649197D27}"/>
              </a:ext>
            </a:extLst>
          </p:cNvPr>
          <p:cNvSpPr/>
          <p:nvPr/>
        </p:nvSpPr>
        <p:spPr>
          <a:xfrm>
            <a:off x="-1" y="0"/>
            <a:ext cx="12192001" cy="6473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13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zh-CN" sz="2800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indent="266700" fontAlgn="ctr">
              <a:lnSpc>
                <a:spcPct val="150000"/>
              </a:lnSpc>
            </a:pPr>
            <a:r>
              <a:rPr lang="zh-CN" altLang="zh-CN" sz="2800" kern="100" dirty="0">
                <a:latin typeface="Calibri" panose="020F0502020204030204" pitchFamily="34" charset="0"/>
              </a:rPr>
              <a:t>第⑤中，人体内多余的脂肪，平时被转换成一种叫做甘油三酯的东西，然后以“小油滴”的形式存储在身体的脂肪细胞中。</a:t>
            </a:r>
            <a:endParaRPr lang="zh-CN" altLang="zh-CN" sz="2800" kern="100" dirty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14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       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zh-CN" altLang="zh-CN" sz="2800" kern="100" dirty="0">
                <a:latin typeface="Calibri" panose="020F0502020204030204" pitchFamily="34" charset="0"/>
              </a:rPr>
              <a:t>由链接一可知，脂肪球量变大；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zh-CN" altLang="zh-CN" sz="2800" kern="100" dirty="0">
                <a:latin typeface="Calibri" panose="020F0502020204030204" pitchFamily="34" charset="0"/>
              </a:rPr>
              <a:t>由链接一可知，人类的脂肪细胞主要在儿童期和青春期发育；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zh-CN" altLang="zh-CN" sz="2800" kern="100" dirty="0">
                <a:latin typeface="Calibri" panose="020F0502020204030204" pitchFamily="34" charset="0"/>
              </a:rPr>
              <a:t>由链接二可知，通过肺呼出体外。</a:t>
            </a:r>
            <a:endParaRPr lang="zh-CN" altLang="zh-CN" sz="2800" kern="100" dirty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15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        </a:t>
            </a:r>
            <a:r>
              <a:rPr lang="zh-CN" altLang="zh-CN" sz="2800" kern="100" dirty="0">
                <a:latin typeface="Calibri" panose="020F0502020204030204" pitchFamily="34" charset="0"/>
              </a:rPr>
              <a:t>第⑦中，除了转换成二氧化碳外，还会转换成水。</a:t>
            </a:r>
            <a:endParaRPr lang="zh-CN" altLang="zh-CN" sz="2800" kern="100" dirty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16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“吹”为（风、气流等）流动，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在这里指将二氧化碳排出体外（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分），这里运用了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动作描写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分），形象地写出了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减肥的本质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分），语言生动形象，方便读者理解，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吸引读者的阅读兴趣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分）。（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3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分，对“吹”的解释为必答点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分，其他任意两点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分。）</a:t>
            </a:r>
          </a:p>
        </p:txBody>
      </p:sp>
    </p:spTree>
    <p:extLst>
      <p:ext uri="{BB962C8B-B14F-4D97-AF65-F5344CB8AC3E}">
        <p14:creationId xmlns:p14="http://schemas.microsoft.com/office/powerpoint/2010/main" val="2814416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7BFB044E-BED7-4992-A679-1E6AFCAB4DAB}"/>
              </a:ext>
            </a:extLst>
          </p:cNvPr>
          <p:cNvSpPr/>
          <p:nvPr/>
        </p:nvSpPr>
        <p:spPr>
          <a:xfrm>
            <a:off x="171450" y="65259"/>
            <a:ext cx="11658600" cy="5908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3200" kern="100" dirty="0">
                <a:latin typeface="Times New Roman" panose="02020603050405020304" pitchFamily="18" charset="0"/>
              </a:rPr>
              <a:t>17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．原因：有些人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通过运动等方式消耗掉的脂肪量远少于吸收营养而形成的脂肪量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，所以会越减越肥。（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分）减肥需要注意：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一是要增加呼吸或更多的户外活动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，让多余的脂肪通过二氧化碳和水的形式被“排”出体外；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二要管住嘴，迈开腿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，让碳摄入量少于碳排放量。（每点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分，结合本文内容，言之有理即可。）</a:t>
            </a:r>
            <a:endParaRPr lang="en-US" altLang="zh-CN" sz="3200" kern="100" dirty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zh-CN" sz="3200" kern="100" dirty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3200" kern="100" dirty="0">
                <a:latin typeface="Times New Roman" panose="02020603050405020304" pitchFamily="18" charset="0"/>
              </a:rPr>
              <a:t>18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．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A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无比自豪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    B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父亲两手空空，疲累沮丧地回家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    C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疑惑不解</a:t>
            </a:r>
            <a:r>
              <a:rPr lang="en-US" altLang="zh-CN" sz="3200" kern="100" dirty="0">
                <a:latin typeface="Times New Roman" panose="02020603050405020304" pitchFamily="18" charset="0"/>
              </a:rPr>
              <a:t>    D</a:t>
            </a:r>
            <a:r>
              <a:rPr lang="zh-CN" altLang="zh-CN" sz="3200" kern="100" dirty="0">
                <a:latin typeface="Times New Roman" panose="02020603050405020304" pitchFamily="18" charset="0"/>
              </a:rPr>
              <a:t>满足激动</a:t>
            </a:r>
          </a:p>
        </p:txBody>
      </p:sp>
    </p:spTree>
    <p:extLst>
      <p:ext uri="{BB962C8B-B14F-4D97-AF65-F5344CB8AC3E}">
        <p14:creationId xmlns:p14="http://schemas.microsoft.com/office/powerpoint/2010/main" val="4132325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5CE61841-782F-4650-88AD-C2B89D0A030D}"/>
              </a:ext>
            </a:extLst>
          </p:cNvPr>
          <p:cNvSpPr/>
          <p:nvPr/>
        </p:nvSpPr>
        <p:spPr>
          <a:xfrm>
            <a:off x="123824" y="0"/>
            <a:ext cx="11839575" cy="6473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19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）“镀亮”本指一种装饰金属的化学工艺，这里是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指周围的人目光被奇特的高凳子吸引（解释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分），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表现了大家的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羡慕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分），表达了我的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自豪及喜悦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分）。（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分。“镀亮”的解释为必答点，后面任答出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点得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分。）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）运用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比喻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，将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父亲比作猎弓和脏衣服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分），生动形象地写出了父亲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腰身弯曲和身体疲惫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分），表现了父亲两手空空回家的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劳累和沮丧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分）。（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3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20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．父亲</a:t>
            </a:r>
            <a:r>
              <a:rPr lang="zh-CN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看到了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自己的妻子晾衣服被子，</a:t>
            </a:r>
            <a:r>
              <a:rPr lang="zh-CN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看到了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自己的孩子在快乐的玩耍（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</a:t>
            </a:r>
            <a:r>
              <a:rPr lang="zh-CN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感受到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了</a:t>
            </a:r>
            <a:r>
              <a:rPr lang="zh-CN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家庭的温馨和爱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分），从中汲取到了</a:t>
            </a:r>
            <a:r>
              <a:rPr lang="zh-CN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力量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，重新燃起了</a:t>
            </a:r>
            <a:r>
              <a:rPr lang="zh-CN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斗志和希望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分），所以“父亲看着看着，就笑了”。（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3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3716010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75EDF4C-F71E-4F1E-9441-3B84C8FCF877}"/>
              </a:ext>
            </a:extLst>
          </p:cNvPr>
          <p:cNvSpPr/>
          <p:nvPr/>
        </p:nvSpPr>
        <p:spPr>
          <a:xfrm>
            <a:off x="142874" y="0"/>
            <a:ext cx="11820525" cy="6473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21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．示例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：将拉满东西回家如同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打胜仗的大王的父亲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与两手空空回家如同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打败仗的士兵的父亲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进行对比（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分），突出了父亲为生活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为家人打拼的艰辛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分），表现了父亲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对家庭的责任感和对子女的爱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分）。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 pitchFamily="18" charset="0"/>
              </a:rPr>
              <a:t>示例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：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将父母总觉得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家里空需要填满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和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我觉得家里满满当当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进行对比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，突出了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父母对我们的爱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及我对父母的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理解与感激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</a:t>
            </a:r>
            <a:r>
              <a:rPr lang="zh-CN" altLang="zh-CN" sz="2800" kern="100" dirty="0">
                <a:latin typeface="Times New Roman" panose="02020603050405020304" pitchFamily="18" charset="0"/>
                <a:cs typeface="宋体" panose="02010600030101010101" pitchFamily="2" charset="-122"/>
              </a:rPr>
              <a:t>。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4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</a:rPr>
              <a:t>22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．父母一直认为家里需要填满物品，他们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一生为此奔波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分），而我觉得家里满满当当，因为父母给我们的爱是深厚丰盈的，让我们的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人生毫无缺憾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分）。升华主题，表现了父母对我们深沉无私的爱以及我们对父母的</a:t>
            </a:r>
            <a:r>
              <a:rPr lang="zh-CN" altLang="zh-CN" sz="28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理解和感激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分）。（</a:t>
            </a:r>
            <a:r>
              <a:rPr lang="en-US" altLang="zh-CN" sz="2800" kern="100" dirty="0">
                <a:latin typeface="Times New Roman" panose="02020603050405020304" pitchFamily="18" charset="0"/>
              </a:rPr>
              <a:t>6</a:t>
            </a:r>
            <a:r>
              <a:rPr lang="zh-CN" altLang="zh-CN" sz="2800" kern="100" dirty="0">
                <a:latin typeface="Times New Roman" panose="02020603050405020304" pitchFamily="18" charset="0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3207382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1367</Words>
  <Application>Microsoft Office PowerPoint</Application>
  <PresentationFormat>宽屏</PresentationFormat>
  <Paragraphs>48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宋体</vt:lpstr>
      <vt:lpstr>Arial</vt:lpstr>
      <vt:lpstr>Calibri</vt:lpstr>
      <vt:lpstr>Calibri Light</vt:lpstr>
      <vt:lpstr>Times New Roman</vt:lpstr>
      <vt:lpstr>Office Theme</vt:lpstr>
      <vt:lpstr>班级常规</vt:lpstr>
      <vt:lpstr>七年级下册语文期中讲评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>. Yan</dc:creator>
  <cp:lastModifiedBy>优优 胡</cp:lastModifiedBy>
  <cp:revision>12</cp:revision>
  <dcterms:created xsi:type="dcterms:W3CDTF">2019-04-27T12:22:51Z</dcterms:created>
  <dcterms:modified xsi:type="dcterms:W3CDTF">2019-04-29T00:59:48Z</dcterms:modified>
</cp:coreProperties>
</file>