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56" r:id="rId3"/>
    <p:sldId id="341" r:id="rId4"/>
    <p:sldId id="318" r:id="rId5"/>
    <p:sldId id="279" r:id="rId6"/>
    <p:sldId id="280" r:id="rId7"/>
    <p:sldId id="319" r:id="rId8"/>
    <p:sldId id="285" r:id="rId9"/>
    <p:sldId id="313" r:id="rId10"/>
    <p:sldId id="308" r:id="rId11"/>
    <p:sldId id="295" r:id="rId13"/>
    <p:sldId id="283" r:id="rId14"/>
    <p:sldId id="309" r:id="rId15"/>
    <p:sldId id="323" r:id="rId16"/>
    <p:sldId id="314" r:id="rId17"/>
    <p:sldId id="320" r:id="rId18"/>
    <p:sldId id="311" r:id="rId19"/>
    <p:sldId id="303" r:id="rId20"/>
    <p:sldId id="321" r:id="rId21"/>
    <p:sldId id="342" r:id="rId22"/>
    <p:sldId id="343" r:id="rId23"/>
    <p:sldId id="291" r:id="rId24"/>
    <p:sldId id="299" r:id="rId25"/>
    <p:sldId id="322" r:id="rId26"/>
    <p:sldId id="301" r:id="rId27"/>
    <p:sldId id="316" r:id="rId28"/>
    <p:sldId id="304" r:id="rId29"/>
    <p:sldId id="305" r:id="rId30"/>
    <p:sldId id="367" r:id="rId31"/>
  </p:sldIdLst>
  <p:sldSz cx="9144000" cy="6858000" type="screen4x3"/>
  <p:notesSz cx="6858000" cy="9144000"/>
  <p:custDataLst>
    <p:tags r:id="rId36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3200" b="1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26" userDrawn="1">
          <p15:clr>
            <a:srgbClr val="A4A3A4"/>
          </p15:clr>
        </p15:guide>
        <p15:guide id="2" pos="476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  <p:cmAuthor id="1" name="张艳" initials="张" lastIdx="0" clrIdx="0"/>
  <p:cmAuthor id="3" name="Administrator" initials="A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72DFDC"/>
    <a:srgbClr val="33CCCC"/>
    <a:srgbClr val="0000FF"/>
    <a:srgbClr val="BBE0E3"/>
    <a:srgbClr val="3D8F95"/>
    <a:srgbClr val="FF0000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225"/>
    <p:restoredTop sz="95025"/>
  </p:normalViewPr>
  <p:slideViewPr>
    <p:cSldViewPr showGuides="1">
      <p:cViewPr varScale="1">
        <p:scale>
          <a:sx n="82" d="100"/>
          <a:sy n="82" d="100"/>
        </p:scale>
        <p:origin x="1445" y="58"/>
      </p:cViewPr>
      <p:guideLst>
        <p:guide orient="horz" pos="1026"/>
        <p:guide pos="47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36003" cy="36003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6" Type="http://schemas.openxmlformats.org/officeDocument/2006/relationships/tags" Target="tags/tag41.xml"/><Relationship Id="rId35" Type="http://schemas.openxmlformats.org/officeDocument/2006/relationships/commentAuthors" Target="commentAuthors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 b="0"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b="0"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2" name="Rectangle 4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512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第二级</a:t>
            </a: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第三级</a:t>
            </a: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第四级</a:t>
            </a: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第五级</a:t>
            </a: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 b="0"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z="1200" b="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sp>
        <p:nvSpPr>
          <p:cNvPr id="12290" name="Rectangle 2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2291" name="Rectangle 3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sp>
        <p:nvSpPr>
          <p:cNvPr id="14338" name="Rectangle 2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4339" name="Rectangle 3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3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sp>
        <p:nvSpPr>
          <p:cNvPr id="23554" name="Rectangle 2"/>
          <p:cNvSpPr>
            <a:spLocks noRot="1" noTextEdit="1"/>
          </p:cNvSpPr>
          <p:nvPr>
            <p:ph type="sldImg"/>
          </p:nvPr>
        </p:nvSpPr>
        <p:spPr/>
      </p:sp>
      <p:sp>
        <p:nvSpPr>
          <p:cNvPr id="23555" name="Rectangle 3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sp>
        <p:nvSpPr>
          <p:cNvPr id="27650" name="Rectangle 2"/>
          <p:cNvSpPr>
            <a:spLocks noRot="1" noTextEdit="1"/>
          </p:cNvSpPr>
          <p:nvPr>
            <p:ph type="sldImg"/>
          </p:nvPr>
        </p:nvSpPr>
        <p:spPr/>
      </p:sp>
      <p:sp>
        <p:nvSpPr>
          <p:cNvPr id="27651" name="Rectangle 3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4096A8A-1C4D-4D9E-8D1D-FEB880FB276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 b="0"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b="0">
                <a:ea typeface="+mn-ea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b="0"/>
            </a:lvl1pPr>
          </a:lstStyle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7.jpeg"/><Relationship Id="rId8" Type="http://schemas.openxmlformats.org/officeDocument/2006/relationships/image" Target="../media/image6.jpeg"/><Relationship Id="rId7" Type="http://schemas.openxmlformats.org/officeDocument/2006/relationships/tags" Target="../tags/tag5.xml"/><Relationship Id="rId6" Type="http://schemas.openxmlformats.org/officeDocument/2006/relationships/tags" Target="../tags/tag4.xml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image" Target="../media/image5.jpeg"/><Relationship Id="rId2" Type="http://schemas.openxmlformats.org/officeDocument/2006/relationships/tags" Target="../tags/tag1.xml"/><Relationship Id="rId15" Type="http://schemas.openxmlformats.org/officeDocument/2006/relationships/slideLayout" Target="../slideLayouts/slideLayout7.xml"/><Relationship Id="rId14" Type="http://schemas.openxmlformats.org/officeDocument/2006/relationships/image" Target="../media/image10.png"/><Relationship Id="rId13" Type="http://schemas.openxmlformats.org/officeDocument/2006/relationships/tags" Target="../tags/tag7.xml"/><Relationship Id="rId12" Type="http://schemas.openxmlformats.org/officeDocument/2006/relationships/image" Target="../media/image9.jpeg"/><Relationship Id="rId11" Type="http://schemas.openxmlformats.org/officeDocument/2006/relationships/tags" Target="../tags/tag6.xml"/><Relationship Id="rId10" Type="http://schemas.openxmlformats.org/officeDocument/2006/relationships/image" Target="../media/image8.jpe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2.bin"/><Relationship Id="rId3" Type="http://schemas.openxmlformats.org/officeDocument/2006/relationships/image" Target="../media/image13.png"/><Relationship Id="rId2" Type="http://schemas.openxmlformats.org/officeDocument/2006/relationships/oleObject" Target="../embeddings/oleObject1.bin"/><Relationship Id="rId1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pn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png"/><Relationship Id="rId2" Type="http://schemas.openxmlformats.org/officeDocument/2006/relationships/image" Target="../media/image19.jpeg"/><Relationship Id="rId1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1.xml"/><Relationship Id="rId1" Type="http://schemas.openxmlformats.org/officeDocument/2006/relationships/tags" Target="../tags/tag10.xml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tags" Target="../tags/tag14.xml"/><Relationship Id="rId3" Type="http://schemas.openxmlformats.org/officeDocument/2006/relationships/image" Target="../media/image21.jpeg"/><Relationship Id="rId2" Type="http://schemas.openxmlformats.org/officeDocument/2006/relationships/tags" Target="../tags/tag13.xml"/><Relationship Id="rId1" Type="http://schemas.openxmlformats.org/officeDocument/2006/relationships/tags" Target="../tags/tag12.xml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2.png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25.png"/><Relationship Id="rId3" Type="http://schemas.microsoft.com/office/2007/relationships/media" Target="file:///G:\&#20154;&#25945;&#25945;&#21442;&#36164;&#28304;\&#23436;&#25104;&#35838;&#20214;\&#23385;&#23567;&#20853;\&#36879;&#38236;\&#20984;&#36879;&#38236;&#20250;&#32858;.MPG" TargetMode="External"/><Relationship Id="rId2" Type="http://schemas.openxmlformats.org/officeDocument/2006/relationships/video" Target="file:///G:\&#20154;&#25945;&#25945;&#21442;&#36164;&#28304;\&#23436;&#25104;&#35838;&#20214;\&#23385;&#23567;&#20853;\&#36879;&#38236;\&#20984;&#36879;&#38236;&#20250;&#32858;.MPG" TargetMode="External"/><Relationship Id="rId1" Type="http://schemas.openxmlformats.org/officeDocument/2006/relationships/image" Target="../media/image1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5.xml"/><Relationship Id="rId1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.xml"/><Relationship Id="rId1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7.xml"/><Relationship Id="rId1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tags" Target="../tags/tag23.xml"/><Relationship Id="rId8" Type="http://schemas.openxmlformats.org/officeDocument/2006/relationships/tags" Target="../tags/tag22.xml"/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image" Target="../media/image31.png"/><Relationship Id="rId28" Type="http://schemas.openxmlformats.org/officeDocument/2006/relationships/notesSlide" Target="../notesSlides/notesSlide5.xml"/><Relationship Id="rId27" Type="http://schemas.openxmlformats.org/officeDocument/2006/relationships/slideLayout" Target="../slideLayouts/slideLayout12.xml"/><Relationship Id="rId26" Type="http://schemas.openxmlformats.org/officeDocument/2006/relationships/tags" Target="../tags/tag40.xml"/><Relationship Id="rId25" Type="http://schemas.openxmlformats.org/officeDocument/2006/relationships/tags" Target="../tags/tag39.xml"/><Relationship Id="rId24" Type="http://schemas.openxmlformats.org/officeDocument/2006/relationships/tags" Target="../tags/tag38.xml"/><Relationship Id="rId23" Type="http://schemas.openxmlformats.org/officeDocument/2006/relationships/tags" Target="../tags/tag37.xml"/><Relationship Id="rId22" Type="http://schemas.openxmlformats.org/officeDocument/2006/relationships/tags" Target="../tags/tag36.xml"/><Relationship Id="rId21" Type="http://schemas.openxmlformats.org/officeDocument/2006/relationships/tags" Target="../tags/tag35.xml"/><Relationship Id="rId20" Type="http://schemas.openxmlformats.org/officeDocument/2006/relationships/tags" Target="../tags/tag34.xml"/><Relationship Id="rId2" Type="http://schemas.openxmlformats.org/officeDocument/2006/relationships/image" Target="../media/image30.jpeg"/><Relationship Id="rId19" Type="http://schemas.openxmlformats.org/officeDocument/2006/relationships/tags" Target="../tags/tag33.xml"/><Relationship Id="rId18" Type="http://schemas.openxmlformats.org/officeDocument/2006/relationships/tags" Target="../tags/tag32.xml"/><Relationship Id="rId17" Type="http://schemas.openxmlformats.org/officeDocument/2006/relationships/tags" Target="../tags/tag31.xml"/><Relationship Id="rId16" Type="http://schemas.openxmlformats.org/officeDocument/2006/relationships/tags" Target="../tags/tag30.xml"/><Relationship Id="rId15" Type="http://schemas.openxmlformats.org/officeDocument/2006/relationships/tags" Target="../tags/tag29.xml"/><Relationship Id="rId14" Type="http://schemas.openxmlformats.org/officeDocument/2006/relationships/tags" Target="../tags/tag28.xml"/><Relationship Id="rId13" Type="http://schemas.openxmlformats.org/officeDocument/2006/relationships/tags" Target="../tags/tag27.xml"/><Relationship Id="rId12" Type="http://schemas.openxmlformats.org/officeDocument/2006/relationships/tags" Target="../tags/tag26.xml"/><Relationship Id="rId11" Type="http://schemas.openxmlformats.org/officeDocument/2006/relationships/tags" Target="../tags/tag25.xml"/><Relationship Id="rId10" Type="http://schemas.openxmlformats.org/officeDocument/2006/relationships/tags" Target="../tags/tag24.xml"/><Relationship Id="rId1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Text Box 5"/>
          <p:cNvSpPr txBox="1"/>
          <p:nvPr/>
        </p:nvSpPr>
        <p:spPr>
          <a:xfrm>
            <a:off x="1655763" y="1449388"/>
            <a:ext cx="4824412" cy="10064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6000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透  镜</a:t>
            </a:r>
            <a:endParaRPr lang="zh-CN" altLang="en-US" sz="6000" dirty="0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3075" name="Picture 5" descr="E:\李燃\教师教学用书\人民教育电子音像出版社 社标字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0050" y="6253163"/>
            <a:ext cx="2173288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6" name="TextBox 3"/>
          <p:cNvSpPr txBox="1"/>
          <p:nvPr/>
        </p:nvSpPr>
        <p:spPr>
          <a:xfrm>
            <a:off x="161925" y="376238"/>
            <a:ext cx="7069138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000" dirty="0">
                <a:solidFill>
                  <a:srgbClr val="11111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义务教育教科书  物理  八年级  上册</a:t>
            </a:r>
            <a:endParaRPr lang="zh-CN" altLang="en-US" sz="2000" dirty="0">
              <a:solidFill>
                <a:srgbClr val="11111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7" name="图片 99"/>
          <p:cNvPicPr/>
          <p:nvPr/>
        </p:nvPicPr>
        <p:blipFill>
          <a:blip r:embed="rId1"/>
          <a:srcRect l="8997" t="10907" r="7509" b="11227"/>
          <a:stretch>
            <a:fillRect/>
          </a:stretch>
        </p:blipFill>
        <p:spPr>
          <a:xfrm>
            <a:off x="120650" y="3573463"/>
            <a:ext cx="3048000" cy="26939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8" name="Picture 2" descr="https://ss0.bdstatic.com/94oJfD_bAAcT8t7mm9GUKT-xh_/timg?image&amp;quality=100&amp;size=b4000_4000&amp;sec=1512358808&amp;di=33320c66139a12cdc9758418544501cc&amp;src=http://img.hc360.com/edu/info/images/200804/20080417005.jp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375400" y="3465513"/>
            <a:ext cx="2589213" cy="2901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AutoShape 6" descr="data:image/jpeg;base64,/9j/4AAQSkZJRgABAQAAAQABAAD/2wBDAAgGBgcGBQgHBwcJCQgKDBQNDAsLDBkSEw8UHRofHh0aHBwgJC4nICIsIxwcKDcpLDAxNDQ0Hyc5PTgyPC4zNDL/2wBDAQkJCQwLDBgNDRgyIRwhMjIyMjIyMjIyMjIyMjIyMjIyMjIyMjIyMjIyMjIyMjIyMjIyMjIyMjIyMjIyMjIyMjL/wAARCAF3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3+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QsAMk8UALRXK654+0TRXMHn/arrtDb/Mfzrk7rxd4n1hitlFHpduRw7/NJj6f/AKqBXPUpp4rePfNKkaj+J2AFc/fePfDGnEifWLcsP4YyXP8A47mvN5PD5vnEmrahd37jn97IQPyB/rV610fTLTHkWNupHRvLBYfief1pcwrnQP8AFvQGOLS31K794bY4P5kUz/haMb48rw7q7g/9M1H9apAqOQMU9XFHMFy+vxMjBxNoGrxj1EIP9atw/ErQn/1xvLX/AK72zD9RmsgSAcCnbl7ijmFc66x8U6JqOPsupW8hPbeAfyNawdSODxXmk2m6ddsWnsrd3/vmMb/++uv61HFpk1kwbTNWvrP0QSeZH+Kt1/Oi40z1GiuCg8Ta/pwxe2cOowgcy2p2Sfih/kDXQ6R4r0nWT5dvchZxw0Eo2SA9/lNMdzcopAQaWgYUUUUAFFFFABRRRQAUUUUAFFFFABRRRQAUUUUAFFFFABRRRQAUUUUAFFFFABRRRQAUUUUAFFFFABRRRQAUUUUAFFFFABRRRQAUUUUAFFFFABRRRQAUUUUAFFFFABRSGuF8Y+P00hzpukobrVHO0BQCEPv/AJxQB0WueJdN0G3LXlwiyEZWPPJ/+tXnGp61rniolPNax0xugTIZx+PP5/lVWy0meSf7dq85u71jkbjlU+nqff8ALFawQk0m+xLZRsNIsrBf3ce6Q/ekflmPua0VXHQU5YTjpT1iPUUhWGbfWjH0qcR+tPEOaQ7FTBppJFXfI5ppt+aLAVNxpd5FWDBz0pjQEUh2GLKRUom6DNQmMikwRzRcVi2s3vUN7p9lqaAXUIZx92RTtdfow5FMVvXrT1k5FFxWJbPVdc8PjAd9X08fwNj7RGPY9G/nXZ6Rr+n63a+fY3CyAHDr0ZD6Edq45JqrT6duuft+nTmy1FekyDiT2df4h+tXzdxo9Oork/D3i77Xdf2VqsX2TU0H3c/u5h/eRu/0611YIIyKZVxaKKKACiiigAooooAKKKKACiiigAooooAKKKKACiiigAooooAKKKKACiiigAooooAKKKKACiiigAooooAKKKKACiiigAooooAKKKKACiiigAooooAKQmgnFcH8QPGL6RCukaUfM1i7G1FHPlg/xH0pAU/HHjmSO7/4R3Qf3uoSr+9lQ8Qqe+fWsPRNAh0mNnyZruXmWd+WY/4U7w94fXTLc7iZryX5ppm5LGunttLnlIxGaNyHqUFhJqZLfnpXQQaEFUGWQKKtfZ7G2YYG/HWiwGBFZSycLGT+FXY9GlC7pSsa+rGtCTUio2wRqg9QKpyPJMcu5Y+9GgytLbwJwhLH17VF5YHQVc2UhjpAVdme1HlVZ2UhU5oGVTDUbQ9avbQaa0VAGc8PPSoXhrTaLFQtH7VNgMtk2noaSrzw+1V3jwaAIeVNSJLg9aay8VEDg0XFYs3dpb6pbiGcEFTujkQ4eNvVT2NaPhzxPcW16mia66/aTxa3XRblfT2f2/ycqOTBqS9srfVrI21yDjIZHU4ZGHRgfUVSYI9IUgjIpa4rwh4juGuG0LWHH9owruil7XEf94e/qK7XtVFBRRRQAUUUUAFFFFABRRRQAUUUUAFFFFABRRRQAUUUUAFFFFABRRRQAUUUUAFFFFABRRRQAUUUUAFFFFABRRRQAUUUUAFFFFABRRRQAUhNLUMj4pAY3ivxJb+GNBuNSnIJX5YkJ++56D/PavK/Cun3V5NN4g1U+ZfXh3qSPuKfT0zx+GKd4ovX8b+PhpkbFtI0o5kI6SSd/wBePoD612EEAUAY4HSglmnpgtoIdzoHlz3q62oNjCAKPas+OOrCpxTuCQ8zu/VjSAE9acqCpFX2pDIglKqcdKm2dKXbzSAhKc0Fam280m3mgCHb7UhT2qfbSEc0AQFKaVqyVphWgCuUGKjMferJWmkUAVTGPSq0kHXitBlqBx3oAzHjwcGqkkeO1arpnNVZY+PWoaAohsGp4pMYqGRNvNNVsdKBND9XsJL+2juLOTydStG822mHVWHY+xHFdj4T8RR+IdHScr5VzGTFcwk8xyDqP6iuXgk7GqBvP+EU8Tw6yvGn3xEF8OyH+GT8+CfetECZ6vRSKwYAilplBRRRQAUUUUAFFFFABRRRQAUUUUAFFFFABRRRQAUUUUAFFFFABRRRQAUUUUAFFFFABRRRQAUUUUAFFFFABRRRQAUUlLQAUUUxmwKAEd8CuW8b+IF8P+GLy8DYm2eXD/10bgfl1/Cuglk6815H8Rrg654x0bw4pJhj/wBJuQP0B/AH/voVI3oiTwJop0/Q45phm6uT5srHqSeg/LH45rs4ounFR2kISNQAAAMdK0I046UyBFTBqVUFPCVIq0DGBKeExUgWnbaQEe2lC5p+2jFAEe3nFJipQB3pCvNAEe31pCKkIpCDQBHtppWpgOKay0AQFeaaV4qfHFMI9qAICOKiZKssKiIoAqOnFV5E7VfdOKryLwaQGVNHVNlw3TFakynJqlJH70mgGxPgip7q1h1HT5rS4XdHKhU1UHDYq5A/SmSavw71aa80aTTL1919pkn2eUk/eXHyN9CP5Guyrye1uzoHxF0+6Hy2uqp9kn9BJn5CfzA/OvWBVlIKKKKBhRRRQAUUUUAFFFFABRRRQAUUUUAFFFFABRRRQAUUUUAFFFFABRRRQAUUUUAFFFFABRRRQAUUUUAFFFFACGkpTSGgBCeKhkbg805jVaV8VLGQzSV494ZkGu+Otd1gncgnMER9hxx+Cr+dela7qH9naRe3mcGCF5B9QpI/WuB+FtisHh+BsHdKzyknvk7f5KKEKR6DDHgCriJxTI0qyopiEC08LTsU4D1pMAC8UuKcBRigBuKNvrT6MUAR4xQRxT8UEDFAEPU0Y4qTaBTSMUANppFSYpCvNAERFNIqQqOaQrQBARTCKnK0wigCswNQOnFXGWonWkBmypjtVKRME8cVqyLVOWMUCM5o+eKWPIbFTMuD7U3gUWEzG8ZWrz+HZLmLie0YXEZ9Cpzn8sn8K9R0HUl1jQbDUVIIuYFkOPUjn9a4eeNbiylicbldSrD1B4NXvhLclvBg09zmTT7mWA5OeN28fo2PwqkOJ3dFFFMoKKKKACiiigAooooAKKKKACiiigAooooAKKKKACiiigAooooAKKKKACiiigAooopAFFFFMAooooAKKKKAENNPSnGmt0pAQuapTtxVqU8Gs+duDUspHH/ES4MXgnVSDy0Oz8yBUfgGAR+HbFV6i3TPtld3/s1VviVk+DL4Dp8hP/fYrY8FpjRrXAx/o8X/AKLSmiZbnTRpUyrTEBqYCgQAZ4pwGKBTsUCFFKBQBSjpQMMUgHNOoxmgQ3FAXNPxzSUxkZFNYVKRSEUgIcUc1IQKTZxQIjI9qaRUpGB0puDjigZCRxTSoqYjmozQBCwHNRMODU7Co2GaAKci9aqSCr7rmqco60AUJuKqNJg81anzzWfKKQmWkJeN1A7GmfC+XyvEPimy6Dz0nUezZ/8ArVLY3CmJo2+8Ace9UvAEmPiVr6DjdZWzfkiiqBbnqtFFFMoKKKKACiiigAooooAKKKKACiiigAooooAKKKKACiiigAooooAKKKKACiiigAooopAFFIKWgAooopgFFFFADTTWpxpj0gK0p4NZtweDWjN0NZdznmpLRyHjiIT+FNSTG4+VuA9wQa1fBbh9DsWHe1i/9AWq2vxGfR7+IDJe3kAHvtOKg+HNyJtA08g5zDt/Ikf0FOOxMtzuVFSAVGBg1IOlBI7FOHWkAyKdigQd6WjHFLjigApQcGgClHWgBOaMZpaPegBpWmkc1JRgUARYo6Gn4pCMUAMIpmKkI4pCKBkRHWmECpT3ppFAELComBqwwqFhQBWYVUmHWrrDNVJhjNAGXOKzpxWpOOKzZ+9IRXifa+RS/DxfM+JHiGZTuRbS3TcOmdq5GfbBH4VFna2fxqb4SxNL4g8UXjAcyxw8D0z/AExTiC3PVqKKKooKKKKACiiigAooooAKKKKACiiigAooooAKKKKACiiigAooooAKKKKACiiigAooooAKKKKQBRRRTAKKKKAENMbpTzTGpMCpN0rLuc81qTcg1l3PepZSMmQ4lDEbgDnB71ynw2Y2NvPprN82n3skH1XIYH8efyrq5B85rkbUHS/H+oRchNQt0ukGOrISGH16/mKIhNaHq2Oc9qeOKgtJBPZxODk4wamB7VRmPHtThTRTwKAENOFGKAMUAL9aX2oxmigAoIpaMUAIaTvT8Uh60AMoxxinYpDQAzvimkU4jvSc96QDCKaR7VIeKaRQMib2qJhUxqN+lAFZxVSYZBq44xVWboaAMu4FZcx5IrWuQayLjuaQjnPEGrrpls7Y3O6kKoOPqa6T4O3ulXFtqKaZLcyMWWS489AMORjgjgjjivEPiFrEk3iKa1ikIjjjEZA9ep/nXs3wB0v7J4Lnv2GDe3BK57qny5/Pd+VNFWSR6zRRRVAFFFFABRRRQAUUUZpAFFFFMAooooAKKKKACiiigAooooAKKKKACiiigAooooAKKKKACiiigAooooAKKKKAENRtT+1RtSAry9KzLnvWpJ0rOuB1qWUjHlHzVyni1GtP7O1yPOdPuAZcd4X+Vx/KutmHPFU7u2ivLWa1nUNFMhjcHuCMGpTsymro2dAuFZDAGDKRuQ+o7H8q2Dwa828HXs1lC2mXDlrzS5PIdj1eM8xt+WB+FelKyzwrKnRhn6VoYeQoNSioAcGpVNAyQDNOxQvIp2KYDMUuKdijFIYmKMUtFADaDS4FGKBDGpDSmk/lQAlJTuKQ0gGGmkU+mkUDIyKiYc1K1RNQBXeqkvTmrclUpzxQBQnOc1haxcx2VjPcyn93Ehdq2p2615T8U/EPlWA0uBwHlOZMH+Edvx/pSYdTylvtGt64Svzz3U+BjuzH/wCvX0p4L1iLShZ6DbTJFY2tsu+Zxjc3PTI5BY5zXz74G1Sw0jxpYahqKl7aByxAGecEA/gTn8K+kE8YaD4ksI7HTGjN7qUogChRlFADFj7Ko/OqKR21tqkMwK5JdPv4HAq+CCARyDXEfZrnTF32160yzXnkJEMEsoByCeucg10FnqKfJAWaOYDmGcbWP0Pf8KYWNiioUuFY7W+VvRqmoEFFFFABSEUtFACYopaKADNFGKSgBaKKKACiiigAooooAKKKKACiiigAooooAKKKKACiiigAooooAKKKKAG1G1SUxqTGQP0qhOtaDjiqkq5FIaMadeTVVq0Z0qi4wahlI5fXoW0vUYPEUCsyRJ5F9GozvgJ+97lTzXcaDfoQsJkV4pAGicHhgRwR9RWU6K6MrqGVhgqw4I9KwNHeTQtSXRJ2P2aUltMmJ6d2hJ9R1FXF30M5xe56fIhFMB5xUWnXq3cOxziVevvVh48VRBIj1KKqqcGp0fNAyTFLQDmigoSjFLRQIQ01qdTSaQDDR3pTSEZoEJ0pD0paTaT2pDGmmnpUuwdyBR+7UcnNMCuwJ7U0wuw4FWDcKvRKryXch7gUtAsMe14+ZgtZNwMMwJq1PMzDljWdM3BoA57xHq8Gk2DzSMAQDj2Hc/59h3r5t1vV5db1e4upFYs7ERID90dhXo/jfWxf3FzIZf8AQoTtB/v4OPl9Rn/HsK5vwj4an1PUG1OeILFuzGCMc+v4UuZbmns2ki7pPw2fUYbS380x3T/vJHHOxaz4dL17RtQbVoFcrbuV+0RJkRhDgtj04+leu6FcxaNpU8k4JvHOCQvCjoMe1advYLNoNzuCh7yNkjQj7oPTPuScn61KmW4I838D/Eh9P1qFtU8y4tLQOkSk4ILMxZyO7c/rXvmma9oHiy0Btp4Zx12Nwy/1/EV5rf8Awk0a60eKGEtBfImGuU6u3Ulh0PNecal4X8VeC5/Pi8yWFDkT2xJA+o6irUjNxZ9MS2N7ac2ki3MP/PCc/MP91v8AHP1qOPWEjLRMXhnUZME64OPUHoR9K8d8MfHC5tfLttZj+0oMAyDhx+Peu+uvFmleKL3R7O0mH2a43zzl/lYRx4JH0PT6ZpiOvi1WMMEnljyV3KUOQaz9X8Z6To3liaUyM7FdqdRgA8/mKwIbdotTMtpNDFbTRSXjKy/LBECdv4sST+fpXi63ereKNe1K6gVS8e+cqxOOcAAe+MflRqDR9K6X4g03WIw1ndI7d0PDD8K0818pQa/e6VdhbqOe1lB4ccV6X4d+Kk8aJHf4uosYDj7woEex0VkaR4j0zWow1ncqW7o3DD8K1s0wFooooAKKKKACiiigAooooAKKKKACiiigAooooAKKKKACiiigAooooAKKKKAGmmmnmkNAELiq0gq2wqF1qSjMnSs6VMGtmVM5rPmj61LQzOIqnqemwapYva3AODyrrw0bDowPYitFkwajK81JRn6Hql0lz9gvyBq0AyHHC3cY/jX3HcV3VleR3kQ6BwORXEalpsOowqrlo5Y23wzocPE3qDS6RrU63i2GolINUA/duOI7sD+Jewb1WtIyuZSjbVHeNFjpTACKis9QS4Gx/kkHBB9atsmTmqJsIjVIDmotpFKDQFyWimhqUGgdxaaRS5oJoAjNJQx5xTaQhTSc0ZpM0gEYc0w05jUTNQMY5xVeRuDzUrHNV5NqqWc4AoAgkBZSe1cx4mv0j0m8gSdYpJIHRJC+0KxUhTntzirWv+IYrK1dmdUjTqT/AC+vtXn9tbXvjC8W8uhJFpUZzHGTgzHuT7e/5UPRagtXoclZ+GdS1HVoLfUbKe3tLZQ7CRSBK3qD0I+lehW1qltEkUSBVQYAFbIs8KqgYVRgAdhTGs8HgVhK7Onm6sqKqsrIwBVhgg1bhjZQm2aQbPuZOQPwphgZD0p6ZAFTqh3ua9vq8sIC3CZX++nI/Edq0o57a8TKsrA1zayc0vAbfG5ik/vL3+o71SkJoz/Fnw30HVonuvKNrOOd9uANx9MdDmvI9e8Ma54b1xbSEyyF4y3mQMT+7H3h9P8AGvcodSaa6WO9kRY4PnznAc9j+FRWr28t/d6/PIEjiiIWQ8bYlyf6k/lWikQ4niZ+IOrWGm6laTXBnl1COOJmYndFGhPyfl/OofBfi6LSpLgXLYa4lDsx/H/E1g+JrtdZ12+1KKNY455SyIoxgdB/jWCcqfQ1qjN9j6OS70bX7TbMsMisODxXNan4BeIm50a6Kk8+WTxXlGn63eac4aGVhj0Nd9oXxGK7Y7rgdzTJsNi1fUtFuVW+hlgcH5ZFyK9I8N/FW5jVI7plu4RxuJw4/Gs6HUtJ16ERSpHIjetYmpfD8qxudIuCjddmeKTQHvWj+KdK1pB9muVEneNzhvyrazXyUNV1bQrkJqMEkZU8SpXonhn4rXcKIk8gvIB/e++PxoGe40Vg6L4v0nW0UQXASU9YpOD/APXrdByKAFooooAKKKKADNFFGKACikpc0AFFFFABRRRQAUUUUAFFFFABRRRQAU006kIoAYRUTrU5pjLSGVHXiqksea0WWq7pSGjIlixVVlx2rXli9qpSQ1DRSZRINVL/AE+01K3NvdxB0zkHoVPYg9jWi6YqLbipGZsGqXejHytWd7myA+TUVXLxD0lHcf7X5111nqoEMbtIs0DjKTxncrD61ggcY7HqPWswadPp8r3GiXAtHY5e2dd0Evrlf4T7itIz7kOHVHo8cscy5VgaUqD0rhbTxLFDMsWpxtpNwxwrOd9vIf8AZcdPxxXQnW3tQGuYHa3PSeL94v6c/pVkPzNjaaORUFrqdpeIHhnRgfQ1aBB6UCsRk5pN1SYFIUBoCxCTzQTmpDFmjy8UhkOSKQk4qbyxUUjQw8ySKv1NAiPk00oT1qvc6zaw8Kdx7f56muS17xpFZjbNcx24J+71Yj/dHP50WC51F5f29ojFmDEcYz0rivEPi2G1HllmeZ+I4I+XcnoAB0rFW717xA4OnwNZWjf8vdyPmYf7K/5+tb2j+GbPSmMqB57pvvXMx3Of8PwpXSKUW9znLTw3fa7cJe+IMJCvMVip4H+/6/T867OK1VVVVUBQMAAcAVcjg9qspB7VD13NLWKAt/ag2o9K1BBx0pWh4osBiPag9BVZ7XGa6BoPaq0lt14pOI0znpIipqFmINbcttz0rOntiM8VDRSZRcqwG5QceorivHl3eQ6ONNt5ylrcMWkUDkgY4z6V2ckbL2rOv7GC/g8q4jDr1HqPpSTsxvVHhssGBgCqctuCeVxXpeqeCmG57N/MH9xjg1yF7pU1q5SSJkYdmGK3jK5i00cvJAynjmouVPcVrvA245U1DJb5GMVVyRLDWbzT5A0UrDHbNd5oXxGdGVLng9zXnMluVPFQkFTzwaq4H0NBqmla9b7JRHIGGOQDWHqfw+jkLXGjz+TJ12Z4ryGy1O6sZN0MhB+tdxoXxElgZI7o8dCwoAlN1rGhThL6CQBT/rVzXf8Ahn4p3tqEjll+1Q/3JD8wHsaZZ69pWuweXL5cgYchqy9T8B2twDcaXP5bjnZnjNFgPatE8aaTrYVY5hDOf+WchwfwNdECD0NfJc0ms+H5cXtu5jB4kGf5123hj4oXlntjFwtxCOscp5A9jS2A9/orl9D8daRrCqhlFvOf4JDjP0NdMGDDIOQe4oAdRRRQAUmKWigBKM0tJikAA0tNpaAFopM0tMAooooAKKKKACiiigBCKaRT6TFAETComWrBpjLSGU3TPaq8kVX2SomSpsO5kyw1WaMitd4qrSQe1S0O5mFaZirjwkVA0ZqSiB0WRGSRVdD1VhkH8DWeulfY3MukXtxpz944zuhP1jbj8sVplTmm4oTCxnvcagADqGkWt9j/AJbWEhhlHvtOPyDVZt/FOm2ybJb+9ssdtQgYY9t/T9TU30oyeeetXzshwRoW/iBZ1BttTsJx6LOAf1qw2s3yEA228HurKf61zFxo+mXIPnabaOTyW8lQ35gZ/Ws5/B2guSf7PVTnqsjj+tNTQuR9zspfElxEufs/6qP5tVKXxkqKTJc2sJ9HnQf1Ncp/whGgsVzaOdvTMz/41NF4O0BP+YbG/wDvszfzNHOg5H3LN18QrFCwk1e3OB92LdIf0AFZb+K7vUV26fpOp3YbkO6iCP8AMHOPqRW9aaVYWRBtbG2gb+9HCqn8wM1eCGjnD2fc5H+yvE+qZW7vLbTLZv8AllaZaQ/Vv8Ca09M8JaZpzLKITcXA/wCW9wd7fh2H4CuhWMmp0h56Um2yrJFZIaspAT2qwkAqzHFiiwyvHBVhIeOlTpCMVMsdOwrlcRY7UGKrYjxS+XRYLlBovaoXh9q0zHTGiosK5iywZ7VQmt8g8V0Lw1VltuOlKw7nJ3NsRnisuWIqcV189pkHism5sc54qHEtM5xkNVbqyt7yLZcQrIvoR0ramtGXtVNoSo561IziNT8Fo+5rJx/uP/jXH3+jT2khSaFkPTkcV7EV9O1V57eK4jKTRq6nswzVKbJcU9jxCW2KnBFVJLcEdK9U1LwdDMC9o+xv7jcj864/UNCuLJsTRMnoccH6GrU7kOLW5yL27DpUBBU8it6W1K9RVOW2ByCKu5JWtNRubNw0MrKR6Gu30P4iXFsVjuyWGfvVw0luR0qAgqeRiquFj6E07xRpeuW3lTeW4bqGANZerfD2xvc3OkTfZ5TztB4JrxW3vJ7Zw8UjKR6Guw0X4g31kVS4JdAQM57UAaE413w5LtvYHeIHiReRXY+GfideWASNbkyR8Zhl5H4GpNM8Yafq8GyYxvu42tiqup+C9N1LNxp7iGU9l6UmgPXtD+IWkauFjlf7NOeNr9D9DXWo6uoZWDKehBzmvkm5s9b0F/3sbSQj+Jea6bwz8TL7TCqJcNszzDKcj/61AH0kKK4nQfiRpWqhY7o/ZJj/AHjlT9DXZxypKgeN1dDyCpyDQA+ijNFABRiiigAxSUtFACUtJiigBaKTNFAC0UUUAFFFFACEU3FPpCKAIytRstT00ikMqslRNHVwrTGSlYdzOkh9qrPBWq0dRtFSaHcxnhPpURiI7VsND7VC1vntU8o7mSU9qbsxWm1tTDbe1KwXM7aaNh9Kv/ZvagW3tQkO5QEZzTxF7Ve+ze1PFv7UcorlMRe1SLDV1bapVg9qpILlRIParCQn8KsLDzUyR4p2EQrH7VYSOpFjqRVpiuMVMU8LTsU7FFhXG4oxTsUUxDSoppSpcUmKAIDHxUTxAjpVvFNK0DMyW3BHSqE1qD2rdaOq8kNKw7nMz2XtWbcWI9K66S3B7VTltQe1S4lXOMmsmXOBVJ4SvWuxmsh6Vmz2PXiocR3OZZSO1RyxJKhSRVZT1BHFa81kQSQMVSkhZT0qbFHJal4StrgFrU+S5/hPKn/CuN1Lw/dWLHzYSB2Ycqfxr1lkx1qCSJXUq6hlPUEZzTUmiXFM8UltdpPymqUlv6ivWtQ8K2l2C0GIXPbHy/lXG6n4durEnzIjs7OvIrRTRDi0ca9vg8VAVKnkVuy2hXtVOS3z2q7klOC5lt3DxuVI9DXVaP45vLHakrllHrXLvbkdKgKkdRTuB7jpnjOw1KER3BX5uMNRqPg/StWDTWbeTM3IKnivEobiWBt0blcehrpdH8ZXlgVV5GK+/SmBu3Oma5oDEMhmgB4Yc1u+G/iPqGkyKkVyyqOsUnKmrOleNbO/jEd0Bz69Kk1LwrpOsxmW0IhmI6pRYR6j4f8AifpephY77FrMf4uqE/XtXcwzxTxiSGRZEPRlORXyPeaNrWgOSN00A6MvPFbfh34g6jo04EV1IgzzG/Kn8DSsxn1DRXn3h/4p6dqCpFqA+zyH/loDlD/hXeW9zDdRCWCRZI26MpyDQBLRRRQAUUUUAJiilooAKKKKACiiigAooooATFIRTqKAG4puKfijFAERWmlKmxSEUrAVjHTDFmre2k2e1FhlMw+1NMPtV0pSbKVh3KXk+1Hke1XfLo2UWC5UEA9KcIfarWwUoQUWC5XEVOEXFThaXbTsK5EEFPC0/FAFFguJilApcUuKBCUtFFMAooooAKKKKAEoxS0UAMIphWpTSUgKzR57VA8XtV4imMlAzLkgBqpLag54raaOoHipWC5zs9iDnis2ew46V1jwe1VJbXPapaKTOLnsSCcCqEtuynpXaT2QOeKzZ7DrxUOJVzlmTA6VEyA5BGQeoNbU9gVzgVRkt2Q8ipsUctqPhmzvMvH+5kP90cH8K4/UvDV3Z5Zoiyf305H/ANavUGQioyo5BGfrTUmhOKZ4pNalSeOKpyQdeK9d1Hw5Y3oLBPKkP8S9/wAK4/U/C93abmCeZH/eT/CtFNGbi0cQ9uQeKhYFeCK3JrRlP3apyQeoq7klGKaSFgyMQa6LSfF13p5A3ED26flWC9uR0qFkZetVcD2LSPHNvdoqXO05GCTzV290DSNciMtu6xzY4KV4jHNJE25HKn2rd0zxRc2bDczD3FFwOkvtD1jRWLxhpYR3UZrS8PePtQ0ecCK4eFsjKH7p+oqfSPG8U6BLgh0Iwav3mhaL4gjMkBWKU87k9aBHpXh74r2V8qR6kohc8eanK/l2r0G0vba+hEttOksZ/iRs18nXvhvWNGcyW7GaEH+HnitHw7441HSLlfLmkhcdV7H6ikM+qKKyfDmq/wBt6DaagVCtMmSB69K1qACiiigAooooAKKKKACiiigAooooAKKKKACiiigBKKWigBuKMCnUYoAbilxS4ooATFFLRQAlGKWigBMUtFFABRRRQAUUUUAFFFFABRRRQAUUUUAFJS0UAJSEU6jFAEZWomSrFNIpAVGj9qheLNX2Wo2SlYZmSQZ7VVktgR0rYaPioHi9qLDOfnsge1Z1xYZ7flXVPCD2qrLbA9qlodzi59P5OBWfLbMp6V201mD2rPn0/PaocSkzj2Qgmo2XBxXQT6fjOBWdNaMvapaKuczqGgWV9ktH5ch/jQY/P1rktS8KXNtl4185B/Eg5/KvR5IivaoSOuaak0JxTPGp7Nl7HiqbwcV6/faNZ34Jkj2v/fXg1yepeEriINJCPOQen3h+FaKdzNxaODkt/Sq7IVNb1xYyRMQVOfTGKpSQe1XcRnpI8TBkYqR6Vs6f4kubRhljx3BrNlhJOcc1AYmBxjNO4j1PR/HHmIEmKuv61J4ifSLvT2urdVW7bhQo5JPbFeUI7RtlSQR6V6b8I9FufFXjK188M1nYYuJSemQflH4n+Rp7iPpjwvpp0jw1p9g/34YFV/8Aexz+ua16QDAxS0hrQKKKKACiiigAooooAKKKKACiiigAooooAKKKKACiiigAooooAKKKKACiiigAooooAKKKKACiiigAooooAKKKKACiiigAooooAKKKKACiiigApMUtFADSKaVp9FICEpTGT2qximlaBlRo6heIelXylRMlIDOeAelVpLcHtWu0dQtFQNGDNZg54rNnsM9q6l4arSW47ipaHc4y407rgVmT2RXPFd1NZg9qz59PznipcSrnEtCV4xUJXAI711FxpvXArMl04gng1Nh3OavNJtL7/XRDd2YcEVy+peEZUBe3/er6Dhq9Ce1ZT0NRmE+hoTaCyZ41cabLExDIcjqCMGqMlsQenPvXts2jQ6hhZYQx9cc/nVa4+FUt4ge0kBJ/gfg1pGVzNqx4t9hd5AiKS7EBQvOTX1j8KvBQ8IeFIlnQC/ugJbg9wT0X8B/WsPwL8J4tJv4tU1TZJNEcxR9QD6n+lesAYGK0IFooooGFFFFABRRRQAUUUUAFFFFABRRRQAUUUUAFFFFABRRRQAUUUUAFFFFABRRRQAUUUUAFFFFABRRRQAUUUUAFFFFABRRRSAKKSigYUUUUALRSUtAgooopgFFFFABSEUtFADcU0rT6MUgIitRtHVgikxQMqNHUTRZq8VqMx0rAZ7w8VXe2B7VqmOozFRYdzEksgc8VTm07PaukMOaYbYHtSsFzkJdJzn5arnRST92u2+xg9hThZL6Clyj5jl7LRgrgla6iytFjUDFTR2yqelWUXAqkrCuSKu1cU6kFLVEhRRSUALRRRQAUUUUAFFFFABRRRQAUUUUAFFFFABRRRQAUUUUAFFFFABRRRQAUUUUAFFFFABRRRQAUUUUAFFFFABRRSUgCiiikMKSlpKACilpKAClpKKYC0tJRQIWiiimAUUUUAFFFFABikxS0UAJim4p9FAEe2k2VJikpAR7KPLqTFFADAlO20tGKAE2ijFOpKAAU6m06mAGkApaKACiiigAooooAKKKKACiiigAooooAKKKKACiiigAooooAKKKKACiiigAooooAKKKKACiiigAooooAKKKKQBSUUUAFFFFAwooopAFFFFABSUUUwFooooAKXvRRQIKKKKACiiimAUUUUAFFFFABRiiigBMUUUUAFFFFABRiiigAooooAWiiigAooooA/9k=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180975" y="-212725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buClrTx/>
              <a:buFontTx/>
            </a:pP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00" name="AutoShape 8" descr="data:image/jpeg;base64,/9j/4AAQSkZJRgABAQAAAQABAAD/2wBDAAgGBgcGBQgHBwcJCQgKDBQNDAsLDBkSEw8UHRofHh0aHBwgJC4nICIsIxwcKDcpLDAxNDQ0Hyc5PTgyPC4zNDL/2wBDAQkJCQwLDBgNDRgyIRwhMjIyMjIyMjIyMjIyMjIyMjIyMjIyMjIyMjIyMjIyMjIyMjIyMjIyMjIyMjIyMjIyMjL/wAARCAF3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3+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QsAMk8UALRXK654+0TRXMHn/arrtDb/Mfzrk7rxd4n1hitlFHpduRw7/NJj6f/AKqBXPUpp4rePfNKkaj+J2AFc/fePfDGnEifWLcsP4YyXP8A47mvN5PD5vnEmrahd37jn97IQPyB/rV610fTLTHkWNupHRvLBYfief1pcwrnQP8AFvQGOLS31K794bY4P5kUz/haMb48rw7q7g/9M1H9apAqOQMU9XFHMFy+vxMjBxNoGrxj1EIP9atw/ErQn/1xvLX/AK72zD9RmsgSAcCnbl7ijmFc66x8U6JqOPsupW8hPbeAfyNawdSODxXmk2m6ddsWnsrd3/vmMb/++uv61HFpk1kwbTNWvrP0QSeZH+Kt1/Oi40z1GiuCg8Ta/pwxe2cOowgcy2p2Sfih/kDXQ6R4r0nWT5dvchZxw0Eo2SA9/lNMdzcopAQaWgYUUUUAFFFFABRRRQAUUUUAFFFFABRRRQAUUUUAFFFFABRRRQAUUUUAFFFFABRRRQAUUUUAFFFFABRRRQAUUUUAFFFFABRRRQAUUUUAFFFFABRRRQAUUUUAFFFFABRSGuF8Y+P00hzpukobrVHO0BQCEPv/AJxQB0WueJdN0G3LXlwiyEZWPPJ/+tXnGp61rniolPNax0xugTIZx+PP5/lVWy0meSf7dq85u71jkbjlU+nqff8ALFawQk0m+xLZRsNIsrBf3ce6Q/ekflmPua0VXHQU5YTjpT1iPUUhWGbfWjH0qcR+tPEOaQ7FTBppJFXfI5ppt+aLAVNxpd5FWDBz0pjQEUh2GLKRUom6DNQmMikwRzRcVi2s3vUN7p9lqaAXUIZx92RTtdfow5FMVvXrT1k5FFxWJbPVdc8PjAd9X08fwNj7RGPY9G/nXZ6Rr+n63a+fY3CyAHDr0ZD6Edq45JqrT6duuft+nTmy1FekyDiT2df4h+tXzdxo9Oork/D3i77Xdf2VqsX2TU0H3c/u5h/eRu/0611YIIyKZVxaKKKACiiigAooooAKKKKACiiigAooooAKKKKACiiigAooooAKKKKACiiigAooooAKKKKACiiigAooooAKKKKACiiigAooooAKKKKACiiigAooooAKQmgnFcH8QPGL6RCukaUfM1i7G1FHPlg/xH0pAU/HHjmSO7/4R3Qf3uoSr+9lQ8Qqe+fWsPRNAh0mNnyZruXmWd+WY/4U7w94fXTLc7iZryX5ppm5LGunttLnlIxGaNyHqUFhJqZLfnpXQQaEFUGWQKKtfZ7G2YYG/HWiwGBFZSycLGT+FXY9GlC7pSsa+rGtCTUio2wRqg9QKpyPJMcu5Y+9GgytLbwJwhLH17VF5YHQVc2UhjpAVdme1HlVZ2UhU5oGVTDUbQ9avbQaa0VAGc8PPSoXhrTaLFQtH7VNgMtk2noaSrzw+1V3jwaAIeVNSJLg9aay8VEDg0XFYs3dpb6pbiGcEFTujkQ4eNvVT2NaPhzxPcW16mia66/aTxa3XRblfT2f2/ycqOTBqS9srfVrI21yDjIZHU4ZGHRgfUVSYI9IUgjIpa4rwh4juGuG0LWHH9owruil7XEf94e/qK7XtVFBRRRQAUUUUAFFFFABRRRQAUUUUAFFFFABRRRQAUUUUAFFFFABRRRQAUUUUAFFFFABRRRQAUUUUAFFFFABRRRQAUUUUAFFFFABRRRQAUhNLUMj4pAY3ivxJb+GNBuNSnIJX5YkJ++56D/PavK/Cun3V5NN4g1U+ZfXh3qSPuKfT0zx+GKd4ovX8b+PhpkbFtI0o5kI6SSd/wBePoD612EEAUAY4HSglmnpgtoIdzoHlz3q62oNjCAKPas+OOrCpxTuCQ8zu/VjSAE9acqCpFX2pDIglKqcdKm2dKXbzSAhKc0Fam280m3mgCHb7UhT2qfbSEc0AQFKaVqyVphWgCuUGKjMferJWmkUAVTGPSq0kHXitBlqBx3oAzHjwcGqkkeO1arpnNVZY+PWoaAohsGp4pMYqGRNvNNVsdKBND9XsJL+2juLOTydStG822mHVWHY+xHFdj4T8RR+IdHScr5VzGTFcwk8xyDqP6iuXgk7GqBvP+EU8Tw6yvGn3xEF8OyH+GT8+CfetECZ6vRSKwYAilplBRRRQAUUUUAFFFFABRRRQAUUUUAFFFFABRRRQAUUUUAFFFFABRRRQAUUUUAFFFFABRRRQAUUUUAFFFFABRRRQAUUlLQAUUUxmwKAEd8CuW8b+IF8P+GLy8DYm2eXD/10bgfl1/Cuglk6815H8Rrg654x0bw4pJhj/wBJuQP0B/AH/voVI3oiTwJop0/Q45phm6uT5srHqSeg/LH45rs4ounFR2kISNQAAAMdK0I046UyBFTBqVUFPCVIq0DGBKeExUgWnbaQEe2lC5p+2jFAEe3nFJipQB3pCvNAEe31pCKkIpCDQBHtppWpgOKay0AQFeaaV4qfHFMI9qAICOKiZKssKiIoAqOnFV5E7VfdOKryLwaQGVNHVNlw3TFakynJqlJH70mgGxPgip7q1h1HT5rS4XdHKhU1UHDYq5A/SmSavw71aa80aTTL1919pkn2eUk/eXHyN9CP5Guyrye1uzoHxF0+6Hy2uqp9kn9BJn5CfzA/OvWBVlIKKKKBhRRRQAUUUUAFFFFABRRRQAUUUUAFFFFABRRRQAUUUUAFFFFABRRRQAUUUUAFFFFABRRRQAUUUUAFFFFACGkpTSGgBCeKhkbg805jVaV8VLGQzSV494ZkGu+Otd1gncgnMER9hxx+Cr+dela7qH9naRe3mcGCF5B9QpI/WuB+FtisHh+BsHdKzyknvk7f5KKEKR6DDHgCriJxTI0qyopiEC08LTsU4D1pMAC8UuKcBRigBuKNvrT6MUAR4xQRxT8UEDFAEPU0Y4qTaBTSMUANppFSYpCvNAERFNIqQqOaQrQBARTCKnK0wigCswNQOnFXGWonWkBmypjtVKRME8cVqyLVOWMUCM5o+eKWPIbFTMuD7U3gUWEzG8ZWrz+HZLmLie0YXEZ9Cpzn8sn8K9R0HUl1jQbDUVIIuYFkOPUjn9a4eeNbiylicbldSrD1B4NXvhLclvBg09zmTT7mWA5OeN28fo2PwqkOJ3dFFFMoKKKKACiiigAooooAKKKKACiiigAooooAKKKKACiiigAooooAKKKKACiiigAooopAFFFFMAooooAKKKKAENNPSnGmt0pAQuapTtxVqU8Gs+duDUspHH/ES4MXgnVSDy0Oz8yBUfgGAR+HbFV6i3TPtld3/s1VviVk+DL4Dp8hP/fYrY8FpjRrXAx/o8X/AKLSmiZbnTRpUyrTEBqYCgQAZ4pwGKBTsUCFFKBQBSjpQMMUgHNOoxmgQ3FAXNPxzSUxkZFNYVKRSEUgIcUc1IQKTZxQIjI9qaRUpGB0puDjigZCRxTSoqYjmozQBCwHNRMODU7Co2GaAKci9aqSCr7rmqco60AUJuKqNJg81anzzWfKKQmWkJeN1A7GmfC+XyvEPimy6Dz0nUezZ/8ArVLY3CmJo2+8Ace9UvAEmPiVr6DjdZWzfkiiqBbnqtFFFMoKKKKACiiigAooooAKKKKACiiigAooooAKKKKACiiigAooooAKKKKACiiigAooopAFFIKWgAooopgFFFFADTTWpxpj0gK0p4NZtweDWjN0NZdznmpLRyHjiIT+FNSTG4+VuA9wQa1fBbh9DsWHe1i/9AWq2vxGfR7+IDJe3kAHvtOKg+HNyJtA08g5zDt/Ikf0FOOxMtzuVFSAVGBg1IOlBI7FOHWkAyKdigQd6WjHFLjigApQcGgClHWgBOaMZpaPegBpWmkc1JRgUARYo6Gn4pCMUAMIpmKkI4pCKBkRHWmECpT3ppFAELComBqwwqFhQBWYVUmHWrrDNVJhjNAGXOKzpxWpOOKzZ+9IRXifa+RS/DxfM+JHiGZTuRbS3TcOmdq5GfbBH4VFna2fxqb4SxNL4g8UXjAcyxw8D0z/AExTiC3PVqKKKooKKKKACiiigAooooAKKKKACiiigAooooAKKKKACiiigAooooAKKKKACiiigAooooAKKKKQBRRRTAKKKKAENMbpTzTGpMCpN0rLuc81qTcg1l3PepZSMmQ4lDEbgDnB71ynw2Y2NvPprN82n3skH1XIYH8efyrq5B85rkbUHS/H+oRchNQt0ukGOrISGH16/mKIhNaHq2Oc9qeOKgtJBPZxODk4wamB7VRmPHtThTRTwKAENOFGKAMUAL9aX2oxmigAoIpaMUAIaTvT8Uh60AMoxxinYpDQAzvimkU4jvSc96QDCKaR7VIeKaRQMib2qJhUxqN+lAFZxVSYZBq44xVWboaAMu4FZcx5IrWuQayLjuaQjnPEGrrpls7Y3O6kKoOPqa6T4O3ulXFtqKaZLcyMWWS489AMORjgjgjjivEPiFrEk3iKa1ikIjjjEZA9ep/nXs3wB0v7J4Lnv2GDe3BK57qny5/Pd+VNFWSR6zRRRVAFFFFABRRRQAUUUZpAFFFFMAooooAKKKKACiiigAooooAKKKKACiiigAooooAKKKKACiiigAooooAKKKKAENRtT+1RtSAry9KzLnvWpJ0rOuB1qWUjHlHzVyni1GtP7O1yPOdPuAZcd4X+Vx/KutmHPFU7u2ivLWa1nUNFMhjcHuCMGpTsymro2dAuFZDAGDKRuQ+o7H8q2Dwa828HXs1lC2mXDlrzS5PIdj1eM8xt+WB+FelKyzwrKnRhn6VoYeQoNSioAcGpVNAyQDNOxQvIp2KYDMUuKdijFIYmKMUtFADaDS4FGKBDGpDSmk/lQAlJTuKQ0gGGmkU+mkUDIyKiYc1K1RNQBXeqkvTmrclUpzxQBQnOc1haxcx2VjPcyn93Ehdq2p2615T8U/EPlWA0uBwHlOZMH+Edvx/pSYdTylvtGt64Svzz3U+BjuzH/wCvX0p4L1iLShZ6DbTJFY2tsu+Zxjc3PTI5BY5zXz74G1Sw0jxpYahqKl7aByxAGecEA/gTn8K+kE8YaD4ksI7HTGjN7qUogChRlFADFj7Ko/OqKR21tqkMwK5JdPv4HAq+CCARyDXEfZrnTF32160yzXnkJEMEsoByCeucg10FnqKfJAWaOYDmGcbWP0Pf8KYWNiioUuFY7W+VvRqmoEFFFFABSEUtFACYopaKADNFGKSgBaKKKACiiigAooooAKKKKACiiigAooooAKKKKACiiigAooooAKKKKAG1G1SUxqTGQP0qhOtaDjiqkq5FIaMadeTVVq0Z0qi4wahlI5fXoW0vUYPEUCsyRJ5F9GozvgJ+97lTzXcaDfoQsJkV4pAGicHhgRwR9RWU6K6MrqGVhgqw4I9KwNHeTQtSXRJ2P2aUltMmJ6d2hJ9R1FXF30M5xe56fIhFMB5xUWnXq3cOxziVevvVh48VRBIj1KKqqcGp0fNAyTFLQDmigoSjFLRQIQ01qdTSaQDDR3pTSEZoEJ0pD0paTaT2pDGmmnpUuwdyBR+7UcnNMCuwJ7U0wuw4FWDcKvRKryXch7gUtAsMe14+ZgtZNwMMwJq1PMzDljWdM3BoA57xHq8Gk2DzSMAQDj2Hc/59h3r5t1vV5db1e4upFYs7ERID90dhXo/jfWxf3FzIZf8AQoTtB/v4OPl9Rn/HsK5vwj4an1PUG1OeILFuzGCMc+v4UuZbmns2ki7pPw2fUYbS380x3T/vJHHOxaz4dL17RtQbVoFcrbuV+0RJkRhDgtj04+leu6FcxaNpU8k4JvHOCQvCjoMe1advYLNoNzuCh7yNkjQj7oPTPuScn61KmW4I838D/Eh9P1qFtU8y4tLQOkSk4ILMxZyO7c/rXvmma9oHiy0Btp4Zx12Nwy/1/EV5rf8Awk0a60eKGEtBfImGuU6u3Ulh0PNecal4X8VeC5/Pi8yWFDkT2xJA+o6irUjNxZ9MS2N7ac2ki3MP/PCc/MP91v8AHP1qOPWEjLRMXhnUZME64OPUHoR9K8d8MfHC5tfLttZj+0oMAyDhx+Peu+uvFmleKL3R7O0mH2a43zzl/lYRx4JH0PT6ZpiOvi1WMMEnljyV3KUOQaz9X8Z6To3liaUyM7FdqdRgA8/mKwIbdotTMtpNDFbTRSXjKy/LBECdv4sST+fpXi63ereKNe1K6gVS8e+cqxOOcAAe+MflRqDR9K6X4g03WIw1ndI7d0PDD8K0818pQa/e6VdhbqOe1lB4ccV6X4d+Kk8aJHf4uosYDj7woEex0VkaR4j0zWow1ncqW7o3DD8K1s0wFooooAKKKKACiiigAooooAKKKKACiiigAooooAKKKKACiiigAooooAKKKKAGmmmnmkNAELiq0gq2wqF1qSjMnSs6VMGtmVM5rPmj61LQzOIqnqemwapYva3AODyrrw0bDowPYitFkwajK81JRn6Hql0lz9gvyBq0AyHHC3cY/jX3HcV3VleR3kQ6BwORXEalpsOowqrlo5Y23wzocPE3qDS6RrU63i2GolINUA/duOI7sD+Jewb1WtIyuZSjbVHeNFjpTACKis9QS4Gx/kkHBB9atsmTmqJsIjVIDmotpFKDQFyWimhqUGgdxaaRS5oJoAjNJQx5xTaQhTSc0ZpM0gEYc0w05jUTNQMY5xVeRuDzUrHNV5NqqWc4AoAgkBZSe1cx4mv0j0m8gSdYpJIHRJC+0KxUhTntzirWv+IYrK1dmdUjTqT/AC+vtXn9tbXvjC8W8uhJFpUZzHGTgzHuT7e/5UPRagtXoclZ+GdS1HVoLfUbKe3tLZQ7CRSBK3qD0I+lehW1qltEkUSBVQYAFbIs8KqgYVRgAdhTGs8HgVhK7Onm6sqKqsrIwBVhgg1bhjZQm2aQbPuZOQPwphgZD0p6ZAFTqh3ua9vq8sIC3CZX++nI/Edq0o57a8TKsrA1zayc0vAbfG5ik/vL3+o71SkJoz/Fnw30HVonuvKNrOOd9uANx9MdDmvI9e8Ma54b1xbSEyyF4y3mQMT+7H3h9P8AGvcodSaa6WO9kRY4PnznAc9j+FRWr28t/d6/PIEjiiIWQ8bYlyf6k/lWikQ4niZ+IOrWGm6laTXBnl1COOJmYndFGhPyfl/OofBfi6LSpLgXLYa4lDsx/H/E1g+JrtdZ12+1KKNY455SyIoxgdB/jWCcqfQ1qjN9j6OS70bX7TbMsMisODxXNan4BeIm50a6Kk8+WTxXlGn63eac4aGVhj0Nd9oXxGK7Y7rgdzTJsNi1fUtFuVW+hlgcH5ZFyK9I8N/FW5jVI7plu4RxuJw4/Gs6HUtJ16ERSpHIjetYmpfD8qxudIuCjddmeKTQHvWj+KdK1pB9muVEneNzhvyrazXyUNV1bQrkJqMEkZU8SpXonhn4rXcKIk8gvIB/e++PxoGe40Vg6L4v0nW0UQXASU9YpOD/APXrdByKAFooooAKKKKADNFFGKACikpc0AFFFFABRRRQAUUUUAFFFFABRRRQAU006kIoAYRUTrU5pjLSGVHXiqksea0WWq7pSGjIlixVVlx2rXli9qpSQ1DRSZRINVL/AE+01K3NvdxB0zkHoVPYg9jWi6YqLbipGZsGqXejHytWd7myA+TUVXLxD0lHcf7X5111nqoEMbtIs0DjKTxncrD61ggcY7HqPWswadPp8r3GiXAtHY5e2dd0Evrlf4T7itIz7kOHVHo8cscy5VgaUqD0rhbTxLFDMsWpxtpNwxwrOd9vIf8AZcdPxxXQnW3tQGuYHa3PSeL94v6c/pVkPzNjaaORUFrqdpeIHhnRgfQ1aBB6UCsRk5pN1SYFIUBoCxCTzQTmpDFmjy8UhkOSKQk4qbyxUUjQw8ySKv1NAiPk00oT1qvc6zaw8Kdx7f56muS17xpFZjbNcx24J+71Yj/dHP50WC51F5f29ojFmDEcYz0rivEPi2G1HllmeZ+I4I+XcnoAB0rFW717xA4OnwNZWjf8vdyPmYf7K/5+tb2j+GbPSmMqB57pvvXMx3Of8PwpXSKUW9znLTw3fa7cJe+IMJCvMVip4H+/6/T867OK1VVVVUBQMAAcAVcjg9qspB7VD13NLWKAt/ag2o9K1BBx0pWh4osBiPag9BVZ7XGa6BoPaq0lt14pOI0znpIipqFmINbcttz0rOntiM8VDRSZRcqwG5QceorivHl3eQ6ONNt5ylrcMWkUDkgY4z6V2ckbL2rOv7GC/g8q4jDr1HqPpSTsxvVHhssGBgCqctuCeVxXpeqeCmG57N/MH9xjg1yF7pU1q5SSJkYdmGK3jK5i00cvJAynjmouVPcVrvA245U1DJb5GMVVyRLDWbzT5A0UrDHbNd5oXxGdGVLng9zXnMluVPFQkFTzwaq4H0NBqmla9b7JRHIGGOQDWHqfw+jkLXGjz+TJ12Z4ryGy1O6sZN0MhB+tdxoXxElgZI7o8dCwoAlN1rGhThL6CQBT/rVzXf8Ahn4p3tqEjll+1Q/3JD8wHsaZZ69pWuweXL5cgYchqy9T8B2twDcaXP5bjnZnjNFgPatE8aaTrYVY5hDOf+WchwfwNdECD0NfJc0ms+H5cXtu5jB4kGf5123hj4oXlntjFwtxCOscp5A9jS2A9/orl9D8daRrCqhlFvOf4JDjP0NdMGDDIOQe4oAdRRRQAUmKWigBKM0tJikAA0tNpaAFopM0tMAooooAKKKKACiiigBCKaRT6TFAETComWrBpjLSGU3TPaq8kVX2SomSpsO5kyw1WaMitd4qrSQe1S0O5mFaZirjwkVA0ZqSiB0WRGSRVdD1VhkH8DWeulfY3MukXtxpz944zuhP1jbj8sVplTmm4oTCxnvcagADqGkWt9j/AJbWEhhlHvtOPyDVZt/FOm2ybJb+9ssdtQgYY9t/T9TU30oyeeetXzshwRoW/iBZ1BttTsJx6LOAf1qw2s3yEA228HurKf61zFxo+mXIPnabaOTyW8lQ35gZ/Ws5/B2guSf7PVTnqsjj+tNTQuR9zspfElxEufs/6qP5tVKXxkqKTJc2sJ9HnQf1Ncp/whGgsVzaOdvTMz/41NF4O0BP+YbG/wDvszfzNHOg5H3LN18QrFCwk1e3OB92LdIf0AFZb+K7vUV26fpOp3YbkO6iCP8AMHOPqRW9aaVYWRBtbG2gb+9HCqn8wM1eCGjnD2fc5H+yvE+qZW7vLbTLZv8AllaZaQ/Vv8Ca09M8JaZpzLKITcXA/wCW9wd7fh2H4CuhWMmp0h56Um2yrJFZIaspAT2qwkAqzHFiiwyvHBVhIeOlTpCMVMsdOwrlcRY7UGKrYjxS+XRYLlBovaoXh9q0zHTGiosK5iywZ7VQmt8g8V0Lw1VltuOlKw7nJ3NsRnisuWIqcV189pkHism5sc54qHEtM5xkNVbqyt7yLZcQrIvoR0ramtGXtVNoSo561IziNT8Fo+5rJx/uP/jXH3+jT2khSaFkPTkcV7EV9O1V57eK4jKTRq6nswzVKbJcU9jxCW2KnBFVJLcEdK9U1LwdDMC9o+xv7jcj864/UNCuLJsTRMnoccH6GrU7kOLW5yL27DpUBBU8it6W1K9RVOW2ByCKu5JWtNRubNw0MrKR6Gu30P4iXFsVjuyWGfvVw0luR0qAgqeRiquFj6E07xRpeuW3lTeW4bqGANZerfD2xvc3OkTfZ5TztB4JrxW3vJ7Zw8UjKR6Guw0X4g31kVS4JdAQM57UAaE413w5LtvYHeIHiReRXY+GfideWASNbkyR8Zhl5H4GpNM8Yafq8GyYxvu42tiqup+C9N1LNxp7iGU9l6UmgPXtD+IWkauFjlf7NOeNr9D9DXWo6uoZWDKehBzmvkm5s9b0F/3sbSQj+Jea6bwz8TL7TCqJcNszzDKcj/61AH0kKK4nQfiRpWqhY7o/ZJj/AHjlT9DXZxypKgeN1dDyCpyDQA+ijNFABRiiigAxSUtFACUtJiigBaKTNFAC0UUUAFFFFACEU3FPpCKAIytRstT00ikMqslRNHVwrTGSlYdzOkh9qrPBWq0dRtFSaHcxnhPpURiI7VsND7VC1vntU8o7mSU9qbsxWm1tTDbe1KwXM7aaNh9Kv/ZvagW3tQkO5QEZzTxF7Ve+ze1PFv7UcorlMRe1SLDV1bapVg9qpILlRIParCQn8KsLDzUyR4p2EQrH7VYSOpFjqRVpiuMVMU8LTsU7FFhXG4oxTsUUxDSoppSpcUmKAIDHxUTxAjpVvFNK0DMyW3BHSqE1qD2rdaOq8kNKw7nMz2XtWbcWI9K66S3B7VTltQe1S4lXOMmsmXOBVJ4SvWuxmsh6Vmz2PXiocR3OZZSO1RyxJKhSRVZT1BHFa81kQSQMVSkhZT0qbFHJal4StrgFrU+S5/hPKn/CuN1Lw/dWLHzYSB2Ycqfxr1lkx1qCSJXUq6hlPUEZzTUmiXFM8UltdpPymqUlv6ivWtQ8K2l2C0GIXPbHy/lXG6n4durEnzIjs7OvIrRTRDi0ca9vg8VAVKnkVuy2hXtVOS3z2q7klOC5lt3DxuVI9DXVaP45vLHakrllHrXLvbkdKgKkdRTuB7jpnjOw1KER3BX5uMNRqPg/StWDTWbeTM3IKnivEobiWBt0blcehrpdH8ZXlgVV5GK+/SmBu3Oma5oDEMhmgB4Yc1u+G/iPqGkyKkVyyqOsUnKmrOleNbO/jEd0Bz69Kk1LwrpOsxmW0IhmI6pRYR6j4f8AifpephY77FrMf4uqE/XtXcwzxTxiSGRZEPRlORXyPeaNrWgOSN00A6MvPFbfh34g6jo04EV1IgzzG/Kn8DSsxn1DRXn3h/4p6dqCpFqA+zyH/loDlD/hXeW9zDdRCWCRZI26MpyDQBLRRRQAUUUUAJiilooAKKKKACiiigAooooATFIRTqKAG4puKfijFAERWmlKmxSEUrAVjHTDFmre2k2e1FhlMw+1NMPtV0pSbKVh3KXk+1Hke1XfLo2UWC5UEA9KcIfarWwUoQUWC5XEVOEXFThaXbTsK5EEFPC0/FAFFguJilApcUuKBCUtFFMAooooAKKKKAEoxS0UAMIphWpTSUgKzR57VA8XtV4imMlAzLkgBqpLag54raaOoHipWC5zs9iDnis2ew46V1jwe1VJbXPapaKTOLnsSCcCqEtuynpXaT2QOeKzZ7DrxUOJVzlmTA6VEyA5BGQeoNbU9gVzgVRkt2Q8ipsUctqPhmzvMvH+5kP90cH8K4/UvDV3Z5Zoiyf305H/ANavUGQioyo5BGfrTUmhOKZ4pNalSeOKpyQdeK9d1Hw5Y3oLBPKkP8S9/wAK4/U/C93abmCeZH/eT/CtFNGbi0cQ9uQeKhYFeCK3JrRlP3apyQeoq7klGKaSFgyMQa6LSfF13p5A3ED26flWC9uR0qFkZetVcD2LSPHNvdoqXO05GCTzV290DSNciMtu6xzY4KV4jHNJE25HKn2rd0zxRc2bDczD3FFwOkvtD1jRWLxhpYR3UZrS8PePtQ0ecCK4eFsjKH7p+oqfSPG8U6BLgh0Iwav3mhaL4gjMkBWKU87k9aBHpXh74r2V8qR6kohc8eanK/l2r0G0vba+hEttOksZ/iRs18nXvhvWNGcyW7GaEH+HnitHw7441HSLlfLmkhcdV7H6ikM+qKKyfDmq/wBt6DaagVCtMmSB69K1qACiiigAooooAKKKKACiiigAooooAKKKKACiiigBKKWigBuKMCnUYoAbilxS4ooATFFLRQAlGKWigBMUtFFABRRRQAUUUUAFFFFABRRRQAUUUUAFJS0UAJSEU6jFAEZWomSrFNIpAVGj9qheLNX2Wo2SlYZmSQZ7VVktgR0rYaPioHi9qLDOfnsge1Z1xYZ7flXVPCD2qrLbA9qlodzi59P5OBWfLbMp6V201mD2rPn0/PaocSkzj2Qgmo2XBxXQT6fjOBWdNaMvapaKuczqGgWV9ktH5ch/jQY/P1rktS8KXNtl4185B/Eg5/KvR5IivaoSOuaak0JxTPGp7Nl7HiqbwcV6/faNZ34Jkj2v/fXg1yepeEriINJCPOQen3h+FaKdzNxaODkt/Sq7IVNb1xYyRMQVOfTGKpSQe1XcRnpI8TBkYqR6Vs6f4kubRhljx3BrNlhJOcc1AYmBxjNO4j1PR/HHmIEmKuv61J4ifSLvT2urdVW7bhQo5JPbFeUI7RtlSQR6V6b8I9FufFXjK188M1nYYuJSemQflH4n+Rp7iPpjwvpp0jw1p9g/34YFV/8Aexz+ua16QDAxS0hrQKKKKACiiigAooooAKKKKACiiigAooooAKKKKACiiigAooooAKKKKACiiigAooooAKKKKACiiigAooooAKKKKACiiigAooooAKKKKACiiigApMUtFADSKaVp9FICEpTGT2qximlaBlRo6heIelXylRMlIDOeAelVpLcHtWu0dQtFQNGDNZg54rNnsM9q6l4arSW47ipaHc4y407rgVmT2RXPFd1NZg9qz59PznipcSrnEtCV4xUJXAI711FxpvXArMl04gng1Nh3OavNJtL7/XRDd2YcEVy+peEZUBe3/er6Dhq9Ce1ZT0NRmE+hoTaCyZ41cabLExDIcjqCMGqMlsQenPvXts2jQ6hhZYQx9cc/nVa4+FUt4ge0kBJ/gfg1pGVzNqx4t9hd5AiKS7EBQvOTX1j8KvBQ8IeFIlnQC/ugJbg9wT0X8B/WsPwL8J4tJv4tU1TZJNEcxR9QD6n+lesAYGK0IFooooGFFFFABRRRQAUUUUAFFFFABRRRQAUUUUAFFFFABRRRQAUUUUAFFFFABRRRQAUUUUAFFFFABRRRQAUUUUAFFFFABRRRSAKKSigYUUUUALRSUtAgooopgFFFFABSEUtFADcU0rT6MUgIitRtHVgikxQMqNHUTRZq8VqMx0rAZ7w8VXe2B7VqmOozFRYdzEksgc8VTm07PaukMOaYbYHtSsFzkJdJzn5arnRST92u2+xg9hThZL6Clyj5jl7LRgrgla6iytFjUDFTR2yqelWUXAqkrCuSKu1cU6kFLVEhRRSUALRRRQAUUUUAFFFFABRRRQAUUUUAFFFFABRRRQAUUUUAFFFFABRRRQAUUUUAFFFFABRRRQAUUUUAFFFFABRRSUgCiiikMKSlpKACilpKAClpKKYC0tJRQIWiiimAUUUUAFFFFABikxS0UAJim4p9FAEe2k2VJikpAR7KPLqTFFADAlO20tGKAE2ijFOpKAAU6m06mAGkApaKACiiigAooooAKKKKACiiigAooooAKKKKACiiigAooooAKKKKACiiigAooooAKKKKACiiigAooooAKKKKQBSUUUAFFFFAwooopAFFFFABSUUUwFooooAKXvRRQIKKKKACiiimAUUUUAFFFFABRiiigBMUUUUAFFFFABRiiigAooooAWiiigAooooA/9k=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180975" y="-212725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buClrTx/>
              <a:buFontTx/>
            </a:pP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01" name="AutoShape 12" descr="data:image/jpeg;base64,/9j/4AAQSkZJRgABAQAAAQABAAD/2wBDAAgGBgcGBQgHBwcJCQgKDBQNDAsLDBkSEw8UHRofHh0aHBwgJC4nICIsIxwcKDcpLDAxNDQ0Hyc5PTgyPC4zNDL/2wBDAQkJCQwLDBgNDRgyIRwhMjIyMjIyMjIyMjIyMjIyMjIyMjIyMjIyMjIyMjIyMjIyMjIyMjIyMjIyMjIyMjIyMjL/wAARCAF3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3+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QsAMk8UALRXK654+0TRXMHn/arrtDb/Mfzrk7rxd4n1hitlFHpduRw7/NJj6f/AKqBXPUpp4rePfNKkaj+J2AFc/fePfDGnEifWLcsP4YyXP8A47mvN5PD5vnEmrahd37jn97IQPyB/rV610fTLTHkWNupHRvLBYfief1pcwrnQP8AFvQGOLS31K794bY4P5kUz/haMb48rw7q7g/9M1H9apAqOQMU9XFHMFy+vxMjBxNoGrxj1EIP9atw/ErQn/1xvLX/AK72zD9RmsgSAcCnbl7ijmFc66x8U6JqOPsupW8hPbeAfyNawdSODxXmk2m6ddsWnsrd3/vmMb/++uv61HFpk1kwbTNWvrP0QSeZH+Kt1/Oi40z1GiuCg8Ta/pwxe2cOowgcy2p2Sfih/kDXQ6R4r0nWT5dvchZxw0Eo2SA9/lNMdzcopAQaWgYUUUUAFFFFABRRRQAUUUUAFFFFABRRRQAUUUUAFFFFABRRRQAUUUUAFFFFABRRRQAUUUUAFFFFABRRRQAUUUUAFFFFABRRRQAUUUUAFFFFABRRRQAUUUUAFFFFABRSGuF8Y+P00hzpukobrVHO0BQCEPv/AJxQB0WueJdN0G3LXlwiyEZWPPJ/+tXnGp61rniolPNax0xugTIZx+PP5/lVWy0meSf7dq85u71jkbjlU+nqff8ALFawQk0m+xLZRsNIsrBf3ce6Q/ekflmPua0VXHQU5YTjpT1iPUUhWGbfWjH0qcR+tPEOaQ7FTBppJFXfI5ppt+aLAVNxpd5FWDBz0pjQEUh2GLKRUom6DNQmMikwRzRcVi2s3vUN7p9lqaAXUIZx92RTtdfow5FMVvXrT1k5FFxWJbPVdc8PjAd9X08fwNj7RGPY9G/nXZ6Rr+n63a+fY3CyAHDr0ZD6Edq45JqrT6duuft+nTmy1FekyDiT2df4h+tXzdxo9Oork/D3i77Xdf2VqsX2TU0H3c/u5h/eRu/0611YIIyKZVxaKKKACiiigAooooAKKKKACiiigAooooAKKKKACiiigAooooAKKKKACiiigAooooAKKKKACiiigAooooAKKKKACiiigAooooAKKKKACiiigAooooAKQmgnFcH8QPGL6RCukaUfM1i7G1FHPlg/xH0pAU/HHjmSO7/4R3Qf3uoSr+9lQ8Qqe+fWsPRNAh0mNnyZruXmWd+WY/4U7w94fXTLc7iZryX5ppm5LGunttLnlIxGaNyHqUFhJqZLfnpXQQaEFUGWQKKtfZ7G2YYG/HWiwGBFZSycLGT+FXY9GlC7pSsa+rGtCTUio2wRqg9QKpyPJMcu5Y+9GgytLbwJwhLH17VF5YHQVc2UhjpAVdme1HlVZ2UhU5oGVTDUbQ9avbQaa0VAGc8PPSoXhrTaLFQtH7VNgMtk2noaSrzw+1V3jwaAIeVNSJLg9aay8VEDg0XFYs3dpb6pbiGcEFTujkQ4eNvVT2NaPhzxPcW16mia66/aTxa3XRblfT2f2/ycqOTBqS9srfVrI21yDjIZHU4ZGHRgfUVSYI9IUgjIpa4rwh4juGuG0LWHH9owruil7XEf94e/qK7XtVFBRRRQAUUUUAFFFFABRRRQAUUUUAFFFFABRRRQAUUUUAFFFFABRRRQAUUUUAFFFFABRRRQAUUUUAFFFFABRRRQAUUUUAFFFFABRRRQAUhNLUMj4pAY3ivxJb+GNBuNSnIJX5YkJ++56D/PavK/Cun3V5NN4g1U+ZfXh3qSPuKfT0zx+GKd4ovX8b+PhpkbFtI0o5kI6SSd/wBePoD612EEAUAY4HSglmnpgtoIdzoHlz3q62oNjCAKPas+OOrCpxTuCQ8zu/VjSAE9acqCpFX2pDIglKqcdKm2dKXbzSAhKc0Fam280m3mgCHb7UhT2qfbSEc0AQFKaVqyVphWgCuUGKjMferJWmkUAVTGPSq0kHXitBlqBx3oAzHjwcGqkkeO1arpnNVZY+PWoaAohsGp4pMYqGRNvNNVsdKBND9XsJL+2juLOTydStG822mHVWHY+xHFdj4T8RR+IdHScr5VzGTFcwk8xyDqP6iuXgk7GqBvP+EU8Tw6yvGn3xEF8OyH+GT8+CfetECZ6vRSKwYAilplBRRRQAUUUUAFFFFABRRRQAUUUUAFFFFABRRRQAUUUUAFFFFABRRRQAUUUUAFFFFABRRRQAUUUUAFFFFABRRRQAUUlLQAUUUxmwKAEd8CuW8b+IF8P+GLy8DYm2eXD/10bgfl1/Cuglk6815H8Rrg654x0bw4pJhj/wBJuQP0B/AH/voVI3oiTwJop0/Q45phm6uT5srHqSeg/LH45rs4ounFR2kISNQAAAMdK0I046UyBFTBqVUFPCVIq0DGBKeExUgWnbaQEe2lC5p+2jFAEe3nFJipQB3pCvNAEe31pCKkIpCDQBHtppWpgOKay0AQFeaaV4qfHFMI9qAICOKiZKssKiIoAqOnFV5E7VfdOKryLwaQGVNHVNlw3TFakynJqlJH70mgGxPgip7q1h1HT5rS4XdHKhU1UHDYq5A/SmSavw71aa80aTTL1919pkn2eUk/eXHyN9CP5Guyrye1uzoHxF0+6Hy2uqp9kn9BJn5CfzA/OvWBVlIKKKKBhRRRQAUUUUAFFFFABRRRQAUUUUAFFFFABRRRQAUUUUAFFFFABRRRQAUUUUAFFFFABRRRQAUUUUAFFFFACGkpTSGgBCeKhkbg805jVaV8VLGQzSV494ZkGu+Otd1gncgnMER9hxx+Cr+dela7qH9naRe3mcGCF5B9QpI/WuB+FtisHh+BsHdKzyknvk7f5KKEKR6DDHgCriJxTI0qyopiEC08LTsU4D1pMAC8UuKcBRigBuKNvrT6MUAR4xQRxT8UEDFAEPU0Y4qTaBTSMUANppFSYpCvNAERFNIqQqOaQrQBARTCKnK0wigCswNQOnFXGWonWkBmypjtVKRME8cVqyLVOWMUCM5o+eKWPIbFTMuD7U3gUWEzG8ZWrz+HZLmLie0YXEZ9Cpzn8sn8K9R0HUl1jQbDUVIIuYFkOPUjn9a4eeNbiylicbldSrD1B4NXvhLclvBg09zmTT7mWA5OeN28fo2PwqkOJ3dFFFMoKKKKACiiigAooooAKKKKACiiigAooooAKKKKACiiigAooooAKKKKACiiigAooopAFFFFMAooooAKKKKAENNPSnGmt0pAQuapTtxVqU8Gs+duDUspHH/ES4MXgnVSDy0Oz8yBUfgGAR+HbFV6i3TPtld3/s1VviVk+DL4Dp8hP/fYrY8FpjRrXAx/o8X/AKLSmiZbnTRpUyrTEBqYCgQAZ4pwGKBTsUCFFKBQBSjpQMMUgHNOoxmgQ3FAXNPxzSUxkZFNYVKRSEUgIcUc1IQKTZxQIjI9qaRUpGB0puDjigZCRxTSoqYjmozQBCwHNRMODU7Co2GaAKci9aqSCr7rmqco60AUJuKqNJg81anzzWfKKQmWkJeN1A7GmfC+XyvEPimy6Dz0nUezZ/8ArVLY3CmJo2+8Ace9UvAEmPiVr6DjdZWzfkiiqBbnqtFFFMoKKKKACiiigAooooAKKKKACiiigAooooAKKKKACiiigAooooAKKKKACiiigAooopAFFIKWgAooopgFFFFADTTWpxpj0gK0p4NZtweDWjN0NZdznmpLRyHjiIT+FNSTG4+VuA9wQa1fBbh9DsWHe1i/9AWq2vxGfR7+IDJe3kAHvtOKg+HNyJtA08g5zDt/Ikf0FOOxMtzuVFSAVGBg1IOlBI7FOHWkAyKdigQd6WjHFLjigApQcGgClHWgBOaMZpaPegBpWmkc1JRgUARYo6Gn4pCMUAMIpmKkI4pCKBkRHWmECpT3ppFAELComBqwwqFhQBWYVUmHWrrDNVJhjNAGXOKzpxWpOOKzZ+9IRXifa+RS/DxfM+JHiGZTuRbS3TcOmdq5GfbBH4VFna2fxqb4SxNL4g8UXjAcyxw8D0z/AExTiC3PVqKKKooKKKKACiiigAooooAKKKKACiiigAooooAKKKKACiiigAooooAKKKKACiiigAooooAKKKKQBRRRTAKKKKAENMbpTzTGpMCpN0rLuc81qTcg1l3PepZSMmQ4lDEbgDnB71ynw2Y2NvPprN82n3skH1XIYH8efyrq5B85rkbUHS/H+oRchNQt0ukGOrISGH16/mKIhNaHq2Oc9qeOKgtJBPZxODk4wamB7VRmPHtThTRTwKAENOFGKAMUAL9aX2oxmigAoIpaMUAIaTvT8Uh60AMoxxinYpDQAzvimkU4jvSc96QDCKaR7VIeKaRQMib2qJhUxqN+lAFZxVSYZBq44xVWboaAMu4FZcx5IrWuQayLjuaQjnPEGrrpls7Y3O6kKoOPqa6T4O3ulXFtqKaZLcyMWWS489AMORjgjgjjivEPiFrEk3iKa1ikIjjjEZA9ep/nXs3wB0v7J4Lnv2GDe3BK57qny5/Pd+VNFWSR6zRRRVAFFFFABRRRQAUUUZpAFFFFMAooooAKKKKACiiigAooooAKKKKACiiigAooooAKKKKACiiigAooooAKKKKAENRtT+1RtSAry9KzLnvWpJ0rOuB1qWUjHlHzVyni1GtP7O1yPOdPuAZcd4X+Vx/KutmHPFU7u2ivLWa1nUNFMhjcHuCMGpTsymro2dAuFZDAGDKRuQ+o7H8q2Dwa828HXs1lC2mXDlrzS5PIdj1eM8xt+WB+FelKyzwrKnRhn6VoYeQoNSioAcGpVNAyQDNOxQvIp2KYDMUuKdijFIYmKMUtFADaDS4FGKBDGpDSmk/lQAlJTuKQ0gGGmkU+mkUDIyKiYc1K1RNQBXeqkvTmrclUpzxQBQnOc1haxcx2VjPcyn93Ehdq2p2615T8U/EPlWA0uBwHlOZMH+Edvx/pSYdTylvtGt64Svzz3U+BjuzH/wCvX0p4L1iLShZ6DbTJFY2tsu+Zxjc3PTI5BY5zXz74G1Sw0jxpYahqKl7aByxAGecEA/gTn8K+kE8YaD4ksI7HTGjN7qUogChRlFADFj7Ko/OqKR21tqkMwK5JdPv4HAq+CCARyDXEfZrnTF32160yzXnkJEMEsoByCeucg10FnqKfJAWaOYDmGcbWP0Pf8KYWNiioUuFY7W+VvRqmoEFFFFABSEUtFACYopaKADNFGKSgBaKKKACiiigAooooAKKKKACiiigAooooAKKKKACiiigAooooAKKKKAG1G1SUxqTGQP0qhOtaDjiqkq5FIaMadeTVVq0Z0qi4wahlI5fXoW0vUYPEUCsyRJ5F9GozvgJ+97lTzXcaDfoQsJkV4pAGicHhgRwR9RWU6K6MrqGVhgqw4I9KwNHeTQtSXRJ2P2aUltMmJ6d2hJ9R1FXF30M5xe56fIhFMB5xUWnXq3cOxziVevvVh48VRBIj1KKqqcGp0fNAyTFLQDmigoSjFLRQIQ01qdTSaQDDR3pTSEZoEJ0pD0paTaT2pDGmmnpUuwdyBR+7UcnNMCuwJ7U0wuw4FWDcKvRKryXch7gUtAsMe14+ZgtZNwMMwJq1PMzDljWdM3BoA57xHq8Gk2DzSMAQDj2Hc/59h3r5t1vV5db1e4upFYs7ERID90dhXo/jfWxf3FzIZf8AQoTtB/v4OPl9Rn/HsK5vwj4an1PUG1OeILFuzGCMc+v4UuZbmns2ki7pPw2fUYbS380x3T/vJHHOxaz4dL17RtQbVoFcrbuV+0RJkRhDgtj04+leu6FcxaNpU8k4JvHOCQvCjoMe1advYLNoNzuCh7yNkjQj7oPTPuScn61KmW4I838D/Eh9P1qFtU8y4tLQOkSk4ILMxZyO7c/rXvmma9oHiy0Btp4Zx12Nwy/1/EV5rf8Awk0a60eKGEtBfImGuU6u3Ulh0PNecal4X8VeC5/Pi8yWFDkT2xJA+o6irUjNxZ9MS2N7ac2ki3MP/PCc/MP91v8AHP1qOPWEjLRMXhnUZME64OPUHoR9K8d8MfHC5tfLttZj+0oMAyDhx+Peu+uvFmleKL3R7O0mH2a43zzl/lYRx4JH0PT6ZpiOvi1WMMEnljyV3KUOQaz9X8Z6To3liaUyM7FdqdRgA8/mKwIbdotTMtpNDFbTRSXjKy/LBECdv4sST+fpXi63ereKNe1K6gVS8e+cqxOOcAAe+MflRqDR9K6X4g03WIw1ndI7d0PDD8K0818pQa/e6VdhbqOe1lB4ccV6X4d+Kk8aJHf4uosYDj7woEex0VkaR4j0zWow1ncqW7o3DD8K1s0wFooooAKKKKACiiigAooooAKKKKACiiigAooooAKKKKACiiigAooooAKKKKAGmmmnmkNAELiq0gq2wqF1qSjMnSs6VMGtmVM5rPmj61LQzOIqnqemwapYva3AODyrrw0bDowPYitFkwajK81JRn6Hql0lz9gvyBq0AyHHC3cY/jX3HcV3VleR3kQ6BwORXEalpsOowqrlo5Y23wzocPE3qDS6RrU63i2GolINUA/duOI7sD+Jewb1WtIyuZSjbVHeNFjpTACKis9QS4Gx/kkHBB9atsmTmqJsIjVIDmotpFKDQFyWimhqUGgdxaaRS5oJoAjNJQx5xTaQhTSc0ZpM0gEYc0w05jUTNQMY5xVeRuDzUrHNV5NqqWc4AoAgkBZSe1cx4mv0j0m8gSdYpJIHRJC+0KxUhTntzirWv+IYrK1dmdUjTqT/AC+vtXn9tbXvjC8W8uhJFpUZzHGTgzHuT7e/5UPRagtXoclZ+GdS1HVoLfUbKe3tLZQ7CRSBK3qD0I+lehW1qltEkUSBVQYAFbIs8KqgYVRgAdhTGs8HgVhK7Onm6sqKqsrIwBVhgg1bhjZQm2aQbPuZOQPwphgZD0p6ZAFTqh3ua9vq8sIC3CZX++nI/Edq0o57a8TKsrA1zayc0vAbfG5ik/vL3+o71SkJoz/Fnw30HVonuvKNrOOd9uANx9MdDmvI9e8Ma54b1xbSEyyF4y3mQMT+7H3h9P8AGvcodSaa6WO9kRY4PnznAc9j+FRWr28t/d6/PIEjiiIWQ8bYlyf6k/lWikQ4niZ+IOrWGm6laTXBnl1COOJmYndFGhPyfl/OofBfi6LSpLgXLYa4lDsx/H/E1g+JrtdZ12+1KKNY455SyIoxgdB/jWCcqfQ1qjN9j6OS70bX7TbMsMisODxXNan4BeIm50a6Kk8+WTxXlGn63eac4aGVhj0Nd9oXxGK7Y7rgdzTJsNi1fUtFuVW+hlgcH5ZFyK9I8N/FW5jVI7plu4RxuJw4/Gs6HUtJ16ERSpHIjetYmpfD8qxudIuCjddmeKTQHvWj+KdK1pB9muVEneNzhvyrazXyUNV1bQrkJqMEkZU8SpXonhn4rXcKIk8gvIB/e++PxoGe40Vg6L4v0nW0UQXASU9YpOD/APXrdByKAFooooAKKKKADNFFGKACikpc0AFFFFABRRRQAUUUUAFFFFABRRRQAU006kIoAYRUTrU5pjLSGVHXiqksea0WWq7pSGjIlixVVlx2rXli9qpSQ1DRSZRINVL/AE+01K3NvdxB0zkHoVPYg9jWi6YqLbipGZsGqXejHytWd7myA+TUVXLxD0lHcf7X5111nqoEMbtIs0DjKTxncrD61ggcY7HqPWswadPp8r3GiXAtHY5e2dd0Evrlf4T7itIz7kOHVHo8cscy5VgaUqD0rhbTxLFDMsWpxtpNwxwrOd9vIf8AZcdPxxXQnW3tQGuYHa3PSeL94v6c/pVkPzNjaaORUFrqdpeIHhnRgfQ1aBB6UCsRk5pN1SYFIUBoCxCTzQTmpDFmjy8UhkOSKQk4qbyxUUjQw8ySKv1NAiPk00oT1qvc6zaw8Kdx7f56muS17xpFZjbNcx24J+71Yj/dHP50WC51F5f29ojFmDEcYz0rivEPi2G1HllmeZ+I4I+XcnoAB0rFW717xA4OnwNZWjf8vdyPmYf7K/5+tb2j+GbPSmMqB57pvvXMx3Of8PwpXSKUW9znLTw3fa7cJe+IMJCvMVip4H+/6/T867OK1VVVVUBQMAAcAVcjg9qspB7VD13NLWKAt/ag2o9K1BBx0pWh4osBiPag9BVZ7XGa6BoPaq0lt14pOI0znpIipqFmINbcttz0rOntiM8VDRSZRcqwG5QceorivHl3eQ6ONNt5ylrcMWkUDkgY4z6V2ckbL2rOv7GC/g8q4jDr1HqPpSTsxvVHhssGBgCqctuCeVxXpeqeCmG57N/MH9xjg1yF7pU1q5SSJkYdmGK3jK5i00cvJAynjmouVPcVrvA245U1DJb5GMVVyRLDWbzT5A0UrDHbNd5oXxGdGVLng9zXnMluVPFQkFTzwaq4H0NBqmla9b7JRHIGGOQDWHqfw+jkLXGjz+TJ12Z4ryGy1O6sZN0MhB+tdxoXxElgZI7o8dCwoAlN1rGhThL6CQBT/rVzXf8Ahn4p3tqEjll+1Q/3JD8wHsaZZ69pWuweXL5cgYchqy9T8B2twDcaXP5bjnZnjNFgPatE8aaTrYVY5hDOf+WchwfwNdECD0NfJc0ms+H5cXtu5jB4kGf5123hj4oXlntjFwtxCOscp5A9jS2A9/orl9D8daRrCqhlFvOf4JDjP0NdMGDDIOQe4oAdRRRQAUmKWigBKM0tJikAA0tNpaAFopM0tMAooooAKKKKACiiigBCKaRT6TFAETComWrBpjLSGU3TPaq8kVX2SomSpsO5kyw1WaMitd4qrSQe1S0O5mFaZirjwkVA0ZqSiB0WRGSRVdD1VhkH8DWeulfY3MukXtxpz944zuhP1jbj8sVplTmm4oTCxnvcagADqGkWt9j/AJbWEhhlHvtOPyDVZt/FOm2ybJb+9ssdtQgYY9t/T9TU30oyeeetXzshwRoW/iBZ1BttTsJx6LOAf1qw2s3yEA228HurKf61zFxo+mXIPnabaOTyW8lQ35gZ/Ws5/B2guSf7PVTnqsjj+tNTQuR9zspfElxEufs/6qP5tVKXxkqKTJc2sJ9HnQf1Ncp/whGgsVzaOdvTMz/41NF4O0BP+YbG/wDvszfzNHOg5H3LN18QrFCwk1e3OB92LdIf0AFZb+K7vUV26fpOp3YbkO6iCP8AMHOPqRW9aaVYWRBtbG2gb+9HCqn8wM1eCGjnD2fc5H+yvE+qZW7vLbTLZv8AllaZaQ/Vv8Ca09M8JaZpzLKITcXA/wCW9wd7fh2H4CuhWMmp0h56Um2yrJFZIaspAT2qwkAqzHFiiwyvHBVhIeOlTpCMVMsdOwrlcRY7UGKrYjxS+XRYLlBovaoXh9q0zHTGiosK5iywZ7VQmt8g8V0Lw1VltuOlKw7nJ3NsRnisuWIqcV189pkHism5sc54qHEtM5xkNVbqyt7yLZcQrIvoR0ramtGXtVNoSo561IziNT8Fo+5rJx/uP/jXH3+jT2khSaFkPTkcV7EV9O1V57eK4jKTRq6nswzVKbJcU9jxCW2KnBFVJLcEdK9U1LwdDMC9o+xv7jcj864/UNCuLJsTRMnoccH6GrU7kOLW5yL27DpUBBU8it6W1K9RVOW2ByCKu5JWtNRubNw0MrKR6Gu30P4iXFsVjuyWGfvVw0luR0qAgqeRiquFj6E07xRpeuW3lTeW4bqGANZerfD2xvc3OkTfZ5TztB4JrxW3vJ7Zw8UjKR6Guw0X4g31kVS4JdAQM57UAaE413w5LtvYHeIHiReRXY+GfideWASNbkyR8Zhl5H4GpNM8Yafq8GyYxvu42tiqup+C9N1LNxp7iGU9l6UmgPXtD+IWkauFjlf7NOeNr9D9DXWo6uoZWDKehBzmvkm5s9b0F/3sbSQj+Jea6bwz8TL7TCqJcNszzDKcj/61AH0kKK4nQfiRpWqhY7o/ZJj/AHjlT9DXZxypKgeN1dDyCpyDQA+ijNFABRiiigAxSUtFACUtJiigBaKTNFAC0UUUAFFFFACEU3FPpCKAIytRstT00ikMqslRNHVwrTGSlYdzOkh9qrPBWq0dRtFSaHcxnhPpURiI7VsND7VC1vntU8o7mSU9qbsxWm1tTDbe1KwXM7aaNh9Kv/ZvagW3tQkO5QEZzTxF7Ve+ze1PFv7UcorlMRe1SLDV1bapVg9qpILlRIParCQn8KsLDzUyR4p2EQrH7VYSOpFjqRVpiuMVMU8LTsU7FFhXG4oxTsUUxDSoppSpcUmKAIDHxUTxAjpVvFNK0DMyW3BHSqE1qD2rdaOq8kNKw7nMz2XtWbcWI9K66S3B7VTltQe1S4lXOMmsmXOBVJ4SvWuxmsh6Vmz2PXiocR3OZZSO1RyxJKhSRVZT1BHFa81kQSQMVSkhZT0qbFHJal4StrgFrU+S5/hPKn/CuN1Lw/dWLHzYSB2Ycqfxr1lkx1qCSJXUq6hlPUEZzTUmiXFM8UltdpPymqUlv6ivWtQ8K2l2C0GIXPbHy/lXG6n4durEnzIjs7OvIrRTRDi0ca9vg8VAVKnkVuy2hXtVOS3z2q7klOC5lt3DxuVI9DXVaP45vLHakrllHrXLvbkdKgKkdRTuB7jpnjOw1KER3BX5uMNRqPg/StWDTWbeTM3IKnivEobiWBt0blcehrpdH8ZXlgVV5GK+/SmBu3Oma5oDEMhmgB4Yc1u+G/iPqGkyKkVyyqOsUnKmrOleNbO/jEd0Bz69Kk1LwrpOsxmW0IhmI6pRYR6j4f8AifpephY77FrMf4uqE/XtXcwzxTxiSGRZEPRlORXyPeaNrWgOSN00A6MvPFbfh34g6jo04EV1IgzzG/Kn8DSsxn1DRXn3h/4p6dqCpFqA+zyH/loDlD/hXeW9zDdRCWCRZI26MpyDQBLRRRQAUUUUAJiilooAKKKKACiiigAooooATFIRTqKAG4puKfijFAERWmlKmxSEUrAVjHTDFmre2k2e1FhlMw+1NMPtV0pSbKVh3KXk+1Hke1XfLo2UWC5UEA9KcIfarWwUoQUWC5XEVOEXFThaXbTsK5EEFPC0/FAFFguJilApcUuKBCUtFFMAooooAKKKKAEoxS0UAMIphWpTSUgKzR57VA8XtV4imMlAzLkgBqpLag54raaOoHipWC5zs9iDnis2ew46V1jwe1VJbXPapaKTOLnsSCcCqEtuynpXaT2QOeKzZ7DrxUOJVzlmTA6VEyA5BGQeoNbU9gVzgVRkt2Q8ipsUctqPhmzvMvH+5kP90cH8K4/UvDV3Z5Zoiyf305H/ANavUGQioyo5BGfrTUmhOKZ4pNalSeOKpyQdeK9d1Hw5Y3oLBPKkP8S9/wAK4/U/C93abmCeZH/eT/CtFNGbi0cQ9uQeKhYFeCK3JrRlP3apyQeoq7klGKaSFgyMQa6LSfF13p5A3ED26flWC9uR0qFkZetVcD2LSPHNvdoqXO05GCTzV290DSNciMtu6xzY4KV4jHNJE25HKn2rd0zxRc2bDczD3FFwOkvtD1jRWLxhpYR3UZrS8PePtQ0ecCK4eFsjKH7p+oqfSPG8U6BLgh0Iwav3mhaL4gjMkBWKU87k9aBHpXh74r2V8qR6kohc8eanK/l2r0G0vba+hEttOksZ/iRs18nXvhvWNGcyW7GaEH+HnitHw7441HSLlfLmkhcdV7H6ikM+qKKyfDmq/wBt6DaagVCtMmSB69K1qACiiigAooooAKKKKACiiigAooooAKKKKACiiigBKKWigBuKMCnUYoAbilxS4ooATFFLRQAlGKWigBMUtFFABRRRQAUUUUAFFFFABRRRQAUUUUAFJS0UAJSEU6jFAEZWomSrFNIpAVGj9qheLNX2Wo2SlYZmSQZ7VVktgR0rYaPioHi9qLDOfnsge1Z1xYZ7flXVPCD2qrLbA9qlodzi59P5OBWfLbMp6V201mD2rPn0/PaocSkzj2Qgmo2XBxXQT6fjOBWdNaMvapaKuczqGgWV9ktH5ch/jQY/P1rktS8KXNtl4185B/Eg5/KvR5IivaoSOuaak0JxTPGp7Nl7HiqbwcV6/faNZ34Jkj2v/fXg1yepeEriINJCPOQen3h+FaKdzNxaODkt/Sq7IVNb1xYyRMQVOfTGKpSQe1XcRnpI8TBkYqR6Vs6f4kubRhljx3BrNlhJOcc1AYmBxjNO4j1PR/HHmIEmKuv61J4ifSLvT2urdVW7bhQo5JPbFeUI7RtlSQR6V6b8I9FufFXjK188M1nYYuJSemQflH4n+Rp7iPpjwvpp0jw1p9g/34YFV/8Aexz+ua16QDAxS0hrQKKKKACiiigAooooAKKKKACiiigAooooAKKKKACiiigAooooAKKKKACiiigAooooAKKKKACiiigAooooAKKKKACiiigAooooAKKKKACiiigApMUtFADSKaVp9FICEpTGT2qximlaBlRo6heIelXylRMlIDOeAelVpLcHtWu0dQtFQNGDNZg54rNnsM9q6l4arSW47ipaHc4y407rgVmT2RXPFd1NZg9qz59PznipcSrnEtCV4xUJXAI711FxpvXArMl04gng1Nh3OavNJtL7/XRDd2YcEVy+peEZUBe3/er6Dhq9Ce1ZT0NRmE+hoTaCyZ41cabLExDIcjqCMGqMlsQenPvXts2jQ6hhZYQx9cc/nVa4+FUt4ge0kBJ/gfg1pGVzNqx4t9hd5AiKS7EBQvOTX1j8KvBQ8IeFIlnQC/ugJbg9wT0X8B/WsPwL8J4tJv4tU1TZJNEcxR9QD6n+lesAYGK0IFooooGFFFFABRRRQAUUUUAFFFFABRRRQAUUUUAFFFFABRRRQAUUUUAFFFFABRRRQAUUUUAFFFFABRRRQAUUUUAFFFFABRRRSAKKSigYUUUUALRSUtAgooopgFFFFABSEUtFADcU0rT6MUgIitRtHVgikxQMqNHUTRZq8VqMx0rAZ7w8VXe2B7VqmOozFRYdzEksgc8VTm07PaukMOaYbYHtSsFzkJdJzn5arnRST92u2+xg9hThZL6Clyj5jl7LRgrgla6iytFjUDFTR2yqelWUXAqkrCuSKu1cU6kFLVEhRRSUALRRRQAUUUUAFFFFABRRRQAUUUUAFFFFABRRRQAUUUUAFFFFABRRRQAUUUUAFFFFABRRRQAUUUUAFFFFABRRSUgCiiikMKSlpKACilpKAClpKKYC0tJRQIWiiimAUUUUAFFFFABikxS0UAJim4p9FAEe2k2VJikpAR7KPLqTFFADAlO20tGKAE2ijFOpKAAU6m06mAGkApaKACiiigAooooAKKKKACiiigAooooAKKKKACiiigAooooAKKKKACiiigAooooAKKKKACiiigAooooAKKKKQBSUUUAFFFFAwooopAFFFFABSUUUwFooooAKXvRRQIKKKKACiiimAUUUUAFFFFABRiiigBMUUUUAFFFFABRiiigAooooAWiiigAooooA/9k=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180975" y="-212725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buClrTx/>
              <a:buFontTx/>
            </a:pP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4102" name="Picture 14" descr="https://ss3.bdstatic.com/70cFv8Sh_Q1YnxGkpoWK1HF6hhy/it/u=168434214,158424123&amp;fm=27&amp;gp=0.jpg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2882900" y="130175"/>
            <a:ext cx="3016250" cy="32845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3" name="图片 100"/>
          <p:cNvPicPr/>
          <p:nvPr/>
        </p:nvPicPr>
        <p:blipFill>
          <a:blip r:embed="rId9"/>
          <a:stretch>
            <a:fillRect/>
          </a:stretch>
        </p:blipFill>
        <p:spPr>
          <a:xfrm>
            <a:off x="3240088" y="3573463"/>
            <a:ext cx="3036887" cy="2749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4" name="图片 101"/>
          <p:cNvPicPr/>
          <p:nvPr/>
        </p:nvPicPr>
        <p:blipFill>
          <a:blip r:embed="rId10"/>
          <a:stretch>
            <a:fillRect/>
          </a:stretch>
        </p:blipFill>
        <p:spPr>
          <a:xfrm>
            <a:off x="5867400" y="188913"/>
            <a:ext cx="3178175" cy="3205162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105" name="Group 10"/>
          <p:cNvGrpSpPr/>
          <p:nvPr/>
        </p:nvGrpSpPr>
        <p:grpSpPr>
          <a:xfrm>
            <a:off x="163513" y="79375"/>
            <a:ext cx="2816225" cy="3403600"/>
            <a:chOff x="68" y="1071"/>
            <a:chExt cx="2631" cy="3129"/>
          </a:xfrm>
        </p:grpSpPr>
        <p:pic>
          <p:nvPicPr>
            <p:cNvPr id="4106" name="Picture 4" descr="C:\Users\Administrator\Desktop\20052319142315.jpg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>
            <a:blip r:embed="rId12"/>
            <a:stretch>
              <a:fillRect/>
            </a:stretch>
          </p:blipFill>
          <p:spPr>
            <a:xfrm>
              <a:off x="68" y="1117"/>
              <a:ext cx="2540" cy="3039"/>
            </a:xfrm>
            <a:prstGeom prst="rect">
              <a:avLst/>
            </a:prstGeom>
            <a:noFill/>
            <a:ln w="9525" cap="flat" cmpd="sng">
              <a:solidFill>
                <a:srgbClr val="99FF33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4107" name="Picture 9"/>
            <p:cNvPicPr>
              <a:picLocks noChangeAspect="1"/>
            </p:cNvPicPr>
            <p:nvPr>
              <p:custDataLst>
                <p:tags r:id="rId13"/>
              </p:custDataLst>
            </p:nvPr>
          </p:nvPicPr>
          <p:blipFill>
            <a:blip r:embed="rId14"/>
            <a:srcRect l="-1071" t="-1472" r="100000"/>
            <a:stretch>
              <a:fillRect/>
            </a:stretch>
          </p:blipFill>
          <p:spPr>
            <a:xfrm>
              <a:off x="2668" y="1071"/>
              <a:ext cx="31" cy="3129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122" name="Arc 7"/>
          <p:cNvSpPr/>
          <p:nvPr/>
        </p:nvSpPr>
        <p:spPr>
          <a:xfrm>
            <a:off x="4824413" y="1800225"/>
            <a:ext cx="2374900" cy="5048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61118056" y="11798532"/>
              </a:cxn>
              <a:cxn ang="0">
                <a:pos x="0" y="11798532"/>
              </a:cxn>
            </a:cxnLst>
            <a:pathLst>
              <a:path w="21600" h="21600" fill="none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46208" name="Group 128"/>
          <p:cNvGrpSpPr/>
          <p:nvPr/>
        </p:nvGrpSpPr>
        <p:grpSpPr>
          <a:xfrm>
            <a:off x="4032250" y="1739900"/>
            <a:ext cx="2444750" cy="2444750"/>
            <a:chOff x="2517" y="733"/>
            <a:chExt cx="1540" cy="1540"/>
          </a:xfrm>
        </p:grpSpPr>
        <p:sp>
          <p:nvSpPr>
            <p:cNvPr id="5124" name="Oval 39"/>
            <p:cNvSpPr/>
            <p:nvPr/>
          </p:nvSpPr>
          <p:spPr>
            <a:xfrm>
              <a:off x="2517" y="733"/>
              <a:ext cx="1540" cy="154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42998"/>
                  </a:schemeClr>
                </a:gs>
                <a:gs pos="100000">
                  <a:srgbClr val="47FFFF">
                    <a:alpha val="43999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>
              <a:solidFill>
                <a:srgbClr val="00F8F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pSp>
          <p:nvGrpSpPr>
            <p:cNvPr id="5125" name="Group 88"/>
            <p:cNvGrpSpPr/>
            <p:nvPr/>
          </p:nvGrpSpPr>
          <p:grpSpPr>
            <a:xfrm>
              <a:off x="3152" y="1480"/>
              <a:ext cx="363" cy="337"/>
              <a:chOff x="3152" y="1343"/>
              <a:chExt cx="363" cy="337"/>
            </a:xfrm>
          </p:grpSpPr>
          <p:sp>
            <p:nvSpPr>
              <p:cNvPr id="5126" name="Oval 36"/>
              <p:cNvSpPr/>
              <p:nvPr/>
            </p:nvSpPr>
            <p:spPr>
              <a:xfrm>
                <a:off x="3288" y="1343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  <p:sp>
            <p:nvSpPr>
              <p:cNvPr id="5127" name="Text Box 43"/>
              <p:cNvSpPr txBox="1"/>
              <p:nvPr/>
            </p:nvSpPr>
            <p:spPr>
              <a:xfrm>
                <a:off x="3152" y="1411"/>
                <a:ext cx="363" cy="26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800" dirty="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 </a:t>
                </a:r>
                <a:r>
                  <a:rPr lang="en-US" altLang="zh-CN" sz="2800" dirty="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r>
                  <a:rPr lang="en-US" altLang="zh-CN" sz="2800" baseline="-25000" dirty="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lang="en-US" altLang="zh-CN" sz="2800" baseline="-25000" dirty="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46207" name="Group 127"/>
          <p:cNvGrpSpPr/>
          <p:nvPr/>
        </p:nvGrpSpPr>
        <p:grpSpPr>
          <a:xfrm>
            <a:off x="1800225" y="1739900"/>
            <a:ext cx="2444750" cy="2444750"/>
            <a:chOff x="1111" y="733"/>
            <a:chExt cx="1540" cy="1540"/>
          </a:xfrm>
        </p:grpSpPr>
        <p:sp>
          <p:nvSpPr>
            <p:cNvPr id="5129" name="Oval 38"/>
            <p:cNvSpPr/>
            <p:nvPr/>
          </p:nvSpPr>
          <p:spPr>
            <a:xfrm>
              <a:off x="1111" y="733"/>
              <a:ext cx="1540" cy="154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47FFFF">
                    <a:alpha val="49001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>
              <a:solidFill>
                <a:srgbClr val="00F8F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pSp>
          <p:nvGrpSpPr>
            <p:cNvPr id="5130" name="Group 87"/>
            <p:cNvGrpSpPr/>
            <p:nvPr/>
          </p:nvGrpSpPr>
          <p:grpSpPr>
            <a:xfrm>
              <a:off x="1723" y="1480"/>
              <a:ext cx="408" cy="360"/>
              <a:chOff x="1723" y="1343"/>
              <a:chExt cx="408" cy="360"/>
            </a:xfrm>
          </p:grpSpPr>
          <p:sp>
            <p:nvSpPr>
              <p:cNvPr id="5131" name="Text Box 13"/>
              <p:cNvSpPr txBox="1"/>
              <p:nvPr/>
            </p:nvSpPr>
            <p:spPr>
              <a:xfrm>
                <a:off x="1723" y="1434"/>
                <a:ext cx="408" cy="26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800" dirty="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 </a:t>
                </a:r>
                <a:r>
                  <a:rPr lang="en-US" altLang="zh-CN" sz="2800" dirty="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r>
                  <a:rPr lang="en-US" altLang="zh-CN" sz="2800" baseline="-25000" dirty="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en-US" altLang="zh-CN" sz="2800" baseline="-25000" dirty="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132" name="Oval 42"/>
              <p:cNvSpPr/>
              <p:nvPr/>
            </p:nvSpPr>
            <p:spPr>
              <a:xfrm>
                <a:off x="1859" y="1343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</p:grpSp>
      </p:grpSp>
      <p:grpSp>
        <p:nvGrpSpPr>
          <p:cNvPr id="46210" name="Group 130"/>
          <p:cNvGrpSpPr/>
          <p:nvPr/>
        </p:nvGrpSpPr>
        <p:grpSpPr>
          <a:xfrm>
            <a:off x="4248150" y="4297363"/>
            <a:ext cx="2444750" cy="2444750"/>
            <a:chOff x="2676" y="2570"/>
            <a:chExt cx="1540" cy="1540"/>
          </a:xfrm>
        </p:grpSpPr>
        <p:sp>
          <p:nvSpPr>
            <p:cNvPr id="5134" name="Oval 39"/>
            <p:cNvSpPr/>
            <p:nvPr/>
          </p:nvSpPr>
          <p:spPr>
            <a:xfrm>
              <a:off x="2676" y="2570"/>
              <a:ext cx="1540" cy="154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42998"/>
                  </a:schemeClr>
                </a:gs>
                <a:gs pos="100000">
                  <a:srgbClr val="47FFFF">
                    <a:alpha val="43999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>
              <a:solidFill>
                <a:srgbClr val="00F8F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pSp>
          <p:nvGrpSpPr>
            <p:cNvPr id="5135" name="Group 106"/>
            <p:cNvGrpSpPr/>
            <p:nvPr/>
          </p:nvGrpSpPr>
          <p:grpSpPr>
            <a:xfrm>
              <a:off x="3356" y="3317"/>
              <a:ext cx="363" cy="337"/>
              <a:chOff x="3152" y="1343"/>
              <a:chExt cx="363" cy="337"/>
            </a:xfrm>
          </p:grpSpPr>
          <p:sp>
            <p:nvSpPr>
              <p:cNvPr id="5136" name="Oval 36"/>
              <p:cNvSpPr/>
              <p:nvPr/>
            </p:nvSpPr>
            <p:spPr>
              <a:xfrm>
                <a:off x="3288" y="1343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  <p:sp>
            <p:nvSpPr>
              <p:cNvPr id="5137" name="Text Box 43"/>
              <p:cNvSpPr txBox="1"/>
              <p:nvPr/>
            </p:nvSpPr>
            <p:spPr>
              <a:xfrm>
                <a:off x="3152" y="1411"/>
                <a:ext cx="363" cy="26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800" dirty="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 </a:t>
                </a:r>
                <a:r>
                  <a:rPr lang="en-US" altLang="zh-CN" sz="2800" dirty="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r>
                  <a:rPr lang="en-US" altLang="zh-CN" sz="2800" baseline="-25000" dirty="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lang="en-US" altLang="zh-CN" sz="2800" baseline="-25000" dirty="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46209" name="Group 129"/>
          <p:cNvGrpSpPr/>
          <p:nvPr/>
        </p:nvGrpSpPr>
        <p:grpSpPr>
          <a:xfrm>
            <a:off x="1727200" y="4297363"/>
            <a:ext cx="2444750" cy="2444750"/>
            <a:chOff x="1088" y="2570"/>
            <a:chExt cx="1540" cy="1540"/>
          </a:xfrm>
        </p:grpSpPr>
        <p:sp>
          <p:nvSpPr>
            <p:cNvPr id="5139" name="Oval 38"/>
            <p:cNvSpPr/>
            <p:nvPr/>
          </p:nvSpPr>
          <p:spPr>
            <a:xfrm>
              <a:off x="1088" y="2570"/>
              <a:ext cx="1540" cy="154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47FFFF">
                    <a:alpha val="49001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>
              <a:solidFill>
                <a:srgbClr val="00F8F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pSp>
          <p:nvGrpSpPr>
            <p:cNvPr id="5140" name="Group 109"/>
            <p:cNvGrpSpPr/>
            <p:nvPr/>
          </p:nvGrpSpPr>
          <p:grpSpPr>
            <a:xfrm>
              <a:off x="1700" y="3317"/>
              <a:ext cx="408" cy="360"/>
              <a:chOff x="1723" y="1343"/>
              <a:chExt cx="408" cy="360"/>
            </a:xfrm>
          </p:grpSpPr>
          <p:sp>
            <p:nvSpPr>
              <p:cNvPr id="5141" name="Text Box 13"/>
              <p:cNvSpPr txBox="1"/>
              <p:nvPr/>
            </p:nvSpPr>
            <p:spPr>
              <a:xfrm>
                <a:off x="1723" y="1434"/>
                <a:ext cx="408" cy="26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800" dirty="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 </a:t>
                </a:r>
                <a:r>
                  <a:rPr lang="en-US" altLang="zh-CN" sz="2800" dirty="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C</a:t>
                </a:r>
                <a:r>
                  <a:rPr lang="en-US" altLang="zh-CN" sz="2800" baseline="-25000" dirty="0">
                    <a:solidFill>
                      <a:srgbClr val="000099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en-US" altLang="zh-CN" sz="2800" baseline="-25000" dirty="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142" name="Oval 42"/>
              <p:cNvSpPr/>
              <p:nvPr/>
            </p:nvSpPr>
            <p:spPr>
              <a:xfrm>
                <a:off x="1859" y="1343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</p:grpSp>
      </p:grpSp>
      <p:sp>
        <p:nvSpPr>
          <p:cNvPr id="46171" name="xjhgx3"/>
          <p:cNvSpPr/>
          <p:nvPr/>
        </p:nvSpPr>
        <p:spPr>
          <a:xfrm>
            <a:off x="4067175" y="4979988"/>
            <a:ext cx="288925" cy="1081087"/>
          </a:xfrm>
          <a:custGeom>
            <a:avLst/>
            <a:gdLst/>
            <a:ahLst/>
            <a:cxnLst>
              <a:cxn ang="0">
                <a:pos x="288925" y="0"/>
              </a:cxn>
              <a:cxn ang="0">
                <a:pos x="267403" y="66219"/>
              </a:cxn>
              <a:cxn ang="0">
                <a:pos x="249124" y="132929"/>
              </a:cxn>
              <a:cxn ang="0">
                <a:pos x="233204" y="200129"/>
              </a:cxn>
              <a:cxn ang="0">
                <a:pos x="220526" y="267574"/>
              </a:cxn>
              <a:cxn ang="0">
                <a:pos x="210503" y="335510"/>
              </a:cxn>
              <a:cxn ang="0">
                <a:pos x="203132" y="403691"/>
              </a:cxn>
              <a:cxn ang="0">
                <a:pos x="199004" y="472117"/>
              </a:cxn>
              <a:cxn ang="0">
                <a:pos x="197530" y="540544"/>
              </a:cxn>
              <a:cxn ang="0">
                <a:pos x="199004" y="608970"/>
              </a:cxn>
              <a:cxn ang="0">
                <a:pos x="203132" y="677396"/>
              </a:cxn>
              <a:cxn ang="0">
                <a:pos x="210503" y="745577"/>
              </a:cxn>
              <a:cxn ang="0">
                <a:pos x="220526" y="813513"/>
              </a:cxn>
              <a:cxn ang="0">
                <a:pos x="233204" y="880958"/>
              </a:cxn>
              <a:cxn ang="0">
                <a:pos x="249124" y="948158"/>
              </a:cxn>
              <a:cxn ang="0">
                <a:pos x="267403" y="1014868"/>
              </a:cxn>
              <a:cxn ang="0">
                <a:pos x="288925" y="1081087"/>
              </a:cxn>
              <a:cxn ang="0">
                <a:pos x="0" y="1081087"/>
              </a:cxn>
              <a:cxn ang="0">
                <a:pos x="21522" y="1014868"/>
              </a:cxn>
              <a:cxn ang="0">
                <a:pos x="39801" y="948158"/>
              </a:cxn>
              <a:cxn ang="0">
                <a:pos x="55721" y="880958"/>
              </a:cxn>
              <a:cxn ang="0">
                <a:pos x="68399" y="813513"/>
              </a:cxn>
              <a:cxn ang="0">
                <a:pos x="78423" y="745577"/>
              </a:cxn>
              <a:cxn ang="0">
                <a:pos x="85793" y="677396"/>
              </a:cxn>
              <a:cxn ang="0">
                <a:pos x="89921" y="608970"/>
              </a:cxn>
              <a:cxn ang="0">
                <a:pos x="91395" y="540544"/>
              </a:cxn>
              <a:cxn ang="0">
                <a:pos x="89921" y="472117"/>
              </a:cxn>
              <a:cxn ang="0">
                <a:pos x="85793" y="403691"/>
              </a:cxn>
              <a:cxn ang="0">
                <a:pos x="78423" y="335510"/>
              </a:cxn>
              <a:cxn ang="0">
                <a:pos x="68399" y="267574"/>
              </a:cxn>
              <a:cxn ang="0">
                <a:pos x="55721" y="200129"/>
              </a:cxn>
              <a:cxn ang="0">
                <a:pos x="39801" y="132929"/>
              </a:cxn>
              <a:cxn ang="0">
                <a:pos x="21522" y="66219"/>
              </a:cxn>
              <a:cxn ang="0">
                <a:pos x="0" y="0"/>
              </a:cxn>
              <a:cxn ang="0">
                <a:pos x="288925" y="0"/>
              </a:cxn>
            </a:cxnLst>
            <a:pathLst>
              <a:path w="980" h="4408">
                <a:moveTo>
                  <a:pt x="980" y="0"/>
                </a:moveTo>
                <a:lnTo>
                  <a:pt x="907" y="270"/>
                </a:lnTo>
                <a:lnTo>
                  <a:pt x="845" y="542"/>
                </a:lnTo>
                <a:lnTo>
                  <a:pt x="791" y="816"/>
                </a:lnTo>
                <a:lnTo>
                  <a:pt x="748" y="1091"/>
                </a:lnTo>
                <a:lnTo>
                  <a:pt x="714" y="1368"/>
                </a:lnTo>
                <a:lnTo>
                  <a:pt x="689" y="1646"/>
                </a:lnTo>
                <a:lnTo>
                  <a:pt x="675" y="1925"/>
                </a:lnTo>
                <a:lnTo>
                  <a:pt x="670" y="2204"/>
                </a:lnTo>
                <a:lnTo>
                  <a:pt x="675" y="2483"/>
                </a:lnTo>
                <a:lnTo>
                  <a:pt x="689" y="2762"/>
                </a:lnTo>
                <a:lnTo>
                  <a:pt x="714" y="3040"/>
                </a:lnTo>
                <a:lnTo>
                  <a:pt x="748" y="3317"/>
                </a:lnTo>
                <a:lnTo>
                  <a:pt x="791" y="3592"/>
                </a:lnTo>
                <a:lnTo>
                  <a:pt x="845" y="3866"/>
                </a:lnTo>
                <a:lnTo>
                  <a:pt x="907" y="4138"/>
                </a:lnTo>
                <a:lnTo>
                  <a:pt x="980" y="4408"/>
                </a:lnTo>
                <a:lnTo>
                  <a:pt x="0" y="4408"/>
                </a:lnTo>
                <a:lnTo>
                  <a:pt x="73" y="4138"/>
                </a:lnTo>
                <a:lnTo>
                  <a:pt x="135" y="3866"/>
                </a:lnTo>
                <a:lnTo>
                  <a:pt x="189" y="3592"/>
                </a:lnTo>
                <a:lnTo>
                  <a:pt x="232" y="3317"/>
                </a:lnTo>
                <a:lnTo>
                  <a:pt x="266" y="3040"/>
                </a:lnTo>
                <a:lnTo>
                  <a:pt x="291" y="2762"/>
                </a:lnTo>
                <a:lnTo>
                  <a:pt x="305" y="2483"/>
                </a:lnTo>
                <a:lnTo>
                  <a:pt x="310" y="2204"/>
                </a:lnTo>
                <a:lnTo>
                  <a:pt x="305" y="1925"/>
                </a:lnTo>
                <a:lnTo>
                  <a:pt x="291" y="1646"/>
                </a:lnTo>
                <a:lnTo>
                  <a:pt x="266" y="1368"/>
                </a:lnTo>
                <a:lnTo>
                  <a:pt x="232" y="1091"/>
                </a:lnTo>
                <a:lnTo>
                  <a:pt x="189" y="816"/>
                </a:lnTo>
                <a:lnTo>
                  <a:pt x="135" y="542"/>
                </a:lnTo>
                <a:lnTo>
                  <a:pt x="73" y="270"/>
                </a:lnTo>
                <a:lnTo>
                  <a:pt x="0" y="0"/>
                </a:lnTo>
                <a:lnTo>
                  <a:pt x="980" y="0"/>
                </a:lnTo>
                <a:close/>
              </a:path>
            </a:pathLst>
          </a:custGeom>
          <a:gradFill rotWithShape="1">
            <a:gsLst>
              <a:gs pos="0">
                <a:srgbClr val="D5FFFF"/>
              </a:gs>
              <a:gs pos="50000">
                <a:srgbClr val="47FFFF"/>
              </a:gs>
              <a:gs pos="100000">
                <a:srgbClr val="D5FFFF"/>
              </a:gs>
            </a:gsLst>
            <a:lin ang="5400000" scaled="1"/>
            <a:tileRect/>
          </a:gradFill>
          <a:ln w="28575" cap="flat" cmpd="sng">
            <a:solidFill>
              <a:srgbClr val="2D5F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46195" name="Group 115"/>
          <p:cNvGrpSpPr/>
          <p:nvPr/>
        </p:nvGrpSpPr>
        <p:grpSpPr>
          <a:xfrm>
            <a:off x="4032250" y="2459038"/>
            <a:ext cx="215900" cy="1008062"/>
            <a:chOff x="2517" y="1141"/>
            <a:chExt cx="136" cy="635"/>
          </a:xfrm>
        </p:grpSpPr>
        <p:sp>
          <p:nvSpPr>
            <p:cNvPr id="5145" name="xjhgx2"/>
            <p:cNvSpPr/>
            <p:nvPr/>
          </p:nvSpPr>
          <p:spPr>
            <a:xfrm>
              <a:off x="2517" y="1141"/>
              <a:ext cx="136" cy="635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52" y="39"/>
                </a:cxn>
                <a:cxn ang="0">
                  <a:pos x="38" y="78"/>
                </a:cxn>
                <a:cxn ang="0">
                  <a:pos x="27" y="118"/>
                </a:cxn>
                <a:cxn ang="0">
                  <a:pos x="17" y="157"/>
                </a:cxn>
                <a:cxn ang="0">
                  <a:pos x="10" y="197"/>
                </a:cxn>
                <a:cxn ang="0">
                  <a:pos x="4" y="237"/>
                </a:cxn>
                <a:cxn ang="0">
                  <a:pos x="1" y="277"/>
                </a:cxn>
                <a:cxn ang="0">
                  <a:pos x="0" y="318"/>
                </a:cxn>
                <a:cxn ang="0">
                  <a:pos x="1" y="358"/>
                </a:cxn>
                <a:cxn ang="0">
                  <a:pos x="4" y="398"/>
                </a:cxn>
                <a:cxn ang="0">
                  <a:pos x="10" y="438"/>
                </a:cxn>
                <a:cxn ang="0">
                  <a:pos x="17" y="478"/>
                </a:cxn>
                <a:cxn ang="0">
                  <a:pos x="27" y="517"/>
                </a:cxn>
                <a:cxn ang="0">
                  <a:pos x="38" y="557"/>
                </a:cxn>
                <a:cxn ang="0">
                  <a:pos x="52" y="596"/>
                </a:cxn>
                <a:cxn ang="0">
                  <a:pos x="68" y="635"/>
                </a:cxn>
                <a:cxn ang="0">
                  <a:pos x="68" y="635"/>
                </a:cxn>
                <a:cxn ang="0">
                  <a:pos x="84" y="596"/>
                </a:cxn>
                <a:cxn ang="0">
                  <a:pos x="98" y="557"/>
                </a:cxn>
                <a:cxn ang="0">
                  <a:pos x="109" y="517"/>
                </a:cxn>
                <a:cxn ang="0">
                  <a:pos x="119" y="478"/>
                </a:cxn>
                <a:cxn ang="0">
                  <a:pos x="126" y="438"/>
                </a:cxn>
                <a:cxn ang="0">
                  <a:pos x="132" y="398"/>
                </a:cxn>
                <a:cxn ang="0">
                  <a:pos x="135" y="358"/>
                </a:cxn>
                <a:cxn ang="0">
                  <a:pos x="136" y="318"/>
                </a:cxn>
                <a:cxn ang="0">
                  <a:pos x="135" y="277"/>
                </a:cxn>
                <a:cxn ang="0">
                  <a:pos x="132" y="237"/>
                </a:cxn>
                <a:cxn ang="0">
                  <a:pos x="126" y="197"/>
                </a:cxn>
                <a:cxn ang="0">
                  <a:pos x="119" y="157"/>
                </a:cxn>
                <a:cxn ang="0">
                  <a:pos x="109" y="118"/>
                </a:cxn>
                <a:cxn ang="0">
                  <a:pos x="98" y="78"/>
                </a:cxn>
                <a:cxn ang="0">
                  <a:pos x="84" y="39"/>
                </a:cxn>
                <a:cxn ang="0">
                  <a:pos x="68" y="0"/>
                </a:cxn>
              </a:cxnLst>
              <a:pathLst>
                <a:path w="620" h="4408">
                  <a:moveTo>
                    <a:pt x="310" y="0"/>
                  </a:moveTo>
                  <a:lnTo>
                    <a:pt x="237" y="270"/>
                  </a:lnTo>
                  <a:lnTo>
                    <a:pt x="175" y="542"/>
                  </a:lnTo>
                  <a:lnTo>
                    <a:pt x="121" y="816"/>
                  </a:lnTo>
                  <a:lnTo>
                    <a:pt x="78" y="1091"/>
                  </a:lnTo>
                  <a:lnTo>
                    <a:pt x="44" y="1368"/>
                  </a:lnTo>
                  <a:lnTo>
                    <a:pt x="19" y="1646"/>
                  </a:lnTo>
                  <a:lnTo>
                    <a:pt x="5" y="1925"/>
                  </a:lnTo>
                  <a:lnTo>
                    <a:pt x="0" y="2204"/>
                  </a:lnTo>
                  <a:lnTo>
                    <a:pt x="5" y="2483"/>
                  </a:lnTo>
                  <a:lnTo>
                    <a:pt x="19" y="2762"/>
                  </a:lnTo>
                  <a:lnTo>
                    <a:pt x="44" y="3040"/>
                  </a:lnTo>
                  <a:lnTo>
                    <a:pt x="78" y="3317"/>
                  </a:lnTo>
                  <a:lnTo>
                    <a:pt x="121" y="3592"/>
                  </a:lnTo>
                  <a:lnTo>
                    <a:pt x="175" y="3866"/>
                  </a:lnTo>
                  <a:lnTo>
                    <a:pt x="237" y="4138"/>
                  </a:lnTo>
                  <a:lnTo>
                    <a:pt x="310" y="4408"/>
                  </a:lnTo>
                  <a:lnTo>
                    <a:pt x="310" y="4408"/>
                  </a:lnTo>
                  <a:lnTo>
                    <a:pt x="383" y="4138"/>
                  </a:lnTo>
                  <a:lnTo>
                    <a:pt x="445" y="3866"/>
                  </a:lnTo>
                  <a:lnTo>
                    <a:pt x="499" y="3592"/>
                  </a:lnTo>
                  <a:lnTo>
                    <a:pt x="542" y="3317"/>
                  </a:lnTo>
                  <a:lnTo>
                    <a:pt x="576" y="3040"/>
                  </a:lnTo>
                  <a:lnTo>
                    <a:pt x="601" y="2762"/>
                  </a:lnTo>
                  <a:lnTo>
                    <a:pt x="615" y="2483"/>
                  </a:lnTo>
                  <a:lnTo>
                    <a:pt x="620" y="2204"/>
                  </a:lnTo>
                  <a:lnTo>
                    <a:pt x="615" y="1925"/>
                  </a:lnTo>
                  <a:lnTo>
                    <a:pt x="601" y="1646"/>
                  </a:lnTo>
                  <a:lnTo>
                    <a:pt x="576" y="1368"/>
                  </a:lnTo>
                  <a:lnTo>
                    <a:pt x="542" y="1091"/>
                  </a:lnTo>
                  <a:lnTo>
                    <a:pt x="499" y="816"/>
                  </a:lnTo>
                  <a:lnTo>
                    <a:pt x="445" y="542"/>
                  </a:lnTo>
                  <a:lnTo>
                    <a:pt x="383" y="270"/>
                  </a:lnTo>
                  <a:lnTo>
                    <a:pt x="31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FFFF"/>
                </a:gs>
                <a:gs pos="50000">
                  <a:srgbClr val="71FFFF"/>
                </a:gs>
                <a:gs pos="100000">
                  <a:srgbClr val="D5FFFF"/>
                </a:gs>
              </a:gsLst>
              <a:lin ang="5400000" scaled="1"/>
              <a:tileRect/>
            </a:gradFill>
            <a:ln w="2857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46" name="Line 113"/>
            <p:cNvSpPr/>
            <p:nvPr/>
          </p:nvSpPr>
          <p:spPr>
            <a:xfrm>
              <a:off x="2585" y="1162"/>
              <a:ext cx="0" cy="612"/>
            </a:xfrm>
            <a:prstGeom prst="line">
              <a:avLst/>
            </a:prstGeom>
            <a:ln w="9525" cap="flat" cmpd="sng">
              <a:solidFill>
                <a:srgbClr val="00F8F2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5147" name="TextBox 11"/>
          <p:cNvSpPr txBox="1"/>
          <p:nvPr/>
        </p:nvSpPr>
        <p:spPr>
          <a:xfrm>
            <a:off x="642938" y="476250"/>
            <a:ext cx="5153025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600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一、凸透镜和凹透镜</a:t>
            </a:r>
            <a:endParaRPr lang="en-US" altLang="zh-CN" sz="3600" dirty="0">
              <a:solidFill>
                <a:srgbClr val="0066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5148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" name="Text Box 2"/>
          <p:cNvSpPr txBox="1"/>
          <p:nvPr/>
        </p:nvSpPr>
        <p:spPr>
          <a:xfrm>
            <a:off x="2078038" y="2276475"/>
            <a:ext cx="2098675" cy="519113"/>
          </a:xfrm>
          <a:prstGeom prst="rect">
            <a:avLst/>
          </a:prstGeom>
          <a:noFill/>
          <a:ln w="127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66CC"/>
                </a:solidFill>
                <a:latin typeface="楷体_GB2312" pitchFamily="49" charset="-122"/>
                <a:ea typeface="楷体_GB2312" pitchFamily="49" charset="-122"/>
              </a:rPr>
              <a:t>凸透镜</a:t>
            </a:r>
            <a:r>
              <a:rPr lang="en-US" altLang="zh-CN" sz="2800" dirty="0">
                <a:solidFill>
                  <a:srgbClr val="0066CC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endParaRPr lang="en-US" altLang="zh-CN" sz="2800" dirty="0">
              <a:solidFill>
                <a:srgbClr val="0066CC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Text Box 3"/>
          <p:cNvSpPr txBox="1"/>
          <p:nvPr/>
        </p:nvSpPr>
        <p:spPr>
          <a:xfrm>
            <a:off x="2017713" y="4364038"/>
            <a:ext cx="2159000" cy="519112"/>
          </a:xfrm>
          <a:prstGeom prst="rect">
            <a:avLst/>
          </a:prstGeom>
          <a:noFill/>
          <a:ln w="127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66CC"/>
                </a:solidFill>
                <a:latin typeface="楷体_GB2312" pitchFamily="49" charset="-122"/>
                <a:ea typeface="楷体_GB2312" pitchFamily="49" charset="-122"/>
              </a:rPr>
              <a:t>凹透镜</a:t>
            </a:r>
            <a:r>
              <a:rPr lang="en-US" altLang="zh-CN" sz="2800" dirty="0">
                <a:solidFill>
                  <a:srgbClr val="0066CC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endParaRPr lang="en-US" altLang="zh-CN" sz="2800" dirty="0">
              <a:solidFill>
                <a:srgbClr val="0066CC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/>
        </p:nvGraphicFramePr>
        <p:xfrm>
          <a:off x="6443663" y="1196975"/>
          <a:ext cx="757237" cy="230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438150" imgH="1866900" progId="Paint.Picture">
                  <p:embed/>
                </p:oleObj>
              </mc:Choice>
              <mc:Fallback>
                <p:oleObj name="" r:id="rId2" imgW="438150" imgH="1866900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443663" y="1196975"/>
                        <a:ext cx="757237" cy="2308225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chemeClr val="bg1"/>
                          </a:gs>
                          <a:gs pos="50000">
                            <a:srgbClr val="99CCFF"/>
                          </a:gs>
                          <a:gs pos="100000">
                            <a:schemeClr val="bg1"/>
                          </a:gs>
                        </a:gsLst>
                        <a:lin ang="5400000" scaled="1"/>
                        <a:tileRect/>
                      </a:gra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/>
        </p:nvGraphicFramePr>
        <p:xfrm>
          <a:off x="6443663" y="3716338"/>
          <a:ext cx="935037" cy="203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4" imgW="571500" imgH="1857375" progId="Paint.Picture">
                  <p:embed/>
                </p:oleObj>
              </mc:Choice>
              <mc:Fallback>
                <p:oleObj name="" r:id="rId4" imgW="571500" imgH="1857375" progId="Paint.Picture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443663" y="3716338"/>
                        <a:ext cx="935037" cy="2035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AutoShape 8"/>
          <p:cNvSpPr/>
          <p:nvPr/>
        </p:nvSpPr>
        <p:spPr>
          <a:xfrm>
            <a:off x="1617663" y="2420938"/>
            <a:ext cx="433387" cy="2378075"/>
          </a:xfrm>
          <a:prstGeom prst="leftBrace">
            <a:avLst>
              <a:gd name="adj1" fmla="val 45701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zh-CN" sz="280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" name="Rectangle 9"/>
          <p:cNvSpPr/>
          <p:nvPr/>
        </p:nvSpPr>
        <p:spPr>
          <a:xfrm>
            <a:off x="465138" y="3322638"/>
            <a:ext cx="1079500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800" dirty="0">
                <a:solidFill>
                  <a:srgbClr val="0066CC"/>
                </a:solidFill>
                <a:latin typeface="楷体_GB2312" pitchFamily="49" charset="-122"/>
                <a:ea typeface="楷体_GB2312" pitchFamily="49" charset="-122"/>
              </a:rPr>
              <a:t>透镜</a:t>
            </a:r>
            <a:endParaRPr lang="zh-CN" altLang="en-US" sz="2800" dirty="0">
              <a:solidFill>
                <a:srgbClr val="0066CC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3635375" y="2051050"/>
            <a:ext cx="2808288" cy="9461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 eaLnBrk="0" hangingPunct="0"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1pPr>
            <a:lvl2pPr marL="742950" indent="-285750" eaLnBrk="0" hangingPunct="0"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2pPr>
            <a:lvl3pPr marL="1143000" indent="-228600" eaLnBrk="0" hangingPunct="0"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3pPr>
            <a:lvl4pPr marL="1600200" indent="-228600" eaLnBrk="0" hangingPunct="0"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4pPr>
            <a:lvl5pPr marL="2057400" indent="-228600" eaLnBrk="0" hangingPunct="0"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中央厚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边缘薄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3635375" y="4138613"/>
            <a:ext cx="2432050" cy="9461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 eaLnBrk="0" hangingPunct="0"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1pPr>
            <a:lvl2pPr marL="742950" indent="-285750" eaLnBrk="0" hangingPunct="0"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2pPr>
            <a:lvl3pPr marL="1143000" indent="-228600" eaLnBrk="0" hangingPunct="0"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3pPr>
            <a:lvl4pPr marL="1600200" indent="-228600" eaLnBrk="0" hangingPunct="0"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4pPr>
            <a:lvl5pPr marL="2057400" indent="-228600" eaLnBrk="0" hangingPunct="0"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中央薄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边缘厚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2" name="Text Box 3"/>
          <p:cNvSpPr txBox="1"/>
          <p:nvPr/>
        </p:nvSpPr>
        <p:spPr>
          <a:xfrm>
            <a:off x="5580063" y="5984875"/>
            <a:ext cx="2592387" cy="519113"/>
          </a:xfrm>
          <a:prstGeom prst="rect">
            <a:avLst/>
          </a:prstGeom>
          <a:noFill/>
          <a:ln w="127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透镜的纵剖面</a:t>
            </a:r>
            <a:r>
              <a:rPr lang="en-US" altLang="zh-CN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endParaRPr lang="en-US" altLang="zh-CN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55" name="TextBox 11"/>
          <p:cNvSpPr txBox="1"/>
          <p:nvPr/>
        </p:nvSpPr>
        <p:spPr>
          <a:xfrm>
            <a:off x="642938" y="476250"/>
            <a:ext cx="5153025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600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一、凸透镜和凹透镜</a:t>
            </a:r>
            <a:endParaRPr lang="en-US" altLang="zh-CN" sz="3600" dirty="0">
              <a:solidFill>
                <a:srgbClr val="0066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6156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 animBg="1"/>
      <p:bldP spid="9" grpId="0"/>
      <p:bldP spid="10" grpId="0"/>
      <p:bldP spid="11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170" name="Text Box 2"/>
          <p:cNvSpPr txBox="1"/>
          <p:nvPr/>
        </p:nvSpPr>
        <p:spPr>
          <a:xfrm>
            <a:off x="685800" y="228600"/>
            <a:ext cx="6553200" cy="457200"/>
          </a:xfrm>
          <a:prstGeom prst="rect">
            <a:avLst/>
          </a:prstGeom>
          <a:noFill/>
          <a:ln w="127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zh-CN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171" name="Text Box 3"/>
          <p:cNvSpPr txBox="1"/>
          <p:nvPr/>
        </p:nvSpPr>
        <p:spPr>
          <a:xfrm>
            <a:off x="792163" y="1682750"/>
            <a:ext cx="3276600" cy="519113"/>
          </a:xfrm>
          <a:prstGeom prst="rect">
            <a:avLst/>
          </a:prstGeom>
          <a:noFill/>
          <a:ln w="127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66CC"/>
                </a:solidFill>
                <a:latin typeface="楷体_GB2312" pitchFamily="49" charset="-122"/>
                <a:ea typeface="楷体_GB2312" pitchFamily="49" charset="-122"/>
              </a:rPr>
              <a:t>  给透镜分类</a:t>
            </a:r>
            <a:endParaRPr lang="en-US" altLang="zh-CN" sz="2800" dirty="0">
              <a:solidFill>
                <a:srgbClr val="0066CC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172" name="Rectangle 5"/>
          <p:cNvSpPr/>
          <p:nvPr/>
        </p:nvSpPr>
        <p:spPr>
          <a:xfrm>
            <a:off x="1371600" y="5135563"/>
            <a:ext cx="8001000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属于凸透镜的是（        ）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73" name="Rectangle 6"/>
          <p:cNvSpPr/>
          <p:nvPr/>
        </p:nvSpPr>
        <p:spPr>
          <a:xfrm>
            <a:off x="1403350" y="5927725"/>
            <a:ext cx="65532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属于凹透镜的是（        ）            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Text Box 7"/>
          <p:cNvSpPr txBox="1"/>
          <p:nvPr/>
        </p:nvSpPr>
        <p:spPr>
          <a:xfrm>
            <a:off x="4427538" y="5105400"/>
            <a:ext cx="2268537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A  C  D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0" name="Text Box 8"/>
          <p:cNvSpPr txBox="1"/>
          <p:nvPr/>
        </p:nvSpPr>
        <p:spPr>
          <a:xfrm>
            <a:off x="4500563" y="5984875"/>
            <a:ext cx="21590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B  E  F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176" name="TextBox 11"/>
          <p:cNvSpPr txBox="1"/>
          <p:nvPr/>
        </p:nvSpPr>
        <p:spPr>
          <a:xfrm>
            <a:off x="642938" y="476250"/>
            <a:ext cx="5153025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600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一、凸透镜和凹透镜</a:t>
            </a:r>
            <a:endParaRPr lang="en-US" altLang="zh-CN" sz="3600" dirty="0">
              <a:solidFill>
                <a:srgbClr val="0066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7177" name="Group 18"/>
          <p:cNvGrpSpPr/>
          <p:nvPr/>
        </p:nvGrpSpPr>
        <p:grpSpPr>
          <a:xfrm>
            <a:off x="1079500" y="2330450"/>
            <a:ext cx="6805613" cy="2522538"/>
            <a:chOff x="680" y="1117"/>
            <a:chExt cx="4287" cy="1589"/>
          </a:xfrm>
        </p:grpSpPr>
        <p:pic>
          <p:nvPicPr>
            <p:cNvPr id="7178" name="Picture 1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71" y="1117"/>
              <a:ext cx="4196" cy="149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179" name="Text Box 12"/>
            <p:cNvSpPr txBox="1"/>
            <p:nvPr/>
          </p:nvSpPr>
          <p:spPr>
            <a:xfrm>
              <a:off x="680" y="2296"/>
              <a:ext cx="318" cy="36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dirty="0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180" name="Text Box 13"/>
            <p:cNvSpPr txBox="1"/>
            <p:nvPr/>
          </p:nvSpPr>
          <p:spPr>
            <a:xfrm>
              <a:off x="1542" y="2319"/>
              <a:ext cx="318" cy="36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dirty="0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181" name="Text Box 14"/>
            <p:cNvSpPr txBox="1"/>
            <p:nvPr/>
          </p:nvSpPr>
          <p:spPr>
            <a:xfrm>
              <a:off x="2336" y="2319"/>
              <a:ext cx="318" cy="36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dirty="0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182" name="Text Box 15"/>
            <p:cNvSpPr txBox="1"/>
            <p:nvPr/>
          </p:nvSpPr>
          <p:spPr>
            <a:xfrm>
              <a:off x="2993" y="2319"/>
              <a:ext cx="318" cy="36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dirty="0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183" name="Text Box 16"/>
            <p:cNvSpPr txBox="1"/>
            <p:nvPr/>
          </p:nvSpPr>
          <p:spPr>
            <a:xfrm>
              <a:off x="3696" y="2319"/>
              <a:ext cx="318" cy="36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dirty="0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endParaRPr lang="en-US" altLang="zh-CN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184" name="Text Box 17"/>
            <p:cNvSpPr txBox="1"/>
            <p:nvPr/>
          </p:nvSpPr>
          <p:spPr>
            <a:xfrm>
              <a:off x="4445" y="2341"/>
              <a:ext cx="318" cy="36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dirty="0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endParaRPr lang="en-US" altLang="zh-CN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7185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48163" name="Group 35"/>
          <p:cNvGrpSpPr/>
          <p:nvPr/>
        </p:nvGrpSpPr>
        <p:grpSpPr>
          <a:xfrm>
            <a:off x="2484438" y="4689475"/>
            <a:ext cx="3816350" cy="1836738"/>
            <a:chOff x="1088" y="2478"/>
            <a:chExt cx="3128" cy="1540"/>
          </a:xfrm>
        </p:grpSpPr>
        <p:sp>
          <p:nvSpPr>
            <p:cNvPr id="8195" name="Oval 38"/>
            <p:cNvSpPr/>
            <p:nvPr/>
          </p:nvSpPr>
          <p:spPr>
            <a:xfrm>
              <a:off x="1088" y="2478"/>
              <a:ext cx="1540" cy="154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47FFFF">
                    <a:alpha val="49001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sp>
          <p:nvSpPr>
            <p:cNvPr id="8196" name="Oval 39"/>
            <p:cNvSpPr/>
            <p:nvPr/>
          </p:nvSpPr>
          <p:spPr>
            <a:xfrm>
              <a:off x="2676" y="2478"/>
              <a:ext cx="1540" cy="154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42998"/>
                  </a:schemeClr>
                </a:gs>
                <a:gs pos="100000">
                  <a:srgbClr val="47FFFF">
                    <a:alpha val="43999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sp>
          <p:nvSpPr>
            <p:cNvPr id="8197" name="xjhgx3"/>
            <p:cNvSpPr/>
            <p:nvPr/>
          </p:nvSpPr>
          <p:spPr>
            <a:xfrm>
              <a:off x="2562" y="2908"/>
              <a:ext cx="182" cy="681"/>
            </a:xfrm>
            <a:custGeom>
              <a:avLst/>
              <a:gdLst/>
              <a:ahLst/>
              <a:cxnLst>
                <a:cxn ang="0">
                  <a:pos x="182" y="0"/>
                </a:cxn>
                <a:cxn ang="0">
                  <a:pos x="168" y="42"/>
                </a:cxn>
                <a:cxn ang="0">
                  <a:pos x="157" y="84"/>
                </a:cxn>
                <a:cxn ang="0">
                  <a:pos x="147" y="126"/>
                </a:cxn>
                <a:cxn ang="0">
                  <a:pos x="139" y="169"/>
                </a:cxn>
                <a:cxn ang="0">
                  <a:pos x="133" y="211"/>
                </a:cxn>
                <a:cxn ang="0">
                  <a:pos x="128" y="254"/>
                </a:cxn>
                <a:cxn ang="0">
                  <a:pos x="125" y="297"/>
                </a:cxn>
                <a:cxn ang="0">
                  <a:pos x="124" y="341"/>
                </a:cxn>
                <a:cxn ang="0">
                  <a:pos x="125" y="384"/>
                </a:cxn>
                <a:cxn ang="0">
                  <a:pos x="128" y="427"/>
                </a:cxn>
                <a:cxn ang="0">
                  <a:pos x="133" y="470"/>
                </a:cxn>
                <a:cxn ang="0">
                  <a:pos x="139" y="512"/>
                </a:cxn>
                <a:cxn ang="0">
                  <a:pos x="147" y="555"/>
                </a:cxn>
                <a:cxn ang="0">
                  <a:pos x="157" y="597"/>
                </a:cxn>
                <a:cxn ang="0">
                  <a:pos x="168" y="639"/>
                </a:cxn>
                <a:cxn ang="0">
                  <a:pos x="182" y="681"/>
                </a:cxn>
                <a:cxn ang="0">
                  <a:pos x="0" y="681"/>
                </a:cxn>
                <a:cxn ang="0">
                  <a:pos x="14" y="639"/>
                </a:cxn>
                <a:cxn ang="0">
                  <a:pos x="25" y="597"/>
                </a:cxn>
                <a:cxn ang="0">
                  <a:pos x="35" y="555"/>
                </a:cxn>
                <a:cxn ang="0">
                  <a:pos x="43" y="512"/>
                </a:cxn>
                <a:cxn ang="0">
                  <a:pos x="49" y="470"/>
                </a:cxn>
                <a:cxn ang="0">
                  <a:pos x="54" y="427"/>
                </a:cxn>
                <a:cxn ang="0">
                  <a:pos x="57" y="384"/>
                </a:cxn>
                <a:cxn ang="0">
                  <a:pos x="58" y="341"/>
                </a:cxn>
                <a:cxn ang="0">
                  <a:pos x="57" y="297"/>
                </a:cxn>
                <a:cxn ang="0">
                  <a:pos x="54" y="254"/>
                </a:cxn>
                <a:cxn ang="0">
                  <a:pos x="49" y="211"/>
                </a:cxn>
                <a:cxn ang="0">
                  <a:pos x="43" y="169"/>
                </a:cxn>
                <a:cxn ang="0">
                  <a:pos x="35" y="126"/>
                </a:cxn>
                <a:cxn ang="0">
                  <a:pos x="25" y="84"/>
                </a:cxn>
                <a:cxn ang="0">
                  <a:pos x="14" y="42"/>
                </a:cxn>
                <a:cxn ang="0">
                  <a:pos x="0" y="0"/>
                </a:cxn>
                <a:cxn ang="0">
                  <a:pos x="182" y="0"/>
                </a:cxn>
              </a:cxnLst>
              <a:pathLst>
                <a:path w="980" h="4408">
                  <a:moveTo>
                    <a:pt x="980" y="0"/>
                  </a:moveTo>
                  <a:lnTo>
                    <a:pt x="907" y="270"/>
                  </a:lnTo>
                  <a:lnTo>
                    <a:pt x="845" y="542"/>
                  </a:lnTo>
                  <a:lnTo>
                    <a:pt x="791" y="816"/>
                  </a:lnTo>
                  <a:lnTo>
                    <a:pt x="748" y="1091"/>
                  </a:lnTo>
                  <a:lnTo>
                    <a:pt x="714" y="1368"/>
                  </a:lnTo>
                  <a:lnTo>
                    <a:pt x="689" y="1646"/>
                  </a:lnTo>
                  <a:lnTo>
                    <a:pt x="675" y="1925"/>
                  </a:lnTo>
                  <a:lnTo>
                    <a:pt x="670" y="2204"/>
                  </a:lnTo>
                  <a:lnTo>
                    <a:pt x="675" y="2483"/>
                  </a:lnTo>
                  <a:lnTo>
                    <a:pt x="689" y="2762"/>
                  </a:lnTo>
                  <a:lnTo>
                    <a:pt x="714" y="3040"/>
                  </a:lnTo>
                  <a:lnTo>
                    <a:pt x="748" y="3317"/>
                  </a:lnTo>
                  <a:lnTo>
                    <a:pt x="791" y="3592"/>
                  </a:lnTo>
                  <a:lnTo>
                    <a:pt x="845" y="3866"/>
                  </a:lnTo>
                  <a:lnTo>
                    <a:pt x="907" y="4138"/>
                  </a:lnTo>
                  <a:lnTo>
                    <a:pt x="980" y="4408"/>
                  </a:lnTo>
                  <a:lnTo>
                    <a:pt x="0" y="4408"/>
                  </a:lnTo>
                  <a:lnTo>
                    <a:pt x="73" y="4138"/>
                  </a:lnTo>
                  <a:lnTo>
                    <a:pt x="135" y="3866"/>
                  </a:lnTo>
                  <a:lnTo>
                    <a:pt x="189" y="3592"/>
                  </a:lnTo>
                  <a:lnTo>
                    <a:pt x="232" y="3317"/>
                  </a:lnTo>
                  <a:lnTo>
                    <a:pt x="266" y="3040"/>
                  </a:lnTo>
                  <a:lnTo>
                    <a:pt x="291" y="2762"/>
                  </a:lnTo>
                  <a:lnTo>
                    <a:pt x="305" y="2483"/>
                  </a:lnTo>
                  <a:lnTo>
                    <a:pt x="310" y="2204"/>
                  </a:lnTo>
                  <a:lnTo>
                    <a:pt x="305" y="1925"/>
                  </a:lnTo>
                  <a:lnTo>
                    <a:pt x="291" y="1646"/>
                  </a:lnTo>
                  <a:lnTo>
                    <a:pt x="266" y="1368"/>
                  </a:lnTo>
                  <a:lnTo>
                    <a:pt x="232" y="1091"/>
                  </a:lnTo>
                  <a:lnTo>
                    <a:pt x="189" y="816"/>
                  </a:lnTo>
                  <a:lnTo>
                    <a:pt x="135" y="542"/>
                  </a:lnTo>
                  <a:lnTo>
                    <a:pt x="73" y="270"/>
                  </a:lnTo>
                  <a:lnTo>
                    <a:pt x="0" y="0"/>
                  </a:lnTo>
                  <a:lnTo>
                    <a:pt x="98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FFFF"/>
                </a:gs>
                <a:gs pos="50000">
                  <a:srgbClr val="47FFFF"/>
                </a:gs>
                <a:gs pos="100000">
                  <a:srgbClr val="D5FFFF"/>
                </a:gs>
              </a:gsLst>
              <a:lin ang="5400000" scaled="1"/>
              <a:tileRect/>
            </a:gradFill>
            <a:ln w="2857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8176" name="Group 48"/>
          <p:cNvGrpSpPr/>
          <p:nvPr/>
        </p:nvGrpSpPr>
        <p:grpSpPr>
          <a:xfrm>
            <a:off x="2700338" y="2352675"/>
            <a:ext cx="3538537" cy="1908175"/>
            <a:chOff x="136" y="2205"/>
            <a:chExt cx="2229" cy="1202"/>
          </a:xfrm>
        </p:grpSpPr>
        <p:sp>
          <p:nvSpPr>
            <p:cNvPr id="8199" name="Oval 38"/>
            <p:cNvSpPr/>
            <p:nvPr/>
          </p:nvSpPr>
          <p:spPr>
            <a:xfrm>
              <a:off x="136" y="2205"/>
              <a:ext cx="1186" cy="1202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47FFFF">
                    <a:alpha val="49001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sp>
          <p:nvSpPr>
            <p:cNvPr id="8200" name="Oval 39"/>
            <p:cNvSpPr/>
            <p:nvPr/>
          </p:nvSpPr>
          <p:spPr>
            <a:xfrm>
              <a:off x="1179" y="2205"/>
              <a:ext cx="1186" cy="1202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42998"/>
                  </a:schemeClr>
                </a:gs>
                <a:gs pos="100000">
                  <a:srgbClr val="47FFFF">
                    <a:alpha val="43999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grpSp>
          <p:nvGrpSpPr>
            <p:cNvPr id="8201" name="Group 22"/>
            <p:cNvGrpSpPr/>
            <p:nvPr/>
          </p:nvGrpSpPr>
          <p:grpSpPr>
            <a:xfrm>
              <a:off x="1179" y="2523"/>
              <a:ext cx="136" cy="590"/>
              <a:chOff x="2517" y="1141"/>
              <a:chExt cx="136" cy="635"/>
            </a:xfrm>
          </p:grpSpPr>
          <p:sp>
            <p:nvSpPr>
              <p:cNvPr id="8202" name="xjhgx2"/>
              <p:cNvSpPr/>
              <p:nvPr/>
            </p:nvSpPr>
            <p:spPr>
              <a:xfrm>
                <a:off x="2517" y="1141"/>
                <a:ext cx="136" cy="635"/>
              </a:xfrm>
              <a:custGeom>
                <a:avLst/>
                <a:gdLst/>
                <a:ahLst/>
                <a:cxnLst>
                  <a:cxn ang="0">
                    <a:pos x="68" y="0"/>
                  </a:cxn>
                  <a:cxn ang="0">
                    <a:pos x="52" y="39"/>
                  </a:cxn>
                  <a:cxn ang="0">
                    <a:pos x="38" y="78"/>
                  </a:cxn>
                  <a:cxn ang="0">
                    <a:pos x="27" y="118"/>
                  </a:cxn>
                  <a:cxn ang="0">
                    <a:pos x="17" y="157"/>
                  </a:cxn>
                  <a:cxn ang="0">
                    <a:pos x="10" y="197"/>
                  </a:cxn>
                  <a:cxn ang="0">
                    <a:pos x="4" y="237"/>
                  </a:cxn>
                  <a:cxn ang="0">
                    <a:pos x="1" y="277"/>
                  </a:cxn>
                  <a:cxn ang="0">
                    <a:pos x="0" y="318"/>
                  </a:cxn>
                  <a:cxn ang="0">
                    <a:pos x="1" y="358"/>
                  </a:cxn>
                  <a:cxn ang="0">
                    <a:pos x="4" y="398"/>
                  </a:cxn>
                  <a:cxn ang="0">
                    <a:pos x="10" y="438"/>
                  </a:cxn>
                  <a:cxn ang="0">
                    <a:pos x="17" y="478"/>
                  </a:cxn>
                  <a:cxn ang="0">
                    <a:pos x="27" y="517"/>
                  </a:cxn>
                  <a:cxn ang="0">
                    <a:pos x="38" y="557"/>
                  </a:cxn>
                  <a:cxn ang="0">
                    <a:pos x="52" y="596"/>
                  </a:cxn>
                  <a:cxn ang="0">
                    <a:pos x="68" y="635"/>
                  </a:cxn>
                  <a:cxn ang="0">
                    <a:pos x="68" y="635"/>
                  </a:cxn>
                  <a:cxn ang="0">
                    <a:pos x="84" y="596"/>
                  </a:cxn>
                  <a:cxn ang="0">
                    <a:pos x="98" y="557"/>
                  </a:cxn>
                  <a:cxn ang="0">
                    <a:pos x="109" y="517"/>
                  </a:cxn>
                  <a:cxn ang="0">
                    <a:pos x="119" y="478"/>
                  </a:cxn>
                  <a:cxn ang="0">
                    <a:pos x="126" y="438"/>
                  </a:cxn>
                  <a:cxn ang="0">
                    <a:pos x="132" y="398"/>
                  </a:cxn>
                  <a:cxn ang="0">
                    <a:pos x="135" y="358"/>
                  </a:cxn>
                  <a:cxn ang="0">
                    <a:pos x="136" y="318"/>
                  </a:cxn>
                  <a:cxn ang="0">
                    <a:pos x="135" y="277"/>
                  </a:cxn>
                  <a:cxn ang="0">
                    <a:pos x="132" y="237"/>
                  </a:cxn>
                  <a:cxn ang="0">
                    <a:pos x="126" y="197"/>
                  </a:cxn>
                  <a:cxn ang="0">
                    <a:pos x="119" y="157"/>
                  </a:cxn>
                  <a:cxn ang="0">
                    <a:pos x="109" y="118"/>
                  </a:cxn>
                  <a:cxn ang="0">
                    <a:pos x="98" y="78"/>
                  </a:cxn>
                  <a:cxn ang="0">
                    <a:pos x="84" y="39"/>
                  </a:cxn>
                  <a:cxn ang="0">
                    <a:pos x="68" y="0"/>
                  </a:cxn>
                </a:cxnLst>
                <a:pathLst>
                  <a:path w="620" h="4408">
                    <a:moveTo>
                      <a:pt x="310" y="0"/>
                    </a:moveTo>
                    <a:lnTo>
                      <a:pt x="237" y="270"/>
                    </a:lnTo>
                    <a:lnTo>
                      <a:pt x="175" y="542"/>
                    </a:lnTo>
                    <a:lnTo>
                      <a:pt x="121" y="816"/>
                    </a:lnTo>
                    <a:lnTo>
                      <a:pt x="78" y="1091"/>
                    </a:lnTo>
                    <a:lnTo>
                      <a:pt x="44" y="1368"/>
                    </a:lnTo>
                    <a:lnTo>
                      <a:pt x="19" y="1646"/>
                    </a:lnTo>
                    <a:lnTo>
                      <a:pt x="5" y="1925"/>
                    </a:lnTo>
                    <a:lnTo>
                      <a:pt x="0" y="2204"/>
                    </a:lnTo>
                    <a:lnTo>
                      <a:pt x="5" y="2483"/>
                    </a:lnTo>
                    <a:lnTo>
                      <a:pt x="19" y="2762"/>
                    </a:lnTo>
                    <a:lnTo>
                      <a:pt x="44" y="3040"/>
                    </a:lnTo>
                    <a:lnTo>
                      <a:pt x="78" y="3317"/>
                    </a:lnTo>
                    <a:lnTo>
                      <a:pt x="121" y="3592"/>
                    </a:lnTo>
                    <a:lnTo>
                      <a:pt x="175" y="3866"/>
                    </a:lnTo>
                    <a:lnTo>
                      <a:pt x="237" y="4138"/>
                    </a:lnTo>
                    <a:lnTo>
                      <a:pt x="310" y="4408"/>
                    </a:lnTo>
                    <a:lnTo>
                      <a:pt x="310" y="4408"/>
                    </a:lnTo>
                    <a:lnTo>
                      <a:pt x="383" y="4138"/>
                    </a:lnTo>
                    <a:lnTo>
                      <a:pt x="445" y="3866"/>
                    </a:lnTo>
                    <a:lnTo>
                      <a:pt x="499" y="3592"/>
                    </a:lnTo>
                    <a:lnTo>
                      <a:pt x="542" y="3317"/>
                    </a:lnTo>
                    <a:lnTo>
                      <a:pt x="576" y="3040"/>
                    </a:lnTo>
                    <a:lnTo>
                      <a:pt x="601" y="2762"/>
                    </a:lnTo>
                    <a:lnTo>
                      <a:pt x="615" y="2483"/>
                    </a:lnTo>
                    <a:lnTo>
                      <a:pt x="620" y="2204"/>
                    </a:lnTo>
                    <a:lnTo>
                      <a:pt x="615" y="1925"/>
                    </a:lnTo>
                    <a:lnTo>
                      <a:pt x="601" y="1646"/>
                    </a:lnTo>
                    <a:lnTo>
                      <a:pt x="576" y="1368"/>
                    </a:lnTo>
                    <a:lnTo>
                      <a:pt x="542" y="1091"/>
                    </a:lnTo>
                    <a:lnTo>
                      <a:pt x="499" y="816"/>
                    </a:lnTo>
                    <a:lnTo>
                      <a:pt x="445" y="542"/>
                    </a:lnTo>
                    <a:lnTo>
                      <a:pt x="383" y="270"/>
                    </a:lnTo>
                    <a:lnTo>
                      <a:pt x="31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5FFFF"/>
                  </a:gs>
                  <a:gs pos="50000">
                    <a:srgbClr val="71FFFF"/>
                  </a:gs>
                  <a:gs pos="100000">
                    <a:srgbClr val="D5FFFF"/>
                  </a:gs>
                </a:gsLst>
                <a:lin ang="5400000" scaled="1"/>
                <a:tileRect/>
              </a:gradFill>
              <a:ln w="28575" cap="flat" cmpd="sng">
                <a:solidFill>
                  <a:srgbClr val="2D5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03" name="Line 24"/>
              <p:cNvSpPr/>
              <p:nvPr/>
            </p:nvSpPr>
            <p:spPr>
              <a:xfrm>
                <a:off x="2585" y="1162"/>
                <a:ext cx="0" cy="612"/>
              </a:xfrm>
              <a:prstGeom prst="line">
                <a:avLst/>
              </a:prstGeom>
              <a:ln w="19050" cap="flat" cmpd="sng">
                <a:solidFill>
                  <a:srgbClr val="00F8F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48179" name="Group 51"/>
          <p:cNvGrpSpPr/>
          <p:nvPr/>
        </p:nvGrpSpPr>
        <p:grpSpPr>
          <a:xfrm>
            <a:off x="287338" y="4581525"/>
            <a:ext cx="2017712" cy="1873250"/>
            <a:chOff x="2404" y="2251"/>
            <a:chExt cx="1361" cy="1270"/>
          </a:xfrm>
        </p:grpSpPr>
        <p:sp>
          <p:nvSpPr>
            <p:cNvPr id="8205" name="AutoShape 37"/>
            <p:cNvSpPr/>
            <p:nvPr/>
          </p:nvSpPr>
          <p:spPr>
            <a:xfrm>
              <a:off x="3593" y="2531"/>
              <a:ext cx="172" cy="692"/>
            </a:xfrm>
            <a:prstGeom prst="rightBracket">
              <a:avLst>
                <a:gd name="adj" fmla="val 0"/>
              </a:avLst>
            </a:prstGeom>
            <a:gradFill rotWithShape="1">
              <a:gsLst>
                <a:gs pos="0">
                  <a:srgbClr val="D5FFFF"/>
                </a:gs>
                <a:gs pos="50000">
                  <a:srgbClr val="47FFFF"/>
                </a:gs>
                <a:gs pos="100000">
                  <a:srgbClr val="D5FFFF"/>
                </a:gs>
              </a:gsLst>
              <a:lin ang="5400000" scaled="1"/>
              <a:tileRect/>
            </a:gradFill>
            <a:ln w="2857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206" name="Oval 38"/>
            <p:cNvSpPr/>
            <p:nvPr/>
          </p:nvSpPr>
          <p:spPr>
            <a:xfrm>
              <a:off x="2404" y="2251"/>
              <a:ext cx="1302" cy="12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ABFFFF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sp>
          <p:nvSpPr>
            <p:cNvPr id="8207" name="Arc 49"/>
            <p:cNvSpPr/>
            <p:nvPr/>
          </p:nvSpPr>
          <p:spPr>
            <a:xfrm>
              <a:off x="3560" y="2537"/>
              <a:ext cx="136" cy="666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56" y="666"/>
                </a:cxn>
                <a:cxn ang="0">
                  <a:pos x="0" y="342"/>
                </a:cxn>
              </a:cxnLst>
              <a:pathLst>
                <a:path w="21600" h="40396" fill="none">
                  <a:moveTo>
                    <a:pt x="6074" y="-1"/>
                  </a:moveTo>
                  <a:cubicBezTo>
                    <a:pt x="15277" y="2696"/>
                    <a:pt x="21600" y="11138"/>
                    <a:pt x="21600" y="20728"/>
                  </a:cubicBezTo>
                  <a:cubicBezTo>
                    <a:pt x="21600" y="29201"/>
                    <a:pt x="16645" y="36892"/>
                    <a:pt x="8929" y="40395"/>
                  </a:cubicBezTo>
                </a:path>
                <a:path w="21600" h="40396" stroke="0">
                  <a:moveTo>
                    <a:pt x="6074" y="-1"/>
                  </a:moveTo>
                  <a:cubicBezTo>
                    <a:pt x="15277" y="2696"/>
                    <a:pt x="21600" y="11138"/>
                    <a:pt x="21600" y="20728"/>
                  </a:cubicBezTo>
                  <a:cubicBezTo>
                    <a:pt x="21600" y="29201"/>
                    <a:pt x="16645" y="36892"/>
                    <a:pt x="8929" y="40395"/>
                  </a:cubicBezTo>
                  <a:lnTo>
                    <a:pt x="0" y="20728"/>
                  </a:lnTo>
                  <a:lnTo>
                    <a:pt x="6074" y="-1"/>
                  </a:lnTo>
                  <a:close/>
                </a:path>
              </a:pathLst>
            </a:custGeom>
            <a:noFill/>
            <a:ln w="2857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8194" name="Group 66"/>
          <p:cNvGrpSpPr/>
          <p:nvPr/>
        </p:nvGrpSpPr>
        <p:grpSpPr>
          <a:xfrm>
            <a:off x="6443663" y="4365625"/>
            <a:ext cx="2484437" cy="2376488"/>
            <a:chOff x="4059" y="2568"/>
            <a:chExt cx="1565" cy="1497"/>
          </a:xfrm>
        </p:grpSpPr>
        <p:grpSp>
          <p:nvGrpSpPr>
            <p:cNvPr id="8209" name="Group 57"/>
            <p:cNvGrpSpPr/>
            <p:nvPr/>
          </p:nvGrpSpPr>
          <p:grpSpPr>
            <a:xfrm>
              <a:off x="4059" y="2568"/>
              <a:ext cx="1565" cy="1497"/>
              <a:chOff x="4105" y="2115"/>
              <a:chExt cx="1565" cy="1497"/>
            </a:xfrm>
          </p:grpSpPr>
          <p:sp>
            <p:nvSpPr>
              <p:cNvPr id="8210" name="Oval 38"/>
              <p:cNvSpPr/>
              <p:nvPr/>
            </p:nvSpPr>
            <p:spPr>
              <a:xfrm>
                <a:off x="4105" y="2115"/>
                <a:ext cx="1565" cy="1497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AB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rgbClr val="2D5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  <p:sp>
            <p:nvSpPr>
              <p:cNvPr id="8211" name="Oval 38"/>
              <p:cNvSpPr/>
              <p:nvPr/>
            </p:nvSpPr>
            <p:spPr>
              <a:xfrm>
                <a:off x="4150" y="2364"/>
                <a:ext cx="1004" cy="975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47FFFF">
                      <a:alpha val="49001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rgbClr val="2D5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  <p:sp>
            <p:nvSpPr>
              <p:cNvPr id="8212" name="Line 44"/>
              <p:cNvSpPr/>
              <p:nvPr/>
            </p:nvSpPr>
            <p:spPr>
              <a:xfrm>
                <a:off x="4173" y="2523"/>
                <a:ext cx="113" cy="0"/>
              </a:xfrm>
              <a:prstGeom prst="line">
                <a:avLst/>
              </a:prstGeom>
              <a:ln w="28575" cap="flat" cmpd="sng">
                <a:solidFill>
                  <a:srgbClr val="2D5F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13" name="Line 45"/>
              <p:cNvSpPr/>
              <p:nvPr/>
            </p:nvSpPr>
            <p:spPr>
              <a:xfrm flipV="1">
                <a:off x="4192" y="3203"/>
                <a:ext cx="117" cy="7"/>
              </a:xfrm>
              <a:prstGeom prst="line">
                <a:avLst/>
              </a:prstGeom>
              <a:ln w="28575" cap="flat" cmpd="sng">
                <a:solidFill>
                  <a:srgbClr val="2D5F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8214" name="Arc 53"/>
            <p:cNvSpPr/>
            <p:nvPr/>
          </p:nvSpPr>
          <p:spPr>
            <a:xfrm flipH="1">
              <a:off x="4059" y="2979"/>
              <a:ext cx="158" cy="683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62" y="683"/>
                </a:cxn>
                <a:cxn ang="0">
                  <a:pos x="0" y="335"/>
                </a:cxn>
              </a:cxnLst>
              <a:pathLst>
                <a:path w="21600" h="39007" fill="none">
                  <a:moveTo>
                    <a:pt x="10018" y="0"/>
                  </a:moveTo>
                  <a:cubicBezTo>
                    <a:pt x="17138" y="3727"/>
                    <a:pt x="21600" y="11099"/>
                    <a:pt x="21600" y="19136"/>
                  </a:cubicBezTo>
                  <a:cubicBezTo>
                    <a:pt x="21600" y="27792"/>
                    <a:pt x="16431" y="35613"/>
                    <a:pt x="8467" y="39006"/>
                  </a:cubicBezTo>
                </a:path>
                <a:path w="21600" h="39007" stroke="0">
                  <a:moveTo>
                    <a:pt x="10018" y="0"/>
                  </a:moveTo>
                  <a:cubicBezTo>
                    <a:pt x="17138" y="3727"/>
                    <a:pt x="21600" y="11099"/>
                    <a:pt x="21600" y="19136"/>
                  </a:cubicBezTo>
                  <a:cubicBezTo>
                    <a:pt x="21600" y="27792"/>
                    <a:pt x="16431" y="35613"/>
                    <a:pt x="8467" y="39006"/>
                  </a:cubicBezTo>
                  <a:lnTo>
                    <a:pt x="0" y="19136"/>
                  </a:lnTo>
                  <a:lnTo>
                    <a:pt x="10018" y="0"/>
                  </a:lnTo>
                  <a:close/>
                </a:path>
              </a:pathLst>
            </a:custGeom>
            <a:noFill/>
            <a:ln w="2857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5" name="Arc 54"/>
            <p:cNvSpPr/>
            <p:nvPr/>
          </p:nvSpPr>
          <p:spPr>
            <a:xfrm flipH="1">
              <a:off x="4104" y="2969"/>
              <a:ext cx="317" cy="685"/>
            </a:xfrm>
            <a:custGeom>
              <a:avLst/>
              <a:gdLst/>
              <a:ahLst/>
              <a:cxnLst>
                <a:cxn ang="0">
                  <a:pos x="165" y="0"/>
                </a:cxn>
                <a:cxn ang="0">
                  <a:pos x="166" y="685"/>
                </a:cxn>
                <a:cxn ang="0">
                  <a:pos x="0" y="343"/>
                </a:cxn>
              </a:cxnLst>
              <a:pathLst>
                <a:path w="21600" h="36828" fill="none">
                  <a:moveTo>
                    <a:pt x="11269" y="-1"/>
                  </a:moveTo>
                  <a:cubicBezTo>
                    <a:pt x="17686" y="3924"/>
                    <a:pt x="21600" y="10904"/>
                    <a:pt x="21600" y="18427"/>
                  </a:cubicBezTo>
                  <a:cubicBezTo>
                    <a:pt x="21600" y="25931"/>
                    <a:pt x="17704" y="32898"/>
                    <a:pt x="11311" y="36828"/>
                  </a:cubicBezTo>
                </a:path>
                <a:path w="21600" h="36828" stroke="0">
                  <a:moveTo>
                    <a:pt x="11269" y="-1"/>
                  </a:moveTo>
                  <a:cubicBezTo>
                    <a:pt x="17686" y="3924"/>
                    <a:pt x="21600" y="10904"/>
                    <a:pt x="21600" y="18427"/>
                  </a:cubicBezTo>
                  <a:cubicBezTo>
                    <a:pt x="21600" y="25931"/>
                    <a:pt x="17704" y="32898"/>
                    <a:pt x="11311" y="36828"/>
                  </a:cubicBezTo>
                  <a:lnTo>
                    <a:pt x="0" y="18427"/>
                  </a:lnTo>
                  <a:lnTo>
                    <a:pt x="11269" y="-1"/>
                  </a:lnTo>
                  <a:close/>
                </a:path>
              </a:pathLst>
            </a:custGeom>
            <a:noFill/>
            <a:ln w="2857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8216" name="TextBox 11"/>
          <p:cNvSpPr txBox="1"/>
          <p:nvPr/>
        </p:nvSpPr>
        <p:spPr>
          <a:xfrm>
            <a:off x="611188" y="1554163"/>
            <a:ext cx="8064500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800" dirty="0">
                <a:solidFill>
                  <a:schemeClr val="tx2"/>
                </a:solidFill>
                <a:latin typeface="楷体_GB2312" pitchFamily="49" charset="-122"/>
                <a:ea typeface="宋体" panose="02010600030101010101" pitchFamily="2" charset="-122"/>
              </a:rPr>
              <a:t>透镜的两个表面至少一个是球面的一部分。</a:t>
            </a:r>
            <a:endParaRPr lang="en-US" altLang="zh-CN" sz="2800" dirty="0">
              <a:solidFill>
                <a:schemeClr val="tx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grpSp>
        <p:nvGrpSpPr>
          <p:cNvPr id="48192" name="Group 64"/>
          <p:cNvGrpSpPr/>
          <p:nvPr/>
        </p:nvGrpSpPr>
        <p:grpSpPr>
          <a:xfrm>
            <a:off x="323850" y="2352675"/>
            <a:ext cx="1944688" cy="1908175"/>
            <a:chOff x="204" y="1185"/>
            <a:chExt cx="1225" cy="1202"/>
          </a:xfrm>
        </p:grpSpPr>
        <p:sp>
          <p:nvSpPr>
            <p:cNvPr id="8218" name="Oval 38"/>
            <p:cNvSpPr/>
            <p:nvPr/>
          </p:nvSpPr>
          <p:spPr>
            <a:xfrm>
              <a:off x="204" y="1185"/>
              <a:ext cx="1225" cy="1202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47FFFF">
                    <a:alpha val="49001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sp>
          <p:nvSpPr>
            <p:cNvPr id="8219" name="Line 26"/>
            <p:cNvSpPr/>
            <p:nvPr/>
          </p:nvSpPr>
          <p:spPr>
            <a:xfrm>
              <a:off x="1315" y="1434"/>
              <a:ext cx="0" cy="704"/>
            </a:xfrm>
            <a:prstGeom prst="line">
              <a:avLst/>
            </a:prstGeom>
            <a:ln w="2857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8220" name="Arc 63"/>
            <p:cNvSpPr/>
            <p:nvPr/>
          </p:nvSpPr>
          <p:spPr>
            <a:xfrm>
              <a:off x="1224" y="1434"/>
              <a:ext cx="204" cy="703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78" y="703"/>
                </a:cxn>
                <a:cxn ang="0">
                  <a:pos x="0" y="350"/>
                </a:cxn>
              </a:cxnLst>
              <a:pathLst>
                <a:path w="21600" h="39800" fill="none">
                  <a:moveTo>
                    <a:pt x="8575" y="0"/>
                  </a:moveTo>
                  <a:cubicBezTo>
                    <a:pt x="16481" y="3420"/>
                    <a:pt x="21600" y="11210"/>
                    <a:pt x="21600" y="19825"/>
                  </a:cubicBezTo>
                  <a:cubicBezTo>
                    <a:pt x="21600" y="28579"/>
                    <a:pt x="16316" y="36467"/>
                    <a:pt x="8220" y="39799"/>
                  </a:cubicBezTo>
                </a:path>
                <a:path w="21600" h="39800" stroke="0">
                  <a:moveTo>
                    <a:pt x="8575" y="0"/>
                  </a:moveTo>
                  <a:cubicBezTo>
                    <a:pt x="16481" y="3420"/>
                    <a:pt x="21600" y="11210"/>
                    <a:pt x="21600" y="19825"/>
                  </a:cubicBezTo>
                  <a:cubicBezTo>
                    <a:pt x="21600" y="28579"/>
                    <a:pt x="16316" y="36467"/>
                    <a:pt x="8220" y="39799"/>
                  </a:cubicBezTo>
                  <a:lnTo>
                    <a:pt x="0" y="19825"/>
                  </a:lnTo>
                  <a:lnTo>
                    <a:pt x="8575" y="0"/>
                  </a:lnTo>
                  <a:close/>
                </a:path>
              </a:pathLst>
            </a:custGeom>
            <a:noFill/>
            <a:ln w="2857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8196" name="Group 68"/>
          <p:cNvGrpSpPr/>
          <p:nvPr/>
        </p:nvGrpSpPr>
        <p:grpSpPr>
          <a:xfrm>
            <a:off x="6732588" y="2424113"/>
            <a:ext cx="2087562" cy="1906587"/>
            <a:chOff x="4241" y="1230"/>
            <a:chExt cx="1315" cy="1201"/>
          </a:xfrm>
        </p:grpSpPr>
        <p:grpSp>
          <p:nvGrpSpPr>
            <p:cNvPr id="8222" name="Group 41"/>
            <p:cNvGrpSpPr/>
            <p:nvPr/>
          </p:nvGrpSpPr>
          <p:grpSpPr>
            <a:xfrm>
              <a:off x="4241" y="1230"/>
              <a:ext cx="1315" cy="1201"/>
              <a:chOff x="4445" y="436"/>
              <a:chExt cx="1315" cy="1248"/>
            </a:xfrm>
          </p:grpSpPr>
          <p:sp>
            <p:nvSpPr>
              <p:cNvPr id="8223" name="Oval 38"/>
              <p:cNvSpPr/>
              <p:nvPr/>
            </p:nvSpPr>
            <p:spPr>
              <a:xfrm>
                <a:off x="4445" y="572"/>
                <a:ext cx="1001" cy="963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47FFFF">
                      <a:alpha val="49001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 w="28575" cap="flat" cmpd="sng">
                <a:solidFill>
                  <a:srgbClr val="2D5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  <p:sp>
            <p:nvSpPr>
              <p:cNvPr id="8224" name="Oval 38"/>
              <p:cNvSpPr/>
              <p:nvPr/>
            </p:nvSpPr>
            <p:spPr>
              <a:xfrm>
                <a:off x="4539" y="436"/>
                <a:ext cx="1221" cy="1248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rgbClr val="ABFFFF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rgbClr val="2D5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楷体" panose="02010609060101010101" pitchFamily="49" charset="-122"/>
                </a:endParaRPr>
              </a:p>
            </p:txBody>
          </p:sp>
        </p:grpSp>
        <p:sp>
          <p:nvSpPr>
            <p:cNvPr id="8225" name="Arc 65"/>
            <p:cNvSpPr/>
            <p:nvPr/>
          </p:nvSpPr>
          <p:spPr>
            <a:xfrm flipH="1">
              <a:off x="4332" y="1434"/>
              <a:ext cx="294" cy="794"/>
            </a:xfrm>
            <a:custGeom>
              <a:avLst/>
              <a:gdLst/>
              <a:ahLst/>
              <a:cxnLst>
                <a:cxn ang="0">
                  <a:pos x="133" y="0"/>
                </a:cxn>
                <a:cxn ang="0">
                  <a:pos x="138" y="794"/>
                </a:cxn>
                <a:cxn ang="0">
                  <a:pos x="0" y="399"/>
                </a:cxn>
              </a:cxnLst>
              <a:pathLst>
                <a:path w="21600" h="38357" fill="none">
                  <a:moveTo>
                    <a:pt x="9736" y="0"/>
                  </a:moveTo>
                  <a:cubicBezTo>
                    <a:pt x="17012" y="3674"/>
                    <a:pt x="21600" y="11130"/>
                    <a:pt x="21600" y="19281"/>
                  </a:cubicBezTo>
                  <a:cubicBezTo>
                    <a:pt x="21600" y="27271"/>
                    <a:pt x="17189" y="34608"/>
                    <a:pt x="10132" y="38356"/>
                  </a:cubicBezTo>
                </a:path>
                <a:path w="21600" h="38357" stroke="0">
                  <a:moveTo>
                    <a:pt x="9736" y="0"/>
                  </a:moveTo>
                  <a:cubicBezTo>
                    <a:pt x="17012" y="3674"/>
                    <a:pt x="21600" y="11130"/>
                    <a:pt x="21600" y="19281"/>
                  </a:cubicBezTo>
                  <a:cubicBezTo>
                    <a:pt x="21600" y="27271"/>
                    <a:pt x="17189" y="34608"/>
                    <a:pt x="10132" y="38356"/>
                  </a:cubicBezTo>
                  <a:lnTo>
                    <a:pt x="0" y="19281"/>
                  </a:lnTo>
                  <a:lnTo>
                    <a:pt x="9736" y="0"/>
                  </a:lnTo>
                  <a:close/>
                </a:path>
              </a:pathLst>
            </a:custGeom>
            <a:noFill/>
            <a:ln w="2857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pic>
        <p:nvPicPr>
          <p:cNvPr id="8226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27" name="TextBox 11"/>
          <p:cNvSpPr txBox="1"/>
          <p:nvPr/>
        </p:nvSpPr>
        <p:spPr>
          <a:xfrm>
            <a:off x="642938" y="476250"/>
            <a:ext cx="5153025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600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一、凸透镜和凹透镜</a:t>
            </a:r>
            <a:endParaRPr lang="en-US" altLang="zh-CN" sz="3600" dirty="0">
              <a:solidFill>
                <a:srgbClr val="0066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" name="Text Box 2"/>
          <p:cNvSpPr txBox="1"/>
          <p:nvPr/>
        </p:nvSpPr>
        <p:spPr>
          <a:xfrm>
            <a:off x="358775" y="1612900"/>
            <a:ext cx="7669213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800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lang="zh-CN" altLang="en-US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en-US" sz="2800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主光轴：通过两个球面球心的直线。 </a:t>
            </a:r>
            <a:endParaRPr lang="zh-CN" altLang="en-US" sz="2800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Text Box 3"/>
          <p:cNvSpPr txBox="1"/>
          <p:nvPr/>
        </p:nvSpPr>
        <p:spPr>
          <a:xfrm>
            <a:off x="611188" y="2189163"/>
            <a:ext cx="7740650" cy="12350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25000"/>
              </a:lnSpc>
            </a:pPr>
            <a:r>
              <a:rPr lang="en-US" altLang="zh-CN" sz="2800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en-US" sz="2800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光心：光心是主光轴上的一点，</a:t>
            </a:r>
            <a:endParaRPr lang="zh-CN" altLang="en-US" sz="2800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通过这点的光线穿过透镜时不改变方向。 </a:t>
            </a:r>
            <a:endParaRPr lang="zh-CN" altLang="en-US" sz="2800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220" name="TextBox 1"/>
          <p:cNvSpPr txBox="1"/>
          <p:nvPr/>
        </p:nvSpPr>
        <p:spPr>
          <a:xfrm>
            <a:off x="647700" y="447675"/>
            <a:ext cx="7345363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600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二、透镜的主光轴和光心</a:t>
            </a:r>
            <a:endParaRPr lang="zh-CN" altLang="en-US" sz="3600" dirty="0">
              <a:solidFill>
                <a:srgbClr val="0066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21" name="Arc 7"/>
          <p:cNvSpPr/>
          <p:nvPr/>
        </p:nvSpPr>
        <p:spPr>
          <a:xfrm>
            <a:off x="5040313" y="4248150"/>
            <a:ext cx="2374900" cy="5048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61118056" y="11798532"/>
              </a:cxn>
              <a:cxn ang="0">
                <a:pos x="0" y="11798532"/>
              </a:cxn>
            </a:cxnLst>
            <a:pathLst>
              <a:path w="21600" h="21600" fill="none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197" name="AutoShape 125"/>
          <p:cNvSpPr/>
          <p:nvPr/>
        </p:nvSpPr>
        <p:spPr>
          <a:xfrm>
            <a:off x="6624638" y="3571875"/>
            <a:ext cx="1619250" cy="649288"/>
          </a:xfrm>
          <a:prstGeom prst="wedgeRoundRectCallout">
            <a:avLst>
              <a:gd name="adj1" fmla="val -29218"/>
              <a:gd name="adj2" fmla="val 214792"/>
              <a:gd name="adj3" fmla="val 16667"/>
            </a:avLst>
          </a:prstGeom>
          <a:noFill/>
          <a:ln w="28575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rIns="0" anchor="ctr" anchorCtr="0"/>
          <a:p>
            <a:pPr algn="ctr"/>
            <a:r>
              <a:rPr lang="zh-CN" altLang="zh-CN" sz="2800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主光轴</a:t>
            </a:r>
            <a:endParaRPr lang="zh-CN" altLang="en-US" sz="2800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118" name="Oval 38"/>
          <p:cNvSpPr/>
          <p:nvPr/>
        </p:nvSpPr>
        <p:spPr>
          <a:xfrm>
            <a:off x="2016125" y="4151313"/>
            <a:ext cx="2444750" cy="2444750"/>
          </a:xfrm>
          <a:prstGeom prst="ellipse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rgbClr val="C5FFFF">
                  <a:alpha val="49001"/>
                </a:srgbClr>
              </a:gs>
            </a:gsLst>
            <a:path path="shape">
              <a:fillToRect l="50000" t="50000" r="50000" b="50000"/>
            </a:path>
            <a:tileRect/>
          </a:gradFill>
          <a:ln w="12700" cap="flat" cmpd="sng">
            <a:solidFill>
              <a:srgbClr val="00F8F2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sz="2800" dirty="0">
              <a:solidFill>
                <a:srgbClr val="000099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4119" name="Oval 39"/>
          <p:cNvSpPr/>
          <p:nvPr/>
        </p:nvSpPr>
        <p:spPr>
          <a:xfrm>
            <a:off x="4248150" y="4151313"/>
            <a:ext cx="2444750" cy="2444750"/>
          </a:xfrm>
          <a:prstGeom prst="ellipse">
            <a:avLst/>
          </a:prstGeom>
          <a:gradFill rotWithShape="1">
            <a:gsLst>
              <a:gs pos="0">
                <a:schemeClr val="bg1">
                  <a:alpha val="42998"/>
                </a:schemeClr>
              </a:gs>
              <a:gs pos="100000">
                <a:srgbClr val="C5FFFF">
                  <a:alpha val="43999"/>
                </a:srgbClr>
              </a:gs>
            </a:gsLst>
            <a:path path="shape">
              <a:fillToRect l="50000" t="50000" r="50000" b="50000"/>
            </a:path>
            <a:tileRect/>
          </a:gradFill>
          <a:ln w="12700" cap="flat" cmpd="sng">
            <a:solidFill>
              <a:srgbClr val="00F8F2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sz="2800" dirty="0">
              <a:solidFill>
                <a:srgbClr val="000099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grpSp>
        <p:nvGrpSpPr>
          <p:cNvPr id="4120" name="Group 24"/>
          <p:cNvGrpSpPr/>
          <p:nvPr/>
        </p:nvGrpSpPr>
        <p:grpSpPr>
          <a:xfrm>
            <a:off x="5256213" y="5337175"/>
            <a:ext cx="576262" cy="534988"/>
            <a:chOff x="3152" y="1343"/>
            <a:chExt cx="363" cy="337"/>
          </a:xfrm>
        </p:grpSpPr>
        <p:sp>
          <p:nvSpPr>
            <p:cNvPr id="9226" name="Oval 36"/>
            <p:cNvSpPr/>
            <p:nvPr/>
          </p:nvSpPr>
          <p:spPr>
            <a:xfrm>
              <a:off x="3288" y="1343"/>
              <a:ext cx="46" cy="45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sp>
          <p:nvSpPr>
            <p:cNvPr id="9227" name="Text Box 43"/>
            <p:cNvSpPr txBox="1"/>
            <p:nvPr/>
          </p:nvSpPr>
          <p:spPr>
            <a:xfrm>
              <a:off x="3152" y="1411"/>
              <a:ext cx="363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altLang="zh-CN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r>
                <a:rPr lang="en-US" altLang="zh-CN" sz="2800" baseline="-25000" dirty="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2800" baseline="-25000" dirty="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123" name="Group 27"/>
          <p:cNvGrpSpPr/>
          <p:nvPr/>
        </p:nvGrpSpPr>
        <p:grpSpPr>
          <a:xfrm>
            <a:off x="2987675" y="5337175"/>
            <a:ext cx="647700" cy="571500"/>
            <a:chOff x="1723" y="1343"/>
            <a:chExt cx="408" cy="360"/>
          </a:xfrm>
        </p:grpSpPr>
        <p:sp>
          <p:nvSpPr>
            <p:cNvPr id="9229" name="Text Box 13"/>
            <p:cNvSpPr txBox="1"/>
            <p:nvPr/>
          </p:nvSpPr>
          <p:spPr>
            <a:xfrm>
              <a:off x="1723" y="1434"/>
              <a:ext cx="408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altLang="zh-CN" sz="2800" dirty="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r>
                <a:rPr lang="en-US" altLang="zh-CN" sz="2800" baseline="-25000" dirty="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sz="2800" baseline="-25000" dirty="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230" name="Oval 42"/>
            <p:cNvSpPr/>
            <p:nvPr/>
          </p:nvSpPr>
          <p:spPr>
            <a:xfrm>
              <a:off x="1859" y="1343"/>
              <a:ext cx="46" cy="45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</p:grpSp>
      <p:sp>
        <p:nvSpPr>
          <p:cNvPr id="3196" name="Text Box 124"/>
          <p:cNvSpPr txBox="1"/>
          <p:nvPr/>
        </p:nvSpPr>
        <p:spPr>
          <a:xfrm>
            <a:off x="4495800" y="4981575"/>
            <a:ext cx="257175" cy="427038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 anchorCtr="0">
            <a:spAutoFit/>
          </a:bodyPr>
          <a:p>
            <a:r>
              <a:rPr lang="en-US" altLang="zh-CN" sz="2800" i="1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O</a:t>
            </a:r>
            <a:endParaRPr lang="en-US" altLang="zh-CN" sz="2800" i="1" dirty="0">
              <a:solidFill>
                <a:srgbClr val="000099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4127" name="xjhgx2"/>
          <p:cNvSpPr/>
          <p:nvPr/>
        </p:nvSpPr>
        <p:spPr>
          <a:xfrm>
            <a:off x="4248150" y="4870450"/>
            <a:ext cx="215900" cy="1008063"/>
          </a:xfrm>
          <a:custGeom>
            <a:avLst/>
            <a:gdLst/>
            <a:ahLst/>
            <a:cxnLst>
              <a:cxn ang="0">
                <a:pos x="107950" y="0"/>
              </a:cxn>
              <a:cxn ang="0">
                <a:pos x="82530" y="61746"/>
              </a:cxn>
              <a:cxn ang="0">
                <a:pos x="60940" y="123950"/>
              </a:cxn>
              <a:cxn ang="0">
                <a:pos x="42135" y="186611"/>
              </a:cxn>
              <a:cxn ang="0">
                <a:pos x="27162" y="249500"/>
              </a:cxn>
              <a:cxn ang="0">
                <a:pos x="15322" y="312847"/>
              </a:cxn>
              <a:cxn ang="0">
                <a:pos x="6616" y="376423"/>
              </a:cxn>
              <a:cxn ang="0">
                <a:pos x="1741" y="440227"/>
              </a:cxn>
              <a:cxn ang="0">
                <a:pos x="0" y="504032"/>
              </a:cxn>
              <a:cxn ang="0">
                <a:pos x="1741" y="567836"/>
              </a:cxn>
              <a:cxn ang="0">
                <a:pos x="6616" y="631640"/>
              </a:cxn>
              <a:cxn ang="0">
                <a:pos x="15322" y="695216"/>
              </a:cxn>
              <a:cxn ang="0">
                <a:pos x="27162" y="758563"/>
              </a:cxn>
              <a:cxn ang="0">
                <a:pos x="42135" y="821452"/>
              </a:cxn>
              <a:cxn ang="0">
                <a:pos x="60940" y="884113"/>
              </a:cxn>
              <a:cxn ang="0">
                <a:pos x="82530" y="946317"/>
              </a:cxn>
              <a:cxn ang="0">
                <a:pos x="107950" y="1008063"/>
              </a:cxn>
              <a:cxn ang="0">
                <a:pos x="107950" y="1008063"/>
              </a:cxn>
              <a:cxn ang="0">
                <a:pos x="133370" y="946317"/>
              </a:cxn>
              <a:cxn ang="0">
                <a:pos x="154960" y="884113"/>
              </a:cxn>
              <a:cxn ang="0">
                <a:pos x="173765" y="821452"/>
              </a:cxn>
              <a:cxn ang="0">
                <a:pos x="188738" y="758563"/>
              </a:cxn>
              <a:cxn ang="0">
                <a:pos x="200578" y="695216"/>
              </a:cxn>
              <a:cxn ang="0">
                <a:pos x="209284" y="631640"/>
              </a:cxn>
              <a:cxn ang="0">
                <a:pos x="214159" y="567836"/>
              </a:cxn>
              <a:cxn ang="0">
                <a:pos x="215900" y="504032"/>
              </a:cxn>
              <a:cxn ang="0">
                <a:pos x="214159" y="440227"/>
              </a:cxn>
              <a:cxn ang="0">
                <a:pos x="209284" y="376423"/>
              </a:cxn>
              <a:cxn ang="0">
                <a:pos x="200578" y="312847"/>
              </a:cxn>
              <a:cxn ang="0">
                <a:pos x="188738" y="249500"/>
              </a:cxn>
              <a:cxn ang="0">
                <a:pos x="173765" y="186611"/>
              </a:cxn>
              <a:cxn ang="0">
                <a:pos x="154960" y="123950"/>
              </a:cxn>
              <a:cxn ang="0">
                <a:pos x="133370" y="61746"/>
              </a:cxn>
              <a:cxn ang="0">
                <a:pos x="107950" y="0"/>
              </a:cxn>
            </a:cxnLst>
            <a:pathLst>
              <a:path w="620" h="4408">
                <a:moveTo>
                  <a:pt x="310" y="0"/>
                </a:moveTo>
                <a:lnTo>
                  <a:pt x="237" y="270"/>
                </a:lnTo>
                <a:lnTo>
                  <a:pt x="175" y="542"/>
                </a:lnTo>
                <a:lnTo>
                  <a:pt x="121" y="816"/>
                </a:lnTo>
                <a:lnTo>
                  <a:pt x="78" y="1091"/>
                </a:lnTo>
                <a:lnTo>
                  <a:pt x="44" y="1368"/>
                </a:lnTo>
                <a:lnTo>
                  <a:pt x="19" y="1646"/>
                </a:lnTo>
                <a:lnTo>
                  <a:pt x="5" y="1925"/>
                </a:lnTo>
                <a:lnTo>
                  <a:pt x="0" y="2204"/>
                </a:lnTo>
                <a:lnTo>
                  <a:pt x="5" y="2483"/>
                </a:lnTo>
                <a:lnTo>
                  <a:pt x="19" y="2762"/>
                </a:lnTo>
                <a:lnTo>
                  <a:pt x="44" y="3040"/>
                </a:lnTo>
                <a:lnTo>
                  <a:pt x="78" y="3317"/>
                </a:lnTo>
                <a:lnTo>
                  <a:pt x="121" y="3592"/>
                </a:lnTo>
                <a:lnTo>
                  <a:pt x="175" y="3866"/>
                </a:lnTo>
                <a:lnTo>
                  <a:pt x="237" y="4138"/>
                </a:lnTo>
                <a:lnTo>
                  <a:pt x="310" y="4408"/>
                </a:lnTo>
                <a:lnTo>
                  <a:pt x="310" y="4408"/>
                </a:lnTo>
                <a:lnTo>
                  <a:pt x="383" y="4138"/>
                </a:lnTo>
                <a:lnTo>
                  <a:pt x="445" y="3866"/>
                </a:lnTo>
                <a:lnTo>
                  <a:pt x="499" y="3592"/>
                </a:lnTo>
                <a:lnTo>
                  <a:pt x="542" y="3317"/>
                </a:lnTo>
                <a:lnTo>
                  <a:pt x="576" y="3040"/>
                </a:lnTo>
                <a:lnTo>
                  <a:pt x="601" y="2762"/>
                </a:lnTo>
                <a:lnTo>
                  <a:pt x="615" y="2483"/>
                </a:lnTo>
                <a:lnTo>
                  <a:pt x="620" y="2204"/>
                </a:lnTo>
                <a:lnTo>
                  <a:pt x="615" y="1925"/>
                </a:lnTo>
                <a:lnTo>
                  <a:pt x="601" y="1646"/>
                </a:lnTo>
                <a:lnTo>
                  <a:pt x="576" y="1368"/>
                </a:lnTo>
                <a:lnTo>
                  <a:pt x="542" y="1091"/>
                </a:lnTo>
                <a:lnTo>
                  <a:pt x="499" y="816"/>
                </a:lnTo>
                <a:lnTo>
                  <a:pt x="445" y="542"/>
                </a:lnTo>
                <a:lnTo>
                  <a:pt x="383" y="270"/>
                </a:lnTo>
                <a:lnTo>
                  <a:pt x="310" y="0"/>
                </a:lnTo>
                <a:close/>
              </a:path>
            </a:pathLst>
          </a:custGeom>
          <a:solidFill>
            <a:srgbClr val="C5FFFF"/>
          </a:solidFill>
          <a:ln w="28575" cap="flat" cmpd="sng">
            <a:solidFill>
              <a:srgbClr val="2D5F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88" name="Line 16"/>
          <p:cNvSpPr/>
          <p:nvPr/>
        </p:nvSpPr>
        <p:spPr>
          <a:xfrm flipV="1">
            <a:off x="1079500" y="5372100"/>
            <a:ext cx="6805613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lgDashDot"/>
            <a:round/>
            <a:headEnd type="none" w="med" len="med"/>
            <a:tailEnd type="none" w="med" len="med"/>
          </a:ln>
        </p:spPr>
      </p:sp>
      <p:sp>
        <p:nvSpPr>
          <p:cNvPr id="3195" name="AutoShape 123"/>
          <p:cNvSpPr/>
          <p:nvPr/>
        </p:nvSpPr>
        <p:spPr>
          <a:xfrm>
            <a:off x="2916238" y="3465513"/>
            <a:ext cx="1403350" cy="576262"/>
          </a:xfrm>
          <a:prstGeom prst="wedgeRoundRectCallout">
            <a:avLst>
              <a:gd name="adj1" fmla="val 47287"/>
              <a:gd name="adj2" fmla="val 248347"/>
              <a:gd name="adj3" fmla="val 16667"/>
            </a:avLst>
          </a:prstGeom>
          <a:noFill/>
          <a:ln w="28575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rIns="0" anchor="ctr" anchorCtr="0"/>
          <a:p>
            <a:pPr algn="ctr"/>
            <a:r>
              <a:rPr lang="zh-CN" altLang="zh-CN" sz="2800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光心</a:t>
            </a:r>
            <a:endParaRPr lang="zh-CN" altLang="en-US" sz="2800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4145" name="Group 49"/>
          <p:cNvGrpSpPr/>
          <p:nvPr/>
        </p:nvGrpSpPr>
        <p:grpSpPr>
          <a:xfrm rot="735886">
            <a:off x="1260475" y="5335588"/>
            <a:ext cx="5832475" cy="73025"/>
            <a:chOff x="567" y="3884"/>
            <a:chExt cx="4218" cy="0"/>
          </a:xfrm>
        </p:grpSpPr>
        <p:sp>
          <p:nvSpPr>
            <p:cNvPr id="9236" name="Line 50"/>
            <p:cNvSpPr/>
            <p:nvPr/>
          </p:nvSpPr>
          <p:spPr>
            <a:xfrm>
              <a:off x="567" y="3884"/>
              <a:ext cx="4218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7" name="Line 51"/>
            <p:cNvSpPr/>
            <p:nvPr/>
          </p:nvSpPr>
          <p:spPr>
            <a:xfrm>
              <a:off x="1315" y="3884"/>
              <a:ext cx="159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round/>
              <a:headEnd type="none" w="med" len="med"/>
              <a:tailEnd type="triangle" w="med" len="lg"/>
            </a:ln>
          </p:spPr>
        </p:sp>
        <p:sp>
          <p:nvSpPr>
            <p:cNvPr id="9238" name="Line 52"/>
            <p:cNvSpPr/>
            <p:nvPr/>
          </p:nvSpPr>
          <p:spPr>
            <a:xfrm>
              <a:off x="3356" y="3884"/>
              <a:ext cx="159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round/>
              <a:headEnd type="none" w="med" len="med"/>
              <a:tailEnd type="triangle" w="med" len="lg"/>
            </a:ln>
          </p:spPr>
        </p:sp>
      </p:grpSp>
      <p:grpSp>
        <p:nvGrpSpPr>
          <p:cNvPr id="4149" name="Group 53"/>
          <p:cNvGrpSpPr/>
          <p:nvPr/>
        </p:nvGrpSpPr>
        <p:grpSpPr>
          <a:xfrm rot="-735886" flipV="1">
            <a:off x="1331913" y="5343525"/>
            <a:ext cx="5832475" cy="73025"/>
            <a:chOff x="567" y="3884"/>
            <a:chExt cx="4218" cy="0"/>
          </a:xfrm>
        </p:grpSpPr>
        <p:sp>
          <p:nvSpPr>
            <p:cNvPr id="9240" name="Line 54"/>
            <p:cNvSpPr/>
            <p:nvPr/>
          </p:nvSpPr>
          <p:spPr>
            <a:xfrm>
              <a:off x="567" y="3884"/>
              <a:ext cx="4218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1" name="Line 55"/>
            <p:cNvSpPr/>
            <p:nvPr/>
          </p:nvSpPr>
          <p:spPr>
            <a:xfrm>
              <a:off x="1315" y="3884"/>
              <a:ext cx="159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round/>
              <a:headEnd type="none" w="med" len="med"/>
              <a:tailEnd type="triangle" w="med" len="lg"/>
            </a:ln>
          </p:spPr>
        </p:sp>
        <p:sp>
          <p:nvSpPr>
            <p:cNvPr id="9242" name="Line 56"/>
            <p:cNvSpPr/>
            <p:nvPr/>
          </p:nvSpPr>
          <p:spPr>
            <a:xfrm>
              <a:off x="3356" y="3884"/>
              <a:ext cx="159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round/>
              <a:headEnd type="none" w="med" len="med"/>
              <a:tailEnd type="triangle" w="med" len="lg"/>
            </a:ln>
          </p:spPr>
        </p:sp>
      </p:grpSp>
      <p:grpSp>
        <p:nvGrpSpPr>
          <p:cNvPr id="4144" name="Group 48"/>
          <p:cNvGrpSpPr/>
          <p:nvPr/>
        </p:nvGrpSpPr>
        <p:grpSpPr>
          <a:xfrm>
            <a:off x="1368425" y="5372100"/>
            <a:ext cx="5832475" cy="73025"/>
            <a:chOff x="567" y="3884"/>
            <a:chExt cx="4218" cy="0"/>
          </a:xfrm>
        </p:grpSpPr>
        <p:sp>
          <p:nvSpPr>
            <p:cNvPr id="9244" name="Line 45"/>
            <p:cNvSpPr/>
            <p:nvPr/>
          </p:nvSpPr>
          <p:spPr>
            <a:xfrm>
              <a:off x="567" y="3884"/>
              <a:ext cx="4218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5" name="Line 46"/>
            <p:cNvSpPr/>
            <p:nvPr/>
          </p:nvSpPr>
          <p:spPr>
            <a:xfrm>
              <a:off x="1315" y="3884"/>
              <a:ext cx="159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round/>
              <a:headEnd type="none" w="med" len="med"/>
              <a:tailEnd type="triangle" w="med" len="lg"/>
            </a:ln>
          </p:spPr>
        </p:sp>
        <p:sp>
          <p:nvSpPr>
            <p:cNvPr id="9246" name="Line 47"/>
            <p:cNvSpPr/>
            <p:nvPr/>
          </p:nvSpPr>
          <p:spPr>
            <a:xfrm>
              <a:off x="3356" y="3884"/>
              <a:ext cx="159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round/>
              <a:headEnd type="none" w="med" len="med"/>
              <a:tailEnd type="triangle" w="med" len="lg"/>
            </a:ln>
          </p:spPr>
        </p:sp>
      </p:grpSp>
      <p:sp>
        <p:nvSpPr>
          <p:cNvPr id="3194" name="Oval 122"/>
          <p:cNvSpPr/>
          <p:nvPr/>
        </p:nvSpPr>
        <p:spPr>
          <a:xfrm>
            <a:off x="4321175" y="5338763"/>
            <a:ext cx="71438" cy="71437"/>
          </a:xfrm>
          <a:prstGeom prst="ellipse">
            <a:avLst/>
          </a:prstGeom>
          <a:solidFill>
            <a:srgbClr val="CC0000"/>
          </a:solidFill>
          <a:ln w="9525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sz="2800" dirty="0">
              <a:solidFill>
                <a:srgbClr val="000099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pic>
        <p:nvPicPr>
          <p:cNvPr id="9248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7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197" grpId="0" animBg="1"/>
      <p:bldP spid="4118" grpId="0" animBg="1"/>
      <p:bldP spid="4119" grpId="0" animBg="1"/>
      <p:bldP spid="3196" grpId="0"/>
      <p:bldP spid="3195" grpId="0" animBg="1"/>
      <p:bldP spid="319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42" name="Arc 7"/>
          <p:cNvSpPr/>
          <p:nvPr/>
        </p:nvSpPr>
        <p:spPr>
          <a:xfrm>
            <a:off x="5040313" y="4321175"/>
            <a:ext cx="2374900" cy="5048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61118056" y="11798532"/>
              </a:cxn>
              <a:cxn ang="0">
                <a:pos x="0" y="11798532"/>
              </a:cxn>
            </a:cxnLst>
            <a:pathLst>
              <a:path w="21600" h="21600" fill="none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0980" name="Oval 38"/>
          <p:cNvSpPr/>
          <p:nvPr/>
        </p:nvSpPr>
        <p:spPr>
          <a:xfrm>
            <a:off x="2016125" y="4224338"/>
            <a:ext cx="2444750" cy="2444750"/>
          </a:xfrm>
          <a:prstGeom prst="ellipse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rgbClr val="C5FFFF">
                  <a:alpha val="49001"/>
                </a:srgbClr>
              </a:gs>
            </a:gsLst>
            <a:path path="shape">
              <a:fillToRect l="50000" t="50000" r="50000" b="50000"/>
            </a:path>
            <a:tileRect/>
          </a:gradFill>
          <a:ln w="12700" cap="flat" cmpd="sng">
            <a:solidFill>
              <a:srgbClr val="00F8F2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sz="2800" dirty="0">
              <a:solidFill>
                <a:srgbClr val="000099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40981" name="Oval 39"/>
          <p:cNvSpPr/>
          <p:nvPr/>
        </p:nvSpPr>
        <p:spPr>
          <a:xfrm>
            <a:off x="4572000" y="4224338"/>
            <a:ext cx="2444750" cy="2444750"/>
          </a:xfrm>
          <a:prstGeom prst="ellipse">
            <a:avLst/>
          </a:prstGeom>
          <a:gradFill rotWithShape="1">
            <a:gsLst>
              <a:gs pos="0">
                <a:schemeClr val="bg1">
                  <a:alpha val="42998"/>
                </a:schemeClr>
              </a:gs>
              <a:gs pos="100000">
                <a:srgbClr val="C5FFFF">
                  <a:alpha val="43999"/>
                </a:srgbClr>
              </a:gs>
            </a:gsLst>
            <a:path path="shape">
              <a:fillToRect l="50000" t="50000" r="50000" b="50000"/>
            </a:path>
            <a:tileRect/>
          </a:gradFill>
          <a:ln w="12700" cap="flat" cmpd="sng">
            <a:solidFill>
              <a:srgbClr val="00F8F2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sz="2800" dirty="0">
              <a:solidFill>
                <a:srgbClr val="000099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grpSp>
        <p:nvGrpSpPr>
          <p:cNvPr id="40982" name="Group 22"/>
          <p:cNvGrpSpPr/>
          <p:nvPr/>
        </p:nvGrpSpPr>
        <p:grpSpPr>
          <a:xfrm>
            <a:off x="5580063" y="5410200"/>
            <a:ext cx="576262" cy="534988"/>
            <a:chOff x="3152" y="1343"/>
            <a:chExt cx="363" cy="337"/>
          </a:xfrm>
        </p:grpSpPr>
        <p:sp>
          <p:nvSpPr>
            <p:cNvPr id="10246" name="Oval 36"/>
            <p:cNvSpPr/>
            <p:nvPr/>
          </p:nvSpPr>
          <p:spPr>
            <a:xfrm>
              <a:off x="3288" y="1343"/>
              <a:ext cx="46" cy="45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  <p:sp>
          <p:nvSpPr>
            <p:cNvPr id="10247" name="Text Box 43"/>
            <p:cNvSpPr txBox="1"/>
            <p:nvPr/>
          </p:nvSpPr>
          <p:spPr>
            <a:xfrm>
              <a:off x="3152" y="1411"/>
              <a:ext cx="363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i="1" dirty="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altLang="zh-CN" sz="2800" i="1" dirty="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r>
                <a:rPr lang="en-US" altLang="zh-CN" sz="2800" baseline="-25000" dirty="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2800" baseline="-25000" dirty="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0985" name="Group 25"/>
          <p:cNvGrpSpPr/>
          <p:nvPr/>
        </p:nvGrpSpPr>
        <p:grpSpPr>
          <a:xfrm>
            <a:off x="2987675" y="5410200"/>
            <a:ext cx="647700" cy="571500"/>
            <a:chOff x="1723" y="1343"/>
            <a:chExt cx="408" cy="360"/>
          </a:xfrm>
        </p:grpSpPr>
        <p:sp>
          <p:nvSpPr>
            <p:cNvPr id="10249" name="Text Box 13"/>
            <p:cNvSpPr txBox="1"/>
            <p:nvPr/>
          </p:nvSpPr>
          <p:spPr>
            <a:xfrm>
              <a:off x="1723" y="1434"/>
              <a:ext cx="408" cy="26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i="1" dirty="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altLang="zh-CN" sz="2800" i="1" dirty="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r>
                <a:rPr lang="en-US" altLang="zh-CN" sz="2800" baseline="-25000" dirty="0">
                  <a:solidFill>
                    <a:srgbClr val="0000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sz="2800" baseline="-25000" dirty="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0250" name="Oval 42"/>
            <p:cNvSpPr/>
            <p:nvPr/>
          </p:nvSpPr>
          <p:spPr>
            <a:xfrm>
              <a:off x="1859" y="1343"/>
              <a:ext cx="46" cy="45"/>
            </a:xfrm>
            <a:prstGeom prst="ellipse">
              <a:avLst/>
            </a:prstGeom>
            <a:solidFill>
              <a:schemeClr val="tx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endParaRPr>
            </a:p>
          </p:txBody>
        </p:sp>
      </p:grpSp>
      <p:sp>
        <p:nvSpPr>
          <p:cNvPr id="41005" name="xjhgx3"/>
          <p:cNvSpPr/>
          <p:nvPr/>
        </p:nvSpPr>
        <p:spPr>
          <a:xfrm>
            <a:off x="4356100" y="4903788"/>
            <a:ext cx="323850" cy="1081087"/>
          </a:xfrm>
          <a:custGeom>
            <a:avLst/>
            <a:gdLst/>
            <a:ahLst/>
            <a:cxnLst>
              <a:cxn ang="0">
                <a:pos x="323850" y="0"/>
              </a:cxn>
              <a:cxn ang="0">
                <a:pos x="299726" y="66219"/>
              </a:cxn>
              <a:cxn ang="0">
                <a:pos x="279238" y="132929"/>
              </a:cxn>
              <a:cxn ang="0">
                <a:pos x="261393" y="200129"/>
              </a:cxn>
              <a:cxn ang="0">
                <a:pos x="247183" y="267574"/>
              </a:cxn>
              <a:cxn ang="0">
                <a:pos x="235948" y="335510"/>
              </a:cxn>
              <a:cxn ang="0">
                <a:pos x="227686" y="403691"/>
              </a:cxn>
              <a:cxn ang="0">
                <a:pos x="223060" y="472117"/>
              </a:cxn>
              <a:cxn ang="0">
                <a:pos x="221408" y="540544"/>
              </a:cxn>
              <a:cxn ang="0">
                <a:pos x="223060" y="608970"/>
              </a:cxn>
              <a:cxn ang="0">
                <a:pos x="227686" y="677396"/>
              </a:cxn>
              <a:cxn ang="0">
                <a:pos x="235948" y="745577"/>
              </a:cxn>
              <a:cxn ang="0">
                <a:pos x="247183" y="813513"/>
              </a:cxn>
              <a:cxn ang="0">
                <a:pos x="261393" y="880958"/>
              </a:cxn>
              <a:cxn ang="0">
                <a:pos x="279238" y="948158"/>
              </a:cxn>
              <a:cxn ang="0">
                <a:pos x="299726" y="1014868"/>
              </a:cxn>
              <a:cxn ang="0">
                <a:pos x="323850" y="1081087"/>
              </a:cxn>
              <a:cxn ang="0">
                <a:pos x="0" y="1081087"/>
              </a:cxn>
              <a:cxn ang="0">
                <a:pos x="24124" y="1014868"/>
              </a:cxn>
              <a:cxn ang="0">
                <a:pos x="44612" y="948158"/>
              </a:cxn>
              <a:cxn ang="0">
                <a:pos x="62457" y="880958"/>
              </a:cxn>
              <a:cxn ang="0">
                <a:pos x="76667" y="813513"/>
              </a:cxn>
              <a:cxn ang="0">
                <a:pos x="87902" y="745577"/>
              </a:cxn>
              <a:cxn ang="0">
                <a:pos x="96164" y="677396"/>
              </a:cxn>
              <a:cxn ang="0">
                <a:pos x="100790" y="608970"/>
              </a:cxn>
              <a:cxn ang="0">
                <a:pos x="102442" y="540544"/>
              </a:cxn>
              <a:cxn ang="0">
                <a:pos x="100790" y="472117"/>
              </a:cxn>
              <a:cxn ang="0">
                <a:pos x="96164" y="403691"/>
              </a:cxn>
              <a:cxn ang="0">
                <a:pos x="87902" y="335510"/>
              </a:cxn>
              <a:cxn ang="0">
                <a:pos x="76667" y="267574"/>
              </a:cxn>
              <a:cxn ang="0">
                <a:pos x="62457" y="200129"/>
              </a:cxn>
              <a:cxn ang="0">
                <a:pos x="44612" y="132929"/>
              </a:cxn>
              <a:cxn ang="0">
                <a:pos x="24124" y="66219"/>
              </a:cxn>
              <a:cxn ang="0">
                <a:pos x="0" y="0"/>
              </a:cxn>
              <a:cxn ang="0">
                <a:pos x="323850" y="0"/>
              </a:cxn>
            </a:cxnLst>
            <a:pathLst>
              <a:path w="980" h="4408">
                <a:moveTo>
                  <a:pt x="980" y="0"/>
                </a:moveTo>
                <a:lnTo>
                  <a:pt x="907" y="270"/>
                </a:lnTo>
                <a:lnTo>
                  <a:pt x="845" y="542"/>
                </a:lnTo>
                <a:lnTo>
                  <a:pt x="791" y="816"/>
                </a:lnTo>
                <a:lnTo>
                  <a:pt x="748" y="1091"/>
                </a:lnTo>
                <a:lnTo>
                  <a:pt x="714" y="1368"/>
                </a:lnTo>
                <a:lnTo>
                  <a:pt x="689" y="1646"/>
                </a:lnTo>
                <a:lnTo>
                  <a:pt x="675" y="1925"/>
                </a:lnTo>
                <a:lnTo>
                  <a:pt x="670" y="2204"/>
                </a:lnTo>
                <a:lnTo>
                  <a:pt x="675" y="2483"/>
                </a:lnTo>
                <a:lnTo>
                  <a:pt x="689" y="2762"/>
                </a:lnTo>
                <a:lnTo>
                  <a:pt x="714" y="3040"/>
                </a:lnTo>
                <a:lnTo>
                  <a:pt x="748" y="3317"/>
                </a:lnTo>
                <a:lnTo>
                  <a:pt x="791" y="3592"/>
                </a:lnTo>
                <a:lnTo>
                  <a:pt x="845" y="3866"/>
                </a:lnTo>
                <a:lnTo>
                  <a:pt x="907" y="4138"/>
                </a:lnTo>
                <a:lnTo>
                  <a:pt x="980" y="4408"/>
                </a:lnTo>
                <a:lnTo>
                  <a:pt x="0" y="4408"/>
                </a:lnTo>
                <a:lnTo>
                  <a:pt x="73" y="4138"/>
                </a:lnTo>
                <a:lnTo>
                  <a:pt x="135" y="3866"/>
                </a:lnTo>
                <a:lnTo>
                  <a:pt x="189" y="3592"/>
                </a:lnTo>
                <a:lnTo>
                  <a:pt x="232" y="3317"/>
                </a:lnTo>
                <a:lnTo>
                  <a:pt x="266" y="3040"/>
                </a:lnTo>
                <a:lnTo>
                  <a:pt x="291" y="2762"/>
                </a:lnTo>
                <a:lnTo>
                  <a:pt x="305" y="2483"/>
                </a:lnTo>
                <a:lnTo>
                  <a:pt x="310" y="2204"/>
                </a:lnTo>
                <a:lnTo>
                  <a:pt x="305" y="1925"/>
                </a:lnTo>
                <a:lnTo>
                  <a:pt x="291" y="1646"/>
                </a:lnTo>
                <a:lnTo>
                  <a:pt x="266" y="1368"/>
                </a:lnTo>
                <a:lnTo>
                  <a:pt x="232" y="1091"/>
                </a:lnTo>
                <a:lnTo>
                  <a:pt x="189" y="816"/>
                </a:lnTo>
                <a:lnTo>
                  <a:pt x="135" y="542"/>
                </a:lnTo>
                <a:lnTo>
                  <a:pt x="73" y="270"/>
                </a:lnTo>
                <a:lnTo>
                  <a:pt x="0" y="0"/>
                </a:lnTo>
                <a:lnTo>
                  <a:pt x="980" y="0"/>
                </a:lnTo>
                <a:close/>
              </a:path>
            </a:pathLst>
          </a:custGeom>
          <a:solidFill>
            <a:srgbClr val="C5FFFF"/>
          </a:solidFill>
          <a:ln w="28575" cap="flat" cmpd="sng">
            <a:solidFill>
              <a:srgbClr val="00F8F2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88" name="Line 16"/>
          <p:cNvSpPr/>
          <p:nvPr/>
        </p:nvSpPr>
        <p:spPr>
          <a:xfrm flipV="1">
            <a:off x="1079500" y="5445125"/>
            <a:ext cx="6805613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lgDashDot"/>
            <a:round/>
            <a:headEnd type="none" w="med" len="med"/>
            <a:tailEnd type="none" w="med" len="med"/>
          </a:ln>
        </p:spPr>
      </p:sp>
      <p:sp>
        <p:nvSpPr>
          <p:cNvPr id="3196" name="Text Box 124"/>
          <p:cNvSpPr txBox="1"/>
          <p:nvPr/>
        </p:nvSpPr>
        <p:spPr>
          <a:xfrm>
            <a:off x="4679950" y="4941888"/>
            <a:ext cx="257175" cy="427037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 anchorCtr="0">
            <a:spAutoFit/>
          </a:bodyPr>
          <a:p>
            <a:r>
              <a:rPr lang="en-US" altLang="zh-CN" sz="2800" i="1" dirty="0">
                <a:solidFill>
                  <a:srgbClr val="000099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O</a:t>
            </a:r>
            <a:endParaRPr lang="en-US" altLang="zh-CN" sz="2800" i="1" dirty="0">
              <a:solidFill>
                <a:srgbClr val="000099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23701" name="Oval 149"/>
          <p:cNvSpPr/>
          <p:nvPr/>
        </p:nvSpPr>
        <p:spPr>
          <a:xfrm>
            <a:off x="4464050" y="5410200"/>
            <a:ext cx="71438" cy="71438"/>
          </a:xfrm>
          <a:prstGeom prst="ellipse">
            <a:avLst/>
          </a:prstGeom>
          <a:solidFill>
            <a:srgbClr val="CC0000"/>
          </a:solidFill>
          <a:ln w="9525">
            <a:noFill/>
          </a:ln>
        </p:spPr>
        <p:txBody>
          <a:bodyPr wrap="none" anchor="ctr" anchorCtr="0"/>
          <a:p>
            <a:endParaRPr lang="zh-CN" altLang="en-US" sz="2800" dirty="0">
              <a:solidFill>
                <a:srgbClr val="000099"/>
              </a:solidFill>
              <a:latin typeface="Times New Roman" panose="02020603050405020304" pitchFamily="18" charset="0"/>
              <a:ea typeface="楷体" panose="02010609060101010101" pitchFamily="49" charset="-122"/>
            </a:endParaRPr>
          </a:p>
        </p:txBody>
      </p:sp>
      <p:sp>
        <p:nvSpPr>
          <p:cNvPr id="3197" name="AutoShape 125"/>
          <p:cNvSpPr/>
          <p:nvPr/>
        </p:nvSpPr>
        <p:spPr>
          <a:xfrm>
            <a:off x="6985000" y="3681413"/>
            <a:ext cx="1619250" cy="612775"/>
          </a:xfrm>
          <a:prstGeom prst="wedgeRoundRectCallout">
            <a:avLst>
              <a:gd name="adj1" fmla="val -51472"/>
              <a:gd name="adj2" fmla="val 224611"/>
              <a:gd name="adj3" fmla="val 16667"/>
            </a:avLst>
          </a:prstGeom>
          <a:noFill/>
          <a:ln w="28575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rIns="0" anchor="ctr" anchorCtr="0"/>
          <a:p>
            <a:pPr algn="ctr"/>
            <a:r>
              <a:rPr lang="zh-CN" altLang="zh-CN" sz="2800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主光轴</a:t>
            </a:r>
            <a:endParaRPr lang="zh-CN" altLang="en-US" sz="2800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40992" name="Group 32"/>
          <p:cNvGrpSpPr/>
          <p:nvPr/>
        </p:nvGrpSpPr>
        <p:grpSpPr>
          <a:xfrm rot="735886">
            <a:off x="1368425" y="5408613"/>
            <a:ext cx="5832475" cy="73025"/>
            <a:chOff x="567" y="3884"/>
            <a:chExt cx="4218" cy="0"/>
          </a:xfrm>
        </p:grpSpPr>
        <p:sp>
          <p:nvSpPr>
            <p:cNvPr id="10257" name="Line 33"/>
            <p:cNvSpPr/>
            <p:nvPr/>
          </p:nvSpPr>
          <p:spPr>
            <a:xfrm>
              <a:off x="567" y="3884"/>
              <a:ext cx="4218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258" name="Line 34"/>
            <p:cNvSpPr/>
            <p:nvPr/>
          </p:nvSpPr>
          <p:spPr>
            <a:xfrm>
              <a:off x="1315" y="3884"/>
              <a:ext cx="159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round/>
              <a:headEnd type="none" w="med" len="med"/>
              <a:tailEnd type="triangle" w="med" len="lg"/>
            </a:ln>
          </p:spPr>
        </p:sp>
        <p:sp>
          <p:nvSpPr>
            <p:cNvPr id="10259" name="Line 35"/>
            <p:cNvSpPr/>
            <p:nvPr/>
          </p:nvSpPr>
          <p:spPr>
            <a:xfrm>
              <a:off x="3356" y="3884"/>
              <a:ext cx="159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round/>
              <a:headEnd type="none" w="med" len="med"/>
              <a:tailEnd type="triangle" w="med" len="lg"/>
            </a:ln>
          </p:spPr>
        </p:sp>
      </p:grpSp>
      <p:grpSp>
        <p:nvGrpSpPr>
          <p:cNvPr id="40996" name="Group 36"/>
          <p:cNvGrpSpPr/>
          <p:nvPr/>
        </p:nvGrpSpPr>
        <p:grpSpPr>
          <a:xfrm rot="-735886" flipV="1">
            <a:off x="1439863" y="5416550"/>
            <a:ext cx="5832475" cy="73025"/>
            <a:chOff x="567" y="3884"/>
            <a:chExt cx="4218" cy="0"/>
          </a:xfrm>
        </p:grpSpPr>
        <p:sp>
          <p:nvSpPr>
            <p:cNvPr id="10261" name="Line 37"/>
            <p:cNvSpPr/>
            <p:nvPr/>
          </p:nvSpPr>
          <p:spPr>
            <a:xfrm>
              <a:off x="567" y="3884"/>
              <a:ext cx="4218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262" name="Line 38"/>
            <p:cNvSpPr/>
            <p:nvPr/>
          </p:nvSpPr>
          <p:spPr>
            <a:xfrm>
              <a:off x="1315" y="3884"/>
              <a:ext cx="159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round/>
              <a:headEnd type="none" w="med" len="med"/>
              <a:tailEnd type="triangle" w="med" len="lg"/>
            </a:ln>
          </p:spPr>
        </p:sp>
        <p:sp>
          <p:nvSpPr>
            <p:cNvPr id="10263" name="Line 39"/>
            <p:cNvSpPr/>
            <p:nvPr/>
          </p:nvSpPr>
          <p:spPr>
            <a:xfrm>
              <a:off x="3356" y="3884"/>
              <a:ext cx="159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round/>
              <a:headEnd type="none" w="med" len="med"/>
              <a:tailEnd type="triangle" w="med" len="lg"/>
            </a:ln>
          </p:spPr>
        </p:sp>
      </p:grpSp>
      <p:grpSp>
        <p:nvGrpSpPr>
          <p:cNvPr id="41000" name="Group 40"/>
          <p:cNvGrpSpPr/>
          <p:nvPr/>
        </p:nvGrpSpPr>
        <p:grpSpPr>
          <a:xfrm>
            <a:off x="1476375" y="5445125"/>
            <a:ext cx="5832475" cy="73025"/>
            <a:chOff x="567" y="3884"/>
            <a:chExt cx="4218" cy="0"/>
          </a:xfrm>
        </p:grpSpPr>
        <p:sp>
          <p:nvSpPr>
            <p:cNvPr id="10265" name="Line 41"/>
            <p:cNvSpPr/>
            <p:nvPr/>
          </p:nvSpPr>
          <p:spPr>
            <a:xfrm>
              <a:off x="567" y="3884"/>
              <a:ext cx="4218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266" name="Line 42"/>
            <p:cNvSpPr/>
            <p:nvPr/>
          </p:nvSpPr>
          <p:spPr>
            <a:xfrm>
              <a:off x="1315" y="3884"/>
              <a:ext cx="159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round/>
              <a:headEnd type="none" w="med" len="med"/>
              <a:tailEnd type="triangle" w="med" len="lg"/>
            </a:ln>
          </p:spPr>
        </p:sp>
        <p:sp>
          <p:nvSpPr>
            <p:cNvPr id="10267" name="Line 43"/>
            <p:cNvSpPr/>
            <p:nvPr/>
          </p:nvSpPr>
          <p:spPr>
            <a:xfrm>
              <a:off x="3356" y="3884"/>
              <a:ext cx="159" cy="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solid"/>
              <a:round/>
              <a:headEnd type="none" w="med" len="med"/>
              <a:tailEnd type="triangle" w="med" len="lg"/>
            </a:ln>
          </p:spPr>
        </p:sp>
      </p:grpSp>
      <p:sp>
        <p:nvSpPr>
          <p:cNvPr id="3195" name="AutoShape 123"/>
          <p:cNvSpPr/>
          <p:nvPr/>
        </p:nvSpPr>
        <p:spPr>
          <a:xfrm>
            <a:off x="2916238" y="3573463"/>
            <a:ext cx="1331912" cy="647700"/>
          </a:xfrm>
          <a:prstGeom prst="wedgeRoundRectCallout">
            <a:avLst>
              <a:gd name="adj1" fmla="val 65972"/>
              <a:gd name="adj2" fmla="val 226472"/>
              <a:gd name="adj3" fmla="val 16667"/>
            </a:avLst>
          </a:prstGeom>
          <a:noFill/>
          <a:ln w="28575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rIns="0" anchor="ctr" anchorCtr="0"/>
          <a:p>
            <a:pPr algn="ctr"/>
            <a:r>
              <a:rPr lang="zh-CN" altLang="zh-CN" sz="2800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光心</a:t>
            </a:r>
            <a:endParaRPr lang="zh-CN" altLang="en-US" sz="2800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269" name="Text Box 2"/>
          <p:cNvSpPr txBox="1"/>
          <p:nvPr/>
        </p:nvSpPr>
        <p:spPr>
          <a:xfrm>
            <a:off x="539750" y="1585913"/>
            <a:ext cx="8532813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主光轴：通过两个球面球心的直线。</a:t>
            </a:r>
            <a:r>
              <a:rPr lang="en-US" altLang="zh-CN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主轴</a:t>
            </a:r>
            <a:r>
              <a:rPr lang="en-US" altLang="zh-CN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70" name="Text Box 3"/>
          <p:cNvSpPr txBox="1"/>
          <p:nvPr/>
        </p:nvSpPr>
        <p:spPr>
          <a:xfrm>
            <a:off x="611188" y="2162175"/>
            <a:ext cx="7740650" cy="12350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25000"/>
              </a:lnSpc>
            </a:pPr>
            <a:r>
              <a:rPr lang="en-US" altLang="zh-CN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光心：光心是主光轴上的一点，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通过这点的光线穿过透镜时不改变方向。 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71" name="TextBox 1"/>
          <p:cNvSpPr txBox="1"/>
          <p:nvPr/>
        </p:nvSpPr>
        <p:spPr>
          <a:xfrm>
            <a:off x="647700" y="447675"/>
            <a:ext cx="7345363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600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二、透镜的主光轴和光心</a:t>
            </a:r>
            <a:endParaRPr lang="zh-CN" altLang="en-US" sz="3600" dirty="0">
              <a:solidFill>
                <a:srgbClr val="0066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0272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1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40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40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0" grpId="0" animBg="1"/>
      <p:bldP spid="40981" grpId="0" animBg="1"/>
      <p:bldP spid="3196" grpId="0"/>
      <p:bldP spid="23701" grpId="0" animBg="1"/>
      <p:bldP spid="3197" grpId="0" animBg="1"/>
      <p:bldP spid="319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1266" name="TextBox 1"/>
          <p:cNvSpPr txBox="1"/>
          <p:nvPr/>
        </p:nvSpPr>
        <p:spPr>
          <a:xfrm>
            <a:off x="647700" y="447675"/>
            <a:ext cx="6480175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600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三、透镜对光的作用</a:t>
            </a:r>
            <a:endParaRPr lang="zh-CN" altLang="en-US" sz="3600" dirty="0">
              <a:solidFill>
                <a:srgbClr val="0066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9695" name="AutoShape 1151"/>
          <p:cNvSpPr/>
          <p:nvPr/>
        </p:nvSpPr>
        <p:spPr>
          <a:xfrm>
            <a:off x="5148263" y="1700213"/>
            <a:ext cx="3779837" cy="1944687"/>
          </a:xfrm>
          <a:prstGeom prst="cloudCallout">
            <a:avLst>
              <a:gd name="adj1" fmla="val -57769"/>
              <a:gd name="adj2" fmla="val 87144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ctr"/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试猜想光线通过透镜后会有什么现象？</a:t>
            </a:r>
            <a:endParaRPr lang="zh-CN" altLang="en-US" sz="2800" dirty="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1268" name="Group 1160"/>
          <p:cNvGrpSpPr/>
          <p:nvPr/>
        </p:nvGrpSpPr>
        <p:grpSpPr>
          <a:xfrm>
            <a:off x="900113" y="1963738"/>
            <a:ext cx="7010400" cy="1906587"/>
            <a:chOff x="573" y="868"/>
            <a:chExt cx="4416" cy="1201"/>
          </a:xfrm>
        </p:grpSpPr>
        <p:sp>
          <p:nvSpPr>
            <p:cNvPr id="11269" name="Line 6"/>
            <p:cNvSpPr/>
            <p:nvPr/>
          </p:nvSpPr>
          <p:spPr>
            <a:xfrm>
              <a:off x="573" y="1480"/>
              <a:ext cx="4416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lgDashDot"/>
              <a:miter/>
              <a:headEnd type="none" w="med" len="med"/>
              <a:tailEnd type="none" w="med" len="med"/>
            </a:ln>
          </p:spPr>
        </p:sp>
        <p:grpSp>
          <p:nvGrpSpPr>
            <p:cNvPr id="11270" name="Group 1157"/>
            <p:cNvGrpSpPr/>
            <p:nvPr/>
          </p:nvGrpSpPr>
          <p:grpSpPr>
            <a:xfrm>
              <a:off x="2608" y="868"/>
              <a:ext cx="181" cy="1201"/>
              <a:chOff x="2517" y="1141"/>
              <a:chExt cx="136" cy="635"/>
            </a:xfrm>
          </p:grpSpPr>
          <p:sp>
            <p:nvSpPr>
              <p:cNvPr id="11271" name="xjhgx2"/>
              <p:cNvSpPr/>
              <p:nvPr/>
            </p:nvSpPr>
            <p:spPr>
              <a:xfrm>
                <a:off x="2517" y="1141"/>
                <a:ext cx="136" cy="635"/>
              </a:xfrm>
              <a:custGeom>
                <a:avLst/>
                <a:gdLst/>
                <a:ahLst/>
                <a:cxnLst>
                  <a:cxn ang="0">
                    <a:pos x="68" y="0"/>
                  </a:cxn>
                  <a:cxn ang="0">
                    <a:pos x="52" y="39"/>
                  </a:cxn>
                  <a:cxn ang="0">
                    <a:pos x="38" y="78"/>
                  </a:cxn>
                  <a:cxn ang="0">
                    <a:pos x="27" y="118"/>
                  </a:cxn>
                  <a:cxn ang="0">
                    <a:pos x="17" y="157"/>
                  </a:cxn>
                  <a:cxn ang="0">
                    <a:pos x="10" y="197"/>
                  </a:cxn>
                  <a:cxn ang="0">
                    <a:pos x="4" y="237"/>
                  </a:cxn>
                  <a:cxn ang="0">
                    <a:pos x="1" y="277"/>
                  </a:cxn>
                  <a:cxn ang="0">
                    <a:pos x="0" y="318"/>
                  </a:cxn>
                  <a:cxn ang="0">
                    <a:pos x="1" y="358"/>
                  </a:cxn>
                  <a:cxn ang="0">
                    <a:pos x="4" y="398"/>
                  </a:cxn>
                  <a:cxn ang="0">
                    <a:pos x="10" y="438"/>
                  </a:cxn>
                  <a:cxn ang="0">
                    <a:pos x="17" y="478"/>
                  </a:cxn>
                  <a:cxn ang="0">
                    <a:pos x="27" y="517"/>
                  </a:cxn>
                  <a:cxn ang="0">
                    <a:pos x="38" y="557"/>
                  </a:cxn>
                  <a:cxn ang="0">
                    <a:pos x="52" y="596"/>
                  </a:cxn>
                  <a:cxn ang="0">
                    <a:pos x="68" y="635"/>
                  </a:cxn>
                  <a:cxn ang="0">
                    <a:pos x="68" y="635"/>
                  </a:cxn>
                  <a:cxn ang="0">
                    <a:pos x="84" y="596"/>
                  </a:cxn>
                  <a:cxn ang="0">
                    <a:pos x="98" y="557"/>
                  </a:cxn>
                  <a:cxn ang="0">
                    <a:pos x="109" y="517"/>
                  </a:cxn>
                  <a:cxn ang="0">
                    <a:pos x="119" y="478"/>
                  </a:cxn>
                  <a:cxn ang="0">
                    <a:pos x="126" y="438"/>
                  </a:cxn>
                  <a:cxn ang="0">
                    <a:pos x="132" y="398"/>
                  </a:cxn>
                  <a:cxn ang="0">
                    <a:pos x="135" y="358"/>
                  </a:cxn>
                  <a:cxn ang="0">
                    <a:pos x="136" y="318"/>
                  </a:cxn>
                  <a:cxn ang="0">
                    <a:pos x="135" y="277"/>
                  </a:cxn>
                  <a:cxn ang="0">
                    <a:pos x="132" y="237"/>
                  </a:cxn>
                  <a:cxn ang="0">
                    <a:pos x="126" y="197"/>
                  </a:cxn>
                  <a:cxn ang="0">
                    <a:pos x="119" y="157"/>
                  </a:cxn>
                  <a:cxn ang="0">
                    <a:pos x="109" y="118"/>
                  </a:cxn>
                  <a:cxn ang="0">
                    <a:pos x="98" y="78"/>
                  </a:cxn>
                  <a:cxn ang="0">
                    <a:pos x="84" y="39"/>
                  </a:cxn>
                  <a:cxn ang="0">
                    <a:pos x="68" y="0"/>
                  </a:cxn>
                </a:cxnLst>
                <a:pathLst>
                  <a:path w="620" h="4408">
                    <a:moveTo>
                      <a:pt x="310" y="0"/>
                    </a:moveTo>
                    <a:lnTo>
                      <a:pt x="237" y="270"/>
                    </a:lnTo>
                    <a:lnTo>
                      <a:pt x="175" y="542"/>
                    </a:lnTo>
                    <a:lnTo>
                      <a:pt x="121" y="816"/>
                    </a:lnTo>
                    <a:lnTo>
                      <a:pt x="78" y="1091"/>
                    </a:lnTo>
                    <a:lnTo>
                      <a:pt x="44" y="1368"/>
                    </a:lnTo>
                    <a:lnTo>
                      <a:pt x="19" y="1646"/>
                    </a:lnTo>
                    <a:lnTo>
                      <a:pt x="5" y="1925"/>
                    </a:lnTo>
                    <a:lnTo>
                      <a:pt x="0" y="2204"/>
                    </a:lnTo>
                    <a:lnTo>
                      <a:pt x="5" y="2483"/>
                    </a:lnTo>
                    <a:lnTo>
                      <a:pt x="19" y="2762"/>
                    </a:lnTo>
                    <a:lnTo>
                      <a:pt x="44" y="3040"/>
                    </a:lnTo>
                    <a:lnTo>
                      <a:pt x="78" y="3317"/>
                    </a:lnTo>
                    <a:lnTo>
                      <a:pt x="121" y="3592"/>
                    </a:lnTo>
                    <a:lnTo>
                      <a:pt x="175" y="3866"/>
                    </a:lnTo>
                    <a:lnTo>
                      <a:pt x="237" y="4138"/>
                    </a:lnTo>
                    <a:lnTo>
                      <a:pt x="310" y="4408"/>
                    </a:lnTo>
                    <a:lnTo>
                      <a:pt x="310" y="4408"/>
                    </a:lnTo>
                    <a:lnTo>
                      <a:pt x="383" y="4138"/>
                    </a:lnTo>
                    <a:lnTo>
                      <a:pt x="445" y="3866"/>
                    </a:lnTo>
                    <a:lnTo>
                      <a:pt x="499" y="3592"/>
                    </a:lnTo>
                    <a:lnTo>
                      <a:pt x="542" y="3317"/>
                    </a:lnTo>
                    <a:lnTo>
                      <a:pt x="576" y="3040"/>
                    </a:lnTo>
                    <a:lnTo>
                      <a:pt x="601" y="2762"/>
                    </a:lnTo>
                    <a:lnTo>
                      <a:pt x="615" y="2483"/>
                    </a:lnTo>
                    <a:lnTo>
                      <a:pt x="620" y="2204"/>
                    </a:lnTo>
                    <a:lnTo>
                      <a:pt x="615" y="1925"/>
                    </a:lnTo>
                    <a:lnTo>
                      <a:pt x="601" y="1646"/>
                    </a:lnTo>
                    <a:lnTo>
                      <a:pt x="576" y="1368"/>
                    </a:lnTo>
                    <a:lnTo>
                      <a:pt x="542" y="1091"/>
                    </a:lnTo>
                    <a:lnTo>
                      <a:pt x="499" y="816"/>
                    </a:lnTo>
                    <a:lnTo>
                      <a:pt x="445" y="542"/>
                    </a:lnTo>
                    <a:lnTo>
                      <a:pt x="383" y="270"/>
                    </a:lnTo>
                    <a:lnTo>
                      <a:pt x="31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1FFFF"/>
                  </a:gs>
                  <a:gs pos="100000">
                    <a:srgbClr val="D5FFFF"/>
                  </a:gs>
                </a:gsLst>
                <a:path path="rect">
                  <a:fillToRect l="50000" t="50000" r="50000" b="50000"/>
                </a:path>
                <a:tileRect/>
              </a:gradFill>
              <a:ln w="28575" cap="flat" cmpd="sng">
                <a:solidFill>
                  <a:srgbClr val="2D5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272" name="Line 1159"/>
              <p:cNvSpPr/>
              <p:nvPr/>
            </p:nvSpPr>
            <p:spPr>
              <a:xfrm>
                <a:off x="2585" y="1162"/>
                <a:ext cx="0" cy="612"/>
              </a:xfrm>
              <a:prstGeom prst="line">
                <a:avLst/>
              </a:prstGeom>
              <a:ln w="12700" cap="flat" cmpd="sng">
                <a:solidFill>
                  <a:srgbClr val="00F8F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10377" name="Group 1161"/>
          <p:cNvGrpSpPr/>
          <p:nvPr/>
        </p:nvGrpSpPr>
        <p:grpSpPr>
          <a:xfrm>
            <a:off x="1223963" y="2252663"/>
            <a:ext cx="2989262" cy="1366837"/>
            <a:chOff x="771" y="1049"/>
            <a:chExt cx="1883" cy="839"/>
          </a:xfrm>
        </p:grpSpPr>
        <p:grpSp>
          <p:nvGrpSpPr>
            <p:cNvPr id="11274" name="Group 1065"/>
            <p:cNvGrpSpPr/>
            <p:nvPr/>
          </p:nvGrpSpPr>
          <p:grpSpPr>
            <a:xfrm flipV="1">
              <a:off x="771" y="1049"/>
              <a:ext cx="1883" cy="22"/>
              <a:chOff x="768" y="432"/>
              <a:chExt cx="1920" cy="0"/>
            </a:xfrm>
          </p:grpSpPr>
          <p:sp>
            <p:nvSpPr>
              <p:cNvPr id="11275" name="Line 1066"/>
              <p:cNvSpPr/>
              <p:nvPr/>
            </p:nvSpPr>
            <p:spPr>
              <a:xfrm>
                <a:off x="768" y="432"/>
                <a:ext cx="1104" cy="0"/>
              </a:xfrm>
              <a:prstGeom prst="line">
                <a:avLst/>
              </a:prstGeom>
              <a:ln w="3175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11276" name="Line 1067"/>
              <p:cNvSpPr/>
              <p:nvPr/>
            </p:nvSpPr>
            <p:spPr>
              <a:xfrm>
                <a:off x="1776" y="432"/>
                <a:ext cx="912" cy="0"/>
              </a:xfrm>
              <a:prstGeom prst="line">
                <a:avLst/>
              </a:prstGeom>
              <a:ln w="28575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11277" name="Group 1071"/>
            <p:cNvGrpSpPr/>
            <p:nvPr/>
          </p:nvGrpSpPr>
          <p:grpSpPr>
            <a:xfrm>
              <a:off x="793" y="1203"/>
              <a:ext cx="1821" cy="0"/>
              <a:chOff x="288" y="1104"/>
              <a:chExt cx="1872" cy="0"/>
            </a:xfrm>
          </p:grpSpPr>
          <p:sp>
            <p:nvSpPr>
              <p:cNvPr id="11278" name="Line 1072"/>
              <p:cNvSpPr/>
              <p:nvPr/>
            </p:nvSpPr>
            <p:spPr>
              <a:xfrm>
                <a:off x="288" y="1104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11279" name="Line 1073"/>
              <p:cNvSpPr/>
              <p:nvPr/>
            </p:nvSpPr>
            <p:spPr>
              <a:xfrm>
                <a:off x="1248" y="1104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11280" name="Group 1077"/>
            <p:cNvGrpSpPr/>
            <p:nvPr/>
          </p:nvGrpSpPr>
          <p:grpSpPr>
            <a:xfrm>
              <a:off x="793" y="1334"/>
              <a:ext cx="1821" cy="0"/>
              <a:chOff x="288" y="1104"/>
              <a:chExt cx="1872" cy="0"/>
            </a:xfrm>
          </p:grpSpPr>
          <p:sp>
            <p:nvSpPr>
              <p:cNvPr id="11281" name="Line 1078"/>
              <p:cNvSpPr/>
              <p:nvPr/>
            </p:nvSpPr>
            <p:spPr>
              <a:xfrm>
                <a:off x="288" y="1104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11282" name="Line 1079"/>
              <p:cNvSpPr/>
              <p:nvPr/>
            </p:nvSpPr>
            <p:spPr>
              <a:xfrm>
                <a:off x="1248" y="1104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11283" name="Group 1083"/>
            <p:cNvGrpSpPr/>
            <p:nvPr/>
          </p:nvGrpSpPr>
          <p:grpSpPr>
            <a:xfrm>
              <a:off x="793" y="1466"/>
              <a:ext cx="1821" cy="0"/>
              <a:chOff x="288" y="1104"/>
              <a:chExt cx="1872" cy="0"/>
            </a:xfrm>
          </p:grpSpPr>
          <p:sp>
            <p:nvSpPr>
              <p:cNvPr id="11284" name="Line 1084"/>
              <p:cNvSpPr/>
              <p:nvPr/>
            </p:nvSpPr>
            <p:spPr>
              <a:xfrm>
                <a:off x="288" y="1104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11285" name="Line 1085"/>
              <p:cNvSpPr/>
              <p:nvPr/>
            </p:nvSpPr>
            <p:spPr>
              <a:xfrm>
                <a:off x="1248" y="1104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11286" name="Group 1089"/>
            <p:cNvGrpSpPr/>
            <p:nvPr/>
          </p:nvGrpSpPr>
          <p:grpSpPr>
            <a:xfrm>
              <a:off x="793" y="1597"/>
              <a:ext cx="1821" cy="0"/>
              <a:chOff x="288" y="1104"/>
              <a:chExt cx="1872" cy="0"/>
            </a:xfrm>
          </p:grpSpPr>
          <p:sp>
            <p:nvSpPr>
              <p:cNvPr id="11287" name="Line 1090"/>
              <p:cNvSpPr/>
              <p:nvPr/>
            </p:nvSpPr>
            <p:spPr>
              <a:xfrm>
                <a:off x="288" y="1104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11288" name="Line 1091"/>
              <p:cNvSpPr/>
              <p:nvPr/>
            </p:nvSpPr>
            <p:spPr>
              <a:xfrm>
                <a:off x="1248" y="1104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11289" name="Group 1095"/>
            <p:cNvGrpSpPr/>
            <p:nvPr/>
          </p:nvGrpSpPr>
          <p:grpSpPr>
            <a:xfrm>
              <a:off x="793" y="1729"/>
              <a:ext cx="1821" cy="0"/>
              <a:chOff x="288" y="1104"/>
              <a:chExt cx="1872" cy="0"/>
            </a:xfrm>
          </p:grpSpPr>
          <p:sp>
            <p:nvSpPr>
              <p:cNvPr id="11290" name="Line 1096"/>
              <p:cNvSpPr/>
              <p:nvPr/>
            </p:nvSpPr>
            <p:spPr>
              <a:xfrm>
                <a:off x="288" y="1104"/>
                <a:ext cx="1104" cy="0"/>
              </a:xfrm>
              <a:prstGeom prst="line">
                <a:avLst/>
              </a:prstGeom>
              <a:ln w="28575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11291" name="Line 1097"/>
              <p:cNvSpPr/>
              <p:nvPr/>
            </p:nvSpPr>
            <p:spPr>
              <a:xfrm>
                <a:off x="1248" y="1104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11292" name="Group 1101"/>
            <p:cNvGrpSpPr/>
            <p:nvPr/>
          </p:nvGrpSpPr>
          <p:grpSpPr>
            <a:xfrm>
              <a:off x="793" y="1860"/>
              <a:ext cx="1860" cy="28"/>
              <a:chOff x="288" y="1104"/>
              <a:chExt cx="1872" cy="0"/>
            </a:xfrm>
          </p:grpSpPr>
          <p:sp>
            <p:nvSpPr>
              <p:cNvPr id="11293" name="Line 1102"/>
              <p:cNvSpPr/>
              <p:nvPr/>
            </p:nvSpPr>
            <p:spPr>
              <a:xfrm>
                <a:off x="288" y="1104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11294" name="Line 1103"/>
              <p:cNvSpPr/>
              <p:nvPr/>
            </p:nvSpPr>
            <p:spPr>
              <a:xfrm>
                <a:off x="1248" y="1104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11295" name="Group 1169"/>
          <p:cNvGrpSpPr/>
          <p:nvPr/>
        </p:nvGrpSpPr>
        <p:grpSpPr>
          <a:xfrm>
            <a:off x="863600" y="4664075"/>
            <a:ext cx="7010400" cy="2005013"/>
            <a:chOff x="544" y="2568"/>
            <a:chExt cx="4416" cy="1263"/>
          </a:xfrm>
        </p:grpSpPr>
        <p:sp>
          <p:nvSpPr>
            <p:cNvPr id="11296" name="Line 4"/>
            <p:cNvSpPr/>
            <p:nvPr/>
          </p:nvSpPr>
          <p:spPr>
            <a:xfrm>
              <a:off x="544" y="3209"/>
              <a:ext cx="4416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lgDashDot"/>
              <a:miter/>
              <a:headEnd type="none" w="med" len="med"/>
              <a:tailEnd type="none" w="med" len="med"/>
            </a:ln>
          </p:spPr>
        </p:sp>
        <p:sp>
          <p:nvSpPr>
            <p:cNvPr id="11297" name="xjhgx3"/>
            <p:cNvSpPr/>
            <p:nvPr/>
          </p:nvSpPr>
          <p:spPr>
            <a:xfrm>
              <a:off x="2653" y="2568"/>
              <a:ext cx="205" cy="1263"/>
            </a:xfrm>
            <a:custGeom>
              <a:avLst/>
              <a:gdLst/>
              <a:ahLst/>
              <a:cxnLst>
                <a:cxn ang="0">
                  <a:pos x="33593529" y="0"/>
                </a:cxn>
                <a:cxn ang="0">
                  <a:pos x="31091161" y="22240793"/>
                </a:cxn>
                <a:cxn ang="0">
                  <a:pos x="28965856" y="44646298"/>
                </a:cxn>
                <a:cxn ang="0">
                  <a:pos x="27114769" y="67216504"/>
                </a:cxn>
                <a:cxn ang="0">
                  <a:pos x="25640745" y="89869238"/>
                </a:cxn>
                <a:cxn ang="0">
                  <a:pos x="24475249" y="112686511"/>
                </a:cxn>
                <a:cxn ang="0">
                  <a:pos x="23618282" y="135586293"/>
                </a:cxn>
                <a:cxn ang="0">
                  <a:pos x="23138377" y="158568431"/>
                </a:cxn>
                <a:cxn ang="0">
                  <a:pos x="22967001" y="181550607"/>
                </a:cxn>
                <a:cxn ang="0">
                  <a:pos x="23138377" y="204532745"/>
                </a:cxn>
                <a:cxn ang="0">
                  <a:pos x="23618282" y="227514883"/>
                </a:cxn>
                <a:cxn ang="0">
                  <a:pos x="24475249" y="250414511"/>
                </a:cxn>
                <a:cxn ang="0">
                  <a:pos x="25640745" y="273231938"/>
                </a:cxn>
                <a:cxn ang="0">
                  <a:pos x="27114769" y="295884500"/>
                </a:cxn>
                <a:cxn ang="0">
                  <a:pos x="28965856" y="318454859"/>
                </a:cxn>
                <a:cxn ang="0">
                  <a:pos x="31091161" y="340860277"/>
                </a:cxn>
                <a:cxn ang="0">
                  <a:pos x="33593529" y="363101215"/>
                </a:cxn>
                <a:cxn ang="0">
                  <a:pos x="0" y="363101215"/>
                </a:cxn>
                <a:cxn ang="0">
                  <a:pos x="2502368" y="340860277"/>
                </a:cxn>
                <a:cxn ang="0">
                  <a:pos x="4627675" y="318454859"/>
                </a:cxn>
                <a:cxn ang="0">
                  <a:pos x="6478762" y="295884500"/>
                </a:cxn>
                <a:cxn ang="0">
                  <a:pos x="7952786" y="273231938"/>
                </a:cxn>
                <a:cxn ang="0">
                  <a:pos x="9118282" y="250414511"/>
                </a:cxn>
                <a:cxn ang="0">
                  <a:pos x="9975249" y="227514883"/>
                </a:cxn>
                <a:cxn ang="0">
                  <a:pos x="10455154" y="204532745"/>
                </a:cxn>
                <a:cxn ang="0">
                  <a:pos x="10626531" y="181550607"/>
                </a:cxn>
                <a:cxn ang="0">
                  <a:pos x="10455154" y="158568431"/>
                </a:cxn>
                <a:cxn ang="0">
                  <a:pos x="9975249" y="135586293"/>
                </a:cxn>
                <a:cxn ang="0">
                  <a:pos x="9118282" y="112686511"/>
                </a:cxn>
                <a:cxn ang="0">
                  <a:pos x="7952786" y="89869238"/>
                </a:cxn>
                <a:cxn ang="0">
                  <a:pos x="6478762" y="67216504"/>
                </a:cxn>
                <a:cxn ang="0">
                  <a:pos x="4627675" y="44646298"/>
                </a:cxn>
                <a:cxn ang="0">
                  <a:pos x="2502368" y="22240793"/>
                </a:cxn>
                <a:cxn ang="0">
                  <a:pos x="0" y="0"/>
                </a:cxn>
                <a:cxn ang="0">
                  <a:pos x="33593529" y="0"/>
                </a:cxn>
              </a:cxnLst>
              <a:pathLst>
                <a:path w="980" h="4408">
                  <a:moveTo>
                    <a:pt x="980" y="0"/>
                  </a:moveTo>
                  <a:lnTo>
                    <a:pt x="907" y="270"/>
                  </a:lnTo>
                  <a:lnTo>
                    <a:pt x="845" y="542"/>
                  </a:lnTo>
                  <a:lnTo>
                    <a:pt x="791" y="816"/>
                  </a:lnTo>
                  <a:lnTo>
                    <a:pt x="748" y="1091"/>
                  </a:lnTo>
                  <a:lnTo>
                    <a:pt x="714" y="1368"/>
                  </a:lnTo>
                  <a:lnTo>
                    <a:pt x="689" y="1646"/>
                  </a:lnTo>
                  <a:lnTo>
                    <a:pt x="675" y="1925"/>
                  </a:lnTo>
                  <a:lnTo>
                    <a:pt x="670" y="2204"/>
                  </a:lnTo>
                  <a:lnTo>
                    <a:pt x="675" y="2483"/>
                  </a:lnTo>
                  <a:lnTo>
                    <a:pt x="689" y="2762"/>
                  </a:lnTo>
                  <a:lnTo>
                    <a:pt x="714" y="3040"/>
                  </a:lnTo>
                  <a:lnTo>
                    <a:pt x="748" y="3317"/>
                  </a:lnTo>
                  <a:lnTo>
                    <a:pt x="791" y="3592"/>
                  </a:lnTo>
                  <a:lnTo>
                    <a:pt x="845" y="3866"/>
                  </a:lnTo>
                  <a:lnTo>
                    <a:pt x="907" y="4138"/>
                  </a:lnTo>
                  <a:lnTo>
                    <a:pt x="980" y="4408"/>
                  </a:lnTo>
                  <a:lnTo>
                    <a:pt x="0" y="4408"/>
                  </a:lnTo>
                  <a:lnTo>
                    <a:pt x="73" y="4138"/>
                  </a:lnTo>
                  <a:lnTo>
                    <a:pt x="135" y="3866"/>
                  </a:lnTo>
                  <a:lnTo>
                    <a:pt x="189" y="3592"/>
                  </a:lnTo>
                  <a:lnTo>
                    <a:pt x="232" y="3317"/>
                  </a:lnTo>
                  <a:lnTo>
                    <a:pt x="266" y="3040"/>
                  </a:lnTo>
                  <a:lnTo>
                    <a:pt x="291" y="2762"/>
                  </a:lnTo>
                  <a:lnTo>
                    <a:pt x="305" y="2483"/>
                  </a:lnTo>
                  <a:lnTo>
                    <a:pt x="310" y="2204"/>
                  </a:lnTo>
                  <a:lnTo>
                    <a:pt x="305" y="1925"/>
                  </a:lnTo>
                  <a:lnTo>
                    <a:pt x="291" y="1646"/>
                  </a:lnTo>
                  <a:lnTo>
                    <a:pt x="266" y="1368"/>
                  </a:lnTo>
                  <a:lnTo>
                    <a:pt x="232" y="1091"/>
                  </a:lnTo>
                  <a:lnTo>
                    <a:pt x="189" y="816"/>
                  </a:lnTo>
                  <a:lnTo>
                    <a:pt x="135" y="542"/>
                  </a:lnTo>
                  <a:lnTo>
                    <a:pt x="73" y="270"/>
                  </a:lnTo>
                  <a:lnTo>
                    <a:pt x="0" y="0"/>
                  </a:lnTo>
                  <a:lnTo>
                    <a:pt x="98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rgbClr val="CDFFFF"/>
                </a:gs>
              </a:gsLst>
              <a:path path="rect">
                <a:fillToRect l="50000" t="50000" r="50000" b="50000"/>
              </a:path>
              <a:tileRect/>
            </a:gradFill>
            <a:ln w="2857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0383" name="Group 1167"/>
          <p:cNvGrpSpPr/>
          <p:nvPr/>
        </p:nvGrpSpPr>
        <p:grpSpPr>
          <a:xfrm>
            <a:off x="1258888" y="4989513"/>
            <a:ext cx="3060700" cy="1439862"/>
            <a:chOff x="793" y="2773"/>
            <a:chExt cx="1928" cy="907"/>
          </a:xfrm>
        </p:grpSpPr>
        <p:grpSp>
          <p:nvGrpSpPr>
            <p:cNvPr id="11299" name="Group 1108"/>
            <p:cNvGrpSpPr/>
            <p:nvPr/>
          </p:nvGrpSpPr>
          <p:grpSpPr>
            <a:xfrm>
              <a:off x="793" y="3363"/>
              <a:ext cx="1928" cy="22"/>
              <a:chOff x="288" y="1104"/>
              <a:chExt cx="1872" cy="0"/>
            </a:xfrm>
          </p:grpSpPr>
          <p:sp>
            <p:nvSpPr>
              <p:cNvPr id="11300" name="Line 1109"/>
              <p:cNvSpPr/>
              <p:nvPr/>
            </p:nvSpPr>
            <p:spPr>
              <a:xfrm>
                <a:off x="288" y="1104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11301" name="Line 1110"/>
              <p:cNvSpPr/>
              <p:nvPr/>
            </p:nvSpPr>
            <p:spPr>
              <a:xfrm>
                <a:off x="1248" y="1104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11302" name="Group 1112"/>
            <p:cNvGrpSpPr/>
            <p:nvPr/>
          </p:nvGrpSpPr>
          <p:grpSpPr>
            <a:xfrm>
              <a:off x="793" y="2921"/>
              <a:ext cx="1906" cy="33"/>
              <a:chOff x="3408" y="2784"/>
              <a:chExt cx="1824" cy="0"/>
            </a:xfrm>
          </p:grpSpPr>
          <p:sp>
            <p:nvSpPr>
              <p:cNvPr id="11303" name="Line 1113"/>
              <p:cNvSpPr/>
              <p:nvPr/>
            </p:nvSpPr>
            <p:spPr>
              <a:xfrm>
                <a:off x="3408" y="2784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11304" name="Line 1114"/>
              <p:cNvSpPr/>
              <p:nvPr/>
            </p:nvSpPr>
            <p:spPr>
              <a:xfrm>
                <a:off x="4320" y="2784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11305" name="Group 1118"/>
            <p:cNvGrpSpPr/>
            <p:nvPr/>
          </p:nvGrpSpPr>
          <p:grpSpPr>
            <a:xfrm>
              <a:off x="793" y="3068"/>
              <a:ext cx="1928" cy="22"/>
              <a:chOff x="288" y="1104"/>
              <a:chExt cx="1872" cy="0"/>
            </a:xfrm>
          </p:grpSpPr>
          <p:sp>
            <p:nvSpPr>
              <p:cNvPr id="11306" name="Line 1119"/>
              <p:cNvSpPr/>
              <p:nvPr/>
            </p:nvSpPr>
            <p:spPr>
              <a:xfrm>
                <a:off x="288" y="1104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11307" name="Line 1120"/>
              <p:cNvSpPr/>
              <p:nvPr/>
            </p:nvSpPr>
            <p:spPr>
              <a:xfrm>
                <a:off x="1248" y="1104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11308" name="Group 1136"/>
            <p:cNvGrpSpPr/>
            <p:nvPr/>
          </p:nvGrpSpPr>
          <p:grpSpPr>
            <a:xfrm flipV="1">
              <a:off x="793" y="3521"/>
              <a:ext cx="1906" cy="22"/>
              <a:chOff x="3408" y="3648"/>
              <a:chExt cx="1824" cy="0"/>
            </a:xfrm>
          </p:grpSpPr>
          <p:sp>
            <p:nvSpPr>
              <p:cNvPr id="11309" name="Line 1137"/>
              <p:cNvSpPr/>
              <p:nvPr/>
            </p:nvSpPr>
            <p:spPr>
              <a:xfrm>
                <a:off x="3408" y="3648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11310" name="Line 1138"/>
              <p:cNvSpPr/>
              <p:nvPr/>
            </p:nvSpPr>
            <p:spPr>
              <a:xfrm>
                <a:off x="4320" y="3648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11311" name="Group 1145"/>
            <p:cNvGrpSpPr/>
            <p:nvPr/>
          </p:nvGrpSpPr>
          <p:grpSpPr>
            <a:xfrm flipV="1">
              <a:off x="793" y="2773"/>
              <a:ext cx="1883" cy="45"/>
              <a:chOff x="3312" y="2400"/>
              <a:chExt cx="1728" cy="0"/>
            </a:xfrm>
          </p:grpSpPr>
          <p:sp>
            <p:nvSpPr>
              <p:cNvPr id="11312" name="Line 1146"/>
              <p:cNvSpPr/>
              <p:nvPr/>
            </p:nvSpPr>
            <p:spPr>
              <a:xfrm>
                <a:off x="3312" y="2400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11313" name="Line 1147"/>
              <p:cNvSpPr/>
              <p:nvPr/>
            </p:nvSpPr>
            <p:spPr>
              <a:xfrm>
                <a:off x="4128" y="2400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11314" name="Group 1148"/>
            <p:cNvGrpSpPr/>
            <p:nvPr/>
          </p:nvGrpSpPr>
          <p:grpSpPr>
            <a:xfrm>
              <a:off x="793" y="3657"/>
              <a:ext cx="1906" cy="23"/>
              <a:chOff x="912" y="4128"/>
              <a:chExt cx="1776" cy="0"/>
            </a:xfrm>
          </p:grpSpPr>
          <p:sp>
            <p:nvSpPr>
              <p:cNvPr id="11315" name="Line 1149"/>
              <p:cNvSpPr/>
              <p:nvPr/>
            </p:nvSpPr>
            <p:spPr>
              <a:xfrm>
                <a:off x="912" y="4128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11316" name="Line 1150"/>
              <p:cNvSpPr/>
              <p:nvPr/>
            </p:nvSpPr>
            <p:spPr>
              <a:xfrm>
                <a:off x="1776" y="4128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grpSp>
          <p:nvGrpSpPr>
            <p:cNvPr id="11317" name="Group 1127"/>
            <p:cNvGrpSpPr/>
            <p:nvPr/>
          </p:nvGrpSpPr>
          <p:grpSpPr>
            <a:xfrm>
              <a:off x="793" y="3215"/>
              <a:ext cx="1906" cy="22"/>
              <a:chOff x="288" y="1104"/>
              <a:chExt cx="1872" cy="0"/>
            </a:xfrm>
          </p:grpSpPr>
          <p:sp>
            <p:nvSpPr>
              <p:cNvPr id="11318" name="Line 1128"/>
              <p:cNvSpPr/>
              <p:nvPr/>
            </p:nvSpPr>
            <p:spPr>
              <a:xfrm>
                <a:off x="288" y="1104"/>
                <a:ext cx="1104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stealth" w="lg" len="lg"/>
              </a:ln>
            </p:spPr>
          </p:sp>
          <p:sp>
            <p:nvSpPr>
              <p:cNvPr id="11319" name="Line 1129"/>
              <p:cNvSpPr/>
              <p:nvPr/>
            </p:nvSpPr>
            <p:spPr>
              <a:xfrm>
                <a:off x="1248" y="1104"/>
                <a:ext cx="912" cy="0"/>
              </a:xfrm>
              <a:prstGeom prst="line">
                <a:avLst/>
              </a:prstGeom>
              <a:ln w="38100" cap="flat" cmpd="sng">
                <a:solidFill>
                  <a:srgbClr val="FF0066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</p:grpSp>
      <p:pic>
        <p:nvPicPr>
          <p:cNvPr id="11320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0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69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11332" name="Group 68"/>
          <p:cNvGrpSpPr/>
          <p:nvPr/>
        </p:nvGrpSpPr>
        <p:grpSpPr>
          <a:xfrm>
            <a:off x="3816350" y="3752850"/>
            <a:ext cx="360363" cy="2124075"/>
            <a:chOff x="2517" y="1141"/>
            <a:chExt cx="136" cy="635"/>
          </a:xfrm>
        </p:grpSpPr>
        <p:sp>
          <p:nvSpPr>
            <p:cNvPr id="13315" name="xjhgx2"/>
            <p:cNvSpPr/>
            <p:nvPr/>
          </p:nvSpPr>
          <p:spPr>
            <a:xfrm>
              <a:off x="2517" y="1141"/>
              <a:ext cx="136" cy="635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52" y="39"/>
                </a:cxn>
                <a:cxn ang="0">
                  <a:pos x="38" y="78"/>
                </a:cxn>
                <a:cxn ang="0">
                  <a:pos x="27" y="118"/>
                </a:cxn>
                <a:cxn ang="0">
                  <a:pos x="17" y="157"/>
                </a:cxn>
                <a:cxn ang="0">
                  <a:pos x="10" y="197"/>
                </a:cxn>
                <a:cxn ang="0">
                  <a:pos x="4" y="237"/>
                </a:cxn>
                <a:cxn ang="0">
                  <a:pos x="1" y="277"/>
                </a:cxn>
                <a:cxn ang="0">
                  <a:pos x="0" y="318"/>
                </a:cxn>
                <a:cxn ang="0">
                  <a:pos x="1" y="358"/>
                </a:cxn>
                <a:cxn ang="0">
                  <a:pos x="4" y="398"/>
                </a:cxn>
                <a:cxn ang="0">
                  <a:pos x="10" y="438"/>
                </a:cxn>
                <a:cxn ang="0">
                  <a:pos x="17" y="478"/>
                </a:cxn>
                <a:cxn ang="0">
                  <a:pos x="27" y="517"/>
                </a:cxn>
                <a:cxn ang="0">
                  <a:pos x="38" y="557"/>
                </a:cxn>
                <a:cxn ang="0">
                  <a:pos x="52" y="596"/>
                </a:cxn>
                <a:cxn ang="0">
                  <a:pos x="68" y="635"/>
                </a:cxn>
                <a:cxn ang="0">
                  <a:pos x="68" y="635"/>
                </a:cxn>
                <a:cxn ang="0">
                  <a:pos x="84" y="596"/>
                </a:cxn>
                <a:cxn ang="0">
                  <a:pos x="98" y="557"/>
                </a:cxn>
                <a:cxn ang="0">
                  <a:pos x="109" y="517"/>
                </a:cxn>
                <a:cxn ang="0">
                  <a:pos x="119" y="478"/>
                </a:cxn>
                <a:cxn ang="0">
                  <a:pos x="126" y="438"/>
                </a:cxn>
                <a:cxn ang="0">
                  <a:pos x="132" y="398"/>
                </a:cxn>
                <a:cxn ang="0">
                  <a:pos x="135" y="358"/>
                </a:cxn>
                <a:cxn ang="0">
                  <a:pos x="136" y="318"/>
                </a:cxn>
                <a:cxn ang="0">
                  <a:pos x="135" y="277"/>
                </a:cxn>
                <a:cxn ang="0">
                  <a:pos x="132" y="237"/>
                </a:cxn>
                <a:cxn ang="0">
                  <a:pos x="126" y="197"/>
                </a:cxn>
                <a:cxn ang="0">
                  <a:pos x="119" y="157"/>
                </a:cxn>
                <a:cxn ang="0">
                  <a:pos x="109" y="118"/>
                </a:cxn>
                <a:cxn ang="0">
                  <a:pos x="98" y="78"/>
                </a:cxn>
                <a:cxn ang="0">
                  <a:pos x="84" y="39"/>
                </a:cxn>
                <a:cxn ang="0">
                  <a:pos x="68" y="0"/>
                </a:cxn>
              </a:cxnLst>
              <a:pathLst>
                <a:path w="620" h="4408">
                  <a:moveTo>
                    <a:pt x="310" y="0"/>
                  </a:moveTo>
                  <a:lnTo>
                    <a:pt x="237" y="270"/>
                  </a:lnTo>
                  <a:lnTo>
                    <a:pt x="175" y="542"/>
                  </a:lnTo>
                  <a:lnTo>
                    <a:pt x="121" y="816"/>
                  </a:lnTo>
                  <a:lnTo>
                    <a:pt x="78" y="1091"/>
                  </a:lnTo>
                  <a:lnTo>
                    <a:pt x="44" y="1368"/>
                  </a:lnTo>
                  <a:lnTo>
                    <a:pt x="19" y="1646"/>
                  </a:lnTo>
                  <a:lnTo>
                    <a:pt x="5" y="1925"/>
                  </a:lnTo>
                  <a:lnTo>
                    <a:pt x="0" y="2204"/>
                  </a:lnTo>
                  <a:lnTo>
                    <a:pt x="5" y="2483"/>
                  </a:lnTo>
                  <a:lnTo>
                    <a:pt x="19" y="2762"/>
                  </a:lnTo>
                  <a:lnTo>
                    <a:pt x="44" y="3040"/>
                  </a:lnTo>
                  <a:lnTo>
                    <a:pt x="78" y="3317"/>
                  </a:lnTo>
                  <a:lnTo>
                    <a:pt x="121" y="3592"/>
                  </a:lnTo>
                  <a:lnTo>
                    <a:pt x="175" y="3866"/>
                  </a:lnTo>
                  <a:lnTo>
                    <a:pt x="237" y="4138"/>
                  </a:lnTo>
                  <a:lnTo>
                    <a:pt x="310" y="4408"/>
                  </a:lnTo>
                  <a:lnTo>
                    <a:pt x="310" y="4408"/>
                  </a:lnTo>
                  <a:lnTo>
                    <a:pt x="383" y="4138"/>
                  </a:lnTo>
                  <a:lnTo>
                    <a:pt x="445" y="3866"/>
                  </a:lnTo>
                  <a:lnTo>
                    <a:pt x="499" y="3592"/>
                  </a:lnTo>
                  <a:lnTo>
                    <a:pt x="542" y="3317"/>
                  </a:lnTo>
                  <a:lnTo>
                    <a:pt x="576" y="3040"/>
                  </a:lnTo>
                  <a:lnTo>
                    <a:pt x="601" y="2762"/>
                  </a:lnTo>
                  <a:lnTo>
                    <a:pt x="615" y="2483"/>
                  </a:lnTo>
                  <a:lnTo>
                    <a:pt x="620" y="2204"/>
                  </a:lnTo>
                  <a:lnTo>
                    <a:pt x="615" y="1925"/>
                  </a:lnTo>
                  <a:lnTo>
                    <a:pt x="601" y="1646"/>
                  </a:lnTo>
                  <a:lnTo>
                    <a:pt x="576" y="1368"/>
                  </a:lnTo>
                  <a:lnTo>
                    <a:pt x="542" y="1091"/>
                  </a:lnTo>
                  <a:lnTo>
                    <a:pt x="499" y="816"/>
                  </a:lnTo>
                  <a:lnTo>
                    <a:pt x="445" y="542"/>
                  </a:lnTo>
                  <a:lnTo>
                    <a:pt x="383" y="270"/>
                  </a:lnTo>
                  <a:lnTo>
                    <a:pt x="310" y="0"/>
                  </a:lnTo>
                  <a:close/>
                </a:path>
              </a:pathLst>
            </a:custGeom>
            <a:gradFill rotWithShape="1">
              <a:gsLst>
                <a:gs pos="0">
                  <a:srgbClr val="71FFFF"/>
                </a:gs>
                <a:gs pos="100000">
                  <a:srgbClr val="D5FFFF"/>
                </a:gs>
              </a:gsLst>
              <a:path path="rect">
                <a:fillToRect l="50000" t="50000" r="50000" b="50000"/>
              </a:path>
              <a:tileRect/>
            </a:gradFill>
            <a:ln w="2857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16" name="Line 70"/>
            <p:cNvSpPr/>
            <p:nvPr/>
          </p:nvSpPr>
          <p:spPr>
            <a:xfrm>
              <a:off x="2585" y="1162"/>
              <a:ext cx="0" cy="612"/>
            </a:xfrm>
            <a:prstGeom prst="line">
              <a:avLst/>
            </a:prstGeom>
            <a:ln w="12700" cap="flat" cmpd="sng">
              <a:solidFill>
                <a:srgbClr val="00F8F2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70658" name="AutoShape 2"/>
          <p:cNvSpPr/>
          <p:nvPr/>
        </p:nvSpPr>
        <p:spPr>
          <a:xfrm rot="-5400000">
            <a:off x="5165725" y="2798763"/>
            <a:ext cx="4213225" cy="3743325"/>
          </a:xfrm>
          <a:prstGeom prst="triangle">
            <a:avLst>
              <a:gd name="adj" fmla="val 47088"/>
            </a:avLst>
          </a:prstGeom>
          <a:gradFill rotWithShape="1">
            <a:gsLst>
              <a:gs pos="0">
                <a:srgbClr val="736B90">
                  <a:alpha val="62999"/>
                </a:srgbClr>
              </a:gs>
              <a:gs pos="100000">
                <a:srgbClr val="BEB1EF">
                  <a:alpha val="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vert="eaVert" wrap="none" anchor="ctr" anchorCtr="0"/>
          <a:p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" name="AutoShape 4"/>
          <p:cNvSpPr/>
          <p:nvPr/>
        </p:nvSpPr>
        <p:spPr>
          <a:xfrm rot="5400000">
            <a:off x="3924300" y="4076700"/>
            <a:ext cx="1655763" cy="1512888"/>
          </a:xfrm>
          <a:prstGeom prst="triangle">
            <a:avLst>
              <a:gd name="adj" fmla="val 46731"/>
            </a:avLst>
          </a:prstGeom>
          <a:gradFill rotWithShape="1">
            <a:gsLst>
              <a:gs pos="0">
                <a:srgbClr val="6D6589">
                  <a:alpha val="62000"/>
                </a:srgbClr>
              </a:gs>
              <a:gs pos="100000">
                <a:srgbClr val="BEB1EF">
                  <a:alpha val="59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rot="10800000" vert="eaVert" wrap="none" anchor="ctr" anchorCtr="0"/>
          <a:p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0659" name="Line 3"/>
          <p:cNvSpPr/>
          <p:nvPr/>
        </p:nvSpPr>
        <p:spPr>
          <a:xfrm>
            <a:off x="179388" y="4797425"/>
            <a:ext cx="8785225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lgDashDot"/>
            <a:round/>
            <a:headEnd type="none" w="med" len="med"/>
            <a:tailEnd type="none" w="med" len="med"/>
          </a:ln>
        </p:spPr>
      </p:sp>
      <p:sp>
        <p:nvSpPr>
          <p:cNvPr id="70661" name="Rectangle 5"/>
          <p:cNvSpPr/>
          <p:nvPr/>
        </p:nvSpPr>
        <p:spPr>
          <a:xfrm>
            <a:off x="323850" y="4005263"/>
            <a:ext cx="3671888" cy="1657350"/>
          </a:xfrm>
          <a:prstGeom prst="rect">
            <a:avLst/>
          </a:prstGeom>
          <a:gradFill rotWithShape="1">
            <a:gsLst>
              <a:gs pos="0">
                <a:srgbClr val="C3BAEE">
                  <a:alpha val="73000"/>
                </a:srgbClr>
              </a:gs>
              <a:gs pos="50000">
                <a:srgbClr val="A199C4">
                  <a:alpha val="73000"/>
                </a:srgbClr>
              </a:gs>
              <a:gs pos="100000">
                <a:srgbClr val="C3BAEE">
                  <a:alpha val="73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 anchorCtr="0"/>
          <a:p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pSp>
        <p:nvGrpSpPr>
          <p:cNvPr id="11322" name="Group 58"/>
          <p:cNvGrpSpPr/>
          <p:nvPr/>
        </p:nvGrpSpPr>
        <p:grpSpPr>
          <a:xfrm>
            <a:off x="179388" y="4076700"/>
            <a:ext cx="3851275" cy="1512888"/>
            <a:chOff x="-68" y="1525"/>
            <a:chExt cx="2607" cy="953"/>
          </a:xfrm>
        </p:grpSpPr>
        <p:sp>
          <p:nvSpPr>
            <p:cNvPr id="13322" name="Line 8"/>
            <p:cNvSpPr/>
            <p:nvPr/>
          </p:nvSpPr>
          <p:spPr>
            <a:xfrm>
              <a:off x="1338" y="1979"/>
              <a:ext cx="1180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23" name="Line 9"/>
            <p:cNvSpPr/>
            <p:nvPr/>
          </p:nvSpPr>
          <p:spPr>
            <a:xfrm>
              <a:off x="1338" y="1752"/>
              <a:ext cx="1179" cy="0"/>
            </a:xfrm>
            <a:prstGeom prst="line">
              <a:avLst/>
            </a:prstGeom>
            <a:ln w="38100" cap="flat" cmpd="sng">
              <a:solidFill>
                <a:srgbClr val="00FF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0666" name="Line 10"/>
            <p:cNvSpPr>
              <a:spLocks noChangeShapeType="1"/>
            </p:cNvSpPr>
            <p:nvPr/>
          </p:nvSpPr>
          <p:spPr bwMode="auto">
            <a:xfrm>
              <a:off x="1292" y="2251"/>
              <a:ext cx="1225" cy="0"/>
            </a:xfrm>
            <a:prstGeom prst="line">
              <a:avLst/>
            </a:prstGeom>
            <a:noFill/>
            <a:ln w="38100">
              <a:solidFill>
                <a:srgbClr val="00FF00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70667" name="Line 11"/>
            <p:cNvSpPr>
              <a:spLocks noChangeShapeType="1"/>
            </p:cNvSpPr>
            <p:nvPr/>
          </p:nvSpPr>
          <p:spPr bwMode="auto">
            <a:xfrm>
              <a:off x="1383" y="2478"/>
              <a:ext cx="1156" cy="0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3326" name="Line 12"/>
            <p:cNvSpPr/>
            <p:nvPr/>
          </p:nvSpPr>
          <p:spPr>
            <a:xfrm>
              <a:off x="1338" y="1525"/>
              <a:ext cx="1179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27" name="Line 19"/>
            <p:cNvSpPr/>
            <p:nvPr/>
          </p:nvSpPr>
          <p:spPr>
            <a:xfrm>
              <a:off x="0" y="1525"/>
              <a:ext cx="1383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13328" name="Line 20"/>
            <p:cNvSpPr/>
            <p:nvPr/>
          </p:nvSpPr>
          <p:spPr>
            <a:xfrm>
              <a:off x="0" y="1752"/>
              <a:ext cx="1383" cy="0"/>
            </a:xfrm>
            <a:prstGeom prst="line">
              <a:avLst/>
            </a:prstGeom>
            <a:ln w="38100" cap="flat" cmpd="sng">
              <a:solidFill>
                <a:srgbClr val="00FF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13329" name="Line 21"/>
            <p:cNvSpPr/>
            <p:nvPr/>
          </p:nvSpPr>
          <p:spPr>
            <a:xfrm>
              <a:off x="0" y="2251"/>
              <a:ext cx="1383" cy="0"/>
            </a:xfrm>
            <a:prstGeom prst="line">
              <a:avLst/>
            </a:prstGeom>
            <a:ln w="38100" cap="flat" cmpd="sng">
              <a:solidFill>
                <a:srgbClr val="00FF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13330" name="Line 22"/>
            <p:cNvSpPr/>
            <p:nvPr/>
          </p:nvSpPr>
          <p:spPr>
            <a:xfrm>
              <a:off x="-68" y="2478"/>
              <a:ext cx="1474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13331" name="Line 23"/>
            <p:cNvSpPr/>
            <p:nvPr/>
          </p:nvSpPr>
          <p:spPr>
            <a:xfrm>
              <a:off x="0" y="1979"/>
              <a:ext cx="1383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sp>
        <p:nvSpPr>
          <p:cNvPr id="13332" name="Text Box 24"/>
          <p:cNvSpPr txBox="1"/>
          <p:nvPr/>
        </p:nvSpPr>
        <p:spPr>
          <a:xfrm>
            <a:off x="466725" y="484188"/>
            <a:ext cx="2808288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凸透镜：</a:t>
            </a:r>
            <a:endParaRPr lang="zh-CN" altLang="en-US" dirty="0">
              <a:solidFill>
                <a:srgbClr val="0066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0690" name="Text Box 34"/>
          <p:cNvSpPr txBox="1"/>
          <p:nvPr/>
        </p:nvSpPr>
        <p:spPr>
          <a:xfrm>
            <a:off x="7200900" y="4221163"/>
            <a:ext cx="1727200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主光轴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0699" name="Text Box 43"/>
          <p:cNvSpPr txBox="1"/>
          <p:nvPr/>
        </p:nvSpPr>
        <p:spPr>
          <a:xfrm>
            <a:off x="2987675" y="484188"/>
            <a:ext cx="4608513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对光线有会聚作用</a:t>
            </a:r>
            <a:endParaRPr lang="zh-CN" altLang="en-US" dirty="0">
              <a:solidFill>
                <a:srgbClr val="0066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1330" name="Group 66"/>
          <p:cNvGrpSpPr/>
          <p:nvPr/>
        </p:nvGrpSpPr>
        <p:grpSpPr>
          <a:xfrm>
            <a:off x="3984625" y="2781300"/>
            <a:ext cx="4979988" cy="3851275"/>
            <a:chOff x="2510" y="709"/>
            <a:chExt cx="3137" cy="2426"/>
          </a:xfrm>
        </p:grpSpPr>
        <p:sp>
          <p:nvSpPr>
            <p:cNvPr id="13336" name="Line 13"/>
            <p:cNvSpPr/>
            <p:nvPr/>
          </p:nvSpPr>
          <p:spPr>
            <a:xfrm>
              <a:off x="2510" y="1979"/>
              <a:ext cx="394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grpSp>
          <p:nvGrpSpPr>
            <p:cNvPr id="13337" name="Group 65"/>
            <p:cNvGrpSpPr/>
            <p:nvPr/>
          </p:nvGrpSpPr>
          <p:grpSpPr>
            <a:xfrm>
              <a:off x="2510" y="709"/>
              <a:ext cx="3137" cy="2426"/>
              <a:chOff x="2510" y="709"/>
              <a:chExt cx="3137" cy="2426"/>
            </a:xfrm>
          </p:grpSpPr>
          <p:sp>
            <p:nvSpPr>
              <p:cNvPr id="13338" name="Line 31"/>
              <p:cNvSpPr/>
              <p:nvPr/>
            </p:nvSpPr>
            <p:spPr>
              <a:xfrm>
                <a:off x="2729" y="1979"/>
                <a:ext cx="2918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grpSp>
            <p:nvGrpSpPr>
              <p:cNvPr id="13339" name="Group 64"/>
              <p:cNvGrpSpPr/>
              <p:nvPr/>
            </p:nvGrpSpPr>
            <p:grpSpPr>
              <a:xfrm>
                <a:off x="2510" y="709"/>
                <a:ext cx="3137" cy="2426"/>
                <a:chOff x="2510" y="709"/>
                <a:chExt cx="3137" cy="2426"/>
              </a:xfrm>
            </p:grpSpPr>
            <p:sp>
              <p:nvSpPr>
                <p:cNvPr id="13340" name="Line 14"/>
                <p:cNvSpPr/>
                <p:nvPr/>
              </p:nvSpPr>
              <p:spPr>
                <a:xfrm>
                  <a:off x="2510" y="1525"/>
                  <a:ext cx="439" cy="227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70671" name="Line 15"/>
                <p:cNvSpPr>
                  <a:spLocks noChangeShapeType="1"/>
                </p:cNvSpPr>
                <p:nvPr/>
              </p:nvSpPr>
              <p:spPr bwMode="auto">
                <a:xfrm flipV="1">
                  <a:off x="2510" y="2251"/>
                  <a:ext cx="394" cy="227"/>
                </a:xfrm>
                <a:prstGeom prst="line">
                  <a:avLst/>
                </a:prstGeom>
                <a:noFill/>
                <a:ln w="38100">
                  <a:solidFill>
                    <a:srgbClr val="0000FF"/>
                  </a:solidFill>
                  <a:round/>
                  <a:tailEnd type="triangle" w="med" len="med"/>
                </a:ln>
                <a:effectLst/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2800" b="1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endParaRPr>
                </a:p>
              </p:txBody>
            </p:sp>
            <p:sp>
              <p:nvSpPr>
                <p:cNvPr id="13342" name="Line 16"/>
                <p:cNvSpPr/>
                <p:nvPr/>
              </p:nvSpPr>
              <p:spPr>
                <a:xfrm>
                  <a:off x="2510" y="1752"/>
                  <a:ext cx="394" cy="90"/>
                </a:xfrm>
                <a:prstGeom prst="line">
                  <a:avLst/>
                </a:prstGeom>
                <a:ln w="38100" cap="flat" cmpd="sng">
                  <a:solidFill>
                    <a:srgbClr val="00FFFF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70673" name="Line 17"/>
                <p:cNvSpPr>
                  <a:spLocks noChangeShapeType="1"/>
                </p:cNvSpPr>
                <p:nvPr/>
              </p:nvSpPr>
              <p:spPr bwMode="auto">
                <a:xfrm flipV="1">
                  <a:off x="2510" y="2115"/>
                  <a:ext cx="351" cy="136"/>
                </a:xfrm>
                <a:prstGeom prst="line">
                  <a:avLst/>
                </a:prstGeom>
                <a:noFill/>
                <a:ln w="38100">
                  <a:solidFill>
                    <a:srgbClr val="00FF00"/>
                  </a:solidFill>
                  <a:round/>
                  <a:tailEnd type="triangle" w="med" len="med"/>
                </a:ln>
                <a:effectLst/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2800" b="1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endParaRPr>
                </a:p>
              </p:txBody>
            </p:sp>
            <p:sp>
              <p:nvSpPr>
                <p:cNvPr id="13344" name="Line 27"/>
                <p:cNvSpPr/>
                <p:nvPr/>
              </p:nvSpPr>
              <p:spPr>
                <a:xfrm flipV="1">
                  <a:off x="2817" y="709"/>
                  <a:ext cx="2830" cy="1587"/>
                </a:xfrm>
                <a:prstGeom prst="line">
                  <a:avLst/>
                </a:prstGeom>
                <a:ln w="28575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3345" name="Line 28"/>
                <p:cNvSpPr/>
                <p:nvPr/>
              </p:nvSpPr>
              <p:spPr>
                <a:xfrm flipV="1">
                  <a:off x="2729" y="1321"/>
                  <a:ext cx="2918" cy="839"/>
                </a:xfrm>
                <a:prstGeom prst="line">
                  <a:avLst/>
                </a:prstGeom>
                <a:ln w="28575" cap="flat" cmpd="sng">
                  <a:solidFill>
                    <a:srgbClr val="00FF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3346" name="Line 30"/>
                <p:cNvSpPr/>
                <p:nvPr/>
              </p:nvSpPr>
              <p:spPr>
                <a:xfrm>
                  <a:off x="2729" y="1797"/>
                  <a:ext cx="2918" cy="771"/>
                </a:xfrm>
                <a:prstGeom prst="line">
                  <a:avLst/>
                </a:prstGeom>
                <a:ln w="28575" cap="flat" cmpd="sng">
                  <a:solidFill>
                    <a:srgbClr val="00FF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3347" name="Line 32"/>
                <p:cNvSpPr/>
                <p:nvPr/>
              </p:nvSpPr>
              <p:spPr>
                <a:xfrm>
                  <a:off x="2861" y="1706"/>
                  <a:ext cx="2786" cy="1429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</p:grpSp>
      </p:grpSp>
      <p:grpSp>
        <p:nvGrpSpPr>
          <p:cNvPr id="11321" name="Group 57"/>
          <p:cNvGrpSpPr/>
          <p:nvPr/>
        </p:nvGrpSpPr>
        <p:grpSpPr>
          <a:xfrm>
            <a:off x="3441700" y="4221163"/>
            <a:ext cx="1830388" cy="1028700"/>
            <a:chOff x="2164" y="1616"/>
            <a:chExt cx="1192" cy="648"/>
          </a:xfrm>
        </p:grpSpPr>
        <p:sp>
          <p:nvSpPr>
            <p:cNvPr id="13349" name="Text Box 33"/>
            <p:cNvSpPr txBox="1"/>
            <p:nvPr/>
          </p:nvSpPr>
          <p:spPr>
            <a:xfrm>
              <a:off x="2290" y="1616"/>
              <a:ext cx="106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800" dirty="0">
                  <a:solidFill>
                    <a:schemeClr val="tx2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光心</a:t>
              </a:r>
              <a:endPara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grpSp>
          <p:nvGrpSpPr>
            <p:cNvPr id="13350" name="Group 56"/>
            <p:cNvGrpSpPr/>
            <p:nvPr/>
          </p:nvGrpSpPr>
          <p:grpSpPr>
            <a:xfrm>
              <a:off x="2164" y="1933"/>
              <a:ext cx="398" cy="331"/>
              <a:chOff x="2164" y="1933"/>
              <a:chExt cx="398" cy="331"/>
            </a:xfrm>
          </p:grpSpPr>
          <p:sp>
            <p:nvSpPr>
              <p:cNvPr id="13351" name="Oval 29"/>
              <p:cNvSpPr/>
              <p:nvPr/>
            </p:nvSpPr>
            <p:spPr>
              <a:xfrm>
                <a:off x="2472" y="1933"/>
                <a:ext cx="90" cy="91"/>
              </a:xfrm>
              <a:prstGeom prst="ellipse">
                <a:avLst/>
              </a:prstGeom>
              <a:solidFill>
                <a:srgbClr val="FFFF66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sz="2800" dirty="0">
                  <a:solidFill>
                    <a:schemeClr val="tx2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13352" name="Text Box 44"/>
              <p:cNvSpPr txBox="1"/>
              <p:nvPr/>
            </p:nvSpPr>
            <p:spPr>
              <a:xfrm>
                <a:off x="2164" y="1937"/>
                <a:ext cx="363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2800" i="1" dirty="0">
                    <a:solidFill>
                      <a:schemeClr val="tx2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O</a:t>
                </a:r>
                <a:endParaRPr lang="en-US" altLang="zh-CN" sz="2800" i="1" dirty="0">
                  <a:solidFill>
                    <a:schemeClr val="tx2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70691" name="Oval 35"/>
          <p:cNvSpPr/>
          <p:nvPr/>
        </p:nvSpPr>
        <p:spPr>
          <a:xfrm>
            <a:off x="5327650" y="4689475"/>
            <a:ext cx="179388" cy="17780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11335" name="Picture 7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238" y="2384425"/>
            <a:ext cx="4967287" cy="1274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336" name="Text Box 72"/>
          <p:cNvSpPr txBox="1"/>
          <p:nvPr/>
        </p:nvSpPr>
        <p:spPr>
          <a:xfrm>
            <a:off x="863600" y="1373188"/>
            <a:ext cx="3209925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观察实验现象</a:t>
            </a:r>
            <a:endParaRPr lang="zh-CN" altLang="en-US" sz="2800" dirty="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3356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11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11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15362" name="Group 55"/>
          <p:cNvGrpSpPr/>
          <p:nvPr/>
        </p:nvGrpSpPr>
        <p:grpSpPr>
          <a:xfrm>
            <a:off x="3887788" y="1519238"/>
            <a:ext cx="360362" cy="2124075"/>
            <a:chOff x="2517" y="1141"/>
            <a:chExt cx="136" cy="635"/>
          </a:xfrm>
        </p:grpSpPr>
        <p:sp>
          <p:nvSpPr>
            <p:cNvPr id="15363" name="xjhgx2"/>
            <p:cNvSpPr/>
            <p:nvPr/>
          </p:nvSpPr>
          <p:spPr>
            <a:xfrm>
              <a:off x="2517" y="1141"/>
              <a:ext cx="136" cy="635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52" y="39"/>
                </a:cxn>
                <a:cxn ang="0">
                  <a:pos x="38" y="78"/>
                </a:cxn>
                <a:cxn ang="0">
                  <a:pos x="27" y="118"/>
                </a:cxn>
                <a:cxn ang="0">
                  <a:pos x="17" y="157"/>
                </a:cxn>
                <a:cxn ang="0">
                  <a:pos x="10" y="197"/>
                </a:cxn>
                <a:cxn ang="0">
                  <a:pos x="4" y="237"/>
                </a:cxn>
                <a:cxn ang="0">
                  <a:pos x="1" y="277"/>
                </a:cxn>
                <a:cxn ang="0">
                  <a:pos x="0" y="318"/>
                </a:cxn>
                <a:cxn ang="0">
                  <a:pos x="1" y="358"/>
                </a:cxn>
                <a:cxn ang="0">
                  <a:pos x="4" y="398"/>
                </a:cxn>
                <a:cxn ang="0">
                  <a:pos x="10" y="438"/>
                </a:cxn>
                <a:cxn ang="0">
                  <a:pos x="17" y="478"/>
                </a:cxn>
                <a:cxn ang="0">
                  <a:pos x="27" y="517"/>
                </a:cxn>
                <a:cxn ang="0">
                  <a:pos x="38" y="557"/>
                </a:cxn>
                <a:cxn ang="0">
                  <a:pos x="52" y="596"/>
                </a:cxn>
                <a:cxn ang="0">
                  <a:pos x="68" y="635"/>
                </a:cxn>
                <a:cxn ang="0">
                  <a:pos x="68" y="635"/>
                </a:cxn>
                <a:cxn ang="0">
                  <a:pos x="84" y="596"/>
                </a:cxn>
                <a:cxn ang="0">
                  <a:pos x="98" y="557"/>
                </a:cxn>
                <a:cxn ang="0">
                  <a:pos x="109" y="517"/>
                </a:cxn>
                <a:cxn ang="0">
                  <a:pos x="119" y="478"/>
                </a:cxn>
                <a:cxn ang="0">
                  <a:pos x="126" y="438"/>
                </a:cxn>
                <a:cxn ang="0">
                  <a:pos x="132" y="398"/>
                </a:cxn>
                <a:cxn ang="0">
                  <a:pos x="135" y="358"/>
                </a:cxn>
                <a:cxn ang="0">
                  <a:pos x="136" y="318"/>
                </a:cxn>
                <a:cxn ang="0">
                  <a:pos x="135" y="277"/>
                </a:cxn>
                <a:cxn ang="0">
                  <a:pos x="132" y="237"/>
                </a:cxn>
                <a:cxn ang="0">
                  <a:pos x="126" y="197"/>
                </a:cxn>
                <a:cxn ang="0">
                  <a:pos x="119" y="157"/>
                </a:cxn>
                <a:cxn ang="0">
                  <a:pos x="109" y="118"/>
                </a:cxn>
                <a:cxn ang="0">
                  <a:pos x="98" y="78"/>
                </a:cxn>
                <a:cxn ang="0">
                  <a:pos x="84" y="39"/>
                </a:cxn>
                <a:cxn ang="0">
                  <a:pos x="68" y="0"/>
                </a:cxn>
              </a:cxnLst>
              <a:pathLst>
                <a:path w="620" h="4408">
                  <a:moveTo>
                    <a:pt x="310" y="0"/>
                  </a:moveTo>
                  <a:lnTo>
                    <a:pt x="237" y="270"/>
                  </a:lnTo>
                  <a:lnTo>
                    <a:pt x="175" y="542"/>
                  </a:lnTo>
                  <a:lnTo>
                    <a:pt x="121" y="816"/>
                  </a:lnTo>
                  <a:lnTo>
                    <a:pt x="78" y="1091"/>
                  </a:lnTo>
                  <a:lnTo>
                    <a:pt x="44" y="1368"/>
                  </a:lnTo>
                  <a:lnTo>
                    <a:pt x="19" y="1646"/>
                  </a:lnTo>
                  <a:lnTo>
                    <a:pt x="5" y="1925"/>
                  </a:lnTo>
                  <a:lnTo>
                    <a:pt x="0" y="2204"/>
                  </a:lnTo>
                  <a:lnTo>
                    <a:pt x="5" y="2483"/>
                  </a:lnTo>
                  <a:lnTo>
                    <a:pt x="19" y="2762"/>
                  </a:lnTo>
                  <a:lnTo>
                    <a:pt x="44" y="3040"/>
                  </a:lnTo>
                  <a:lnTo>
                    <a:pt x="78" y="3317"/>
                  </a:lnTo>
                  <a:lnTo>
                    <a:pt x="121" y="3592"/>
                  </a:lnTo>
                  <a:lnTo>
                    <a:pt x="175" y="3866"/>
                  </a:lnTo>
                  <a:lnTo>
                    <a:pt x="237" y="4138"/>
                  </a:lnTo>
                  <a:lnTo>
                    <a:pt x="310" y="4408"/>
                  </a:lnTo>
                  <a:lnTo>
                    <a:pt x="310" y="4408"/>
                  </a:lnTo>
                  <a:lnTo>
                    <a:pt x="383" y="4138"/>
                  </a:lnTo>
                  <a:lnTo>
                    <a:pt x="445" y="3866"/>
                  </a:lnTo>
                  <a:lnTo>
                    <a:pt x="499" y="3592"/>
                  </a:lnTo>
                  <a:lnTo>
                    <a:pt x="542" y="3317"/>
                  </a:lnTo>
                  <a:lnTo>
                    <a:pt x="576" y="3040"/>
                  </a:lnTo>
                  <a:lnTo>
                    <a:pt x="601" y="2762"/>
                  </a:lnTo>
                  <a:lnTo>
                    <a:pt x="615" y="2483"/>
                  </a:lnTo>
                  <a:lnTo>
                    <a:pt x="620" y="2204"/>
                  </a:lnTo>
                  <a:lnTo>
                    <a:pt x="615" y="1925"/>
                  </a:lnTo>
                  <a:lnTo>
                    <a:pt x="601" y="1646"/>
                  </a:lnTo>
                  <a:lnTo>
                    <a:pt x="576" y="1368"/>
                  </a:lnTo>
                  <a:lnTo>
                    <a:pt x="542" y="1091"/>
                  </a:lnTo>
                  <a:lnTo>
                    <a:pt x="499" y="816"/>
                  </a:lnTo>
                  <a:lnTo>
                    <a:pt x="445" y="542"/>
                  </a:lnTo>
                  <a:lnTo>
                    <a:pt x="383" y="270"/>
                  </a:lnTo>
                  <a:lnTo>
                    <a:pt x="310" y="0"/>
                  </a:lnTo>
                  <a:close/>
                </a:path>
              </a:pathLst>
            </a:custGeom>
            <a:gradFill rotWithShape="1">
              <a:gsLst>
                <a:gs pos="0">
                  <a:srgbClr val="71FFFF"/>
                </a:gs>
                <a:gs pos="100000">
                  <a:srgbClr val="D5FFFF"/>
                </a:gs>
              </a:gsLst>
              <a:path path="rect">
                <a:fillToRect l="50000" t="50000" r="50000" b="50000"/>
              </a:path>
              <a:tileRect/>
            </a:gradFill>
            <a:ln w="2857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" name="Line 57"/>
            <p:cNvSpPr/>
            <p:nvPr/>
          </p:nvSpPr>
          <p:spPr>
            <a:xfrm>
              <a:off x="2585" y="1162"/>
              <a:ext cx="0" cy="612"/>
            </a:xfrm>
            <a:prstGeom prst="line">
              <a:avLst/>
            </a:prstGeom>
            <a:ln w="12700" cap="flat" cmpd="sng">
              <a:solidFill>
                <a:srgbClr val="00F8F2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5365" name="Line 6"/>
          <p:cNvSpPr/>
          <p:nvPr/>
        </p:nvSpPr>
        <p:spPr>
          <a:xfrm>
            <a:off x="755650" y="2597150"/>
            <a:ext cx="7596188" cy="1588"/>
          </a:xfrm>
          <a:prstGeom prst="line">
            <a:avLst/>
          </a:prstGeom>
          <a:ln w="38100" cap="flat" cmpd="sng">
            <a:solidFill>
              <a:schemeClr val="tx1"/>
            </a:solidFill>
            <a:prstDash val="lgDashDot"/>
            <a:miter/>
            <a:headEnd type="none" w="med" len="med"/>
            <a:tailEnd type="none" w="med" len="med"/>
          </a:ln>
        </p:spPr>
      </p:sp>
      <p:grpSp>
        <p:nvGrpSpPr>
          <p:cNvPr id="12338" name="Group 50"/>
          <p:cNvGrpSpPr/>
          <p:nvPr/>
        </p:nvGrpSpPr>
        <p:grpSpPr>
          <a:xfrm>
            <a:off x="719138" y="1876425"/>
            <a:ext cx="3297237" cy="1406525"/>
            <a:chOff x="453" y="934"/>
            <a:chExt cx="2077" cy="886"/>
          </a:xfrm>
        </p:grpSpPr>
        <p:grpSp>
          <p:nvGrpSpPr>
            <p:cNvPr id="15367" name="Group 42"/>
            <p:cNvGrpSpPr/>
            <p:nvPr/>
          </p:nvGrpSpPr>
          <p:grpSpPr>
            <a:xfrm>
              <a:off x="453" y="934"/>
              <a:ext cx="2064" cy="92"/>
              <a:chOff x="136" y="934"/>
              <a:chExt cx="2381" cy="91"/>
            </a:xfrm>
          </p:grpSpPr>
          <p:sp>
            <p:nvSpPr>
              <p:cNvPr id="15368" name="Line 8"/>
              <p:cNvSpPr/>
              <p:nvPr/>
            </p:nvSpPr>
            <p:spPr>
              <a:xfrm flipV="1">
                <a:off x="136" y="981"/>
                <a:ext cx="2381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5369" name="AutoShape 9"/>
              <p:cNvSpPr>
                <a:spLocks noChangeAspect="1"/>
              </p:cNvSpPr>
              <p:nvPr/>
            </p:nvSpPr>
            <p:spPr>
              <a:xfrm rot="5400000">
                <a:off x="1703" y="842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rot="10800000" vert="eaVert" wrap="none" anchor="ctr" anchorCtr="0"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15370" name="Group 44"/>
            <p:cNvGrpSpPr/>
            <p:nvPr/>
          </p:nvGrpSpPr>
          <p:grpSpPr>
            <a:xfrm>
              <a:off x="453" y="1751"/>
              <a:ext cx="2059" cy="69"/>
              <a:chOff x="113" y="1751"/>
              <a:chExt cx="2399" cy="91"/>
            </a:xfrm>
          </p:grpSpPr>
          <p:sp>
            <p:nvSpPr>
              <p:cNvPr id="15371" name="Line 11"/>
              <p:cNvSpPr/>
              <p:nvPr/>
            </p:nvSpPr>
            <p:spPr>
              <a:xfrm>
                <a:off x="113" y="1797"/>
                <a:ext cx="239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5372" name="AutoShape 12"/>
              <p:cNvSpPr>
                <a:spLocks noChangeAspect="1"/>
              </p:cNvSpPr>
              <p:nvPr/>
            </p:nvSpPr>
            <p:spPr>
              <a:xfrm rot="5400000">
                <a:off x="1693" y="1659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rot="10800000" vert="eaVert" wrap="none" anchor="ctr" anchorCtr="0"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15373" name="Group 43"/>
            <p:cNvGrpSpPr/>
            <p:nvPr/>
          </p:nvGrpSpPr>
          <p:grpSpPr>
            <a:xfrm>
              <a:off x="476" y="1344"/>
              <a:ext cx="2054" cy="92"/>
              <a:chOff x="136" y="1342"/>
              <a:chExt cx="2394" cy="91"/>
            </a:xfrm>
          </p:grpSpPr>
          <p:sp>
            <p:nvSpPr>
              <p:cNvPr id="15374" name="Line 14"/>
              <p:cNvSpPr/>
              <p:nvPr/>
            </p:nvSpPr>
            <p:spPr>
              <a:xfrm flipV="1">
                <a:off x="136" y="1388"/>
                <a:ext cx="2394" cy="1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5375" name="AutoShape 15"/>
              <p:cNvSpPr>
                <a:spLocks noChangeAspect="1"/>
              </p:cNvSpPr>
              <p:nvPr/>
            </p:nvSpPr>
            <p:spPr>
              <a:xfrm rot="5400000">
                <a:off x="1711" y="1250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rot="10800000" vert="eaVert" wrap="none" anchor="ctr" anchorCtr="0"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</p:grpSp>
      <p:grpSp>
        <p:nvGrpSpPr>
          <p:cNvPr id="12339" name="Group 51"/>
          <p:cNvGrpSpPr/>
          <p:nvPr/>
        </p:nvGrpSpPr>
        <p:grpSpPr>
          <a:xfrm>
            <a:off x="3981450" y="1951038"/>
            <a:ext cx="3111500" cy="1295400"/>
            <a:chOff x="2508" y="981"/>
            <a:chExt cx="1960" cy="816"/>
          </a:xfrm>
        </p:grpSpPr>
        <p:grpSp>
          <p:nvGrpSpPr>
            <p:cNvPr id="15377" name="Group 48"/>
            <p:cNvGrpSpPr/>
            <p:nvPr/>
          </p:nvGrpSpPr>
          <p:grpSpPr>
            <a:xfrm>
              <a:off x="2508" y="1162"/>
              <a:ext cx="1960" cy="635"/>
              <a:chOff x="2508" y="1117"/>
              <a:chExt cx="2073" cy="679"/>
            </a:xfrm>
          </p:grpSpPr>
          <p:sp>
            <p:nvSpPr>
              <p:cNvPr id="15378" name="Freeform 17"/>
              <p:cNvSpPr/>
              <p:nvPr/>
            </p:nvSpPr>
            <p:spPr>
              <a:xfrm>
                <a:off x="2508" y="1117"/>
                <a:ext cx="2073" cy="679"/>
              </a:xfrm>
              <a:custGeom>
                <a:avLst/>
                <a:gdLst/>
                <a:ahLst/>
                <a:cxnLst>
                  <a:cxn ang="0">
                    <a:pos x="0" y="679"/>
                  </a:cxn>
                  <a:cxn ang="0">
                    <a:pos x="163" y="659"/>
                  </a:cxn>
                  <a:cxn ang="0">
                    <a:pos x="2073" y="0"/>
                  </a:cxn>
                </a:cxnLst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379" name="AutoShape 18"/>
              <p:cNvSpPr>
                <a:spLocks noChangeAspect="1"/>
              </p:cNvSpPr>
              <p:nvPr/>
            </p:nvSpPr>
            <p:spPr>
              <a:xfrm rot="4229382">
                <a:off x="3128" y="1501"/>
                <a:ext cx="69" cy="205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rot="10800000" vert="eaVert" wrap="none" anchor="ctr" anchorCtr="0"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15380" name="Group 45"/>
            <p:cNvGrpSpPr/>
            <p:nvPr/>
          </p:nvGrpSpPr>
          <p:grpSpPr>
            <a:xfrm>
              <a:off x="2517" y="981"/>
              <a:ext cx="1883" cy="612"/>
              <a:chOff x="2517" y="981"/>
              <a:chExt cx="2200" cy="725"/>
            </a:xfrm>
          </p:grpSpPr>
          <p:sp>
            <p:nvSpPr>
              <p:cNvPr id="15381" name="Freeform 20"/>
              <p:cNvSpPr/>
              <p:nvPr/>
            </p:nvSpPr>
            <p:spPr>
              <a:xfrm flipV="1">
                <a:off x="2517" y="981"/>
                <a:ext cx="2200" cy="725"/>
              </a:xfrm>
              <a:custGeom>
                <a:avLst/>
                <a:gdLst/>
                <a:ahLst/>
                <a:cxnLst>
                  <a:cxn ang="0">
                    <a:pos x="0" y="725"/>
                  </a:cxn>
                  <a:cxn ang="0">
                    <a:pos x="173" y="703"/>
                  </a:cxn>
                  <a:cxn ang="0">
                    <a:pos x="2200" y="0"/>
                  </a:cxn>
                </a:cxnLst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382" name="AutoShape 21"/>
              <p:cNvSpPr>
                <a:spLocks noChangeAspect="1"/>
              </p:cNvSpPr>
              <p:nvPr/>
            </p:nvSpPr>
            <p:spPr>
              <a:xfrm rot="-4229382" flipV="1">
                <a:off x="3204" y="1064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rot="10800000" vert="eaVert" wrap="none" anchor="ctr" anchorCtr="0"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15383" name="Group 46"/>
            <p:cNvGrpSpPr/>
            <p:nvPr/>
          </p:nvGrpSpPr>
          <p:grpSpPr>
            <a:xfrm>
              <a:off x="2522" y="1343"/>
              <a:ext cx="1923" cy="91"/>
              <a:chOff x="2522" y="1343"/>
              <a:chExt cx="2671" cy="91"/>
            </a:xfrm>
          </p:grpSpPr>
          <p:sp>
            <p:nvSpPr>
              <p:cNvPr id="15384" name="Line 23"/>
              <p:cNvSpPr/>
              <p:nvPr/>
            </p:nvSpPr>
            <p:spPr>
              <a:xfrm flipV="1">
                <a:off x="2522" y="1389"/>
                <a:ext cx="2671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5385" name="AutoShape 24"/>
              <p:cNvSpPr>
                <a:spLocks noChangeAspect="1"/>
              </p:cNvSpPr>
              <p:nvPr/>
            </p:nvSpPr>
            <p:spPr>
              <a:xfrm rot="5400000">
                <a:off x="3382" y="1251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rot="10800000" vert="eaVert" wrap="none" anchor="ctr" anchorCtr="0"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</p:grpSp>
      <p:sp>
        <p:nvSpPr>
          <p:cNvPr id="15386" name="Oval 25"/>
          <p:cNvSpPr>
            <a:spLocks noChangeAspect="1"/>
          </p:cNvSpPr>
          <p:nvPr/>
        </p:nvSpPr>
        <p:spPr>
          <a:xfrm>
            <a:off x="3995738" y="2525713"/>
            <a:ext cx="144462" cy="144462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5" name="Oval 26"/>
          <p:cNvSpPr>
            <a:spLocks noChangeAspect="1"/>
          </p:cNvSpPr>
          <p:nvPr/>
        </p:nvSpPr>
        <p:spPr>
          <a:xfrm>
            <a:off x="5940425" y="2525713"/>
            <a:ext cx="158750" cy="158750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5388" name="Text Box 27"/>
          <p:cNvSpPr txBox="1"/>
          <p:nvPr/>
        </p:nvSpPr>
        <p:spPr>
          <a:xfrm>
            <a:off x="3851275" y="2525713"/>
            <a:ext cx="792163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i="1" dirty="0">
                <a:solidFill>
                  <a:srgbClr val="CC0099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O</a:t>
            </a:r>
            <a:endParaRPr lang="en-US" altLang="zh-CN" i="1" dirty="0">
              <a:solidFill>
                <a:srgbClr val="CC0099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7" name="Text Box 28"/>
          <p:cNvSpPr txBox="1"/>
          <p:nvPr/>
        </p:nvSpPr>
        <p:spPr>
          <a:xfrm>
            <a:off x="5759450" y="1951038"/>
            <a:ext cx="503238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i="1" dirty="0">
                <a:solidFill>
                  <a:srgbClr val="0066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F</a:t>
            </a:r>
            <a:endParaRPr lang="en-US" altLang="zh-CN" i="1" dirty="0">
              <a:solidFill>
                <a:srgbClr val="0066CC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10" name="Group 30"/>
          <p:cNvGrpSpPr/>
          <p:nvPr/>
        </p:nvGrpSpPr>
        <p:grpSpPr>
          <a:xfrm>
            <a:off x="4089400" y="2957513"/>
            <a:ext cx="1939925" cy="1438275"/>
            <a:chOff x="2723" y="2614"/>
            <a:chExt cx="1222" cy="906"/>
          </a:xfrm>
        </p:grpSpPr>
        <p:sp>
          <p:nvSpPr>
            <p:cNvPr id="15391" name="Line 31"/>
            <p:cNvSpPr/>
            <p:nvPr/>
          </p:nvSpPr>
          <p:spPr>
            <a:xfrm>
              <a:off x="2723" y="3067"/>
              <a:ext cx="0" cy="453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5392" name="Line 32"/>
            <p:cNvSpPr/>
            <p:nvPr/>
          </p:nvSpPr>
          <p:spPr>
            <a:xfrm>
              <a:off x="3945" y="2614"/>
              <a:ext cx="0" cy="90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5393" name="Line 33"/>
            <p:cNvSpPr/>
            <p:nvPr/>
          </p:nvSpPr>
          <p:spPr>
            <a:xfrm>
              <a:off x="3515" y="3249"/>
              <a:ext cx="408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lg"/>
            </a:ln>
          </p:spPr>
        </p:sp>
        <p:sp>
          <p:nvSpPr>
            <p:cNvPr id="15394" name="Line 34"/>
            <p:cNvSpPr/>
            <p:nvPr/>
          </p:nvSpPr>
          <p:spPr>
            <a:xfrm flipH="1">
              <a:off x="2744" y="3249"/>
              <a:ext cx="408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lg"/>
            </a:ln>
          </p:spPr>
        </p:sp>
        <p:sp>
          <p:nvSpPr>
            <p:cNvPr id="15395" name="Text Box 35"/>
            <p:cNvSpPr txBox="1"/>
            <p:nvPr/>
          </p:nvSpPr>
          <p:spPr>
            <a:xfrm>
              <a:off x="3107" y="3113"/>
              <a:ext cx="54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endParaRPr lang="zh-CN" altLang="zh-CN" sz="2800" dirty="0">
                <a:solidFill>
                  <a:srgbClr val="FF0000"/>
                </a:solidFill>
                <a:latin typeface="Tahoma" panose="020B0604030504040204" pitchFamily="34" charset="0"/>
                <a:ea typeface="楷体_GB2312" pitchFamily="49" charset="-122"/>
              </a:endParaRPr>
            </a:p>
          </p:txBody>
        </p:sp>
        <p:sp>
          <p:nvSpPr>
            <p:cNvPr id="15396" name="Text Box 36"/>
            <p:cNvSpPr txBox="1"/>
            <p:nvPr/>
          </p:nvSpPr>
          <p:spPr>
            <a:xfrm>
              <a:off x="3248" y="3007"/>
              <a:ext cx="208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3600" dirty="0">
                  <a:solidFill>
                    <a:srgbClr val="FF0000"/>
                  </a:solidFill>
                  <a:latin typeface="Monotype Corsiva" panose="03010101010201010101" pitchFamily="66" charset="0"/>
                  <a:ea typeface="楷体_GB2312" pitchFamily="49" charset="-122"/>
                </a:rPr>
                <a:t>f</a:t>
              </a:r>
              <a:endParaRPr lang="en-US" altLang="zh-CN" sz="3600" dirty="0">
                <a:solidFill>
                  <a:srgbClr val="FF0000"/>
                </a:solidFill>
                <a:latin typeface="Monotype Corsiva" panose="03010101010201010101" pitchFamily="66" charset="0"/>
                <a:ea typeface="楷体_GB2312" pitchFamily="49" charset="-122"/>
              </a:endParaRPr>
            </a:p>
          </p:txBody>
        </p:sp>
      </p:grpSp>
      <p:sp>
        <p:nvSpPr>
          <p:cNvPr id="15397" name="Text Box 37"/>
          <p:cNvSpPr txBox="1"/>
          <p:nvPr/>
        </p:nvSpPr>
        <p:spPr>
          <a:xfrm>
            <a:off x="863600" y="441325"/>
            <a:ext cx="4716463" cy="57943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66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 </a:t>
            </a:r>
            <a:r>
              <a:rPr lang="zh-CN" altLang="en-US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凸透镜的焦点和</a:t>
            </a:r>
            <a:r>
              <a:rPr lang="zh-CN" altLang="en-US" dirty="0">
                <a:solidFill>
                  <a:srgbClr val="0066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焦距</a:t>
            </a:r>
            <a:endParaRPr lang="zh-CN" altLang="en-US" dirty="0">
              <a:solidFill>
                <a:srgbClr val="0066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98" name="Text Box 38"/>
          <p:cNvSpPr txBox="1"/>
          <p:nvPr/>
        </p:nvSpPr>
        <p:spPr>
          <a:xfrm>
            <a:off x="1763713" y="4614863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zh-CN" sz="2800" dirty="0">
              <a:latin typeface="Tahoma" panose="020B0604030504040204" pitchFamily="34" charset="0"/>
              <a:ea typeface="楷体_GB2312" pitchFamily="49" charset="-122"/>
            </a:endParaRPr>
          </a:p>
        </p:txBody>
      </p:sp>
      <p:sp>
        <p:nvSpPr>
          <p:cNvPr id="38" name="Text Box 39"/>
          <p:cNvSpPr txBox="1"/>
          <p:nvPr/>
        </p:nvSpPr>
        <p:spPr>
          <a:xfrm>
            <a:off x="576263" y="4786313"/>
            <a:ext cx="8101012" cy="16303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焦点：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平行于主轴的平行光通过凸透镜后会聚于一点。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焦距：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焦点到光心的距离。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0696" name="Text Box 40"/>
          <p:cNvSpPr txBox="1"/>
          <p:nvPr/>
        </p:nvSpPr>
        <p:spPr>
          <a:xfrm>
            <a:off x="4608513" y="4146550"/>
            <a:ext cx="11525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dirty="0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焦距</a:t>
            </a:r>
            <a:endParaRPr lang="zh-CN" altLang="en-US" sz="2800" dirty="0">
              <a:solidFill>
                <a:srgbClr val="CC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401" name="Rectangle 49"/>
          <p:cNvSpPr/>
          <p:nvPr/>
        </p:nvSpPr>
        <p:spPr>
          <a:xfrm>
            <a:off x="7235825" y="2003425"/>
            <a:ext cx="8985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66CC"/>
                </a:solidFill>
                <a:latin typeface="楷体_GB2312" pitchFamily="49" charset="-122"/>
                <a:ea typeface="宋体" panose="02010600030101010101" pitchFamily="2" charset="-122"/>
              </a:rPr>
              <a:t>主轴</a:t>
            </a:r>
            <a:endParaRPr lang="zh-CN" altLang="en-US" sz="2800" dirty="0">
              <a:solidFill>
                <a:srgbClr val="0066CC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3197" name="AutoShape 125"/>
          <p:cNvSpPr/>
          <p:nvPr/>
        </p:nvSpPr>
        <p:spPr>
          <a:xfrm>
            <a:off x="6119813" y="977900"/>
            <a:ext cx="1619250" cy="684213"/>
          </a:xfrm>
          <a:prstGeom prst="wedgeRoundRectCallout">
            <a:avLst>
              <a:gd name="adj1" fmla="val -51472"/>
              <a:gd name="adj2" fmla="val 175060"/>
              <a:gd name="adj3" fmla="val 16667"/>
            </a:avLst>
          </a:prstGeom>
          <a:noFill/>
          <a:ln w="28575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rIns="0" anchor="ctr" anchorCtr="0"/>
          <a:p>
            <a:pPr algn="ctr"/>
            <a:r>
              <a:rPr lang="zh-CN" altLang="en-US" sz="2800" dirty="0">
                <a:solidFill>
                  <a:srgbClr val="FF0000"/>
                </a:solidFill>
                <a:latin typeface="楷体_GB2312" pitchFamily="49" charset="-122"/>
                <a:ea typeface="宋体" panose="02010600030101010101" pitchFamily="2" charset="-122"/>
              </a:rPr>
              <a:t>焦点</a:t>
            </a:r>
            <a:endParaRPr lang="zh-CN" altLang="en-US" sz="2800" dirty="0">
              <a:solidFill>
                <a:srgbClr val="FF0000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pic>
        <p:nvPicPr>
          <p:cNvPr id="15403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2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2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8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charRg st="27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/>
      <p:bldP spid="70696" grpId="0"/>
      <p:bldP spid="319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16386" name="Group 44"/>
          <p:cNvGrpSpPr/>
          <p:nvPr/>
        </p:nvGrpSpPr>
        <p:grpSpPr>
          <a:xfrm>
            <a:off x="4283075" y="1801813"/>
            <a:ext cx="360363" cy="2124075"/>
            <a:chOff x="2517" y="1141"/>
            <a:chExt cx="136" cy="635"/>
          </a:xfrm>
        </p:grpSpPr>
        <p:sp>
          <p:nvSpPr>
            <p:cNvPr id="16387" name="xjhgx2"/>
            <p:cNvSpPr/>
            <p:nvPr/>
          </p:nvSpPr>
          <p:spPr>
            <a:xfrm>
              <a:off x="2517" y="1141"/>
              <a:ext cx="136" cy="635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52" y="39"/>
                </a:cxn>
                <a:cxn ang="0">
                  <a:pos x="38" y="78"/>
                </a:cxn>
                <a:cxn ang="0">
                  <a:pos x="27" y="118"/>
                </a:cxn>
                <a:cxn ang="0">
                  <a:pos x="17" y="157"/>
                </a:cxn>
                <a:cxn ang="0">
                  <a:pos x="10" y="197"/>
                </a:cxn>
                <a:cxn ang="0">
                  <a:pos x="4" y="237"/>
                </a:cxn>
                <a:cxn ang="0">
                  <a:pos x="1" y="277"/>
                </a:cxn>
                <a:cxn ang="0">
                  <a:pos x="0" y="318"/>
                </a:cxn>
                <a:cxn ang="0">
                  <a:pos x="1" y="358"/>
                </a:cxn>
                <a:cxn ang="0">
                  <a:pos x="4" y="398"/>
                </a:cxn>
                <a:cxn ang="0">
                  <a:pos x="10" y="438"/>
                </a:cxn>
                <a:cxn ang="0">
                  <a:pos x="17" y="478"/>
                </a:cxn>
                <a:cxn ang="0">
                  <a:pos x="27" y="517"/>
                </a:cxn>
                <a:cxn ang="0">
                  <a:pos x="38" y="557"/>
                </a:cxn>
                <a:cxn ang="0">
                  <a:pos x="52" y="596"/>
                </a:cxn>
                <a:cxn ang="0">
                  <a:pos x="68" y="635"/>
                </a:cxn>
                <a:cxn ang="0">
                  <a:pos x="68" y="635"/>
                </a:cxn>
                <a:cxn ang="0">
                  <a:pos x="84" y="596"/>
                </a:cxn>
                <a:cxn ang="0">
                  <a:pos x="98" y="557"/>
                </a:cxn>
                <a:cxn ang="0">
                  <a:pos x="109" y="517"/>
                </a:cxn>
                <a:cxn ang="0">
                  <a:pos x="119" y="478"/>
                </a:cxn>
                <a:cxn ang="0">
                  <a:pos x="126" y="438"/>
                </a:cxn>
                <a:cxn ang="0">
                  <a:pos x="132" y="398"/>
                </a:cxn>
                <a:cxn ang="0">
                  <a:pos x="135" y="358"/>
                </a:cxn>
                <a:cxn ang="0">
                  <a:pos x="136" y="318"/>
                </a:cxn>
                <a:cxn ang="0">
                  <a:pos x="135" y="277"/>
                </a:cxn>
                <a:cxn ang="0">
                  <a:pos x="132" y="237"/>
                </a:cxn>
                <a:cxn ang="0">
                  <a:pos x="126" y="197"/>
                </a:cxn>
                <a:cxn ang="0">
                  <a:pos x="119" y="157"/>
                </a:cxn>
                <a:cxn ang="0">
                  <a:pos x="109" y="118"/>
                </a:cxn>
                <a:cxn ang="0">
                  <a:pos x="98" y="78"/>
                </a:cxn>
                <a:cxn ang="0">
                  <a:pos x="84" y="39"/>
                </a:cxn>
                <a:cxn ang="0">
                  <a:pos x="68" y="0"/>
                </a:cxn>
              </a:cxnLst>
              <a:pathLst>
                <a:path w="620" h="4408">
                  <a:moveTo>
                    <a:pt x="310" y="0"/>
                  </a:moveTo>
                  <a:lnTo>
                    <a:pt x="237" y="270"/>
                  </a:lnTo>
                  <a:lnTo>
                    <a:pt x="175" y="542"/>
                  </a:lnTo>
                  <a:lnTo>
                    <a:pt x="121" y="816"/>
                  </a:lnTo>
                  <a:lnTo>
                    <a:pt x="78" y="1091"/>
                  </a:lnTo>
                  <a:lnTo>
                    <a:pt x="44" y="1368"/>
                  </a:lnTo>
                  <a:lnTo>
                    <a:pt x="19" y="1646"/>
                  </a:lnTo>
                  <a:lnTo>
                    <a:pt x="5" y="1925"/>
                  </a:lnTo>
                  <a:lnTo>
                    <a:pt x="0" y="2204"/>
                  </a:lnTo>
                  <a:lnTo>
                    <a:pt x="5" y="2483"/>
                  </a:lnTo>
                  <a:lnTo>
                    <a:pt x="19" y="2762"/>
                  </a:lnTo>
                  <a:lnTo>
                    <a:pt x="44" y="3040"/>
                  </a:lnTo>
                  <a:lnTo>
                    <a:pt x="78" y="3317"/>
                  </a:lnTo>
                  <a:lnTo>
                    <a:pt x="121" y="3592"/>
                  </a:lnTo>
                  <a:lnTo>
                    <a:pt x="175" y="3866"/>
                  </a:lnTo>
                  <a:lnTo>
                    <a:pt x="237" y="4138"/>
                  </a:lnTo>
                  <a:lnTo>
                    <a:pt x="310" y="4408"/>
                  </a:lnTo>
                  <a:lnTo>
                    <a:pt x="310" y="4408"/>
                  </a:lnTo>
                  <a:lnTo>
                    <a:pt x="383" y="4138"/>
                  </a:lnTo>
                  <a:lnTo>
                    <a:pt x="445" y="3866"/>
                  </a:lnTo>
                  <a:lnTo>
                    <a:pt x="499" y="3592"/>
                  </a:lnTo>
                  <a:lnTo>
                    <a:pt x="542" y="3317"/>
                  </a:lnTo>
                  <a:lnTo>
                    <a:pt x="576" y="3040"/>
                  </a:lnTo>
                  <a:lnTo>
                    <a:pt x="601" y="2762"/>
                  </a:lnTo>
                  <a:lnTo>
                    <a:pt x="615" y="2483"/>
                  </a:lnTo>
                  <a:lnTo>
                    <a:pt x="620" y="2204"/>
                  </a:lnTo>
                  <a:lnTo>
                    <a:pt x="615" y="1925"/>
                  </a:lnTo>
                  <a:lnTo>
                    <a:pt x="601" y="1646"/>
                  </a:lnTo>
                  <a:lnTo>
                    <a:pt x="576" y="1368"/>
                  </a:lnTo>
                  <a:lnTo>
                    <a:pt x="542" y="1091"/>
                  </a:lnTo>
                  <a:lnTo>
                    <a:pt x="499" y="816"/>
                  </a:lnTo>
                  <a:lnTo>
                    <a:pt x="445" y="542"/>
                  </a:lnTo>
                  <a:lnTo>
                    <a:pt x="383" y="270"/>
                  </a:lnTo>
                  <a:lnTo>
                    <a:pt x="310" y="0"/>
                  </a:lnTo>
                  <a:close/>
                </a:path>
              </a:pathLst>
            </a:custGeom>
            <a:gradFill rotWithShape="1">
              <a:gsLst>
                <a:gs pos="0">
                  <a:srgbClr val="71FFFF"/>
                </a:gs>
                <a:gs pos="100000">
                  <a:srgbClr val="D5FFFF"/>
                </a:gs>
              </a:gsLst>
              <a:path path="rect">
                <a:fillToRect l="50000" t="50000" r="50000" b="50000"/>
              </a:path>
              <a:tileRect/>
            </a:gradFill>
            <a:ln w="2857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388" name="Line 46"/>
            <p:cNvSpPr/>
            <p:nvPr/>
          </p:nvSpPr>
          <p:spPr>
            <a:xfrm>
              <a:off x="2585" y="1162"/>
              <a:ext cx="0" cy="612"/>
            </a:xfrm>
            <a:prstGeom prst="line">
              <a:avLst/>
            </a:prstGeom>
            <a:ln w="12700" cap="flat" cmpd="sng">
              <a:solidFill>
                <a:srgbClr val="00F8F2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6389" name="Line 6"/>
          <p:cNvSpPr/>
          <p:nvPr/>
        </p:nvSpPr>
        <p:spPr>
          <a:xfrm flipV="1">
            <a:off x="395288" y="2846388"/>
            <a:ext cx="8316912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lgDashDot"/>
            <a:miter/>
            <a:headEnd type="none" w="med" len="med"/>
            <a:tailEnd type="none" w="med" len="med"/>
          </a:ln>
        </p:spPr>
      </p:sp>
      <p:sp>
        <p:nvSpPr>
          <p:cNvPr id="16390" name="Oval 25"/>
          <p:cNvSpPr>
            <a:spLocks noChangeAspect="1"/>
          </p:cNvSpPr>
          <p:nvPr/>
        </p:nvSpPr>
        <p:spPr>
          <a:xfrm>
            <a:off x="4391025" y="2747963"/>
            <a:ext cx="144463" cy="144462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7" name="Text Box 28"/>
          <p:cNvSpPr txBox="1"/>
          <p:nvPr/>
        </p:nvSpPr>
        <p:spPr>
          <a:xfrm>
            <a:off x="2266950" y="2197100"/>
            <a:ext cx="503238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i="1" dirty="0">
                <a:solidFill>
                  <a:srgbClr val="0066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F</a:t>
            </a:r>
            <a:endParaRPr lang="en-US" altLang="zh-CN" i="1" dirty="0">
              <a:solidFill>
                <a:srgbClr val="0066CC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6392" name="Text Box 29"/>
          <p:cNvSpPr txBox="1"/>
          <p:nvPr/>
        </p:nvSpPr>
        <p:spPr>
          <a:xfrm>
            <a:off x="7451725" y="2197100"/>
            <a:ext cx="1258888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66CC"/>
                </a:solidFill>
                <a:latin typeface="宋体" panose="02010600030101010101" pitchFamily="2" charset="-122"/>
                <a:ea typeface="楷体_GB2312" pitchFamily="49" charset="-122"/>
              </a:rPr>
              <a:t>主轴</a:t>
            </a:r>
            <a:endParaRPr lang="zh-CN" altLang="en-US" sz="2800" dirty="0">
              <a:solidFill>
                <a:srgbClr val="0066CC"/>
              </a:solidFill>
              <a:latin typeface="宋体" panose="02010600030101010101" pitchFamily="2" charset="-122"/>
              <a:ea typeface="楷体_GB2312" pitchFamily="49" charset="-122"/>
            </a:endParaRPr>
          </a:p>
        </p:txBody>
      </p:sp>
      <p:grpSp>
        <p:nvGrpSpPr>
          <p:cNvPr id="13381" name="Group 69"/>
          <p:cNvGrpSpPr/>
          <p:nvPr/>
        </p:nvGrpSpPr>
        <p:grpSpPr>
          <a:xfrm>
            <a:off x="2555875" y="2882900"/>
            <a:ext cx="1908175" cy="1582738"/>
            <a:chOff x="1701" y="1570"/>
            <a:chExt cx="1134" cy="997"/>
          </a:xfrm>
        </p:grpSpPr>
        <p:sp>
          <p:nvSpPr>
            <p:cNvPr id="16394" name="Line 31"/>
            <p:cNvSpPr/>
            <p:nvPr/>
          </p:nvSpPr>
          <p:spPr>
            <a:xfrm flipH="1">
              <a:off x="2835" y="2069"/>
              <a:ext cx="0" cy="49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6395" name="Line 32"/>
            <p:cNvSpPr/>
            <p:nvPr/>
          </p:nvSpPr>
          <p:spPr>
            <a:xfrm flipH="1">
              <a:off x="1701" y="1570"/>
              <a:ext cx="0" cy="997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6396" name="Line 33"/>
            <p:cNvSpPr/>
            <p:nvPr/>
          </p:nvSpPr>
          <p:spPr>
            <a:xfrm flipH="1">
              <a:off x="1721" y="2269"/>
              <a:ext cx="379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lg"/>
            </a:ln>
          </p:spPr>
        </p:sp>
        <p:sp>
          <p:nvSpPr>
            <p:cNvPr id="16397" name="Line 34"/>
            <p:cNvSpPr/>
            <p:nvPr/>
          </p:nvSpPr>
          <p:spPr>
            <a:xfrm>
              <a:off x="2437" y="2269"/>
              <a:ext cx="379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lg"/>
            </a:ln>
          </p:spPr>
        </p:sp>
        <p:sp>
          <p:nvSpPr>
            <p:cNvPr id="16398" name="Text Box 36"/>
            <p:cNvSpPr txBox="1"/>
            <p:nvPr/>
          </p:nvSpPr>
          <p:spPr>
            <a:xfrm flipH="1">
              <a:off x="2154" y="2115"/>
              <a:ext cx="1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dirty="0">
                  <a:solidFill>
                    <a:srgbClr val="0066CC"/>
                  </a:solidFill>
                  <a:latin typeface="Monotype Corsiva" panose="03010101010201010101" pitchFamily="66" charset="0"/>
                  <a:ea typeface="楷体_GB2312" pitchFamily="49" charset="-122"/>
                </a:rPr>
                <a:t>f</a:t>
              </a:r>
              <a:endParaRPr lang="en-US" altLang="zh-CN" dirty="0">
                <a:solidFill>
                  <a:srgbClr val="0066CC"/>
                </a:solidFill>
                <a:latin typeface="Monotype Corsiva" panose="03010101010201010101" pitchFamily="66" charset="0"/>
                <a:ea typeface="楷体_GB2312" pitchFamily="49" charset="-122"/>
              </a:endParaRPr>
            </a:p>
          </p:txBody>
        </p:sp>
      </p:grpSp>
      <p:sp>
        <p:nvSpPr>
          <p:cNvPr id="16399" name="Text Box 38"/>
          <p:cNvSpPr txBox="1"/>
          <p:nvPr/>
        </p:nvSpPr>
        <p:spPr>
          <a:xfrm>
            <a:off x="2195513" y="4876800"/>
            <a:ext cx="1841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zh-CN" sz="2800" dirty="0">
              <a:latin typeface="Tahoma" panose="020B0604030504040204" pitchFamily="34" charset="0"/>
              <a:ea typeface="楷体_GB2312" pitchFamily="49" charset="-122"/>
            </a:endParaRPr>
          </a:p>
        </p:txBody>
      </p:sp>
      <p:sp>
        <p:nvSpPr>
          <p:cNvPr id="40" name="Text Box 75"/>
          <p:cNvSpPr txBox="1"/>
          <p:nvPr/>
        </p:nvSpPr>
        <p:spPr>
          <a:xfrm>
            <a:off x="1116013" y="5226050"/>
            <a:ext cx="4932362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凸透镜有</a:t>
            </a: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两个</a:t>
            </a:r>
            <a:r>
              <a:rPr lang="zh-CN" altLang="en-US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实焦点。</a:t>
            </a:r>
            <a:endParaRPr lang="zh-CN" altLang="en-US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3359" name="Group 47"/>
          <p:cNvGrpSpPr/>
          <p:nvPr/>
        </p:nvGrpSpPr>
        <p:grpSpPr>
          <a:xfrm flipH="1">
            <a:off x="4551363" y="2125663"/>
            <a:ext cx="3297237" cy="1406525"/>
            <a:chOff x="453" y="934"/>
            <a:chExt cx="2077" cy="886"/>
          </a:xfrm>
        </p:grpSpPr>
        <p:grpSp>
          <p:nvGrpSpPr>
            <p:cNvPr id="16402" name="Group 48"/>
            <p:cNvGrpSpPr/>
            <p:nvPr/>
          </p:nvGrpSpPr>
          <p:grpSpPr>
            <a:xfrm>
              <a:off x="453" y="934"/>
              <a:ext cx="2064" cy="92"/>
              <a:chOff x="136" y="934"/>
              <a:chExt cx="2381" cy="91"/>
            </a:xfrm>
          </p:grpSpPr>
          <p:sp>
            <p:nvSpPr>
              <p:cNvPr id="16403" name="Line 8"/>
              <p:cNvSpPr/>
              <p:nvPr/>
            </p:nvSpPr>
            <p:spPr>
              <a:xfrm flipV="1">
                <a:off x="136" y="981"/>
                <a:ext cx="2381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6404" name="AutoShape 9"/>
              <p:cNvSpPr>
                <a:spLocks noChangeAspect="1"/>
              </p:cNvSpPr>
              <p:nvPr/>
            </p:nvSpPr>
            <p:spPr>
              <a:xfrm rot="5400000">
                <a:off x="1703" y="842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vert="eaVert" wrap="none" anchor="ctr" anchorCtr="0"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16405" name="Group 51"/>
            <p:cNvGrpSpPr/>
            <p:nvPr/>
          </p:nvGrpSpPr>
          <p:grpSpPr>
            <a:xfrm>
              <a:off x="453" y="1751"/>
              <a:ext cx="2059" cy="69"/>
              <a:chOff x="113" y="1751"/>
              <a:chExt cx="2399" cy="91"/>
            </a:xfrm>
          </p:grpSpPr>
          <p:sp>
            <p:nvSpPr>
              <p:cNvPr id="16406" name="Line 11"/>
              <p:cNvSpPr/>
              <p:nvPr/>
            </p:nvSpPr>
            <p:spPr>
              <a:xfrm>
                <a:off x="113" y="1797"/>
                <a:ext cx="239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6407" name="AutoShape 12"/>
              <p:cNvSpPr>
                <a:spLocks noChangeAspect="1"/>
              </p:cNvSpPr>
              <p:nvPr/>
            </p:nvSpPr>
            <p:spPr>
              <a:xfrm rot="5400000">
                <a:off x="1693" y="1659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vert="eaVert" wrap="none" anchor="ctr" anchorCtr="0"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16408" name="Group 54"/>
            <p:cNvGrpSpPr/>
            <p:nvPr/>
          </p:nvGrpSpPr>
          <p:grpSpPr>
            <a:xfrm>
              <a:off x="476" y="1344"/>
              <a:ext cx="2054" cy="92"/>
              <a:chOff x="136" y="1342"/>
              <a:chExt cx="2394" cy="91"/>
            </a:xfrm>
          </p:grpSpPr>
          <p:sp>
            <p:nvSpPr>
              <p:cNvPr id="16409" name="Line 14"/>
              <p:cNvSpPr/>
              <p:nvPr/>
            </p:nvSpPr>
            <p:spPr>
              <a:xfrm flipV="1">
                <a:off x="136" y="1388"/>
                <a:ext cx="2394" cy="1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6410" name="AutoShape 15"/>
              <p:cNvSpPr>
                <a:spLocks noChangeAspect="1"/>
              </p:cNvSpPr>
              <p:nvPr/>
            </p:nvSpPr>
            <p:spPr>
              <a:xfrm rot="5400000">
                <a:off x="1711" y="1250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vert="eaVert" wrap="none" anchor="ctr" anchorCtr="0"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</p:grpSp>
      <p:grpSp>
        <p:nvGrpSpPr>
          <p:cNvPr id="13369" name="Group 57"/>
          <p:cNvGrpSpPr/>
          <p:nvPr/>
        </p:nvGrpSpPr>
        <p:grpSpPr>
          <a:xfrm flipH="1">
            <a:off x="1474788" y="2197100"/>
            <a:ext cx="3132137" cy="1296988"/>
            <a:chOff x="2508" y="981"/>
            <a:chExt cx="1960" cy="816"/>
          </a:xfrm>
        </p:grpSpPr>
        <p:grpSp>
          <p:nvGrpSpPr>
            <p:cNvPr id="16412" name="Group 58"/>
            <p:cNvGrpSpPr/>
            <p:nvPr/>
          </p:nvGrpSpPr>
          <p:grpSpPr>
            <a:xfrm>
              <a:off x="2508" y="1162"/>
              <a:ext cx="1960" cy="635"/>
              <a:chOff x="2508" y="1117"/>
              <a:chExt cx="2073" cy="679"/>
            </a:xfrm>
          </p:grpSpPr>
          <p:sp>
            <p:nvSpPr>
              <p:cNvPr id="16413" name="Freeform 17"/>
              <p:cNvSpPr/>
              <p:nvPr/>
            </p:nvSpPr>
            <p:spPr>
              <a:xfrm>
                <a:off x="2508" y="1117"/>
                <a:ext cx="2073" cy="679"/>
              </a:xfrm>
              <a:custGeom>
                <a:avLst/>
                <a:gdLst/>
                <a:ahLst/>
                <a:cxnLst>
                  <a:cxn ang="0">
                    <a:pos x="0" y="679"/>
                  </a:cxn>
                  <a:cxn ang="0">
                    <a:pos x="163" y="659"/>
                  </a:cxn>
                  <a:cxn ang="0">
                    <a:pos x="2073" y="0"/>
                  </a:cxn>
                </a:cxnLst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6414" name="AutoShape 18"/>
              <p:cNvSpPr>
                <a:spLocks noChangeAspect="1"/>
              </p:cNvSpPr>
              <p:nvPr/>
            </p:nvSpPr>
            <p:spPr>
              <a:xfrm rot="4229382">
                <a:off x="3128" y="1501"/>
                <a:ext cx="69" cy="205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vert="eaVert" wrap="none" anchor="ctr" anchorCtr="0"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16415" name="Group 61"/>
            <p:cNvGrpSpPr/>
            <p:nvPr/>
          </p:nvGrpSpPr>
          <p:grpSpPr>
            <a:xfrm>
              <a:off x="2517" y="981"/>
              <a:ext cx="1883" cy="612"/>
              <a:chOff x="2517" y="981"/>
              <a:chExt cx="2200" cy="725"/>
            </a:xfrm>
          </p:grpSpPr>
          <p:sp>
            <p:nvSpPr>
              <p:cNvPr id="16416" name="Freeform 20"/>
              <p:cNvSpPr/>
              <p:nvPr/>
            </p:nvSpPr>
            <p:spPr>
              <a:xfrm flipV="1">
                <a:off x="2517" y="981"/>
                <a:ext cx="2200" cy="725"/>
              </a:xfrm>
              <a:custGeom>
                <a:avLst/>
                <a:gdLst/>
                <a:ahLst/>
                <a:cxnLst>
                  <a:cxn ang="0">
                    <a:pos x="0" y="725"/>
                  </a:cxn>
                  <a:cxn ang="0">
                    <a:pos x="173" y="703"/>
                  </a:cxn>
                  <a:cxn ang="0">
                    <a:pos x="2200" y="0"/>
                  </a:cxn>
                </a:cxnLst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6417" name="AutoShape 21"/>
              <p:cNvSpPr>
                <a:spLocks noChangeAspect="1"/>
              </p:cNvSpPr>
              <p:nvPr/>
            </p:nvSpPr>
            <p:spPr>
              <a:xfrm rot="-4229382" flipV="1">
                <a:off x="3204" y="1064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vert="eaVert" wrap="none" anchor="ctr" anchorCtr="0"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  <p:grpSp>
          <p:nvGrpSpPr>
            <p:cNvPr id="16418" name="Group 64"/>
            <p:cNvGrpSpPr/>
            <p:nvPr/>
          </p:nvGrpSpPr>
          <p:grpSpPr>
            <a:xfrm>
              <a:off x="2522" y="1343"/>
              <a:ext cx="1923" cy="91"/>
              <a:chOff x="2522" y="1343"/>
              <a:chExt cx="2671" cy="91"/>
            </a:xfrm>
          </p:grpSpPr>
          <p:sp>
            <p:nvSpPr>
              <p:cNvPr id="16419" name="Line 23"/>
              <p:cNvSpPr/>
              <p:nvPr/>
            </p:nvSpPr>
            <p:spPr>
              <a:xfrm flipV="1">
                <a:off x="2522" y="1389"/>
                <a:ext cx="2671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6420" name="AutoShape 24"/>
              <p:cNvSpPr>
                <a:spLocks noChangeAspect="1"/>
              </p:cNvSpPr>
              <p:nvPr/>
            </p:nvSpPr>
            <p:spPr>
              <a:xfrm rot="5400000">
                <a:off x="3382" y="1251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vert="eaVert" wrap="none" anchor="ctr" anchorCtr="0"/>
              <a:p>
                <a:endParaRPr lang="zh-CN" altLang="en-US" sz="2800" dirty="0">
                  <a:latin typeface="Times New Roman" panose="02020603050405020304" pitchFamily="18" charset="0"/>
                  <a:ea typeface="楷体_GB2312" pitchFamily="49" charset="-122"/>
                </a:endParaRPr>
              </a:p>
            </p:txBody>
          </p:sp>
        </p:grpSp>
      </p:grpSp>
      <p:sp>
        <p:nvSpPr>
          <p:cNvPr id="25" name="Oval 26"/>
          <p:cNvSpPr>
            <a:spLocks noChangeAspect="1"/>
          </p:cNvSpPr>
          <p:nvPr/>
        </p:nvSpPr>
        <p:spPr>
          <a:xfrm>
            <a:off x="2468563" y="2773363"/>
            <a:ext cx="158750" cy="158750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197" name="AutoShape 125"/>
          <p:cNvSpPr/>
          <p:nvPr/>
        </p:nvSpPr>
        <p:spPr>
          <a:xfrm>
            <a:off x="2592388" y="1044575"/>
            <a:ext cx="1511300" cy="684213"/>
          </a:xfrm>
          <a:prstGeom prst="wedgeRoundRectCallout">
            <a:avLst>
              <a:gd name="adj1" fmla="val -51574"/>
              <a:gd name="adj2" fmla="val 175060"/>
              <a:gd name="adj3" fmla="val 16667"/>
            </a:avLst>
          </a:prstGeom>
          <a:noFill/>
          <a:ln w="28575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0" rIns="0" anchor="ctr" anchorCtr="0"/>
          <a:p>
            <a:pPr algn="ctr"/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焦点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16423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" name="Text Box 70"/>
          <p:cNvSpPr txBox="1"/>
          <p:nvPr/>
        </p:nvSpPr>
        <p:spPr>
          <a:xfrm>
            <a:off x="1223963" y="6021388"/>
            <a:ext cx="1612900" cy="519112"/>
          </a:xfrm>
          <a:prstGeom prst="rect">
            <a:avLst/>
          </a:prstGeom>
          <a:noFill/>
          <a:ln w="15875">
            <a:noFill/>
          </a:ln>
        </p:spPr>
        <p:txBody>
          <a:bodyPr wrap="none" anchor="t" anchorCtr="0">
            <a:spAutoFit/>
          </a:bodyPr>
          <a:p>
            <a:r>
              <a:rPr lang="zh-CN" altLang="zh-CN" sz="2800" dirty="0">
                <a:solidFill>
                  <a:srgbClr val="0066CC"/>
                </a:solidFill>
                <a:latin typeface="楷体_GB2312" pitchFamily="49" charset="-122"/>
                <a:ea typeface="宋体" panose="02010600030101010101" pitchFamily="2" charset="-122"/>
              </a:rPr>
              <a:t>光路可逆</a:t>
            </a:r>
            <a:endParaRPr lang="zh-CN" altLang="zh-CN" sz="2800" dirty="0">
              <a:solidFill>
                <a:srgbClr val="0066CC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13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13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40" grpId="0"/>
      <p:bldP spid="25" grpId="0" animBg="1"/>
      <p:bldP spid="3197" grpId="0" animBg="1"/>
      <p:bldP spid="4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409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66863" y="1608138"/>
            <a:ext cx="6010275" cy="25336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7410" name="组合 22"/>
          <p:cNvGrpSpPr/>
          <p:nvPr/>
        </p:nvGrpSpPr>
        <p:grpSpPr>
          <a:xfrm>
            <a:off x="2403475" y="476250"/>
            <a:ext cx="4337050" cy="619125"/>
            <a:chOff x="6472" y="2654"/>
            <a:chExt cx="2896" cy="976"/>
          </a:xfrm>
        </p:grpSpPr>
        <p:sp>
          <p:nvSpPr>
            <p:cNvPr id="24" name="圆角矩形 23"/>
            <p:cNvSpPr/>
            <p:nvPr/>
          </p:nvSpPr>
          <p:spPr>
            <a:xfrm>
              <a:off x="6472" y="2654"/>
              <a:ext cx="2851" cy="976"/>
            </a:xfrm>
            <a:prstGeom prst="roundRect">
              <a:avLst/>
            </a:prstGeom>
            <a:solidFill>
              <a:srgbClr val="22A7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412" name="文本框 24"/>
            <p:cNvSpPr txBox="1"/>
            <p:nvPr/>
          </p:nvSpPr>
          <p:spPr>
            <a:xfrm>
              <a:off x="6674" y="2654"/>
              <a:ext cx="2694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dirty="0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+mn-ea"/>
                </a:rPr>
                <a:t> 凸透镜对光的作用</a:t>
              </a:r>
              <a:endParaRPr lang="zh-CN" alt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965325" y="5875338"/>
            <a:ext cx="5880100" cy="493712"/>
            <a:chOff x="1754" y="3558"/>
            <a:chExt cx="463" cy="778"/>
          </a:xfrm>
        </p:grpSpPr>
        <p:sp>
          <p:nvSpPr>
            <p:cNvPr id="5" name="圆角矩形 4"/>
            <p:cNvSpPr/>
            <p:nvPr/>
          </p:nvSpPr>
          <p:spPr>
            <a:xfrm>
              <a:off x="1754" y="3558"/>
              <a:ext cx="463" cy="777"/>
            </a:xfrm>
            <a:prstGeom prst="roundRect">
              <a:avLst/>
            </a:prstGeom>
            <a:solidFill>
              <a:srgbClr val="FEC3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415" name="文本框 5"/>
            <p:cNvSpPr txBox="1"/>
            <p:nvPr/>
          </p:nvSpPr>
          <p:spPr>
            <a:xfrm>
              <a:off x="1758" y="3611"/>
              <a:ext cx="45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sz="2400" dirty="0">
                  <a:latin typeface="Times New Roman" panose="02020603050405020304" pitchFamily="18" charset="0"/>
                  <a:ea typeface="宋体" panose="02010600030101010101" pitchFamily="2" charset="-122"/>
                  <a:sym typeface="+mn-ea"/>
                </a:rPr>
                <a:t>表面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+mn-ea"/>
                </a:rPr>
                <a:t>越凸，</a:t>
              </a:r>
              <a:r>
                <a:rPr lang="zh-CN" altLang="en-US" sz="2400" dirty="0">
                  <a:latin typeface="Times New Roman" panose="02020603050405020304" pitchFamily="18" charset="0"/>
                  <a:ea typeface="宋体" panose="02010600030101010101" pitchFamily="2" charset="-122"/>
                  <a:sym typeface="+mn-ea"/>
                </a:rPr>
                <a:t>会聚能力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+mn-ea"/>
                </a:rPr>
                <a:t>越强，</a:t>
              </a:r>
              <a:r>
                <a:rPr lang="zh-CN" altLang="en-US" sz="2400" dirty="0">
                  <a:latin typeface="Times New Roman" panose="02020603050405020304" pitchFamily="18" charset="0"/>
                  <a:ea typeface="宋体" panose="02010600030101010101" pitchFamily="2" charset="-122"/>
                  <a:sym typeface="+mn-ea"/>
                </a:rPr>
                <a:t>透镜焦距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+mn-ea"/>
                </a:rPr>
                <a:t>越短。</a:t>
              </a:r>
              <a:endPara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963738" y="5178425"/>
            <a:ext cx="3535362" cy="493713"/>
            <a:chOff x="1754" y="3558"/>
            <a:chExt cx="463" cy="778"/>
          </a:xfrm>
        </p:grpSpPr>
        <p:sp>
          <p:nvSpPr>
            <p:cNvPr id="8" name="圆角矩形 7"/>
            <p:cNvSpPr/>
            <p:nvPr/>
          </p:nvSpPr>
          <p:spPr>
            <a:xfrm>
              <a:off x="1754" y="3558"/>
              <a:ext cx="463" cy="777"/>
            </a:xfrm>
            <a:prstGeom prst="roundRect">
              <a:avLst/>
            </a:prstGeom>
            <a:solidFill>
              <a:srgbClr val="FEC3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418" name="文本框 8"/>
            <p:cNvSpPr txBox="1"/>
            <p:nvPr/>
          </p:nvSpPr>
          <p:spPr>
            <a:xfrm>
              <a:off x="1758" y="3611"/>
              <a:ext cx="45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+mn-ea"/>
                </a:rPr>
                <a:t>凸起程度</a:t>
              </a:r>
              <a:r>
                <a:rPr lang="zh-CN" altLang="en-US" sz="2400" dirty="0">
                  <a:latin typeface="Times New Roman" panose="02020603050405020304" pitchFamily="18" charset="0"/>
                  <a:ea typeface="宋体" panose="02010600030101010101" pitchFamily="2" charset="-122"/>
                  <a:sym typeface="+mn-ea"/>
                </a:rPr>
                <a:t>决定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+mn-ea"/>
                </a:rPr>
                <a:t>焦距长短</a:t>
              </a:r>
              <a:endPara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963738" y="4449763"/>
            <a:ext cx="3535362" cy="493712"/>
            <a:chOff x="1754" y="3558"/>
            <a:chExt cx="463" cy="778"/>
          </a:xfrm>
        </p:grpSpPr>
        <p:sp>
          <p:nvSpPr>
            <p:cNvPr id="11" name="圆角矩形 10"/>
            <p:cNvSpPr/>
            <p:nvPr/>
          </p:nvSpPr>
          <p:spPr>
            <a:xfrm>
              <a:off x="1754" y="3558"/>
              <a:ext cx="463" cy="777"/>
            </a:xfrm>
            <a:prstGeom prst="roundRect">
              <a:avLst/>
            </a:prstGeom>
            <a:solidFill>
              <a:srgbClr val="FEC3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421" name="文本框 11"/>
            <p:cNvSpPr txBox="1"/>
            <p:nvPr/>
          </p:nvSpPr>
          <p:spPr>
            <a:xfrm>
              <a:off x="1758" y="3611"/>
              <a:ext cx="45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同种材料</a:t>
              </a:r>
              <a:r>
                <a:rPr lang="zh-CN" altLang="en-US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制成的凸透镜</a:t>
              </a:r>
              <a:endPara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18434" name="Group 73"/>
          <p:cNvGrpSpPr/>
          <p:nvPr/>
        </p:nvGrpSpPr>
        <p:grpSpPr>
          <a:xfrm>
            <a:off x="574675" y="765175"/>
            <a:ext cx="8316913" cy="2124075"/>
            <a:chOff x="362" y="754"/>
            <a:chExt cx="5239" cy="1338"/>
          </a:xfrm>
        </p:grpSpPr>
        <p:grpSp>
          <p:nvGrpSpPr>
            <p:cNvPr id="18435" name="Group 4"/>
            <p:cNvGrpSpPr/>
            <p:nvPr/>
          </p:nvGrpSpPr>
          <p:grpSpPr>
            <a:xfrm>
              <a:off x="2812" y="754"/>
              <a:ext cx="227" cy="1338"/>
              <a:chOff x="2517" y="1141"/>
              <a:chExt cx="136" cy="635"/>
            </a:xfrm>
          </p:grpSpPr>
          <p:sp>
            <p:nvSpPr>
              <p:cNvPr id="18436" name="xjhgx2"/>
              <p:cNvSpPr/>
              <p:nvPr/>
            </p:nvSpPr>
            <p:spPr>
              <a:xfrm>
                <a:off x="2517" y="1141"/>
                <a:ext cx="136" cy="635"/>
              </a:xfrm>
              <a:custGeom>
                <a:avLst/>
                <a:gdLst/>
                <a:ahLst/>
                <a:cxnLst>
                  <a:cxn ang="0">
                    <a:pos x="68" y="0"/>
                  </a:cxn>
                  <a:cxn ang="0">
                    <a:pos x="52" y="39"/>
                  </a:cxn>
                  <a:cxn ang="0">
                    <a:pos x="38" y="78"/>
                  </a:cxn>
                  <a:cxn ang="0">
                    <a:pos x="27" y="118"/>
                  </a:cxn>
                  <a:cxn ang="0">
                    <a:pos x="17" y="157"/>
                  </a:cxn>
                  <a:cxn ang="0">
                    <a:pos x="10" y="197"/>
                  </a:cxn>
                  <a:cxn ang="0">
                    <a:pos x="4" y="237"/>
                  </a:cxn>
                  <a:cxn ang="0">
                    <a:pos x="1" y="277"/>
                  </a:cxn>
                  <a:cxn ang="0">
                    <a:pos x="0" y="318"/>
                  </a:cxn>
                  <a:cxn ang="0">
                    <a:pos x="1" y="358"/>
                  </a:cxn>
                  <a:cxn ang="0">
                    <a:pos x="4" y="398"/>
                  </a:cxn>
                  <a:cxn ang="0">
                    <a:pos x="10" y="438"/>
                  </a:cxn>
                  <a:cxn ang="0">
                    <a:pos x="17" y="478"/>
                  </a:cxn>
                  <a:cxn ang="0">
                    <a:pos x="27" y="517"/>
                  </a:cxn>
                  <a:cxn ang="0">
                    <a:pos x="38" y="557"/>
                  </a:cxn>
                  <a:cxn ang="0">
                    <a:pos x="52" y="596"/>
                  </a:cxn>
                  <a:cxn ang="0">
                    <a:pos x="68" y="635"/>
                  </a:cxn>
                  <a:cxn ang="0">
                    <a:pos x="68" y="635"/>
                  </a:cxn>
                  <a:cxn ang="0">
                    <a:pos x="84" y="596"/>
                  </a:cxn>
                  <a:cxn ang="0">
                    <a:pos x="98" y="557"/>
                  </a:cxn>
                  <a:cxn ang="0">
                    <a:pos x="109" y="517"/>
                  </a:cxn>
                  <a:cxn ang="0">
                    <a:pos x="119" y="478"/>
                  </a:cxn>
                  <a:cxn ang="0">
                    <a:pos x="126" y="438"/>
                  </a:cxn>
                  <a:cxn ang="0">
                    <a:pos x="132" y="398"/>
                  </a:cxn>
                  <a:cxn ang="0">
                    <a:pos x="135" y="358"/>
                  </a:cxn>
                  <a:cxn ang="0">
                    <a:pos x="136" y="318"/>
                  </a:cxn>
                  <a:cxn ang="0">
                    <a:pos x="135" y="277"/>
                  </a:cxn>
                  <a:cxn ang="0">
                    <a:pos x="132" y="237"/>
                  </a:cxn>
                  <a:cxn ang="0">
                    <a:pos x="126" y="197"/>
                  </a:cxn>
                  <a:cxn ang="0">
                    <a:pos x="119" y="157"/>
                  </a:cxn>
                  <a:cxn ang="0">
                    <a:pos x="109" y="118"/>
                  </a:cxn>
                  <a:cxn ang="0">
                    <a:pos x="98" y="78"/>
                  </a:cxn>
                  <a:cxn ang="0">
                    <a:pos x="84" y="39"/>
                  </a:cxn>
                  <a:cxn ang="0">
                    <a:pos x="68" y="0"/>
                  </a:cxn>
                </a:cxnLst>
                <a:pathLst>
                  <a:path w="620" h="4408">
                    <a:moveTo>
                      <a:pt x="310" y="0"/>
                    </a:moveTo>
                    <a:lnTo>
                      <a:pt x="237" y="270"/>
                    </a:lnTo>
                    <a:lnTo>
                      <a:pt x="175" y="542"/>
                    </a:lnTo>
                    <a:lnTo>
                      <a:pt x="121" y="816"/>
                    </a:lnTo>
                    <a:lnTo>
                      <a:pt x="78" y="1091"/>
                    </a:lnTo>
                    <a:lnTo>
                      <a:pt x="44" y="1368"/>
                    </a:lnTo>
                    <a:lnTo>
                      <a:pt x="19" y="1646"/>
                    </a:lnTo>
                    <a:lnTo>
                      <a:pt x="5" y="1925"/>
                    </a:lnTo>
                    <a:lnTo>
                      <a:pt x="0" y="2204"/>
                    </a:lnTo>
                    <a:lnTo>
                      <a:pt x="5" y="2483"/>
                    </a:lnTo>
                    <a:lnTo>
                      <a:pt x="19" y="2762"/>
                    </a:lnTo>
                    <a:lnTo>
                      <a:pt x="44" y="3040"/>
                    </a:lnTo>
                    <a:lnTo>
                      <a:pt x="78" y="3317"/>
                    </a:lnTo>
                    <a:lnTo>
                      <a:pt x="121" y="3592"/>
                    </a:lnTo>
                    <a:lnTo>
                      <a:pt x="175" y="3866"/>
                    </a:lnTo>
                    <a:lnTo>
                      <a:pt x="237" y="4138"/>
                    </a:lnTo>
                    <a:lnTo>
                      <a:pt x="310" y="4408"/>
                    </a:lnTo>
                    <a:lnTo>
                      <a:pt x="310" y="4408"/>
                    </a:lnTo>
                    <a:lnTo>
                      <a:pt x="383" y="4138"/>
                    </a:lnTo>
                    <a:lnTo>
                      <a:pt x="445" y="3866"/>
                    </a:lnTo>
                    <a:lnTo>
                      <a:pt x="499" y="3592"/>
                    </a:lnTo>
                    <a:lnTo>
                      <a:pt x="542" y="3317"/>
                    </a:lnTo>
                    <a:lnTo>
                      <a:pt x="576" y="3040"/>
                    </a:lnTo>
                    <a:lnTo>
                      <a:pt x="601" y="2762"/>
                    </a:lnTo>
                    <a:lnTo>
                      <a:pt x="615" y="2483"/>
                    </a:lnTo>
                    <a:lnTo>
                      <a:pt x="620" y="2204"/>
                    </a:lnTo>
                    <a:lnTo>
                      <a:pt x="615" y="1925"/>
                    </a:lnTo>
                    <a:lnTo>
                      <a:pt x="601" y="1646"/>
                    </a:lnTo>
                    <a:lnTo>
                      <a:pt x="576" y="1368"/>
                    </a:lnTo>
                    <a:lnTo>
                      <a:pt x="542" y="1091"/>
                    </a:lnTo>
                    <a:lnTo>
                      <a:pt x="499" y="816"/>
                    </a:lnTo>
                    <a:lnTo>
                      <a:pt x="445" y="542"/>
                    </a:lnTo>
                    <a:lnTo>
                      <a:pt x="383" y="270"/>
                    </a:lnTo>
                    <a:lnTo>
                      <a:pt x="31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1FFFF"/>
                  </a:gs>
                  <a:gs pos="100000">
                    <a:srgbClr val="D5FFFF"/>
                  </a:gs>
                </a:gsLst>
                <a:path path="rect">
                  <a:fillToRect l="50000" t="50000" r="50000" b="50000"/>
                </a:path>
                <a:tileRect/>
              </a:gradFill>
              <a:ln w="28575" cap="flat" cmpd="sng">
                <a:solidFill>
                  <a:srgbClr val="2D5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37" name="Line 6"/>
              <p:cNvSpPr/>
              <p:nvPr/>
            </p:nvSpPr>
            <p:spPr>
              <a:xfrm>
                <a:off x="2585" y="1162"/>
                <a:ext cx="0" cy="612"/>
              </a:xfrm>
              <a:prstGeom prst="line">
                <a:avLst/>
              </a:prstGeom>
              <a:ln w="12700" cap="flat" cmpd="sng">
                <a:solidFill>
                  <a:srgbClr val="00F8F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8438" name="Line 6"/>
            <p:cNvSpPr/>
            <p:nvPr/>
          </p:nvSpPr>
          <p:spPr>
            <a:xfrm flipV="1">
              <a:off x="362" y="1412"/>
              <a:ext cx="5239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lgDashDot"/>
              <a:miter/>
              <a:headEnd type="none" w="med" len="med"/>
              <a:tailEnd type="none" w="med" len="med"/>
            </a:ln>
          </p:spPr>
        </p:sp>
        <p:sp>
          <p:nvSpPr>
            <p:cNvPr id="18439" name="Oval 25"/>
            <p:cNvSpPr>
              <a:spLocks noChangeAspect="1"/>
            </p:cNvSpPr>
            <p:nvPr/>
          </p:nvSpPr>
          <p:spPr>
            <a:xfrm>
              <a:off x="2879" y="1366"/>
              <a:ext cx="91" cy="91"/>
            </a:xfrm>
            <a:prstGeom prst="ellipse">
              <a:avLst/>
            </a:prstGeom>
            <a:solidFill>
              <a:srgbClr val="FFFF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18440" name="Text Box 28"/>
            <p:cNvSpPr txBox="1"/>
            <p:nvPr/>
          </p:nvSpPr>
          <p:spPr>
            <a:xfrm>
              <a:off x="1541" y="1003"/>
              <a:ext cx="31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i="1" dirty="0">
                  <a:solidFill>
                    <a:srgbClr val="0066CC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F</a:t>
              </a:r>
              <a:endParaRPr lang="en-US" altLang="zh-CN" i="1" dirty="0">
                <a:solidFill>
                  <a:srgbClr val="0066CC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8441" name="Text Box 29"/>
            <p:cNvSpPr txBox="1"/>
            <p:nvPr/>
          </p:nvSpPr>
          <p:spPr>
            <a:xfrm>
              <a:off x="4807" y="1003"/>
              <a:ext cx="79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dirty="0">
                  <a:solidFill>
                    <a:srgbClr val="0066CC"/>
                  </a:solidFill>
                  <a:latin typeface="楷体_GB2312" pitchFamily="49" charset="-122"/>
                  <a:ea typeface="楷体_GB2312" pitchFamily="49" charset="-122"/>
                </a:rPr>
                <a:t>主轴</a:t>
              </a:r>
              <a:endParaRPr lang="zh-CN" altLang="en-US" sz="2800" dirty="0">
                <a:solidFill>
                  <a:srgbClr val="0066CC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18442" name="Oval 26"/>
            <p:cNvSpPr>
              <a:spLocks noChangeAspect="1"/>
            </p:cNvSpPr>
            <p:nvPr/>
          </p:nvSpPr>
          <p:spPr>
            <a:xfrm>
              <a:off x="1668" y="1366"/>
              <a:ext cx="78" cy="78"/>
            </a:xfrm>
            <a:prstGeom prst="ellipse">
              <a:avLst/>
            </a:prstGeom>
            <a:solidFill>
              <a:srgbClr val="FFFF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45" name="Text Box 70"/>
          <p:cNvSpPr txBox="1"/>
          <p:nvPr/>
        </p:nvSpPr>
        <p:spPr>
          <a:xfrm>
            <a:off x="792163" y="5934075"/>
            <a:ext cx="6613525" cy="519113"/>
          </a:xfrm>
          <a:prstGeom prst="rect">
            <a:avLst/>
          </a:prstGeom>
          <a:noFill/>
          <a:ln w="1587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小结：</a:t>
            </a:r>
            <a:r>
              <a:rPr lang="zh-CN" altLang="zh-CN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凸透镜对所有光线都起会聚作用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zh-CN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42056" name="Group 72"/>
          <p:cNvGrpSpPr/>
          <p:nvPr/>
        </p:nvGrpSpPr>
        <p:grpSpPr>
          <a:xfrm>
            <a:off x="2665413" y="1160463"/>
            <a:ext cx="2124075" cy="1311275"/>
            <a:chOff x="1679" y="1003"/>
            <a:chExt cx="1338" cy="826"/>
          </a:xfrm>
        </p:grpSpPr>
        <p:grpSp>
          <p:nvGrpSpPr>
            <p:cNvPr id="18445" name="Group 52"/>
            <p:cNvGrpSpPr/>
            <p:nvPr/>
          </p:nvGrpSpPr>
          <p:grpSpPr>
            <a:xfrm>
              <a:off x="1723" y="1003"/>
              <a:ext cx="1260" cy="386"/>
              <a:chOff x="1723" y="1003"/>
              <a:chExt cx="1260" cy="386"/>
            </a:xfrm>
          </p:grpSpPr>
          <p:sp>
            <p:nvSpPr>
              <p:cNvPr id="18446" name="Freeform 20"/>
              <p:cNvSpPr/>
              <p:nvPr/>
            </p:nvSpPr>
            <p:spPr>
              <a:xfrm flipH="1" flipV="1">
                <a:off x="1723" y="1003"/>
                <a:ext cx="1260" cy="386"/>
              </a:xfrm>
              <a:custGeom>
                <a:avLst/>
                <a:gdLst/>
                <a:ahLst/>
                <a:cxnLst>
                  <a:cxn ang="0">
                    <a:pos x="0" y="386"/>
                  </a:cxn>
                  <a:cxn ang="0">
                    <a:pos x="99" y="374"/>
                  </a:cxn>
                  <a:cxn ang="0">
                    <a:pos x="1260" y="0"/>
                  </a:cxn>
                </a:cxnLst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47" name="Line 49"/>
              <p:cNvSpPr/>
              <p:nvPr/>
            </p:nvSpPr>
            <p:spPr>
              <a:xfrm flipV="1">
                <a:off x="2086" y="1207"/>
                <a:ext cx="159" cy="68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  <p:grpSp>
          <p:nvGrpSpPr>
            <p:cNvPr id="18448" name="Group 51"/>
            <p:cNvGrpSpPr/>
            <p:nvPr/>
          </p:nvGrpSpPr>
          <p:grpSpPr>
            <a:xfrm>
              <a:off x="1679" y="1412"/>
              <a:ext cx="1338" cy="417"/>
              <a:chOff x="1679" y="1412"/>
              <a:chExt cx="1338" cy="417"/>
            </a:xfrm>
          </p:grpSpPr>
          <p:sp>
            <p:nvSpPr>
              <p:cNvPr id="18449" name="Freeform 17"/>
              <p:cNvSpPr/>
              <p:nvPr/>
            </p:nvSpPr>
            <p:spPr>
              <a:xfrm>
                <a:off x="1679" y="1412"/>
                <a:ext cx="1338" cy="417"/>
              </a:xfrm>
              <a:custGeom>
                <a:avLst/>
                <a:gdLst/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pathLst>
                  <a:path w="1338" h="417">
                    <a:moveTo>
                      <a:pt x="1338" y="417"/>
                    </a:moveTo>
                    <a:lnTo>
                      <a:pt x="1212" y="396"/>
                    </a:lnTo>
                    <a:lnTo>
                      <a:pt x="0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50" name="Line 50"/>
              <p:cNvSpPr/>
              <p:nvPr/>
            </p:nvSpPr>
            <p:spPr>
              <a:xfrm>
                <a:off x="2109" y="1548"/>
                <a:ext cx="136" cy="46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  <p:grpSp>
          <p:nvGrpSpPr>
            <p:cNvPr id="18451" name="Group 62"/>
            <p:cNvGrpSpPr/>
            <p:nvPr/>
          </p:nvGrpSpPr>
          <p:grpSpPr>
            <a:xfrm>
              <a:off x="1700" y="1411"/>
              <a:ext cx="1278" cy="1"/>
              <a:chOff x="1700" y="1411"/>
              <a:chExt cx="1278" cy="1"/>
            </a:xfrm>
          </p:grpSpPr>
          <p:sp>
            <p:nvSpPr>
              <p:cNvPr id="18452" name="Line 23"/>
              <p:cNvSpPr/>
              <p:nvPr/>
            </p:nvSpPr>
            <p:spPr>
              <a:xfrm flipH="1" flipV="1">
                <a:off x="1700" y="1411"/>
                <a:ext cx="1278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8453" name="Line 53"/>
              <p:cNvSpPr/>
              <p:nvPr/>
            </p:nvSpPr>
            <p:spPr>
              <a:xfrm>
                <a:off x="2109" y="1412"/>
                <a:ext cx="113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</p:grpSp>
      <p:grpSp>
        <p:nvGrpSpPr>
          <p:cNvPr id="42045" name="Group 61"/>
          <p:cNvGrpSpPr/>
          <p:nvPr/>
        </p:nvGrpSpPr>
        <p:grpSpPr>
          <a:xfrm>
            <a:off x="4730750" y="1160463"/>
            <a:ext cx="3297238" cy="1296987"/>
            <a:chOff x="2980" y="1003"/>
            <a:chExt cx="2077" cy="817"/>
          </a:xfrm>
        </p:grpSpPr>
        <p:grpSp>
          <p:nvGrpSpPr>
            <p:cNvPr id="18455" name="Group 59"/>
            <p:cNvGrpSpPr/>
            <p:nvPr/>
          </p:nvGrpSpPr>
          <p:grpSpPr>
            <a:xfrm>
              <a:off x="2993" y="1003"/>
              <a:ext cx="2064" cy="3"/>
              <a:chOff x="2993" y="1003"/>
              <a:chExt cx="2064" cy="3"/>
            </a:xfrm>
          </p:grpSpPr>
          <p:sp>
            <p:nvSpPr>
              <p:cNvPr id="18456" name="Line 8"/>
              <p:cNvSpPr/>
              <p:nvPr/>
            </p:nvSpPr>
            <p:spPr>
              <a:xfrm flipH="1" flipV="1">
                <a:off x="2993" y="1006"/>
                <a:ext cx="2064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8457" name="Line 55"/>
              <p:cNvSpPr/>
              <p:nvPr/>
            </p:nvSpPr>
            <p:spPr>
              <a:xfrm>
                <a:off x="3787" y="1003"/>
                <a:ext cx="113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  <p:grpSp>
          <p:nvGrpSpPr>
            <p:cNvPr id="18458" name="Group 60"/>
            <p:cNvGrpSpPr/>
            <p:nvPr/>
          </p:nvGrpSpPr>
          <p:grpSpPr>
            <a:xfrm>
              <a:off x="2980" y="1412"/>
              <a:ext cx="2054" cy="4"/>
              <a:chOff x="2980" y="1412"/>
              <a:chExt cx="2054" cy="4"/>
            </a:xfrm>
          </p:grpSpPr>
          <p:sp>
            <p:nvSpPr>
              <p:cNvPr id="18459" name="Line 14"/>
              <p:cNvSpPr/>
              <p:nvPr/>
            </p:nvSpPr>
            <p:spPr>
              <a:xfrm flipH="1" flipV="1">
                <a:off x="2980" y="1415"/>
                <a:ext cx="2054" cy="1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8460" name="Line 56"/>
              <p:cNvSpPr/>
              <p:nvPr/>
            </p:nvSpPr>
            <p:spPr>
              <a:xfrm>
                <a:off x="3810" y="1412"/>
                <a:ext cx="113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  <p:grpSp>
          <p:nvGrpSpPr>
            <p:cNvPr id="18461" name="Group 58"/>
            <p:cNvGrpSpPr/>
            <p:nvPr/>
          </p:nvGrpSpPr>
          <p:grpSpPr>
            <a:xfrm>
              <a:off x="2993" y="1820"/>
              <a:ext cx="2064" cy="0"/>
              <a:chOff x="2993" y="1820"/>
              <a:chExt cx="2064" cy="0"/>
            </a:xfrm>
          </p:grpSpPr>
          <p:sp>
            <p:nvSpPr>
              <p:cNvPr id="18462" name="Line 11"/>
              <p:cNvSpPr/>
              <p:nvPr/>
            </p:nvSpPr>
            <p:spPr>
              <a:xfrm flipH="1">
                <a:off x="2993" y="1820"/>
                <a:ext cx="2064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8463" name="Line 57"/>
              <p:cNvSpPr/>
              <p:nvPr/>
            </p:nvSpPr>
            <p:spPr>
              <a:xfrm>
                <a:off x="3810" y="1820"/>
                <a:ext cx="113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</p:grpSp>
      <p:grpSp>
        <p:nvGrpSpPr>
          <p:cNvPr id="42054" name="Group 70"/>
          <p:cNvGrpSpPr/>
          <p:nvPr/>
        </p:nvGrpSpPr>
        <p:grpSpPr>
          <a:xfrm>
            <a:off x="4464050" y="584200"/>
            <a:ext cx="1924050" cy="628650"/>
            <a:chOff x="2812" y="640"/>
            <a:chExt cx="1212" cy="396"/>
          </a:xfrm>
        </p:grpSpPr>
        <p:sp>
          <p:nvSpPr>
            <p:cNvPr id="18465" name="Freeform 17"/>
            <p:cNvSpPr/>
            <p:nvPr/>
          </p:nvSpPr>
          <p:spPr>
            <a:xfrm flipV="1">
              <a:off x="2812" y="640"/>
              <a:ext cx="1212" cy="396"/>
            </a:xfrm>
            <a:custGeom>
              <a:avLst/>
              <a:gdLst/>
              <a:ahLst/>
              <a:cxnLst>
                <a:cxn ang="0">
                  <a:pos x="0" y="536"/>
                </a:cxn>
                <a:cxn ang="0">
                  <a:pos x="131" y="520"/>
                </a:cxn>
                <a:cxn ang="0">
                  <a:pos x="1667" y="0"/>
                </a:cxn>
              </a:cxnLst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66" name="Arc 68"/>
            <p:cNvSpPr/>
            <p:nvPr/>
          </p:nvSpPr>
          <p:spPr>
            <a:xfrm>
              <a:off x="3515" y="754"/>
              <a:ext cx="182" cy="1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2" y="159"/>
                </a:cxn>
                <a:cxn ang="0">
                  <a:pos x="0" y="159"/>
                </a:cxn>
              </a:cxnLst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lg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2055" name="Group 71"/>
          <p:cNvGrpSpPr/>
          <p:nvPr/>
        </p:nvGrpSpPr>
        <p:grpSpPr>
          <a:xfrm>
            <a:off x="4535488" y="2420938"/>
            <a:ext cx="1924050" cy="628650"/>
            <a:chOff x="2857" y="1797"/>
            <a:chExt cx="1212" cy="396"/>
          </a:xfrm>
        </p:grpSpPr>
        <p:sp>
          <p:nvSpPr>
            <p:cNvPr id="18468" name="Freeform 17"/>
            <p:cNvSpPr/>
            <p:nvPr/>
          </p:nvSpPr>
          <p:spPr>
            <a:xfrm>
              <a:off x="2857" y="1797"/>
              <a:ext cx="1212" cy="396"/>
            </a:xfrm>
            <a:custGeom>
              <a:avLst/>
              <a:gdLst/>
              <a:ahLst/>
              <a:cxnLst>
                <a:cxn ang="0">
                  <a:pos x="0" y="536"/>
                </a:cxn>
                <a:cxn ang="0">
                  <a:pos x="131" y="520"/>
                </a:cxn>
                <a:cxn ang="0">
                  <a:pos x="1667" y="0"/>
                </a:cxn>
              </a:cxnLst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69" name="Arc 69"/>
            <p:cNvSpPr/>
            <p:nvPr/>
          </p:nvSpPr>
          <p:spPr>
            <a:xfrm flipV="1">
              <a:off x="3538" y="1911"/>
              <a:ext cx="182" cy="1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2" y="159"/>
                </a:cxn>
                <a:cxn ang="0">
                  <a:pos x="0" y="159"/>
                </a:cxn>
              </a:cxnLst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lg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2142" name="Group 158"/>
          <p:cNvGrpSpPr/>
          <p:nvPr/>
        </p:nvGrpSpPr>
        <p:grpSpPr>
          <a:xfrm>
            <a:off x="719138" y="3695700"/>
            <a:ext cx="7416800" cy="1590675"/>
            <a:chOff x="295" y="2156"/>
            <a:chExt cx="4672" cy="1002"/>
          </a:xfrm>
        </p:grpSpPr>
        <p:grpSp>
          <p:nvGrpSpPr>
            <p:cNvPr id="18471" name="Group 75"/>
            <p:cNvGrpSpPr/>
            <p:nvPr/>
          </p:nvGrpSpPr>
          <p:grpSpPr>
            <a:xfrm>
              <a:off x="2183" y="2156"/>
              <a:ext cx="174" cy="1002"/>
              <a:chOff x="2517" y="1141"/>
              <a:chExt cx="136" cy="635"/>
            </a:xfrm>
          </p:grpSpPr>
          <p:sp>
            <p:nvSpPr>
              <p:cNvPr id="18472" name="xjhgx2"/>
              <p:cNvSpPr/>
              <p:nvPr/>
            </p:nvSpPr>
            <p:spPr>
              <a:xfrm>
                <a:off x="2517" y="1141"/>
                <a:ext cx="136" cy="635"/>
              </a:xfrm>
              <a:custGeom>
                <a:avLst/>
                <a:gdLst/>
                <a:ahLst/>
                <a:cxnLst>
                  <a:cxn ang="0">
                    <a:pos x="68" y="0"/>
                  </a:cxn>
                  <a:cxn ang="0">
                    <a:pos x="52" y="39"/>
                  </a:cxn>
                  <a:cxn ang="0">
                    <a:pos x="38" y="78"/>
                  </a:cxn>
                  <a:cxn ang="0">
                    <a:pos x="27" y="118"/>
                  </a:cxn>
                  <a:cxn ang="0">
                    <a:pos x="17" y="157"/>
                  </a:cxn>
                  <a:cxn ang="0">
                    <a:pos x="10" y="197"/>
                  </a:cxn>
                  <a:cxn ang="0">
                    <a:pos x="4" y="237"/>
                  </a:cxn>
                  <a:cxn ang="0">
                    <a:pos x="1" y="277"/>
                  </a:cxn>
                  <a:cxn ang="0">
                    <a:pos x="0" y="318"/>
                  </a:cxn>
                  <a:cxn ang="0">
                    <a:pos x="1" y="358"/>
                  </a:cxn>
                  <a:cxn ang="0">
                    <a:pos x="4" y="398"/>
                  </a:cxn>
                  <a:cxn ang="0">
                    <a:pos x="10" y="438"/>
                  </a:cxn>
                  <a:cxn ang="0">
                    <a:pos x="17" y="478"/>
                  </a:cxn>
                  <a:cxn ang="0">
                    <a:pos x="27" y="517"/>
                  </a:cxn>
                  <a:cxn ang="0">
                    <a:pos x="38" y="557"/>
                  </a:cxn>
                  <a:cxn ang="0">
                    <a:pos x="52" y="596"/>
                  </a:cxn>
                  <a:cxn ang="0">
                    <a:pos x="68" y="635"/>
                  </a:cxn>
                  <a:cxn ang="0">
                    <a:pos x="68" y="635"/>
                  </a:cxn>
                  <a:cxn ang="0">
                    <a:pos x="84" y="596"/>
                  </a:cxn>
                  <a:cxn ang="0">
                    <a:pos x="98" y="557"/>
                  </a:cxn>
                  <a:cxn ang="0">
                    <a:pos x="109" y="517"/>
                  </a:cxn>
                  <a:cxn ang="0">
                    <a:pos x="119" y="478"/>
                  </a:cxn>
                  <a:cxn ang="0">
                    <a:pos x="126" y="438"/>
                  </a:cxn>
                  <a:cxn ang="0">
                    <a:pos x="132" y="398"/>
                  </a:cxn>
                  <a:cxn ang="0">
                    <a:pos x="135" y="358"/>
                  </a:cxn>
                  <a:cxn ang="0">
                    <a:pos x="136" y="318"/>
                  </a:cxn>
                  <a:cxn ang="0">
                    <a:pos x="135" y="277"/>
                  </a:cxn>
                  <a:cxn ang="0">
                    <a:pos x="132" y="237"/>
                  </a:cxn>
                  <a:cxn ang="0">
                    <a:pos x="126" y="197"/>
                  </a:cxn>
                  <a:cxn ang="0">
                    <a:pos x="119" y="157"/>
                  </a:cxn>
                  <a:cxn ang="0">
                    <a:pos x="109" y="118"/>
                  </a:cxn>
                  <a:cxn ang="0">
                    <a:pos x="98" y="78"/>
                  </a:cxn>
                  <a:cxn ang="0">
                    <a:pos x="84" y="39"/>
                  </a:cxn>
                  <a:cxn ang="0">
                    <a:pos x="68" y="0"/>
                  </a:cxn>
                </a:cxnLst>
                <a:pathLst>
                  <a:path w="620" h="4408">
                    <a:moveTo>
                      <a:pt x="310" y="0"/>
                    </a:moveTo>
                    <a:lnTo>
                      <a:pt x="237" y="270"/>
                    </a:lnTo>
                    <a:lnTo>
                      <a:pt x="175" y="542"/>
                    </a:lnTo>
                    <a:lnTo>
                      <a:pt x="121" y="816"/>
                    </a:lnTo>
                    <a:lnTo>
                      <a:pt x="78" y="1091"/>
                    </a:lnTo>
                    <a:lnTo>
                      <a:pt x="44" y="1368"/>
                    </a:lnTo>
                    <a:lnTo>
                      <a:pt x="19" y="1646"/>
                    </a:lnTo>
                    <a:lnTo>
                      <a:pt x="5" y="1925"/>
                    </a:lnTo>
                    <a:lnTo>
                      <a:pt x="0" y="2204"/>
                    </a:lnTo>
                    <a:lnTo>
                      <a:pt x="5" y="2483"/>
                    </a:lnTo>
                    <a:lnTo>
                      <a:pt x="19" y="2762"/>
                    </a:lnTo>
                    <a:lnTo>
                      <a:pt x="44" y="3040"/>
                    </a:lnTo>
                    <a:lnTo>
                      <a:pt x="78" y="3317"/>
                    </a:lnTo>
                    <a:lnTo>
                      <a:pt x="121" y="3592"/>
                    </a:lnTo>
                    <a:lnTo>
                      <a:pt x="175" y="3866"/>
                    </a:lnTo>
                    <a:lnTo>
                      <a:pt x="237" y="4138"/>
                    </a:lnTo>
                    <a:lnTo>
                      <a:pt x="310" y="4408"/>
                    </a:lnTo>
                    <a:lnTo>
                      <a:pt x="310" y="4408"/>
                    </a:lnTo>
                    <a:lnTo>
                      <a:pt x="383" y="4138"/>
                    </a:lnTo>
                    <a:lnTo>
                      <a:pt x="445" y="3866"/>
                    </a:lnTo>
                    <a:lnTo>
                      <a:pt x="499" y="3592"/>
                    </a:lnTo>
                    <a:lnTo>
                      <a:pt x="542" y="3317"/>
                    </a:lnTo>
                    <a:lnTo>
                      <a:pt x="576" y="3040"/>
                    </a:lnTo>
                    <a:lnTo>
                      <a:pt x="601" y="2762"/>
                    </a:lnTo>
                    <a:lnTo>
                      <a:pt x="615" y="2483"/>
                    </a:lnTo>
                    <a:lnTo>
                      <a:pt x="620" y="2204"/>
                    </a:lnTo>
                    <a:lnTo>
                      <a:pt x="615" y="1925"/>
                    </a:lnTo>
                    <a:lnTo>
                      <a:pt x="601" y="1646"/>
                    </a:lnTo>
                    <a:lnTo>
                      <a:pt x="576" y="1368"/>
                    </a:lnTo>
                    <a:lnTo>
                      <a:pt x="542" y="1091"/>
                    </a:lnTo>
                    <a:lnTo>
                      <a:pt x="499" y="816"/>
                    </a:lnTo>
                    <a:lnTo>
                      <a:pt x="445" y="542"/>
                    </a:lnTo>
                    <a:lnTo>
                      <a:pt x="383" y="270"/>
                    </a:lnTo>
                    <a:lnTo>
                      <a:pt x="31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1FFFF"/>
                  </a:gs>
                  <a:gs pos="100000">
                    <a:srgbClr val="D5FFFF"/>
                  </a:gs>
                </a:gsLst>
                <a:path path="rect">
                  <a:fillToRect l="50000" t="50000" r="50000" b="50000"/>
                </a:path>
                <a:tileRect/>
              </a:gradFill>
              <a:ln w="19050" cap="flat" cmpd="sng">
                <a:solidFill>
                  <a:srgbClr val="2D5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73" name="Line 77"/>
              <p:cNvSpPr/>
              <p:nvPr/>
            </p:nvSpPr>
            <p:spPr>
              <a:xfrm>
                <a:off x="2585" y="1162"/>
                <a:ext cx="0" cy="612"/>
              </a:xfrm>
              <a:prstGeom prst="line">
                <a:avLst/>
              </a:prstGeom>
              <a:ln w="12700" cap="flat" cmpd="sng">
                <a:solidFill>
                  <a:srgbClr val="00F8F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8474" name="Line 6"/>
            <p:cNvSpPr/>
            <p:nvPr/>
          </p:nvSpPr>
          <p:spPr>
            <a:xfrm>
              <a:off x="295" y="2649"/>
              <a:ext cx="4672" cy="1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lgDashDot"/>
              <a:miter/>
              <a:headEnd type="none" w="med" len="med"/>
              <a:tailEnd type="none" w="med" len="med"/>
            </a:ln>
          </p:spPr>
        </p:sp>
        <p:sp>
          <p:nvSpPr>
            <p:cNvPr id="18475" name="Oval 25"/>
            <p:cNvSpPr>
              <a:spLocks noChangeAspect="1"/>
            </p:cNvSpPr>
            <p:nvPr/>
          </p:nvSpPr>
          <p:spPr>
            <a:xfrm>
              <a:off x="2234" y="2636"/>
              <a:ext cx="43" cy="42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18476" name="Text Box 28"/>
            <p:cNvSpPr txBox="1"/>
            <p:nvPr/>
          </p:nvSpPr>
          <p:spPr>
            <a:xfrm>
              <a:off x="1202" y="2319"/>
              <a:ext cx="335" cy="32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i="1" dirty="0">
                  <a:solidFill>
                    <a:srgbClr val="0066CC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F</a:t>
              </a:r>
              <a:endParaRPr lang="en-US" altLang="zh-CN" sz="2800" i="1" dirty="0">
                <a:solidFill>
                  <a:srgbClr val="0066CC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8477" name="Oval 26"/>
            <p:cNvSpPr>
              <a:spLocks noChangeAspect="1"/>
            </p:cNvSpPr>
            <p:nvPr/>
          </p:nvSpPr>
          <p:spPr>
            <a:xfrm>
              <a:off x="1292" y="2615"/>
              <a:ext cx="46" cy="45"/>
            </a:xfrm>
            <a:prstGeom prst="ellipse">
              <a:avLst/>
            </a:prstGeom>
            <a:solidFill>
              <a:srgbClr val="FF3300"/>
            </a:solidFill>
            <a:ln w="9525">
              <a:noFill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grpSp>
        <p:nvGrpSpPr>
          <p:cNvPr id="42132" name="Group 148"/>
          <p:cNvGrpSpPr/>
          <p:nvPr/>
        </p:nvGrpSpPr>
        <p:grpSpPr>
          <a:xfrm>
            <a:off x="2590800" y="3922713"/>
            <a:ext cx="1377950" cy="1095375"/>
            <a:chOff x="929" y="2387"/>
            <a:chExt cx="522" cy="522"/>
          </a:xfrm>
        </p:grpSpPr>
        <p:grpSp>
          <p:nvGrpSpPr>
            <p:cNvPr id="18479" name="Group 86"/>
            <p:cNvGrpSpPr/>
            <p:nvPr/>
          </p:nvGrpSpPr>
          <p:grpSpPr>
            <a:xfrm>
              <a:off x="929" y="2387"/>
              <a:ext cx="492" cy="261"/>
              <a:chOff x="1723" y="1003"/>
              <a:chExt cx="1260" cy="386"/>
            </a:xfrm>
          </p:grpSpPr>
          <p:sp>
            <p:nvSpPr>
              <p:cNvPr id="18480" name="Freeform 20"/>
              <p:cNvSpPr/>
              <p:nvPr/>
            </p:nvSpPr>
            <p:spPr>
              <a:xfrm flipH="1" flipV="1">
                <a:off x="1723" y="1003"/>
                <a:ext cx="1260" cy="386"/>
              </a:xfrm>
              <a:custGeom>
                <a:avLst/>
                <a:gdLst/>
                <a:ahLst/>
                <a:cxnLst>
                  <a:cxn ang="0">
                    <a:pos x="0" y="386"/>
                  </a:cxn>
                  <a:cxn ang="0">
                    <a:pos x="99" y="374"/>
                  </a:cxn>
                  <a:cxn ang="0">
                    <a:pos x="1260" y="0"/>
                  </a:cxn>
                </a:cxnLst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81" name="Line 88"/>
              <p:cNvSpPr/>
              <p:nvPr/>
            </p:nvSpPr>
            <p:spPr>
              <a:xfrm flipV="1">
                <a:off x="2086" y="1207"/>
                <a:ext cx="159" cy="68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  <p:grpSp>
          <p:nvGrpSpPr>
            <p:cNvPr id="18482" name="Group 89"/>
            <p:cNvGrpSpPr/>
            <p:nvPr/>
          </p:nvGrpSpPr>
          <p:grpSpPr>
            <a:xfrm>
              <a:off x="935" y="2649"/>
              <a:ext cx="494" cy="260"/>
              <a:chOff x="1679" y="1412"/>
              <a:chExt cx="1338" cy="417"/>
            </a:xfrm>
          </p:grpSpPr>
          <p:sp>
            <p:nvSpPr>
              <p:cNvPr id="18483" name="Freeform 17"/>
              <p:cNvSpPr/>
              <p:nvPr/>
            </p:nvSpPr>
            <p:spPr>
              <a:xfrm>
                <a:off x="1679" y="1412"/>
                <a:ext cx="1338" cy="417"/>
              </a:xfrm>
              <a:custGeom>
                <a:avLst/>
                <a:gdLst/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pathLst>
                  <a:path w="1338" h="417">
                    <a:moveTo>
                      <a:pt x="1338" y="417"/>
                    </a:moveTo>
                    <a:lnTo>
                      <a:pt x="1212" y="396"/>
                    </a:lnTo>
                    <a:lnTo>
                      <a:pt x="0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84" name="Line 91"/>
              <p:cNvSpPr/>
              <p:nvPr/>
            </p:nvSpPr>
            <p:spPr>
              <a:xfrm>
                <a:off x="2109" y="1548"/>
                <a:ext cx="136" cy="46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  <p:grpSp>
          <p:nvGrpSpPr>
            <p:cNvPr id="18485" name="Group 147"/>
            <p:cNvGrpSpPr/>
            <p:nvPr/>
          </p:nvGrpSpPr>
          <p:grpSpPr>
            <a:xfrm>
              <a:off x="942" y="2648"/>
              <a:ext cx="509" cy="11"/>
              <a:chOff x="942" y="2648"/>
              <a:chExt cx="509" cy="11"/>
            </a:xfrm>
          </p:grpSpPr>
          <p:sp>
            <p:nvSpPr>
              <p:cNvPr id="18486" name="Line 23"/>
              <p:cNvSpPr/>
              <p:nvPr/>
            </p:nvSpPr>
            <p:spPr>
              <a:xfrm flipH="1" flipV="1">
                <a:off x="942" y="2648"/>
                <a:ext cx="509" cy="11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8487" name="Line 94"/>
              <p:cNvSpPr/>
              <p:nvPr/>
            </p:nvSpPr>
            <p:spPr>
              <a:xfrm flipV="1">
                <a:off x="1066" y="2659"/>
                <a:ext cx="113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</p:grpSp>
      <p:grpSp>
        <p:nvGrpSpPr>
          <p:cNvPr id="42143" name="Group 159"/>
          <p:cNvGrpSpPr/>
          <p:nvPr/>
        </p:nvGrpSpPr>
        <p:grpSpPr>
          <a:xfrm>
            <a:off x="3816350" y="3716338"/>
            <a:ext cx="2660650" cy="1549400"/>
            <a:chOff x="2404" y="2341"/>
            <a:chExt cx="1676" cy="976"/>
          </a:xfrm>
        </p:grpSpPr>
        <p:grpSp>
          <p:nvGrpSpPr>
            <p:cNvPr id="18489" name="Group 153"/>
            <p:cNvGrpSpPr/>
            <p:nvPr/>
          </p:nvGrpSpPr>
          <p:grpSpPr>
            <a:xfrm rot="-224448">
              <a:off x="2425" y="2341"/>
              <a:ext cx="1565" cy="0"/>
              <a:chOff x="2268" y="2228"/>
              <a:chExt cx="1565" cy="0"/>
            </a:xfrm>
          </p:grpSpPr>
          <p:sp>
            <p:nvSpPr>
              <p:cNvPr id="18490" name="Line 8"/>
              <p:cNvSpPr/>
              <p:nvPr/>
            </p:nvSpPr>
            <p:spPr>
              <a:xfrm rot="-292449" flipH="1" flipV="1">
                <a:off x="2268" y="2228"/>
                <a:ext cx="1565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8491" name="Line 98"/>
              <p:cNvSpPr/>
              <p:nvPr/>
            </p:nvSpPr>
            <p:spPr>
              <a:xfrm rot="-292449">
                <a:off x="3066" y="2228"/>
                <a:ext cx="86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  <p:grpSp>
          <p:nvGrpSpPr>
            <p:cNvPr id="18492" name="Group 152"/>
            <p:cNvGrpSpPr/>
            <p:nvPr/>
          </p:nvGrpSpPr>
          <p:grpSpPr>
            <a:xfrm>
              <a:off x="2470" y="2830"/>
              <a:ext cx="1610" cy="0"/>
              <a:chOff x="3379" y="2455"/>
              <a:chExt cx="1610" cy="0"/>
            </a:xfrm>
          </p:grpSpPr>
          <p:sp>
            <p:nvSpPr>
              <p:cNvPr id="18493" name="Line 14"/>
              <p:cNvSpPr/>
              <p:nvPr/>
            </p:nvSpPr>
            <p:spPr>
              <a:xfrm flipH="1">
                <a:off x="3379" y="2455"/>
                <a:ext cx="1610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8494" name="Line 101"/>
              <p:cNvSpPr/>
              <p:nvPr/>
            </p:nvSpPr>
            <p:spPr>
              <a:xfrm>
                <a:off x="4195" y="2455"/>
                <a:ext cx="104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  <p:grpSp>
          <p:nvGrpSpPr>
            <p:cNvPr id="18495" name="Group 154"/>
            <p:cNvGrpSpPr/>
            <p:nvPr/>
          </p:nvGrpSpPr>
          <p:grpSpPr>
            <a:xfrm>
              <a:off x="2404" y="3317"/>
              <a:ext cx="1617" cy="0"/>
              <a:chOff x="2247" y="3158"/>
              <a:chExt cx="1617" cy="0"/>
            </a:xfrm>
          </p:grpSpPr>
          <p:sp>
            <p:nvSpPr>
              <p:cNvPr id="18496" name="Line 11"/>
              <p:cNvSpPr/>
              <p:nvPr/>
            </p:nvSpPr>
            <p:spPr>
              <a:xfrm rot="673330" flipH="1" flipV="1">
                <a:off x="2247" y="3158"/>
                <a:ext cx="1617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18497" name="Line 104"/>
              <p:cNvSpPr/>
              <p:nvPr/>
            </p:nvSpPr>
            <p:spPr>
              <a:xfrm rot="673330" flipV="1">
                <a:off x="3016" y="3158"/>
                <a:ext cx="89" cy="0"/>
              </a:xfrm>
              <a:prstGeom prst="line">
                <a:avLst/>
              </a:prstGeom>
              <a:ln w="28575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</p:grpSp>
      <p:grpSp>
        <p:nvGrpSpPr>
          <p:cNvPr id="42108" name="Group 124"/>
          <p:cNvGrpSpPr/>
          <p:nvPr/>
        </p:nvGrpSpPr>
        <p:grpSpPr>
          <a:xfrm>
            <a:off x="3616325" y="3378200"/>
            <a:ext cx="1711325" cy="498475"/>
            <a:chOff x="1306" y="2128"/>
            <a:chExt cx="703" cy="237"/>
          </a:xfrm>
        </p:grpSpPr>
        <p:sp>
          <p:nvSpPr>
            <p:cNvPr id="18499" name="Freeform 17"/>
            <p:cNvSpPr/>
            <p:nvPr/>
          </p:nvSpPr>
          <p:spPr>
            <a:xfrm rot="-505034" flipV="1">
              <a:off x="1306" y="2128"/>
              <a:ext cx="703" cy="237"/>
            </a:xfrm>
            <a:custGeom>
              <a:avLst/>
              <a:gdLst/>
              <a:ahLst/>
              <a:cxnLst>
                <a:cxn ang="0">
                  <a:pos x="0" y="321"/>
                </a:cxn>
                <a:cxn ang="0">
                  <a:pos x="76" y="311"/>
                </a:cxn>
                <a:cxn ang="0">
                  <a:pos x="967" y="0"/>
                </a:cxn>
              </a:cxnLst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00" name="Arc 107"/>
            <p:cNvSpPr/>
            <p:nvPr/>
          </p:nvSpPr>
          <p:spPr>
            <a:xfrm>
              <a:off x="1746" y="2137"/>
              <a:ext cx="182" cy="1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2" y="159"/>
                </a:cxn>
                <a:cxn ang="0">
                  <a:pos x="0" y="159"/>
                </a:cxn>
              </a:cxnLst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lg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2107" name="Group 123"/>
          <p:cNvGrpSpPr/>
          <p:nvPr/>
        </p:nvGrpSpPr>
        <p:grpSpPr>
          <a:xfrm>
            <a:off x="3529013" y="5064125"/>
            <a:ext cx="1878012" cy="525463"/>
            <a:chOff x="1270" y="2931"/>
            <a:chExt cx="772" cy="250"/>
          </a:xfrm>
        </p:grpSpPr>
        <p:sp>
          <p:nvSpPr>
            <p:cNvPr id="18502" name="Freeform 17"/>
            <p:cNvSpPr/>
            <p:nvPr/>
          </p:nvSpPr>
          <p:spPr>
            <a:xfrm rot="625338">
              <a:off x="1270" y="2931"/>
              <a:ext cx="772" cy="250"/>
            </a:xfrm>
            <a:custGeom>
              <a:avLst/>
              <a:gdLst/>
              <a:ahLst/>
              <a:cxnLst>
                <a:cxn ang="0">
                  <a:pos x="0" y="338"/>
                </a:cxn>
                <a:cxn ang="0">
                  <a:pos x="83" y="328"/>
                </a:cxn>
                <a:cxn ang="0">
                  <a:pos x="1062" y="0"/>
                </a:cxn>
              </a:cxnLst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503" name="Arc 110"/>
            <p:cNvSpPr/>
            <p:nvPr/>
          </p:nvSpPr>
          <p:spPr>
            <a:xfrm rot="336766" flipV="1">
              <a:off x="1723" y="2999"/>
              <a:ext cx="182" cy="1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2" y="159"/>
                </a:cxn>
                <a:cxn ang="0">
                  <a:pos x="0" y="159"/>
                </a:cxn>
              </a:cxnLst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lg"/>
            </a:ln>
          </p:spPr>
          <p:txBody>
            <a:bodyPr/>
            <a:p>
              <a:endParaRPr lang="zh-CN" altLang="en-US"/>
            </a:p>
          </p:txBody>
        </p:sp>
      </p:grpSp>
      <p:pic>
        <p:nvPicPr>
          <p:cNvPr id="18504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2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2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42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49156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0938" y="1903413"/>
            <a:ext cx="4103687" cy="13350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57" name="Text Box 5"/>
          <p:cNvSpPr txBox="1"/>
          <p:nvPr/>
        </p:nvSpPr>
        <p:spPr>
          <a:xfrm>
            <a:off x="863600" y="1254125"/>
            <a:ext cx="4427538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观察实验现象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9160" name="TextBox 2"/>
          <p:cNvSpPr txBox="1"/>
          <p:nvPr/>
        </p:nvSpPr>
        <p:spPr>
          <a:xfrm>
            <a:off x="323850" y="6043613"/>
            <a:ext cx="8351838" cy="6254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光经过凹透镜后的发散是不是也有规律可循？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461" name="Text Box 24"/>
          <p:cNvSpPr txBox="1"/>
          <p:nvPr/>
        </p:nvSpPr>
        <p:spPr>
          <a:xfrm>
            <a:off x="358775" y="404813"/>
            <a:ext cx="2808288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凹透镜：</a:t>
            </a:r>
            <a:endParaRPr lang="zh-CN" altLang="en-US" dirty="0">
              <a:solidFill>
                <a:srgbClr val="0066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0699" name="Text Box 43"/>
          <p:cNvSpPr txBox="1"/>
          <p:nvPr/>
        </p:nvSpPr>
        <p:spPr>
          <a:xfrm>
            <a:off x="2879725" y="404813"/>
            <a:ext cx="4608513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对光线有发散作用</a:t>
            </a:r>
            <a:endParaRPr lang="zh-CN" altLang="en-US" dirty="0">
              <a:solidFill>
                <a:srgbClr val="0066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49164" name="Group 12"/>
          <p:cNvGrpSpPr/>
          <p:nvPr/>
        </p:nvGrpSpPr>
        <p:grpSpPr>
          <a:xfrm>
            <a:off x="1511300" y="1979613"/>
            <a:ext cx="6900863" cy="4725987"/>
            <a:chOff x="453" y="414"/>
            <a:chExt cx="4922" cy="3402"/>
          </a:xfrm>
        </p:grpSpPr>
        <p:sp>
          <p:nvSpPr>
            <p:cNvPr id="76804" name="Rectangle 4"/>
            <p:cNvSpPr>
              <a:spLocks noChangeArrowheads="1"/>
            </p:cNvSpPr>
            <p:nvPr/>
          </p:nvSpPr>
          <p:spPr bwMode="auto">
            <a:xfrm>
              <a:off x="453" y="1706"/>
              <a:ext cx="1974" cy="772"/>
            </a:xfrm>
            <a:prstGeom prst="rect">
              <a:avLst/>
            </a:prstGeom>
            <a:solidFill>
              <a:srgbClr val="B4A9E9">
                <a:alpha val="78999"/>
              </a:srgbClr>
            </a:solidFill>
            <a:ln>
              <a:noFill/>
            </a:ln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sp>
          <p:nvSpPr>
            <p:cNvPr id="19465" name="AutoShape 3"/>
            <p:cNvSpPr/>
            <p:nvPr/>
          </p:nvSpPr>
          <p:spPr>
            <a:xfrm>
              <a:off x="2404" y="414"/>
              <a:ext cx="2971" cy="3402"/>
            </a:xfrm>
            <a:custGeom>
              <a:avLst/>
              <a:gdLst/>
              <a:ahLst/>
              <a:cxnLst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2147483646"/>
                </a:cxn>
                <a:cxn ang="0">
                  <a:pos x="2147483646" y="0"/>
                </a:cxn>
              </a:cxnLst>
              <a:pathLst>
                <a:path w="2971" h="3402">
                  <a:moveTo>
                    <a:pt x="2971" y="0"/>
                  </a:moveTo>
                  <a:lnTo>
                    <a:pt x="10" y="1296"/>
                  </a:lnTo>
                  <a:lnTo>
                    <a:pt x="0" y="2046"/>
                  </a:lnTo>
                  <a:lnTo>
                    <a:pt x="2971" y="3402"/>
                  </a:lnTo>
                  <a:lnTo>
                    <a:pt x="2971" y="0"/>
                  </a:lnTo>
                  <a:close/>
                </a:path>
              </a:pathLst>
            </a:custGeom>
            <a:gradFill rotWithShape="1">
              <a:gsLst>
                <a:gs pos="0">
                  <a:srgbClr val="BFB6EC"/>
                </a:gs>
                <a:gs pos="100000">
                  <a:schemeClr val="bg1">
                    <a:alpha val="37000"/>
                  </a:schemeClr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9167" name="Group 15"/>
          <p:cNvGrpSpPr/>
          <p:nvPr/>
        </p:nvGrpSpPr>
        <p:grpSpPr>
          <a:xfrm>
            <a:off x="1584325" y="2551113"/>
            <a:ext cx="6169025" cy="3467100"/>
            <a:chOff x="499" y="890"/>
            <a:chExt cx="4400" cy="2495"/>
          </a:xfrm>
        </p:grpSpPr>
        <p:grpSp>
          <p:nvGrpSpPr>
            <p:cNvPr id="19467" name="Group 16"/>
            <p:cNvGrpSpPr/>
            <p:nvPr/>
          </p:nvGrpSpPr>
          <p:grpSpPr>
            <a:xfrm>
              <a:off x="2404" y="890"/>
              <a:ext cx="2495" cy="2495"/>
              <a:chOff x="2426" y="890"/>
              <a:chExt cx="2495" cy="2495"/>
            </a:xfrm>
          </p:grpSpPr>
          <p:grpSp>
            <p:nvGrpSpPr>
              <p:cNvPr id="19468" name="Group 17"/>
              <p:cNvGrpSpPr/>
              <p:nvPr/>
            </p:nvGrpSpPr>
            <p:grpSpPr>
              <a:xfrm>
                <a:off x="2426" y="890"/>
                <a:ext cx="1951" cy="862"/>
                <a:chOff x="2427" y="514"/>
                <a:chExt cx="1629" cy="1227"/>
              </a:xfrm>
            </p:grpSpPr>
            <p:sp>
              <p:nvSpPr>
                <p:cNvPr id="76816" name="Line 16"/>
                <p:cNvSpPr>
                  <a:spLocks noChangeShapeType="1"/>
                </p:cNvSpPr>
                <p:nvPr/>
              </p:nvSpPr>
              <p:spPr bwMode="auto">
                <a:xfrm flipV="1">
                  <a:off x="2427" y="1306"/>
                  <a:ext cx="563" cy="436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tailEnd type="triangle" w="lg" len="lg"/>
                </a:ln>
                <a:effectLst/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2800" b="1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endParaRPr>
                </a:p>
              </p:txBody>
            </p:sp>
            <p:sp>
              <p:nvSpPr>
                <p:cNvPr id="19470" name="Line 32"/>
                <p:cNvSpPr/>
                <p:nvPr/>
              </p:nvSpPr>
              <p:spPr>
                <a:xfrm flipV="1">
                  <a:off x="2896" y="514"/>
                  <a:ext cx="1160" cy="859"/>
                </a:xfrm>
                <a:prstGeom prst="line">
                  <a:avLst/>
                </a:prstGeom>
                <a:ln w="28575" cap="flat" cmpd="sng">
                  <a:solidFill>
                    <a:srgbClr val="FF33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71" name="Group 20"/>
              <p:cNvGrpSpPr/>
              <p:nvPr/>
            </p:nvGrpSpPr>
            <p:grpSpPr>
              <a:xfrm>
                <a:off x="2426" y="1412"/>
                <a:ext cx="2495" cy="507"/>
                <a:chOff x="2427" y="903"/>
                <a:chExt cx="2271" cy="1006"/>
              </a:xfrm>
            </p:grpSpPr>
            <p:sp>
              <p:nvSpPr>
                <p:cNvPr id="76817" name="Line 17"/>
                <p:cNvSpPr>
                  <a:spLocks noChangeShapeType="1"/>
                </p:cNvSpPr>
                <p:nvPr/>
              </p:nvSpPr>
              <p:spPr bwMode="auto">
                <a:xfrm flipV="1">
                  <a:off x="2427" y="1642"/>
                  <a:ext cx="627" cy="267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tailEnd type="triangle" w="lg" len="lg"/>
                </a:ln>
                <a:effectLst/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2800" b="1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endParaRPr>
                </a:p>
              </p:txBody>
            </p:sp>
            <p:sp>
              <p:nvSpPr>
                <p:cNvPr id="19473" name="Line 33"/>
                <p:cNvSpPr/>
                <p:nvPr/>
              </p:nvSpPr>
              <p:spPr>
                <a:xfrm flipV="1">
                  <a:off x="2896" y="903"/>
                  <a:ext cx="1802" cy="805"/>
                </a:xfrm>
                <a:prstGeom prst="line">
                  <a:avLst/>
                </a:prstGeom>
                <a:ln w="28575" cap="flat" cmpd="sng">
                  <a:solidFill>
                    <a:srgbClr val="FF33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74" name="Group 23"/>
              <p:cNvGrpSpPr/>
              <p:nvPr/>
            </p:nvGrpSpPr>
            <p:grpSpPr>
              <a:xfrm>
                <a:off x="2427" y="2108"/>
                <a:ext cx="2260" cy="7"/>
                <a:chOff x="2427" y="2069"/>
                <a:chExt cx="2260" cy="7"/>
              </a:xfrm>
            </p:grpSpPr>
            <p:sp>
              <p:nvSpPr>
                <p:cNvPr id="76818" name="Line 18"/>
                <p:cNvSpPr>
                  <a:spLocks noChangeShapeType="1"/>
                </p:cNvSpPr>
                <p:nvPr/>
              </p:nvSpPr>
              <p:spPr bwMode="auto">
                <a:xfrm>
                  <a:off x="2427" y="2076"/>
                  <a:ext cx="657" cy="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tailEnd type="triangle" w="lg" len="lg"/>
                </a:ln>
                <a:effectLst/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2800" b="1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endParaRPr>
                </a:p>
              </p:txBody>
            </p:sp>
            <p:sp>
              <p:nvSpPr>
                <p:cNvPr id="19476" name="Line 34"/>
                <p:cNvSpPr/>
                <p:nvPr/>
              </p:nvSpPr>
              <p:spPr>
                <a:xfrm>
                  <a:off x="2948" y="2069"/>
                  <a:ext cx="1739" cy="0"/>
                </a:xfrm>
                <a:prstGeom prst="line">
                  <a:avLst/>
                </a:prstGeom>
                <a:ln w="28575" cap="flat" cmpd="sng">
                  <a:solidFill>
                    <a:srgbClr val="FF33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77" name="Group 26"/>
              <p:cNvGrpSpPr/>
              <p:nvPr/>
            </p:nvGrpSpPr>
            <p:grpSpPr>
              <a:xfrm>
                <a:off x="2426" y="2273"/>
                <a:ext cx="2291" cy="522"/>
                <a:chOff x="2427" y="2244"/>
                <a:chExt cx="2381" cy="905"/>
              </a:xfrm>
            </p:grpSpPr>
            <p:sp>
              <p:nvSpPr>
                <p:cNvPr id="76819" name="Line 19"/>
                <p:cNvSpPr>
                  <a:spLocks noChangeShapeType="1"/>
                </p:cNvSpPr>
                <p:nvPr/>
              </p:nvSpPr>
              <p:spPr bwMode="auto">
                <a:xfrm>
                  <a:off x="2426" y="2245"/>
                  <a:ext cx="626" cy="234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tailEnd type="triangle" w="lg" len="lg"/>
                </a:ln>
                <a:effectLst/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2800" b="1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endParaRPr>
                </a:p>
              </p:txBody>
            </p:sp>
            <p:sp>
              <p:nvSpPr>
                <p:cNvPr id="19479" name="Line 35"/>
                <p:cNvSpPr/>
                <p:nvPr/>
              </p:nvSpPr>
              <p:spPr>
                <a:xfrm>
                  <a:off x="2959" y="2445"/>
                  <a:ext cx="1849" cy="704"/>
                </a:xfrm>
                <a:prstGeom prst="line">
                  <a:avLst/>
                </a:prstGeom>
                <a:ln w="28575" cap="flat" cmpd="sng">
                  <a:solidFill>
                    <a:srgbClr val="FF33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80" name="Group 29"/>
              <p:cNvGrpSpPr/>
              <p:nvPr/>
            </p:nvGrpSpPr>
            <p:grpSpPr>
              <a:xfrm>
                <a:off x="2426" y="2455"/>
                <a:ext cx="2110" cy="930"/>
                <a:chOff x="2427" y="2411"/>
                <a:chExt cx="2162" cy="1609"/>
              </a:xfrm>
            </p:grpSpPr>
            <p:sp>
              <p:nvSpPr>
                <p:cNvPr id="76820" name="Line 20"/>
                <p:cNvSpPr>
                  <a:spLocks noChangeShapeType="1"/>
                </p:cNvSpPr>
                <p:nvPr/>
              </p:nvSpPr>
              <p:spPr bwMode="auto">
                <a:xfrm>
                  <a:off x="2426" y="2411"/>
                  <a:ext cx="533" cy="403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tailEnd type="triangle" w="lg" len="lg"/>
                </a:ln>
                <a:effectLst/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2800" b="1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endParaRPr>
                </a:p>
              </p:txBody>
            </p:sp>
            <p:sp>
              <p:nvSpPr>
                <p:cNvPr id="19482" name="Line 36"/>
                <p:cNvSpPr/>
                <p:nvPr/>
              </p:nvSpPr>
              <p:spPr>
                <a:xfrm>
                  <a:off x="2865" y="2747"/>
                  <a:ext cx="1724" cy="1273"/>
                </a:xfrm>
                <a:prstGeom prst="line">
                  <a:avLst/>
                </a:prstGeom>
                <a:ln w="28575" cap="flat" cmpd="sng">
                  <a:solidFill>
                    <a:srgbClr val="FF33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</p:grpSp>
        <p:grpSp>
          <p:nvGrpSpPr>
            <p:cNvPr id="19483" name="Group 32"/>
            <p:cNvGrpSpPr/>
            <p:nvPr/>
          </p:nvGrpSpPr>
          <p:grpSpPr>
            <a:xfrm>
              <a:off x="499" y="1752"/>
              <a:ext cx="1928" cy="703"/>
              <a:chOff x="0" y="1661"/>
              <a:chExt cx="2472" cy="907"/>
            </a:xfrm>
          </p:grpSpPr>
          <p:sp>
            <p:nvSpPr>
              <p:cNvPr id="76806" name="Line 6"/>
              <p:cNvSpPr>
                <a:spLocks noChangeShapeType="1"/>
              </p:cNvSpPr>
              <p:nvPr/>
            </p:nvSpPr>
            <p:spPr bwMode="auto">
              <a:xfrm>
                <a:off x="1247" y="1889"/>
                <a:ext cx="1225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76807" name="Line 7"/>
              <p:cNvSpPr>
                <a:spLocks noChangeShapeType="1"/>
              </p:cNvSpPr>
              <p:nvPr/>
            </p:nvSpPr>
            <p:spPr bwMode="auto">
              <a:xfrm>
                <a:off x="1247" y="1662"/>
                <a:ext cx="1225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76808" name="Line 8"/>
              <p:cNvSpPr>
                <a:spLocks noChangeShapeType="1"/>
              </p:cNvSpPr>
              <p:nvPr/>
            </p:nvSpPr>
            <p:spPr bwMode="auto">
              <a:xfrm>
                <a:off x="1247" y="2341"/>
                <a:ext cx="1225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76809" name="Line 9"/>
              <p:cNvSpPr>
                <a:spLocks noChangeShapeType="1"/>
              </p:cNvSpPr>
              <p:nvPr/>
            </p:nvSpPr>
            <p:spPr bwMode="auto">
              <a:xfrm>
                <a:off x="1202" y="2568"/>
                <a:ext cx="1270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76810" name="Line 10"/>
              <p:cNvSpPr>
                <a:spLocks noChangeShapeType="1"/>
              </p:cNvSpPr>
              <p:nvPr/>
            </p:nvSpPr>
            <p:spPr bwMode="auto">
              <a:xfrm>
                <a:off x="1247" y="2116"/>
                <a:ext cx="1179" cy="0"/>
              </a:xfrm>
              <a:prstGeom prst="line">
                <a:avLst/>
              </a:prstGeom>
              <a:noFill/>
              <a:ln w="38100">
                <a:solidFill>
                  <a:srgbClr val="FF3300"/>
                </a:solidFill>
                <a:round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76823" name="Line 23"/>
              <p:cNvSpPr>
                <a:spLocks noChangeShapeType="1"/>
              </p:cNvSpPr>
              <p:nvPr/>
            </p:nvSpPr>
            <p:spPr bwMode="auto">
              <a:xfrm>
                <a:off x="0" y="1662"/>
                <a:ext cx="1292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triangle" w="lg" len="lg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76824" name="Line 24"/>
              <p:cNvSpPr>
                <a:spLocks noChangeShapeType="1"/>
              </p:cNvSpPr>
              <p:nvPr/>
            </p:nvSpPr>
            <p:spPr bwMode="auto">
              <a:xfrm>
                <a:off x="0" y="1889"/>
                <a:ext cx="1292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triangle" w="lg" len="lg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76825" name="Line 25"/>
              <p:cNvSpPr>
                <a:spLocks noChangeShapeType="1"/>
              </p:cNvSpPr>
              <p:nvPr/>
            </p:nvSpPr>
            <p:spPr bwMode="auto">
              <a:xfrm>
                <a:off x="0" y="2116"/>
                <a:ext cx="1292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triangle" w="lg" len="lg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76826" name="Line 26"/>
              <p:cNvSpPr>
                <a:spLocks noChangeShapeType="1"/>
              </p:cNvSpPr>
              <p:nvPr/>
            </p:nvSpPr>
            <p:spPr bwMode="auto">
              <a:xfrm>
                <a:off x="0" y="2341"/>
                <a:ext cx="1292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triangle" w="lg" len="lg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76827" name="Line 27"/>
              <p:cNvSpPr>
                <a:spLocks noChangeShapeType="1"/>
              </p:cNvSpPr>
              <p:nvPr/>
            </p:nvSpPr>
            <p:spPr bwMode="auto">
              <a:xfrm>
                <a:off x="0" y="2568"/>
                <a:ext cx="1292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triangle" w="lg" len="lg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49198" name="Group 46"/>
          <p:cNvGrpSpPr/>
          <p:nvPr/>
        </p:nvGrpSpPr>
        <p:grpSpPr>
          <a:xfrm>
            <a:off x="1116013" y="3384550"/>
            <a:ext cx="7185025" cy="1763713"/>
            <a:chOff x="703" y="2050"/>
            <a:chExt cx="4526" cy="1111"/>
          </a:xfrm>
        </p:grpSpPr>
        <p:sp>
          <p:nvSpPr>
            <p:cNvPr id="76805" name="Line 5"/>
            <p:cNvSpPr>
              <a:spLocks noChangeShapeType="1"/>
            </p:cNvSpPr>
            <p:nvPr/>
          </p:nvSpPr>
          <p:spPr bwMode="auto">
            <a:xfrm>
              <a:off x="703" y="2614"/>
              <a:ext cx="4526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lgDashDot"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grpSp>
          <p:nvGrpSpPr>
            <p:cNvPr id="19496" name="Group 45"/>
            <p:cNvGrpSpPr/>
            <p:nvPr/>
          </p:nvGrpSpPr>
          <p:grpSpPr>
            <a:xfrm>
              <a:off x="2566" y="2050"/>
              <a:ext cx="220" cy="1111"/>
              <a:chOff x="2575" y="2050"/>
              <a:chExt cx="220" cy="1111"/>
            </a:xfrm>
          </p:grpSpPr>
          <p:sp>
            <p:nvSpPr>
              <p:cNvPr id="19497" name="xjhgx3"/>
              <p:cNvSpPr/>
              <p:nvPr/>
            </p:nvSpPr>
            <p:spPr>
              <a:xfrm>
                <a:off x="2575" y="2050"/>
                <a:ext cx="220" cy="1111"/>
              </a:xfrm>
              <a:custGeom>
                <a:avLst/>
                <a:gdLst/>
                <a:ahLst/>
                <a:cxnLst>
                  <a:cxn ang="0">
                    <a:pos x="220" y="0"/>
                  </a:cxn>
                  <a:cxn ang="0">
                    <a:pos x="204" y="68"/>
                  </a:cxn>
                  <a:cxn ang="0">
                    <a:pos x="190" y="137"/>
                  </a:cxn>
                  <a:cxn ang="0">
                    <a:pos x="178" y="206"/>
                  </a:cxn>
                  <a:cxn ang="0">
                    <a:pos x="168" y="275"/>
                  </a:cxn>
                  <a:cxn ang="0">
                    <a:pos x="160" y="345"/>
                  </a:cxn>
                  <a:cxn ang="0">
                    <a:pos x="155" y="415"/>
                  </a:cxn>
                  <a:cxn ang="0">
                    <a:pos x="152" y="485"/>
                  </a:cxn>
                  <a:cxn ang="0">
                    <a:pos x="150" y="556"/>
                  </a:cxn>
                  <a:cxn ang="0">
                    <a:pos x="152" y="626"/>
                  </a:cxn>
                  <a:cxn ang="0">
                    <a:pos x="155" y="696"/>
                  </a:cxn>
                  <a:cxn ang="0">
                    <a:pos x="160" y="766"/>
                  </a:cxn>
                  <a:cxn ang="0">
                    <a:pos x="168" y="836"/>
                  </a:cxn>
                  <a:cxn ang="0">
                    <a:pos x="178" y="905"/>
                  </a:cxn>
                  <a:cxn ang="0">
                    <a:pos x="190" y="974"/>
                  </a:cxn>
                  <a:cxn ang="0">
                    <a:pos x="204" y="1043"/>
                  </a:cxn>
                  <a:cxn ang="0">
                    <a:pos x="220" y="1111"/>
                  </a:cxn>
                  <a:cxn ang="0">
                    <a:pos x="0" y="1111"/>
                  </a:cxn>
                  <a:cxn ang="0">
                    <a:pos x="16" y="1043"/>
                  </a:cxn>
                  <a:cxn ang="0">
                    <a:pos x="30" y="974"/>
                  </a:cxn>
                  <a:cxn ang="0">
                    <a:pos x="42" y="905"/>
                  </a:cxn>
                  <a:cxn ang="0">
                    <a:pos x="52" y="836"/>
                  </a:cxn>
                  <a:cxn ang="0">
                    <a:pos x="60" y="766"/>
                  </a:cxn>
                  <a:cxn ang="0">
                    <a:pos x="65" y="696"/>
                  </a:cxn>
                  <a:cxn ang="0">
                    <a:pos x="68" y="626"/>
                  </a:cxn>
                  <a:cxn ang="0">
                    <a:pos x="70" y="556"/>
                  </a:cxn>
                  <a:cxn ang="0">
                    <a:pos x="68" y="485"/>
                  </a:cxn>
                  <a:cxn ang="0">
                    <a:pos x="65" y="415"/>
                  </a:cxn>
                  <a:cxn ang="0">
                    <a:pos x="60" y="345"/>
                  </a:cxn>
                  <a:cxn ang="0">
                    <a:pos x="52" y="275"/>
                  </a:cxn>
                  <a:cxn ang="0">
                    <a:pos x="42" y="206"/>
                  </a:cxn>
                  <a:cxn ang="0">
                    <a:pos x="30" y="137"/>
                  </a:cxn>
                  <a:cxn ang="0">
                    <a:pos x="16" y="68"/>
                  </a:cxn>
                  <a:cxn ang="0">
                    <a:pos x="0" y="0"/>
                  </a:cxn>
                  <a:cxn ang="0">
                    <a:pos x="220" y="0"/>
                  </a:cxn>
                </a:cxnLst>
                <a:pathLst>
                  <a:path w="980" h="4408">
                    <a:moveTo>
                      <a:pt x="980" y="0"/>
                    </a:moveTo>
                    <a:lnTo>
                      <a:pt x="907" y="270"/>
                    </a:lnTo>
                    <a:lnTo>
                      <a:pt x="845" y="542"/>
                    </a:lnTo>
                    <a:lnTo>
                      <a:pt x="791" y="816"/>
                    </a:lnTo>
                    <a:lnTo>
                      <a:pt x="748" y="1091"/>
                    </a:lnTo>
                    <a:lnTo>
                      <a:pt x="714" y="1368"/>
                    </a:lnTo>
                    <a:lnTo>
                      <a:pt x="689" y="1646"/>
                    </a:lnTo>
                    <a:lnTo>
                      <a:pt x="675" y="1925"/>
                    </a:lnTo>
                    <a:lnTo>
                      <a:pt x="670" y="2204"/>
                    </a:lnTo>
                    <a:lnTo>
                      <a:pt x="675" y="2483"/>
                    </a:lnTo>
                    <a:lnTo>
                      <a:pt x="689" y="2762"/>
                    </a:lnTo>
                    <a:lnTo>
                      <a:pt x="714" y="3040"/>
                    </a:lnTo>
                    <a:lnTo>
                      <a:pt x="748" y="3317"/>
                    </a:lnTo>
                    <a:lnTo>
                      <a:pt x="791" y="3592"/>
                    </a:lnTo>
                    <a:lnTo>
                      <a:pt x="845" y="3866"/>
                    </a:lnTo>
                    <a:lnTo>
                      <a:pt x="907" y="4138"/>
                    </a:lnTo>
                    <a:lnTo>
                      <a:pt x="980" y="4408"/>
                    </a:lnTo>
                    <a:lnTo>
                      <a:pt x="0" y="4408"/>
                    </a:lnTo>
                    <a:lnTo>
                      <a:pt x="73" y="4138"/>
                    </a:lnTo>
                    <a:lnTo>
                      <a:pt x="135" y="3866"/>
                    </a:lnTo>
                    <a:lnTo>
                      <a:pt x="189" y="3592"/>
                    </a:lnTo>
                    <a:lnTo>
                      <a:pt x="232" y="3317"/>
                    </a:lnTo>
                    <a:lnTo>
                      <a:pt x="266" y="3040"/>
                    </a:lnTo>
                    <a:lnTo>
                      <a:pt x="291" y="2762"/>
                    </a:lnTo>
                    <a:lnTo>
                      <a:pt x="305" y="2483"/>
                    </a:lnTo>
                    <a:lnTo>
                      <a:pt x="310" y="2204"/>
                    </a:lnTo>
                    <a:lnTo>
                      <a:pt x="305" y="1925"/>
                    </a:lnTo>
                    <a:lnTo>
                      <a:pt x="291" y="1646"/>
                    </a:lnTo>
                    <a:lnTo>
                      <a:pt x="266" y="1368"/>
                    </a:lnTo>
                    <a:lnTo>
                      <a:pt x="232" y="1091"/>
                    </a:lnTo>
                    <a:lnTo>
                      <a:pt x="189" y="816"/>
                    </a:lnTo>
                    <a:lnTo>
                      <a:pt x="135" y="542"/>
                    </a:lnTo>
                    <a:lnTo>
                      <a:pt x="73" y="270"/>
                    </a:lnTo>
                    <a:lnTo>
                      <a:pt x="0" y="0"/>
                    </a:lnTo>
                    <a:lnTo>
                      <a:pt x="98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5FFFF"/>
                  </a:gs>
                  <a:gs pos="50000">
                    <a:srgbClr val="47FFFF"/>
                  </a:gs>
                  <a:gs pos="100000">
                    <a:srgbClr val="D5FFFF"/>
                  </a:gs>
                </a:gsLst>
                <a:lin ang="5400000" scaled="1"/>
                <a:tileRect/>
              </a:gradFill>
              <a:ln w="28575" cap="flat" cmpd="sng">
                <a:solidFill>
                  <a:srgbClr val="2D5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9498" name="Oval 44"/>
              <p:cNvSpPr/>
              <p:nvPr/>
            </p:nvSpPr>
            <p:spPr>
              <a:xfrm>
                <a:off x="2653" y="2568"/>
                <a:ext cx="46" cy="46"/>
              </a:xfrm>
              <a:prstGeom prst="ellipse">
                <a:avLst/>
              </a:prstGeom>
              <a:solidFill>
                <a:srgbClr val="FFFF99"/>
              </a:solidFill>
              <a:ln w="9525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pic>
        <p:nvPicPr>
          <p:cNvPr id="19499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49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49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/>
      <p:bldP spid="4916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9" name="TextBox 38"/>
          <p:cNvSpPr txBox="1"/>
          <p:nvPr/>
        </p:nvSpPr>
        <p:spPr>
          <a:xfrm>
            <a:off x="971550" y="1362075"/>
            <a:ext cx="48609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zh-CN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凹透镜有焦点吗？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924300" y="1362075"/>
            <a:ext cx="489585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zh-CN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把折射光线反向延长看一看。</a:t>
            </a:r>
            <a:endParaRPr lang="en-US" altLang="zh-CN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0484" name="Group 47"/>
          <p:cNvGrpSpPr/>
          <p:nvPr/>
        </p:nvGrpSpPr>
        <p:grpSpPr>
          <a:xfrm>
            <a:off x="2051050" y="2690813"/>
            <a:ext cx="5759450" cy="2016125"/>
            <a:chOff x="1179" y="1752"/>
            <a:chExt cx="3628" cy="1270"/>
          </a:xfrm>
        </p:grpSpPr>
        <p:sp>
          <p:nvSpPr>
            <p:cNvPr id="20485" name="Line 3"/>
            <p:cNvSpPr/>
            <p:nvPr/>
          </p:nvSpPr>
          <p:spPr>
            <a:xfrm>
              <a:off x="1179" y="2395"/>
              <a:ext cx="3628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lgDashDot"/>
              <a:miter/>
              <a:headEnd type="none" w="med" len="med"/>
              <a:tailEnd type="none" w="med" len="med"/>
            </a:ln>
          </p:spPr>
        </p:sp>
        <p:sp>
          <p:nvSpPr>
            <p:cNvPr id="20486" name="xjhgx3"/>
            <p:cNvSpPr/>
            <p:nvPr/>
          </p:nvSpPr>
          <p:spPr>
            <a:xfrm>
              <a:off x="2563" y="1752"/>
              <a:ext cx="249" cy="1270"/>
            </a:xfrm>
            <a:custGeom>
              <a:avLst/>
              <a:gdLst/>
              <a:ahLst/>
              <a:cxnLst>
                <a:cxn ang="0">
                  <a:pos x="249" y="0"/>
                </a:cxn>
                <a:cxn ang="0">
                  <a:pos x="230" y="78"/>
                </a:cxn>
                <a:cxn ang="0">
                  <a:pos x="215" y="156"/>
                </a:cxn>
                <a:cxn ang="0">
                  <a:pos x="201" y="235"/>
                </a:cxn>
                <a:cxn ang="0">
                  <a:pos x="190" y="314"/>
                </a:cxn>
                <a:cxn ang="0">
                  <a:pos x="181" y="394"/>
                </a:cxn>
                <a:cxn ang="0">
                  <a:pos x="175" y="474"/>
                </a:cxn>
                <a:cxn ang="0">
                  <a:pos x="172" y="555"/>
                </a:cxn>
                <a:cxn ang="0">
                  <a:pos x="170" y="635"/>
                </a:cxn>
                <a:cxn ang="0">
                  <a:pos x="172" y="715"/>
                </a:cxn>
                <a:cxn ang="0">
                  <a:pos x="175" y="796"/>
                </a:cxn>
                <a:cxn ang="0">
                  <a:pos x="181" y="876"/>
                </a:cxn>
                <a:cxn ang="0">
                  <a:pos x="190" y="956"/>
                </a:cxn>
                <a:cxn ang="0">
                  <a:pos x="201" y="1035"/>
                </a:cxn>
                <a:cxn ang="0">
                  <a:pos x="215" y="1114"/>
                </a:cxn>
                <a:cxn ang="0">
                  <a:pos x="230" y="1192"/>
                </a:cxn>
                <a:cxn ang="0">
                  <a:pos x="249" y="1270"/>
                </a:cxn>
                <a:cxn ang="0">
                  <a:pos x="0" y="1270"/>
                </a:cxn>
                <a:cxn ang="0">
                  <a:pos x="19" y="1192"/>
                </a:cxn>
                <a:cxn ang="0">
                  <a:pos x="34" y="1114"/>
                </a:cxn>
                <a:cxn ang="0">
                  <a:pos x="48" y="1035"/>
                </a:cxn>
                <a:cxn ang="0">
                  <a:pos x="59" y="956"/>
                </a:cxn>
                <a:cxn ang="0">
                  <a:pos x="68" y="876"/>
                </a:cxn>
                <a:cxn ang="0">
                  <a:pos x="74" y="796"/>
                </a:cxn>
                <a:cxn ang="0">
                  <a:pos x="77" y="715"/>
                </a:cxn>
                <a:cxn ang="0">
                  <a:pos x="79" y="635"/>
                </a:cxn>
                <a:cxn ang="0">
                  <a:pos x="77" y="555"/>
                </a:cxn>
                <a:cxn ang="0">
                  <a:pos x="74" y="474"/>
                </a:cxn>
                <a:cxn ang="0">
                  <a:pos x="68" y="394"/>
                </a:cxn>
                <a:cxn ang="0">
                  <a:pos x="59" y="314"/>
                </a:cxn>
                <a:cxn ang="0">
                  <a:pos x="48" y="235"/>
                </a:cxn>
                <a:cxn ang="0">
                  <a:pos x="34" y="156"/>
                </a:cxn>
                <a:cxn ang="0">
                  <a:pos x="19" y="78"/>
                </a:cxn>
                <a:cxn ang="0">
                  <a:pos x="0" y="0"/>
                </a:cxn>
                <a:cxn ang="0">
                  <a:pos x="249" y="0"/>
                </a:cxn>
              </a:cxnLst>
              <a:pathLst>
                <a:path w="980" h="4408">
                  <a:moveTo>
                    <a:pt x="980" y="0"/>
                  </a:moveTo>
                  <a:lnTo>
                    <a:pt x="907" y="270"/>
                  </a:lnTo>
                  <a:lnTo>
                    <a:pt x="845" y="542"/>
                  </a:lnTo>
                  <a:lnTo>
                    <a:pt x="791" y="816"/>
                  </a:lnTo>
                  <a:lnTo>
                    <a:pt x="748" y="1091"/>
                  </a:lnTo>
                  <a:lnTo>
                    <a:pt x="714" y="1368"/>
                  </a:lnTo>
                  <a:lnTo>
                    <a:pt x="689" y="1646"/>
                  </a:lnTo>
                  <a:lnTo>
                    <a:pt x="675" y="1925"/>
                  </a:lnTo>
                  <a:lnTo>
                    <a:pt x="670" y="2204"/>
                  </a:lnTo>
                  <a:lnTo>
                    <a:pt x="675" y="2483"/>
                  </a:lnTo>
                  <a:lnTo>
                    <a:pt x="689" y="2762"/>
                  </a:lnTo>
                  <a:lnTo>
                    <a:pt x="714" y="3040"/>
                  </a:lnTo>
                  <a:lnTo>
                    <a:pt x="748" y="3317"/>
                  </a:lnTo>
                  <a:lnTo>
                    <a:pt x="791" y="3592"/>
                  </a:lnTo>
                  <a:lnTo>
                    <a:pt x="845" y="3866"/>
                  </a:lnTo>
                  <a:lnTo>
                    <a:pt x="907" y="4138"/>
                  </a:lnTo>
                  <a:lnTo>
                    <a:pt x="980" y="4408"/>
                  </a:lnTo>
                  <a:lnTo>
                    <a:pt x="0" y="4408"/>
                  </a:lnTo>
                  <a:lnTo>
                    <a:pt x="73" y="4138"/>
                  </a:lnTo>
                  <a:lnTo>
                    <a:pt x="135" y="3866"/>
                  </a:lnTo>
                  <a:lnTo>
                    <a:pt x="189" y="3592"/>
                  </a:lnTo>
                  <a:lnTo>
                    <a:pt x="232" y="3317"/>
                  </a:lnTo>
                  <a:lnTo>
                    <a:pt x="266" y="3040"/>
                  </a:lnTo>
                  <a:lnTo>
                    <a:pt x="291" y="2762"/>
                  </a:lnTo>
                  <a:lnTo>
                    <a:pt x="305" y="2483"/>
                  </a:lnTo>
                  <a:lnTo>
                    <a:pt x="310" y="2204"/>
                  </a:lnTo>
                  <a:lnTo>
                    <a:pt x="305" y="1925"/>
                  </a:lnTo>
                  <a:lnTo>
                    <a:pt x="291" y="1646"/>
                  </a:lnTo>
                  <a:lnTo>
                    <a:pt x="266" y="1368"/>
                  </a:lnTo>
                  <a:lnTo>
                    <a:pt x="232" y="1091"/>
                  </a:lnTo>
                  <a:lnTo>
                    <a:pt x="189" y="816"/>
                  </a:lnTo>
                  <a:lnTo>
                    <a:pt x="135" y="542"/>
                  </a:lnTo>
                  <a:lnTo>
                    <a:pt x="73" y="270"/>
                  </a:lnTo>
                  <a:lnTo>
                    <a:pt x="0" y="0"/>
                  </a:lnTo>
                  <a:lnTo>
                    <a:pt x="98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FFFF"/>
                </a:gs>
                <a:gs pos="50000">
                  <a:srgbClr val="47FFFF"/>
                </a:gs>
                <a:gs pos="100000">
                  <a:srgbClr val="D5FFFF"/>
                </a:gs>
              </a:gsLst>
              <a:lin ang="5400000" scaled="1"/>
              <a:tileRect/>
            </a:gradFill>
            <a:ln w="2857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39" name="Oval 39"/>
            <p:cNvSpPr>
              <a:spLocks noChangeArrowheads="1"/>
            </p:cNvSpPr>
            <p:nvPr/>
          </p:nvSpPr>
          <p:spPr bwMode="auto">
            <a:xfrm>
              <a:off x="2653" y="2364"/>
              <a:ext cx="68" cy="68"/>
            </a:xfrm>
            <a:prstGeom prst="ellipse">
              <a:avLst/>
            </a:prstGeom>
            <a:solidFill>
              <a:srgbClr val="FFFF66"/>
            </a:solidFill>
            <a:ln w="9525" algn="ctr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grpSp>
        <p:nvGrpSpPr>
          <p:cNvPr id="16429" name="Group 45"/>
          <p:cNvGrpSpPr/>
          <p:nvPr/>
        </p:nvGrpSpPr>
        <p:grpSpPr>
          <a:xfrm>
            <a:off x="1800225" y="2222500"/>
            <a:ext cx="5130800" cy="2997200"/>
            <a:chOff x="1219" y="1451"/>
            <a:chExt cx="3368" cy="1888"/>
          </a:xfrm>
        </p:grpSpPr>
        <p:grpSp>
          <p:nvGrpSpPr>
            <p:cNvPr id="20489" name="Group 42"/>
            <p:cNvGrpSpPr/>
            <p:nvPr/>
          </p:nvGrpSpPr>
          <p:grpSpPr>
            <a:xfrm>
              <a:off x="1229" y="1979"/>
              <a:ext cx="1679" cy="8"/>
              <a:chOff x="1229" y="1979"/>
              <a:chExt cx="1679" cy="8"/>
            </a:xfrm>
          </p:grpSpPr>
          <p:sp>
            <p:nvSpPr>
              <p:cNvPr id="20490" name="Line 5"/>
              <p:cNvSpPr/>
              <p:nvPr/>
            </p:nvSpPr>
            <p:spPr>
              <a:xfrm>
                <a:off x="1229" y="1987"/>
                <a:ext cx="167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0491" name="Line 33"/>
              <p:cNvSpPr/>
              <p:nvPr/>
            </p:nvSpPr>
            <p:spPr>
              <a:xfrm flipV="1">
                <a:off x="1837" y="1979"/>
                <a:ext cx="181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  <p:grpSp>
          <p:nvGrpSpPr>
            <p:cNvPr id="20492" name="Group 43"/>
            <p:cNvGrpSpPr/>
            <p:nvPr/>
          </p:nvGrpSpPr>
          <p:grpSpPr>
            <a:xfrm>
              <a:off x="1237" y="2387"/>
              <a:ext cx="1679" cy="8"/>
              <a:chOff x="1237" y="2387"/>
              <a:chExt cx="1679" cy="8"/>
            </a:xfrm>
          </p:grpSpPr>
          <p:sp>
            <p:nvSpPr>
              <p:cNvPr id="20493" name="Line 11"/>
              <p:cNvSpPr/>
              <p:nvPr/>
            </p:nvSpPr>
            <p:spPr>
              <a:xfrm>
                <a:off x="1237" y="2395"/>
                <a:ext cx="167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0494" name="Line 34"/>
              <p:cNvSpPr/>
              <p:nvPr/>
            </p:nvSpPr>
            <p:spPr>
              <a:xfrm flipV="1">
                <a:off x="1837" y="2387"/>
                <a:ext cx="181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  <p:grpSp>
          <p:nvGrpSpPr>
            <p:cNvPr id="20495" name="Group 44"/>
            <p:cNvGrpSpPr/>
            <p:nvPr/>
          </p:nvGrpSpPr>
          <p:grpSpPr>
            <a:xfrm>
              <a:off x="1219" y="2795"/>
              <a:ext cx="1679" cy="9"/>
              <a:chOff x="1219" y="2795"/>
              <a:chExt cx="1679" cy="9"/>
            </a:xfrm>
          </p:grpSpPr>
          <p:sp>
            <p:nvSpPr>
              <p:cNvPr id="20496" name="Line 8"/>
              <p:cNvSpPr/>
              <p:nvPr/>
            </p:nvSpPr>
            <p:spPr>
              <a:xfrm>
                <a:off x="1219" y="2804"/>
                <a:ext cx="167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0497" name="Line 35"/>
              <p:cNvSpPr/>
              <p:nvPr/>
            </p:nvSpPr>
            <p:spPr>
              <a:xfrm flipV="1">
                <a:off x="1905" y="2795"/>
                <a:ext cx="135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  <p:grpSp>
          <p:nvGrpSpPr>
            <p:cNvPr id="20498" name="Group 40"/>
            <p:cNvGrpSpPr/>
            <p:nvPr/>
          </p:nvGrpSpPr>
          <p:grpSpPr>
            <a:xfrm>
              <a:off x="2857" y="1451"/>
              <a:ext cx="1667" cy="536"/>
              <a:chOff x="2857" y="1451"/>
              <a:chExt cx="1667" cy="536"/>
            </a:xfrm>
          </p:grpSpPr>
          <p:sp>
            <p:nvSpPr>
              <p:cNvPr id="20499" name="Freeform 14"/>
              <p:cNvSpPr/>
              <p:nvPr/>
            </p:nvSpPr>
            <p:spPr>
              <a:xfrm>
                <a:off x="2857" y="1451"/>
                <a:ext cx="1667" cy="536"/>
              </a:xfrm>
              <a:custGeom>
                <a:avLst/>
                <a:gdLst/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500" name="Line 36"/>
              <p:cNvSpPr/>
              <p:nvPr/>
            </p:nvSpPr>
            <p:spPr>
              <a:xfrm flipV="1">
                <a:off x="3356" y="1774"/>
                <a:ext cx="204" cy="68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  <p:grpSp>
          <p:nvGrpSpPr>
            <p:cNvPr id="20501" name="Group 41"/>
            <p:cNvGrpSpPr/>
            <p:nvPr/>
          </p:nvGrpSpPr>
          <p:grpSpPr>
            <a:xfrm>
              <a:off x="2902" y="2803"/>
              <a:ext cx="1667" cy="536"/>
              <a:chOff x="2902" y="2803"/>
              <a:chExt cx="1667" cy="536"/>
            </a:xfrm>
          </p:grpSpPr>
          <p:sp>
            <p:nvSpPr>
              <p:cNvPr id="20502" name="Freeform 17"/>
              <p:cNvSpPr/>
              <p:nvPr/>
            </p:nvSpPr>
            <p:spPr>
              <a:xfrm flipV="1">
                <a:off x="2902" y="2803"/>
                <a:ext cx="1667" cy="536"/>
              </a:xfrm>
              <a:custGeom>
                <a:avLst/>
                <a:gdLst/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503" name="Line 37"/>
              <p:cNvSpPr/>
              <p:nvPr/>
            </p:nvSpPr>
            <p:spPr>
              <a:xfrm>
                <a:off x="3447" y="2954"/>
                <a:ext cx="181" cy="68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  <p:grpSp>
          <p:nvGrpSpPr>
            <p:cNvPr id="20504" name="Group 39"/>
            <p:cNvGrpSpPr/>
            <p:nvPr/>
          </p:nvGrpSpPr>
          <p:grpSpPr>
            <a:xfrm>
              <a:off x="2908" y="2387"/>
              <a:ext cx="1679" cy="9"/>
              <a:chOff x="2908" y="2387"/>
              <a:chExt cx="1679" cy="9"/>
            </a:xfrm>
          </p:grpSpPr>
          <p:sp>
            <p:nvSpPr>
              <p:cNvPr id="20505" name="Line 20"/>
              <p:cNvSpPr/>
              <p:nvPr/>
            </p:nvSpPr>
            <p:spPr>
              <a:xfrm>
                <a:off x="2908" y="2396"/>
                <a:ext cx="167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0506" name="Line 38"/>
              <p:cNvSpPr/>
              <p:nvPr/>
            </p:nvSpPr>
            <p:spPr>
              <a:xfrm flipV="1">
                <a:off x="3583" y="2387"/>
                <a:ext cx="181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</p:grpSp>
      <p:grpSp>
        <p:nvGrpSpPr>
          <p:cNvPr id="16437" name="Group 53"/>
          <p:cNvGrpSpPr/>
          <p:nvPr/>
        </p:nvGrpSpPr>
        <p:grpSpPr>
          <a:xfrm>
            <a:off x="2627313" y="3051175"/>
            <a:ext cx="1908175" cy="1331913"/>
            <a:chOff x="1655" y="1979"/>
            <a:chExt cx="1202" cy="839"/>
          </a:xfrm>
        </p:grpSpPr>
        <p:sp>
          <p:nvSpPr>
            <p:cNvPr id="20508" name="Line 49"/>
            <p:cNvSpPr/>
            <p:nvPr/>
          </p:nvSpPr>
          <p:spPr>
            <a:xfrm flipH="1" flipV="1">
              <a:off x="1678" y="2409"/>
              <a:ext cx="1179" cy="409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</p:spPr>
        </p:sp>
        <p:sp>
          <p:nvSpPr>
            <p:cNvPr id="20509" name="Line 51"/>
            <p:cNvSpPr/>
            <p:nvPr/>
          </p:nvSpPr>
          <p:spPr>
            <a:xfrm flipH="1">
              <a:off x="1678" y="1979"/>
              <a:ext cx="1157" cy="40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</p:spPr>
        </p:sp>
        <p:sp>
          <p:nvSpPr>
            <p:cNvPr id="20510" name="Line 52"/>
            <p:cNvSpPr/>
            <p:nvPr/>
          </p:nvSpPr>
          <p:spPr>
            <a:xfrm flipH="1">
              <a:off x="1655" y="2409"/>
              <a:ext cx="1134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</p:spPr>
        </p:sp>
      </p:grpSp>
      <p:sp>
        <p:nvSpPr>
          <p:cNvPr id="22" name="Oval 22"/>
          <p:cNvSpPr>
            <a:spLocks noChangeAspect="1"/>
          </p:cNvSpPr>
          <p:nvPr/>
        </p:nvSpPr>
        <p:spPr>
          <a:xfrm>
            <a:off x="2627313" y="3662363"/>
            <a:ext cx="107950" cy="107950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sz="28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0488" name="AutoShape 28"/>
          <p:cNvSpPr/>
          <p:nvPr/>
        </p:nvSpPr>
        <p:spPr>
          <a:xfrm rot="10800000">
            <a:off x="900113" y="2081213"/>
            <a:ext cx="1547812" cy="719137"/>
          </a:xfrm>
          <a:prstGeom prst="wedgeRoundRectCallout">
            <a:avLst>
              <a:gd name="adj1" fmla="val -62208"/>
              <a:gd name="adj2" fmla="val -167000"/>
              <a:gd name="adj3" fmla="val 16667"/>
            </a:avLst>
          </a:prstGeom>
          <a:noFill/>
          <a:ln w="28575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10800000" lIns="0" rIns="0" anchor="t" anchorCtr="0"/>
          <a:p>
            <a:pPr algn="ctr"/>
            <a:r>
              <a:rPr lang="zh-CN" altLang="zh-CN" sz="2800" dirty="0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焦点</a:t>
            </a:r>
            <a:endParaRPr lang="zh-CN" altLang="zh-CN" sz="28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6838" name="Text Box 38"/>
          <p:cNvSpPr txBox="1"/>
          <p:nvPr/>
        </p:nvSpPr>
        <p:spPr>
          <a:xfrm>
            <a:off x="755650" y="2114550"/>
            <a:ext cx="936625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虚</a:t>
            </a:r>
            <a:endParaRPr lang="zh-CN" altLang="en-US" dirty="0">
              <a:solidFill>
                <a:srgbClr val="0066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6821" name="Text Box 21"/>
          <p:cNvSpPr txBox="1"/>
          <p:nvPr/>
        </p:nvSpPr>
        <p:spPr>
          <a:xfrm>
            <a:off x="2411413" y="3086100"/>
            <a:ext cx="612775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i="1" dirty="0">
                <a:solidFill>
                  <a:srgbClr val="0066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endParaRPr lang="en-US" altLang="zh-CN" i="1" dirty="0">
              <a:solidFill>
                <a:srgbClr val="0066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6445" name="Group 61"/>
          <p:cNvGrpSpPr/>
          <p:nvPr/>
        </p:nvGrpSpPr>
        <p:grpSpPr>
          <a:xfrm>
            <a:off x="2663825" y="3806825"/>
            <a:ext cx="1763713" cy="1368425"/>
            <a:chOff x="1678" y="2455"/>
            <a:chExt cx="1111" cy="862"/>
          </a:xfrm>
        </p:grpSpPr>
        <p:sp>
          <p:nvSpPr>
            <p:cNvPr id="20516" name="Line 57"/>
            <p:cNvSpPr/>
            <p:nvPr/>
          </p:nvSpPr>
          <p:spPr>
            <a:xfrm>
              <a:off x="2789" y="3045"/>
              <a:ext cx="0" cy="204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0517" name="Line 58"/>
            <p:cNvSpPr/>
            <p:nvPr/>
          </p:nvSpPr>
          <p:spPr>
            <a:xfrm>
              <a:off x="1678" y="2455"/>
              <a:ext cx="0" cy="86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0518" name="Line 59"/>
            <p:cNvSpPr/>
            <p:nvPr/>
          </p:nvSpPr>
          <p:spPr>
            <a:xfrm>
              <a:off x="1701" y="3181"/>
              <a:ext cx="1088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triangle" w="med" len="lg"/>
              <a:tailEnd type="triangle" w="med" len="lg"/>
            </a:ln>
          </p:spPr>
        </p:sp>
        <p:sp>
          <p:nvSpPr>
            <p:cNvPr id="20519" name="Text Box 38"/>
            <p:cNvSpPr txBox="1"/>
            <p:nvPr/>
          </p:nvSpPr>
          <p:spPr>
            <a:xfrm>
              <a:off x="2154" y="2976"/>
              <a:ext cx="250" cy="307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lIns="0" tIns="0" rIns="0" bIns="0"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endPara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4" name="Text Box 38"/>
          <p:cNvSpPr txBox="1"/>
          <p:nvPr/>
        </p:nvSpPr>
        <p:spPr>
          <a:xfrm>
            <a:off x="3059113" y="5138738"/>
            <a:ext cx="1403350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焦距</a:t>
            </a:r>
            <a:endParaRPr lang="zh-CN" altLang="en-US" sz="2800" dirty="0">
              <a:solidFill>
                <a:srgbClr val="0066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6449" name="Group 65"/>
          <p:cNvGrpSpPr/>
          <p:nvPr/>
        </p:nvGrpSpPr>
        <p:grpSpPr>
          <a:xfrm>
            <a:off x="6011863" y="3049588"/>
            <a:ext cx="612775" cy="720725"/>
            <a:chOff x="3765" y="1638"/>
            <a:chExt cx="386" cy="454"/>
          </a:xfrm>
        </p:grpSpPr>
        <p:sp>
          <p:nvSpPr>
            <p:cNvPr id="20522" name="Oval 63"/>
            <p:cNvSpPr/>
            <p:nvPr/>
          </p:nvSpPr>
          <p:spPr>
            <a:xfrm>
              <a:off x="3878" y="2024"/>
              <a:ext cx="68" cy="68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CC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0523" name="Text Box 21"/>
            <p:cNvSpPr txBox="1"/>
            <p:nvPr/>
          </p:nvSpPr>
          <p:spPr>
            <a:xfrm>
              <a:off x="3765" y="1638"/>
              <a:ext cx="38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i="1" dirty="0">
                  <a:solidFill>
                    <a:srgbClr val="0066CC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endParaRPr lang="en-US" altLang="zh-CN" i="1" dirty="0">
                <a:solidFill>
                  <a:srgbClr val="0066CC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6" name="TextBox 39"/>
          <p:cNvSpPr txBox="1"/>
          <p:nvPr/>
        </p:nvSpPr>
        <p:spPr>
          <a:xfrm>
            <a:off x="1403350" y="5934075"/>
            <a:ext cx="446405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凹透镜有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两个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虚焦点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en-US" altLang="zh-CN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" name="Text Box 37"/>
          <p:cNvSpPr txBox="1"/>
          <p:nvPr/>
        </p:nvSpPr>
        <p:spPr>
          <a:xfrm>
            <a:off x="684213" y="484188"/>
            <a:ext cx="6119812" cy="57943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66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4. </a:t>
            </a:r>
            <a:r>
              <a:rPr lang="zh-CN" altLang="en-US" dirty="0">
                <a:solidFill>
                  <a:srgbClr val="0066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凹</a:t>
            </a:r>
            <a:r>
              <a:rPr lang="zh-CN" altLang="en-US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透镜的焦点和</a:t>
            </a:r>
            <a:r>
              <a:rPr lang="zh-CN" altLang="en-US" dirty="0">
                <a:solidFill>
                  <a:srgbClr val="0066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焦距</a:t>
            </a:r>
            <a:endParaRPr lang="zh-CN" altLang="en-US" dirty="0">
              <a:solidFill>
                <a:srgbClr val="0066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0526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6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1000"/>
                                        <p:tgtEl>
                                          <p:spTgt spid="16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22" grpId="0" animBg="1"/>
      <p:bldP spid="20488" grpId="0" animBg="1"/>
      <p:bldP spid="76838" grpId="0"/>
      <p:bldP spid="76821" grpId="0"/>
      <p:bldP spid="4" grpId="0"/>
      <p:bldP spid="6" grpId="0"/>
      <p:bldP spid="3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5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27150" y="823913"/>
            <a:ext cx="6489700" cy="41179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1506" name="组合 22"/>
          <p:cNvGrpSpPr/>
          <p:nvPr/>
        </p:nvGrpSpPr>
        <p:grpSpPr>
          <a:xfrm>
            <a:off x="2484438" y="239713"/>
            <a:ext cx="4335462" cy="619125"/>
            <a:chOff x="6472" y="2654"/>
            <a:chExt cx="2896" cy="976"/>
          </a:xfrm>
        </p:grpSpPr>
        <p:sp>
          <p:nvSpPr>
            <p:cNvPr id="24" name="圆角矩形 23"/>
            <p:cNvSpPr/>
            <p:nvPr/>
          </p:nvSpPr>
          <p:spPr>
            <a:xfrm>
              <a:off x="6472" y="2654"/>
              <a:ext cx="2851" cy="976"/>
            </a:xfrm>
            <a:prstGeom prst="roundRect">
              <a:avLst/>
            </a:prstGeom>
            <a:solidFill>
              <a:srgbClr val="22A7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508" name="文本框 24"/>
            <p:cNvSpPr txBox="1"/>
            <p:nvPr/>
          </p:nvSpPr>
          <p:spPr>
            <a:xfrm>
              <a:off x="6674" y="2654"/>
              <a:ext cx="2694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dirty="0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+mn-ea"/>
                </a:rPr>
                <a:t> 凹透镜对光的作用</a:t>
              </a:r>
              <a:endParaRPr lang="zh-CN" alt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159000" y="5611813"/>
            <a:ext cx="4010025" cy="863600"/>
            <a:chOff x="1754" y="3558"/>
            <a:chExt cx="463" cy="1360"/>
          </a:xfrm>
        </p:grpSpPr>
        <p:sp>
          <p:nvSpPr>
            <p:cNvPr id="5" name="圆角矩形 4"/>
            <p:cNvSpPr/>
            <p:nvPr/>
          </p:nvSpPr>
          <p:spPr>
            <a:xfrm>
              <a:off x="1754" y="3558"/>
              <a:ext cx="463" cy="1360"/>
            </a:xfrm>
            <a:prstGeom prst="roundRect">
              <a:avLst/>
            </a:prstGeom>
            <a:solidFill>
              <a:srgbClr val="FEC3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511" name="文本框 5"/>
            <p:cNvSpPr txBox="1"/>
            <p:nvPr/>
          </p:nvSpPr>
          <p:spPr>
            <a:xfrm>
              <a:off x="1769" y="3591"/>
              <a:ext cx="432" cy="13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sz="2400" dirty="0">
                  <a:latin typeface="Times New Roman" panose="02020603050405020304" pitchFamily="18" charset="0"/>
                  <a:ea typeface="宋体" panose="02010600030101010101" pitchFamily="2" charset="-122"/>
                  <a:sym typeface="+mn-ea"/>
                </a:rPr>
                <a:t>表面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+mn-ea"/>
                </a:rPr>
                <a:t>越凹，</a:t>
              </a:r>
              <a:r>
                <a:rPr lang="zh-CN" altLang="en-US" sz="2400" dirty="0">
                  <a:latin typeface="Times New Roman" panose="02020603050405020304" pitchFamily="18" charset="0"/>
                  <a:ea typeface="宋体" panose="02010600030101010101" pitchFamily="2" charset="-122"/>
                  <a:sym typeface="+mn-ea"/>
                </a:rPr>
                <a:t>发散能力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+mn-ea"/>
                </a:rPr>
                <a:t>越强，</a:t>
              </a:r>
              <a:endPara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endParaRPr>
            </a:p>
            <a:p>
              <a:r>
                <a:rPr lang="zh-CN" altLang="en-US" sz="2400" dirty="0">
                  <a:latin typeface="Times New Roman" panose="02020603050405020304" pitchFamily="18" charset="0"/>
                  <a:ea typeface="宋体" panose="02010600030101010101" pitchFamily="2" charset="-122"/>
                  <a:sym typeface="+mn-ea"/>
                </a:rPr>
                <a:t>透镜焦距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+mn-ea"/>
                </a:rPr>
                <a:t>越短。</a:t>
              </a:r>
              <a:endPara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279900" y="5016500"/>
            <a:ext cx="3536950" cy="493713"/>
            <a:chOff x="1754" y="3558"/>
            <a:chExt cx="463" cy="778"/>
          </a:xfrm>
        </p:grpSpPr>
        <p:sp>
          <p:nvSpPr>
            <p:cNvPr id="8" name="圆角矩形 7"/>
            <p:cNvSpPr/>
            <p:nvPr/>
          </p:nvSpPr>
          <p:spPr>
            <a:xfrm>
              <a:off x="1754" y="3558"/>
              <a:ext cx="463" cy="777"/>
            </a:xfrm>
            <a:prstGeom prst="roundRect">
              <a:avLst/>
            </a:prstGeom>
            <a:solidFill>
              <a:srgbClr val="FEC3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514" name="文本框 8"/>
            <p:cNvSpPr txBox="1"/>
            <p:nvPr/>
          </p:nvSpPr>
          <p:spPr>
            <a:xfrm>
              <a:off x="1758" y="3611"/>
              <a:ext cx="45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+mn-ea"/>
                </a:rPr>
                <a:t>凹陷程度</a:t>
              </a:r>
              <a:r>
                <a:rPr lang="zh-CN" altLang="en-US" sz="2400" dirty="0">
                  <a:latin typeface="Times New Roman" panose="02020603050405020304" pitchFamily="18" charset="0"/>
                  <a:ea typeface="宋体" panose="02010600030101010101" pitchFamily="2" charset="-122"/>
                  <a:sym typeface="+mn-ea"/>
                </a:rPr>
                <a:t>决定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+mn-ea"/>
                </a:rPr>
                <a:t>焦距长短</a:t>
              </a:r>
              <a:endPara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92113" y="5030788"/>
            <a:ext cx="3535362" cy="493712"/>
            <a:chOff x="1754" y="3558"/>
            <a:chExt cx="463" cy="778"/>
          </a:xfrm>
        </p:grpSpPr>
        <p:sp>
          <p:nvSpPr>
            <p:cNvPr id="11" name="圆角矩形 10"/>
            <p:cNvSpPr/>
            <p:nvPr/>
          </p:nvSpPr>
          <p:spPr>
            <a:xfrm>
              <a:off x="1754" y="3558"/>
              <a:ext cx="463" cy="777"/>
            </a:xfrm>
            <a:prstGeom prst="roundRect">
              <a:avLst/>
            </a:prstGeom>
            <a:solidFill>
              <a:srgbClr val="FEC3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517" name="文本框 11"/>
            <p:cNvSpPr txBox="1"/>
            <p:nvPr/>
          </p:nvSpPr>
          <p:spPr>
            <a:xfrm>
              <a:off x="1758" y="3611"/>
              <a:ext cx="45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同种材料</a:t>
              </a:r>
              <a:r>
                <a:rPr lang="zh-CN" altLang="en-US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制成的凹透镜</a:t>
              </a:r>
              <a:endPara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22530" name="Group 52"/>
          <p:cNvGrpSpPr/>
          <p:nvPr/>
        </p:nvGrpSpPr>
        <p:grpSpPr>
          <a:xfrm>
            <a:off x="1511300" y="1112838"/>
            <a:ext cx="6156325" cy="1700212"/>
            <a:chOff x="748" y="567"/>
            <a:chExt cx="3967" cy="1270"/>
          </a:xfrm>
        </p:grpSpPr>
        <p:sp>
          <p:nvSpPr>
            <p:cNvPr id="22531" name="Line 3"/>
            <p:cNvSpPr/>
            <p:nvPr/>
          </p:nvSpPr>
          <p:spPr>
            <a:xfrm>
              <a:off x="748" y="1207"/>
              <a:ext cx="3967" cy="3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lgDashDot"/>
              <a:miter/>
              <a:headEnd type="none" w="med" len="med"/>
              <a:tailEnd type="none" w="med" len="med"/>
            </a:ln>
          </p:spPr>
        </p:sp>
        <p:sp>
          <p:nvSpPr>
            <p:cNvPr id="22532" name="xjhgx3"/>
            <p:cNvSpPr/>
            <p:nvPr/>
          </p:nvSpPr>
          <p:spPr>
            <a:xfrm>
              <a:off x="2471" y="567"/>
              <a:ext cx="249" cy="1270"/>
            </a:xfrm>
            <a:custGeom>
              <a:avLst/>
              <a:gdLst/>
              <a:ahLst/>
              <a:cxnLst>
                <a:cxn ang="0">
                  <a:pos x="249" y="0"/>
                </a:cxn>
                <a:cxn ang="0">
                  <a:pos x="230" y="78"/>
                </a:cxn>
                <a:cxn ang="0">
                  <a:pos x="215" y="156"/>
                </a:cxn>
                <a:cxn ang="0">
                  <a:pos x="201" y="235"/>
                </a:cxn>
                <a:cxn ang="0">
                  <a:pos x="190" y="314"/>
                </a:cxn>
                <a:cxn ang="0">
                  <a:pos x="181" y="394"/>
                </a:cxn>
                <a:cxn ang="0">
                  <a:pos x="175" y="474"/>
                </a:cxn>
                <a:cxn ang="0">
                  <a:pos x="172" y="555"/>
                </a:cxn>
                <a:cxn ang="0">
                  <a:pos x="170" y="635"/>
                </a:cxn>
                <a:cxn ang="0">
                  <a:pos x="172" y="715"/>
                </a:cxn>
                <a:cxn ang="0">
                  <a:pos x="175" y="796"/>
                </a:cxn>
                <a:cxn ang="0">
                  <a:pos x="181" y="876"/>
                </a:cxn>
                <a:cxn ang="0">
                  <a:pos x="190" y="956"/>
                </a:cxn>
                <a:cxn ang="0">
                  <a:pos x="201" y="1035"/>
                </a:cxn>
                <a:cxn ang="0">
                  <a:pos x="215" y="1114"/>
                </a:cxn>
                <a:cxn ang="0">
                  <a:pos x="230" y="1192"/>
                </a:cxn>
                <a:cxn ang="0">
                  <a:pos x="249" y="1270"/>
                </a:cxn>
                <a:cxn ang="0">
                  <a:pos x="0" y="1270"/>
                </a:cxn>
                <a:cxn ang="0">
                  <a:pos x="19" y="1192"/>
                </a:cxn>
                <a:cxn ang="0">
                  <a:pos x="34" y="1114"/>
                </a:cxn>
                <a:cxn ang="0">
                  <a:pos x="48" y="1035"/>
                </a:cxn>
                <a:cxn ang="0">
                  <a:pos x="59" y="956"/>
                </a:cxn>
                <a:cxn ang="0">
                  <a:pos x="68" y="876"/>
                </a:cxn>
                <a:cxn ang="0">
                  <a:pos x="74" y="796"/>
                </a:cxn>
                <a:cxn ang="0">
                  <a:pos x="77" y="715"/>
                </a:cxn>
                <a:cxn ang="0">
                  <a:pos x="79" y="635"/>
                </a:cxn>
                <a:cxn ang="0">
                  <a:pos x="77" y="555"/>
                </a:cxn>
                <a:cxn ang="0">
                  <a:pos x="74" y="474"/>
                </a:cxn>
                <a:cxn ang="0">
                  <a:pos x="68" y="394"/>
                </a:cxn>
                <a:cxn ang="0">
                  <a:pos x="59" y="314"/>
                </a:cxn>
                <a:cxn ang="0">
                  <a:pos x="48" y="235"/>
                </a:cxn>
                <a:cxn ang="0">
                  <a:pos x="34" y="156"/>
                </a:cxn>
                <a:cxn ang="0">
                  <a:pos x="19" y="78"/>
                </a:cxn>
                <a:cxn ang="0">
                  <a:pos x="0" y="0"/>
                </a:cxn>
                <a:cxn ang="0">
                  <a:pos x="249" y="0"/>
                </a:cxn>
              </a:cxnLst>
              <a:pathLst>
                <a:path w="980" h="4408">
                  <a:moveTo>
                    <a:pt x="980" y="0"/>
                  </a:moveTo>
                  <a:lnTo>
                    <a:pt x="907" y="270"/>
                  </a:lnTo>
                  <a:lnTo>
                    <a:pt x="845" y="542"/>
                  </a:lnTo>
                  <a:lnTo>
                    <a:pt x="791" y="816"/>
                  </a:lnTo>
                  <a:lnTo>
                    <a:pt x="748" y="1091"/>
                  </a:lnTo>
                  <a:lnTo>
                    <a:pt x="714" y="1368"/>
                  </a:lnTo>
                  <a:lnTo>
                    <a:pt x="689" y="1646"/>
                  </a:lnTo>
                  <a:lnTo>
                    <a:pt x="675" y="1925"/>
                  </a:lnTo>
                  <a:lnTo>
                    <a:pt x="670" y="2204"/>
                  </a:lnTo>
                  <a:lnTo>
                    <a:pt x="675" y="2483"/>
                  </a:lnTo>
                  <a:lnTo>
                    <a:pt x="689" y="2762"/>
                  </a:lnTo>
                  <a:lnTo>
                    <a:pt x="714" y="3040"/>
                  </a:lnTo>
                  <a:lnTo>
                    <a:pt x="748" y="3317"/>
                  </a:lnTo>
                  <a:lnTo>
                    <a:pt x="791" y="3592"/>
                  </a:lnTo>
                  <a:lnTo>
                    <a:pt x="845" y="3866"/>
                  </a:lnTo>
                  <a:lnTo>
                    <a:pt x="907" y="4138"/>
                  </a:lnTo>
                  <a:lnTo>
                    <a:pt x="980" y="4408"/>
                  </a:lnTo>
                  <a:lnTo>
                    <a:pt x="0" y="4408"/>
                  </a:lnTo>
                  <a:lnTo>
                    <a:pt x="73" y="4138"/>
                  </a:lnTo>
                  <a:lnTo>
                    <a:pt x="135" y="3866"/>
                  </a:lnTo>
                  <a:lnTo>
                    <a:pt x="189" y="3592"/>
                  </a:lnTo>
                  <a:lnTo>
                    <a:pt x="232" y="3317"/>
                  </a:lnTo>
                  <a:lnTo>
                    <a:pt x="266" y="3040"/>
                  </a:lnTo>
                  <a:lnTo>
                    <a:pt x="291" y="2762"/>
                  </a:lnTo>
                  <a:lnTo>
                    <a:pt x="305" y="2483"/>
                  </a:lnTo>
                  <a:lnTo>
                    <a:pt x="310" y="2204"/>
                  </a:lnTo>
                  <a:lnTo>
                    <a:pt x="305" y="1925"/>
                  </a:lnTo>
                  <a:lnTo>
                    <a:pt x="291" y="1646"/>
                  </a:lnTo>
                  <a:lnTo>
                    <a:pt x="266" y="1368"/>
                  </a:lnTo>
                  <a:lnTo>
                    <a:pt x="232" y="1091"/>
                  </a:lnTo>
                  <a:lnTo>
                    <a:pt x="189" y="816"/>
                  </a:lnTo>
                  <a:lnTo>
                    <a:pt x="135" y="542"/>
                  </a:lnTo>
                  <a:lnTo>
                    <a:pt x="73" y="270"/>
                  </a:lnTo>
                  <a:lnTo>
                    <a:pt x="0" y="0"/>
                  </a:lnTo>
                  <a:lnTo>
                    <a:pt x="98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FFFF"/>
                </a:gs>
                <a:gs pos="50000">
                  <a:srgbClr val="47FFFF"/>
                </a:gs>
                <a:gs pos="100000">
                  <a:srgbClr val="D5FFFF"/>
                </a:gs>
              </a:gsLst>
              <a:lin ang="5400000" scaled="1"/>
              <a:tileRect/>
            </a:gradFill>
            <a:ln w="2857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33" name="Oval 39"/>
            <p:cNvSpPr/>
            <p:nvPr/>
          </p:nvSpPr>
          <p:spPr>
            <a:xfrm>
              <a:off x="2561" y="1179"/>
              <a:ext cx="69" cy="68"/>
            </a:xfrm>
            <a:prstGeom prst="ellipse">
              <a:avLst/>
            </a:prstGeom>
            <a:solidFill>
              <a:srgbClr val="FFFF66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2534" name="Oval 22"/>
            <p:cNvSpPr>
              <a:spLocks noChangeAspect="1"/>
            </p:cNvSpPr>
            <p:nvPr/>
          </p:nvSpPr>
          <p:spPr>
            <a:xfrm>
              <a:off x="1450" y="1179"/>
              <a:ext cx="68" cy="68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2535" name="Text Box 21"/>
            <p:cNvSpPr txBox="1"/>
            <p:nvPr/>
          </p:nvSpPr>
          <p:spPr>
            <a:xfrm>
              <a:off x="1338" y="822"/>
              <a:ext cx="386" cy="43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dirty="0">
                  <a:solidFill>
                    <a:srgbClr val="0066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endParaRPr lang="en-US" altLang="zh-CN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2536" name="Oval 22"/>
            <p:cNvSpPr>
              <a:spLocks noChangeAspect="1"/>
            </p:cNvSpPr>
            <p:nvPr/>
          </p:nvSpPr>
          <p:spPr>
            <a:xfrm>
              <a:off x="3674" y="1185"/>
              <a:ext cx="68" cy="68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2537" name="Text Box 21"/>
            <p:cNvSpPr txBox="1"/>
            <p:nvPr/>
          </p:nvSpPr>
          <p:spPr>
            <a:xfrm>
              <a:off x="3492" y="799"/>
              <a:ext cx="387" cy="43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dirty="0">
                  <a:solidFill>
                    <a:srgbClr val="0066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endParaRPr lang="en-US" altLang="zh-CN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51253" name="Group 53"/>
          <p:cNvGrpSpPr/>
          <p:nvPr/>
        </p:nvGrpSpPr>
        <p:grpSpPr>
          <a:xfrm>
            <a:off x="2049463" y="725488"/>
            <a:ext cx="2378075" cy="2411412"/>
            <a:chOff x="1087" y="278"/>
            <a:chExt cx="1567" cy="1835"/>
          </a:xfrm>
        </p:grpSpPr>
        <p:grpSp>
          <p:nvGrpSpPr>
            <p:cNvPr id="22539" name="Group 15"/>
            <p:cNvGrpSpPr/>
            <p:nvPr/>
          </p:nvGrpSpPr>
          <p:grpSpPr>
            <a:xfrm>
              <a:off x="1087" y="1217"/>
              <a:ext cx="1508" cy="8"/>
              <a:chOff x="1237" y="2387"/>
              <a:chExt cx="1679" cy="8"/>
            </a:xfrm>
          </p:grpSpPr>
          <p:sp>
            <p:nvSpPr>
              <p:cNvPr id="22540" name="Line 11"/>
              <p:cNvSpPr/>
              <p:nvPr/>
            </p:nvSpPr>
            <p:spPr>
              <a:xfrm>
                <a:off x="1237" y="2395"/>
                <a:ext cx="167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2541" name="Line 17"/>
              <p:cNvSpPr/>
              <p:nvPr/>
            </p:nvSpPr>
            <p:spPr>
              <a:xfrm flipV="1">
                <a:off x="1837" y="2387"/>
                <a:ext cx="181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  <p:grpSp>
          <p:nvGrpSpPr>
            <p:cNvPr id="22542" name="Group 47"/>
            <p:cNvGrpSpPr/>
            <p:nvPr/>
          </p:nvGrpSpPr>
          <p:grpSpPr>
            <a:xfrm>
              <a:off x="1274" y="1595"/>
              <a:ext cx="1380" cy="518"/>
              <a:chOff x="1577" y="1593"/>
              <a:chExt cx="1474" cy="520"/>
            </a:xfrm>
          </p:grpSpPr>
          <p:sp>
            <p:nvSpPr>
              <p:cNvPr id="22543" name="Freeform 14"/>
              <p:cNvSpPr/>
              <p:nvPr/>
            </p:nvSpPr>
            <p:spPr>
              <a:xfrm>
                <a:off x="1577" y="1593"/>
                <a:ext cx="1474" cy="520"/>
              </a:xfrm>
              <a:custGeom>
                <a:avLst/>
                <a:gdLst/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pathLst>
                  <a:path w="1474" h="520">
                    <a:moveTo>
                      <a:pt x="0" y="520"/>
                    </a:moveTo>
                    <a:lnTo>
                      <a:pt x="1474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2544" name="Line 23"/>
              <p:cNvSpPr/>
              <p:nvPr/>
            </p:nvSpPr>
            <p:spPr>
              <a:xfrm flipV="1">
                <a:off x="1930" y="1916"/>
                <a:ext cx="196" cy="68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  <p:grpSp>
          <p:nvGrpSpPr>
            <p:cNvPr id="22545" name="Group 46"/>
            <p:cNvGrpSpPr/>
            <p:nvPr/>
          </p:nvGrpSpPr>
          <p:grpSpPr>
            <a:xfrm>
              <a:off x="1211" y="278"/>
              <a:ext cx="1379" cy="518"/>
              <a:chOff x="1509" y="271"/>
              <a:chExt cx="1474" cy="520"/>
            </a:xfrm>
          </p:grpSpPr>
          <p:sp>
            <p:nvSpPr>
              <p:cNvPr id="22546" name="Freeform 17"/>
              <p:cNvSpPr/>
              <p:nvPr/>
            </p:nvSpPr>
            <p:spPr>
              <a:xfrm>
                <a:off x="1509" y="271"/>
                <a:ext cx="1474" cy="520"/>
              </a:xfrm>
              <a:custGeom>
                <a:avLst/>
                <a:gdLst/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pathLst>
                  <a:path w="1474" h="520">
                    <a:moveTo>
                      <a:pt x="0" y="0"/>
                    </a:moveTo>
                    <a:lnTo>
                      <a:pt x="1474" y="52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2547" name="Line 26"/>
              <p:cNvSpPr/>
              <p:nvPr/>
            </p:nvSpPr>
            <p:spPr>
              <a:xfrm>
                <a:off x="1906" y="406"/>
                <a:ext cx="174" cy="68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</p:grpSp>
      <p:grpSp>
        <p:nvGrpSpPr>
          <p:cNvPr id="51254" name="Group 54"/>
          <p:cNvGrpSpPr/>
          <p:nvPr/>
        </p:nvGrpSpPr>
        <p:grpSpPr>
          <a:xfrm>
            <a:off x="4319588" y="1409700"/>
            <a:ext cx="2479675" cy="1044575"/>
            <a:chOff x="2588" y="799"/>
            <a:chExt cx="1562" cy="805"/>
          </a:xfrm>
        </p:grpSpPr>
        <p:grpSp>
          <p:nvGrpSpPr>
            <p:cNvPr id="22549" name="Group 12"/>
            <p:cNvGrpSpPr/>
            <p:nvPr/>
          </p:nvGrpSpPr>
          <p:grpSpPr>
            <a:xfrm>
              <a:off x="2598" y="799"/>
              <a:ext cx="1507" cy="8"/>
              <a:chOff x="1229" y="1979"/>
              <a:chExt cx="1679" cy="8"/>
            </a:xfrm>
          </p:grpSpPr>
          <p:sp>
            <p:nvSpPr>
              <p:cNvPr id="22550" name="Line 5"/>
              <p:cNvSpPr/>
              <p:nvPr/>
            </p:nvSpPr>
            <p:spPr>
              <a:xfrm>
                <a:off x="1229" y="1987"/>
                <a:ext cx="167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2551" name="Line 14"/>
              <p:cNvSpPr/>
              <p:nvPr/>
            </p:nvSpPr>
            <p:spPr>
              <a:xfrm flipV="1">
                <a:off x="1837" y="1979"/>
                <a:ext cx="181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  <p:grpSp>
          <p:nvGrpSpPr>
            <p:cNvPr id="22552" name="Group 18"/>
            <p:cNvGrpSpPr/>
            <p:nvPr/>
          </p:nvGrpSpPr>
          <p:grpSpPr>
            <a:xfrm>
              <a:off x="2642" y="1595"/>
              <a:ext cx="1508" cy="9"/>
              <a:chOff x="1219" y="2795"/>
              <a:chExt cx="1679" cy="9"/>
            </a:xfrm>
          </p:grpSpPr>
          <p:sp>
            <p:nvSpPr>
              <p:cNvPr id="22553" name="Line 8"/>
              <p:cNvSpPr/>
              <p:nvPr/>
            </p:nvSpPr>
            <p:spPr>
              <a:xfrm>
                <a:off x="1219" y="2804"/>
                <a:ext cx="167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2554" name="Line 20"/>
              <p:cNvSpPr/>
              <p:nvPr/>
            </p:nvSpPr>
            <p:spPr>
              <a:xfrm flipV="1">
                <a:off x="1905" y="2795"/>
                <a:ext cx="135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  <p:grpSp>
          <p:nvGrpSpPr>
            <p:cNvPr id="22555" name="Group 27"/>
            <p:cNvGrpSpPr/>
            <p:nvPr/>
          </p:nvGrpSpPr>
          <p:grpSpPr>
            <a:xfrm>
              <a:off x="2588" y="1217"/>
              <a:ext cx="1508" cy="9"/>
              <a:chOff x="2908" y="2387"/>
              <a:chExt cx="1679" cy="9"/>
            </a:xfrm>
          </p:grpSpPr>
          <p:sp>
            <p:nvSpPr>
              <p:cNvPr id="22556" name="Line 20"/>
              <p:cNvSpPr/>
              <p:nvPr/>
            </p:nvSpPr>
            <p:spPr>
              <a:xfrm>
                <a:off x="2908" y="2396"/>
                <a:ext cx="167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2557" name="Line 29"/>
              <p:cNvSpPr/>
              <p:nvPr/>
            </p:nvSpPr>
            <p:spPr>
              <a:xfrm flipV="1">
                <a:off x="3583" y="2387"/>
                <a:ext cx="181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</p:grpSp>
      <p:grpSp>
        <p:nvGrpSpPr>
          <p:cNvPr id="51290" name="Group 90"/>
          <p:cNvGrpSpPr/>
          <p:nvPr/>
        </p:nvGrpSpPr>
        <p:grpSpPr>
          <a:xfrm>
            <a:off x="4391025" y="1446213"/>
            <a:ext cx="1800225" cy="1008062"/>
            <a:chOff x="2562" y="777"/>
            <a:chExt cx="1134" cy="635"/>
          </a:xfrm>
        </p:grpSpPr>
        <p:sp>
          <p:nvSpPr>
            <p:cNvPr id="22559" name="Line 31"/>
            <p:cNvSpPr/>
            <p:nvPr/>
          </p:nvSpPr>
          <p:spPr>
            <a:xfrm flipV="1">
              <a:off x="2562" y="1102"/>
              <a:ext cx="1112" cy="310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dash"/>
              <a:round/>
              <a:headEnd type="none" w="med" len="med"/>
              <a:tailEnd type="none" w="med" len="med"/>
            </a:ln>
          </p:spPr>
        </p:sp>
        <p:sp>
          <p:nvSpPr>
            <p:cNvPr id="22560" name="Line 32"/>
            <p:cNvSpPr/>
            <p:nvPr/>
          </p:nvSpPr>
          <p:spPr>
            <a:xfrm>
              <a:off x="2583" y="777"/>
              <a:ext cx="1068" cy="317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dash"/>
              <a:round/>
              <a:headEnd type="none" w="med" len="med"/>
              <a:tailEnd type="none" w="med" len="med"/>
            </a:ln>
          </p:spPr>
        </p:sp>
        <p:sp>
          <p:nvSpPr>
            <p:cNvPr id="22561" name="Line 33"/>
            <p:cNvSpPr/>
            <p:nvPr/>
          </p:nvSpPr>
          <p:spPr>
            <a:xfrm>
              <a:off x="2626" y="1102"/>
              <a:ext cx="1070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</p:spPr>
        </p:sp>
      </p:grpSp>
      <p:sp>
        <p:nvSpPr>
          <p:cNvPr id="51250" name="Freeform 50"/>
          <p:cNvSpPr/>
          <p:nvPr/>
        </p:nvSpPr>
        <p:spPr>
          <a:xfrm rot="-6123047">
            <a:off x="5119688" y="1458913"/>
            <a:ext cx="287337" cy="2508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740" y="177514"/>
              </a:cxn>
              <a:cxn ang="0">
                <a:pos x="287337" y="250825"/>
              </a:cxn>
            </a:cxnLst>
            <a:pathLst>
              <a:path w="386" h="544">
                <a:moveTo>
                  <a:pt x="0" y="0"/>
                </a:moveTo>
                <a:cubicBezTo>
                  <a:pt x="13" y="147"/>
                  <a:pt x="27" y="294"/>
                  <a:pt x="91" y="385"/>
                </a:cubicBezTo>
                <a:cubicBezTo>
                  <a:pt x="155" y="476"/>
                  <a:pt x="270" y="510"/>
                  <a:pt x="386" y="544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lg"/>
          </a:ln>
        </p:spPr>
        <p:txBody>
          <a:bodyPr/>
          <a:p>
            <a:endParaRPr lang="zh-CN" altLang="en-US"/>
          </a:p>
        </p:txBody>
      </p:sp>
      <p:sp>
        <p:nvSpPr>
          <p:cNvPr id="51251" name="Freeform 51"/>
          <p:cNvSpPr/>
          <p:nvPr/>
        </p:nvSpPr>
        <p:spPr>
          <a:xfrm rot="6231661" flipV="1">
            <a:off x="5199063" y="2259013"/>
            <a:ext cx="323850" cy="2143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76348" y="151674"/>
              </a:cxn>
              <a:cxn ang="0">
                <a:pos x="323850" y="214313"/>
              </a:cxn>
            </a:cxnLst>
            <a:pathLst>
              <a:path w="386" h="544">
                <a:moveTo>
                  <a:pt x="0" y="0"/>
                </a:moveTo>
                <a:cubicBezTo>
                  <a:pt x="13" y="147"/>
                  <a:pt x="27" y="294"/>
                  <a:pt x="91" y="385"/>
                </a:cubicBezTo>
                <a:cubicBezTo>
                  <a:pt x="155" y="476"/>
                  <a:pt x="270" y="510"/>
                  <a:pt x="386" y="544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lg"/>
          </a:ln>
        </p:spPr>
        <p:txBody>
          <a:bodyPr/>
          <a:p>
            <a:endParaRPr lang="zh-CN" altLang="en-US"/>
          </a:p>
        </p:txBody>
      </p:sp>
      <p:grpSp>
        <p:nvGrpSpPr>
          <p:cNvPr id="51256" name="Group 56"/>
          <p:cNvGrpSpPr/>
          <p:nvPr/>
        </p:nvGrpSpPr>
        <p:grpSpPr>
          <a:xfrm>
            <a:off x="1443038" y="3463925"/>
            <a:ext cx="6297612" cy="2016125"/>
            <a:chOff x="748" y="567"/>
            <a:chExt cx="3967" cy="1270"/>
          </a:xfrm>
        </p:grpSpPr>
        <p:sp>
          <p:nvSpPr>
            <p:cNvPr id="22565" name="Line 3"/>
            <p:cNvSpPr/>
            <p:nvPr/>
          </p:nvSpPr>
          <p:spPr>
            <a:xfrm>
              <a:off x="748" y="1207"/>
              <a:ext cx="3967" cy="3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lgDashDot"/>
              <a:miter/>
              <a:headEnd type="none" w="med" len="med"/>
              <a:tailEnd type="none" w="med" len="med"/>
            </a:ln>
          </p:spPr>
        </p:sp>
        <p:sp>
          <p:nvSpPr>
            <p:cNvPr id="22566" name="xjhgx3"/>
            <p:cNvSpPr/>
            <p:nvPr/>
          </p:nvSpPr>
          <p:spPr>
            <a:xfrm>
              <a:off x="2471" y="567"/>
              <a:ext cx="249" cy="1270"/>
            </a:xfrm>
            <a:custGeom>
              <a:avLst/>
              <a:gdLst/>
              <a:ahLst/>
              <a:cxnLst>
                <a:cxn ang="0">
                  <a:pos x="249" y="0"/>
                </a:cxn>
                <a:cxn ang="0">
                  <a:pos x="230" y="78"/>
                </a:cxn>
                <a:cxn ang="0">
                  <a:pos x="215" y="156"/>
                </a:cxn>
                <a:cxn ang="0">
                  <a:pos x="201" y="235"/>
                </a:cxn>
                <a:cxn ang="0">
                  <a:pos x="190" y="314"/>
                </a:cxn>
                <a:cxn ang="0">
                  <a:pos x="181" y="394"/>
                </a:cxn>
                <a:cxn ang="0">
                  <a:pos x="175" y="474"/>
                </a:cxn>
                <a:cxn ang="0">
                  <a:pos x="172" y="555"/>
                </a:cxn>
                <a:cxn ang="0">
                  <a:pos x="170" y="635"/>
                </a:cxn>
                <a:cxn ang="0">
                  <a:pos x="172" y="715"/>
                </a:cxn>
                <a:cxn ang="0">
                  <a:pos x="175" y="796"/>
                </a:cxn>
                <a:cxn ang="0">
                  <a:pos x="181" y="876"/>
                </a:cxn>
                <a:cxn ang="0">
                  <a:pos x="190" y="956"/>
                </a:cxn>
                <a:cxn ang="0">
                  <a:pos x="201" y="1035"/>
                </a:cxn>
                <a:cxn ang="0">
                  <a:pos x="215" y="1114"/>
                </a:cxn>
                <a:cxn ang="0">
                  <a:pos x="230" y="1192"/>
                </a:cxn>
                <a:cxn ang="0">
                  <a:pos x="249" y="1270"/>
                </a:cxn>
                <a:cxn ang="0">
                  <a:pos x="0" y="1270"/>
                </a:cxn>
                <a:cxn ang="0">
                  <a:pos x="19" y="1192"/>
                </a:cxn>
                <a:cxn ang="0">
                  <a:pos x="34" y="1114"/>
                </a:cxn>
                <a:cxn ang="0">
                  <a:pos x="48" y="1035"/>
                </a:cxn>
                <a:cxn ang="0">
                  <a:pos x="59" y="956"/>
                </a:cxn>
                <a:cxn ang="0">
                  <a:pos x="68" y="876"/>
                </a:cxn>
                <a:cxn ang="0">
                  <a:pos x="74" y="796"/>
                </a:cxn>
                <a:cxn ang="0">
                  <a:pos x="77" y="715"/>
                </a:cxn>
                <a:cxn ang="0">
                  <a:pos x="79" y="635"/>
                </a:cxn>
                <a:cxn ang="0">
                  <a:pos x="77" y="555"/>
                </a:cxn>
                <a:cxn ang="0">
                  <a:pos x="74" y="474"/>
                </a:cxn>
                <a:cxn ang="0">
                  <a:pos x="68" y="394"/>
                </a:cxn>
                <a:cxn ang="0">
                  <a:pos x="59" y="314"/>
                </a:cxn>
                <a:cxn ang="0">
                  <a:pos x="48" y="235"/>
                </a:cxn>
                <a:cxn ang="0">
                  <a:pos x="34" y="156"/>
                </a:cxn>
                <a:cxn ang="0">
                  <a:pos x="19" y="78"/>
                </a:cxn>
                <a:cxn ang="0">
                  <a:pos x="0" y="0"/>
                </a:cxn>
                <a:cxn ang="0">
                  <a:pos x="249" y="0"/>
                </a:cxn>
              </a:cxnLst>
              <a:pathLst>
                <a:path w="980" h="4408">
                  <a:moveTo>
                    <a:pt x="980" y="0"/>
                  </a:moveTo>
                  <a:lnTo>
                    <a:pt x="907" y="270"/>
                  </a:lnTo>
                  <a:lnTo>
                    <a:pt x="845" y="542"/>
                  </a:lnTo>
                  <a:lnTo>
                    <a:pt x="791" y="816"/>
                  </a:lnTo>
                  <a:lnTo>
                    <a:pt x="748" y="1091"/>
                  </a:lnTo>
                  <a:lnTo>
                    <a:pt x="714" y="1368"/>
                  </a:lnTo>
                  <a:lnTo>
                    <a:pt x="689" y="1646"/>
                  </a:lnTo>
                  <a:lnTo>
                    <a:pt x="675" y="1925"/>
                  </a:lnTo>
                  <a:lnTo>
                    <a:pt x="670" y="2204"/>
                  </a:lnTo>
                  <a:lnTo>
                    <a:pt x="675" y="2483"/>
                  </a:lnTo>
                  <a:lnTo>
                    <a:pt x="689" y="2762"/>
                  </a:lnTo>
                  <a:lnTo>
                    <a:pt x="714" y="3040"/>
                  </a:lnTo>
                  <a:lnTo>
                    <a:pt x="748" y="3317"/>
                  </a:lnTo>
                  <a:lnTo>
                    <a:pt x="791" y="3592"/>
                  </a:lnTo>
                  <a:lnTo>
                    <a:pt x="845" y="3866"/>
                  </a:lnTo>
                  <a:lnTo>
                    <a:pt x="907" y="4138"/>
                  </a:lnTo>
                  <a:lnTo>
                    <a:pt x="980" y="4408"/>
                  </a:lnTo>
                  <a:lnTo>
                    <a:pt x="0" y="4408"/>
                  </a:lnTo>
                  <a:lnTo>
                    <a:pt x="73" y="4138"/>
                  </a:lnTo>
                  <a:lnTo>
                    <a:pt x="135" y="3866"/>
                  </a:lnTo>
                  <a:lnTo>
                    <a:pt x="189" y="3592"/>
                  </a:lnTo>
                  <a:lnTo>
                    <a:pt x="232" y="3317"/>
                  </a:lnTo>
                  <a:lnTo>
                    <a:pt x="266" y="3040"/>
                  </a:lnTo>
                  <a:lnTo>
                    <a:pt x="291" y="2762"/>
                  </a:lnTo>
                  <a:lnTo>
                    <a:pt x="305" y="2483"/>
                  </a:lnTo>
                  <a:lnTo>
                    <a:pt x="310" y="2204"/>
                  </a:lnTo>
                  <a:lnTo>
                    <a:pt x="305" y="1925"/>
                  </a:lnTo>
                  <a:lnTo>
                    <a:pt x="291" y="1646"/>
                  </a:lnTo>
                  <a:lnTo>
                    <a:pt x="266" y="1368"/>
                  </a:lnTo>
                  <a:lnTo>
                    <a:pt x="232" y="1091"/>
                  </a:lnTo>
                  <a:lnTo>
                    <a:pt x="189" y="816"/>
                  </a:lnTo>
                  <a:lnTo>
                    <a:pt x="135" y="542"/>
                  </a:lnTo>
                  <a:lnTo>
                    <a:pt x="73" y="270"/>
                  </a:lnTo>
                  <a:lnTo>
                    <a:pt x="0" y="0"/>
                  </a:lnTo>
                  <a:lnTo>
                    <a:pt x="98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FFFF"/>
                </a:gs>
                <a:gs pos="50000">
                  <a:srgbClr val="47FFFF"/>
                </a:gs>
                <a:gs pos="100000">
                  <a:srgbClr val="D5FFFF"/>
                </a:gs>
              </a:gsLst>
              <a:lin ang="5400000" scaled="1"/>
              <a:tileRect/>
            </a:gradFill>
            <a:ln w="2857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2567" name="Oval 39"/>
            <p:cNvSpPr/>
            <p:nvPr/>
          </p:nvSpPr>
          <p:spPr>
            <a:xfrm>
              <a:off x="2561" y="1179"/>
              <a:ext cx="68" cy="68"/>
            </a:xfrm>
            <a:prstGeom prst="ellipse">
              <a:avLst/>
            </a:prstGeom>
            <a:solidFill>
              <a:srgbClr val="FFFF66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2568" name="Oval 22"/>
            <p:cNvSpPr>
              <a:spLocks noChangeAspect="1"/>
            </p:cNvSpPr>
            <p:nvPr/>
          </p:nvSpPr>
          <p:spPr>
            <a:xfrm>
              <a:off x="1450" y="1179"/>
              <a:ext cx="68" cy="68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2569" name="Text Box 21"/>
            <p:cNvSpPr txBox="1"/>
            <p:nvPr/>
          </p:nvSpPr>
          <p:spPr>
            <a:xfrm>
              <a:off x="1338" y="822"/>
              <a:ext cx="38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dirty="0">
                  <a:solidFill>
                    <a:srgbClr val="0066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endParaRPr lang="en-US" altLang="zh-CN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2570" name="Oval 22"/>
            <p:cNvSpPr>
              <a:spLocks noChangeAspect="1"/>
            </p:cNvSpPr>
            <p:nvPr/>
          </p:nvSpPr>
          <p:spPr>
            <a:xfrm>
              <a:off x="3674" y="1185"/>
              <a:ext cx="68" cy="68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800" dirty="0">
                <a:solidFill>
                  <a:srgbClr val="0066CC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2571" name="Text Box 21"/>
            <p:cNvSpPr txBox="1"/>
            <p:nvPr/>
          </p:nvSpPr>
          <p:spPr>
            <a:xfrm>
              <a:off x="3492" y="799"/>
              <a:ext cx="38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dirty="0">
                  <a:solidFill>
                    <a:srgbClr val="0066CC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F</a:t>
              </a:r>
              <a:endParaRPr lang="en-US" altLang="zh-CN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51295" name="Group 95"/>
          <p:cNvGrpSpPr/>
          <p:nvPr/>
        </p:nvGrpSpPr>
        <p:grpSpPr>
          <a:xfrm>
            <a:off x="4322763" y="3136900"/>
            <a:ext cx="2538412" cy="2592388"/>
            <a:chOff x="2585" y="2568"/>
            <a:chExt cx="1599" cy="1633"/>
          </a:xfrm>
        </p:grpSpPr>
        <p:grpSp>
          <p:nvGrpSpPr>
            <p:cNvPr id="22573" name="Group 68"/>
            <p:cNvGrpSpPr/>
            <p:nvPr/>
          </p:nvGrpSpPr>
          <p:grpSpPr>
            <a:xfrm rot="-186246">
              <a:off x="2585" y="2568"/>
              <a:ext cx="1380" cy="518"/>
              <a:chOff x="1577" y="1593"/>
              <a:chExt cx="1474" cy="520"/>
            </a:xfrm>
          </p:grpSpPr>
          <p:sp>
            <p:nvSpPr>
              <p:cNvPr id="22574" name="Freeform 14"/>
              <p:cNvSpPr/>
              <p:nvPr/>
            </p:nvSpPr>
            <p:spPr>
              <a:xfrm>
                <a:off x="1577" y="1593"/>
                <a:ext cx="1474" cy="520"/>
              </a:xfrm>
              <a:custGeom>
                <a:avLst/>
                <a:gdLst/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pathLst>
                  <a:path w="1474" h="520">
                    <a:moveTo>
                      <a:pt x="0" y="520"/>
                    </a:moveTo>
                    <a:lnTo>
                      <a:pt x="1474" y="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2575" name="Line 70"/>
              <p:cNvSpPr/>
              <p:nvPr/>
            </p:nvSpPr>
            <p:spPr>
              <a:xfrm flipV="1">
                <a:off x="1930" y="1916"/>
                <a:ext cx="196" cy="68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  <p:grpSp>
          <p:nvGrpSpPr>
            <p:cNvPr id="22576" name="Group 71"/>
            <p:cNvGrpSpPr/>
            <p:nvPr/>
          </p:nvGrpSpPr>
          <p:grpSpPr>
            <a:xfrm>
              <a:off x="2631" y="3657"/>
              <a:ext cx="1315" cy="544"/>
              <a:chOff x="1509" y="271"/>
              <a:chExt cx="1474" cy="520"/>
            </a:xfrm>
          </p:grpSpPr>
          <p:sp>
            <p:nvSpPr>
              <p:cNvPr id="22577" name="Freeform 17"/>
              <p:cNvSpPr/>
              <p:nvPr/>
            </p:nvSpPr>
            <p:spPr>
              <a:xfrm>
                <a:off x="1509" y="271"/>
                <a:ext cx="1474" cy="520"/>
              </a:xfrm>
              <a:custGeom>
                <a:avLst/>
                <a:gdLst/>
                <a:ahLst/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pathLst>
                  <a:path w="1474" h="520">
                    <a:moveTo>
                      <a:pt x="0" y="0"/>
                    </a:moveTo>
                    <a:lnTo>
                      <a:pt x="1474" y="520"/>
                    </a:lnTo>
                  </a:path>
                </a:pathLst>
              </a:custGeom>
              <a:noFill/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2578" name="Line 73"/>
              <p:cNvSpPr/>
              <p:nvPr/>
            </p:nvSpPr>
            <p:spPr>
              <a:xfrm>
                <a:off x="1906" y="406"/>
                <a:ext cx="174" cy="68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  <p:grpSp>
          <p:nvGrpSpPr>
            <p:cNvPr id="22579" name="Group 81"/>
            <p:cNvGrpSpPr/>
            <p:nvPr/>
          </p:nvGrpSpPr>
          <p:grpSpPr>
            <a:xfrm>
              <a:off x="2676" y="3407"/>
              <a:ext cx="1508" cy="9"/>
              <a:chOff x="2908" y="2387"/>
              <a:chExt cx="1679" cy="9"/>
            </a:xfrm>
          </p:grpSpPr>
          <p:sp>
            <p:nvSpPr>
              <p:cNvPr id="22580" name="Line 20"/>
              <p:cNvSpPr/>
              <p:nvPr/>
            </p:nvSpPr>
            <p:spPr>
              <a:xfrm>
                <a:off x="2908" y="2396"/>
                <a:ext cx="1679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2581" name="Line 83"/>
              <p:cNvSpPr/>
              <p:nvPr/>
            </p:nvSpPr>
            <p:spPr>
              <a:xfrm flipV="1">
                <a:off x="3583" y="2387"/>
                <a:ext cx="181" cy="0"/>
              </a:xfrm>
              <a:prstGeom prst="line">
                <a:avLst/>
              </a:prstGeom>
              <a:ln w="19050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stealth" w="lg" len="lg"/>
              </a:ln>
            </p:spPr>
          </p:sp>
        </p:grpSp>
      </p:grpSp>
      <p:grpSp>
        <p:nvGrpSpPr>
          <p:cNvPr id="51294" name="Group 94"/>
          <p:cNvGrpSpPr/>
          <p:nvPr/>
        </p:nvGrpSpPr>
        <p:grpSpPr>
          <a:xfrm>
            <a:off x="1981200" y="3568700"/>
            <a:ext cx="4465638" cy="1622425"/>
            <a:chOff x="1110" y="2840"/>
            <a:chExt cx="2813" cy="1022"/>
          </a:xfrm>
        </p:grpSpPr>
        <p:grpSp>
          <p:nvGrpSpPr>
            <p:cNvPr id="22583" name="Group 92"/>
            <p:cNvGrpSpPr/>
            <p:nvPr/>
          </p:nvGrpSpPr>
          <p:grpSpPr>
            <a:xfrm>
              <a:off x="1110" y="3271"/>
              <a:ext cx="1532" cy="259"/>
              <a:chOff x="1110" y="3271"/>
              <a:chExt cx="1532" cy="259"/>
            </a:xfrm>
          </p:grpSpPr>
          <p:grpSp>
            <p:nvGrpSpPr>
              <p:cNvPr id="22584" name="Group 65"/>
              <p:cNvGrpSpPr/>
              <p:nvPr/>
            </p:nvGrpSpPr>
            <p:grpSpPr>
              <a:xfrm>
                <a:off x="1110" y="3407"/>
                <a:ext cx="1508" cy="8"/>
                <a:chOff x="1237" y="2387"/>
                <a:chExt cx="1679" cy="8"/>
              </a:xfrm>
            </p:grpSpPr>
            <p:sp>
              <p:nvSpPr>
                <p:cNvPr id="22585" name="Line 11"/>
                <p:cNvSpPr/>
                <p:nvPr/>
              </p:nvSpPr>
              <p:spPr>
                <a:xfrm>
                  <a:off x="1237" y="2395"/>
                  <a:ext cx="1679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22586" name="Line 67"/>
                <p:cNvSpPr/>
                <p:nvPr/>
              </p:nvSpPr>
              <p:spPr>
                <a:xfrm flipV="1">
                  <a:off x="1837" y="2387"/>
                  <a:ext cx="181" cy="0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round/>
                  <a:headEnd type="none" w="med" len="med"/>
                  <a:tailEnd type="stealth" w="lg" len="lg"/>
                </a:ln>
              </p:spPr>
            </p:sp>
          </p:grpSp>
          <p:grpSp>
            <p:nvGrpSpPr>
              <p:cNvPr id="22587" name="Group 91"/>
              <p:cNvGrpSpPr/>
              <p:nvPr/>
            </p:nvGrpSpPr>
            <p:grpSpPr>
              <a:xfrm>
                <a:off x="1182" y="3271"/>
                <a:ext cx="1451" cy="23"/>
                <a:chOff x="1182" y="3271"/>
                <a:chExt cx="1451" cy="23"/>
              </a:xfrm>
            </p:grpSpPr>
            <p:sp>
              <p:nvSpPr>
                <p:cNvPr id="22588" name="Line 5"/>
                <p:cNvSpPr/>
                <p:nvPr/>
              </p:nvSpPr>
              <p:spPr>
                <a:xfrm rot="-717628">
                  <a:off x="1182" y="3271"/>
                  <a:ext cx="1451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22589" name="Line 77"/>
                <p:cNvSpPr/>
                <p:nvPr/>
              </p:nvSpPr>
              <p:spPr>
                <a:xfrm rot="-717628" flipV="1">
                  <a:off x="1705" y="3294"/>
                  <a:ext cx="157" cy="0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round/>
                  <a:headEnd type="none" w="med" len="med"/>
                  <a:tailEnd type="stealth" w="lg" len="lg"/>
                </a:ln>
              </p:spPr>
            </p:sp>
          </p:grpSp>
          <p:grpSp>
            <p:nvGrpSpPr>
              <p:cNvPr id="22590" name="Group 78"/>
              <p:cNvGrpSpPr/>
              <p:nvPr/>
            </p:nvGrpSpPr>
            <p:grpSpPr>
              <a:xfrm rot="554753">
                <a:off x="1134" y="3521"/>
                <a:ext cx="1508" cy="9"/>
                <a:chOff x="1219" y="2795"/>
                <a:chExt cx="1679" cy="9"/>
              </a:xfrm>
            </p:grpSpPr>
            <p:sp>
              <p:nvSpPr>
                <p:cNvPr id="22591" name="Line 8"/>
                <p:cNvSpPr/>
                <p:nvPr/>
              </p:nvSpPr>
              <p:spPr>
                <a:xfrm>
                  <a:off x="1219" y="2804"/>
                  <a:ext cx="1679" cy="0"/>
                </a:xfrm>
                <a:prstGeom prst="line">
                  <a:avLst/>
                </a:prstGeom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sp>
              <p:nvSpPr>
                <p:cNvPr id="22592" name="Line 80"/>
                <p:cNvSpPr/>
                <p:nvPr/>
              </p:nvSpPr>
              <p:spPr>
                <a:xfrm flipV="1">
                  <a:off x="1905" y="2795"/>
                  <a:ext cx="135" cy="0"/>
                </a:xfrm>
                <a:prstGeom prst="line">
                  <a:avLst/>
                </a:prstGeom>
                <a:ln w="19050" cap="flat" cmpd="sng">
                  <a:solidFill>
                    <a:srgbClr val="FF3300"/>
                  </a:solidFill>
                  <a:prstDash val="solid"/>
                  <a:round/>
                  <a:headEnd type="none" w="med" len="med"/>
                  <a:tailEnd type="stealth" w="lg" len="lg"/>
                </a:ln>
              </p:spPr>
            </p:sp>
          </p:grpSp>
        </p:grpSp>
        <p:sp>
          <p:nvSpPr>
            <p:cNvPr id="22593" name="Line 85"/>
            <p:cNvSpPr/>
            <p:nvPr/>
          </p:nvSpPr>
          <p:spPr>
            <a:xfrm flipV="1">
              <a:off x="2562" y="2840"/>
              <a:ext cx="1361" cy="295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dash"/>
              <a:round/>
              <a:headEnd type="none" w="med" len="med"/>
              <a:tailEnd type="none" w="med" len="med"/>
            </a:ln>
          </p:spPr>
        </p:sp>
        <p:sp>
          <p:nvSpPr>
            <p:cNvPr id="22594" name="Line 86"/>
            <p:cNvSpPr/>
            <p:nvPr/>
          </p:nvSpPr>
          <p:spPr>
            <a:xfrm>
              <a:off x="2608" y="3657"/>
              <a:ext cx="1248" cy="205"/>
            </a:xfrm>
            <a:prstGeom prst="line">
              <a:avLst/>
            </a:prstGeom>
            <a:ln w="28575" cap="flat" cmpd="sng">
              <a:solidFill>
                <a:srgbClr val="CC0000"/>
              </a:solidFill>
              <a:prstDash val="dash"/>
              <a:round/>
              <a:headEnd type="none" w="med" len="med"/>
              <a:tailEnd type="none" w="med" len="med"/>
            </a:ln>
          </p:spPr>
        </p:sp>
        <p:sp>
          <p:nvSpPr>
            <p:cNvPr id="22595" name="Line 87"/>
            <p:cNvSpPr/>
            <p:nvPr/>
          </p:nvSpPr>
          <p:spPr>
            <a:xfrm>
              <a:off x="2672" y="3424"/>
              <a:ext cx="1070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</p:spPr>
        </p:sp>
      </p:grpSp>
      <p:sp>
        <p:nvSpPr>
          <p:cNvPr id="51288" name="Freeform 88"/>
          <p:cNvSpPr/>
          <p:nvPr/>
        </p:nvSpPr>
        <p:spPr>
          <a:xfrm rot="-6183352">
            <a:off x="5130800" y="3659188"/>
            <a:ext cx="319088" cy="1397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75225" y="98869"/>
              </a:cxn>
              <a:cxn ang="0">
                <a:pos x="319087" y="139700"/>
              </a:cxn>
            </a:cxnLst>
            <a:pathLst>
              <a:path w="386" h="544">
                <a:moveTo>
                  <a:pt x="0" y="0"/>
                </a:moveTo>
                <a:cubicBezTo>
                  <a:pt x="13" y="147"/>
                  <a:pt x="27" y="294"/>
                  <a:pt x="91" y="385"/>
                </a:cubicBezTo>
                <a:cubicBezTo>
                  <a:pt x="155" y="476"/>
                  <a:pt x="270" y="510"/>
                  <a:pt x="386" y="544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lg"/>
          </a:ln>
        </p:spPr>
        <p:txBody>
          <a:bodyPr/>
          <a:p>
            <a:endParaRPr lang="zh-CN" altLang="en-US"/>
          </a:p>
        </p:txBody>
      </p:sp>
      <p:sp>
        <p:nvSpPr>
          <p:cNvPr id="51289" name="Freeform 89"/>
          <p:cNvSpPr/>
          <p:nvPr/>
        </p:nvSpPr>
        <p:spPr>
          <a:xfrm rot="6678208" flipV="1">
            <a:off x="5180013" y="5054600"/>
            <a:ext cx="287337" cy="1412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740" y="99992"/>
              </a:cxn>
              <a:cxn ang="0">
                <a:pos x="287338" y="141287"/>
              </a:cxn>
            </a:cxnLst>
            <a:pathLst>
              <a:path w="386" h="544">
                <a:moveTo>
                  <a:pt x="0" y="0"/>
                </a:moveTo>
                <a:cubicBezTo>
                  <a:pt x="13" y="147"/>
                  <a:pt x="27" y="294"/>
                  <a:pt x="91" y="385"/>
                </a:cubicBezTo>
                <a:cubicBezTo>
                  <a:pt x="155" y="476"/>
                  <a:pt x="270" y="510"/>
                  <a:pt x="386" y="544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lg"/>
          </a:ln>
        </p:spPr>
        <p:txBody>
          <a:bodyPr/>
          <a:p>
            <a:endParaRPr lang="zh-CN" altLang="en-US"/>
          </a:p>
        </p:txBody>
      </p:sp>
      <p:sp>
        <p:nvSpPr>
          <p:cNvPr id="45" name="Text Box 70"/>
          <p:cNvSpPr txBox="1"/>
          <p:nvPr/>
        </p:nvSpPr>
        <p:spPr>
          <a:xfrm>
            <a:off x="719138" y="5981700"/>
            <a:ext cx="7705725" cy="519113"/>
          </a:xfrm>
          <a:prstGeom prst="rect">
            <a:avLst/>
          </a:prstGeom>
          <a:noFill/>
          <a:ln w="15875">
            <a:noFill/>
          </a:ln>
        </p:spPr>
        <p:txBody>
          <a:bodyPr anchor="t" anchorCtr="0">
            <a:spAutoFit/>
          </a:bodyPr>
          <a:p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小结：凹</a:t>
            </a:r>
            <a:r>
              <a:rPr lang="zh-CN" altLang="zh-CN" sz="2800" dirty="0">
                <a:solidFill>
                  <a:schemeClr val="tx2"/>
                </a:solidFill>
                <a:latin typeface="Times New Roman" panose="02020603050405020304" pitchFamily="18" charset="0"/>
                <a:ea typeface="楷体_GB2312" pitchFamily="49" charset="-122"/>
              </a:rPr>
              <a:t>透镜对所有光线都起发散作用。</a:t>
            </a:r>
            <a:endParaRPr lang="zh-CN" altLang="zh-CN" sz="2800" dirty="0">
              <a:solidFill>
                <a:schemeClr val="tx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22599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1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51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51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1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文本框 1"/>
          <p:cNvSpPr/>
          <p:nvPr>
            <p:custDataLst>
              <p:tags r:id="rId1"/>
            </p:custDataLst>
          </p:nvPr>
        </p:nvSpPr>
        <p:spPr>
          <a:xfrm>
            <a:off x="257175" y="728663"/>
            <a:ext cx="855345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buClrTx/>
              <a:buFontTx/>
            </a:pPr>
            <a:r>
              <a:rPr lang="zh-CN" altLang="en-US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提问：</a:t>
            </a:r>
            <a:endParaRPr lang="zh-CN" altLang="en-US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Tx/>
              <a:buFontTx/>
            </a:pPr>
            <a:r>
              <a:rPr lang="en-US" altLang="zh-CN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zh-CN" altLang="en-US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如何理解凸透镜对光的会聚作用、凹透镜对光的发散作用？</a:t>
            </a:r>
            <a:endParaRPr lang="zh-CN" altLang="en-US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42" name="文本框 2"/>
          <p:cNvSpPr/>
          <p:nvPr>
            <p:custDataLst>
              <p:tags r:id="rId2"/>
            </p:custDataLst>
          </p:nvPr>
        </p:nvSpPr>
        <p:spPr>
          <a:xfrm>
            <a:off x="239713" y="2600325"/>
            <a:ext cx="8670925" cy="2554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buClrTx/>
              <a:buFontTx/>
            </a:pP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</a:rPr>
              <a:t>点拨：</a:t>
            </a: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ClrTx/>
              <a:buFontTx/>
            </a:pP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</a:rPr>
              <a:t>透镜对光的作用是</a:t>
            </a:r>
            <a:r>
              <a:rPr lang="zh-CN" altLang="en-US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会聚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</a:rPr>
              <a:t>还是</a:t>
            </a:r>
            <a:r>
              <a:rPr lang="zh-CN" altLang="en-US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发散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</a:rPr>
              <a:t>，不是看光线经过透镜折射后是否相交，而是看光线经过透镜后与原来的传播方向相比是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</a:rPr>
              <a:t>靠近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主光轴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</a:rPr>
              <a:t>了还是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</a:rPr>
              <a:t>远离</a:t>
            </a: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主光轴</a:t>
            </a:r>
            <a:r>
              <a:rPr lang="zh-CN" altLang="en-US">
                <a:latin typeface="Times New Roman" panose="02020603050405020304" pitchFamily="18" charset="0"/>
                <a:ea typeface="宋体" panose="02010600030101010101" pitchFamily="2" charset="-122"/>
              </a:rPr>
              <a:t>了</a:t>
            </a: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 fill="hold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1" name="矩形 37892"/>
          <p:cNvSpPr>
            <a:spLocks noChangeAspect="1"/>
          </p:cNvSpPr>
          <p:nvPr>
            <p:custDataLst>
              <p:tags r:id="rId1"/>
            </p:custDataLst>
          </p:nvPr>
        </p:nvSpPr>
        <p:spPr>
          <a:xfrm>
            <a:off x="1936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buClrTx/>
              <a:buFontTx/>
            </a:pPr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5602" name="图片 1" descr="view (6)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2570" t="21408" r="3256" b="28435"/>
          <a:stretch>
            <a:fillRect/>
          </a:stretch>
        </p:blipFill>
        <p:spPr>
          <a:xfrm>
            <a:off x="287338" y="188913"/>
            <a:ext cx="8612187" cy="34401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3" name="图片 39939" descr="0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rcRect l="8577" t="54723" r="11958" b="4195"/>
          <a:stretch>
            <a:fillRect/>
          </a:stretch>
        </p:blipFill>
        <p:spPr>
          <a:xfrm>
            <a:off x="784225" y="3752850"/>
            <a:ext cx="7265988" cy="28178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" name="Rectangle 3"/>
          <p:cNvSpPr txBox="1"/>
          <p:nvPr/>
        </p:nvSpPr>
        <p:spPr>
          <a:xfrm>
            <a:off x="539750" y="1665288"/>
            <a:ext cx="7956550" cy="309562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eaLnBrk="0" hangingPunct="0">
              <a:spcBef>
                <a:spcPct val="20000"/>
              </a:spcBef>
              <a:buFont typeface="Wingdings" panose="05000000000000000000" pitchFamily="2" charset="2"/>
            </a:pPr>
            <a:r>
              <a:rPr lang="en-US" altLang="zh-CN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两种透镜：凸透镜和凹透镜；</a:t>
            </a:r>
            <a:endParaRPr lang="en-US" altLang="zh-CN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>
              <a:spcBef>
                <a:spcPct val="20000"/>
              </a:spcBef>
              <a:buFont typeface="Wingdings" panose="05000000000000000000" pitchFamily="2" charset="2"/>
            </a:pPr>
            <a:r>
              <a:rPr lang="en-US" altLang="zh-CN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几个基本概念</a:t>
            </a:r>
            <a:r>
              <a:rPr lang="en-US" altLang="zh-CN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 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光心、主光轴、焦点、焦距；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>
              <a:spcBef>
                <a:spcPct val="20000"/>
              </a:spcBef>
              <a:buFont typeface="Wingdings" panose="05000000000000000000" pitchFamily="2" charset="2"/>
            </a:pPr>
            <a:r>
              <a:rPr lang="en-US" altLang="zh-CN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透镜对光线的作用：</a:t>
            </a:r>
            <a:r>
              <a:rPr lang="en-US" altLang="zh-CN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en-US" altLang="zh-CN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>
              <a:lnSpc>
                <a:spcPct val="120000"/>
              </a:lnSpc>
              <a:spcBef>
                <a:spcPct val="20000"/>
              </a:spcBef>
              <a:buFont typeface="Wingdings" panose="05000000000000000000" pitchFamily="2" charset="2"/>
            </a:pP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　凸透镜对光线有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会聚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作用</a:t>
            </a:r>
            <a:r>
              <a:rPr lang="en-US" altLang="zh-CN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又叫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会聚透镜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>
              <a:lnSpc>
                <a:spcPct val="120000"/>
              </a:lnSpc>
              <a:spcBef>
                <a:spcPct val="20000"/>
              </a:spcBef>
              <a:buFont typeface="Wingdings" panose="05000000000000000000" pitchFamily="2" charset="2"/>
            </a:pP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　凹透镜对光线有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发散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作用</a:t>
            </a:r>
            <a:r>
              <a:rPr lang="en-US" altLang="zh-CN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又叫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发散透镜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9461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3800" y="4581525"/>
            <a:ext cx="3205163" cy="19462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3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3963" y="4656138"/>
            <a:ext cx="3168650" cy="1949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9" name="Rectangle 8"/>
          <p:cNvSpPr/>
          <p:nvPr/>
        </p:nvSpPr>
        <p:spPr>
          <a:xfrm>
            <a:off x="635000" y="441325"/>
            <a:ext cx="15605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600" dirty="0">
                <a:solidFill>
                  <a:srgbClr val="0066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小结：</a:t>
            </a:r>
            <a:endParaRPr lang="zh-CN" altLang="en-US" sz="3600" dirty="0">
              <a:solidFill>
                <a:srgbClr val="0066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6630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16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40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53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77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8674" name="Text Box 3"/>
          <p:cNvSpPr txBox="1"/>
          <p:nvPr/>
        </p:nvSpPr>
        <p:spPr>
          <a:xfrm>
            <a:off x="684213" y="1622425"/>
            <a:ext cx="7561262" cy="12350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</a:t>
            </a:r>
            <a:r>
              <a:rPr lang="en-US" altLang="zh-CN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给你一个透镜，你能用哪些方法去判断他是凸透镜还是凹透镜？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75" name="Text Box 4"/>
          <p:cNvSpPr txBox="1"/>
          <p:nvPr/>
        </p:nvSpPr>
        <p:spPr>
          <a:xfrm>
            <a:off x="755650" y="463550"/>
            <a:ext cx="1763713" cy="650875"/>
          </a:xfrm>
          <a:prstGeom prst="rect">
            <a:avLst/>
          </a:prstGeom>
          <a:solidFill>
            <a:srgbClr val="BBE0E3">
              <a:alpha val="61960"/>
            </a:srgbClr>
          </a:solidFill>
          <a:ln w="9525" cap="flat" cmpd="sng">
            <a:solidFill>
              <a:srgbClr val="3D8F95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想一想</a:t>
            </a:r>
            <a:endParaRPr lang="zh-CN" altLang="en-US" sz="3600" dirty="0">
              <a:solidFill>
                <a:srgbClr val="0066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Text Box 6"/>
          <p:cNvSpPr txBox="1"/>
          <p:nvPr/>
        </p:nvSpPr>
        <p:spPr>
          <a:xfrm>
            <a:off x="935038" y="3043238"/>
            <a:ext cx="7343775" cy="32924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方法一</a:t>
            </a:r>
            <a:r>
              <a:rPr lang="en-US" altLang="zh-CN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:“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摸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方法二</a:t>
            </a:r>
            <a:r>
              <a:rPr lang="en-US" altLang="zh-CN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:“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看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方法三</a:t>
            </a:r>
            <a:r>
              <a:rPr lang="en-US" altLang="zh-CN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:“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照</a:t>
            </a: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”。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通过透镜对平行光线是会聚 还是发散加以辨别。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8677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8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16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26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9698" name="TextBox 2"/>
          <p:cNvSpPr txBox="1"/>
          <p:nvPr/>
        </p:nvSpPr>
        <p:spPr>
          <a:xfrm>
            <a:off x="431800" y="1412875"/>
            <a:ext cx="8243888" cy="2301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　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zh-CN" sz="2800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太阳本身就是一个巨大的光源，当太阳光射到地面时，我们就可以把它看做平行光。那么同学们能不能想办法利用太阳光粗测凸透镜的焦距呢？</a:t>
            </a:r>
            <a:endParaRPr lang="zh-CN" altLang="en-US" sz="2800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" name="凸透镜会聚.MPG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79613" y="3209925"/>
            <a:ext cx="5329237" cy="3422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00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1" name="Text Box 4"/>
          <p:cNvSpPr txBox="1"/>
          <p:nvPr/>
        </p:nvSpPr>
        <p:spPr>
          <a:xfrm>
            <a:off x="755650" y="463550"/>
            <a:ext cx="1763713" cy="650875"/>
          </a:xfrm>
          <a:prstGeom prst="rect">
            <a:avLst/>
          </a:prstGeom>
          <a:solidFill>
            <a:srgbClr val="BBE0E3">
              <a:alpha val="61960"/>
            </a:srgbClr>
          </a:solidFill>
          <a:ln w="9525" cap="flat" cmpd="sng">
            <a:solidFill>
              <a:srgbClr val="3D8F95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想一想</a:t>
            </a:r>
            <a:endParaRPr lang="zh-CN" altLang="en-US" sz="3600" dirty="0">
              <a:solidFill>
                <a:srgbClr val="0066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1" name="组合 30"/>
          <p:cNvGrpSpPr/>
          <p:nvPr/>
        </p:nvGrpSpPr>
        <p:grpSpPr>
          <a:xfrm>
            <a:off x="3629025" y="4987925"/>
            <a:ext cx="1874838" cy="493713"/>
            <a:chOff x="1754" y="3558"/>
            <a:chExt cx="169" cy="777"/>
          </a:xfrm>
        </p:grpSpPr>
        <p:sp>
          <p:nvSpPr>
            <p:cNvPr id="18" name="圆角矩形 17"/>
            <p:cNvSpPr/>
            <p:nvPr/>
          </p:nvSpPr>
          <p:spPr>
            <a:xfrm>
              <a:off x="1754" y="3558"/>
              <a:ext cx="163" cy="777"/>
            </a:xfrm>
            <a:prstGeom prst="roundRect">
              <a:avLst/>
            </a:prstGeom>
            <a:solidFill>
              <a:srgbClr val="FEC3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723" name="文本框 3"/>
            <p:cNvSpPr txBox="1"/>
            <p:nvPr/>
          </p:nvSpPr>
          <p:spPr>
            <a:xfrm>
              <a:off x="1754" y="3633"/>
              <a:ext cx="169" cy="62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最小最亮</a:t>
              </a:r>
              <a:r>
                <a:rPr lang="zh-CN" altLang="en-US" sz="20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光斑</a:t>
              </a:r>
              <a:endParaRPr lang="zh-CN" altLang="en-US" sz="20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47888" y="1268413"/>
            <a:ext cx="4848225" cy="3644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5" name="Text Box 4"/>
          <p:cNvSpPr txBox="1"/>
          <p:nvPr/>
        </p:nvSpPr>
        <p:spPr>
          <a:xfrm>
            <a:off x="755650" y="463550"/>
            <a:ext cx="1763713" cy="650875"/>
          </a:xfrm>
          <a:prstGeom prst="rect">
            <a:avLst/>
          </a:prstGeom>
          <a:solidFill>
            <a:srgbClr val="BBE0E3">
              <a:alpha val="61960"/>
            </a:srgbClr>
          </a:solidFill>
          <a:ln w="9525" cap="flat" cmpd="sng">
            <a:solidFill>
              <a:srgbClr val="3D8F95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想一想</a:t>
            </a:r>
            <a:endParaRPr lang="zh-CN" altLang="en-US" sz="3600" dirty="0">
              <a:solidFill>
                <a:srgbClr val="0066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1746" name="TextBox 2"/>
          <p:cNvSpPr txBox="1"/>
          <p:nvPr/>
        </p:nvSpPr>
        <p:spPr>
          <a:xfrm>
            <a:off x="792163" y="1509713"/>
            <a:ext cx="7596187" cy="12350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25000"/>
              </a:lnSpc>
            </a:pP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zh-CN" altLang="zh-CN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zh-CN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图中划出的两条折射光线，哪条是平行主光轴的入射光线的折射光线？</a:t>
            </a:r>
            <a:endParaRPr lang="zh-CN" altLang="en-US" sz="2800" dirty="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4213" y="5578475"/>
            <a:ext cx="7740650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zh-CN" altLang="zh-CN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折射光线反向延长，通过焦点的是正确的折射光线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zh-CN" sz="2800" dirty="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4039" name="Line 7"/>
          <p:cNvSpPr/>
          <p:nvPr/>
        </p:nvSpPr>
        <p:spPr>
          <a:xfrm flipH="1">
            <a:off x="2303463" y="3633788"/>
            <a:ext cx="2016125" cy="649287"/>
          </a:xfrm>
          <a:prstGeom prst="line">
            <a:avLst/>
          </a:prstGeom>
          <a:ln w="28575" cap="flat" cmpd="sng">
            <a:solidFill>
              <a:srgbClr val="CC0000"/>
            </a:solidFill>
            <a:prstDash val="dash"/>
            <a:round/>
            <a:headEnd type="none" w="med" len="med"/>
            <a:tailEnd type="none" w="med" len="med"/>
          </a:ln>
        </p:spPr>
      </p:sp>
      <p:grpSp>
        <p:nvGrpSpPr>
          <p:cNvPr id="31749" name="Group 26"/>
          <p:cNvGrpSpPr/>
          <p:nvPr/>
        </p:nvGrpSpPr>
        <p:grpSpPr>
          <a:xfrm>
            <a:off x="1511300" y="2698750"/>
            <a:ext cx="5759450" cy="2592388"/>
            <a:chOff x="952" y="1616"/>
            <a:chExt cx="3628" cy="1633"/>
          </a:xfrm>
        </p:grpSpPr>
        <p:sp>
          <p:nvSpPr>
            <p:cNvPr id="31750" name="Line 3"/>
            <p:cNvSpPr/>
            <p:nvPr/>
          </p:nvSpPr>
          <p:spPr>
            <a:xfrm>
              <a:off x="952" y="2622"/>
              <a:ext cx="3628" cy="0"/>
            </a:xfrm>
            <a:prstGeom prst="line">
              <a:avLst/>
            </a:prstGeom>
            <a:ln w="28575" cap="flat" cmpd="sng">
              <a:solidFill>
                <a:schemeClr val="tx2"/>
              </a:solidFill>
              <a:prstDash val="lgDashDot"/>
              <a:miter/>
              <a:headEnd type="none" w="med" len="med"/>
              <a:tailEnd type="none" w="med" len="med"/>
            </a:ln>
          </p:spPr>
        </p:sp>
        <p:sp>
          <p:nvSpPr>
            <p:cNvPr id="31751" name="xjhgx3"/>
            <p:cNvSpPr/>
            <p:nvPr/>
          </p:nvSpPr>
          <p:spPr>
            <a:xfrm>
              <a:off x="2586" y="1979"/>
              <a:ext cx="249" cy="1270"/>
            </a:xfrm>
            <a:custGeom>
              <a:avLst/>
              <a:gdLst/>
              <a:ahLst/>
              <a:cxnLst>
                <a:cxn ang="0">
                  <a:pos x="249" y="0"/>
                </a:cxn>
                <a:cxn ang="0">
                  <a:pos x="230" y="78"/>
                </a:cxn>
                <a:cxn ang="0">
                  <a:pos x="215" y="156"/>
                </a:cxn>
                <a:cxn ang="0">
                  <a:pos x="201" y="235"/>
                </a:cxn>
                <a:cxn ang="0">
                  <a:pos x="190" y="314"/>
                </a:cxn>
                <a:cxn ang="0">
                  <a:pos x="181" y="394"/>
                </a:cxn>
                <a:cxn ang="0">
                  <a:pos x="175" y="474"/>
                </a:cxn>
                <a:cxn ang="0">
                  <a:pos x="172" y="555"/>
                </a:cxn>
                <a:cxn ang="0">
                  <a:pos x="170" y="635"/>
                </a:cxn>
                <a:cxn ang="0">
                  <a:pos x="172" y="715"/>
                </a:cxn>
                <a:cxn ang="0">
                  <a:pos x="175" y="796"/>
                </a:cxn>
                <a:cxn ang="0">
                  <a:pos x="181" y="876"/>
                </a:cxn>
                <a:cxn ang="0">
                  <a:pos x="190" y="956"/>
                </a:cxn>
                <a:cxn ang="0">
                  <a:pos x="201" y="1035"/>
                </a:cxn>
                <a:cxn ang="0">
                  <a:pos x="215" y="1114"/>
                </a:cxn>
                <a:cxn ang="0">
                  <a:pos x="230" y="1192"/>
                </a:cxn>
                <a:cxn ang="0">
                  <a:pos x="249" y="1270"/>
                </a:cxn>
                <a:cxn ang="0">
                  <a:pos x="0" y="1270"/>
                </a:cxn>
                <a:cxn ang="0">
                  <a:pos x="19" y="1192"/>
                </a:cxn>
                <a:cxn ang="0">
                  <a:pos x="34" y="1114"/>
                </a:cxn>
                <a:cxn ang="0">
                  <a:pos x="48" y="1035"/>
                </a:cxn>
                <a:cxn ang="0">
                  <a:pos x="59" y="956"/>
                </a:cxn>
                <a:cxn ang="0">
                  <a:pos x="68" y="876"/>
                </a:cxn>
                <a:cxn ang="0">
                  <a:pos x="74" y="796"/>
                </a:cxn>
                <a:cxn ang="0">
                  <a:pos x="77" y="715"/>
                </a:cxn>
                <a:cxn ang="0">
                  <a:pos x="79" y="635"/>
                </a:cxn>
                <a:cxn ang="0">
                  <a:pos x="77" y="555"/>
                </a:cxn>
                <a:cxn ang="0">
                  <a:pos x="74" y="474"/>
                </a:cxn>
                <a:cxn ang="0">
                  <a:pos x="68" y="394"/>
                </a:cxn>
                <a:cxn ang="0">
                  <a:pos x="59" y="314"/>
                </a:cxn>
                <a:cxn ang="0">
                  <a:pos x="48" y="235"/>
                </a:cxn>
                <a:cxn ang="0">
                  <a:pos x="34" y="156"/>
                </a:cxn>
                <a:cxn ang="0">
                  <a:pos x="19" y="78"/>
                </a:cxn>
                <a:cxn ang="0">
                  <a:pos x="0" y="0"/>
                </a:cxn>
                <a:cxn ang="0">
                  <a:pos x="249" y="0"/>
                </a:cxn>
              </a:cxnLst>
              <a:pathLst>
                <a:path w="980" h="4408">
                  <a:moveTo>
                    <a:pt x="980" y="0"/>
                  </a:moveTo>
                  <a:lnTo>
                    <a:pt x="907" y="270"/>
                  </a:lnTo>
                  <a:lnTo>
                    <a:pt x="845" y="542"/>
                  </a:lnTo>
                  <a:lnTo>
                    <a:pt x="791" y="816"/>
                  </a:lnTo>
                  <a:lnTo>
                    <a:pt x="748" y="1091"/>
                  </a:lnTo>
                  <a:lnTo>
                    <a:pt x="714" y="1368"/>
                  </a:lnTo>
                  <a:lnTo>
                    <a:pt x="689" y="1646"/>
                  </a:lnTo>
                  <a:lnTo>
                    <a:pt x="675" y="1925"/>
                  </a:lnTo>
                  <a:lnTo>
                    <a:pt x="670" y="2204"/>
                  </a:lnTo>
                  <a:lnTo>
                    <a:pt x="675" y="2483"/>
                  </a:lnTo>
                  <a:lnTo>
                    <a:pt x="689" y="2762"/>
                  </a:lnTo>
                  <a:lnTo>
                    <a:pt x="714" y="3040"/>
                  </a:lnTo>
                  <a:lnTo>
                    <a:pt x="748" y="3317"/>
                  </a:lnTo>
                  <a:lnTo>
                    <a:pt x="791" y="3592"/>
                  </a:lnTo>
                  <a:lnTo>
                    <a:pt x="845" y="3866"/>
                  </a:lnTo>
                  <a:lnTo>
                    <a:pt x="907" y="4138"/>
                  </a:lnTo>
                  <a:lnTo>
                    <a:pt x="980" y="4408"/>
                  </a:lnTo>
                  <a:lnTo>
                    <a:pt x="0" y="4408"/>
                  </a:lnTo>
                  <a:lnTo>
                    <a:pt x="73" y="4138"/>
                  </a:lnTo>
                  <a:lnTo>
                    <a:pt x="135" y="3866"/>
                  </a:lnTo>
                  <a:lnTo>
                    <a:pt x="189" y="3592"/>
                  </a:lnTo>
                  <a:lnTo>
                    <a:pt x="232" y="3317"/>
                  </a:lnTo>
                  <a:lnTo>
                    <a:pt x="266" y="3040"/>
                  </a:lnTo>
                  <a:lnTo>
                    <a:pt x="291" y="2762"/>
                  </a:lnTo>
                  <a:lnTo>
                    <a:pt x="305" y="2483"/>
                  </a:lnTo>
                  <a:lnTo>
                    <a:pt x="310" y="2204"/>
                  </a:lnTo>
                  <a:lnTo>
                    <a:pt x="305" y="1925"/>
                  </a:lnTo>
                  <a:lnTo>
                    <a:pt x="291" y="1646"/>
                  </a:lnTo>
                  <a:lnTo>
                    <a:pt x="266" y="1368"/>
                  </a:lnTo>
                  <a:lnTo>
                    <a:pt x="232" y="1091"/>
                  </a:lnTo>
                  <a:lnTo>
                    <a:pt x="189" y="816"/>
                  </a:lnTo>
                  <a:lnTo>
                    <a:pt x="135" y="542"/>
                  </a:lnTo>
                  <a:lnTo>
                    <a:pt x="73" y="270"/>
                  </a:lnTo>
                  <a:lnTo>
                    <a:pt x="0" y="0"/>
                  </a:lnTo>
                  <a:lnTo>
                    <a:pt x="98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FFFF"/>
                </a:gs>
                <a:gs pos="50000">
                  <a:srgbClr val="47FFFF"/>
                </a:gs>
                <a:gs pos="100000">
                  <a:srgbClr val="D5FFFF"/>
                </a:gs>
              </a:gsLst>
              <a:lin ang="5400000" scaled="1"/>
              <a:tileRect/>
            </a:gradFill>
            <a:ln w="28575" cap="flat" cmpd="sng">
              <a:solidFill>
                <a:srgbClr val="2D5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6839" name="Oval 39"/>
            <p:cNvSpPr>
              <a:spLocks noChangeArrowheads="1"/>
            </p:cNvSpPr>
            <p:nvPr/>
          </p:nvSpPr>
          <p:spPr bwMode="auto">
            <a:xfrm>
              <a:off x="1406" y="2591"/>
              <a:ext cx="68" cy="68"/>
            </a:xfrm>
            <a:prstGeom prst="ellipse">
              <a:avLst/>
            </a:prstGeom>
            <a:solidFill>
              <a:schemeClr val="tx2"/>
            </a:solidFill>
            <a:ln w="9525" algn="ctr">
              <a:solidFill>
                <a:schemeClr val="tx2"/>
              </a:solidFill>
              <a:round/>
            </a:ln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p:grpSp>
          <p:nvGrpSpPr>
            <p:cNvPr id="31753" name="Group 20"/>
            <p:cNvGrpSpPr/>
            <p:nvPr/>
          </p:nvGrpSpPr>
          <p:grpSpPr>
            <a:xfrm>
              <a:off x="1270" y="2205"/>
              <a:ext cx="1429" cy="0"/>
              <a:chOff x="1292" y="2205"/>
              <a:chExt cx="1429" cy="0"/>
            </a:xfrm>
          </p:grpSpPr>
          <p:sp>
            <p:nvSpPr>
              <p:cNvPr id="31754" name="Line 14"/>
              <p:cNvSpPr/>
              <p:nvPr/>
            </p:nvSpPr>
            <p:spPr>
              <a:xfrm>
                <a:off x="1292" y="2205"/>
                <a:ext cx="1429" cy="0"/>
              </a:xfrm>
              <a:prstGeom prst="line">
                <a:avLst/>
              </a:prstGeom>
              <a:ln w="28575" cap="flat" cmpd="sng">
                <a:solidFill>
                  <a:schemeClr val="tx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1755" name="Line 17"/>
              <p:cNvSpPr/>
              <p:nvPr/>
            </p:nvSpPr>
            <p:spPr>
              <a:xfrm>
                <a:off x="1814" y="2205"/>
                <a:ext cx="136" cy="0"/>
              </a:xfrm>
              <a:prstGeom prst="line">
                <a:avLst/>
              </a:prstGeom>
              <a:ln w="28575" cap="flat" cmpd="sng">
                <a:solidFill>
                  <a:schemeClr val="tx2"/>
                </a:solidFill>
                <a:prstDash val="solid"/>
                <a:round/>
                <a:headEnd type="none" w="med" len="med"/>
                <a:tailEnd type="triangle" w="med" len="lg"/>
              </a:ln>
            </p:spPr>
          </p:sp>
        </p:grpSp>
        <p:grpSp>
          <p:nvGrpSpPr>
            <p:cNvPr id="31756" name="Group 19"/>
            <p:cNvGrpSpPr/>
            <p:nvPr/>
          </p:nvGrpSpPr>
          <p:grpSpPr>
            <a:xfrm>
              <a:off x="2699" y="1616"/>
              <a:ext cx="1021" cy="589"/>
              <a:chOff x="2721" y="1616"/>
              <a:chExt cx="1021" cy="589"/>
            </a:xfrm>
          </p:grpSpPr>
          <p:sp>
            <p:nvSpPr>
              <p:cNvPr id="31757" name="Line 15"/>
              <p:cNvSpPr/>
              <p:nvPr/>
            </p:nvSpPr>
            <p:spPr>
              <a:xfrm flipV="1">
                <a:off x="2721" y="1616"/>
                <a:ext cx="1021" cy="589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1758" name="Line 18"/>
              <p:cNvSpPr/>
              <p:nvPr/>
            </p:nvSpPr>
            <p:spPr>
              <a:xfrm flipV="1">
                <a:off x="3039" y="1979"/>
                <a:ext cx="90" cy="45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lg"/>
              </a:ln>
            </p:spPr>
          </p:sp>
        </p:grpSp>
        <p:grpSp>
          <p:nvGrpSpPr>
            <p:cNvPr id="31759" name="Group 23"/>
            <p:cNvGrpSpPr/>
            <p:nvPr/>
          </p:nvGrpSpPr>
          <p:grpSpPr>
            <a:xfrm>
              <a:off x="2699" y="1797"/>
              <a:ext cx="1202" cy="408"/>
              <a:chOff x="2699" y="1797"/>
              <a:chExt cx="1202" cy="408"/>
            </a:xfrm>
          </p:grpSpPr>
          <p:sp>
            <p:nvSpPr>
              <p:cNvPr id="31760" name="Line 21"/>
              <p:cNvSpPr/>
              <p:nvPr/>
            </p:nvSpPr>
            <p:spPr>
              <a:xfrm flipV="1">
                <a:off x="2699" y="1797"/>
                <a:ext cx="1202" cy="408"/>
              </a:xfrm>
              <a:prstGeom prst="line">
                <a:avLst/>
              </a:prstGeom>
              <a:ln w="28575" cap="flat" cmpd="sng">
                <a:solidFill>
                  <a:srgbClr val="CC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1761" name="Line 22"/>
              <p:cNvSpPr/>
              <p:nvPr/>
            </p:nvSpPr>
            <p:spPr>
              <a:xfrm flipV="1">
                <a:off x="3175" y="2001"/>
                <a:ext cx="113" cy="46"/>
              </a:xfrm>
              <a:prstGeom prst="line">
                <a:avLst/>
              </a:prstGeom>
              <a:ln w="28575" cap="flat" cmpd="sng">
                <a:solidFill>
                  <a:srgbClr val="CC0000"/>
                </a:solidFill>
                <a:prstDash val="solid"/>
                <a:round/>
                <a:headEnd type="none" w="med" len="med"/>
                <a:tailEnd type="triangle" w="med" len="lg"/>
              </a:ln>
            </p:spPr>
          </p:sp>
        </p:grpSp>
      </p:grpSp>
      <p:sp>
        <p:nvSpPr>
          <p:cNvPr id="44045" name="Line 13"/>
          <p:cNvSpPr/>
          <p:nvPr/>
        </p:nvSpPr>
        <p:spPr>
          <a:xfrm flipH="1">
            <a:off x="3059113" y="3598863"/>
            <a:ext cx="1260475" cy="684212"/>
          </a:xfrm>
          <a:prstGeom prst="line">
            <a:avLst/>
          </a:prstGeom>
          <a:ln w="28575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</p:sp>
      <p:pic>
        <p:nvPicPr>
          <p:cNvPr id="31763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64" name="Text Box 4"/>
          <p:cNvSpPr txBox="1"/>
          <p:nvPr/>
        </p:nvSpPr>
        <p:spPr>
          <a:xfrm>
            <a:off x="755650" y="463550"/>
            <a:ext cx="1763713" cy="650875"/>
          </a:xfrm>
          <a:prstGeom prst="rect">
            <a:avLst/>
          </a:prstGeom>
          <a:solidFill>
            <a:srgbClr val="BBE0E3">
              <a:alpha val="61960"/>
            </a:srgbClr>
          </a:solidFill>
          <a:ln w="9525" cap="flat" cmpd="sng">
            <a:solidFill>
              <a:srgbClr val="3D8F95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dirty="0">
                <a:solidFill>
                  <a:srgbClr val="0066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想一想</a:t>
            </a:r>
            <a:endParaRPr lang="zh-CN" altLang="en-US" sz="3600" dirty="0">
              <a:solidFill>
                <a:srgbClr val="0066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2769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0500" y="1233488"/>
            <a:ext cx="8763000" cy="33115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3793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425" y="1089025"/>
            <a:ext cx="8947150" cy="43275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7" name="QC_4_BD.14_1#1e9d71df4?segpoint=1&amp;vbadefaultcenterpage=1&amp;parentnodeid=4c1ff6027&amp;vbahtmlprocessed=1"/>
              <p:cNvSpPr/>
              <p:nvPr/>
            </p:nvSpPr>
            <p:spPr>
              <a:xfrm>
                <a:off x="248269" y="935474"/>
                <a:ext cx="8421624" cy="1187482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/>
              <a:p>
                <a:pPr marL="0" algn="l">
                  <a:lnSpc>
                    <a:spcPct val="150000"/>
                  </a:lnSpc>
                </a:pPr>
                <a:r>
                  <a:rPr lang="en-US" sz="18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8.如图所示，小科同学将凸透镜正对太阳，在纸面上得到一个并非最小的光斑，此时光斑到凸透镜的距离为</a:t>
                </a:r>
                <a:r>
                  <a:rPr lang="en-US" sz="600" b="1" u="none" dirty="0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34" charset="-120"/>
                  </a:rPr>
                  <a:t> </a:t>
                </a:r>
                <a14:m>
                  <m:oMath xmlns:m="http://schemas.openxmlformats.org/officeDocument/2006/math">
                    <m:r>
                      <a:rPr sz="18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𝟏𝟎</m:t>
                    </m:r>
                    <m:r>
                      <m:rPr>
                        <m:nor/>
                      </m:rPr>
                      <a:rPr sz="18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sz="18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𝐜𝐦</m:t>
                    </m:r>
                  </m:oMath>
                </a14:m>
                <a:r>
                  <a:rPr lang="en-US" sz="600" b="1" u="none" dirty="0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34" charset="-120"/>
                  </a:rPr>
                  <a:t> </a:t>
                </a:r>
                <a:r>
                  <a:rPr lang="en-US" sz="18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。若凸透镜远离纸面的过程中光斑一直在变大，</a:t>
                </a:r>
                <a:r>
                  <a:rPr lang="en-US" sz="1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则该凸透镜的焦距(</a:t>
                </a:r>
                <a:r>
                  <a:rPr lang="en-US" sz="1800" b="1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34" charset="-120"/>
                  </a:rPr>
                  <a:t> </a:t>
                </a:r>
                <a:r>
                  <a:rPr lang="en-US" sz="100" b="1" spc="-10200">
                    <a:solidFill>
                      <a:srgbClr val="FFFF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@10@</a:t>
                </a:r>
                <a:r>
                  <a:rPr lang="en-US" sz="1800" b="1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34" charset="-120"/>
                  </a:rPr>
                  <a:t>   </a:t>
                </a:r>
                <a:r>
                  <a:rPr lang="en-US" sz="1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)</a:t>
                </a:r>
                <a:endParaRPr lang="en-US" sz="1800" dirty="0"/>
              </a:p>
            </p:txBody>
          </p:sp>
        </mc:Choice>
        <mc:Fallback>
          <p:sp>
            <p:nvSpPr>
              <p:cNvPr id="7" name="QC_4_BD.14_1#1e9d71df4?segpoint=1&amp;vbadefaultcenterpage=1&amp;parentnodeid=4c1ff6027&amp;vbahtmlprocessed=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269" y="935474"/>
                <a:ext cx="8421624" cy="1187482"/>
              </a:xfrm>
              <a:prstGeom prst="rect">
                <a:avLst/>
              </a:prstGeom>
              <a:blipFill rotWithShape="1">
                <a:blip r:embed="rId1"/>
                <a:stretch>
                  <a:fillRect l="-7" t="-10" r="3" b="-394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QC_4_BD.14_2#1e9d71df4?vbadefaultcenterpage=1&amp;parentnodeid=4c1ff6027&amp;vbahtmlprocessed=1" descr="preencoded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54454" y="1755458"/>
            <a:ext cx="1382554" cy="957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>
                    <a:alpha val="0"/>
                  </a:scrgbClr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QC_4_BD.14_3#1e9d71df4.choices?vbadefaultcenterpage=1&amp;parentnodeid=4c1ff6027&amp;vbahtmlprocessed=1"/>
              <p:cNvSpPr/>
              <p:nvPr/>
            </p:nvSpPr>
            <p:spPr>
              <a:xfrm>
                <a:off x="252079" y="2274117"/>
                <a:ext cx="8421624" cy="770906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/>
              <a:p>
                <a:pPr>
                  <a:lnSpc>
                    <a:spcPct val="150000"/>
                  </a:lnSpc>
                  <a:tabLst>
                    <a:tab pos="5631815" algn="l"/>
                  </a:tabLst>
                </a:pPr>
                <a:r>
                  <a:rPr lang="en-US" sz="18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A.一定小于</a:t>
                </a:r>
                <a:r>
                  <a:rPr lang="en-US" sz="600" b="1" u="none" dirty="0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34" charset="-120"/>
                  </a:rPr>
                  <a:t> </a:t>
                </a:r>
                <a:r>
                  <a:rPr lang="en-US" sz="100" b="1" spc="-10200" dirty="0">
                    <a:solidFill>
                      <a:srgbClr val="FFFF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&lt;m&gt;</a:t>
                </a:r>
                <a14:m>
                  <m:oMath xmlns:m="http://schemas.openxmlformats.org/officeDocument/2006/math">
                    <m:r>
                      <a:rPr sz="18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𝟏𝟎</m:t>
                    </m:r>
                    <m:r>
                      <m:rPr>
                        <m:nor/>
                      </m:rPr>
                      <a:rPr sz="18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sz="18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𝐜𝐦</m:t>
                    </m:r>
                  </m:oMath>
                </a14:m>
                <a:r>
                  <a:rPr lang="en-US" sz="100" b="1" spc="-10200" dirty="0">
                    <a:solidFill>
                      <a:srgbClr val="FFFF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&lt;/m</a:t>
                </a:r>
                <a:r>
                  <a:rPr lang="en-US" sz="100" b="1" spc="-10200">
                    <a:solidFill>
                      <a:srgbClr val="FFFF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&gt;</a:t>
                </a:r>
                <a:r>
                  <a:rPr lang="en-US" sz="600" b="1" u="none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34" charset="-120"/>
                  </a:rPr>
                  <a:t> </a:t>
                </a:r>
                <a:r>
                  <a:rPr lang="en-US" sz="1800" b="1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34" charset="-120"/>
                  </a:rPr>
                  <a:t>	</a:t>
                </a:r>
                <a:r>
                  <a:rPr lang="en-US" sz="1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B</a:t>
                </a:r>
                <a:r>
                  <a:rPr lang="en-US" sz="18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.一定等于</a:t>
                </a:r>
                <a:r>
                  <a:rPr lang="en-US" sz="600" b="1" u="none" dirty="0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34" charset="-120"/>
                  </a:rPr>
                  <a:t> </a:t>
                </a:r>
                <a:r>
                  <a:rPr lang="en-US" sz="100" b="1" spc="-10200" dirty="0">
                    <a:solidFill>
                      <a:srgbClr val="FFFF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&lt;m&gt;</a:t>
                </a:r>
                <a14:m>
                  <m:oMath xmlns:m="http://schemas.openxmlformats.org/officeDocument/2006/math">
                    <m:r>
                      <a:rPr sz="18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𝟏𝟎</m:t>
                    </m:r>
                    <m:r>
                      <m:rPr>
                        <m:nor/>
                      </m:rPr>
                      <a:rPr sz="18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sz="18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𝐜𝐦</m:t>
                    </m:r>
                  </m:oMath>
                </a14:m>
                <a:r>
                  <a:rPr lang="en-US" sz="100" b="1" spc="-10200" dirty="0">
                    <a:solidFill>
                      <a:srgbClr val="FFFF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&lt;/m&gt;</a:t>
                </a:r>
                <a:r>
                  <a:rPr lang="en-US" sz="600" b="1" u="none" dirty="0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34" charset="-120"/>
                  </a:rPr>
                  <a:t> </a:t>
                </a:r>
                <a:endParaRPr lang="en-US" sz="1800" dirty="0"/>
              </a:p>
              <a:p>
                <a:pPr>
                  <a:lnSpc>
                    <a:spcPct val="150000"/>
                  </a:lnSpc>
                  <a:tabLst>
                    <a:tab pos="5631815" algn="l"/>
                  </a:tabLst>
                </a:pPr>
                <a:r>
                  <a:rPr lang="en-US" sz="18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C.一定大于</a:t>
                </a:r>
                <a:r>
                  <a:rPr lang="en-US" sz="600" b="1" u="none" dirty="0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34" charset="-120"/>
                  </a:rPr>
                  <a:t> </a:t>
                </a:r>
                <a:r>
                  <a:rPr lang="en-US" sz="100" b="1" spc="-10200" dirty="0">
                    <a:solidFill>
                      <a:srgbClr val="FFFF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&lt;m&gt;</a:t>
                </a:r>
                <a14:m>
                  <m:oMath xmlns:m="http://schemas.openxmlformats.org/officeDocument/2006/math">
                    <m:r>
                      <a:rPr sz="18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𝟏𝟎</m:t>
                    </m:r>
                    <m:r>
                      <m:rPr>
                        <m:nor/>
                      </m:rPr>
                      <a:rPr sz="18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sz="18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𝐜𝐦</m:t>
                    </m:r>
                  </m:oMath>
                </a14:m>
                <a:r>
                  <a:rPr lang="en-US" sz="100" b="1" spc="-10200" dirty="0">
                    <a:solidFill>
                      <a:srgbClr val="FFFF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&lt;/m</a:t>
                </a:r>
                <a:r>
                  <a:rPr lang="en-US" sz="100" b="1" spc="-10200">
                    <a:solidFill>
                      <a:srgbClr val="FFFF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&gt;</a:t>
                </a:r>
                <a:r>
                  <a:rPr lang="en-US" sz="600" b="1" u="none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34" charset="-120"/>
                  </a:rPr>
                  <a:t> </a:t>
                </a:r>
                <a:r>
                  <a:rPr lang="en-US" sz="1800" b="1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34" charset="-120"/>
                  </a:rPr>
                  <a:t>	</a:t>
                </a:r>
                <a:r>
                  <a:rPr lang="en-US" sz="18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D</a:t>
                </a:r>
                <a:r>
                  <a:rPr lang="en-US" sz="18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.可能小于</a:t>
                </a:r>
                <a:r>
                  <a:rPr lang="en-US" sz="600" b="1" u="none" dirty="0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34" charset="-120"/>
                  </a:rPr>
                  <a:t> </a:t>
                </a:r>
                <a:r>
                  <a:rPr lang="en-US" sz="100" b="1" spc="-10200" dirty="0">
                    <a:solidFill>
                      <a:srgbClr val="FFFF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&lt;m&gt;</a:t>
                </a:r>
                <a14:m>
                  <m:oMath xmlns:m="http://schemas.openxmlformats.org/officeDocument/2006/math">
                    <m:r>
                      <a:rPr sz="18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𝟏𝟎</m:t>
                    </m:r>
                    <m:r>
                      <m:rPr>
                        <m:nor/>
                      </m:rPr>
                      <a:rPr sz="18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sz="18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𝐜𝐦</m:t>
                    </m:r>
                  </m:oMath>
                </a14:m>
                <a:r>
                  <a:rPr lang="en-US" sz="100" b="1" spc="-10200" dirty="0">
                    <a:solidFill>
                      <a:srgbClr val="FFFF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&lt;/m&gt;</a:t>
                </a:r>
                <a:r>
                  <a:rPr lang="en-US" sz="600" b="1" u="none" dirty="0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34" charset="-120"/>
                  </a:rPr>
                  <a:t> </a:t>
                </a:r>
                <a:r>
                  <a:rPr lang="en-US" sz="18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，也可能大于</a:t>
                </a:r>
                <a:r>
                  <a:rPr lang="en-US" sz="600" b="1" u="none" dirty="0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34" charset="-120"/>
                  </a:rPr>
                  <a:t> </a:t>
                </a:r>
                <a:r>
                  <a:rPr lang="en-US" sz="100" b="1" spc="-10200" dirty="0">
                    <a:solidFill>
                      <a:srgbClr val="FFFF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&lt;m&gt;</a:t>
                </a:r>
                <a14:m>
                  <m:oMath xmlns:m="http://schemas.openxmlformats.org/officeDocument/2006/math">
                    <m:r>
                      <a:rPr sz="18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𝟏𝟎</m:t>
                    </m:r>
                    <m:r>
                      <m:rPr>
                        <m:nor/>
                      </m:rPr>
                      <a:rPr sz="18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sz="180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𝐜𝐦</m:t>
                    </m:r>
                  </m:oMath>
                </a14:m>
                <a:r>
                  <a:rPr lang="en-US" sz="100" b="1" spc="-10200" dirty="0">
                    <a:solidFill>
                      <a:srgbClr val="FFFF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34" charset="-120"/>
                  </a:rPr>
                  <a:t>&lt;/m&gt;</a:t>
                </a:r>
                <a:r>
                  <a:rPr lang="en-US" sz="600" b="1" u="none" dirty="0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宋体" panose="02010600030101010101" pitchFamily="34" charset="-120"/>
                  </a:rPr>
                  <a:t> </a:t>
                </a:r>
                <a:endParaRPr lang="en-US" sz="1800" dirty="0"/>
              </a:p>
            </p:txBody>
          </p:sp>
        </mc:Choice>
        <mc:Fallback>
          <p:sp>
            <p:nvSpPr>
              <p:cNvPr id="9" name="QC_4_BD.14_3#1e9d71df4.choices?vbadefaultcenterpage=1&amp;parentnodeid=4c1ff6027&amp;vbahtmlprocessed=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079" y="2274117"/>
                <a:ext cx="8421624" cy="770906"/>
              </a:xfrm>
              <a:prstGeom prst="rect">
                <a:avLst/>
              </a:prstGeom>
              <a:blipFill rotWithShape="1">
                <a:blip r:embed="rId3"/>
                <a:stretch>
                  <a:fillRect l="-7" t="-24" r="3" b="-6010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QC_4_AN.15_1#1e9d71df4.bracket?vbadefaultcenterpage=1&amp;parentnodeid=4c1ff6027&amp;vbahtmlprocessed=1&amp;hasmatchpositionanswer=1"/>
          <p:cNvSpPr/>
          <p:nvPr/>
        </p:nvSpPr>
        <p:spPr>
          <a:xfrm>
            <a:off x="2011109" y="1755577"/>
            <a:ext cx="216694" cy="367523"/>
          </a:xfrm>
          <a:prstGeom prst="rect">
            <a:avLst/>
          </a:prstGeom>
          <a:noFill/>
        </p:spPr>
        <p:txBody>
          <a:bodyPr wrap="none" lIns="0" tIns="0" rIns="0" bIns="0" rtlCol="0" anchor="t"/>
          <a:p>
            <a:pPr marL="0" algn="ctr">
              <a:lnSpc>
                <a:spcPct val="150000"/>
              </a:lnSpc>
            </a:pPr>
            <a:r>
              <a:rPr lang="en-US" sz="1800" b="1">
                <a:solidFill>
                  <a:srgbClr val="A0002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34" charset="-120"/>
              </a:rPr>
              <a:t>A</a:t>
            </a:r>
            <a:endParaRPr lang="en-US" sz="100" dirty="0"/>
          </a:p>
        </p:txBody>
      </p:sp>
      <p:grpSp>
        <p:nvGrpSpPr>
          <p:cNvPr id="11" name="Group 50"/>
          <p:cNvGrpSpPr/>
          <p:nvPr>
            <p:custDataLst>
              <p:tags r:id="rId4"/>
            </p:custDataLst>
          </p:nvPr>
        </p:nvGrpSpPr>
        <p:grpSpPr>
          <a:xfrm>
            <a:off x="1523783" y="3797006"/>
            <a:ext cx="2492952" cy="1054894"/>
            <a:chOff x="0" y="0"/>
            <a:chExt cx="2077" cy="886"/>
          </a:xfrm>
        </p:grpSpPr>
        <p:grpSp>
          <p:nvGrpSpPr>
            <p:cNvPr id="12" name="Group 42"/>
            <p:cNvGrpSpPr/>
            <p:nvPr>
              <p:custDataLst>
                <p:tags r:id="rId5"/>
              </p:custDataLst>
            </p:nvPr>
          </p:nvGrpSpPr>
          <p:grpSpPr>
            <a:xfrm>
              <a:off x="0" y="0"/>
              <a:ext cx="2064" cy="92"/>
              <a:chOff x="0" y="0"/>
              <a:chExt cx="2381" cy="91"/>
            </a:xfrm>
          </p:grpSpPr>
          <p:sp>
            <p:nvSpPr>
              <p:cNvPr id="16" name="Line 8"/>
              <p:cNvSpPr>
                <a:spLocks noChangeShapeType="1"/>
              </p:cNvSpPr>
              <p:nvPr>
                <p:custDataLst>
                  <p:tags r:id="rId6"/>
                </p:custDataLst>
              </p:nvPr>
            </p:nvSpPr>
            <p:spPr bwMode="auto">
              <a:xfrm flipV="1">
                <a:off x="0" y="47"/>
                <a:ext cx="2381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7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17" name="AutoShape 9"/>
              <p:cNvSpPr>
                <a:spLocks noChangeAspect="1" noChangeArrowheads="1"/>
              </p:cNvSpPr>
              <p:nvPr>
                <p:custDataLst>
                  <p:tags r:id="rId7"/>
                </p:custDataLst>
              </p:nvPr>
            </p:nvSpPr>
            <p:spPr bwMode="auto">
              <a:xfrm rot="5400000">
                <a:off x="1556" y="-90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>
                <a:solidFill>
                  <a:srgbClr val="FF0000"/>
                </a:solidFill>
                <a:miter lim="800000"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7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楷体_GB2312" pitchFamily="49" charset="-122"/>
                  <a:cs typeface="+mn-cs"/>
                </a:endParaRPr>
              </a:p>
            </p:txBody>
          </p:sp>
        </p:grpSp>
        <p:grpSp>
          <p:nvGrpSpPr>
            <p:cNvPr id="13" name="Group 44"/>
            <p:cNvGrpSpPr/>
            <p:nvPr>
              <p:custDataLst>
                <p:tags r:id="rId8"/>
              </p:custDataLst>
            </p:nvPr>
          </p:nvGrpSpPr>
          <p:grpSpPr>
            <a:xfrm>
              <a:off x="0" y="817"/>
              <a:ext cx="2059" cy="69"/>
              <a:chOff x="0" y="0"/>
              <a:chExt cx="2399" cy="91"/>
            </a:xfrm>
          </p:grpSpPr>
          <p:sp>
            <p:nvSpPr>
              <p:cNvPr id="14" name="Line 11"/>
              <p:cNvSpPr>
                <a:spLocks noChangeShapeType="1"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0" y="46"/>
                <a:ext cx="239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7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15" name="AutoShape 12"/>
              <p:cNvSpPr>
                <a:spLocks noChangeAspect="1" noChangeArrowheads="1"/>
              </p:cNvSpPr>
              <p:nvPr>
                <p:custDataLst>
                  <p:tags r:id="rId10"/>
                </p:custDataLst>
              </p:nvPr>
            </p:nvSpPr>
            <p:spPr bwMode="auto">
              <a:xfrm rot="5400000">
                <a:off x="1569" y="-90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>
                <a:solidFill>
                  <a:srgbClr val="FF0000"/>
                </a:solidFill>
                <a:miter lim="800000"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7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楷体_GB2312" pitchFamily="49" charset="-122"/>
                  <a:cs typeface="+mn-cs"/>
                </a:endParaRPr>
              </a:p>
            </p:txBody>
          </p:sp>
        </p:grpSp>
        <p:grpSp>
          <p:nvGrpSpPr>
            <p:cNvPr id="18" name="Group 43"/>
            <p:cNvGrpSpPr/>
            <p:nvPr>
              <p:custDataLst>
                <p:tags r:id="rId11"/>
              </p:custDataLst>
            </p:nvPr>
          </p:nvGrpSpPr>
          <p:grpSpPr>
            <a:xfrm>
              <a:off x="23" y="410"/>
              <a:ext cx="2054" cy="92"/>
              <a:chOff x="0" y="0"/>
              <a:chExt cx="2394" cy="91"/>
            </a:xfrm>
          </p:grpSpPr>
          <p:sp>
            <p:nvSpPr>
              <p:cNvPr id="19" name="Line 14"/>
              <p:cNvSpPr>
                <a:spLocks noChangeShapeType="1"/>
              </p:cNvSpPr>
              <p:nvPr>
                <p:custDataLst>
                  <p:tags r:id="rId12"/>
                </p:custDataLst>
              </p:nvPr>
            </p:nvSpPr>
            <p:spPr bwMode="auto">
              <a:xfrm flipV="1">
                <a:off x="0" y="46"/>
                <a:ext cx="2394" cy="1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7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20" name="AutoShape 15"/>
              <p:cNvSpPr>
                <a:spLocks noChangeAspect="1" noChangeArrowheads="1"/>
              </p:cNvSpPr>
              <p:nvPr>
                <p:custDataLst>
                  <p:tags r:id="rId13"/>
                </p:custDataLst>
              </p:nvPr>
            </p:nvSpPr>
            <p:spPr bwMode="auto">
              <a:xfrm rot="5400000">
                <a:off x="1564" y="-90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>
                <a:solidFill>
                  <a:srgbClr val="FF0000"/>
                </a:solidFill>
                <a:miter lim="800000"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7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楷体_GB2312" pitchFamily="49" charset="-122"/>
                  <a:cs typeface="+mn-cs"/>
                </a:endParaRPr>
              </a:p>
            </p:txBody>
          </p:sp>
        </p:grpSp>
      </p:grpSp>
      <p:grpSp>
        <p:nvGrpSpPr>
          <p:cNvPr id="21" name="Group 51"/>
          <p:cNvGrpSpPr/>
          <p:nvPr>
            <p:custDataLst>
              <p:tags r:id="rId14"/>
            </p:custDataLst>
          </p:nvPr>
        </p:nvGrpSpPr>
        <p:grpSpPr>
          <a:xfrm>
            <a:off x="3970517" y="3852966"/>
            <a:ext cx="2352521" cy="971550"/>
            <a:chOff x="0" y="0"/>
            <a:chExt cx="1960" cy="816"/>
          </a:xfrm>
        </p:grpSpPr>
        <p:grpSp>
          <p:nvGrpSpPr>
            <p:cNvPr id="22" name="Group 48"/>
            <p:cNvGrpSpPr/>
            <p:nvPr>
              <p:custDataLst>
                <p:tags r:id="rId15"/>
              </p:custDataLst>
            </p:nvPr>
          </p:nvGrpSpPr>
          <p:grpSpPr>
            <a:xfrm>
              <a:off x="0" y="181"/>
              <a:ext cx="1960" cy="635"/>
              <a:chOff x="0" y="0"/>
              <a:chExt cx="2073" cy="679"/>
            </a:xfrm>
          </p:grpSpPr>
          <p:sp>
            <p:nvSpPr>
              <p:cNvPr id="26" name="Freeform 17"/>
              <p:cNvSpPr/>
              <p:nvPr>
                <p:custDataLst>
                  <p:tags r:id="rId16"/>
                </p:custDataLst>
              </p:nvPr>
            </p:nvSpPr>
            <p:spPr bwMode="auto">
              <a:xfrm>
                <a:off x="0" y="0"/>
                <a:ext cx="2073" cy="679"/>
              </a:xfrm>
              <a:custGeom>
                <a:avLst/>
                <a:gdLst>
                  <a:gd name="T0" fmla="*/ 0 w 1667"/>
                  <a:gd name="T1" fmla="*/ 1748 h 536"/>
                  <a:gd name="T2" fmla="*/ 389 w 1667"/>
                  <a:gd name="T3" fmla="*/ 1698 h 536"/>
                  <a:gd name="T4" fmla="*/ 4958 w 1667"/>
                  <a:gd name="T5" fmla="*/ 0 h 536"/>
                  <a:gd name="T6" fmla="*/ 0 60000 65536"/>
                  <a:gd name="T7" fmla="*/ 0 60000 65536"/>
                  <a:gd name="T8" fmla="*/ 0 60000 65536"/>
                  <a:gd name="T9" fmla="*/ 0 w 1667"/>
                  <a:gd name="T10" fmla="*/ 0 h 536"/>
                  <a:gd name="T11" fmla="*/ 1667 w 1667"/>
                  <a:gd name="T12" fmla="*/ 536 h 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>
                <a:solidFill>
                  <a:srgbClr val="FF0000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7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27" name="AutoShape 18"/>
              <p:cNvSpPr>
                <a:spLocks noChangeAspect="1"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 rot="4229382">
                <a:off x="609" y="373"/>
                <a:ext cx="69" cy="205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>
                <a:solidFill>
                  <a:srgbClr val="FF0000"/>
                </a:solidFill>
                <a:miter lim="800000"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7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楷体_GB2312" pitchFamily="49" charset="-122"/>
                  <a:cs typeface="+mn-cs"/>
                </a:endParaRPr>
              </a:p>
            </p:txBody>
          </p:sp>
        </p:grpSp>
        <p:grpSp>
          <p:nvGrpSpPr>
            <p:cNvPr id="23" name="Group 45"/>
            <p:cNvGrpSpPr/>
            <p:nvPr>
              <p:custDataLst>
                <p:tags r:id="rId18"/>
              </p:custDataLst>
            </p:nvPr>
          </p:nvGrpSpPr>
          <p:grpSpPr>
            <a:xfrm>
              <a:off x="9" y="0"/>
              <a:ext cx="1883" cy="612"/>
              <a:chOff x="0" y="0"/>
              <a:chExt cx="2200" cy="725"/>
            </a:xfrm>
          </p:grpSpPr>
          <p:sp>
            <p:nvSpPr>
              <p:cNvPr id="24" name="Freeform 20"/>
              <p:cNvSpPr/>
              <p:nvPr>
                <p:custDataLst>
                  <p:tags r:id="rId19"/>
                </p:custDataLst>
              </p:nvPr>
            </p:nvSpPr>
            <p:spPr bwMode="auto">
              <a:xfrm flipV="1">
                <a:off x="0" y="0"/>
                <a:ext cx="2200" cy="725"/>
              </a:xfrm>
              <a:custGeom>
                <a:avLst/>
                <a:gdLst>
                  <a:gd name="T0" fmla="*/ 0 w 1667"/>
                  <a:gd name="T1" fmla="*/ 2428 h 536"/>
                  <a:gd name="T2" fmla="*/ 524 w 1667"/>
                  <a:gd name="T3" fmla="*/ 2352 h 536"/>
                  <a:gd name="T4" fmla="*/ 6673 w 1667"/>
                  <a:gd name="T5" fmla="*/ 0 h 536"/>
                  <a:gd name="T6" fmla="*/ 0 60000 65536"/>
                  <a:gd name="T7" fmla="*/ 0 60000 65536"/>
                  <a:gd name="T8" fmla="*/ 0 60000 65536"/>
                  <a:gd name="T9" fmla="*/ 0 w 1667"/>
                  <a:gd name="T10" fmla="*/ 0 h 536"/>
                  <a:gd name="T11" fmla="*/ 1667 w 1667"/>
                  <a:gd name="T12" fmla="*/ 536 h 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>
                <a:solidFill>
                  <a:srgbClr val="FF0000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7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25" name="AutoShape 21"/>
              <p:cNvSpPr>
                <a:spLocks noChangeAspect="1" noChangeArrowheads="1"/>
              </p:cNvSpPr>
              <p:nvPr>
                <p:custDataLst>
                  <p:tags r:id="rId20"/>
                </p:custDataLst>
              </p:nvPr>
            </p:nvSpPr>
            <p:spPr bwMode="auto">
              <a:xfrm rot="17370618" flipV="1">
                <a:off x="676" y="73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>
                <a:solidFill>
                  <a:srgbClr val="FF0000"/>
                </a:solidFill>
                <a:miter lim="800000"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7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楷体_GB2312" pitchFamily="49" charset="-122"/>
                  <a:cs typeface="+mn-cs"/>
                </a:endParaRPr>
              </a:p>
            </p:txBody>
          </p:sp>
        </p:grpSp>
        <p:grpSp>
          <p:nvGrpSpPr>
            <p:cNvPr id="28" name="Group 46"/>
            <p:cNvGrpSpPr/>
            <p:nvPr>
              <p:custDataLst>
                <p:tags r:id="rId21"/>
              </p:custDataLst>
            </p:nvPr>
          </p:nvGrpSpPr>
          <p:grpSpPr>
            <a:xfrm>
              <a:off x="14" y="362"/>
              <a:ext cx="1923" cy="91"/>
              <a:chOff x="0" y="0"/>
              <a:chExt cx="2671" cy="91"/>
            </a:xfrm>
          </p:grpSpPr>
          <p:sp>
            <p:nvSpPr>
              <p:cNvPr id="29" name="Line 23"/>
              <p:cNvSpPr>
                <a:spLocks noChangeShapeType="1"/>
              </p:cNvSpPr>
              <p:nvPr>
                <p:custDataLst>
                  <p:tags r:id="rId22"/>
                </p:custDataLst>
              </p:nvPr>
            </p:nvSpPr>
            <p:spPr bwMode="auto">
              <a:xfrm flipV="1">
                <a:off x="0" y="46"/>
                <a:ext cx="2671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7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30" name="AutoShape 24"/>
              <p:cNvSpPr>
                <a:spLocks noChangeAspect="1" noChangeArrowheads="1"/>
              </p:cNvSpPr>
              <p:nvPr>
                <p:custDataLst>
                  <p:tags r:id="rId23"/>
                </p:custDataLst>
              </p:nvPr>
            </p:nvSpPr>
            <p:spPr bwMode="auto">
              <a:xfrm rot="5400000">
                <a:off x="849" y="-90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 w="9525">
                <a:solidFill>
                  <a:srgbClr val="FF0000"/>
                </a:solidFill>
                <a:miter lim="800000"/>
              </a:ln>
            </p:spPr>
            <p:txBody>
              <a:bodyPr rot="10800000" vert="eaVert"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7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楷体_GB2312" pitchFamily="49" charset="-122"/>
                  <a:cs typeface="+mn-cs"/>
                </a:endParaRPr>
              </a:p>
            </p:txBody>
          </p:sp>
        </p:grpSp>
      </p:grpSp>
      <p:grpSp>
        <p:nvGrpSpPr>
          <p:cNvPr id="31" name="Group 55"/>
          <p:cNvGrpSpPr/>
          <p:nvPr>
            <p:custDataLst>
              <p:tags r:id="rId24"/>
            </p:custDataLst>
          </p:nvPr>
        </p:nvGrpSpPr>
        <p:grpSpPr>
          <a:xfrm>
            <a:off x="3900270" y="3544832"/>
            <a:ext cx="272461" cy="1593056"/>
            <a:chOff x="0" y="0"/>
            <a:chExt cx="136" cy="635"/>
          </a:xfrm>
        </p:grpSpPr>
        <p:sp>
          <p:nvSpPr>
            <p:cNvPr id="32" name="xjhgx2"/>
            <p:cNvSpPr/>
            <p:nvPr>
              <p:custDataLst>
                <p:tags r:id="rId25"/>
              </p:custDataLst>
            </p:nvPr>
          </p:nvSpPr>
          <p:spPr bwMode="auto">
            <a:xfrm>
              <a:off x="0" y="0"/>
              <a:ext cx="136" cy="635"/>
            </a:xfrm>
            <a:custGeom>
              <a:avLst/>
              <a:gdLst>
                <a:gd name="T0" fmla="*/ 1 w 620"/>
                <a:gd name="T1" fmla="*/ 0 h 4408"/>
                <a:gd name="T2" fmla="*/ 0 w 620"/>
                <a:gd name="T3" fmla="*/ 0 h 4408"/>
                <a:gd name="T4" fmla="*/ 0 w 620"/>
                <a:gd name="T5" fmla="*/ 0 h 4408"/>
                <a:gd name="T6" fmla="*/ 0 w 620"/>
                <a:gd name="T7" fmla="*/ 0 h 4408"/>
                <a:gd name="T8" fmla="*/ 0 w 620"/>
                <a:gd name="T9" fmla="*/ 0 h 4408"/>
                <a:gd name="T10" fmla="*/ 0 w 620"/>
                <a:gd name="T11" fmla="*/ 1 h 4408"/>
                <a:gd name="T12" fmla="*/ 0 w 620"/>
                <a:gd name="T13" fmla="*/ 1 h 4408"/>
                <a:gd name="T14" fmla="*/ 0 w 620"/>
                <a:gd name="T15" fmla="*/ 1 h 4408"/>
                <a:gd name="T16" fmla="*/ 0 w 620"/>
                <a:gd name="T17" fmla="*/ 1 h 4408"/>
                <a:gd name="T18" fmla="*/ 0 w 620"/>
                <a:gd name="T19" fmla="*/ 1 h 4408"/>
                <a:gd name="T20" fmla="*/ 0 w 620"/>
                <a:gd name="T21" fmla="*/ 1 h 4408"/>
                <a:gd name="T22" fmla="*/ 0 w 620"/>
                <a:gd name="T23" fmla="*/ 1 h 4408"/>
                <a:gd name="T24" fmla="*/ 0 w 620"/>
                <a:gd name="T25" fmla="*/ 1 h 4408"/>
                <a:gd name="T26" fmla="*/ 0 w 620"/>
                <a:gd name="T27" fmla="*/ 2 h 4408"/>
                <a:gd name="T28" fmla="*/ 0 w 620"/>
                <a:gd name="T29" fmla="*/ 2 h 4408"/>
                <a:gd name="T30" fmla="*/ 0 w 620"/>
                <a:gd name="T31" fmla="*/ 2 h 4408"/>
                <a:gd name="T32" fmla="*/ 1 w 620"/>
                <a:gd name="T33" fmla="*/ 2 h 4408"/>
                <a:gd name="T34" fmla="*/ 1 w 620"/>
                <a:gd name="T35" fmla="*/ 2 h 4408"/>
                <a:gd name="T36" fmla="*/ 1 w 620"/>
                <a:gd name="T37" fmla="*/ 2 h 4408"/>
                <a:gd name="T38" fmla="*/ 1 w 620"/>
                <a:gd name="T39" fmla="*/ 2 h 4408"/>
                <a:gd name="T40" fmla="*/ 1 w 620"/>
                <a:gd name="T41" fmla="*/ 2 h 4408"/>
                <a:gd name="T42" fmla="*/ 1 w 620"/>
                <a:gd name="T43" fmla="*/ 1 h 4408"/>
                <a:gd name="T44" fmla="*/ 1 w 620"/>
                <a:gd name="T45" fmla="*/ 1 h 4408"/>
                <a:gd name="T46" fmla="*/ 1 w 620"/>
                <a:gd name="T47" fmla="*/ 1 h 4408"/>
                <a:gd name="T48" fmla="*/ 2 w 620"/>
                <a:gd name="T49" fmla="*/ 1 h 4408"/>
                <a:gd name="T50" fmla="*/ 2 w 620"/>
                <a:gd name="T51" fmla="*/ 1 h 4408"/>
                <a:gd name="T52" fmla="*/ 2 w 620"/>
                <a:gd name="T53" fmla="*/ 1 h 4408"/>
                <a:gd name="T54" fmla="*/ 1 w 620"/>
                <a:gd name="T55" fmla="*/ 1 h 4408"/>
                <a:gd name="T56" fmla="*/ 1 w 620"/>
                <a:gd name="T57" fmla="*/ 1 h 4408"/>
                <a:gd name="T58" fmla="*/ 1 w 620"/>
                <a:gd name="T59" fmla="*/ 0 h 4408"/>
                <a:gd name="T60" fmla="*/ 1 w 620"/>
                <a:gd name="T61" fmla="*/ 0 h 4408"/>
                <a:gd name="T62" fmla="*/ 1 w 620"/>
                <a:gd name="T63" fmla="*/ 0 h 4408"/>
                <a:gd name="T64" fmla="*/ 1 w 620"/>
                <a:gd name="T65" fmla="*/ 0 h 4408"/>
                <a:gd name="T66" fmla="*/ 1 w 620"/>
                <a:gd name="T67" fmla="*/ 0 h 440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620"/>
                <a:gd name="T103" fmla="*/ 0 h 4408"/>
                <a:gd name="T104" fmla="*/ 620 w 620"/>
                <a:gd name="T105" fmla="*/ 4408 h 440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620" h="4408">
                  <a:moveTo>
                    <a:pt x="310" y="0"/>
                  </a:moveTo>
                  <a:lnTo>
                    <a:pt x="237" y="270"/>
                  </a:lnTo>
                  <a:lnTo>
                    <a:pt x="175" y="542"/>
                  </a:lnTo>
                  <a:lnTo>
                    <a:pt x="121" y="816"/>
                  </a:lnTo>
                  <a:lnTo>
                    <a:pt x="78" y="1091"/>
                  </a:lnTo>
                  <a:lnTo>
                    <a:pt x="44" y="1368"/>
                  </a:lnTo>
                  <a:lnTo>
                    <a:pt x="19" y="1646"/>
                  </a:lnTo>
                  <a:lnTo>
                    <a:pt x="5" y="1925"/>
                  </a:lnTo>
                  <a:lnTo>
                    <a:pt x="0" y="2204"/>
                  </a:lnTo>
                  <a:lnTo>
                    <a:pt x="5" y="2483"/>
                  </a:lnTo>
                  <a:lnTo>
                    <a:pt x="19" y="2762"/>
                  </a:lnTo>
                  <a:lnTo>
                    <a:pt x="44" y="3040"/>
                  </a:lnTo>
                  <a:lnTo>
                    <a:pt x="78" y="3317"/>
                  </a:lnTo>
                  <a:lnTo>
                    <a:pt x="121" y="3592"/>
                  </a:lnTo>
                  <a:lnTo>
                    <a:pt x="175" y="3866"/>
                  </a:lnTo>
                  <a:lnTo>
                    <a:pt x="237" y="4138"/>
                  </a:lnTo>
                  <a:lnTo>
                    <a:pt x="310" y="4408"/>
                  </a:lnTo>
                  <a:lnTo>
                    <a:pt x="383" y="4138"/>
                  </a:lnTo>
                  <a:lnTo>
                    <a:pt x="445" y="3866"/>
                  </a:lnTo>
                  <a:lnTo>
                    <a:pt x="499" y="3592"/>
                  </a:lnTo>
                  <a:lnTo>
                    <a:pt x="542" y="3317"/>
                  </a:lnTo>
                  <a:lnTo>
                    <a:pt x="576" y="3040"/>
                  </a:lnTo>
                  <a:lnTo>
                    <a:pt x="601" y="2762"/>
                  </a:lnTo>
                  <a:lnTo>
                    <a:pt x="615" y="2483"/>
                  </a:lnTo>
                  <a:lnTo>
                    <a:pt x="620" y="2204"/>
                  </a:lnTo>
                  <a:lnTo>
                    <a:pt x="615" y="1925"/>
                  </a:lnTo>
                  <a:lnTo>
                    <a:pt x="601" y="1646"/>
                  </a:lnTo>
                  <a:lnTo>
                    <a:pt x="576" y="1368"/>
                  </a:lnTo>
                  <a:lnTo>
                    <a:pt x="542" y="1091"/>
                  </a:lnTo>
                  <a:lnTo>
                    <a:pt x="499" y="816"/>
                  </a:lnTo>
                  <a:lnTo>
                    <a:pt x="445" y="542"/>
                  </a:lnTo>
                  <a:lnTo>
                    <a:pt x="383" y="270"/>
                  </a:lnTo>
                  <a:lnTo>
                    <a:pt x="310" y="0"/>
                  </a:lnTo>
                  <a:close/>
                </a:path>
              </a:pathLst>
            </a:custGeom>
            <a:gradFill rotWithShape="1">
              <a:gsLst>
                <a:gs pos="0">
                  <a:srgbClr val="71FFFF"/>
                </a:gs>
                <a:gs pos="100000">
                  <a:srgbClr val="D5FFFF"/>
                </a:gs>
              </a:gsLst>
              <a:path path="rect">
                <a:fillToRect l="50000" t="50000" r="50000" b="50000"/>
              </a:path>
            </a:gradFill>
            <a:ln w="28575">
              <a:solidFill>
                <a:srgbClr val="2D5FFF"/>
              </a:solidFill>
              <a:miter lim="800000"/>
            </a:ln>
          </p:spPr>
          <p:txBody>
            <a:bodyPr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7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3" name="Line 57"/>
            <p:cNvSpPr>
              <a:spLocks noChangeShapeType="1"/>
            </p:cNvSpPr>
            <p:nvPr>
              <p:custDataLst>
                <p:tags r:id="rId26"/>
              </p:custDataLst>
            </p:nvPr>
          </p:nvSpPr>
          <p:spPr bwMode="auto">
            <a:xfrm flipH="1">
              <a:off x="68" y="21"/>
              <a:ext cx="0" cy="612"/>
            </a:xfrm>
            <a:prstGeom prst="line">
              <a:avLst/>
            </a:prstGeom>
            <a:noFill/>
            <a:ln w="12700">
              <a:solidFill>
                <a:srgbClr val="00F8F2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7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endParaRPr>
            </a:p>
          </p:txBody>
        </p:sp>
      </p:grp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utoUpdateAnimBg="0" build="p"/>
    </p:bldLst>
  </p:timing>
</p:sld>
</file>

<file path=ppt/tags/tag1.xml><?xml version="1.0" encoding="utf-8"?>
<p:tagLst xmlns:p="http://schemas.openxmlformats.org/presentationml/2006/main">
  <p:tag name="AS_UNIQUEID" val="208"/>
</p:tagLst>
</file>

<file path=ppt/tags/tag2.xml><?xml version="1.0" encoding="utf-8"?>
<p:tagLst xmlns:p="http://schemas.openxmlformats.org/presentationml/2006/main">
  <p:tag name="AS_UNIQUEID" val="210"/>
</p:tagLst>
</file>

<file path=ppt/tags/tag3.xml><?xml version="1.0" encoding="utf-8"?>
<p:tagLst xmlns:p="http://schemas.openxmlformats.org/presentationml/2006/main">
  <p:tag name="AS_UNIQUEID" val="211"/>
</p:tagLst>
</file>

<file path=ppt/tags/tag4.xml><?xml version="1.0" encoding="utf-8"?>
<p:tagLst xmlns:p="http://schemas.openxmlformats.org/presentationml/2006/main">
  <p:tag name="AS_UNIQUEID" val="212"/>
</p:tagLst>
</file>

<file path=ppt/tags/tag5.xml><?xml version="1.0" encoding="utf-8"?>
<p:tagLst xmlns:p="http://schemas.openxmlformats.org/presentationml/2006/main">
  <p:tag name="AS_UNIQUEID" val="213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0.xml><?xml version="1.0" encoding="utf-8"?>
<p:tagLst xmlns:p="http://schemas.openxmlformats.org/presentationml/2006/main">
  <p:tag name="AS_UNIQUEID" val="311"/>
</p:tagLst>
</file>

<file path=ppt/tags/tag11.xml><?xml version="1.0" encoding="utf-8"?>
<p:tagLst xmlns:p="http://schemas.openxmlformats.org/presentationml/2006/main">
  <p:tag name="AS_UNIQUEID" val="312"/>
</p:tagLst>
</file>

<file path=ppt/tags/tag12.xml><?xml version="1.0" encoding="utf-8"?>
<p:tagLst xmlns:p="http://schemas.openxmlformats.org/presentationml/2006/main">
  <p:tag name="AS_UNIQUEID" val="555"/>
</p:tagLst>
</file>

<file path=ppt/tags/tag13.xml><?xml version="1.0" encoding="utf-8"?>
<p:tagLst xmlns:p="http://schemas.openxmlformats.org/presentationml/2006/main">
  <p:tag name="AS_UNIQUEID" val="556"/>
</p:tagLst>
</file>

<file path=ppt/tags/tag14.xml><?xml version="1.0" encoding="utf-8"?>
<p:tagLst xmlns:p="http://schemas.openxmlformats.org/presentationml/2006/main">
  <p:tag name="AS_UNIQUEID" val="557"/>
</p:tagLst>
</file>

<file path=ppt/tags/tag1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8.xml><?xml version="1.0" encoding="utf-8"?>
<p:tagLst xmlns:p="http://schemas.openxmlformats.org/presentationml/2006/main">
  <p:tag name="AS_UNIQUEID" val="91"/>
</p:tagLst>
</file>

<file path=ppt/tags/tag19.xml><?xml version="1.0" encoding="utf-8"?>
<p:tagLst xmlns:p="http://schemas.openxmlformats.org/presentationml/2006/main">
  <p:tag name="AS_UNIQUEID" val="92"/>
</p:tagLst>
</file>

<file path=ppt/tags/tag20.xml><?xml version="1.0" encoding="utf-8"?>
<p:tagLst xmlns:p="http://schemas.openxmlformats.org/presentationml/2006/main">
  <p:tag name="AS_UNIQUEID" val="93"/>
</p:tagLst>
</file>

<file path=ppt/tags/tag21.xml><?xml version="1.0" encoding="utf-8"?>
<p:tagLst xmlns:p="http://schemas.openxmlformats.org/presentationml/2006/main">
  <p:tag name="AS_UNIQUEID" val="94"/>
</p:tagLst>
</file>

<file path=ppt/tags/tag22.xml><?xml version="1.0" encoding="utf-8"?>
<p:tagLst xmlns:p="http://schemas.openxmlformats.org/presentationml/2006/main">
  <p:tag name="AS_UNIQUEID" val="95"/>
</p:tagLst>
</file>

<file path=ppt/tags/tag23.xml><?xml version="1.0" encoding="utf-8"?>
<p:tagLst xmlns:p="http://schemas.openxmlformats.org/presentationml/2006/main">
  <p:tag name="AS_UNIQUEID" val="96"/>
</p:tagLst>
</file>

<file path=ppt/tags/tag24.xml><?xml version="1.0" encoding="utf-8"?>
<p:tagLst xmlns:p="http://schemas.openxmlformats.org/presentationml/2006/main">
  <p:tag name="AS_UNIQUEID" val="97"/>
</p:tagLst>
</file>

<file path=ppt/tags/tag25.xml><?xml version="1.0" encoding="utf-8"?>
<p:tagLst xmlns:p="http://schemas.openxmlformats.org/presentationml/2006/main">
  <p:tag name="AS_UNIQUEID" val="98"/>
</p:tagLst>
</file>

<file path=ppt/tags/tag26.xml><?xml version="1.0" encoding="utf-8"?>
<p:tagLst xmlns:p="http://schemas.openxmlformats.org/presentationml/2006/main">
  <p:tag name="AS_UNIQUEID" val="99"/>
</p:tagLst>
</file>

<file path=ppt/tags/tag27.xml><?xml version="1.0" encoding="utf-8"?>
<p:tagLst xmlns:p="http://schemas.openxmlformats.org/presentationml/2006/main">
  <p:tag name="AS_UNIQUEID" val="100"/>
</p:tagLst>
</file>

<file path=ppt/tags/tag28.xml><?xml version="1.0" encoding="utf-8"?>
<p:tagLst xmlns:p="http://schemas.openxmlformats.org/presentationml/2006/main">
  <p:tag name="AS_UNIQUEID" val="101"/>
</p:tagLst>
</file>

<file path=ppt/tags/tag29.xml><?xml version="1.0" encoding="utf-8"?>
<p:tagLst xmlns:p="http://schemas.openxmlformats.org/presentationml/2006/main">
  <p:tag name="AS_UNIQUEID" val="102"/>
</p:tagLst>
</file>

<file path=ppt/tags/tag30.xml><?xml version="1.0" encoding="utf-8"?>
<p:tagLst xmlns:p="http://schemas.openxmlformats.org/presentationml/2006/main">
  <p:tag name="AS_UNIQUEID" val="103"/>
</p:tagLst>
</file>

<file path=ppt/tags/tag31.xml><?xml version="1.0" encoding="utf-8"?>
<p:tagLst xmlns:p="http://schemas.openxmlformats.org/presentationml/2006/main">
  <p:tag name="AS_UNIQUEID" val="104"/>
</p:tagLst>
</file>

<file path=ppt/tags/tag32.xml><?xml version="1.0" encoding="utf-8"?>
<p:tagLst xmlns:p="http://schemas.openxmlformats.org/presentationml/2006/main">
  <p:tag name="AS_UNIQUEID" val="105"/>
</p:tagLst>
</file>

<file path=ppt/tags/tag33.xml><?xml version="1.0" encoding="utf-8"?>
<p:tagLst xmlns:p="http://schemas.openxmlformats.org/presentationml/2006/main">
  <p:tag name="AS_UNIQUEID" val="106"/>
</p:tagLst>
</file>

<file path=ppt/tags/tag34.xml><?xml version="1.0" encoding="utf-8"?>
<p:tagLst xmlns:p="http://schemas.openxmlformats.org/presentationml/2006/main">
  <p:tag name="AS_UNIQUEID" val="107"/>
</p:tagLst>
</file>

<file path=ppt/tags/tag35.xml><?xml version="1.0" encoding="utf-8"?>
<p:tagLst xmlns:p="http://schemas.openxmlformats.org/presentationml/2006/main">
  <p:tag name="AS_UNIQUEID" val="108"/>
</p:tagLst>
</file>

<file path=ppt/tags/tag36.xml><?xml version="1.0" encoding="utf-8"?>
<p:tagLst xmlns:p="http://schemas.openxmlformats.org/presentationml/2006/main">
  <p:tag name="AS_UNIQUEID" val="109"/>
</p:tagLst>
</file>

<file path=ppt/tags/tag37.xml><?xml version="1.0" encoding="utf-8"?>
<p:tagLst xmlns:p="http://schemas.openxmlformats.org/presentationml/2006/main">
  <p:tag name="AS_UNIQUEID" val="110"/>
</p:tagLst>
</file>

<file path=ppt/tags/tag38.xml><?xml version="1.0" encoding="utf-8"?>
<p:tagLst xmlns:p="http://schemas.openxmlformats.org/presentationml/2006/main">
  <p:tag name="AS_UNIQUEID" val="85"/>
</p:tagLst>
</file>

<file path=ppt/tags/tag39.xml><?xml version="1.0" encoding="utf-8"?>
<p:tagLst xmlns:p="http://schemas.openxmlformats.org/presentationml/2006/main">
  <p:tag name="AS_UNIQUEID" val="86"/>
</p:tagLst>
</file>

<file path=ppt/tags/tag40.xml><?xml version="1.0" encoding="utf-8"?>
<p:tagLst xmlns:p="http://schemas.openxmlformats.org/presentationml/2006/main">
  <p:tag name="AS_UNIQUEID" val="87"/>
</p:tagLst>
</file>

<file path=ppt/tags/tag41.xml><?xml version="1.0" encoding="utf-8"?>
<p:tagLst xmlns:p="http://schemas.openxmlformats.org/presentationml/2006/main">
  <p:tag name="commondata" val="eyJoZGlkIjoiMDA0M2QyYWQ3MTI4OTVhMzEzNzdhOGVjMTI4NDhhNTEifQ==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2EC2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009900"/>
      </a:accent2>
      <a:accent3>
        <a:srgbClr val="FFFFFF"/>
      </a:accent3>
      <a:accent4>
        <a:srgbClr val="0026A5"/>
      </a:accent4>
      <a:accent5>
        <a:srgbClr val="AAE2CA"/>
      </a:accent5>
      <a:accent6>
        <a:srgbClr val="008A00"/>
      </a:accent6>
      <a:hlink>
        <a:srgbClr val="CC3300"/>
      </a:hlink>
      <a:folHlink>
        <a:srgbClr val="008080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CC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CC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楷体_GB2312" pitchFamily="49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1375</Words>
  <Application>WPS 演示</Application>
  <PresentationFormat>全屏显示(4:3)</PresentationFormat>
  <Paragraphs>245</Paragraphs>
  <Slides>28</Slides>
  <Notes>4</Notes>
  <HiddenSlides>0</HiddenSlides>
  <MMClips>1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28</vt:i4>
      </vt:variant>
    </vt:vector>
  </HeadingPairs>
  <TitlesOfParts>
    <vt:vector size="46" baseType="lpstr">
      <vt:lpstr>Arial</vt:lpstr>
      <vt:lpstr>宋体</vt:lpstr>
      <vt:lpstr>Wingdings</vt:lpstr>
      <vt:lpstr>Times New Roman</vt:lpstr>
      <vt:lpstr>楷体_GB2312</vt:lpstr>
      <vt:lpstr>新宋体</vt:lpstr>
      <vt:lpstr>黑体</vt:lpstr>
      <vt:lpstr>楷体</vt:lpstr>
      <vt:lpstr>微软雅黑</vt:lpstr>
      <vt:lpstr>Arial Unicode MS</vt:lpstr>
      <vt:lpstr>Tahoma</vt:lpstr>
      <vt:lpstr>Monotype Corsiva</vt:lpstr>
      <vt:lpstr>Times New Roman</vt:lpstr>
      <vt:lpstr>宋体</vt:lpstr>
      <vt:lpstr>Cambria Math</vt:lpstr>
      <vt:lpstr>默认设计模板</vt:lpstr>
      <vt:lpstr>Paint.Picture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fqun</dc:creator>
  <cp:lastModifiedBy>chaos</cp:lastModifiedBy>
  <cp:revision>561</cp:revision>
  <dcterms:created xsi:type="dcterms:W3CDTF">2004-12-04T02:49:00Z</dcterms:created>
  <dcterms:modified xsi:type="dcterms:W3CDTF">2023-11-27T04:10:54Z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D20F5B50E8F94930B15444C6712CEAED_12</vt:lpwstr>
  </property>
  <property fmtid="{D5CDD505-2E9C-101B-9397-08002B2CF9AE}" pid="3" name="KSOProductBuildVer">
    <vt:lpwstr>2052-12.1.0.15712</vt:lpwstr>
  </property>
</Properties>
</file>