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485" r:id="rId4"/>
    <p:sldId id="487" r:id="rId6"/>
    <p:sldId id="488" r:id="rId7"/>
    <p:sldId id="489" r:id="rId8"/>
    <p:sldId id="490" r:id="rId9"/>
    <p:sldId id="493" r:id="rId10"/>
    <p:sldId id="494" r:id="rId11"/>
    <p:sldId id="492" r:id="rId12"/>
    <p:sldId id="504" r:id="rId13"/>
    <p:sldId id="495" r:id="rId14"/>
    <p:sldId id="496" r:id="rId15"/>
    <p:sldId id="505" r:id="rId16"/>
    <p:sldId id="507" r:id="rId17"/>
    <p:sldId id="506" r:id="rId18"/>
    <p:sldId id="497" r:id="rId19"/>
    <p:sldId id="499" r:id="rId20"/>
    <p:sldId id="500" r:id="rId21"/>
    <p:sldId id="501" r:id="rId22"/>
    <p:sldId id="502" r:id="rId23"/>
    <p:sldId id="503" r:id="rId24"/>
    <p:sldId id="518" r:id="rId25"/>
    <p:sldId id="508" r:id="rId26"/>
    <p:sldId id="509" r:id="rId27"/>
  </p:sldIdLst>
  <p:sldSz cx="12190730" cy="6858000"/>
  <p:notesSz cx="6858000" cy="9144000"/>
  <p:defaultTextStyle>
    <a:defPPr>
      <a:defRPr lang="zh-CN"/>
    </a:defPPr>
    <a:lvl1pPr marL="0" lvl="0" indent="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5930" lvl="1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3130" lvl="2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0330" lvl="3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7530" lvl="4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FF"/>
    <a:srgbClr val="FF0000"/>
    <a:srgbClr val="FF00FF"/>
    <a:srgbClr val="66FF33"/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742"/>
    <p:restoredTop sz="95368"/>
  </p:normalViewPr>
  <p:slideViewPr>
    <p:cSldViewPr snapToGrid="0" snapToObjects="1" showGuides="1">
      <p:cViewPr varScale="1">
        <p:scale>
          <a:sx n="54" d="100"/>
          <a:sy n="54" d="100"/>
        </p:scale>
        <p:origin x="-96" y="-498"/>
      </p:cViewPr>
      <p:guideLst>
        <p:guide orient="horz" pos="218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0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5" Type="http://schemas.openxmlformats.org/officeDocument/2006/relationships/image" Target="../media/image27.wmf"/><Relationship Id="rId4" Type="http://schemas.openxmlformats.org/officeDocument/2006/relationships/image" Target="../media/image26.wmf"/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6.vml.rels><?xml version="1.0" encoding="UTF-8" standalone="yes"?>
<Relationships xmlns="http://schemas.openxmlformats.org/package/2006/relationships"><Relationship Id="rId5" Type="http://schemas.openxmlformats.org/officeDocument/2006/relationships/image" Target="../media/image39.wmf"/><Relationship Id="rId4" Type="http://schemas.openxmlformats.org/officeDocument/2006/relationships/image" Target="../media/image38.wmf"/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CDE98C50-1AB0-4E07-83E0-DAA3A0F9BE43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12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5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9949E29E-A30D-4591-9FC4-159605A1CEA7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18178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4018179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86786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4086787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7266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4107267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113" y="1825625"/>
            <a:ext cx="518106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557" y="1825625"/>
            <a:ext cx="518106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991" y="365125"/>
            <a:ext cx="2628626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13" y="365125"/>
            <a:ext cx="7733494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0060" y="805498"/>
            <a:ext cx="10971213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589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4919" y="1600200"/>
            <a:ext cx="537589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10" y="274638"/>
            <a:ext cx="274280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69407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BB3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62" name="标题 9216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1213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2163" name="文本占位符 9216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1213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2164" name="日期占位符 92163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321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165" name="页脚占位符 92164"/>
          <p:cNvSpPr>
            <a:spLocks noGrp="1"/>
          </p:cNvSpPr>
          <p:nvPr>
            <p:ph type="ftr" sz="quarter" idx="3"/>
          </p:nvPr>
        </p:nvSpPr>
        <p:spPr>
          <a:xfrm>
            <a:off x="4164013" y="6245225"/>
            <a:ext cx="3862387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166" name="灯片编号占位符 92165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321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矩形 3"/>
          <p:cNvSpPr/>
          <p:nvPr userDrawn="1"/>
        </p:nvSpPr>
        <p:spPr>
          <a:xfrm rot="6238231" flipH="1">
            <a:off x="9407525" y="4235450"/>
            <a:ext cx="1169988" cy="1169988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4" name="矩形 5"/>
          <p:cNvSpPr/>
          <p:nvPr userDrawn="1"/>
        </p:nvSpPr>
        <p:spPr>
          <a:xfrm rot="19041346" flipH="1">
            <a:off x="10086975" y="6107113"/>
            <a:ext cx="188913" cy="1873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5" name="矩形 6"/>
          <p:cNvSpPr/>
          <p:nvPr userDrawn="1"/>
        </p:nvSpPr>
        <p:spPr>
          <a:xfrm rot="998715" flipH="1">
            <a:off x="10506075" y="5621338"/>
            <a:ext cx="471488" cy="4730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6" name="矩形 7"/>
          <p:cNvSpPr/>
          <p:nvPr userDrawn="1"/>
        </p:nvSpPr>
        <p:spPr>
          <a:xfrm rot="19250941" flipH="1">
            <a:off x="10177463" y="5688013"/>
            <a:ext cx="225425" cy="22383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7" name="矩形 8"/>
          <p:cNvSpPr/>
          <p:nvPr userDrawn="1"/>
        </p:nvSpPr>
        <p:spPr>
          <a:xfrm rot="19628487" flipH="1">
            <a:off x="11164888" y="6592888"/>
            <a:ext cx="477838" cy="477838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8" name="矩形 1"/>
          <p:cNvSpPr/>
          <p:nvPr userDrawn="1"/>
        </p:nvSpPr>
        <p:spPr>
          <a:xfrm rot="1703810" flipH="1">
            <a:off x="11536363" y="2659063"/>
            <a:ext cx="671513" cy="6699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9" name="矩形 2"/>
          <p:cNvSpPr/>
          <p:nvPr userDrawn="1"/>
        </p:nvSpPr>
        <p:spPr>
          <a:xfrm rot="985914" flipH="1">
            <a:off x="11071225" y="5414963"/>
            <a:ext cx="1327150" cy="132556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0" name="矩形 4"/>
          <p:cNvSpPr/>
          <p:nvPr userDrawn="1"/>
        </p:nvSpPr>
        <p:spPr>
          <a:xfrm rot="3014278" flipH="1">
            <a:off x="10199688" y="3587750"/>
            <a:ext cx="1958975" cy="19558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1" name="矩形 9"/>
          <p:cNvSpPr/>
          <p:nvPr userDrawn="1"/>
        </p:nvSpPr>
        <p:spPr>
          <a:xfrm rot="4169379" flipH="1">
            <a:off x="8954294" y="5461794"/>
            <a:ext cx="203200" cy="204788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2" name="矩形 10"/>
          <p:cNvSpPr/>
          <p:nvPr userDrawn="1"/>
        </p:nvSpPr>
        <p:spPr>
          <a:xfrm rot="1849597" flipH="1">
            <a:off x="10415588" y="6386513"/>
            <a:ext cx="668338" cy="6699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3" name="矩形 11"/>
          <p:cNvSpPr/>
          <p:nvPr userDrawn="1"/>
        </p:nvSpPr>
        <p:spPr>
          <a:xfrm rot="1703810" flipH="1">
            <a:off x="10050463" y="3232150"/>
            <a:ext cx="328613" cy="3302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pic>
        <p:nvPicPr>
          <p:cNvPr id="92178" name="Picture 13" descr="湖北猎豹图书文化有限公司logo"/>
          <p:cNvPicPr>
            <a:picLocks noChangeAspect="1"/>
          </p:cNvPicPr>
          <p:nvPr userDrawn="1"/>
        </p:nvPicPr>
        <p:blipFill>
          <a:blip r:embed="rId12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47425" y="114300"/>
            <a:ext cx="755650" cy="801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79" name="Picture 16" descr="timg?image&amp;quality=80&amp;size=b9999_10000&amp;sec=1514455248577&amp;di=17a6aee7f6970fc09f61a1489a9c9b1a&amp;imgtype=0&amp;src=http%3A%2F%2Fpic2"/>
          <p:cNvPicPr>
            <a:picLocks noChangeAspect="1"/>
          </p:cNvPicPr>
          <p:nvPr userDrawn="1"/>
        </p:nvPicPr>
        <p:blipFill>
          <a:blip r:embed="rId13"/>
          <a:srcRect b="5328"/>
          <a:stretch>
            <a:fillRect/>
          </a:stretch>
        </p:blipFill>
        <p:spPr>
          <a:xfrm>
            <a:off x="563563" y="5341938"/>
            <a:ext cx="1133475" cy="11398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5930" lvl="1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3130" lvl="2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0330" lvl="3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7530" lvl="4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3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5.w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6.wmf"/><Relationship Id="rId1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8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7.wmf"/><Relationship Id="rId1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0.bin"/><Relationship Id="rId8" Type="http://schemas.openxmlformats.org/officeDocument/2006/relationships/image" Target="../media/image12.wmf"/><Relationship Id="rId7" Type="http://schemas.openxmlformats.org/officeDocument/2006/relationships/oleObject" Target="../embeddings/oleObject9.bin"/><Relationship Id="rId6" Type="http://schemas.openxmlformats.org/officeDocument/2006/relationships/image" Target="../media/image11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0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9.wmf"/><Relationship Id="rId12" Type="http://schemas.openxmlformats.org/officeDocument/2006/relationships/vmlDrawing" Target="../drawings/vmlDrawing5.vml"/><Relationship Id="rId11" Type="http://schemas.openxmlformats.org/officeDocument/2006/relationships/slideLayout" Target="../slideLayouts/slideLayout18.xml"/><Relationship Id="rId10" Type="http://schemas.openxmlformats.org/officeDocument/2006/relationships/image" Target="../media/image13.wmf"/><Relationship Id="rId1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7.wmf"/><Relationship Id="rId2" Type="http://schemas.openxmlformats.org/officeDocument/2006/relationships/oleObject" Target="../embeddings/oleObject12.bin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19.wmf"/><Relationship Id="rId2" Type="http://schemas.openxmlformats.org/officeDocument/2006/relationships/oleObject" Target="../embeddings/oleObject13.bin"/><Relationship Id="rId1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21.wmf"/><Relationship Id="rId2" Type="http://schemas.openxmlformats.org/officeDocument/2006/relationships/oleObject" Target="../embeddings/oleObject14.bin"/><Relationship Id="rId1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2.wmf"/><Relationship Id="rId1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0.bin"/><Relationship Id="rId8" Type="http://schemas.openxmlformats.org/officeDocument/2006/relationships/image" Target="../media/image26.wmf"/><Relationship Id="rId7" Type="http://schemas.openxmlformats.org/officeDocument/2006/relationships/oleObject" Target="../embeddings/oleObject19.bin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4.w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23.wmf"/><Relationship Id="rId13" Type="http://schemas.openxmlformats.org/officeDocument/2006/relationships/vmlDrawing" Target="../drawings/vmlDrawing11.vml"/><Relationship Id="rId12" Type="http://schemas.openxmlformats.org/officeDocument/2006/relationships/slideLayout" Target="../slideLayouts/slideLayout18.xml"/><Relationship Id="rId11" Type="http://schemas.openxmlformats.org/officeDocument/2006/relationships/image" Target="../media/image27.wmf"/><Relationship Id="rId10" Type="http://schemas.openxmlformats.org/officeDocument/2006/relationships/oleObject" Target="../embeddings/oleObject21.bin"/><Relationship Id="rId1" Type="http://schemas.openxmlformats.org/officeDocument/2006/relationships/oleObject" Target="../embeddings/oleObject16.bin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2.vml"/><Relationship Id="rId4" Type="http://schemas.openxmlformats.org/officeDocument/2006/relationships/slideLayout" Target="../slideLayouts/slideLayout18.xml"/><Relationship Id="rId3" Type="http://schemas.openxmlformats.org/officeDocument/2006/relationships/audio" Target="../media/audio1.wav"/><Relationship Id="rId2" Type="http://schemas.openxmlformats.org/officeDocument/2006/relationships/image" Target="../media/image28.wmf"/><Relationship Id="rId1" Type="http://schemas.openxmlformats.org/officeDocument/2006/relationships/oleObject" Target="../embeddings/oleObject22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3.vml"/><Relationship Id="rId6" Type="http://schemas.openxmlformats.org/officeDocument/2006/relationships/slideLayout" Target="../slideLayouts/slideLayout18.xml"/><Relationship Id="rId5" Type="http://schemas.openxmlformats.org/officeDocument/2006/relationships/audio" Target="../media/audio3.wav"/><Relationship Id="rId4" Type="http://schemas.openxmlformats.org/officeDocument/2006/relationships/image" Target="../media/image30.w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29.wmf"/><Relationship Id="rId1" Type="http://schemas.openxmlformats.org/officeDocument/2006/relationships/oleObject" Target="../embeddings/oleObject23.bin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4.vml"/><Relationship Id="rId6" Type="http://schemas.openxmlformats.org/officeDocument/2006/relationships/slideLayout" Target="../slideLayouts/slideLayout18.xml"/><Relationship Id="rId5" Type="http://schemas.openxmlformats.org/officeDocument/2006/relationships/audio" Target="../media/audio3.wav"/><Relationship Id="rId4" Type="http://schemas.openxmlformats.org/officeDocument/2006/relationships/image" Target="../media/image32.wmf"/><Relationship Id="rId3" Type="http://schemas.openxmlformats.org/officeDocument/2006/relationships/oleObject" Target="../embeddings/oleObject26.bin"/><Relationship Id="rId2" Type="http://schemas.openxmlformats.org/officeDocument/2006/relationships/image" Target="../media/image31.wmf"/><Relationship Id="rId1" Type="http://schemas.openxmlformats.org/officeDocument/2006/relationships/oleObject" Target="../embeddings/oleObject25.bin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5.vml"/><Relationship Id="rId6" Type="http://schemas.openxmlformats.org/officeDocument/2006/relationships/slideLayout" Target="../slideLayouts/slideLayout18.xml"/><Relationship Id="rId5" Type="http://schemas.openxmlformats.org/officeDocument/2006/relationships/audio" Target="../media/audio3.wav"/><Relationship Id="rId4" Type="http://schemas.openxmlformats.org/officeDocument/2006/relationships/image" Target="../media/image34.wmf"/><Relationship Id="rId3" Type="http://schemas.openxmlformats.org/officeDocument/2006/relationships/oleObject" Target="../embeddings/oleObject28.bin"/><Relationship Id="rId2" Type="http://schemas.openxmlformats.org/officeDocument/2006/relationships/image" Target="../media/image33.wmf"/><Relationship Id="rId1" Type="http://schemas.openxmlformats.org/officeDocument/2006/relationships/oleObject" Target="../embeddings/oleObject27.bin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3.bin"/><Relationship Id="rId8" Type="http://schemas.openxmlformats.org/officeDocument/2006/relationships/image" Target="../media/image38.wmf"/><Relationship Id="rId7" Type="http://schemas.openxmlformats.org/officeDocument/2006/relationships/oleObject" Target="../embeddings/oleObject32.bin"/><Relationship Id="rId6" Type="http://schemas.openxmlformats.org/officeDocument/2006/relationships/image" Target="../media/image37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36.wmf"/><Relationship Id="rId3" Type="http://schemas.openxmlformats.org/officeDocument/2006/relationships/oleObject" Target="../embeddings/oleObject30.bin"/><Relationship Id="rId2" Type="http://schemas.openxmlformats.org/officeDocument/2006/relationships/image" Target="../media/image35.wmf"/><Relationship Id="rId12" Type="http://schemas.openxmlformats.org/officeDocument/2006/relationships/vmlDrawing" Target="../drawings/vmlDrawing16.vml"/><Relationship Id="rId11" Type="http://schemas.openxmlformats.org/officeDocument/2006/relationships/slideLayout" Target="../slideLayouts/slideLayout18.xml"/><Relationship Id="rId10" Type="http://schemas.openxmlformats.org/officeDocument/2006/relationships/image" Target="../media/image39.wmf"/><Relationship Id="rId1" Type="http://schemas.openxmlformats.org/officeDocument/2006/relationships/oleObject" Target="../embeddings/oleObject29.bin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vmlDrawing" Target="../drawings/vmlDrawing17.v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41.wmf"/><Relationship Id="rId3" Type="http://schemas.openxmlformats.org/officeDocument/2006/relationships/oleObject" Target="../embeddings/oleObject35.bin"/><Relationship Id="rId2" Type="http://schemas.openxmlformats.org/officeDocument/2006/relationships/image" Target="../media/image40.wmf"/><Relationship Id="rId1" Type="http://schemas.openxmlformats.org/officeDocument/2006/relationships/oleObject" Target="../embeddings/oleObject34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17188" name="Rectangle 5"/>
          <p:cNvSpPr/>
          <p:nvPr/>
        </p:nvSpPr>
        <p:spPr>
          <a:xfrm>
            <a:off x="4341813" y="2951163"/>
            <a:ext cx="38163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en-US" altLang="zh-CN" sz="440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17.1   </a:t>
            </a:r>
            <a:r>
              <a:rPr lang="zh-CN" altLang="en-US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勾股定理</a:t>
            </a:r>
            <a:endParaRPr lang="zh-CN" altLang="en-US" sz="4400" dirty="0">
              <a:solidFill>
                <a:srgbClr val="CC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017189" name="Text Box 4"/>
          <p:cNvSpPr txBox="1"/>
          <p:nvPr/>
        </p:nvSpPr>
        <p:spPr>
          <a:xfrm>
            <a:off x="1814513" y="1643063"/>
            <a:ext cx="8101012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第十七章  勾股定理</a:t>
            </a:r>
            <a:endParaRPr lang="zh-CN" altLang="en-US" sz="60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017190" name="Rectangle 5"/>
          <p:cNvSpPr/>
          <p:nvPr/>
        </p:nvSpPr>
        <p:spPr>
          <a:xfrm>
            <a:off x="2351088" y="3967163"/>
            <a:ext cx="80692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2" charset="-122"/>
              </a:rPr>
              <a:t>第</a:t>
            </a:r>
            <a:r>
              <a:rPr lang="en-US" altLang="zh-CN" sz="36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2" charset="-122"/>
              </a:rPr>
              <a:t>课时   勾股定理在实际生活中的应用</a:t>
            </a:r>
            <a:endParaRPr lang="zh-CN" altLang="en-US" sz="36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76554" name="Group 10"/>
          <p:cNvGrpSpPr/>
          <p:nvPr/>
        </p:nvGrpSpPr>
        <p:grpSpPr>
          <a:xfrm>
            <a:off x="812800" y="3424238"/>
            <a:ext cx="5080000" cy="2595562"/>
            <a:chOff x="0" y="0"/>
            <a:chExt cx="2400" cy="1635"/>
          </a:xfrm>
        </p:grpSpPr>
        <p:sp>
          <p:nvSpPr>
            <p:cNvPr id="4076555" name="Line 11"/>
            <p:cNvSpPr/>
            <p:nvPr/>
          </p:nvSpPr>
          <p:spPr>
            <a:xfrm>
              <a:off x="25" y="0"/>
              <a:ext cx="0" cy="1557"/>
            </a:xfrm>
            <a:prstGeom prst="line">
              <a:avLst/>
            </a:prstGeom>
            <a:ln w="28575" cap="sq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76556" name="Line 12"/>
            <p:cNvSpPr/>
            <p:nvPr/>
          </p:nvSpPr>
          <p:spPr>
            <a:xfrm>
              <a:off x="25" y="1557"/>
              <a:ext cx="2375" cy="0"/>
            </a:xfrm>
            <a:prstGeom prst="line">
              <a:avLst/>
            </a:prstGeom>
            <a:ln w="28575" cap="sq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76557" name="Line 13"/>
            <p:cNvSpPr/>
            <p:nvPr/>
          </p:nvSpPr>
          <p:spPr>
            <a:xfrm>
              <a:off x="25" y="0"/>
              <a:ext cx="2375" cy="1557"/>
            </a:xfrm>
            <a:prstGeom prst="line">
              <a:avLst/>
            </a:prstGeom>
            <a:ln w="28575" cap="sq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76558" name="Line 14"/>
            <p:cNvSpPr/>
            <p:nvPr/>
          </p:nvSpPr>
          <p:spPr>
            <a:xfrm>
              <a:off x="28" y="1392"/>
              <a:ext cx="164" cy="0"/>
            </a:xfrm>
            <a:prstGeom prst="line">
              <a:avLst/>
            </a:prstGeom>
            <a:ln w="12700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76559" name="Line 15"/>
            <p:cNvSpPr/>
            <p:nvPr/>
          </p:nvSpPr>
          <p:spPr>
            <a:xfrm>
              <a:off x="192" y="1392"/>
              <a:ext cx="0" cy="150"/>
            </a:xfrm>
            <a:prstGeom prst="line">
              <a:avLst/>
            </a:prstGeom>
            <a:ln w="12700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76560" name="Text Box 16"/>
            <p:cNvSpPr txBox="1"/>
            <p:nvPr/>
          </p:nvSpPr>
          <p:spPr>
            <a:xfrm>
              <a:off x="1031" y="672"/>
              <a:ext cx="409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5400" b="1">
                  <a:latin typeface="Times New Roman" panose="02020603050405020304" pitchFamily="18" charset="0"/>
                </a:rPr>
                <a:t>c</a:t>
              </a:r>
              <a:endParaRPr lang="en-US" altLang="zh-CN" sz="5400" b="1">
                <a:latin typeface="Times New Roman" panose="02020603050405020304" pitchFamily="18" charset="0"/>
              </a:endParaRPr>
            </a:p>
          </p:txBody>
        </p:sp>
        <p:sp>
          <p:nvSpPr>
            <p:cNvPr id="4076561" name="Rectangle 17"/>
            <p:cNvSpPr/>
            <p:nvPr/>
          </p:nvSpPr>
          <p:spPr>
            <a:xfrm>
              <a:off x="0" y="500"/>
              <a:ext cx="308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defTabSz="914400">
                <a:buFont typeface="Arial" panose="020B0604020202020204" pitchFamily="34" charset="0"/>
                <a:buNone/>
              </a:pPr>
              <a:r>
                <a:rPr lang="en-US" altLang="zh-CN" sz="4800" b="1">
                  <a:latin typeface="Times New Roman" panose="02020603050405020304" pitchFamily="18" charset="0"/>
                </a:rPr>
                <a:t>a</a:t>
              </a:r>
              <a:endParaRPr lang="en-US" altLang="zh-CN" sz="4800" b="1">
                <a:latin typeface="Times New Roman" panose="02020603050405020304" pitchFamily="18" charset="0"/>
              </a:endParaRPr>
            </a:p>
          </p:txBody>
        </p:sp>
        <p:sp>
          <p:nvSpPr>
            <p:cNvPr id="4076562" name="Rectangle 18"/>
            <p:cNvSpPr/>
            <p:nvPr/>
          </p:nvSpPr>
          <p:spPr>
            <a:xfrm>
              <a:off x="847" y="1155"/>
              <a:ext cx="312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defTabSz="914400">
                <a:buFont typeface="Arial" panose="020B0604020202020204" pitchFamily="34" charset="0"/>
                <a:buNone/>
              </a:pPr>
              <a:r>
                <a:rPr lang="en-US" altLang="zh-CN" sz="4400" b="1">
                  <a:latin typeface="Times New Roman" panose="02020603050405020304" pitchFamily="18" charset="0"/>
                </a:rPr>
                <a:t>b</a:t>
              </a:r>
              <a:endParaRPr lang="en-US" altLang="zh-CN" sz="44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076563" name="Text Box 19"/>
          <p:cNvSpPr txBox="1"/>
          <p:nvPr/>
        </p:nvSpPr>
        <p:spPr>
          <a:xfrm>
            <a:off x="1066800" y="876300"/>
            <a:ext cx="10463213" cy="7620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400" b="1" dirty="0">
                <a:latin typeface="Times New Roman" panose="02020603050405020304" pitchFamily="18" charset="0"/>
              </a:rPr>
              <a:t>勾股定理及其数学语言表达式</a:t>
            </a:r>
            <a:r>
              <a:rPr lang="en-US" altLang="zh-CN" sz="4400" b="1">
                <a:latin typeface="Times New Roman" panose="02020603050405020304" pitchFamily="18" charset="0"/>
              </a:rPr>
              <a:t>:</a:t>
            </a:r>
            <a:endParaRPr lang="en-US" altLang="zh-CN" sz="4400" b="1">
              <a:latin typeface="Times New Roman" panose="02020603050405020304" pitchFamily="18" charset="0"/>
            </a:endParaRPr>
          </a:p>
        </p:txBody>
      </p:sp>
      <p:sp>
        <p:nvSpPr>
          <p:cNvPr id="4116" name="Text Box 20"/>
          <p:cNvSpPr txBox="1"/>
          <p:nvPr/>
        </p:nvSpPr>
        <p:spPr>
          <a:xfrm>
            <a:off x="609600" y="1752600"/>
            <a:ext cx="11072813" cy="155575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 indent="76200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rgbClr val="FF000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直角三角形两直角边的平方和等于斜边的平方。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076565" name="Object 21"/>
          <p:cNvGraphicFramePr>
            <a:graphicFrameLocks noChangeAspect="1"/>
          </p:cNvGraphicFramePr>
          <p:nvPr/>
        </p:nvGraphicFramePr>
        <p:xfrm>
          <a:off x="6085364" y="3809842"/>
          <a:ext cx="5302885" cy="1398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736600" imgH="203200" progId="Equation.3">
                  <p:embed/>
                </p:oleObj>
              </mc:Choice>
              <mc:Fallback>
                <p:oleObj name="" r:id="rId1" imgW="736600" imgH="2032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333399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085364" y="3809842"/>
                        <a:ext cx="5302885" cy="13989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76566" name="Text Box 22"/>
          <p:cNvSpPr txBox="1"/>
          <p:nvPr/>
        </p:nvSpPr>
        <p:spPr>
          <a:xfrm>
            <a:off x="406400" y="5791200"/>
            <a:ext cx="1016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C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4076567" name="Text Box 23"/>
          <p:cNvSpPr txBox="1"/>
          <p:nvPr/>
        </p:nvSpPr>
        <p:spPr>
          <a:xfrm>
            <a:off x="5588000" y="5791200"/>
            <a:ext cx="10144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A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4076568" name="Text Box 24"/>
          <p:cNvSpPr txBox="1"/>
          <p:nvPr/>
        </p:nvSpPr>
        <p:spPr>
          <a:xfrm>
            <a:off x="203200" y="3016250"/>
            <a:ext cx="1016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B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4076569" name="文本框 4076568"/>
          <p:cNvSpPr txBox="1"/>
          <p:nvPr/>
        </p:nvSpPr>
        <p:spPr>
          <a:xfrm>
            <a:off x="-36512" y="19050"/>
            <a:ext cx="3454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</a:rPr>
              <a:t>知识回顾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7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7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78594" name="文本框 4078593"/>
          <p:cNvSpPr txBox="1"/>
          <p:nvPr/>
        </p:nvSpPr>
        <p:spPr>
          <a:xfrm>
            <a:off x="508000" y="0"/>
            <a:ext cx="6772275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66700" indent="-266700" defTabSz="914400"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  <a:sym typeface="Times New Roman" panose="02020603050405020304" pitchFamily="18" charset="0"/>
              </a:rPr>
              <a:t> 练习反馈</a:t>
            </a:r>
            <a:endParaRPr lang="zh-CN" altLang="en-US" sz="3600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4078595" name="文本框 4078594"/>
          <p:cNvSpPr txBox="1"/>
          <p:nvPr/>
        </p:nvSpPr>
        <p:spPr>
          <a:xfrm>
            <a:off x="203200" y="609600"/>
            <a:ext cx="10272713" cy="2225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en-US" sz="1200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1.在Rt△ABC中，∠C=90°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①若a=5，b=12，则c=_______；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②若a=15，c=25，则b=______；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③若c=61，b=60，则a=__________；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78596" name="文本框 4078595"/>
          <p:cNvSpPr txBox="1"/>
          <p:nvPr/>
        </p:nvSpPr>
        <p:spPr>
          <a:xfrm>
            <a:off x="203200" y="2819400"/>
            <a:ext cx="10685463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一直角三角形的斜边长比其中的一条直角边长大2，另一条直角边长为6，求斜边长为</a:t>
            </a:r>
            <a:r>
              <a:rPr lang="zh-CN" altLang="en-US" sz="3200" u="sng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    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。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pic>
        <p:nvPicPr>
          <p:cNvPr id="4078597" name="图片 4078596" descr="勾股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81913" y="3857625"/>
            <a:ext cx="3983037" cy="24542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078598" name="组合 4078597"/>
          <p:cNvGrpSpPr/>
          <p:nvPr/>
        </p:nvGrpSpPr>
        <p:grpSpPr>
          <a:xfrm>
            <a:off x="7940675" y="4122738"/>
            <a:ext cx="3695700" cy="1981200"/>
            <a:chOff x="0" y="0"/>
            <a:chExt cx="1746" cy="1248"/>
          </a:xfrm>
        </p:grpSpPr>
        <p:sp>
          <p:nvSpPr>
            <p:cNvPr id="4078599" name="文本框 4078598"/>
            <p:cNvSpPr txBox="1"/>
            <p:nvPr/>
          </p:nvSpPr>
          <p:spPr>
            <a:xfrm>
              <a:off x="0" y="0"/>
              <a:ext cx="409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000">
                  <a:latin typeface="Arial" panose="020B0604020202020204" pitchFamily="34" charset="0"/>
                </a:rPr>
                <a:t>B</a:t>
              </a:r>
              <a:endParaRPr lang="en-US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4078600" name="文本框 4078599"/>
            <p:cNvSpPr txBox="1"/>
            <p:nvPr/>
          </p:nvSpPr>
          <p:spPr>
            <a:xfrm>
              <a:off x="1451" y="907"/>
              <a:ext cx="29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000">
                  <a:latin typeface="Arial" panose="020B0604020202020204" pitchFamily="34" charset="0"/>
                </a:rPr>
                <a:t>A</a:t>
              </a:r>
              <a:endParaRPr lang="en-US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4078601" name="文本框 4078600"/>
            <p:cNvSpPr txBox="1"/>
            <p:nvPr/>
          </p:nvSpPr>
          <p:spPr>
            <a:xfrm>
              <a:off x="136" y="953"/>
              <a:ext cx="27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000">
                  <a:latin typeface="Arial" panose="020B0604020202020204" pitchFamily="34" charset="0"/>
                </a:rPr>
                <a:t>C</a:t>
              </a:r>
              <a:endParaRPr lang="en-US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4078602" name="文本框 4078601"/>
            <p:cNvSpPr txBox="1"/>
            <p:nvPr/>
          </p:nvSpPr>
          <p:spPr>
            <a:xfrm>
              <a:off x="91" y="590"/>
              <a:ext cx="22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endParaRPr lang="en-US" altLang="x-none" sz="2000">
                <a:latin typeface="Arial" panose="020B0604020202020204" pitchFamily="34" charset="0"/>
              </a:endParaRPr>
            </a:p>
          </p:txBody>
        </p:sp>
        <p:sp>
          <p:nvSpPr>
            <p:cNvPr id="4078603" name="文本框 4078602"/>
            <p:cNvSpPr txBox="1"/>
            <p:nvPr/>
          </p:nvSpPr>
          <p:spPr>
            <a:xfrm>
              <a:off x="771" y="363"/>
              <a:ext cx="27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endParaRPr lang="en-US" altLang="x-none" sz="2000">
                <a:latin typeface="Arial" panose="020B0604020202020204" pitchFamily="34" charset="0"/>
              </a:endParaRPr>
            </a:p>
          </p:txBody>
        </p:sp>
        <p:sp>
          <p:nvSpPr>
            <p:cNvPr id="4078604" name="文本框 4078603"/>
            <p:cNvSpPr txBox="1"/>
            <p:nvPr/>
          </p:nvSpPr>
          <p:spPr>
            <a:xfrm>
              <a:off x="816" y="998"/>
              <a:ext cx="27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endParaRPr lang="en-US" altLang="x-none" sz="2000">
                <a:latin typeface="Arial" panose="020B0604020202020204" pitchFamily="34" charset="0"/>
              </a:endParaRPr>
            </a:p>
          </p:txBody>
        </p:sp>
      </p:grpSp>
      <p:sp>
        <p:nvSpPr>
          <p:cNvPr id="4078605" name="矩形 4078604"/>
          <p:cNvSpPr/>
          <p:nvPr/>
        </p:nvSpPr>
        <p:spPr>
          <a:xfrm>
            <a:off x="203200" y="3962400"/>
            <a:ext cx="8024813" cy="107632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latin typeface="方正小标宋简体" pitchFamily="65" charset="-122"/>
                <a:ea typeface="方正小标宋简体" pitchFamily="65" charset="-122"/>
              </a:rPr>
              <a:t>3</a:t>
            </a:r>
            <a:r>
              <a:rPr lang="zh-CN" altLang="en-US" sz="3200" b="1" dirty="0">
                <a:latin typeface="方正小标宋简体" pitchFamily="65" charset="-122"/>
                <a:ea typeface="方正小标宋简体" pitchFamily="65" charset="-122"/>
              </a:rPr>
              <a:t>、在直角三角形中</a:t>
            </a:r>
            <a:r>
              <a:rPr lang="en-US" altLang="zh-CN" sz="3200" b="1">
                <a:latin typeface="方正小标宋简体" pitchFamily="65" charset="-122"/>
                <a:ea typeface="方正小标宋简体" pitchFamily="65" charset="-122"/>
              </a:rPr>
              <a:t>,</a:t>
            </a:r>
            <a:r>
              <a:rPr lang="zh-CN" altLang="en-US" sz="3200" b="1" dirty="0">
                <a:latin typeface="方正小标宋简体" pitchFamily="65" charset="-122"/>
                <a:ea typeface="方正小标宋简体" pitchFamily="65" charset="-122"/>
              </a:rPr>
              <a:t>如果有两边为</a:t>
            </a:r>
            <a:r>
              <a:rPr lang="en-US" altLang="zh-CN" sz="3200" b="1">
                <a:latin typeface="方正小标宋简体" pitchFamily="65" charset="-122"/>
                <a:ea typeface="方正小标宋简体" pitchFamily="65" charset="-122"/>
              </a:rPr>
              <a:t>3</a:t>
            </a:r>
            <a:r>
              <a:rPr lang="zh-CN" altLang="en-US" sz="3200" b="1" dirty="0">
                <a:latin typeface="方正小标宋简体" pitchFamily="65" charset="-122"/>
                <a:ea typeface="方正小标宋简体" pitchFamily="65" charset="-122"/>
              </a:rPr>
              <a:t>，</a:t>
            </a:r>
            <a:r>
              <a:rPr lang="en-US" altLang="zh-CN" sz="3200" b="1">
                <a:latin typeface="方正小标宋简体" pitchFamily="65" charset="-122"/>
                <a:ea typeface="方正小标宋简体" pitchFamily="65" charset="-122"/>
              </a:rPr>
              <a:t>4</a:t>
            </a:r>
            <a:r>
              <a:rPr lang="zh-CN" altLang="en-US" sz="3200" b="1" dirty="0">
                <a:latin typeface="方正小标宋简体" pitchFamily="65" charset="-122"/>
                <a:ea typeface="方正小标宋简体" pitchFamily="65" charset="-122"/>
              </a:rPr>
              <a:t>，那么另一边为</a:t>
            </a:r>
            <a:r>
              <a:rPr lang="en-US" altLang="zh-CN" sz="3200" b="1">
                <a:latin typeface="方正小标宋简体" pitchFamily="65" charset="-122"/>
                <a:ea typeface="方正小标宋简体" pitchFamily="65" charset="-122"/>
              </a:rPr>
              <a:t>________</a:t>
            </a:r>
            <a:r>
              <a:rPr lang="zh-CN" altLang="en-US" sz="3200" b="1" dirty="0">
                <a:latin typeface="方正小标宋简体" pitchFamily="65" charset="-122"/>
                <a:ea typeface="方正小标宋简体" pitchFamily="65" charset="-122"/>
              </a:rPr>
              <a:t>。</a:t>
            </a:r>
            <a:endParaRPr lang="zh-CN" altLang="en-US" sz="3200" b="1" dirty="0">
              <a:latin typeface="方正小标宋简体" pitchFamily="65" charset="-122"/>
              <a:ea typeface="方正小标宋简体" pitchFamily="65" charset="-122"/>
            </a:endParaRPr>
          </a:p>
        </p:txBody>
      </p:sp>
      <p:grpSp>
        <p:nvGrpSpPr>
          <p:cNvPr id="4078608" name="组合 4078607"/>
          <p:cNvGrpSpPr/>
          <p:nvPr/>
        </p:nvGrpSpPr>
        <p:grpSpPr>
          <a:xfrm>
            <a:off x="2188845" y="4397375"/>
            <a:ext cx="1760538" cy="641350"/>
            <a:chOff x="1502" y="3504"/>
            <a:chExt cx="1109" cy="404"/>
          </a:xfrm>
        </p:grpSpPr>
        <p:sp>
          <p:nvSpPr>
            <p:cNvPr id="4078606" name="文本框 4078605"/>
            <p:cNvSpPr txBox="1"/>
            <p:nvPr/>
          </p:nvSpPr>
          <p:spPr>
            <a:xfrm>
              <a:off x="1502" y="3504"/>
              <a:ext cx="843" cy="404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600">
                  <a:solidFill>
                    <a:srgbClr val="FF0000"/>
                  </a:solidFill>
                  <a:latin typeface="方正小标宋简体" pitchFamily="65" charset="-122"/>
                  <a:ea typeface="方正小标宋简体" pitchFamily="65" charset="-122"/>
                </a:rPr>
                <a:t>5</a:t>
              </a:r>
              <a:r>
                <a:rPr lang="zh-CN" altLang="en-US" sz="3600">
                  <a:solidFill>
                    <a:srgbClr val="FF0000"/>
                  </a:solidFill>
                  <a:latin typeface="方正小标宋简体" pitchFamily="65" charset="-122"/>
                  <a:ea typeface="方正小标宋简体" pitchFamily="65" charset="-122"/>
                </a:rPr>
                <a:t>或</a:t>
              </a:r>
              <a:endParaRPr lang="zh-CN" altLang="en-US" sz="3600">
                <a:solidFill>
                  <a:srgbClr val="FF0000"/>
                </a:solidFill>
                <a:latin typeface="方正小标宋简体" pitchFamily="65" charset="-122"/>
                <a:ea typeface="方正小标宋简体" pitchFamily="65" charset="-122"/>
              </a:endParaRPr>
            </a:p>
          </p:txBody>
        </p:sp>
        <p:graphicFrame>
          <p:nvGraphicFramePr>
            <p:cNvPr id="4078607" name="对象 4078606"/>
            <p:cNvGraphicFramePr/>
            <p:nvPr/>
          </p:nvGraphicFramePr>
          <p:xfrm>
            <a:off x="2169" y="3569"/>
            <a:ext cx="442" cy="3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2" imgW="241300" imgH="228600" progId="Equation.DSMT4">
                    <p:embed/>
                  </p:oleObj>
                </mc:Choice>
                <mc:Fallback>
                  <p:oleObj name="" r:id="rId2" imgW="241300" imgH="228600" progId="Equation.DSMT4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169" y="3569"/>
                          <a:ext cx="442" cy="33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078609" name="文本框 4078608"/>
          <p:cNvSpPr txBox="1"/>
          <p:nvPr/>
        </p:nvSpPr>
        <p:spPr>
          <a:xfrm>
            <a:off x="3217863" y="5707063"/>
            <a:ext cx="50101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要考虑哪个长度为斜边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78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786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80642" name="文本框 1"/>
          <p:cNvSpPr txBox="1"/>
          <p:nvPr/>
        </p:nvSpPr>
        <p:spPr>
          <a:xfrm>
            <a:off x="693738" y="989013"/>
            <a:ext cx="10956925" cy="1123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例</a:t>
            </a:r>
            <a:r>
              <a:rPr lang="en-US" altLang="zh-CN" sz="280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一个门框的尺寸如图所示，一块长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3m,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宽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2.2m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的长方形薄木板能否从门框内通过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?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为什么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?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4080643" name="组合 33"/>
          <p:cNvGrpSpPr/>
          <p:nvPr/>
        </p:nvGrpSpPr>
        <p:grpSpPr>
          <a:xfrm>
            <a:off x="8455025" y="2627313"/>
            <a:ext cx="2924175" cy="2971800"/>
            <a:chOff x="6084168" y="2488733"/>
            <a:chExt cx="2192811" cy="2971032"/>
          </a:xfrm>
        </p:grpSpPr>
        <p:grpSp>
          <p:nvGrpSpPr>
            <p:cNvPr id="4080644" name="组合 3"/>
            <p:cNvGrpSpPr/>
            <p:nvPr/>
          </p:nvGrpSpPr>
          <p:grpSpPr>
            <a:xfrm>
              <a:off x="6084168" y="2488733"/>
              <a:ext cx="1872208" cy="2544087"/>
              <a:chOff x="5940152" y="2397081"/>
              <a:chExt cx="1872208" cy="2544087"/>
            </a:xfrm>
          </p:grpSpPr>
          <p:sp>
            <p:nvSpPr>
              <p:cNvPr id="4080645" name="矩形 2"/>
              <p:cNvSpPr/>
              <p:nvPr/>
            </p:nvSpPr>
            <p:spPr>
              <a:xfrm>
                <a:off x="5940152" y="2397081"/>
                <a:ext cx="1872208" cy="2544087"/>
              </a:xfrm>
              <a:prstGeom prst="rect">
                <a:avLst/>
              </a:prstGeom>
              <a:solidFill>
                <a:srgbClr val="C00000"/>
              </a:solidFill>
              <a:ln w="9525">
                <a:noFill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080646" name="矩形 26"/>
              <p:cNvSpPr/>
              <p:nvPr/>
            </p:nvSpPr>
            <p:spPr>
              <a:xfrm>
                <a:off x="6121600" y="2503247"/>
                <a:ext cx="1509313" cy="225605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cxnSp>
          <p:nvCxnSpPr>
            <p:cNvPr id="4080647" name="直接连接符 5"/>
            <p:cNvCxnSpPr/>
            <p:nvPr/>
          </p:nvCxnSpPr>
          <p:spPr>
            <a:xfrm flipH="1">
              <a:off x="8028384" y="2523163"/>
              <a:ext cx="216024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4080648" name="直接连接符 32"/>
            <p:cNvCxnSpPr/>
            <p:nvPr/>
          </p:nvCxnSpPr>
          <p:spPr>
            <a:xfrm flipH="1">
              <a:off x="8050155" y="5017178"/>
              <a:ext cx="216024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4080649" name="直接箭头连接符 9"/>
            <p:cNvCxnSpPr/>
            <p:nvPr/>
          </p:nvCxnSpPr>
          <p:spPr>
            <a:xfrm flipH="1" flipV="1">
              <a:off x="8129521" y="2570944"/>
              <a:ext cx="6984" cy="785927"/>
            </a:xfrm>
            <a:prstGeom prst="straightConnector1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4080650" name="直接箭头连接符 11"/>
            <p:cNvCxnSpPr/>
            <p:nvPr/>
          </p:nvCxnSpPr>
          <p:spPr>
            <a:xfrm>
              <a:off x="8129521" y="4010752"/>
              <a:ext cx="0" cy="1007485"/>
            </a:xfrm>
            <a:prstGeom prst="straightConnector1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cxnSp>
        <p:sp>
          <p:nvSpPr>
            <p:cNvPr id="4080651" name="文本框 13"/>
            <p:cNvSpPr txBox="1"/>
            <p:nvPr/>
          </p:nvSpPr>
          <p:spPr>
            <a:xfrm rot="10800000">
              <a:off x="7865083" y="3426703"/>
              <a:ext cx="411896" cy="49834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400" b="1">
                  <a:latin typeface="Times New Roman" panose="02020603050405020304" pitchFamily="18" charset="0"/>
                </a:rPr>
                <a:t>2m</a:t>
              </a: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4080652" name="直接连接符 15"/>
            <p:cNvCxnSpPr/>
            <p:nvPr/>
          </p:nvCxnSpPr>
          <p:spPr>
            <a:xfrm>
              <a:off x="6093645" y="5099136"/>
              <a:ext cx="0" cy="28803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4080653" name="直接连接符 42"/>
            <p:cNvCxnSpPr/>
            <p:nvPr/>
          </p:nvCxnSpPr>
          <p:spPr>
            <a:xfrm>
              <a:off x="7971742" y="5099698"/>
              <a:ext cx="0" cy="288032"/>
            </a:xfrm>
            <a:prstGeom prst="line">
              <a:avLst/>
            </a:prstGeom>
            <a:ln w="25400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4080654" name="直接箭头连接符 25"/>
            <p:cNvCxnSpPr/>
            <p:nvPr/>
          </p:nvCxnSpPr>
          <p:spPr>
            <a:xfrm>
              <a:off x="7297791" y="5229002"/>
              <a:ext cx="677446" cy="5079"/>
            </a:xfrm>
            <a:prstGeom prst="straightConnector1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4080655" name="直接箭头连接符 29"/>
            <p:cNvCxnSpPr/>
            <p:nvPr/>
          </p:nvCxnSpPr>
          <p:spPr>
            <a:xfrm flipH="1">
              <a:off x="6113691" y="5229002"/>
              <a:ext cx="690779" cy="5079"/>
            </a:xfrm>
            <a:prstGeom prst="straightConnector1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cxnSp>
        <p:sp>
          <p:nvSpPr>
            <p:cNvPr id="4080656" name="文本框 30"/>
            <p:cNvSpPr txBox="1"/>
            <p:nvPr/>
          </p:nvSpPr>
          <p:spPr>
            <a:xfrm>
              <a:off x="6727221" y="4998100"/>
              <a:ext cx="595035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2" charset="-122"/>
                </a:rPr>
                <a:t>1m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4080657" name="文本框 31"/>
            <p:cNvSpPr txBox="1"/>
            <p:nvPr/>
          </p:nvSpPr>
          <p:spPr>
            <a:xfrm>
              <a:off x="6177023" y="4461486"/>
              <a:ext cx="290470" cy="45708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080658" name="文本框 50"/>
            <p:cNvSpPr txBox="1"/>
            <p:nvPr/>
          </p:nvSpPr>
          <p:spPr>
            <a:xfrm>
              <a:off x="7465091" y="4480531"/>
              <a:ext cx="290470" cy="45708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080659" name="文本框 51"/>
            <p:cNvSpPr txBox="1"/>
            <p:nvPr/>
          </p:nvSpPr>
          <p:spPr>
            <a:xfrm>
              <a:off x="6213927" y="2534759"/>
              <a:ext cx="303565" cy="45708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080660" name="文本框 52"/>
            <p:cNvSpPr txBox="1"/>
            <p:nvPr/>
          </p:nvSpPr>
          <p:spPr>
            <a:xfrm>
              <a:off x="7380569" y="2534759"/>
              <a:ext cx="290470" cy="45708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9218" name="文本框 11"/>
          <p:cNvSpPr txBox="1"/>
          <p:nvPr/>
        </p:nvSpPr>
        <p:spPr>
          <a:xfrm>
            <a:off x="623888" y="4294188"/>
            <a:ext cx="77533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解：在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Rt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中，根据勾股定理，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" name="文本框 30"/>
          <p:cNvSpPr txBox="1"/>
          <p:nvPr/>
        </p:nvSpPr>
        <p:spPr>
          <a:xfrm>
            <a:off x="1227138" y="4868863"/>
            <a:ext cx="4852987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+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=1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+2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=5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4080664" name="对象 1"/>
          <p:cNvGraphicFramePr>
            <a:graphicFrameLocks noChangeAspect="1"/>
          </p:cNvGraphicFramePr>
          <p:nvPr/>
        </p:nvGraphicFramePr>
        <p:xfrm>
          <a:off x="1214438" y="5446713"/>
          <a:ext cx="2909887" cy="47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104900" imgH="241300" progId="Equation.DSMT4">
                  <p:embed/>
                </p:oleObj>
              </mc:Choice>
              <mc:Fallback>
                <p:oleObj name="" r:id="rId1" imgW="1104900" imgH="2413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14438" y="5446713"/>
                        <a:ext cx="2909887" cy="477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本框 32"/>
          <p:cNvSpPr txBox="1"/>
          <p:nvPr/>
        </p:nvSpPr>
        <p:spPr>
          <a:xfrm>
            <a:off x="57150" y="5730875"/>
            <a:ext cx="11510963" cy="738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因为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大于木板的宽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2.2m,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所以木板能从门框内通过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" name="文本框 11"/>
          <p:cNvSpPr txBox="1"/>
          <p:nvPr/>
        </p:nvSpPr>
        <p:spPr>
          <a:xfrm>
            <a:off x="623888" y="2184400"/>
            <a:ext cx="7572375" cy="1987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分析：可以看出木板横着，竖着都不能通过，只能斜着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门框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的长度是斜着能通过的最大长度，只要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的长大于木板的宽就能通过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0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charRg st="0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80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80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80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81666" name="组合 29"/>
          <p:cNvGrpSpPr/>
          <p:nvPr/>
        </p:nvGrpSpPr>
        <p:grpSpPr>
          <a:xfrm>
            <a:off x="7780338" y="2211388"/>
            <a:ext cx="4116387" cy="3279775"/>
            <a:chOff x="5090570" y="2276872"/>
            <a:chExt cx="3088253" cy="3278495"/>
          </a:xfrm>
        </p:grpSpPr>
        <p:grpSp>
          <p:nvGrpSpPr>
            <p:cNvPr id="4081667" name="组合 30"/>
            <p:cNvGrpSpPr/>
            <p:nvPr/>
          </p:nvGrpSpPr>
          <p:grpSpPr>
            <a:xfrm>
              <a:off x="5090570" y="2276872"/>
              <a:ext cx="3088253" cy="3278495"/>
              <a:chOff x="5090570" y="2276872"/>
              <a:chExt cx="3088253" cy="3278495"/>
            </a:xfrm>
          </p:grpSpPr>
          <p:grpSp>
            <p:nvGrpSpPr>
              <p:cNvPr id="4081668" name="组合 32"/>
              <p:cNvGrpSpPr/>
              <p:nvPr/>
            </p:nvGrpSpPr>
            <p:grpSpPr>
              <a:xfrm>
                <a:off x="5090570" y="2276872"/>
                <a:ext cx="3088253" cy="2952390"/>
                <a:chOff x="5090570" y="2276872"/>
                <a:chExt cx="3088253" cy="2952390"/>
              </a:xfrm>
            </p:grpSpPr>
            <p:sp>
              <p:nvSpPr>
                <p:cNvPr id="4081669" name="矩形 43"/>
                <p:cNvSpPr/>
                <p:nvPr/>
              </p:nvSpPr>
              <p:spPr>
                <a:xfrm>
                  <a:off x="5724127" y="2276872"/>
                  <a:ext cx="229957" cy="2808312"/>
                </a:xfrm>
                <a:prstGeom prst="rect">
                  <a:avLst/>
                </a:prstGeom>
                <a:solidFill>
                  <a:srgbClr val="F86B14"/>
                </a:solidFill>
                <a:ln w="9525">
                  <a:noFill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sz="28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5" name="矩形 44"/>
                <p:cNvSpPr/>
                <p:nvPr/>
              </p:nvSpPr>
              <p:spPr bwMode="auto">
                <a:xfrm>
                  <a:off x="5090570" y="5084531"/>
                  <a:ext cx="3088253" cy="144731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sz="2800" dirty="0">
                    <a:latin typeface="Times New Roman" panose="02020603050405020304" pitchFamily="18" charset="0"/>
                  </a:endParaRPr>
                </a:p>
              </p:txBody>
            </p:sp>
            <p:cxnSp>
              <p:nvCxnSpPr>
                <p:cNvPr id="4081671" name="直接连接符 45"/>
                <p:cNvCxnSpPr/>
                <p:nvPr/>
              </p:nvCxnSpPr>
              <p:spPr>
                <a:xfrm flipV="1">
                  <a:off x="5090570" y="5076596"/>
                  <a:ext cx="3055231" cy="8887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4081672" name="直接连接符 46"/>
                <p:cNvCxnSpPr/>
                <p:nvPr/>
              </p:nvCxnSpPr>
              <p:spPr>
                <a:xfrm>
                  <a:off x="5954084" y="2276872"/>
                  <a:ext cx="0" cy="2808312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4081673" name="椭圆 33"/>
              <p:cNvSpPr/>
              <p:nvPr/>
            </p:nvSpPr>
            <p:spPr>
              <a:xfrm>
                <a:off x="5882658" y="3068960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1674" name="椭圆 34"/>
              <p:cNvSpPr/>
              <p:nvPr/>
            </p:nvSpPr>
            <p:spPr>
              <a:xfrm>
                <a:off x="5882658" y="3515522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1675" name="椭圆 35"/>
              <p:cNvSpPr/>
              <p:nvPr/>
            </p:nvSpPr>
            <p:spPr>
              <a:xfrm>
                <a:off x="7092280" y="4998662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1676" name="椭圆 36"/>
              <p:cNvSpPr/>
              <p:nvPr/>
            </p:nvSpPr>
            <p:spPr>
              <a:xfrm>
                <a:off x="7682858" y="5000348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  <p:cxnSp>
            <p:nvCxnSpPr>
              <p:cNvPr id="4081677" name="直接连接符 37"/>
              <p:cNvCxnSpPr>
                <a:stCxn id="4081673" idx="5"/>
                <a:endCxn id="4081675" idx="0"/>
              </p:cNvCxnSpPr>
              <p:nvPr/>
            </p:nvCxnSpPr>
            <p:spPr>
              <a:xfrm>
                <a:off x="6005583" y="3191885"/>
                <a:ext cx="1158705" cy="1806777"/>
              </a:xfrm>
              <a:prstGeom prst="line">
                <a:avLst/>
              </a:prstGeom>
              <a:ln w="25400" cap="flat" cmpd="sng">
                <a:solidFill>
                  <a:srgbClr val="EB2A03"/>
                </a:solidFill>
                <a:prstDash val="solid"/>
                <a:headEnd type="none" w="med" len="med"/>
                <a:tailEnd type="none" w="med" len="med"/>
              </a:ln>
            </p:spPr>
          </p:cxnSp>
          <p:cxnSp>
            <p:nvCxnSpPr>
              <p:cNvPr id="4081678" name="直接连接符 38"/>
              <p:cNvCxnSpPr>
                <a:stCxn id="4081673" idx="5"/>
                <a:endCxn id="4081675" idx="0"/>
              </p:cNvCxnSpPr>
              <p:nvPr/>
            </p:nvCxnSpPr>
            <p:spPr>
              <a:xfrm>
                <a:off x="5925662" y="3530575"/>
                <a:ext cx="1749566" cy="1506030"/>
              </a:xfrm>
              <a:prstGeom prst="line">
                <a:avLst/>
              </a:prstGeom>
              <a:ln w="25400" cap="flat" cmpd="sng">
                <a:solidFill>
                  <a:srgbClr val="269999"/>
                </a:solidFill>
                <a:prstDash val="sysDash"/>
                <a:headEnd type="none" w="med" len="med"/>
                <a:tailEnd type="none" w="med" len="med"/>
              </a:ln>
            </p:spPr>
          </p:cxnSp>
          <p:sp>
            <p:nvSpPr>
              <p:cNvPr id="4081679" name="文本框 39"/>
              <p:cNvSpPr txBox="1"/>
              <p:nvPr/>
            </p:nvSpPr>
            <p:spPr>
              <a:xfrm>
                <a:off x="5940152" y="2693817"/>
                <a:ext cx="400082" cy="5217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</a:rPr>
                  <a:t>A</a:t>
                </a:r>
                <a:endParaRPr lang="en-US" altLang="zh-CN" sz="2800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1680" name="文本框 40"/>
              <p:cNvSpPr txBox="1"/>
              <p:nvPr/>
            </p:nvSpPr>
            <p:spPr>
              <a:xfrm>
                <a:off x="6919517" y="5033573"/>
                <a:ext cx="400082" cy="5217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</a:rPr>
                  <a:t>B</a:t>
                </a:r>
                <a:endParaRPr lang="en-US" altLang="zh-CN" sz="2800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1681" name="文本框 41"/>
              <p:cNvSpPr txBox="1"/>
              <p:nvPr/>
            </p:nvSpPr>
            <p:spPr>
              <a:xfrm>
                <a:off x="7559941" y="5027690"/>
                <a:ext cx="439455" cy="5217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</a:rPr>
                  <a:t>D</a:t>
                </a:r>
                <a:endParaRPr lang="en-US" altLang="zh-CN" sz="2800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1682" name="文本框 42"/>
              <p:cNvSpPr txBox="1"/>
              <p:nvPr/>
            </p:nvSpPr>
            <p:spPr>
              <a:xfrm>
                <a:off x="5527851" y="3373249"/>
                <a:ext cx="420404" cy="5217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</a:rPr>
                  <a:t>C</a:t>
                </a:r>
                <a:endParaRPr lang="en-US" altLang="zh-CN" sz="2800" i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4081683" name="文本框 31"/>
            <p:cNvSpPr txBox="1"/>
            <p:nvPr/>
          </p:nvSpPr>
          <p:spPr>
            <a:xfrm>
              <a:off x="5724180" y="4998372"/>
              <a:ext cx="464488" cy="518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800" i="1">
                  <a:latin typeface="Times New Roman" panose="02020603050405020304" pitchFamily="18" charset="0"/>
                </a:rPr>
                <a:t>O</a:t>
              </a:r>
              <a:r>
                <a:rPr lang="zh-CN" altLang="en-US" sz="2800" i="1" dirty="0">
                  <a:latin typeface="Times New Roman" panose="02020603050405020304" pitchFamily="18" charset="0"/>
                </a:rPr>
                <a:t>  </a:t>
              </a:r>
              <a:endParaRPr lang="zh-CN" alt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3" name="文本框 47"/>
          <p:cNvSpPr txBox="1"/>
          <p:nvPr/>
        </p:nvSpPr>
        <p:spPr>
          <a:xfrm>
            <a:off x="398463" y="2039938"/>
            <a:ext cx="7751762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解：在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Rt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中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根据勾股定理得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1269" name="文本框 48"/>
          <p:cNvSpPr txBox="1"/>
          <p:nvPr/>
        </p:nvSpPr>
        <p:spPr>
          <a:xfrm>
            <a:off x="719138" y="2562225"/>
            <a:ext cx="5870575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=2.6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-2.4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" name="文本框 49"/>
          <p:cNvSpPr txBox="1"/>
          <p:nvPr/>
        </p:nvSpPr>
        <p:spPr>
          <a:xfrm>
            <a:off x="6192838" y="2563813"/>
            <a:ext cx="197167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=1.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50"/>
          <p:cNvSpPr txBox="1"/>
          <p:nvPr/>
        </p:nvSpPr>
        <p:spPr>
          <a:xfrm>
            <a:off x="698500" y="3051175"/>
            <a:ext cx="6907213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在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Rt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COD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中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根据勾股定理得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" name="文本框 51"/>
          <p:cNvSpPr txBox="1"/>
          <p:nvPr/>
        </p:nvSpPr>
        <p:spPr>
          <a:xfrm>
            <a:off x="623888" y="3559175"/>
            <a:ext cx="7331075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OD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CD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OC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=2.6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-(2.4-0.5)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=3.15,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4081689" name="对象 3"/>
          <p:cNvGraphicFramePr>
            <a:graphicFrameLocks noChangeAspect="1"/>
          </p:cNvGraphicFramePr>
          <p:nvPr/>
        </p:nvGraphicFramePr>
        <p:xfrm>
          <a:off x="719138" y="4194175"/>
          <a:ext cx="3563937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1346200" imgH="228600" progId="Equation.DSMT4">
                  <p:embed/>
                </p:oleObj>
              </mc:Choice>
              <mc:Fallback>
                <p:oleObj name="" r:id="rId1" imgW="1346200" imgH="2286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19138" y="4194175"/>
                        <a:ext cx="3563937" cy="452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81690" name="对象 4"/>
          <p:cNvGraphicFramePr>
            <a:graphicFrameLocks noChangeAspect="1"/>
          </p:cNvGraphicFramePr>
          <p:nvPr/>
        </p:nvGraphicFramePr>
        <p:xfrm>
          <a:off x="623888" y="4822825"/>
          <a:ext cx="631825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3" imgW="2159000" imgH="203200" progId="Equation.DSMT4">
                  <p:embed/>
                </p:oleObj>
              </mc:Choice>
              <mc:Fallback>
                <p:oleObj name="" r:id="rId3" imgW="2159000" imgH="2032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3888" y="4822825"/>
                        <a:ext cx="6318250" cy="444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文本框 53"/>
          <p:cNvSpPr txBox="1"/>
          <p:nvPr/>
        </p:nvSpPr>
        <p:spPr>
          <a:xfrm>
            <a:off x="527050" y="5267325"/>
            <a:ext cx="10848975" cy="1123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梯子的顶端沿墙下滑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0.5m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时，梯子底端并不是也外移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0.5m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，而是外移约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0.77m.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081692" name="文本框 27"/>
          <p:cNvSpPr txBox="1"/>
          <p:nvPr/>
        </p:nvSpPr>
        <p:spPr>
          <a:xfrm>
            <a:off x="207963" y="476250"/>
            <a:ext cx="11296650" cy="1511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例</a:t>
            </a:r>
            <a:r>
              <a:rPr lang="en-US" altLang="zh-CN" sz="280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如图，一架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2.6m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长的梯子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斜靠在一竖直的墙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上，这时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AO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2.4m.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如果梯子的顶端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沿墙下滑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0.5m,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那么梯子底端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也外移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0.5m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吗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?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8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8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269" grpId="0"/>
      <p:bldP spid="5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2"/>
          <p:cNvSpPr/>
          <p:nvPr/>
        </p:nvSpPr>
        <p:spPr>
          <a:xfrm>
            <a:off x="374650" y="623888"/>
            <a:ext cx="11626850" cy="177006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思考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在八年级上册中，我们曾经通过画图得到结论：斜边和一条直角边分别相等的两个直角三角形全等．学习了勾股定理后，你能证明这一结论吗？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340" name="Rectangle 14"/>
          <p:cNvSpPr/>
          <p:nvPr/>
        </p:nvSpPr>
        <p:spPr>
          <a:xfrm>
            <a:off x="190500" y="2436813"/>
            <a:ext cx="11804650" cy="14589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　　已知：如图，在</a:t>
            </a:r>
            <a:r>
              <a:rPr lang="en-US" altLang="zh-CN" sz="2800" err="1">
                <a:latin typeface="Times New Roman" panose="02020603050405020304" pitchFamily="18" charset="0"/>
                <a:ea typeface="黑体" panose="02010609060101010101" pitchFamily="2" charset="-122"/>
              </a:rPr>
              <a:t>Rt△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2" charset="-122"/>
              </a:rPr>
              <a:t>ABC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和</a:t>
            </a:r>
            <a:r>
              <a:rPr lang="en-US" altLang="zh-CN" sz="2800" err="1">
                <a:latin typeface="Times New Roman" panose="02020603050405020304" pitchFamily="18" charset="0"/>
                <a:ea typeface="黑体" panose="02010609060101010101" pitchFamily="2" charset="-122"/>
              </a:rPr>
              <a:t>Rt△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′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′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′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中，∠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=90°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 B 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　　求证：△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ABC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 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 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4341" name="Group 49"/>
          <p:cNvGrpSpPr/>
          <p:nvPr/>
        </p:nvGrpSpPr>
        <p:grpSpPr>
          <a:xfrm>
            <a:off x="4554538" y="4187825"/>
            <a:ext cx="3349625" cy="2190750"/>
            <a:chOff x="3294" y="1764"/>
            <a:chExt cx="2449" cy="2288"/>
          </a:xfrm>
        </p:grpSpPr>
        <p:grpSp>
          <p:nvGrpSpPr>
            <p:cNvPr id="4085765" name="Group 50"/>
            <p:cNvGrpSpPr/>
            <p:nvPr/>
          </p:nvGrpSpPr>
          <p:grpSpPr>
            <a:xfrm>
              <a:off x="3294" y="1764"/>
              <a:ext cx="2264" cy="2288"/>
              <a:chOff x="3318" y="1764"/>
              <a:chExt cx="2264" cy="2288"/>
            </a:xfrm>
          </p:grpSpPr>
          <p:grpSp>
            <p:nvGrpSpPr>
              <p:cNvPr id="4085766" name="Group 37"/>
              <p:cNvGrpSpPr/>
              <p:nvPr/>
            </p:nvGrpSpPr>
            <p:grpSpPr>
              <a:xfrm>
                <a:off x="3472" y="2186"/>
                <a:ext cx="844" cy="1412"/>
                <a:chOff x="3472" y="2186"/>
                <a:chExt cx="844" cy="1412"/>
              </a:xfrm>
            </p:grpSpPr>
            <p:sp>
              <p:nvSpPr>
                <p:cNvPr id="4085767" name="Rectangle 35"/>
                <p:cNvSpPr/>
                <p:nvPr/>
              </p:nvSpPr>
              <p:spPr>
                <a:xfrm>
                  <a:off x="3472" y="3511"/>
                  <a:ext cx="87" cy="87"/>
                </a:xfrm>
                <a:prstGeom prst="rect">
                  <a:avLst/>
                </a:prstGeom>
                <a:noFill/>
                <a:ln w="19050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eaLnBrk="0" hangingPunct="0">
                    <a:buFont typeface="Arial" panose="020B0604020202020204" pitchFamily="34" charset="0"/>
                    <a:buNone/>
                  </a:pPr>
                  <a:endParaRPr lang="zh-CN" altLang="zh-CN" sz="2400" b="1" dirty="0">
                    <a:latin typeface="Arial" panose="020B0604020202020204" pitchFamily="34" charset="0"/>
                    <a:ea typeface="楷体" panose="02010609060101010101" pitchFamily="49" charset="-122"/>
                  </a:endParaRPr>
                </a:p>
              </p:txBody>
            </p:sp>
            <p:sp>
              <p:nvSpPr>
                <p:cNvPr id="4085768" name="AutoShape 34"/>
                <p:cNvSpPr/>
                <p:nvPr/>
              </p:nvSpPr>
              <p:spPr>
                <a:xfrm>
                  <a:off x="3472" y="2186"/>
                  <a:ext cx="844" cy="1412"/>
                </a:xfrm>
                <a:prstGeom prst="rtTriangle">
                  <a:avLst/>
                </a:prstGeom>
                <a:noFill/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eaLnBrk="0" hangingPunct="0">
                    <a:buFont typeface="Arial" panose="020B0604020202020204" pitchFamily="34" charset="0"/>
                    <a:buNone/>
                  </a:pPr>
                  <a:endParaRPr lang="zh-CN" altLang="zh-CN" sz="2400" b="1" dirty="0">
                    <a:latin typeface="Arial" panose="020B0604020202020204" pitchFamily="34" charset="0"/>
                    <a:ea typeface="楷体" panose="02010609060101010101" pitchFamily="49" charset="-122"/>
                  </a:endParaRPr>
                </a:p>
              </p:txBody>
            </p:sp>
          </p:grpSp>
          <p:grpSp>
            <p:nvGrpSpPr>
              <p:cNvPr id="4085769" name="Group 38"/>
              <p:cNvGrpSpPr/>
              <p:nvPr/>
            </p:nvGrpSpPr>
            <p:grpSpPr>
              <a:xfrm>
                <a:off x="4625" y="2188"/>
                <a:ext cx="844" cy="1412"/>
                <a:chOff x="3472" y="2186"/>
                <a:chExt cx="844" cy="1412"/>
              </a:xfrm>
            </p:grpSpPr>
            <p:sp>
              <p:nvSpPr>
                <p:cNvPr id="4085770" name="Rectangle 39"/>
                <p:cNvSpPr/>
                <p:nvPr/>
              </p:nvSpPr>
              <p:spPr>
                <a:xfrm>
                  <a:off x="3472" y="3511"/>
                  <a:ext cx="87" cy="87"/>
                </a:xfrm>
                <a:prstGeom prst="rect">
                  <a:avLst/>
                </a:prstGeom>
                <a:noFill/>
                <a:ln w="19050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eaLnBrk="0" hangingPunct="0">
                    <a:buFont typeface="Arial" panose="020B0604020202020204" pitchFamily="34" charset="0"/>
                    <a:buNone/>
                  </a:pPr>
                  <a:endParaRPr lang="zh-CN" altLang="zh-CN" sz="2400" b="1" dirty="0">
                    <a:latin typeface="Arial" panose="020B0604020202020204" pitchFamily="34" charset="0"/>
                    <a:ea typeface="楷体" panose="02010609060101010101" pitchFamily="49" charset="-122"/>
                  </a:endParaRPr>
                </a:p>
              </p:txBody>
            </p:sp>
            <p:sp>
              <p:nvSpPr>
                <p:cNvPr id="4085771" name="AutoShape 40"/>
                <p:cNvSpPr/>
                <p:nvPr/>
              </p:nvSpPr>
              <p:spPr>
                <a:xfrm>
                  <a:off x="3472" y="2186"/>
                  <a:ext cx="844" cy="1412"/>
                </a:xfrm>
                <a:prstGeom prst="rtTriangle">
                  <a:avLst/>
                </a:prstGeom>
                <a:noFill/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eaLnBrk="0" hangingPunct="0">
                    <a:buFont typeface="Arial" panose="020B0604020202020204" pitchFamily="34" charset="0"/>
                    <a:buNone/>
                  </a:pPr>
                  <a:endParaRPr lang="zh-CN" altLang="zh-CN" sz="2400" b="1" dirty="0">
                    <a:latin typeface="Arial" panose="020B0604020202020204" pitchFamily="34" charset="0"/>
                    <a:ea typeface="楷体" panose="02010609060101010101" pitchFamily="49" charset="-122"/>
                  </a:endParaRPr>
                </a:p>
              </p:txBody>
            </p:sp>
          </p:grpSp>
          <p:sp>
            <p:nvSpPr>
              <p:cNvPr id="4085772" name="Rectangle 42"/>
              <p:cNvSpPr/>
              <p:nvPr/>
            </p:nvSpPr>
            <p:spPr>
              <a:xfrm>
                <a:off x="3346" y="1764"/>
                <a:ext cx="283" cy="4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</a:rPr>
                  <a:t>A </a:t>
                </a:r>
                <a:endParaRPr lang="en-US" altLang="zh-CN" sz="2400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5773" name="Rectangle 43"/>
              <p:cNvSpPr/>
              <p:nvPr/>
            </p:nvSpPr>
            <p:spPr>
              <a:xfrm>
                <a:off x="4184" y="3571"/>
                <a:ext cx="343" cy="4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</a:rPr>
                  <a:t>B  </a:t>
                </a:r>
                <a:endParaRPr lang="en-US" altLang="zh-CN" sz="2400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5774" name="Rectangle 44"/>
              <p:cNvSpPr/>
              <p:nvPr/>
            </p:nvSpPr>
            <p:spPr>
              <a:xfrm>
                <a:off x="3318" y="3571"/>
                <a:ext cx="391" cy="4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</a:rPr>
                  <a:t>C   </a:t>
                </a:r>
                <a:endParaRPr lang="en-US" altLang="zh-CN" sz="2400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85775" name="Rectangle 47"/>
              <p:cNvSpPr/>
              <p:nvPr/>
            </p:nvSpPr>
            <p:spPr>
              <a:xfrm>
                <a:off x="4505" y="1829"/>
                <a:ext cx="246" cy="4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</a:rPr>
                  <a:t>A</a:t>
                </a:r>
                <a:endParaRPr lang="en-US" altLang="zh-CN" sz="2400">
                  <a:latin typeface="宋体" panose="02010600030101010101" pitchFamily="2" charset="-122"/>
                </a:endParaRPr>
              </a:p>
            </p:txBody>
          </p:sp>
          <p:sp>
            <p:nvSpPr>
              <p:cNvPr id="4085776" name="Rectangle 48"/>
              <p:cNvSpPr/>
              <p:nvPr/>
            </p:nvSpPr>
            <p:spPr>
              <a:xfrm>
                <a:off x="5336" y="3571"/>
                <a:ext cx="246" cy="4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</a:rPr>
                  <a:t>B</a:t>
                </a:r>
                <a:endParaRPr lang="en-US" altLang="zh-CN" sz="2400">
                  <a:latin typeface="宋体" panose="02010600030101010101" pitchFamily="2" charset="-122"/>
                </a:endParaRPr>
              </a:p>
            </p:txBody>
          </p:sp>
          <p:sp>
            <p:nvSpPr>
              <p:cNvPr id="4085777" name="Rectangle 49"/>
              <p:cNvSpPr/>
              <p:nvPr/>
            </p:nvSpPr>
            <p:spPr>
              <a:xfrm>
                <a:off x="4485" y="3571"/>
                <a:ext cx="681" cy="4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</a:rPr>
                  <a:t>C</a:t>
                </a:r>
                <a:r>
                  <a:rPr lang="en-US" altLang="en-US" sz="2400">
                    <a:latin typeface="宋体" panose="02010600030101010101" pitchFamily="2" charset="-122"/>
                  </a:rPr>
                  <a:t>′</a:t>
                </a:r>
                <a:r>
                  <a:rPr lang="en-US" altLang="zh-CN" sz="2400">
                    <a:latin typeface="宋体" panose="02010600030101010101" pitchFamily="2" charset="-122"/>
                  </a:rPr>
                  <a:t> </a:t>
                </a:r>
                <a:endParaRPr lang="en-US" altLang="zh-CN" sz="2400">
                  <a:latin typeface="宋体" panose="02010600030101010101" pitchFamily="2" charset="-122"/>
                </a:endParaRPr>
              </a:p>
            </p:txBody>
          </p:sp>
        </p:grpSp>
        <p:sp>
          <p:nvSpPr>
            <p:cNvPr id="4085778" name="Rectangle 46"/>
            <p:cNvSpPr/>
            <p:nvPr/>
          </p:nvSpPr>
          <p:spPr>
            <a:xfrm>
              <a:off x="4655" y="1825"/>
              <a:ext cx="310" cy="4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en-US" sz="2400">
                  <a:latin typeface="宋体" panose="02010600030101010101" pitchFamily="2" charset="-122"/>
                </a:rPr>
                <a:t>′</a:t>
              </a:r>
              <a:endParaRPr lang="en-US" altLang="zh-CN" sz="2400">
                <a:latin typeface="宋体" panose="02010600030101010101" pitchFamily="2" charset="-122"/>
              </a:endParaRPr>
            </a:p>
          </p:txBody>
        </p:sp>
        <p:sp>
          <p:nvSpPr>
            <p:cNvPr id="4085779" name="Rectangle 47"/>
            <p:cNvSpPr/>
            <p:nvPr/>
          </p:nvSpPr>
          <p:spPr>
            <a:xfrm>
              <a:off x="5433" y="3564"/>
              <a:ext cx="310" cy="4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en-US" sz="2400">
                  <a:latin typeface="宋体" panose="02010600030101010101" pitchFamily="2" charset="-122"/>
                </a:rPr>
                <a:t>′</a:t>
              </a:r>
              <a:endParaRPr lang="en-US" altLang="zh-CN" sz="2400">
                <a:latin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3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087810" name="Object 15"/>
          <p:cNvGraphicFramePr>
            <a:graphicFrameLocks noChangeAspect="1"/>
          </p:cNvGraphicFramePr>
          <p:nvPr/>
        </p:nvGraphicFramePr>
        <p:xfrm>
          <a:off x="4452938" y="2109788"/>
          <a:ext cx="3621087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2717800" imgH="508000" progId="Equation.DSMT4">
                  <p:embed/>
                </p:oleObj>
              </mc:Choice>
              <mc:Fallback>
                <p:oleObj name="" r:id="rId1" imgW="2717800" imgH="5080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52938" y="2109788"/>
                        <a:ext cx="3621087" cy="50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9" name="Rectangle 17"/>
          <p:cNvSpPr/>
          <p:nvPr/>
        </p:nvSpPr>
        <p:spPr>
          <a:xfrm>
            <a:off x="80963" y="1047750"/>
            <a:ext cx="11360150" cy="16414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　　证明：在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Rt△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ABC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和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Rt△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 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  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中，  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′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=90°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根据勾股定理得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4087812" name="Group 49"/>
          <p:cNvGrpSpPr/>
          <p:nvPr/>
        </p:nvGrpSpPr>
        <p:grpSpPr>
          <a:xfrm>
            <a:off x="7018338" y="2792413"/>
            <a:ext cx="4873625" cy="3190875"/>
            <a:chOff x="3294" y="1890"/>
            <a:chExt cx="2303" cy="2010"/>
          </a:xfrm>
        </p:grpSpPr>
        <p:grpSp>
          <p:nvGrpSpPr>
            <p:cNvPr id="4087813" name="Group 50"/>
            <p:cNvGrpSpPr/>
            <p:nvPr/>
          </p:nvGrpSpPr>
          <p:grpSpPr>
            <a:xfrm>
              <a:off x="3294" y="1894"/>
              <a:ext cx="2270" cy="2006"/>
              <a:chOff x="3318" y="1894"/>
              <a:chExt cx="2270" cy="2006"/>
            </a:xfrm>
          </p:grpSpPr>
          <p:grpSp>
            <p:nvGrpSpPr>
              <p:cNvPr id="4087814" name="Group 37"/>
              <p:cNvGrpSpPr/>
              <p:nvPr/>
            </p:nvGrpSpPr>
            <p:grpSpPr>
              <a:xfrm>
                <a:off x="3472" y="2186"/>
                <a:ext cx="844" cy="1412"/>
                <a:chOff x="3472" y="2186"/>
                <a:chExt cx="844" cy="1412"/>
              </a:xfrm>
            </p:grpSpPr>
            <p:sp>
              <p:nvSpPr>
                <p:cNvPr id="4087815" name="Rectangle 35"/>
                <p:cNvSpPr/>
                <p:nvPr/>
              </p:nvSpPr>
              <p:spPr>
                <a:xfrm>
                  <a:off x="3472" y="3511"/>
                  <a:ext cx="87" cy="87"/>
                </a:xfrm>
                <a:prstGeom prst="rect">
                  <a:avLst/>
                </a:prstGeom>
                <a:noFill/>
                <a:ln w="19050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eaLnBrk="0" hangingPunct="0">
                    <a:buFont typeface="Arial" panose="020B0604020202020204" pitchFamily="34" charset="0"/>
                    <a:buNone/>
                  </a:pPr>
                  <a:endParaRPr lang="zh-CN" altLang="zh-CN" sz="2800" dirty="0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  <p:sp>
              <p:nvSpPr>
                <p:cNvPr id="4087816" name="AutoShape 34"/>
                <p:cNvSpPr/>
                <p:nvPr/>
              </p:nvSpPr>
              <p:spPr>
                <a:xfrm>
                  <a:off x="3472" y="2186"/>
                  <a:ext cx="844" cy="1412"/>
                </a:xfrm>
                <a:prstGeom prst="rtTriangle">
                  <a:avLst/>
                </a:prstGeom>
                <a:noFill/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eaLnBrk="0" hangingPunct="0">
                    <a:buFont typeface="Arial" panose="020B0604020202020204" pitchFamily="34" charset="0"/>
                    <a:buNone/>
                  </a:pPr>
                  <a:endParaRPr lang="zh-CN" altLang="zh-CN" sz="2800" dirty="0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</p:grpSp>
          <p:grpSp>
            <p:nvGrpSpPr>
              <p:cNvPr id="4087817" name="Group 38"/>
              <p:cNvGrpSpPr/>
              <p:nvPr/>
            </p:nvGrpSpPr>
            <p:grpSpPr>
              <a:xfrm>
                <a:off x="4625" y="2188"/>
                <a:ext cx="844" cy="1412"/>
                <a:chOff x="3472" y="2186"/>
                <a:chExt cx="844" cy="1412"/>
              </a:xfrm>
            </p:grpSpPr>
            <p:sp>
              <p:nvSpPr>
                <p:cNvPr id="4087818" name="Rectangle 39"/>
                <p:cNvSpPr/>
                <p:nvPr/>
              </p:nvSpPr>
              <p:spPr>
                <a:xfrm>
                  <a:off x="3472" y="3511"/>
                  <a:ext cx="87" cy="87"/>
                </a:xfrm>
                <a:prstGeom prst="rect">
                  <a:avLst/>
                </a:prstGeom>
                <a:noFill/>
                <a:ln w="19050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eaLnBrk="0" hangingPunct="0">
                    <a:buFont typeface="Arial" panose="020B0604020202020204" pitchFamily="34" charset="0"/>
                    <a:buNone/>
                  </a:pPr>
                  <a:endParaRPr lang="zh-CN" altLang="zh-CN" sz="2800" dirty="0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  <p:sp>
              <p:nvSpPr>
                <p:cNvPr id="4087819" name="AutoShape 40"/>
                <p:cNvSpPr/>
                <p:nvPr/>
              </p:nvSpPr>
              <p:spPr>
                <a:xfrm>
                  <a:off x="3472" y="2186"/>
                  <a:ext cx="844" cy="1412"/>
                </a:xfrm>
                <a:prstGeom prst="rtTriangle">
                  <a:avLst/>
                </a:prstGeom>
                <a:noFill/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eaLnBrk="0" hangingPunct="0">
                    <a:buFont typeface="Arial" panose="020B0604020202020204" pitchFamily="34" charset="0"/>
                    <a:buNone/>
                  </a:pPr>
                  <a:endParaRPr lang="zh-CN" altLang="zh-CN" sz="2800" dirty="0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</p:grpSp>
          <p:sp>
            <p:nvSpPr>
              <p:cNvPr id="4087820" name="Rectangle 42"/>
              <p:cNvSpPr/>
              <p:nvPr/>
            </p:nvSpPr>
            <p:spPr>
              <a:xfrm>
                <a:off x="3346" y="1894"/>
                <a:ext cx="304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A </a:t>
                </a:r>
                <a:endPara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4087821" name="Rectangle 43"/>
              <p:cNvSpPr/>
              <p:nvPr/>
            </p:nvSpPr>
            <p:spPr>
              <a:xfrm>
                <a:off x="4184" y="3571"/>
                <a:ext cx="364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B  </a:t>
                </a:r>
                <a:endPara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4087822" name="Rectangle 44"/>
              <p:cNvSpPr/>
              <p:nvPr/>
            </p:nvSpPr>
            <p:spPr>
              <a:xfrm>
                <a:off x="3318" y="3571"/>
                <a:ext cx="433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C   </a:t>
                </a:r>
                <a:endPara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4087823" name="Rectangle 47"/>
              <p:cNvSpPr/>
              <p:nvPr/>
            </p:nvSpPr>
            <p:spPr>
              <a:xfrm>
                <a:off x="4505" y="1894"/>
                <a:ext cx="252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A</a:t>
                </a:r>
                <a:endPara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4087824" name="Rectangle 48"/>
              <p:cNvSpPr/>
              <p:nvPr/>
            </p:nvSpPr>
            <p:spPr>
              <a:xfrm>
                <a:off x="5336" y="3571"/>
                <a:ext cx="252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B</a:t>
                </a:r>
                <a:endPara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4087825" name="Rectangle 49"/>
              <p:cNvSpPr/>
              <p:nvPr/>
            </p:nvSpPr>
            <p:spPr>
              <a:xfrm>
                <a:off x="4488" y="3571"/>
                <a:ext cx="368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C</a:t>
                </a:r>
                <a:r>
                  <a:rPr lang="en-US" altLang="en-US" sz="2800">
                    <a:latin typeface="Times New Roman" panose="02020603050405020304" pitchFamily="18" charset="0"/>
                    <a:ea typeface="黑体" panose="02010609060101010101" pitchFamily="2" charset="-122"/>
                  </a:rPr>
                  <a:t>′</a:t>
                </a: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2" charset="-122"/>
                  </a:rPr>
                  <a:t> </a:t>
                </a:r>
                <a:endPara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4087826" name="Rectangle 46"/>
            <p:cNvSpPr/>
            <p:nvPr/>
          </p:nvSpPr>
          <p:spPr>
            <a:xfrm>
              <a:off x="4585" y="1890"/>
              <a:ext cx="16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′</a:t>
              </a:r>
              <a:endParaRPr lang="en-US" altLang="en-US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4087827" name="Rectangle 47"/>
            <p:cNvSpPr/>
            <p:nvPr/>
          </p:nvSpPr>
          <p:spPr>
            <a:xfrm>
              <a:off x="5433" y="3564"/>
              <a:ext cx="16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′</a:t>
              </a:r>
              <a:endParaRPr lang="en-US" altLang="en-US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graphicFrame>
        <p:nvGraphicFramePr>
          <p:cNvPr id="4087828" name="对象 2"/>
          <p:cNvGraphicFramePr>
            <a:graphicFrameLocks noChangeAspect="1"/>
          </p:cNvGraphicFramePr>
          <p:nvPr/>
        </p:nvGraphicFramePr>
        <p:xfrm>
          <a:off x="995363" y="2728913"/>
          <a:ext cx="4840287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459865" imgH="254000" progId="Equation.DSMT4">
                  <p:embed/>
                </p:oleObj>
              </mc:Choice>
              <mc:Fallback>
                <p:oleObj name="" r:id="rId3" imgW="1459865" imgH="2540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95363" y="2728913"/>
                        <a:ext cx="4840287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87830" name="对象 4"/>
          <p:cNvGraphicFramePr>
            <a:graphicFrameLocks noChangeAspect="1"/>
          </p:cNvGraphicFramePr>
          <p:nvPr/>
        </p:nvGraphicFramePr>
        <p:xfrm>
          <a:off x="1036638" y="3978275"/>
          <a:ext cx="27749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5" imgW="825500" imgH="203200" progId="Equation.DSMT4">
                  <p:embed/>
                </p:oleObj>
              </mc:Choice>
              <mc:Fallback>
                <p:oleObj name="" r:id="rId5" imgW="825500" imgH="2032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36638" y="3978275"/>
                        <a:ext cx="2774950" cy="511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87831" name="对象 5"/>
          <p:cNvGraphicFramePr>
            <a:graphicFrameLocks noChangeAspect="1"/>
          </p:cNvGraphicFramePr>
          <p:nvPr/>
        </p:nvGraphicFramePr>
        <p:xfrm>
          <a:off x="960438" y="4630738"/>
          <a:ext cx="589597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7" imgW="1727200" imgH="203200" progId="Equation.DSMT4">
                  <p:embed/>
                </p:oleObj>
              </mc:Choice>
              <mc:Fallback>
                <p:oleObj name="" r:id="rId7" imgW="1727200" imgH="2032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60438" y="4630738"/>
                        <a:ext cx="5895975" cy="52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087833" name="组合 4087832"/>
          <p:cNvGrpSpPr/>
          <p:nvPr/>
        </p:nvGrpSpPr>
        <p:grpSpPr>
          <a:xfrm>
            <a:off x="925513" y="3308350"/>
            <a:ext cx="4910137" cy="585788"/>
            <a:chOff x="583" y="2084"/>
            <a:chExt cx="3093" cy="369"/>
          </a:xfrm>
        </p:grpSpPr>
        <p:graphicFrame>
          <p:nvGraphicFramePr>
            <p:cNvPr id="4087829" name="对象 3"/>
            <p:cNvGraphicFramePr>
              <a:graphicFrameLocks noChangeAspect="1"/>
            </p:cNvGraphicFramePr>
            <p:nvPr/>
          </p:nvGraphicFramePr>
          <p:xfrm>
            <a:off x="653" y="2117"/>
            <a:ext cx="3023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9" imgW="1562100" imgH="203200" progId="Equation.DSMT4">
                    <p:embed/>
                  </p:oleObj>
                </mc:Choice>
                <mc:Fallback>
                  <p:oleObj name="" r:id="rId9" imgW="1562100" imgH="203200" progId="Equation.DSMT4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653" y="2117"/>
                          <a:ext cx="3023" cy="3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87832" name="文本框 4087831"/>
            <p:cNvSpPr txBox="1"/>
            <p:nvPr/>
          </p:nvSpPr>
          <p:spPr>
            <a:xfrm>
              <a:off x="583" y="2084"/>
              <a:ext cx="344" cy="327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∴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33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charRg st="33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53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charRg st="53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8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87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87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8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8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8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8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87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87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8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84738" name="文本框 4084737"/>
          <p:cNvSpPr txBox="1"/>
          <p:nvPr/>
        </p:nvSpPr>
        <p:spPr>
          <a:xfrm>
            <a:off x="914400" y="533400"/>
            <a:ext cx="2540000" cy="520700"/>
          </a:xfrm>
          <a:prstGeom prst="rect">
            <a:avLst/>
          </a:prstGeom>
          <a:solidFill>
            <a:srgbClr val="3366FF"/>
          </a:solidFill>
          <a:ln w="9525">
            <a:noFill/>
          </a:ln>
        </p:spPr>
        <p:txBody>
          <a:bodyPr>
            <a:spAutoFit/>
          </a:bodyPr>
          <a:p>
            <a:pPr algn="dist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尝试应用</a:t>
            </a:r>
            <a:endParaRPr lang="zh-CN" alt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084739" name="矩形 4084738"/>
          <p:cNvSpPr/>
          <p:nvPr/>
        </p:nvSpPr>
        <p:spPr>
          <a:xfrm>
            <a:off x="304800" y="1473200"/>
            <a:ext cx="10971213" cy="18907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90170" tIns="46990" rIns="90170" bIns="46990" anchor="ctr">
            <a:spAutoFit/>
          </a:bodyPr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3333CC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3333CC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 err="1">
                <a:solidFill>
                  <a:srgbClr val="3333CC"/>
                </a:solidFill>
                <a:latin typeface="Times New Roman" panose="02020603050405020304" pitchFamily="18" charset="0"/>
              </a:rPr>
              <a:t>已知如图所示，池塘边有两点</a:t>
            </a:r>
            <a:r>
              <a:rPr lang="zh-CN" altLang="en-US" sz="2800" b="1" dirty="0">
                <a:solidFill>
                  <a:srgbClr val="3333CC"/>
                </a:solidFill>
                <a:latin typeface="Times New Roman" panose="02020603050405020304" pitchFamily="18" charset="0"/>
              </a:rPr>
              <a:t>A，B,点C是与BA方向成直角的AC方向上一点，测得CB=60m，AC=20 m，你能求出A，B两点间的距离吗（结果保留整数）？</a:t>
            </a:r>
            <a:endParaRPr lang="zh-CN" altLang="en-US" sz="2800" b="1" dirty="0">
              <a:solidFill>
                <a:srgbClr val="3333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084740" name="组合 4084739"/>
          <p:cNvGrpSpPr/>
          <p:nvPr/>
        </p:nvGrpSpPr>
        <p:grpSpPr>
          <a:xfrm>
            <a:off x="4673600" y="3581400"/>
            <a:ext cx="5561013" cy="2687638"/>
            <a:chOff x="0" y="0"/>
            <a:chExt cx="3360" cy="1693"/>
          </a:xfrm>
        </p:grpSpPr>
        <p:sp>
          <p:nvSpPr>
            <p:cNvPr id="4084741" name="文本框 4084740"/>
            <p:cNvSpPr txBox="1"/>
            <p:nvPr/>
          </p:nvSpPr>
          <p:spPr>
            <a:xfrm>
              <a:off x="0" y="0"/>
              <a:ext cx="3360" cy="1693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lIns="90170" tIns="46990" rIns="90170" bIns="46990">
              <a:spAutoFit/>
            </a:bodyPr>
            <a:p>
              <a:pPr>
                <a:lnSpc>
                  <a:spcPct val="14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在</a:t>
              </a: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RtΔABC</a:t>
              </a:r>
              <a:r>
                <a:rPr lang="zh-CN" altLang="en-US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中，根据勾股定理：</a:t>
              </a:r>
              <a:endParaRPr lang="zh-CN" altLang="en-US" sz="2400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14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AB</a:t>
              </a:r>
              <a:r>
                <a:rPr lang="en-US" altLang="zh-CN" sz="2400" baseline="60000">
                  <a:solidFill>
                    <a:srgbClr val="CC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＝</a:t>
              </a: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BC</a:t>
              </a:r>
              <a:r>
                <a:rPr lang="en-US" altLang="zh-CN" sz="2400" baseline="60000">
                  <a:solidFill>
                    <a:srgbClr val="CC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-AC</a:t>
              </a:r>
              <a:r>
                <a:rPr lang="en-US" altLang="zh-CN" sz="2400" baseline="60000">
                  <a:solidFill>
                    <a:srgbClr val="CC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＝</a:t>
              </a: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60</a:t>
              </a:r>
              <a:r>
                <a:rPr lang="en-US" altLang="zh-CN" sz="2400" baseline="60000">
                  <a:solidFill>
                    <a:srgbClr val="CC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-20</a:t>
              </a:r>
              <a:r>
                <a:rPr lang="en-US" altLang="zh-CN" sz="2400" baseline="60000">
                  <a:solidFill>
                    <a:srgbClr val="CC0000"/>
                  </a:solidFill>
                  <a:latin typeface="Times New Roman" panose="02020603050405020304" pitchFamily="18" charset="0"/>
                </a:rPr>
                <a:t>2 </a:t>
              </a:r>
              <a:r>
                <a:rPr lang="zh-CN" altLang="en-US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＝ </a:t>
              </a: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3200</a:t>
              </a:r>
              <a:endPara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14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所以，</a:t>
              </a: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AC</a:t>
              </a:r>
              <a:r>
                <a:rPr lang="zh-CN" altLang="en-US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＝            ≈ </a:t>
              </a: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57</a:t>
              </a:r>
              <a:endPara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14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A</a:t>
              </a:r>
              <a:r>
                <a:rPr lang="zh-CN" altLang="en-US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，</a:t>
              </a: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B</a:t>
              </a:r>
              <a:r>
                <a:rPr lang="zh-CN" altLang="en-US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两点间的距离约为</a:t>
              </a:r>
              <a:r>
                <a:rPr lang="en-US" altLang="zh-CN" sz="2400">
                  <a:solidFill>
                    <a:srgbClr val="CC0000"/>
                  </a:solidFill>
                  <a:latin typeface="Times New Roman" panose="02020603050405020304" pitchFamily="18" charset="0"/>
                </a:rPr>
                <a:t>57</a:t>
              </a:r>
              <a:endPara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4084742" name="对象 4084741"/>
            <p:cNvGraphicFramePr>
              <a:graphicFrameLocks noChangeAspect="1"/>
            </p:cNvGraphicFramePr>
            <p:nvPr/>
          </p:nvGraphicFramePr>
          <p:xfrm>
            <a:off x="1056" y="912"/>
            <a:ext cx="576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0" name="" r:id="rId1" imgW="462280" imgH="231140" progId="Equation.DSMT4">
                    <p:embed/>
                  </p:oleObj>
                </mc:Choice>
                <mc:Fallback>
                  <p:oleObj name="" r:id="rId1" imgW="462280" imgH="231140" progId="Equation.DSMT4">
                    <p:embed/>
                    <p:pic>
                      <p:nvPicPr>
                        <p:cNvPr id="0" name="图片 308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056" y="912"/>
                          <a:ext cx="576" cy="28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4084743" name="图片 40847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3" y="3657600"/>
            <a:ext cx="4429125" cy="2209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084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8052" name="矩形 4098051"/>
          <p:cNvSpPr/>
          <p:nvPr/>
        </p:nvSpPr>
        <p:spPr>
          <a:xfrm>
            <a:off x="598488" y="304800"/>
            <a:ext cx="10374312" cy="3106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3333CC"/>
                </a:solidFill>
                <a:latin typeface="Arial" panose="020B0604020202020204" pitchFamily="34" charset="0"/>
              </a:rPr>
              <a:t>2</a:t>
            </a:r>
            <a:r>
              <a:rPr lang="zh-CN" altLang="en-US" sz="4400" b="1" dirty="0">
                <a:solidFill>
                  <a:srgbClr val="3333CC"/>
                </a:solidFill>
                <a:latin typeface="Arial" panose="020B0604020202020204" pitchFamily="34" charset="0"/>
              </a:rPr>
              <a:t>.如图所示是一个长方形零件的平面图,尺寸如图所示, 求两孔中心A, B之间的距离.(单位:毫米)</a:t>
            </a:r>
            <a:endParaRPr lang="zh-CN" altLang="en-US" sz="4400" b="1" dirty="0">
              <a:solidFill>
                <a:srgbClr val="3333CC"/>
              </a:solidFill>
              <a:latin typeface="Arial" panose="020B0604020202020204" pitchFamily="34" charset="0"/>
            </a:endParaRPr>
          </a:p>
        </p:txBody>
      </p:sp>
      <p:grpSp>
        <p:nvGrpSpPr>
          <p:cNvPr id="4098053" name="组合 4098052"/>
          <p:cNvGrpSpPr/>
          <p:nvPr/>
        </p:nvGrpSpPr>
        <p:grpSpPr>
          <a:xfrm>
            <a:off x="6492875" y="3127375"/>
            <a:ext cx="4437063" cy="2880600"/>
            <a:chOff x="0" y="0"/>
            <a:chExt cx="3054" cy="2447"/>
          </a:xfrm>
        </p:grpSpPr>
        <p:pic>
          <p:nvPicPr>
            <p:cNvPr id="4098054" name="图片 409805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54" cy="214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098055" name="文本框 4098054"/>
            <p:cNvSpPr txBox="1"/>
            <p:nvPr/>
          </p:nvSpPr>
          <p:spPr>
            <a:xfrm>
              <a:off x="1085" y="2186"/>
              <a:ext cx="554" cy="261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1400">
                  <a:latin typeface="Times New Roman" panose="02020603050405020304" pitchFamily="18" charset="0"/>
                </a:rPr>
                <a:t>第</a:t>
              </a:r>
              <a:r>
                <a:rPr lang="en-US" altLang="zh-CN" sz="1400">
                  <a:latin typeface="Times New Roman" panose="02020603050405020304" pitchFamily="18" charset="0"/>
                </a:rPr>
                <a:t>2</a:t>
              </a:r>
              <a:r>
                <a:rPr lang="zh-CN" altLang="en-US" sz="1400">
                  <a:latin typeface="Times New Roman" panose="02020603050405020304" pitchFamily="18" charset="0"/>
                </a:rPr>
                <a:t>题图</a:t>
              </a:r>
              <a:endParaRPr lang="zh-CN" altLang="en-US" sz="1400"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617980" y="4094639"/>
          <a:ext cx="2867660" cy="595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977900" imgH="203200" progId="Equation.KSEE3">
                  <p:embed/>
                </p:oleObj>
              </mc:Choice>
              <mc:Fallback>
                <p:oleObj name="" r:id="rId2" imgW="977900" imgH="203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17980" y="4094639"/>
                        <a:ext cx="2867660" cy="5956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088834" name="图片 4088833" descr="23_调整大小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40725" y="3748088"/>
            <a:ext cx="2401888" cy="2519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88835" name="直接连接符 4088834"/>
          <p:cNvSpPr/>
          <p:nvPr/>
        </p:nvSpPr>
        <p:spPr>
          <a:xfrm>
            <a:off x="8556625" y="6067425"/>
            <a:ext cx="1679575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88836" name="文本框 4088835"/>
          <p:cNvSpPr txBox="1"/>
          <p:nvPr/>
        </p:nvSpPr>
        <p:spPr>
          <a:xfrm>
            <a:off x="7821613" y="5835650"/>
            <a:ext cx="549275" cy="641350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endParaRPr lang="en-US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88837" name="文本框 4088836"/>
          <p:cNvSpPr txBox="1"/>
          <p:nvPr/>
        </p:nvSpPr>
        <p:spPr>
          <a:xfrm>
            <a:off x="10836275" y="5619750"/>
            <a:ext cx="547688" cy="641350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en-US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88838" name="文本框 4088837"/>
          <p:cNvSpPr txBox="1"/>
          <p:nvPr/>
        </p:nvSpPr>
        <p:spPr>
          <a:xfrm>
            <a:off x="10836275" y="3965575"/>
            <a:ext cx="547688" cy="641350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endParaRPr lang="en-US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88840" name="矩形 4088839"/>
          <p:cNvSpPr/>
          <p:nvPr/>
        </p:nvSpPr>
        <p:spPr>
          <a:xfrm>
            <a:off x="14288" y="1122363"/>
            <a:ext cx="9556750" cy="19589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</a:pPr>
            <a:r>
              <a:rPr lang="en-US" altLang="zh-CN" sz="3600" b="1">
                <a:latin typeface="方正小标宋简体" pitchFamily="65" charset="-122"/>
                <a:ea typeface="方正小标宋简体" pitchFamily="65" charset="-122"/>
              </a:rPr>
              <a:t>1</a:t>
            </a:r>
            <a:r>
              <a:rPr lang="zh-CN" altLang="en-US" sz="3600" b="1" dirty="0">
                <a:latin typeface="方正小标宋简体" pitchFamily="65" charset="-122"/>
                <a:ea typeface="方正小标宋简体" pitchFamily="65" charset="-122"/>
              </a:rPr>
              <a:t>、一种盛饮料的圆柱形杯（如图），测得内部</a:t>
            </a:r>
            <a:endParaRPr lang="zh-CN" altLang="en-US" sz="3600" b="1" dirty="0">
              <a:latin typeface="方正小标宋简体" pitchFamily="65" charset="-122"/>
              <a:ea typeface="方正小标宋简体" pitchFamily="65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3600" b="1" dirty="0">
                <a:latin typeface="方正小标宋简体" pitchFamily="65" charset="-122"/>
                <a:ea typeface="方正小标宋简体" pitchFamily="65" charset="-122"/>
              </a:rPr>
              <a:t>底面直径为</a:t>
            </a:r>
            <a:r>
              <a:rPr lang="en-US" altLang="zh-CN" sz="3600" b="1">
                <a:latin typeface="方正小标宋简体" pitchFamily="65" charset="-122"/>
                <a:ea typeface="方正小标宋简体" pitchFamily="65" charset="-122"/>
              </a:rPr>
              <a:t>5㎝</a:t>
            </a:r>
            <a:r>
              <a:rPr lang="zh-CN" altLang="en-US" sz="3600" b="1" dirty="0">
                <a:latin typeface="方正小标宋简体" pitchFamily="65" charset="-122"/>
                <a:ea typeface="方正小标宋简体" pitchFamily="65" charset="-122"/>
              </a:rPr>
              <a:t>，高为</a:t>
            </a:r>
            <a:r>
              <a:rPr lang="en-US" altLang="zh-CN" sz="3600" b="1">
                <a:latin typeface="方正小标宋简体" pitchFamily="65" charset="-122"/>
                <a:ea typeface="方正小标宋简体" pitchFamily="65" charset="-122"/>
              </a:rPr>
              <a:t>12㎝</a:t>
            </a:r>
            <a:r>
              <a:rPr lang="zh-CN" altLang="en-US" sz="3600" b="1" dirty="0">
                <a:latin typeface="方正小标宋简体" pitchFamily="65" charset="-122"/>
                <a:ea typeface="方正小标宋简体" pitchFamily="65" charset="-122"/>
              </a:rPr>
              <a:t>，吸管放进杯里，</a:t>
            </a:r>
            <a:endParaRPr lang="zh-CN" altLang="en-US" sz="3600" b="1" dirty="0">
              <a:latin typeface="方正小标宋简体" pitchFamily="65" charset="-122"/>
              <a:ea typeface="方正小标宋简体" pitchFamily="65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3600" b="1" dirty="0">
                <a:latin typeface="方正小标宋简体" pitchFamily="65" charset="-122"/>
                <a:ea typeface="方正小标宋简体" pitchFamily="65" charset="-122"/>
              </a:rPr>
              <a:t>杯口外面露出</a:t>
            </a:r>
            <a:r>
              <a:rPr lang="en-US" altLang="zh-CN" sz="3600" b="1">
                <a:latin typeface="方正小标宋简体" pitchFamily="65" charset="-122"/>
                <a:ea typeface="方正小标宋简体" pitchFamily="65" charset="-122"/>
              </a:rPr>
              <a:t>5㎝</a:t>
            </a:r>
            <a:r>
              <a:rPr lang="zh-CN" altLang="en-US" sz="3600" b="1" dirty="0">
                <a:latin typeface="方正小标宋简体" pitchFamily="65" charset="-122"/>
                <a:ea typeface="方正小标宋简体" pitchFamily="65" charset="-122"/>
              </a:rPr>
              <a:t>，问吸管要做多长？ </a:t>
            </a:r>
            <a:endParaRPr lang="zh-CN" altLang="en-US" sz="3600" b="1" dirty="0">
              <a:latin typeface="方正小标宋简体" pitchFamily="65" charset="-122"/>
              <a:ea typeface="方正小标宋简体" pitchFamily="65" charset="-122"/>
            </a:endParaRPr>
          </a:p>
        </p:txBody>
      </p:sp>
      <p:sp>
        <p:nvSpPr>
          <p:cNvPr id="4088841" name="文本框 4088840"/>
          <p:cNvSpPr txBox="1"/>
          <p:nvPr/>
        </p:nvSpPr>
        <p:spPr>
          <a:xfrm>
            <a:off x="280988" y="298450"/>
            <a:ext cx="27257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latin typeface="Arial" panose="020B0604020202020204" pitchFamily="34" charset="0"/>
              </a:rPr>
              <a:t>练习</a:t>
            </a:r>
            <a:endParaRPr lang="zh-CN" altLang="en-US" sz="4000" dirty="0">
              <a:latin typeface="Arial" panose="020B0604020202020204" pitchFamily="34" charset="0"/>
            </a:endParaRPr>
          </a:p>
        </p:txBody>
      </p:sp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792855" y="3370104"/>
          <a:ext cx="1155700" cy="595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393700" imgH="203200" progId="Equation.KSEE3">
                  <p:embed/>
                </p:oleObj>
              </mc:Choice>
              <mc:Fallback>
                <p:oleObj name="" r:id="rId2" imgW="393700" imgH="203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92855" y="3370104"/>
                        <a:ext cx="1155700" cy="5956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089858" name="Object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65600" y="1828800"/>
            <a:ext cx="8024813" cy="4948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89859" name="Line 5"/>
          <p:cNvSpPr/>
          <p:nvPr/>
        </p:nvSpPr>
        <p:spPr>
          <a:xfrm flipV="1">
            <a:off x="914400" y="3819525"/>
            <a:ext cx="4114800" cy="2124075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rot="10800000"/>
          <a:p>
            <a:pPr>
              <a:buFont typeface="Arial" panose="020B0604020202020204" pitchFamily="34" charset="0"/>
              <a:buNone/>
            </a:pPr>
            <a:endParaRPr lang="zh-CN" altLang="en-US" dirty="0">
              <a:solidFill>
                <a:srgbClr val="000000"/>
              </a:solidFill>
              <a:latin typeface="Calibri" panose="020F0502020204030204" charset="0"/>
              <a:sym typeface="宋体" panose="02010600030101010101" pitchFamily="2" charset="-122"/>
            </a:endParaRPr>
          </a:p>
        </p:txBody>
      </p:sp>
      <p:sp>
        <p:nvSpPr>
          <p:cNvPr id="4089861" name="文本框 4089860"/>
          <p:cNvSpPr txBox="1"/>
          <p:nvPr/>
        </p:nvSpPr>
        <p:spPr>
          <a:xfrm>
            <a:off x="304800" y="838200"/>
            <a:ext cx="11479213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>
                <a:latin typeface="方正小标宋简体" pitchFamily="65" charset="-122"/>
                <a:ea typeface="方正小标宋简体" pitchFamily="65" charset="-122"/>
              </a:rPr>
              <a:t>2</a:t>
            </a:r>
            <a:r>
              <a:rPr lang="zh-CN" altLang="en-US" sz="4000" b="1" dirty="0">
                <a:latin typeface="方正小标宋简体" pitchFamily="65" charset="-122"/>
                <a:ea typeface="方正小标宋简体" pitchFamily="65" charset="-122"/>
              </a:rPr>
              <a:t>、做一个长、宽、高分别为</a:t>
            </a:r>
            <a:r>
              <a:rPr lang="en-US" altLang="zh-CN" sz="4000" b="1">
                <a:latin typeface="方正小标宋简体" pitchFamily="65" charset="-122"/>
                <a:ea typeface="方正小标宋简体" pitchFamily="65" charset="-122"/>
              </a:rPr>
              <a:t>50</a:t>
            </a:r>
            <a:r>
              <a:rPr lang="zh-CN" altLang="en-US" sz="4000" b="1" dirty="0">
                <a:latin typeface="方正小标宋简体" pitchFamily="65" charset="-122"/>
                <a:ea typeface="方正小标宋简体" pitchFamily="65" charset="-122"/>
              </a:rPr>
              <a:t>厘米、</a:t>
            </a:r>
            <a:r>
              <a:rPr lang="en-US" altLang="zh-CN" sz="4000" b="1">
                <a:latin typeface="方正小标宋简体" pitchFamily="65" charset="-122"/>
                <a:ea typeface="方正小标宋简体" pitchFamily="65" charset="-122"/>
              </a:rPr>
              <a:t>40</a:t>
            </a:r>
            <a:r>
              <a:rPr lang="zh-CN" altLang="en-US" sz="4000" b="1" dirty="0">
                <a:latin typeface="方正小标宋简体" pitchFamily="65" charset="-122"/>
                <a:ea typeface="方正小标宋简体" pitchFamily="65" charset="-122"/>
              </a:rPr>
              <a:t>厘米、</a:t>
            </a:r>
            <a:r>
              <a:rPr lang="en-US" altLang="zh-CN" sz="4000" b="1">
                <a:latin typeface="方正小标宋简体" pitchFamily="65" charset="-122"/>
                <a:ea typeface="方正小标宋简体" pitchFamily="65" charset="-122"/>
              </a:rPr>
              <a:t>30</a:t>
            </a:r>
            <a:r>
              <a:rPr lang="zh-CN" altLang="en-US" sz="4000" b="1" dirty="0">
                <a:latin typeface="方正小标宋简体" pitchFamily="65" charset="-122"/>
                <a:ea typeface="方正小标宋简体" pitchFamily="65" charset="-122"/>
              </a:rPr>
              <a:t>厘米的木箱，一根长为</a:t>
            </a:r>
            <a:r>
              <a:rPr lang="en-US" altLang="zh-CN" sz="4000" b="1">
                <a:latin typeface="方正小标宋简体" pitchFamily="65" charset="-122"/>
                <a:ea typeface="方正小标宋简体" pitchFamily="65" charset="-122"/>
              </a:rPr>
              <a:t>70</a:t>
            </a:r>
            <a:r>
              <a:rPr lang="zh-CN" altLang="en-US" sz="4000" b="1" dirty="0">
                <a:latin typeface="方正小标宋简体" pitchFamily="65" charset="-122"/>
                <a:ea typeface="方正小标宋简体" pitchFamily="65" charset="-122"/>
              </a:rPr>
              <a:t>厘米的木棒能否放入，为什么？试用今天学过的知识说明。</a:t>
            </a:r>
            <a:endParaRPr lang="zh-CN" altLang="en-US" sz="4000" b="1" dirty="0">
              <a:latin typeface="方正小标宋简体" pitchFamily="65" charset="-122"/>
              <a:ea typeface="方正小标宋简体" pitchFamily="65" charset="-122"/>
            </a:endParaRPr>
          </a:p>
        </p:txBody>
      </p:sp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965960" y="2887186"/>
          <a:ext cx="2011680" cy="633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685800" imgH="215900" progId="Equation.KSEE3">
                  <p:embed/>
                </p:oleObj>
              </mc:Choice>
              <mc:Fallback>
                <p:oleObj name="" r:id="rId2" imgW="685800" imgH="2159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65960" y="2887186"/>
                        <a:ext cx="2011680" cy="6330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9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89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89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985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9074" name="组合 4099073"/>
          <p:cNvGrpSpPr/>
          <p:nvPr/>
        </p:nvGrpSpPr>
        <p:grpSpPr>
          <a:xfrm>
            <a:off x="4775200" y="5334000"/>
            <a:ext cx="6907213" cy="152400"/>
            <a:chOff x="2688" y="3749"/>
            <a:chExt cx="2352" cy="96"/>
          </a:xfrm>
        </p:grpSpPr>
        <p:sp>
          <p:nvSpPr>
            <p:cNvPr id="4099075" name="直接连接符 4099074"/>
            <p:cNvSpPr/>
            <p:nvPr/>
          </p:nvSpPr>
          <p:spPr>
            <a:xfrm>
              <a:off x="2688" y="3749"/>
              <a:ext cx="2352" cy="0"/>
            </a:xfrm>
            <a:prstGeom prst="line">
              <a:avLst/>
            </a:prstGeom>
            <a:ln w="571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76" name="直接连接符 4099075"/>
            <p:cNvSpPr/>
            <p:nvPr/>
          </p:nvSpPr>
          <p:spPr>
            <a:xfrm flipH="1">
              <a:off x="2736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77" name="直接连接符 4099076"/>
            <p:cNvSpPr/>
            <p:nvPr/>
          </p:nvSpPr>
          <p:spPr>
            <a:xfrm flipH="1">
              <a:off x="2880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78" name="直接连接符 4099077"/>
            <p:cNvSpPr/>
            <p:nvPr/>
          </p:nvSpPr>
          <p:spPr>
            <a:xfrm flipH="1">
              <a:off x="3024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79" name="直接连接符 4099078"/>
            <p:cNvSpPr/>
            <p:nvPr/>
          </p:nvSpPr>
          <p:spPr>
            <a:xfrm flipH="1">
              <a:off x="3168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80" name="直接连接符 4099079"/>
            <p:cNvSpPr/>
            <p:nvPr/>
          </p:nvSpPr>
          <p:spPr>
            <a:xfrm flipH="1">
              <a:off x="3312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81" name="直接连接符 4099080"/>
            <p:cNvSpPr/>
            <p:nvPr/>
          </p:nvSpPr>
          <p:spPr>
            <a:xfrm flipH="1">
              <a:off x="3456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82" name="直接连接符 4099081"/>
            <p:cNvSpPr/>
            <p:nvPr/>
          </p:nvSpPr>
          <p:spPr>
            <a:xfrm flipH="1">
              <a:off x="3600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83" name="直接连接符 4099082"/>
            <p:cNvSpPr/>
            <p:nvPr/>
          </p:nvSpPr>
          <p:spPr>
            <a:xfrm flipH="1">
              <a:off x="3744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84" name="直接连接符 4099083"/>
            <p:cNvSpPr/>
            <p:nvPr/>
          </p:nvSpPr>
          <p:spPr>
            <a:xfrm flipH="1">
              <a:off x="3888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85" name="直接连接符 4099084"/>
            <p:cNvSpPr/>
            <p:nvPr/>
          </p:nvSpPr>
          <p:spPr>
            <a:xfrm flipH="1">
              <a:off x="4032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86" name="直接连接符 4099085"/>
            <p:cNvSpPr/>
            <p:nvPr/>
          </p:nvSpPr>
          <p:spPr>
            <a:xfrm flipH="1">
              <a:off x="4176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87" name="直接连接符 4099086"/>
            <p:cNvSpPr/>
            <p:nvPr/>
          </p:nvSpPr>
          <p:spPr>
            <a:xfrm flipH="1">
              <a:off x="4320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88" name="直接连接符 4099087"/>
            <p:cNvSpPr/>
            <p:nvPr/>
          </p:nvSpPr>
          <p:spPr>
            <a:xfrm flipH="1">
              <a:off x="4464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89" name="直接连接符 4099088"/>
            <p:cNvSpPr/>
            <p:nvPr/>
          </p:nvSpPr>
          <p:spPr>
            <a:xfrm flipH="1">
              <a:off x="4608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90" name="直接连接符 4099089"/>
            <p:cNvSpPr/>
            <p:nvPr/>
          </p:nvSpPr>
          <p:spPr>
            <a:xfrm flipH="1">
              <a:off x="4752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9091" name="直接连接符 4099090"/>
            <p:cNvSpPr/>
            <p:nvPr/>
          </p:nvSpPr>
          <p:spPr>
            <a:xfrm flipH="1">
              <a:off x="4896" y="3749"/>
              <a:ext cx="96" cy="9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099092" name="矩形 4099091"/>
          <p:cNvSpPr/>
          <p:nvPr/>
        </p:nvSpPr>
        <p:spPr>
          <a:xfrm>
            <a:off x="5972175" y="3081338"/>
            <a:ext cx="246063" cy="695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90000"/>
              </a:lnSpc>
              <a:buClr>
                <a:schemeClr val="bg1"/>
              </a:buClr>
            </a:pPr>
            <a:endParaRPr lang="zh-CN" altLang="en-US" sz="4400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Verdana" panose="020B0604030504040204" pitchFamily="34" charset="0"/>
            </a:endParaRPr>
          </a:p>
        </p:txBody>
      </p:sp>
      <p:grpSp>
        <p:nvGrpSpPr>
          <p:cNvPr id="4099093" name="组合 4099092"/>
          <p:cNvGrpSpPr/>
          <p:nvPr/>
        </p:nvGrpSpPr>
        <p:grpSpPr>
          <a:xfrm>
            <a:off x="5181600" y="3429000"/>
            <a:ext cx="711200" cy="1905000"/>
            <a:chOff x="2832" y="2688"/>
            <a:chExt cx="336" cy="1061"/>
          </a:xfrm>
        </p:grpSpPr>
        <p:sp>
          <p:nvSpPr>
            <p:cNvPr id="4099094" name="文本框 4099093"/>
            <p:cNvSpPr txBox="1"/>
            <p:nvPr/>
          </p:nvSpPr>
          <p:spPr>
            <a:xfrm>
              <a:off x="2832" y="2933"/>
              <a:ext cx="336" cy="4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Verdana" panose="020B0604030504040204" pitchFamily="34" charset="0"/>
                  <a:ea typeface="楷体_GB2312" pitchFamily="49" charset="-122"/>
                </a:rPr>
                <a:t>9</a:t>
              </a:r>
              <a:r>
                <a:rPr lang="zh-CN" altLang="en-US" sz="2400" b="1">
                  <a:latin typeface="Verdana" panose="020B0604030504040204" pitchFamily="34" charset="0"/>
                  <a:ea typeface="楷体_GB2312" pitchFamily="49" charset="-122"/>
                </a:rPr>
                <a:t>米</a:t>
              </a:r>
              <a:endParaRPr lang="zh-CN" altLang="en-US" sz="2400" b="1">
                <a:latin typeface="Verdana" panose="020B0604030504040204" pitchFamily="34" charset="0"/>
                <a:ea typeface="楷体_GB2312" pitchFamily="49" charset="-122"/>
              </a:endParaRPr>
            </a:p>
          </p:txBody>
        </p:sp>
        <p:grpSp>
          <p:nvGrpSpPr>
            <p:cNvPr id="4099095" name="组合 4099094"/>
            <p:cNvGrpSpPr/>
            <p:nvPr/>
          </p:nvGrpSpPr>
          <p:grpSpPr>
            <a:xfrm>
              <a:off x="2880" y="2688"/>
              <a:ext cx="221" cy="1061"/>
              <a:chOff x="2880" y="2688"/>
              <a:chExt cx="221" cy="1061"/>
            </a:xfrm>
          </p:grpSpPr>
          <p:sp>
            <p:nvSpPr>
              <p:cNvPr id="4099096" name="直接连接符 4099095"/>
              <p:cNvSpPr/>
              <p:nvPr/>
            </p:nvSpPr>
            <p:spPr>
              <a:xfrm flipV="1">
                <a:off x="2976" y="2693"/>
                <a:ext cx="0" cy="19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4099097" name="直接连接符 4099096"/>
              <p:cNvSpPr/>
              <p:nvPr/>
            </p:nvSpPr>
            <p:spPr>
              <a:xfrm>
                <a:off x="2976" y="3509"/>
                <a:ext cx="0" cy="24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4099098" name="任意多边形 4099097"/>
              <p:cNvSpPr/>
              <p:nvPr/>
            </p:nvSpPr>
            <p:spPr>
              <a:xfrm>
                <a:off x="2880" y="2688"/>
                <a:ext cx="221" cy="5"/>
              </a:xfrm>
              <a:custGeom>
                <a:avLst/>
                <a:gdLst/>
                <a:ahLst/>
                <a:cxnLst/>
                <a:pathLst>
                  <a:path w="221" h="5">
                    <a:moveTo>
                      <a:pt x="0" y="5"/>
                    </a:moveTo>
                    <a:lnTo>
                      <a:pt x="221" y="0"/>
                    </a:lnTo>
                  </a:path>
                </a:pathLst>
              </a:custGeom>
              <a:noFill/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4099099" name="组合 4099098"/>
          <p:cNvGrpSpPr/>
          <p:nvPr/>
        </p:nvGrpSpPr>
        <p:grpSpPr>
          <a:xfrm>
            <a:off x="6500813" y="5334000"/>
            <a:ext cx="3471862" cy="457200"/>
            <a:chOff x="3120" y="3845"/>
            <a:chExt cx="1541" cy="288"/>
          </a:xfrm>
        </p:grpSpPr>
        <p:sp>
          <p:nvSpPr>
            <p:cNvPr id="4099100" name="任意多边形 4099099"/>
            <p:cNvSpPr/>
            <p:nvPr/>
          </p:nvSpPr>
          <p:spPr>
            <a:xfrm rot="-5400000">
              <a:off x="3012" y="3972"/>
              <a:ext cx="221" cy="5"/>
            </a:xfrm>
            <a:custGeom>
              <a:avLst/>
              <a:gdLst/>
              <a:ahLst/>
              <a:cxnLst/>
              <a:pathLst>
                <a:path w="221" h="5">
                  <a:moveTo>
                    <a:pt x="0" y="5"/>
                  </a:moveTo>
                  <a:lnTo>
                    <a:pt x="221" y="0"/>
                  </a:lnTo>
                </a:path>
              </a:pathLst>
            </a:cu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9101" name="任意多边形 4099100"/>
            <p:cNvSpPr/>
            <p:nvPr/>
          </p:nvSpPr>
          <p:spPr>
            <a:xfrm rot="-5400000">
              <a:off x="4548" y="3953"/>
              <a:ext cx="221" cy="5"/>
            </a:xfrm>
            <a:custGeom>
              <a:avLst/>
              <a:gdLst/>
              <a:ahLst/>
              <a:cxnLst/>
              <a:pathLst>
                <a:path w="221" h="5">
                  <a:moveTo>
                    <a:pt x="0" y="5"/>
                  </a:moveTo>
                  <a:lnTo>
                    <a:pt x="221" y="0"/>
                  </a:lnTo>
                </a:path>
              </a:pathLst>
            </a:cu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9102" name="直接连接符 4099101"/>
            <p:cNvSpPr/>
            <p:nvPr/>
          </p:nvSpPr>
          <p:spPr>
            <a:xfrm>
              <a:off x="4320" y="3989"/>
              <a:ext cx="336" cy="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099103" name="直接连接符 4099102"/>
            <p:cNvSpPr/>
            <p:nvPr/>
          </p:nvSpPr>
          <p:spPr>
            <a:xfrm rot="-10800000">
              <a:off x="3120" y="3989"/>
              <a:ext cx="336" cy="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099104" name="文本框 4099103"/>
            <p:cNvSpPr txBox="1"/>
            <p:nvPr/>
          </p:nvSpPr>
          <p:spPr>
            <a:xfrm>
              <a:off x="3552" y="3845"/>
              <a:ext cx="81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Verdana" panose="020B0604030504040204" pitchFamily="34" charset="0"/>
                  <a:ea typeface="楷体_GB2312" pitchFamily="49" charset="-122"/>
                </a:rPr>
                <a:t>12</a:t>
              </a:r>
              <a:r>
                <a:rPr lang="zh-CN" altLang="en-US" sz="2400" b="1" dirty="0">
                  <a:latin typeface="Verdana" panose="020B0604030504040204" pitchFamily="34" charset="0"/>
                  <a:ea typeface="楷体_GB2312" pitchFamily="49" charset="-122"/>
                </a:rPr>
                <a:t>米</a:t>
              </a:r>
              <a:endParaRPr lang="zh-CN" altLang="en-US" sz="2400" b="1">
                <a:latin typeface="Verdana" panose="020B0604030504040204" pitchFamily="34" charset="0"/>
                <a:ea typeface="楷体_GB2312" pitchFamily="49" charset="-122"/>
              </a:endParaRPr>
            </a:p>
          </p:txBody>
        </p:sp>
      </p:grpSp>
      <p:sp>
        <p:nvSpPr>
          <p:cNvPr id="4099105" name="任意多边形 4099104"/>
          <p:cNvSpPr/>
          <p:nvPr/>
        </p:nvSpPr>
        <p:spPr>
          <a:xfrm>
            <a:off x="6091238" y="3352800"/>
            <a:ext cx="850900" cy="1968500"/>
          </a:xfrm>
          <a:custGeom>
            <a:avLst/>
            <a:gdLst/>
            <a:ahLst/>
            <a:cxnLst/>
            <a:pathLst>
              <a:path w="443" h="1018">
                <a:moveTo>
                  <a:pt x="59" y="50"/>
                </a:moveTo>
                <a:cubicBezTo>
                  <a:pt x="68" y="78"/>
                  <a:pt x="75" y="105"/>
                  <a:pt x="84" y="133"/>
                </a:cubicBezTo>
                <a:cubicBezTo>
                  <a:pt x="77" y="183"/>
                  <a:pt x="76" y="234"/>
                  <a:pt x="67" y="284"/>
                </a:cubicBezTo>
                <a:cubicBezTo>
                  <a:pt x="55" y="350"/>
                  <a:pt x="23" y="421"/>
                  <a:pt x="0" y="484"/>
                </a:cubicBezTo>
                <a:cubicBezTo>
                  <a:pt x="8" y="531"/>
                  <a:pt x="4" y="550"/>
                  <a:pt x="42" y="576"/>
                </a:cubicBezTo>
                <a:cubicBezTo>
                  <a:pt x="62" y="632"/>
                  <a:pt x="60" y="650"/>
                  <a:pt x="25" y="701"/>
                </a:cubicBezTo>
                <a:cubicBezTo>
                  <a:pt x="22" y="790"/>
                  <a:pt x="22" y="879"/>
                  <a:pt x="17" y="968"/>
                </a:cubicBezTo>
                <a:cubicBezTo>
                  <a:pt x="15" y="1008"/>
                  <a:pt x="18" y="1002"/>
                  <a:pt x="0" y="1018"/>
                </a:cubicBezTo>
                <a:lnTo>
                  <a:pt x="374" y="1010"/>
                </a:lnTo>
                <a:cubicBezTo>
                  <a:pt x="374" y="947"/>
                  <a:pt x="352" y="727"/>
                  <a:pt x="384" y="626"/>
                </a:cubicBezTo>
                <a:cubicBezTo>
                  <a:pt x="381" y="604"/>
                  <a:pt x="382" y="581"/>
                  <a:pt x="376" y="559"/>
                </a:cubicBezTo>
                <a:cubicBezTo>
                  <a:pt x="373" y="549"/>
                  <a:pt x="361" y="544"/>
                  <a:pt x="359" y="534"/>
                </a:cubicBezTo>
                <a:cubicBezTo>
                  <a:pt x="358" y="525"/>
                  <a:pt x="365" y="517"/>
                  <a:pt x="368" y="509"/>
                </a:cubicBezTo>
                <a:cubicBezTo>
                  <a:pt x="374" y="492"/>
                  <a:pt x="384" y="459"/>
                  <a:pt x="384" y="459"/>
                </a:cubicBezTo>
                <a:cubicBezTo>
                  <a:pt x="383" y="422"/>
                  <a:pt x="360" y="243"/>
                  <a:pt x="376" y="167"/>
                </a:cubicBezTo>
                <a:cubicBezTo>
                  <a:pt x="383" y="133"/>
                  <a:pt x="411" y="122"/>
                  <a:pt x="426" y="92"/>
                </a:cubicBezTo>
                <a:cubicBezTo>
                  <a:pt x="441" y="63"/>
                  <a:pt x="443" y="32"/>
                  <a:pt x="443" y="0"/>
                </a:cubicBezTo>
              </a:path>
            </a:pathLst>
          </a:custGeom>
          <a:solidFill>
            <a:srgbClr val="CC9900">
              <a:alpha val="100000"/>
            </a:srgbClr>
          </a:solidFill>
          <a:ln w="9525" cap="flat" cmpd="sng">
            <a:solidFill>
              <a:srgbClr val="CC99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9106" name="任意多边形 4099105"/>
          <p:cNvSpPr/>
          <p:nvPr/>
        </p:nvSpPr>
        <p:spPr>
          <a:xfrm>
            <a:off x="6173788" y="4260850"/>
            <a:ext cx="231775" cy="158750"/>
          </a:xfrm>
          <a:custGeom>
            <a:avLst/>
            <a:gdLst/>
            <a:ahLst/>
            <a:cxnLst/>
            <a:pathLst>
              <a:path w="110" h="100">
                <a:moveTo>
                  <a:pt x="0" y="83"/>
                </a:moveTo>
                <a:cubicBezTo>
                  <a:pt x="8" y="22"/>
                  <a:pt x="5" y="17"/>
                  <a:pt x="58" y="0"/>
                </a:cubicBezTo>
                <a:cubicBezTo>
                  <a:pt x="69" y="3"/>
                  <a:pt x="83" y="1"/>
                  <a:pt x="92" y="8"/>
                </a:cubicBezTo>
                <a:cubicBezTo>
                  <a:pt x="110" y="22"/>
                  <a:pt x="96" y="79"/>
                  <a:pt x="83" y="92"/>
                </a:cubicBezTo>
                <a:cubicBezTo>
                  <a:pt x="77" y="98"/>
                  <a:pt x="66" y="97"/>
                  <a:pt x="58" y="100"/>
                </a:cubicBezTo>
                <a:cubicBezTo>
                  <a:pt x="46" y="96"/>
                  <a:pt x="12" y="91"/>
                  <a:pt x="17" y="67"/>
                </a:cubicBezTo>
                <a:cubicBezTo>
                  <a:pt x="20" y="54"/>
                  <a:pt x="40" y="52"/>
                  <a:pt x="50" y="42"/>
                </a:cubicBezTo>
              </a:path>
            </a:pathLst>
          </a:custGeom>
          <a:noFill/>
          <a:ln w="19050" cap="flat" cmpd="sng">
            <a:solidFill>
              <a:srgbClr val="CC66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099107" name="组合 4099106"/>
          <p:cNvGrpSpPr/>
          <p:nvPr/>
        </p:nvGrpSpPr>
        <p:grpSpPr>
          <a:xfrm>
            <a:off x="6392863" y="3316288"/>
            <a:ext cx="3913187" cy="2359025"/>
            <a:chOff x="3021" y="2377"/>
            <a:chExt cx="1849" cy="1486"/>
          </a:xfrm>
        </p:grpSpPr>
        <p:sp>
          <p:nvSpPr>
            <p:cNvPr id="4099108" name="任意多边形 4099107"/>
            <p:cNvSpPr/>
            <p:nvPr/>
          </p:nvSpPr>
          <p:spPr>
            <a:xfrm rot="762952">
              <a:off x="3021" y="2377"/>
              <a:ext cx="827" cy="351"/>
            </a:xfrm>
            <a:custGeom>
              <a:avLst/>
              <a:gdLst/>
              <a:ahLst/>
              <a:cxnLst/>
              <a:pathLst>
                <a:path w="827" h="351">
                  <a:moveTo>
                    <a:pt x="0" y="150"/>
                  </a:moveTo>
                  <a:cubicBezTo>
                    <a:pt x="31" y="147"/>
                    <a:pt x="62" y="147"/>
                    <a:pt x="92" y="142"/>
                  </a:cubicBezTo>
                  <a:cubicBezTo>
                    <a:pt x="115" y="138"/>
                    <a:pt x="159" y="125"/>
                    <a:pt x="159" y="125"/>
                  </a:cubicBezTo>
                  <a:cubicBezTo>
                    <a:pt x="175" y="115"/>
                    <a:pt x="196" y="113"/>
                    <a:pt x="209" y="100"/>
                  </a:cubicBezTo>
                  <a:cubicBezTo>
                    <a:pt x="260" y="48"/>
                    <a:pt x="237" y="23"/>
                    <a:pt x="309" y="0"/>
                  </a:cubicBezTo>
                  <a:cubicBezTo>
                    <a:pt x="346" y="6"/>
                    <a:pt x="374" y="14"/>
                    <a:pt x="409" y="25"/>
                  </a:cubicBezTo>
                  <a:cubicBezTo>
                    <a:pt x="487" y="78"/>
                    <a:pt x="584" y="95"/>
                    <a:pt x="676" y="117"/>
                  </a:cubicBezTo>
                  <a:cubicBezTo>
                    <a:pt x="711" y="140"/>
                    <a:pt x="738" y="163"/>
                    <a:pt x="776" y="175"/>
                  </a:cubicBezTo>
                  <a:cubicBezTo>
                    <a:pt x="815" y="200"/>
                    <a:pt x="813" y="228"/>
                    <a:pt x="827" y="267"/>
                  </a:cubicBezTo>
                  <a:cubicBezTo>
                    <a:pt x="810" y="330"/>
                    <a:pt x="770" y="332"/>
                    <a:pt x="718" y="351"/>
                  </a:cubicBezTo>
                  <a:cubicBezTo>
                    <a:pt x="604" y="310"/>
                    <a:pt x="488" y="292"/>
                    <a:pt x="367" y="284"/>
                  </a:cubicBezTo>
                  <a:cubicBezTo>
                    <a:pt x="331" y="277"/>
                    <a:pt x="294" y="276"/>
                    <a:pt x="259" y="267"/>
                  </a:cubicBezTo>
                  <a:cubicBezTo>
                    <a:pt x="247" y="264"/>
                    <a:pt x="238" y="254"/>
                    <a:pt x="226" y="250"/>
                  </a:cubicBezTo>
                  <a:cubicBezTo>
                    <a:pt x="215" y="246"/>
                    <a:pt x="203" y="245"/>
                    <a:pt x="192" y="242"/>
                  </a:cubicBezTo>
                  <a:cubicBezTo>
                    <a:pt x="158" y="219"/>
                    <a:pt x="128" y="202"/>
                    <a:pt x="92" y="184"/>
                  </a:cubicBezTo>
                  <a:cubicBezTo>
                    <a:pt x="63" y="169"/>
                    <a:pt x="29" y="165"/>
                    <a:pt x="0" y="150"/>
                  </a:cubicBezTo>
                  <a:close/>
                </a:path>
              </a:pathLst>
            </a:custGeom>
            <a:solidFill>
              <a:srgbClr val="CC9900">
                <a:alpha val="100000"/>
              </a:srgbClr>
            </a:solidFill>
            <a:ln w="9525" cap="flat" cmpd="sng">
              <a:solidFill>
                <a:srgbClr val="CC99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099109" name="组合 4099108"/>
            <p:cNvGrpSpPr/>
            <p:nvPr/>
          </p:nvGrpSpPr>
          <p:grpSpPr>
            <a:xfrm rot="8238776">
              <a:off x="3612" y="2455"/>
              <a:ext cx="1258" cy="1408"/>
              <a:chOff x="2640" y="1440"/>
              <a:chExt cx="1072" cy="1115"/>
            </a:xfrm>
          </p:grpSpPr>
          <p:sp>
            <p:nvSpPr>
              <p:cNvPr id="4099110" name="等腰三角形 4099109"/>
              <p:cNvSpPr/>
              <p:nvPr/>
            </p:nvSpPr>
            <p:spPr>
              <a:xfrm>
                <a:off x="2880" y="1440"/>
                <a:ext cx="576" cy="384"/>
              </a:xfrm>
              <a:prstGeom prst="triangle">
                <a:avLst>
                  <a:gd name="adj" fmla="val 50000"/>
                </a:avLst>
              </a:prstGeom>
              <a:solidFill>
                <a:srgbClr val="006C00"/>
              </a:solidFill>
              <a:ln w="9525" cap="flat" cmpd="sng">
                <a:solidFill>
                  <a:srgbClr val="006C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099111" name="等腰三角形 4099110"/>
              <p:cNvSpPr/>
              <p:nvPr/>
            </p:nvSpPr>
            <p:spPr>
              <a:xfrm>
                <a:off x="2736" y="1664"/>
                <a:ext cx="864" cy="576"/>
              </a:xfrm>
              <a:prstGeom prst="triangle">
                <a:avLst>
                  <a:gd name="adj" fmla="val 50000"/>
                </a:avLst>
              </a:prstGeom>
              <a:solidFill>
                <a:srgbClr val="006C00"/>
              </a:solidFill>
              <a:ln w="9525" cap="flat" cmpd="sng">
                <a:solidFill>
                  <a:srgbClr val="006C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099112" name="等腰三角形 4099111"/>
              <p:cNvSpPr/>
              <p:nvPr/>
            </p:nvSpPr>
            <p:spPr>
              <a:xfrm>
                <a:off x="2640" y="1840"/>
                <a:ext cx="1072" cy="715"/>
              </a:xfrm>
              <a:prstGeom prst="triangle">
                <a:avLst>
                  <a:gd name="adj" fmla="val 50000"/>
                </a:avLst>
              </a:prstGeom>
              <a:solidFill>
                <a:srgbClr val="006C00"/>
              </a:solidFill>
              <a:ln w="9525" cap="flat" cmpd="sng">
                <a:solidFill>
                  <a:srgbClr val="006C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4099113" name="组合 4099112"/>
          <p:cNvGrpSpPr/>
          <p:nvPr/>
        </p:nvGrpSpPr>
        <p:grpSpPr>
          <a:xfrm>
            <a:off x="5857875" y="2819400"/>
            <a:ext cx="5214938" cy="3003550"/>
            <a:chOff x="2768" y="2352"/>
            <a:chExt cx="2464" cy="1892"/>
          </a:xfrm>
        </p:grpSpPr>
        <p:grpSp>
          <p:nvGrpSpPr>
            <p:cNvPr id="4099114" name="组合 4099113"/>
            <p:cNvGrpSpPr/>
            <p:nvPr/>
          </p:nvGrpSpPr>
          <p:grpSpPr>
            <a:xfrm>
              <a:off x="3072" y="2736"/>
              <a:ext cx="1632" cy="1200"/>
              <a:chOff x="3072" y="2736"/>
              <a:chExt cx="1632" cy="1200"/>
            </a:xfrm>
          </p:grpSpPr>
          <p:sp>
            <p:nvSpPr>
              <p:cNvPr id="4099115" name="直角三角形 4099114"/>
              <p:cNvSpPr/>
              <p:nvPr/>
            </p:nvSpPr>
            <p:spPr>
              <a:xfrm>
                <a:off x="3072" y="2736"/>
                <a:ext cx="1632" cy="1200"/>
              </a:xfrm>
              <a:prstGeom prst="rtTriangle">
                <a:avLst/>
              </a:prstGeom>
              <a:noFill/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099116" name="矩形 4099115"/>
              <p:cNvSpPr/>
              <p:nvPr/>
            </p:nvSpPr>
            <p:spPr>
              <a:xfrm>
                <a:off x="3072" y="3806"/>
                <a:ext cx="125" cy="125"/>
              </a:xfrm>
              <a:prstGeom prst="rect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4099117" name="文本框 4099116"/>
            <p:cNvSpPr txBox="1"/>
            <p:nvPr/>
          </p:nvSpPr>
          <p:spPr>
            <a:xfrm>
              <a:off x="2864" y="2352"/>
              <a:ext cx="54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00"/>
                  </a:solidFill>
                  <a:latin typeface="Verdana" panose="020B0604030504040204" pitchFamily="34" charset="0"/>
                  <a:ea typeface="楷体_GB2312" pitchFamily="49" charset="-122"/>
                </a:rPr>
                <a:t>B</a:t>
              </a:r>
              <a:endParaRPr lang="en-US" altLang="zh-CN" sz="3600" b="1">
                <a:solidFill>
                  <a:srgbClr val="000000"/>
                </a:solidFill>
                <a:latin typeface="Verdana" panose="020B0604030504040204" pitchFamily="34" charset="0"/>
                <a:ea typeface="楷体_GB2312" pitchFamily="49" charset="-122"/>
              </a:endParaRPr>
            </a:p>
          </p:txBody>
        </p:sp>
        <p:sp>
          <p:nvSpPr>
            <p:cNvPr id="4099118" name="文本框 4099117"/>
            <p:cNvSpPr txBox="1"/>
            <p:nvPr/>
          </p:nvSpPr>
          <p:spPr>
            <a:xfrm>
              <a:off x="4688" y="3552"/>
              <a:ext cx="54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00"/>
                  </a:solidFill>
                  <a:latin typeface="Verdana" panose="020B0604030504040204" pitchFamily="34" charset="0"/>
                  <a:ea typeface="楷体_GB2312" pitchFamily="49" charset="-122"/>
                </a:rPr>
                <a:t>A</a:t>
              </a:r>
              <a:endParaRPr lang="en-US" altLang="zh-CN" sz="3600" b="1">
                <a:solidFill>
                  <a:srgbClr val="000000"/>
                </a:solidFill>
                <a:latin typeface="Verdana" panose="020B0604030504040204" pitchFamily="34" charset="0"/>
                <a:ea typeface="楷体_GB2312" pitchFamily="49" charset="-122"/>
              </a:endParaRPr>
            </a:p>
          </p:txBody>
        </p:sp>
        <p:sp>
          <p:nvSpPr>
            <p:cNvPr id="4099119" name="文本框 4099118"/>
            <p:cNvSpPr txBox="1"/>
            <p:nvPr/>
          </p:nvSpPr>
          <p:spPr>
            <a:xfrm>
              <a:off x="2768" y="3840"/>
              <a:ext cx="54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00"/>
                  </a:solidFill>
                  <a:latin typeface="Verdana" panose="020B0604030504040204" pitchFamily="34" charset="0"/>
                  <a:ea typeface="楷体_GB2312" pitchFamily="49" charset="-122"/>
                </a:rPr>
                <a:t>c</a:t>
              </a:r>
              <a:endParaRPr lang="en-US" altLang="zh-CN" sz="3600" b="1">
                <a:solidFill>
                  <a:srgbClr val="000000"/>
                </a:solidFill>
                <a:latin typeface="Verdana" panose="020B0604030504040204" pitchFamily="34" charset="0"/>
                <a:ea typeface="楷体_GB2312" pitchFamily="49" charset="-122"/>
              </a:endParaRPr>
            </a:p>
          </p:txBody>
        </p:sp>
      </p:grpSp>
      <p:sp>
        <p:nvSpPr>
          <p:cNvPr id="4099121" name="文本框 4099120"/>
          <p:cNvSpPr txBox="1"/>
          <p:nvPr/>
        </p:nvSpPr>
        <p:spPr>
          <a:xfrm>
            <a:off x="304800" y="850900"/>
            <a:ext cx="11479213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</a:rPr>
              <a:t>3. 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</a:rPr>
              <a:t>台风袭击中，一棵大树在离地面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</a:rPr>
              <a:t>9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</a:rPr>
              <a:t>米处断裂，树的顶部落在离树根底部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</a:rPr>
              <a:t>12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</a:rPr>
              <a:t>米处。这棵树原来有多高？</a:t>
            </a:r>
            <a:endParaRPr lang="zh-CN" altLang="en-US" sz="3600" b="1" dirty="0">
              <a:solidFill>
                <a:srgbClr val="000000"/>
              </a:solidFill>
              <a:latin typeface="方正小标宋简体" pitchFamily="65" charset="-122"/>
              <a:ea typeface="方正小标宋简体" pitchFamily="65" charset="-122"/>
            </a:endParaRPr>
          </a:p>
        </p:txBody>
      </p:sp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694623" y="2716054"/>
          <a:ext cx="1043305" cy="595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55600" imgH="203200" progId="Equation.KSEE3">
                  <p:embed/>
                </p:oleObj>
              </mc:Choice>
              <mc:Fallback>
                <p:oleObj name="" r:id="rId1" imgW="355600" imgH="203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94623" y="2716054"/>
                        <a:ext cx="1043305" cy="5956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099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09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09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1122" name="Rectangle 2"/>
          <p:cNvSpPr>
            <a:spLocks noGrp="1"/>
          </p:cNvSpPr>
          <p:nvPr>
            <p:ph type="body"/>
          </p:nvPr>
        </p:nvSpPr>
        <p:spPr>
          <a:xfrm>
            <a:off x="0" y="990600"/>
            <a:ext cx="11999913" cy="1512888"/>
          </a:xfrm>
        </p:spPr>
        <p:txBody>
          <a:bodyPr vert="horz" wrap="square" lIns="91440" tIns="45720" rIns="91440" bIns="45720" anchor="t"/>
          <a:p>
            <a:pPr>
              <a:lnSpc>
                <a:spcPct val="90000"/>
              </a:lnSpc>
              <a:buNone/>
            </a:pPr>
            <a:r>
              <a:rPr lang="en-US" altLang="zh-CN" b="1"/>
              <a:t>4</a:t>
            </a:r>
            <a:r>
              <a:rPr lang="zh-CN" altLang="en-US" b="1" dirty="0"/>
              <a:t>、矩形</a:t>
            </a:r>
            <a:r>
              <a:rPr lang="en-US" altLang="zh-CN" b="1"/>
              <a:t>ABCD</a:t>
            </a:r>
            <a:r>
              <a:rPr lang="zh-CN" altLang="en-US" b="1" dirty="0"/>
              <a:t>如图折叠，使点</a:t>
            </a:r>
            <a:r>
              <a:rPr lang="en-US" altLang="zh-CN" b="1"/>
              <a:t>D</a:t>
            </a:r>
            <a:r>
              <a:rPr lang="zh-CN" altLang="en-US" b="1" dirty="0"/>
              <a:t>落在</a:t>
            </a:r>
            <a:r>
              <a:rPr lang="en-US" altLang="zh-CN" b="1"/>
              <a:t>BC</a:t>
            </a:r>
            <a:r>
              <a:rPr lang="zh-CN" altLang="en-US" b="1" dirty="0"/>
              <a:t>边上的点</a:t>
            </a:r>
            <a:r>
              <a:rPr lang="en-US" altLang="zh-CN" b="1"/>
              <a:t>F</a:t>
            </a:r>
            <a:r>
              <a:rPr lang="zh-CN" altLang="en-US" b="1" dirty="0"/>
              <a:t>处，已知</a:t>
            </a:r>
            <a:r>
              <a:rPr lang="en-US" altLang="zh-CN" b="1"/>
              <a:t>AB=</a:t>
            </a:r>
            <a:r>
              <a:rPr lang="en-US" altLang="zh-CN" b="1">
                <a:solidFill>
                  <a:srgbClr val="006600"/>
                </a:solidFill>
              </a:rPr>
              <a:t>8</a:t>
            </a:r>
            <a:r>
              <a:rPr lang="zh-CN" altLang="en-US" b="1" dirty="0"/>
              <a:t>，</a:t>
            </a:r>
            <a:r>
              <a:rPr lang="en-US" altLang="zh-CN" b="1"/>
              <a:t>BC=</a:t>
            </a:r>
            <a:r>
              <a:rPr lang="en-US" altLang="zh-CN" b="1">
                <a:solidFill>
                  <a:srgbClr val="0000FF"/>
                </a:solidFill>
              </a:rPr>
              <a:t>10</a:t>
            </a:r>
            <a:r>
              <a:rPr lang="zh-CN" altLang="en-US" b="1" dirty="0"/>
              <a:t>，求折痕</a:t>
            </a:r>
            <a:r>
              <a:rPr lang="en-US" altLang="zh-CN" b="1"/>
              <a:t>AE</a:t>
            </a:r>
            <a:r>
              <a:rPr lang="zh-CN" altLang="en-US" b="1" dirty="0"/>
              <a:t>的长。</a:t>
            </a:r>
            <a:endParaRPr lang="zh-CN" altLang="en-US" b="1" dirty="0"/>
          </a:p>
        </p:txBody>
      </p:sp>
      <p:sp>
        <p:nvSpPr>
          <p:cNvPr id="4101123" name="Freeform 3"/>
          <p:cNvSpPr/>
          <p:nvPr/>
        </p:nvSpPr>
        <p:spPr>
          <a:xfrm>
            <a:off x="1295400" y="3687128"/>
            <a:ext cx="3743325" cy="1727200"/>
          </a:xfrm>
          <a:custGeom>
            <a:avLst/>
            <a:gdLst>
              <a:gd name="txL" fmla="*/ 0 w 1769"/>
              <a:gd name="txT" fmla="*/ 0 h 1088"/>
              <a:gd name="txR" fmla="*/ 1769 w 1769"/>
              <a:gd name="txB" fmla="*/ 1088 h 1088"/>
            </a:gdLst>
            <a:ahLst/>
            <a:cxnLst>
              <a:cxn ang="0">
                <a:pos x="0" y="0"/>
              </a:cxn>
              <a:cxn ang="0">
                <a:pos x="0" y="1088"/>
              </a:cxn>
              <a:cxn ang="0">
                <a:pos x="1769" y="1088"/>
              </a:cxn>
              <a:cxn ang="0">
                <a:pos x="1769" y="635"/>
              </a:cxn>
              <a:cxn ang="0">
                <a:pos x="0" y="0"/>
              </a:cxn>
            </a:cxnLst>
            <a:rect l="txL" t="txT" r="txR" b="txB"/>
            <a:pathLst>
              <a:path w="1769" h="1088">
                <a:moveTo>
                  <a:pt x="0" y="0"/>
                </a:moveTo>
                <a:lnTo>
                  <a:pt x="0" y="1088"/>
                </a:lnTo>
                <a:lnTo>
                  <a:pt x="1769" y="1088"/>
                </a:lnTo>
                <a:lnTo>
                  <a:pt x="1769" y="635"/>
                </a:lnTo>
                <a:lnTo>
                  <a:pt x="0" y="0"/>
                </a:lnTo>
                <a:close/>
              </a:path>
            </a:pathLst>
          </a:custGeom>
          <a:noFill/>
          <a:ln w="476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01124" name="Line 4"/>
          <p:cNvSpPr/>
          <p:nvPr/>
        </p:nvSpPr>
        <p:spPr>
          <a:xfrm>
            <a:off x="1344613" y="3681413"/>
            <a:ext cx="3743325" cy="0"/>
          </a:xfrm>
          <a:prstGeom prst="line">
            <a:avLst/>
          </a:prstGeom>
          <a:ln w="47625" cap="flat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4101125" name="Line 5"/>
          <p:cNvSpPr/>
          <p:nvPr/>
        </p:nvSpPr>
        <p:spPr>
          <a:xfrm flipV="1">
            <a:off x="5038725" y="3716338"/>
            <a:ext cx="0" cy="1008062"/>
          </a:xfrm>
          <a:prstGeom prst="line">
            <a:avLst/>
          </a:prstGeom>
          <a:ln w="47625" cap="flat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4101126" name="Line 6"/>
          <p:cNvSpPr/>
          <p:nvPr/>
        </p:nvSpPr>
        <p:spPr>
          <a:xfrm>
            <a:off x="1300798" y="3681413"/>
            <a:ext cx="2493962" cy="1727200"/>
          </a:xfrm>
          <a:prstGeom prst="line">
            <a:avLst/>
          </a:prstGeom>
          <a:ln w="476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1127" name="Line 7"/>
          <p:cNvSpPr/>
          <p:nvPr/>
        </p:nvSpPr>
        <p:spPr>
          <a:xfrm flipH="1">
            <a:off x="3790950" y="4724400"/>
            <a:ext cx="1247775" cy="719138"/>
          </a:xfrm>
          <a:prstGeom prst="line">
            <a:avLst/>
          </a:prstGeom>
          <a:ln w="476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1128" name="Text Box 8"/>
          <p:cNvSpPr txBox="1"/>
          <p:nvPr/>
        </p:nvSpPr>
        <p:spPr>
          <a:xfrm>
            <a:off x="814388" y="3355975"/>
            <a:ext cx="863600" cy="528638"/>
          </a:xfrm>
          <a:prstGeom prst="rect">
            <a:avLst/>
          </a:prstGeom>
          <a:noFill/>
          <a:ln w="9525" cap="rnd" cmpd="sng">
            <a:solidFill>
              <a:schemeClr val="bg1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129" name="Text Box 9"/>
          <p:cNvSpPr txBox="1"/>
          <p:nvPr/>
        </p:nvSpPr>
        <p:spPr>
          <a:xfrm>
            <a:off x="1008063" y="5372100"/>
            <a:ext cx="574675" cy="528638"/>
          </a:xfrm>
          <a:prstGeom prst="rect">
            <a:avLst/>
          </a:prstGeom>
          <a:noFill/>
          <a:ln w="9525" cap="rnd" cmpd="sng">
            <a:solidFill>
              <a:schemeClr val="bg1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130" name="Text Box 10"/>
          <p:cNvSpPr txBox="1"/>
          <p:nvPr/>
        </p:nvSpPr>
        <p:spPr>
          <a:xfrm>
            <a:off x="4941888" y="5443538"/>
            <a:ext cx="865187" cy="528637"/>
          </a:xfrm>
          <a:prstGeom prst="rect">
            <a:avLst/>
          </a:prstGeom>
          <a:noFill/>
          <a:ln w="9525" cap="rnd" cmpd="sng">
            <a:solidFill>
              <a:schemeClr val="bg1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131" name="Text Box 11"/>
          <p:cNvSpPr txBox="1"/>
          <p:nvPr/>
        </p:nvSpPr>
        <p:spPr>
          <a:xfrm>
            <a:off x="4978400" y="3429000"/>
            <a:ext cx="863600" cy="528638"/>
          </a:xfrm>
          <a:prstGeom prst="rect">
            <a:avLst/>
          </a:prstGeom>
          <a:noFill/>
          <a:ln w="9525" cap="rnd" cmpd="sng">
            <a:solidFill>
              <a:schemeClr val="bg1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D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132" name="Text Box 12"/>
          <p:cNvSpPr txBox="1"/>
          <p:nvPr/>
        </p:nvSpPr>
        <p:spPr>
          <a:xfrm>
            <a:off x="3502025" y="5372100"/>
            <a:ext cx="577850" cy="528638"/>
          </a:xfrm>
          <a:prstGeom prst="rect">
            <a:avLst/>
          </a:prstGeom>
          <a:noFill/>
          <a:ln w="9525" cap="rnd" cmpd="sng">
            <a:solidFill>
              <a:schemeClr val="bg1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F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133" name="Text Box 13"/>
          <p:cNvSpPr txBox="1"/>
          <p:nvPr/>
        </p:nvSpPr>
        <p:spPr>
          <a:xfrm>
            <a:off x="4943475" y="4437063"/>
            <a:ext cx="768350" cy="528637"/>
          </a:xfrm>
          <a:prstGeom prst="rect">
            <a:avLst/>
          </a:prstGeom>
          <a:noFill/>
          <a:ln w="9525" cap="rnd" cmpd="sng">
            <a:solidFill>
              <a:schemeClr val="bg1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E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8021" name="Rectangle 21"/>
          <p:cNvSpPr/>
          <p:nvPr/>
        </p:nvSpPr>
        <p:spPr>
          <a:xfrm>
            <a:off x="2782888" y="3076575"/>
            <a:ext cx="846137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defTabSz="914400"/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10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28022" name="Rectangle 22"/>
          <p:cNvSpPr/>
          <p:nvPr/>
        </p:nvSpPr>
        <p:spPr>
          <a:xfrm>
            <a:off x="2638425" y="4292600"/>
            <a:ext cx="84772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defTabSz="914400"/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10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101136" name="Rectangle 23"/>
          <p:cNvSpPr/>
          <p:nvPr/>
        </p:nvSpPr>
        <p:spPr>
          <a:xfrm>
            <a:off x="719138" y="4257675"/>
            <a:ext cx="54610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defTabSz="914400"/>
            <a:r>
              <a:rPr lang="en-US" altLang="zh-CN" sz="3200" b="1">
                <a:solidFill>
                  <a:srgbClr val="006600"/>
                </a:solidFill>
                <a:latin typeface="Arial" panose="020B0604020202020204" pitchFamily="34" charset="0"/>
              </a:rPr>
              <a:t>8</a:t>
            </a:r>
            <a:endParaRPr lang="en-US" altLang="zh-CN" sz="3200" b="1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466455" y="2745264"/>
          <a:ext cx="894080" cy="670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04800" imgH="228600" progId="Equation.KSEE3">
                  <p:embed/>
                </p:oleObj>
              </mc:Choice>
              <mc:Fallback>
                <p:oleObj name="" r:id="rId1" imgW="304800" imgH="2286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466455" y="2745264"/>
                        <a:ext cx="894080" cy="6705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64398" y="5371942"/>
          <a:ext cx="372745" cy="520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3" imgW="127000" imgH="177165" progId="Equation.KSEE3">
                  <p:embed/>
                </p:oleObj>
              </mc:Choice>
              <mc:Fallback>
                <p:oleObj name="" r:id="rId3" imgW="127000" imgH="177165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64398" y="5371942"/>
                        <a:ext cx="372745" cy="5200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28148" y="5389722"/>
          <a:ext cx="372745" cy="484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5" imgW="127000" imgH="165100" progId="Equation.KSEE3">
                  <p:embed/>
                </p:oleObj>
              </mc:Choice>
              <mc:Fallback>
                <p:oleObj name="" r:id="rId5" imgW="127000" imgH="1651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28148" y="5389722"/>
                        <a:ext cx="372745" cy="4845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28148" y="4837589"/>
          <a:ext cx="372745" cy="410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7" imgW="127000" imgH="139700" progId="Equation.KSEE3">
                  <p:embed/>
                </p:oleObj>
              </mc:Choice>
              <mc:Fallback>
                <p:oleObj name="" r:id="rId7" imgW="127000" imgH="1397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228148" y="4837589"/>
                        <a:ext cx="372745" cy="4102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943158" y="3958114"/>
          <a:ext cx="372745" cy="410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" name="" r:id="rId9" imgW="127000" imgH="139700" progId="Equation.KSEE3">
                  <p:embed/>
                </p:oleObj>
              </mc:Choice>
              <mc:Fallback>
                <p:oleObj name="" r:id="rId9" imgW="127000" imgH="1397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943158" y="3958114"/>
                        <a:ext cx="372745" cy="4102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087938" y="4782344"/>
          <a:ext cx="96964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" name="" r:id="rId10" imgW="330200" imgH="177165" progId="Equation.KSEE3">
                  <p:embed/>
                </p:oleObj>
              </mc:Choice>
              <mc:Fallback>
                <p:oleObj name="" r:id="rId10" imgW="330200" imgH="177165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087938" y="4782344"/>
                        <a:ext cx="969645" cy="52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1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1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122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1122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1122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8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8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122" grpId="0" animBg="1" build="p"/>
      <p:bldP spid="128021" grpId="0"/>
      <p:bldP spid="1280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100098" name="组合 4100097"/>
          <p:cNvGrpSpPr/>
          <p:nvPr/>
        </p:nvGrpSpPr>
        <p:grpSpPr>
          <a:xfrm>
            <a:off x="1816100" y="2743200"/>
            <a:ext cx="9040813" cy="2895600"/>
            <a:chOff x="1200" y="1728"/>
            <a:chExt cx="4272" cy="1824"/>
          </a:xfrm>
        </p:grpSpPr>
        <p:sp>
          <p:nvSpPr>
            <p:cNvPr id="4100099" name="直角三角形 4100098"/>
            <p:cNvSpPr/>
            <p:nvPr/>
          </p:nvSpPr>
          <p:spPr>
            <a:xfrm>
              <a:off x="1200" y="1728"/>
              <a:ext cx="4272" cy="1824"/>
            </a:xfrm>
            <a:prstGeom prst="rtTriangle">
              <a:avLst/>
            </a:prstGeom>
            <a:solidFill>
              <a:schemeClr val="bg1"/>
            </a:solidFill>
            <a:ln w="28575" cap="flat" cmpd="sng">
              <a:solidFill>
                <a:srgbClr val="0D003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100100" name="组合 4100099"/>
            <p:cNvGrpSpPr/>
            <p:nvPr/>
          </p:nvGrpSpPr>
          <p:grpSpPr>
            <a:xfrm>
              <a:off x="1872" y="2016"/>
              <a:ext cx="720" cy="288"/>
              <a:chOff x="1104" y="1584"/>
              <a:chExt cx="720" cy="288"/>
            </a:xfrm>
          </p:grpSpPr>
          <p:sp>
            <p:nvSpPr>
              <p:cNvPr id="4100101" name="直接连接符 4100100"/>
              <p:cNvSpPr/>
              <p:nvPr/>
            </p:nvSpPr>
            <p:spPr>
              <a:xfrm>
                <a:off x="1104" y="1584"/>
                <a:ext cx="720" cy="0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0102" name="直接连接符 4100101"/>
              <p:cNvSpPr/>
              <p:nvPr/>
            </p:nvSpPr>
            <p:spPr>
              <a:xfrm>
                <a:off x="1824" y="1584"/>
                <a:ext cx="0" cy="288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100103" name="组合 4100102"/>
            <p:cNvGrpSpPr/>
            <p:nvPr/>
          </p:nvGrpSpPr>
          <p:grpSpPr>
            <a:xfrm>
              <a:off x="2544" y="2304"/>
              <a:ext cx="720" cy="288"/>
              <a:chOff x="1104" y="1584"/>
              <a:chExt cx="720" cy="288"/>
            </a:xfrm>
          </p:grpSpPr>
          <p:sp>
            <p:nvSpPr>
              <p:cNvPr id="4100104" name="直接连接符 4100103"/>
              <p:cNvSpPr/>
              <p:nvPr/>
            </p:nvSpPr>
            <p:spPr>
              <a:xfrm>
                <a:off x="1104" y="1584"/>
                <a:ext cx="720" cy="0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0105" name="直接连接符 4100104"/>
              <p:cNvSpPr/>
              <p:nvPr/>
            </p:nvSpPr>
            <p:spPr>
              <a:xfrm>
                <a:off x="1824" y="1584"/>
                <a:ext cx="0" cy="288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100106" name="组合 4100105"/>
            <p:cNvGrpSpPr/>
            <p:nvPr/>
          </p:nvGrpSpPr>
          <p:grpSpPr>
            <a:xfrm>
              <a:off x="3264" y="2592"/>
              <a:ext cx="720" cy="336"/>
              <a:chOff x="1104" y="1584"/>
              <a:chExt cx="720" cy="288"/>
            </a:xfrm>
          </p:grpSpPr>
          <p:sp>
            <p:nvSpPr>
              <p:cNvPr id="4100107" name="直接连接符 4100106"/>
              <p:cNvSpPr/>
              <p:nvPr/>
            </p:nvSpPr>
            <p:spPr>
              <a:xfrm>
                <a:off x="1104" y="1584"/>
                <a:ext cx="720" cy="0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0108" name="直接连接符 4100107"/>
              <p:cNvSpPr/>
              <p:nvPr/>
            </p:nvSpPr>
            <p:spPr>
              <a:xfrm>
                <a:off x="1824" y="1584"/>
                <a:ext cx="0" cy="288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100109" name="组合 4100108"/>
            <p:cNvGrpSpPr/>
            <p:nvPr/>
          </p:nvGrpSpPr>
          <p:grpSpPr>
            <a:xfrm>
              <a:off x="3984" y="2928"/>
              <a:ext cx="720" cy="288"/>
              <a:chOff x="1104" y="1584"/>
              <a:chExt cx="720" cy="288"/>
            </a:xfrm>
          </p:grpSpPr>
          <p:sp>
            <p:nvSpPr>
              <p:cNvPr id="4100110" name="直接连接符 4100109"/>
              <p:cNvSpPr/>
              <p:nvPr/>
            </p:nvSpPr>
            <p:spPr>
              <a:xfrm>
                <a:off x="1104" y="1584"/>
                <a:ext cx="720" cy="0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0111" name="直接连接符 4100110"/>
              <p:cNvSpPr/>
              <p:nvPr/>
            </p:nvSpPr>
            <p:spPr>
              <a:xfrm>
                <a:off x="1824" y="1584"/>
                <a:ext cx="0" cy="288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100112" name="组合 4100111"/>
            <p:cNvGrpSpPr/>
            <p:nvPr/>
          </p:nvGrpSpPr>
          <p:grpSpPr>
            <a:xfrm>
              <a:off x="4704" y="3216"/>
              <a:ext cx="720" cy="288"/>
              <a:chOff x="1104" y="1584"/>
              <a:chExt cx="720" cy="288"/>
            </a:xfrm>
          </p:grpSpPr>
          <p:sp>
            <p:nvSpPr>
              <p:cNvPr id="4100113" name="直接连接符 4100112"/>
              <p:cNvSpPr/>
              <p:nvPr/>
            </p:nvSpPr>
            <p:spPr>
              <a:xfrm>
                <a:off x="1104" y="1584"/>
                <a:ext cx="720" cy="0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0114" name="直接连接符 4100113"/>
              <p:cNvSpPr/>
              <p:nvPr/>
            </p:nvSpPr>
            <p:spPr>
              <a:xfrm>
                <a:off x="1824" y="1584"/>
                <a:ext cx="0" cy="288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100115" name="组合 4100114"/>
            <p:cNvGrpSpPr/>
            <p:nvPr/>
          </p:nvGrpSpPr>
          <p:grpSpPr>
            <a:xfrm>
              <a:off x="1200" y="1728"/>
              <a:ext cx="720" cy="288"/>
              <a:chOff x="1104" y="1584"/>
              <a:chExt cx="720" cy="288"/>
            </a:xfrm>
          </p:grpSpPr>
          <p:sp>
            <p:nvSpPr>
              <p:cNvPr id="4100116" name="直接连接符 4100115"/>
              <p:cNvSpPr/>
              <p:nvPr/>
            </p:nvSpPr>
            <p:spPr>
              <a:xfrm>
                <a:off x="1104" y="1584"/>
                <a:ext cx="720" cy="0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0117" name="直接连接符 4100116"/>
              <p:cNvSpPr/>
              <p:nvPr/>
            </p:nvSpPr>
            <p:spPr>
              <a:xfrm>
                <a:off x="1824" y="1584"/>
                <a:ext cx="0" cy="288"/>
              </a:xfrm>
              <a:prstGeom prst="line">
                <a:avLst/>
              </a:prstGeom>
              <a:ln w="28575" cap="flat" cmpd="sng">
                <a:solidFill>
                  <a:srgbClr val="0D0032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4100118" name="组合 4100117"/>
          <p:cNvGrpSpPr/>
          <p:nvPr/>
        </p:nvGrpSpPr>
        <p:grpSpPr>
          <a:xfrm>
            <a:off x="1816100" y="5638800"/>
            <a:ext cx="8996363" cy="304800"/>
            <a:chOff x="1200" y="3552"/>
            <a:chExt cx="4251" cy="192"/>
          </a:xfrm>
        </p:grpSpPr>
        <p:sp>
          <p:nvSpPr>
            <p:cNvPr id="4100119" name="直接连接符 4100118"/>
            <p:cNvSpPr/>
            <p:nvPr/>
          </p:nvSpPr>
          <p:spPr>
            <a:xfrm>
              <a:off x="1200" y="3552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20" name="直接连接符 4100119"/>
            <p:cNvSpPr/>
            <p:nvPr/>
          </p:nvSpPr>
          <p:spPr>
            <a:xfrm>
              <a:off x="5451" y="3552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21" name="直接连接符 4100120"/>
            <p:cNvSpPr/>
            <p:nvPr/>
          </p:nvSpPr>
          <p:spPr>
            <a:xfrm>
              <a:off x="1200" y="3660"/>
              <a:ext cx="124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4100122" name="直接连接符 4100121"/>
            <p:cNvSpPr/>
            <p:nvPr/>
          </p:nvSpPr>
          <p:spPr>
            <a:xfrm>
              <a:off x="3513" y="3660"/>
              <a:ext cx="192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4100123" name="文本框 4100122"/>
          <p:cNvSpPr txBox="1"/>
          <p:nvPr/>
        </p:nvSpPr>
        <p:spPr>
          <a:xfrm>
            <a:off x="5168900" y="5638800"/>
            <a:ext cx="1217613" cy="457200"/>
          </a:xfrm>
          <a:prstGeom prst="rect">
            <a:avLst/>
          </a:prstGeom>
          <a:noFill/>
          <a:ln w="9525">
            <a:noFill/>
          </a:ln>
        </p:spPr>
        <p:txBody>
          <a:bodyPr anchor="b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>
                <a:solidFill>
                  <a:srgbClr val="05052D"/>
                </a:solidFill>
                <a:latin typeface="Tahoma" panose="020B0604030504040204" pitchFamily="34" charset="0"/>
              </a:rPr>
              <a:t>4m</a:t>
            </a:r>
            <a:endParaRPr lang="en-US" altLang="zh-CN" sz="2400" b="1">
              <a:solidFill>
                <a:srgbClr val="05052D"/>
              </a:solidFill>
              <a:latin typeface="Tahoma" panose="020B0604030504040204" pitchFamily="34" charset="0"/>
            </a:endParaRPr>
          </a:p>
        </p:txBody>
      </p:sp>
      <p:grpSp>
        <p:nvGrpSpPr>
          <p:cNvPr id="4100124" name="组合 4100123"/>
          <p:cNvGrpSpPr/>
          <p:nvPr/>
        </p:nvGrpSpPr>
        <p:grpSpPr>
          <a:xfrm rot="-4017263">
            <a:off x="6040438" y="-525462"/>
            <a:ext cx="361950" cy="9802812"/>
            <a:chOff x="1008" y="1728"/>
            <a:chExt cx="192" cy="1824"/>
          </a:xfrm>
        </p:grpSpPr>
        <p:sp>
          <p:nvSpPr>
            <p:cNvPr id="4100125" name="直接连接符 4100124"/>
            <p:cNvSpPr/>
            <p:nvPr/>
          </p:nvSpPr>
          <p:spPr>
            <a:xfrm flipH="1">
              <a:off x="1008" y="1728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26" name="直接连接符 4100125"/>
            <p:cNvSpPr/>
            <p:nvPr/>
          </p:nvSpPr>
          <p:spPr>
            <a:xfrm flipH="1">
              <a:off x="1008" y="3552"/>
              <a:ext cx="19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27" name="直接连接符 4100126"/>
            <p:cNvSpPr/>
            <p:nvPr/>
          </p:nvSpPr>
          <p:spPr>
            <a:xfrm>
              <a:off x="1104" y="1728"/>
              <a:ext cx="0" cy="72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4100128" name="直接连接符 4100127"/>
            <p:cNvSpPr/>
            <p:nvPr/>
          </p:nvSpPr>
          <p:spPr>
            <a:xfrm>
              <a:off x="1104" y="2688"/>
              <a:ext cx="0" cy="86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4100129" name="文本框 4100128"/>
          <p:cNvSpPr txBox="1"/>
          <p:nvPr/>
        </p:nvSpPr>
        <p:spPr>
          <a:xfrm rot="1348005">
            <a:off x="5473700" y="4114800"/>
            <a:ext cx="1319213" cy="457200"/>
          </a:xfrm>
          <a:prstGeom prst="rect">
            <a:avLst/>
          </a:prstGeom>
          <a:noFill/>
          <a:ln w="9525">
            <a:noFill/>
          </a:ln>
        </p:spPr>
        <p:txBody>
          <a:bodyPr anchor="b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>
                <a:solidFill>
                  <a:srgbClr val="05052D"/>
                </a:solidFill>
                <a:latin typeface="Tahoma" panose="020B0604030504040204" pitchFamily="34" charset="0"/>
              </a:rPr>
              <a:t>5m</a:t>
            </a:r>
            <a:endParaRPr lang="en-US" altLang="zh-CN" sz="2400" b="1">
              <a:solidFill>
                <a:srgbClr val="05052D"/>
              </a:solidFill>
              <a:latin typeface="Tahoma" panose="020B0604030504040204" pitchFamily="34" charset="0"/>
            </a:endParaRPr>
          </a:p>
        </p:txBody>
      </p:sp>
      <p:sp>
        <p:nvSpPr>
          <p:cNvPr id="4100132" name="直接连接符 4100131"/>
          <p:cNvSpPr/>
          <p:nvPr/>
        </p:nvSpPr>
        <p:spPr>
          <a:xfrm flipH="1">
            <a:off x="1803400" y="5105400"/>
            <a:ext cx="741521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100133" name="组合 4100132"/>
          <p:cNvGrpSpPr/>
          <p:nvPr/>
        </p:nvGrpSpPr>
        <p:grpSpPr>
          <a:xfrm>
            <a:off x="1828800" y="5105400"/>
            <a:ext cx="8939213" cy="533400"/>
            <a:chOff x="1056" y="3120"/>
            <a:chExt cx="4224" cy="336"/>
          </a:xfrm>
        </p:grpSpPr>
        <p:sp>
          <p:nvSpPr>
            <p:cNvPr id="4100134" name="直接连接符 4100133"/>
            <p:cNvSpPr/>
            <p:nvPr/>
          </p:nvSpPr>
          <p:spPr>
            <a:xfrm>
              <a:off x="1056" y="3120"/>
              <a:ext cx="0" cy="336"/>
            </a:xfrm>
            <a:prstGeom prst="line">
              <a:avLst/>
            </a:prstGeom>
            <a:ln w="57150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35" name="直接连接符 4100134"/>
            <p:cNvSpPr/>
            <p:nvPr/>
          </p:nvSpPr>
          <p:spPr>
            <a:xfrm>
              <a:off x="5280" y="3120"/>
              <a:ext cx="0" cy="336"/>
            </a:xfrm>
            <a:prstGeom prst="line">
              <a:avLst/>
            </a:prstGeom>
            <a:ln w="57150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00136" name="直接连接符 4100135"/>
          <p:cNvSpPr/>
          <p:nvPr/>
        </p:nvSpPr>
        <p:spPr>
          <a:xfrm flipH="1">
            <a:off x="1828800" y="4648200"/>
            <a:ext cx="589121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100137" name="直接连接符 4100136"/>
          <p:cNvSpPr/>
          <p:nvPr/>
        </p:nvSpPr>
        <p:spPr>
          <a:xfrm>
            <a:off x="1828800" y="4648200"/>
            <a:ext cx="0" cy="0"/>
          </a:xfrm>
          <a:prstGeom prst="line">
            <a:avLst/>
          </a:prstGeom>
          <a:ln w="9525">
            <a:noFill/>
          </a:ln>
        </p:spPr>
      </p:sp>
      <p:grpSp>
        <p:nvGrpSpPr>
          <p:cNvPr id="4100138" name="组合 4100137"/>
          <p:cNvGrpSpPr/>
          <p:nvPr/>
        </p:nvGrpSpPr>
        <p:grpSpPr>
          <a:xfrm>
            <a:off x="1828800" y="4648200"/>
            <a:ext cx="7415213" cy="457200"/>
            <a:chOff x="1056" y="2832"/>
            <a:chExt cx="3504" cy="288"/>
          </a:xfrm>
        </p:grpSpPr>
        <p:sp>
          <p:nvSpPr>
            <p:cNvPr id="4100139" name="直接连接符 4100138"/>
            <p:cNvSpPr/>
            <p:nvPr/>
          </p:nvSpPr>
          <p:spPr>
            <a:xfrm>
              <a:off x="1056" y="2832"/>
              <a:ext cx="0" cy="288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40" name="直接连接符 4100139"/>
            <p:cNvSpPr/>
            <p:nvPr/>
          </p:nvSpPr>
          <p:spPr>
            <a:xfrm>
              <a:off x="4560" y="2832"/>
              <a:ext cx="0" cy="288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00141" name="直接连接符 4100140"/>
          <p:cNvSpPr/>
          <p:nvPr/>
        </p:nvSpPr>
        <p:spPr>
          <a:xfrm flipH="1">
            <a:off x="1828800" y="4114800"/>
            <a:ext cx="436721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100142" name="组合 4100141"/>
          <p:cNvGrpSpPr/>
          <p:nvPr/>
        </p:nvGrpSpPr>
        <p:grpSpPr>
          <a:xfrm>
            <a:off x="1828800" y="4114800"/>
            <a:ext cx="5891213" cy="533400"/>
            <a:chOff x="1056" y="2496"/>
            <a:chExt cx="2784" cy="336"/>
          </a:xfrm>
        </p:grpSpPr>
        <p:sp>
          <p:nvSpPr>
            <p:cNvPr id="4100143" name="直接连接符 4100142"/>
            <p:cNvSpPr/>
            <p:nvPr/>
          </p:nvSpPr>
          <p:spPr>
            <a:xfrm>
              <a:off x="1056" y="2496"/>
              <a:ext cx="0" cy="336"/>
            </a:xfrm>
            <a:prstGeom prst="line">
              <a:avLst/>
            </a:prstGeom>
            <a:ln w="57150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44" name="直接连接符 4100143"/>
            <p:cNvSpPr/>
            <p:nvPr/>
          </p:nvSpPr>
          <p:spPr>
            <a:xfrm>
              <a:off x="3840" y="2496"/>
              <a:ext cx="0" cy="336"/>
            </a:xfrm>
            <a:prstGeom prst="line">
              <a:avLst/>
            </a:prstGeom>
            <a:ln w="57150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00145" name="直接连接符 4100144"/>
          <p:cNvSpPr/>
          <p:nvPr/>
        </p:nvSpPr>
        <p:spPr>
          <a:xfrm flipH="1">
            <a:off x="1828800" y="3657600"/>
            <a:ext cx="2946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100146" name="组合 4100145"/>
          <p:cNvGrpSpPr/>
          <p:nvPr/>
        </p:nvGrpSpPr>
        <p:grpSpPr>
          <a:xfrm>
            <a:off x="1828800" y="3657600"/>
            <a:ext cx="4367213" cy="457200"/>
            <a:chOff x="1056" y="2208"/>
            <a:chExt cx="2064" cy="288"/>
          </a:xfrm>
        </p:grpSpPr>
        <p:sp>
          <p:nvSpPr>
            <p:cNvPr id="4100147" name="直接连接符 4100146"/>
            <p:cNvSpPr/>
            <p:nvPr/>
          </p:nvSpPr>
          <p:spPr>
            <a:xfrm>
              <a:off x="1056" y="2208"/>
              <a:ext cx="0" cy="288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48" name="直接连接符 4100147"/>
            <p:cNvSpPr/>
            <p:nvPr/>
          </p:nvSpPr>
          <p:spPr>
            <a:xfrm>
              <a:off x="3120" y="2208"/>
              <a:ext cx="0" cy="288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00149" name="直接连接符 4100148"/>
          <p:cNvSpPr/>
          <p:nvPr/>
        </p:nvSpPr>
        <p:spPr>
          <a:xfrm flipH="1">
            <a:off x="1828800" y="3200400"/>
            <a:ext cx="1524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100150" name="组合 4100149"/>
          <p:cNvGrpSpPr/>
          <p:nvPr/>
        </p:nvGrpSpPr>
        <p:grpSpPr>
          <a:xfrm>
            <a:off x="1828800" y="3200400"/>
            <a:ext cx="2946400" cy="457200"/>
            <a:chOff x="1056" y="1920"/>
            <a:chExt cx="1392" cy="288"/>
          </a:xfrm>
        </p:grpSpPr>
        <p:sp>
          <p:nvSpPr>
            <p:cNvPr id="4100151" name="直接连接符 4100150"/>
            <p:cNvSpPr/>
            <p:nvPr/>
          </p:nvSpPr>
          <p:spPr>
            <a:xfrm>
              <a:off x="1056" y="1920"/>
              <a:ext cx="0" cy="288"/>
            </a:xfrm>
            <a:prstGeom prst="line">
              <a:avLst/>
            </a:prstGeom>
            <a:ln w="57150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52" name="直接连接符 4100151"/>
            <p:cNvSpPr/>
            <p:nvPr/>
          </p:nvSpPr>
          <p:spPr>
            <a:xfrm>
              <a:off x="2448" y="1920"/>
              <a:ext cx="0" cy="288"/>
            </a:xfrm>
            <a:prstGeom prst="line">
              <a:avLst/>
            </a:prstGeom>
            <a:ln w="57150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100153" name="组合 4100152"/>
          <p:cNvGrpSpPr/>
          <p:nvPr/>
        </p:nvGrpSpPr>
        <p:grpSpPr>
          <a:xfrm>
            <a:off x="1828800" y="2743200"/>
            <a:ext cx="1524000" cy="457200"/>
            <a:chOff x="1056" y="1632"/>
            <a:chExt cx="720" cy="288"/>
          </a:xfrm>
        </p:grpSpPr>
        <p:sp>
          <p:nvSpPr>
            <p:cNvPr id="4100154" name="直接连接符 4100153"/>
            <p:cNvSpPr/>
            <p:nvPr/>
          </p:nvSpPr>
          <p:spPr>
            <a:xfrm>
              <a:off x="1056" y="1632"/>
              <a:ext cx="0" cy="288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55" name="直接连接符 4100154"/>
            <p:cNvSpPr/>
            <p:nvPr/>
          </p:nvSpPr>
          <p:spPr>
            <a:xfrm>
              <a:off x="1776" y="1632"/>
              <a:ext cx="0" cy="288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100156" name="组合 4100155"/>
          <p:cNvGrpSpPr/>
          <p:nvPr/>
        </p:nvGrpSpPr>
        <p:grpSpPr>
          <a:xfrm>
            <a:off x="1828800" y="2743200"/>
            <a:ext cx="1524000" cy="2895600"/>
            <a:chOff x="1056" y="1632"/>
            <a:chExt cx="720" cy="1824"/>
          </a:xfrm>
        </p:grpSpPr>
        <p:sp>
          <p:nvSpPr>
            <p:cNvPr id="4100157" name="直接连接符 4100156"/>
            <p:cNvSpPr/>
            <p:nvPr/>
          </p:nvSpPr>
          <p:spPr>
            <a:xfrm>
              <a:off x="1056" y="1632"/>
              <a:ext cx="720" cy="0"/>
            </a:xfrm>
            <a:prstGeom prst="line">
              <a:avLst/>
            </a:prstGeom>
            <a:ln w="5715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58" name="直接连接符 4100157"/>
            <p:cNvSpPr/>
            <p:nvPr/>
          </p:nvSpPr>
          <p:spPr>
            <a:xfrm>
              <a:off x="1056" y="3456"/>
              <a:ext cx="720" cy="0"/>
            </a:xfrm>
            <a:prstGeom prst="line">
              <a:avLst/>
            </a:prstGeom>
            <a:ln w="5715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00159" name="直接连接符 4100158"/>
          <p:cNvSpPr/>
          <p:nvPr/>
        </p:nvSpPr>
        <p:spPr>
          <a:xfrm>
            <a:off x="3352800" y="3200400"/>
            <a:ext cx="0" cy="243840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100160" name="直接连接符 4100159"/>
          <p:cNvSpPr/>
          <p:nvPr/>
        </p:nvSpPr>
        <p:spPr>
          <a:xfrm>
            <a:off x="4775200" y="3657600"/>
            <a:ext cx="0" cy="198120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100161" name="组合 4100160"/>
          <p:cNvGrpSpPr/>
          <p:nvPr/>
        </p:nvGrpSpPr>
        <p:grpSpPr>
          <a:xfrm>
            <a:off x="3352800" y="3200400"/>
            <a:ext cx="1422400" cy="2438400"/>
            <a:chOff x="1776" y="1920"/>
            <a:chExt cx="672" cy="1536"/>
          </a:xfrm>
        </p:grpSpPr>
        <p:sp>
          <p:nvSpPr>
            <p:cNvPr id="4100162" name="直接连接符 4100161"/>
            <p:cNvSpPr/>
            <p:nvPr/>
          </p:nvSpPr>
          <p:spPr>
            <a:xfrm>
              <a:off x="1776" y="1920"/>
              <a:ext cx="672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63" name="直接连接符 4100162"/>
            <p:cNvSpPr/>
            <p:nvPr/>
          </p:nvSpPr>
          <p:spPr>
            <a:xfrm>
              <a:off x="1776" y="3456"/>
              <a:ext cx="672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00164" name="直接连接符 4100163"/>
          <p:cNvSpPr/>
          <p:nvPr/>
        </p:nvSpPr>
        <p:spPr>
          <a:xfrm>
            <a:off x="6196013" y="4114800"/>
            <a:ext cx="0" cy="152400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100165" name="组合 4100164"/>
          <p:cNvGrpSpPr/>
          <p:nvPr/>
        </p:nvGrpSpPr>
        <p:grpSpPr>
          <a:xfrm>
            <a:off x="4775200" y="3657600"/>
            <a:ext cx="1420813" cy="1981200"/>
            <a:chOff x="2448" y="2208"/>
            <a:chExt cx="672" cy="1248"/>
          </a:xfrm>
        </p:grpSpPr>
        <p:sp>
          <p:nvSpPr>
            <p:cNvPr id="4100166" name="直接连接符 4100165"/>
            <p:cNvSpPr/>
            <p:nvPr/>
          </p:nvSpPr>
          <p:spPr>
            <a:xfrm>
              <a:off x="2448" y="2208"/>
              <a:ext cx="672" cy="0"/>
            </a:xfrm>
            <a:prstGeom prst="line">
              <a:avLst/>
            </a:prstGeom>
            <a:ln w="5715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67" name="直接连接符 4100166"/>
            <p:cNvSpPr/>
            <p:nvPr/>
          </p:nvSpPr>
          <p:spPr>
            <a:xfrm>
              <a:off x="2448" y="3456"/>
              <a:ext cx="672" cy="0"/>
            </a:xfrm>
            <a:prstGeom prst="line">
              <a:avLst/>
            </a:prstGeom>
            <a:ln w="5715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00168" name="直接连接符 4100167"/>
          <p:cNvSpPr/>
          <p:nvPr/>
        </p:nvSpPr>
        <p:spPr>
          <a:xfrm>
            <a:off x="7720013" y="4648200"/>
            <a:ext cx="0" cy="99060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100169" name="组合 4100168"/>
          <p:cNvGrpSpPr/>
          <p:nvPr/>
        </p:nvGrpSpPr>
        <p:grpSpPr>
          <a:xfrm>
            <a:off x="6196013" y="4114800"/>
            <a:ext cx="1524000" cy="1524000"/>
            <a:chOff x="3120" y="2496"/>
            <a:chExt cx="720" cy="960"/>
          </a:xfrm>
        </p:grpSpPr>
        <p:sp>
          <p:nvSpPr>
            <p:cNvPr id="4100170" name="直接连接符 4100169"/>
            <p:cNvSpPr/>
            <p:nvPr/>
          </p:nvSpPr>
          <p:spPr>
            <a:xfrm>
              <a:off x="3120" y="2496"/>
              <a:ext cx="720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71" name="直接连接符 4100170"/>
            <p:cNvSpPr/>
            <p:nvPr/>
          </p:nvSpPr>
          <p:spPr>
            <a:xfrm>
              <a:off x="3120" y="3456"/>
              <a:ext cx="720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00172" name="直接连接符 4100171"/>
          <p:cNvSpPr/>
          <p:nvPr/>
        </p:nvSpPr>
        <p:spPr>
          <a:xfrm>
            <a:off x="9244013" y="5105400"/>
            <a:ext cx="0" cy="53340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4100173" name="组合 4100172"/>
          <p:cNvGrpSpPr/>
          <p:nvPr/>
        </p:nvGrpSpPr>
        <p:grpSpPr>
          <a:xfrm>
            <a:off x="7720013" y="4648200"/>
            <a:ext cx="1524000" cy="990600"/>
            <a:chOff x="3840" y="2832"/>
            <a:chExt cx="720" cy="624"/>
          </a:xfrm>
        </p:grpSpPr>
        <p:sp>
          <p:nvSpPr>
            <p:cNvPr id="4100174" name="直接连接符 4100173"/>
            <p:cNvSpPr/>
            <p:nvPr/>
          </p:nvSpPr>
          <p:spPr>
            <a:xfrm>
              <a:off x="3840" y="2832"/>
              <a:ext cx="720" cy="0"/>
            </a:xfrm>
            <a:prstGeom prst="line">
              <a:avLst/>
            </a:prstGeom>
            <a:ln w="5715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75" name="直接连接符 4100174"/>
            <p:cNvSpPr/>
            <p:nvPr/>
          </p:nvSpPr>
          <p:spPr>
            <a:xfrm>
              <a:off x="3840" y="3456"/>
              <a:ext cx="720" cy="0"/>
            </a:xfrm>
            <a:prstGeom prst="line">
              <a:avLst/>
            </a:prstGeom>
            <a:ln w="57150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100176" name="组合 4100175"/>
          <p:cNvGrpSpPr/>
          <p:nvPr/>
        </p:nvGrpSpPr>
        <p:grpSpPr>
          <a:xfrm>
            <a:off x="9244013" y="5105400"/>
            <a:ext cx="1524000" cy="533400"/>
            <a:chOff x="4560" y="3120"/>
            <a:chExt cx="720" cy="336"/>
          </a:xfrm>
        </p:grpSpPr>
        <p:sp>
          <p:nvSpPr>
            <p:cNvPr id="4100177" name="直接连接符 4100176"/>
            <p:cNvSpPr/>
            <p:nvPr/>
          </p:nvSpPr>
          <p:spPr>
            <a:xfrm>
              <a:off x="4560" y="3120"/>
              <a:ext cx="720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0178" name="直接连接符 4100177"/>
            <p:cNvSpPr/>
            <p:nvPr/>
          </p:nvSpPr>
          <p:spPr>
            <a:xfrm>
              <a:off x="4560" y="3456"/>
              <a:ext cx="720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00179" name="文本框 4100178"/>
          <p:cNvSpPr txBox="1"/>
          <p:nvPr/>
        </p:nvSpPr>
        <p:spPr>
          <a:xfrm>
            <a:off x="406400" y="304800"/>
            <a:ext cx="10869613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4000" b="1">
                <a:solidFill>
                  <a:srgbClr val="0D0032"/>
                </a:solidFill>
                <a:latin typeface="方正小标宋简体" pitchFamily="65" charset="-122"/>
                <a:ea typeface="方正小标宋简体" pitchFamily="65" charset="-122"/>
              </a:rPr>
              <a:t>5</a:t>
            </a:r>
            <a:r>
              <a:rPr lang="zh-CN" altLang="en-US" sz="4000" b="1" dirty="0">
                <a:solidFill>
                  <a:srgbClr val="0D0032"/>
                </a:solidFill>
                <a:latin typeface="方正小标宋简体" pitchFamily="65" charset="-122"/>
                <a:ea typeface="方正小标宋简体" pitchFamily="65" charset="-122"/>
              </a:rPr>
              <a:t>、如图是</a:t>
            </a:r>
            <a:r>
              <a:rPr lang="en-US" altLang="zh-CN" sz="4000" b="1">
                <a:solidFill>
                  <a:srgbClr val="0D0032"/>
                </a:solidFill>
                <a:latin typeface="方正小标宋简体" pitchFamily="65" charset="-122"/>
                <a:ea typeface="方正小标宋简体" pitchFamily="65" charset="-122"/>
              </a:rPr>
              <a:t>6</a:t>
            </a:r>
            <a:r>
              <a:rPr lang="zh-CN" altLang="en-US" sz="4000" b="1" dirty="0">
                <a:solidFill>
                  <a:srgbClr val="0D0032"/>
                </a:solidFill>
                <a:latin typeface="方正小标宋简体" pitchFamily="65" charset="-122"/>
                <a:ea typeface="方正小标宋简体" pitchFamily="65" charset="-122"/>
              </a:rPr>
              <a:t>级台阶侧面的示意图，如果要在台阶上铺地毯，那么至少要买地毯多少米？</a:t>
            </a:r>
            <a:endParaRPr lang="en-US" altLang="zh-CN" sz="4000">
              <a:solidFill>
                <a:schemeClr val="hlink"/>
              </a:solidFill>
              <a:latin typeface="方正小标宋简体" pitchFamily="65" charset="-122"/>
              <a:ea typeface="方正小标宋简体" pitchFamily="65" charset="-122"/>
            </a:endParaRPr>
          </a:p>
        </p:txBody>
      </p:sp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951913" y="1694974"/>
          <a:ext cx="819785" cy="595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79400" imgH="203200" progId="Equation.KSEE3">
                  <p:embed/>
                </p:oleObj>
              </mc:Choice>
              <mc:Fallback>
                <p:oleObj name="" r:id="rId1" imgW="279400" imgH="203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951913" y="1694974"/>
                        <a:ext cx="819785" cy="5956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100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41001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4100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41001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4100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41001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4100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41001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4100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"/>
                                        <p:tgtEl>
                                          <p:spTgt spid="41001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41001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500"/>
                                        <p:tgtEl>
                                          <p:spTgt spid="4100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500"/>
                                        <p:tgtEl>
                                          <p:spTgt spid="41001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2" dur="500"/>
                                        <p:tgtEl>
                                          <p:spTgt spid="4100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7" dur="500"/>
                                        <p:tgtEl>
                                          <p:spTgt spid="41001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2" dur="500"/>
                                        <p:tgtEl>
                                          <p:spTgt spid="4100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41001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2" dur="500"/>
                                        <p:tgtEl>
                                          <p:spTgt spid="4100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7" dur="500"/>
                                        <p:tgtEl>
                                          <p:spTgt spid="41001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2" dur="500"/>
                                        <p:tgtEl>
                                          <p:spTgt spid="410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7" dur="500"/>
                                        <p:tgtEl>
                                          <p:spTgt spid="41001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2" dur="500"/>
                                        <p:tgtEl>
                                          <p:spTgt spid="41001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0891" name="Text Box 12"/>
          <p:cNvSpPr/>
          <p:nvPr/>
        </p:nvSpPr>
        <p:spPr>
          <a:xfrm>
            <a:off x="5667375" y="2306638"/>
            <a:ext cx="2460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4090892" name="Text Box 14"/>
          <p:cNvSpPr/>
          <p:nvPr/>
        </p:nvSpPr>
        <p:spPr>
          <a:xfrm>
            <a:off x="955675" y="1374775"/>
            <a:ext cx="10802938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1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、有一个圆柱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,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它的高等于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12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厘米，底面半径等于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3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厘米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,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在圆柱下底面上的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A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点有一只蚂蚁，它想从点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A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爬到点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B 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， 蚂蚁沿着圆柱侧面爬行的最短路程是多少？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(π</a:t>
            </a: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的值取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3)</a:t>
            </a:r>
            <a:endParaRPr lang="zh-CN" altLang="en-US" dirty="0">
              <a:latin typeface="方正小标宋简体" pitchFamily="65" charset="-122"/>
              <a:ea typeface="方正小标宋简体" pitchFamily="65" charset="-122"/>
            </a:endParaRPr>
          </a:p>
        </p:txBody>
      </p:sp>
      <p:grpSp>
        <p:nvGrpSpPr>
          <p:cNvPr id="4090900" name="组合 4090899"/>
          <p:cNvGrpSpPr/>
          <p:nvPr/>
        </p:nvGrpSpPr>
        <p:grpSpPr>
          <a:xfrm>
            <a:off x="9002713" y="3587750"/>
            <a:ext cx="1892300" cy="1785938"/>
            <a:chOff x="4254" y="2260"/>
            <a:chExt cx="894" cy="1125"/>
          </a:xfrm>
        </p:grpSpPr>
        <p:grpSp>
          <p:nvGrpSpPr>
            <p:cNvPr id="4090901" name="组合 4090900"/>
            <p:cNvGrpSpPr/>
            <p:nvPr/>
          </p:nvGrpSpPr>
          <p:grpSpPr>
            <a:xfrm>
              <a:off x="4254" y="2260"/>
              <a:ext cx="894" cy="1125"/>
              <a:chOff x="4254" y="2260"/>
              <a:chExt cx="894" cy="1125"/>
            </a:xfrm>
          </p:grpSpPr>
          <p:grpSp>
            <p:nvGrpSpPr>
              <p:cNvPr id="4090902" name="组合 4090901"/>
              <p:cNvGrpSpPr/>
              <p:nvPr/>
            </p:nvGrpSpPr>
            <p:grpSpPr>
              <a:xfrm>
                <a:off x="4254" y="2260"/>
                <a:ext cx="894" cy="1125"/>
                <a:chOff x="4254" y="2260"/>
                <a:chExt cx="894" cy="1125"/>
              </a:xfrm>
            </p:grpSpPr>
            <p:sp>
              <p:nvSpPr>
                <p:cNvPr id="4090903" name="文本框 4090902"/>
                <p:cNvSpPr txBox="1"/>
                <p:nvPr/>
              </p:nvSpPr>
              <p:spPr>
                <a:xfrm>
                  <a:off x="4254" y="3154"/>
                  <a:ext cx="160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r>
                    <a:rPr lang="en-US" altLang="zh-CN" b="1">
                      <a:latin typeface="Arial" panose="020B0604020202020204" pitchFamily="34" charset="0"/>
                    </a:rPr>
                    <a:t>A</a:t>
                  </a:r>
                  <a:endParaRPr lang="en-US" altLang="zh-CN" b="1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90904" name="文本框 4090903"/>
                <p:cNvSpPr txBox="1"/>
                <p:nvPr/>
              </p:nvSpPr>
              <p:spPr>
                <a:xfrm>
                  <a:off x="4988" y="2260"/>
                  <a:ext cx="160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r>
                    <a:rPr lang="en-US" altLang="zh-CN" b="1">
                      <a:latin typeface="Arial" panose="020B0604020202020204" pitchFamily="34" charset="0"/>
                    </a:rPr>
                    <a:t>B</a:t>
                  </a:r>
                  <a:endParaRPr lang="en-US" altLang="zh-CN" b="1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090905" name="圆柱形 4090904"/>
                <p:cNvSpPr/>
                <p:nvPr/>
              </p:nvSpPr>
              <p:spPr>
                <a:xfrm>
                  <a:off x="4312" y="2308"/>
                  <a:ext cx="729" cy="953"/>
                </a:xfrm>
                <a:prstGeom prst="can">
                  <a:avLst>
                    <a:gd name="adj" fmla="val 32681"/>
                  </a:avLst>
                </a:prstGeom>
                <a:solidFill>
                  <a:srgbClr val="99CC00">
                    <a:alpha val="60001"/>
                  </a:srgbClr>
                </a:solidFill>
                <a:ln w="25400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090906" name="椭圆 4090905"/>
                <p:cNvSpPr/>
                <p:nvPr/>
              </p:nvSpPr>
              <p:spPr>
                <a:xfrm>
                  <a:off x="4312" y="3043"/>
                  <a:ext cx="731" cy="214"/>
                </a:xfrm>
                <a:prstGeom prst="ellipse">
                  <a:avLst/>
                </a:prstGeom>
                <a:solidFill>
                  <a:srgbClr val="FFCC00">
                    <a:alpha val="64000"/>
                  </a:srgbClr>
                </a:solidFill>
                <a:ln w="25400" cap="flat" cmpd="sng">
                  <a:solidFill>
                    <a:srgbClr val="FF9900"/>
                  </a:solidFill>
                  <a:prstDash val="dash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090907" name="直接连接符 4090906"/>
              <p:cNvSpPr/>
              <p:nvPr/>
            </p:nvSpPr>
            <p:spPr>
              <a:xfrm flipV="1">
                <a:off x="5031" y="2444"/>
                <a:ext cx="0" cy="93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  <p:sp>
          <p:nvSpPr>
            <p:cNvPr id="4090908" name="任意多边形 4090907"/>
            <p:cNvSpPr/>
            <p:nvPr/>
          </p:nvSpPr>
          <p:spPr>
            <a:xfrm flipV="1">
              <a:off x="4323" y="2449"/>
              <a:ext cx="707" cy="706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090909" name="组合 4090908"/>
          <p:cNvGrpSpPr/>
          <p:nvPr/>
        </p:nvGrpSpPr>
        <p:grpSpPr>
          <a:xfrm>
            <a:off x="8734425" y="4975225"/>
            <a:ext cx="433388" cy="182563"/>
            <a:chOff x="262" y="2783"/>
            <a:chExt cx="404" cy="269"/>
          </a:xfrm>
        </p:grpSpPr>
        <p:sp>
          <p:nvSpPr>
            <p:cNvPr id="4090910" name="椭圆 4090909"/>
            <p:cNvSpPr/>
            <p:nvPr/>
          </p:nvSpPr>
          <p:spPr>
            <a:xfrm>
              <a:off x="262" y="2873"/>
              <a:ext cx="307" cy="9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0911" name="椭圆 4090910"/>
            <p:cNvSpPr/>
            <p:nvPr/>
          </p:nvSpPr>
          <p:spPr>
            <a:xfrm>
              <a:off x="524" y="2828"/>
              <a:ext cx="91" cy="9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0912" name="任意多边形 4090911"/>
            <p:cNvSpPr/>
            <p:nvPr/>
          </p:nvSpPr>
          <p:spPr>
            <a:xfrm>
              <a:off x="578" y="2792"/>
              <a:ext cx="37" cy="25"/>
            </a:xfrm>
            <a:custGeom>
              <a:avLst/>
              <a:gdLst/>
              <a:ahLst/>
              <a:cxnLst/>
              <a:pathLst>
                <a:path w="37" h="25">
                  <a:moveTo>
                    <a:pt x="0" y="25"/>
                  </a:moveTo>
                  <a:cubicBezTo>
                    <a:pt x="12" y="17"/>
                    <a:pt x="37" y="0"/>
                    <a:pt x="37" y="0"/>
                  </a:cubicBezTo>
                  <a:cubicBezTo>
                    <a:pt x="37" y="0"/>
                    <a:pt x="12" y="17"/>
                    <a:pt x="0" y="25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0913" name="任意多边形 4090912"/>
            <p:cNvSpPr/>
            <p:nvPr/>
          </p:nvSpPr>
          <p:spPr>
            <a:xfrm>
              <a:off x="590" y="2829"/>
              <a:ext cx="76" cy="25"/>
            </a:xfrm>
            <a:custGeom>
              <a:avLst/>
              <a:gdLst/>
              <a:ahLst/>
              <a:cxnLst/>
              <a:pathLst>
                <a:path w="76" h="25">
                  <a:moveTo>
                    <a:pt x="0" y="25"/>
                  </a:moveTo>
                  <a:cubicBezTo>
                    <a:pt x="25" y="17"/>
                    <a:pt x="76" y="0"/>
                    <a:pt x="76" y="0"/>
                  </a:cubicBezTo>
                </a:path>
              </a:pathLst>
            </a:custGeom>
            <a:noFill/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0914" name="任意多边形 4090913"/>
            <p:cNvSpPr/>
            <p:nvPr/>
          </p:nvSpPr>
          <p:spPr>
            <a:xfrm>
              <a:off x="553" y="2929"/>
              <a:ext cx="88" cy="88"/>
            </a:xfrm>
            <a:custGeom>
              <a:avLst/>
              <a:gdLst/>
              <a:ahLst/>
              <a:cxnLst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0915" name="任意多边形 4090914"/>
            <p:cNvSpPr/>
            <p:nvPr/>
          </p:nvSpPr>
          <p:spPr>
            <a:xfrm>
              <a:off x="524" y="2964"/>
              <a:ext cx="88" cy="88"/>
            </a:xfrm>
            <a:custGeom>
              <a:avLst/>
              <a:gdLst/>
              <a:ahLst/>
              <a:cxnLst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0916" name="任意多边形 4090915"/>
            <p:cNvSpPr/>
            <p:nvPr/>
          </p:nvSpPr>
          <p:spPr>
            <a:xfrm>
              <a:off x="403" y="2792"/>
              <a:ext cx="125" cy="87"/>
            </a:xfrm>
            <a:custGeom>
              <a:avLst/>
              <a:gdLst/>
              <a:ahLst/>
              <a:cxnLst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0917" name="任意多边形 4090916"/>
            <p:cNvSpPr/>
            <p:nvPr/>
          </p:nvSpPr>
          <p:spPr>
            <a:xfrm>
              <a:off x="308" y="2783"/>
              <a:ext cx="216" cy="136"/>
            </a:xfrm>
            <a:custGeom>
              <a:avLst/>
              <a:gdLst/>
              <a:ahLst/>
              <a:cxnLst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090918" name="文本框 4090917"/>
          <p:cNvSpPr txBox="1"/>
          <p:nvPr/>
        </p:nvSpPr>
        <p:spPr>
          <a:xfrm>
            <a:off x="457200" y="352425"/>
            <a:ext cx="40274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拓广探索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09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09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C 0.01129 -0.00255 0.01528 -0.00324 0.02917 -0.00417 C 0.03507 -0.00625 0.03733 -0.00764 0.04271 -0.0125 C 0.04584 -0.01528 0.05174 -0.0169 0.05521 -0.01945 C 0.06059 -0.02338 0.06493 -0.0294 0.07084 -0.03195 C 0.07327 -0.03704 0.07552 -0.03704 0.07917 -0.04028 C 0.0842 -0.05023 0.08056 -0.05301 0.08959 -0.05695 C 0.09271 -0.06111 0.09479 -0.06343 0.09896 -0.06528 C 0.10139 -0.07477 0.09809 -0.06459 0.10313 -0.07222 C 0.10677 -0.07778 0.10868 -0.0838 0.1125 -0.08889 C 0.1158 -0.10185 0.11024 -0.1257 0.11875 -0.13334 C 0.12118 -0.14283 0.1184 -0.13125 0.12084 -0.14722 C 0.1224 -0.15787 0.12396 -0.1507 0.12396 -0.16528 " pathEditMode="relative" ptsTypes="ffffffffffffA">
                                      <p:cBhvr>
                                        <p:cTn id="18" dur="2000" fill="hold"/>
                                        <p:tgtEl>
                                          <p:spTgt spid="40909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2930" name="组合 4092929"/>
          <p:cNvGrpSpPr/>
          <p:nvPr/>
        </p:nvGrpSpPr>
        <p:grpSpPr>
          <a:xfrm>
            <a:off x="120650" y="344488"/>
            <a:ext cx="3397250" cy="3359150"/>
            <a:chOff x="0" y="0"/>
            <a:chExt cx="1178" cy="1686"/>
          </a:xfrm>
        </p:grpSpPr>
        <p:sp>
          <p:nvSpPr>
            <p:cNvPr id="4092931" name="Text Box 3"/>
            <p:cNvSpPr/>
            <p:nvPr/>
          </p:nvSpPr>
          <p:spPr>
            <a:xfrm>
              <a:off x="966" y="0"/>
              <a:ext cx="212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B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grpSp>
          <p:nvGrpSpPr>
            <p:cNvPr id="4092932" name="组合 4092931"/>
            <p:cNvGrpSpPr/>
            <p:nvPr/>
          </p:nvGrpSpPr>
          <p:grpSpPr>
            <a:xfrm>
              <a:off x="0" y="102"/>
              <a:ext cx="976" cy="1584"/>
              <a:chOff x="0" y="0"/>
              <a:chExt cx="976" cy="1584"/>
            </a:xfrm>
          </p:grpSpPr>
          <p:sp>
            <p:nvSpPr>
              <p:cNvPr id="4092933" name="AutoShape 5"/>
              <p:cNvSpPr/>
              <p:nvPr/>
            </p:nvSpPr>
            <p:spPr>
              <a:xfrm>
                <a:off x="208" y="0"/>
                <a:ext cx="768" cy="1584"/>
              </a:xfrm>
              <a:prstGeom prst="can">
                <a:avLst>
                  <a:gd name="adj" fmla="val 33579"/>
                </a:avLst>
              </a:prstGeom>
              <a:solidFill>
                <a:srgbClr val="DAEEF3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>
                  <a:buFont typeface="Arial" panose="020B0604020202020204" pitchFamily="34" charset="0"/>
                  <a:buNone/>
                </a:pPr>
                <a:endParaRPr lang="zh-CN" altLang="en-US" sz="3200" b="1" dirty="0">
                  <a:solidFill>
                    <a:srgbClr val="000000"/>
                  </a:solidFill>
                  <a:latin typeface="Calibri" panose="020F050202020403020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4092934" name="Text Box 6"/>
              <p:cNvSpPr/>
              <p:nvPr/>
            </p:nvSpPr>
            <p:spPr>
              <a:xfrm>
                <a:off x="0" y="1260"/>
                <a:ext cx="223" cy="29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A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092935" name="Line 7"/>
              <p:cNvSpPr/>
              <p:nvPr/>
            </p:nvSpPr>
            <p:spPr>
              <a:xfrm>
                <a:off x="208" y="1392"/>
                <a:ext cx="1" cy="48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oval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sz="3200" b="1" dirty="0">
                  <a:solidFill>
                    <a:srgbClr val="000000"/>
                  </a:solidFill>
                  <a:latin typeface="Calibri" panose="020F0502020204030204" charset="0"/>
                  <a:sym typeface="宋体" panose="02010600030101010101" pitchFamily="2" charset="-122"/>
                </a:endParaRPr>
              </a:p>
            </p:txBody>
          </p:sp>
          <p:sp>
            <p:nvSpPr>
              <p:cNvPr id="4092936" name="Line 8"/>
              <p:cNvSpPr/>
              <p:nvPr/>
            </p:nvSpPr>
            <p:spPr>
              <a:xfrm flipV="1">
                <a:off x="976" y="144"/>
                <a:ext cx="1" cy="48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oval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sz="3200" b="1" dirty="0">
                  <a:solidFill>
                    <a:srgbClr val="000000"/>
                  </a:solidFill>
                  <a:latin typeface="Calibri" panose="020F0502020204030204" charset="0"/>
                  <a:sym typeface="宋体" panose="02010600030101010101" pitchFamily="2" charset="-122"/>
                </a:endParaRPr>
              </a:p>
            </p:txBody>
          </p:sp>
        </p:grpSp>
      </p:grpSp>
      <p:sp>
        <p:nvSpPr>
          <p:cNvPr id="4092937" name="Text Box 9"/>
          <p:cNvSpPr/>
          <p:nvPr/>
        </p:nvSpPr>
        <p:spPr>
          <a:xfrm>
            <a:off x="3333750" y="1422400"/>
            <a:ext cx="1492250" cy="10779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 高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12cm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092938" name="Text Box 10"/>
          <p:cNvSpPr/>
          <p:nvPr/>
        </p:nvSpPr>
        <p:spPr>
          <a:xfrm>
            <a:off x="7713663" y="487363"/>
            <a:ext cx="612775" cy="584200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B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092939" name="Text Box 11"/>
          <p:cNvSpPr/>
          <p:nvPr/>
        </p:nvSpPr>
        <p:spPr>
          <a:xfrm>
            <a:off x="4078288" y="2924175"/>
            <a:ext cx="6413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A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4092940" name="组合 4092939"/>
          <p:cNvGrpSpPr/>
          <p:nvPr/>
        </p:nvGrpSpPr>
        <p:grpSpPr>
          <a:xfrm>
            <a:off x="4702175" y="1009650"/>
            <a:ext cx="5934075" cy="2217738"/>
            <a:chOff x="0" y="0"/>
            <a:chExt cx="2352" cy="1344"/>
          </a:xfrm>
        </p:grpSpPr>
        <p:sp>
          <p:nvSpPr>
            <p:cNvPr id="4092941" name="Rectangle 13"/>
            <p:cNvSpPr/>
            <p:nvPr/>
          </p:nvSpPr>
          <p:spPr>
            <a:xfrm>
              <a:off x="0" y="0"/>
              <a:ext cx="2352" cy="1344"/>
            </a:xfrm>
            <a:prstGeom prst="rect">
              <a:avLst/>
            </a:prstGeom>
            <a:solidFill>
              <a:srgbClr val="DAEEF3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b="1" dirty="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4092942" name="Line 14"/>
            <p:cNvSpPr/>
            <p:nvPr/>
          </p:nvSpPr>
          <p:spPr>
            <a:xfrm>
              <a:off x="0" y="1296"/>
              <a:ext cx="1" cy="4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oval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b="1" dirty="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4092943" name="Line 15"/>
            <p:cNvSpPr/>
            <p:nvPr/>
          </p:nvSpPr>
          <p:spPr>
            <a:xfrm>
              <a:off x="1152" y="0"/>
              <a:ext cx="48" cy="1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oval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b="1" dirty="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4092944" name="Line 16"/>
          <p:cNvSpPr/>
          <p:nvPr/>
        </p:nvSpPr>
        <p:spPr>
          <a:xfrm flipV="1">
            <a:off x="4702175" y="1009650"/>
            <a:ext cx="3028950" cy="2217738"/>
          </a:xfrm>
          <a:prstGeom prst="line">
            <a:avLst/>
          </a:prstGeom>
          <a:ln w="381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b="1" dirty="0">
              <a:solidFill>
                <a:srgbClr val="000000"/>
              </a:solidFill>
              <a:latin typeface="Calibri" panose="020F0502020204030204" charset="0"/>
              <a:sym typeface="宋体" panose="02010600030101010101" pitchFamily="2" charset="-122"/>
            </a:endParaRPr>
          </a:p>
        </p:txBody>
      </p:sp>
      <p:sp>
        <p:nvSpPr>
          <p:cNvPr id="4092945" name="Text Box 17"/>
          <p:cNvSpPr/>
          <p:nvPr/>
        </p:nvSpPr>
        <p:spPr>
          <a:xfrm>
            <a:off x="4978400" y="3357563"/>
            <a:ext cx="5172075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长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18cm    (π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的值取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3)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4092946" name="组合 4092945"/>
          <p:cNvGrpSpPr/>
          <p:nvPr/>
        </p:nvGrpSpPr>
        <p:grpSpPr>
          <a:xfrm>
            <a:off x="4724400" y="415925"/>
            <a:ext cx="3027363" cy="584200"/>
            <a:chOff x="0" y="0"/>
            <a:chExt cx="1200" cy="355"/>
          </a:xfrm>
        </p:grpSpPr>
        <p:sp>
          <p:nvSpPr>
            <p:cNvPr id="4092947" name="Text Box 19"/>
            <p:cNvSpPr/>
            <p:nvPr/>
          </p:nvSpPr>
          <p:spPr>
            <a:xfrm>
              <a:off x="326" y="0"/>
              <a:ext cx="483" cy="35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9cm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092948" name="Line 20"/>
            <p:cNvSpPr/>
            <p:nvPr/>
          </p:nvSpPr>
          <p:spPr>
            <a:xfrm flipH="1">
              <a:off x="48" y="203"/>
              <a:ext cx="288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sz="3200" b="1" dirty="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4092949" name="Line 21"/>
            <p:cNvSpPr/>
            <p:nvPr/>
          </p:nvSpPr>
          <p:spPr>
            <a:xfrm>
              <a:off x="768" y="203"/>
              <a:ext cx="384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sz="3200" b="1" dirty="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4092950" name="Line 22"/>
            <p:cNvSpPr/>
            <p:nvPr/>
          </p:nvSpPr>
          <p:spPr>
            <a:xfrm>
              <a:off x="0" y="155"/>
              <a:ext cx="1" cy="14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sz="3200" b="1" dirty="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  <p:sp>
          <p:nvSpPr>
            <p:cNvPr id="4092951" name="Line 23"/>
            <p:cNvSpPr/>
            <p:nvPr/>
          </p:nvSpPr>
          <p:spPr>
            <a:xfrm>
              <a:off x="1200" y="155"/>
              <a:ext cx="1" cy="19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sz="3200" b="1" dirty="0">
                <a:solidFill>
                  <a:srgbClr val="000000"/>
                </a:solidFill>
                <a:latin typeface="Calibri" panose="020F05020202040302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4092952" name="Text Box 24"/>
          <p:cNvSpPr/>
          <p:nvPr/>
        </p:nvSpPr>
        <p:spPr>
          <a:xfrm>
            <a:off x="812800" y="4191000"/>
            <a:ext cx="808672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∵  </a:t>
            </a:r>
            <a:r>
              <a:rPr lang="en-US" altLang="zh-CN" sz="3600" b="1">
                <a:solidFill>
                  <a:srgbClr val="FF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AB</a:t>
            </a:r>
            <a:r>
              <a:rPr lang="en-US" altLang="zh-CN" sz="3600" b="1" baseline="3000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=9</a:t>
            </a:r>
            <a:r>
              <a:rPr lang="en-US" altLang="zh-CN" sz="3600" b="1" baseline="3000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+12</a:t>
            </a:r>
            <a:r>
              <a:rPr lang="en-US" altLang="zh-CN" sz="3600" b="1" baseline="3000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=81+144=225=</a:t>
            </a:r>
            <a:endParaRPr lang="en-US" altLang="zh-CN" sz="3600" b="1" baseline="30000">
              <a:solidFill>
                <a:srgbClr val="000000"/>
              </a:solidFill>
              <a:latin typeface="方正小标宋简体" pitchFamily="65" charset="-122"/>
              <a:ea typeface="方正小标宋简体" pitchFamily="65" charset="-122"/>
              <a:sym typeface="Times New Roman" panose="02020603050405020304" pitchFamily="18" charset="0"/>
            </a:endParaRPr>
          </a:p>
        </p:txBody>
      </p:sp>
      <p:sp>
        <p:nvSpPr>
          <p:cNvPr id="4092953" name="Text Box 25"/>
          <p:cNvSpPr/>
          <p:nvPr/>
        </p:nvSpPr>
        <p:spPr>
          <a:xfrm>
            <a:off x="2255838" y="4795838"/>
            <a:ext cx="458470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∴  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AB=15(cm)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092954" name="Rectangle 26"/>
          <p:cNvSpPr/>
          <p:nvPr/>
        </p:nvSpPr>
        <p:spPr>
          <a:xfrm>
            <a:off x="914400" y="5715000"/>
            <a:ext cx="97901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蚂蚁爬行的最短路程是</a:t>
            </a:r>
            <a:r>
              <a:rPr lang="en-US" altLang="zh-CN" sz="40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15</a:t>
            </a:r>
            <a:r>
              <a:rPr lang="zh-CN" altLang="en-US" sz="4000" b="1" dirty="0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厘米</a:t>
            </a:r>
            <a:r>
              <a:rPr lang="en-US" altLang="zh-CN" sz="4000" b="1">
                <a:solidFill>
                  <a:srgbClr val="000000"/>
                </a:solidFill>
                <a:latin typeface="方正小标宋简体" pitchFamily="65" charset="-122"/>
                <a:ea typeface="方正小标宋简体" pitchFamily="65" charset="-122"/>
                <a:sym typeface="Times New Roman" panose="02020603050405020304" pitchFamily="18" charset="0"/>
              </a:rPr>
              <a:t>.</a:t>
            </a:r>
            <a:endParaRPr lang="zh-CN" altLang="en-US" dirty="0">
              <a:latin typeface="方正小标宋简体" pitchFamily="65" charset="-122"/>
              <a:ea typeface="方正小标宋简体" pitchFamily="65" charset="-122"/>
            </a:endParaRPr>
          </a:p>
        </p:txBody>
      </p:sp>
      <p:sp>
        <p:nvSpPr>
          <p:cNvPr id="4092955" name="Text Box 27"/>
          <p:cNvSpPr/>
          <p:nvPr/>
        </p:nvSpPr>
        <p:spPr>
          <a:xfrm>
            <a:off x="6661150" y="4114800"/>
            <a:ext cx="1098550" cy="9144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5400" b="1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15</a:t>
            </a:r>
            <a:r>
              <a:rPr lang="en-US" altLang="zh-CN" sz="5400" b="1" baseline="3000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2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2" name="灯片编号占位符 1"/>
          <p:cNvSpPr/>
          <p:nvPr>
            <p:ph type="sldNum" sz="quarter" idx="12"/>
          </p:nvPr>
        </p:nvSpPr>
        <p:spPr>
          <a:xfrm>
            <a:off x="8722995" y="6245225"/>
            <a:ext cx="2843213" cy="476250"/>
          </a:xfrm>
        </p:spPr>
        <p:txBody>
          <a:bodyPr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2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2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2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2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15" dur="500"/>
                                        <p:tgtEl>
                                          <p:spTgt spid="4092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20" dur="500"/>
                                        <p:tgtEl>
                                          <p:spTgt spid="4092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25" dur="500"/>
                                        <p:tgtEl>
                                          <p:spTgt spid="4092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30" dur="500"/>
                                        <p:tgtEl>
                                          <p:spTgt spid="4092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35" dur="500"/>
                                        <p:tgtEl>
                                          <p:spTgt spid="409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40" dur="500"/>
                                        <p:tgtEl>
                                          <p:spTgt spid="4092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45" dur="500"/>
                                        <p:tgtEl>
                                          <p:spTgt spid="409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50" dur="500"/>
                                        <p:tgtEl>
                                          <p:spTgt spid="409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55" dur="500"/>
                                        <p:tgtEl>
                                          <p:spTgt spid="4092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60" dur="500"/>
                                        <p:tgtEl>
                                          <p:spTgt spid="409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2937" grpId="0" bldLvl="0"/>
      <p:bldP spid="4092938" grpId="0" bldLvl="0"/>
      <p:bldP spid="4092939" grpId="0" bldLvl="0"/>
      <p:bldP spid="4092944" grpId="0" bldLvl="0" animBg="1"/>
      <p:bldP spid="4092945" grpId="0" bldLvl="0"/>
      <p:bldP spid="4092952" grpId="0" bldLvl="0"/>
      <p:bldP spid="4092953" grpId="0" bldLvl="0"/>
      <p:bldP spid="4092954" grpId="0" bldLvl="0"/>
      <p:bldP spid="4092955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3954" name="矩形 4093953"/>
          <p:cNvSpPr/>
          <p:nvPr/>
        </p:nvSpPr>
        <p:spPr>
          <a:xfrm>
            <a:off x="304800" y="304800"/>
            <a:ext cx="11682413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、在</a:t>
            </a:r>
            <a:r>
              <a:rPr lang="zh-CN" altLang="en-US" sz="4000" b="1" dirty="0">
                <a:latin typeface="宋体" panose="02010600030101010101" pitchFamily="2" charset="-122"/>
              </a:rPr>
              <a:t>长</a:t>
            </a:r>
            <a:r>
              <a:rPr lang="en-US" altLang="zh-CN" sz="4000" b="1">
                <a:latin typeface="宋体" panose="02010600030101010101" pitchFamily="2" charset="-122"/>
              </a:rPr>
              <a:t>30cm</a:t>
            </a:r>
            <a:r>
              <a:rPr lang="zh-CN" altLang="en-US" sz="4000" b="1" dirty="0">
                <a:latin typeface="宋体" panose="02010600030101010101" pitchFamily="2" charset="-122"/>
              </a:rPr>
              <a:t>、宽</a:t>
            </a:r>
            <a:r>
              <a:rPr lang="en-US" altLang="zh-CN" sz="4000" b="1">
                <a:latin typeface="宋体" panose="02010600030101010101" pitchFamily="2" charset="-122"/>
              </a:rPr>
              <a:t>50 cm</a:t>
            </a:r>
            <a:r>
              <a:rPr lang="zh-CN" altLang="en-US" sz="4000" b="1" dirty="0">
                <a:latin typeface="宋体" panose="02010600030101010101" pitchFamily="2" charset="-122"/>
              </a:rPr>
              <a:t>、高</a:t>
            </a:r>
            <a:r>
              <a:rPr lang="en-US" altLang="zh-CN" sz="4000" b="1">
                <a:latin typeface="宋体" panose="02010600030101010101" pitchFamily="2" charset="-122"/>
              </a:rPr>
              <a:t>40 cm</a:t>
            </a:r>
            <a:r>
              <a:rPr lang="zh-CN" altLang="en-US" sz="4000" b="1" dirty="0">
                <a:latin typeface="宋体" panose="02010600030101010101" pitchFamily="2" charset="-122"/>
              </a:rPr>
              <a:t>的木箱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中，如果在箱内的</a:t>
            </a: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处有一只昆虫，它要在箱壁上爬行到</a:t>
            </a: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处，至少要爬多远？ </a:t>
            </a:r>
            <a:endParaRPr lang="zh-CN" altLang="en-US" sz="4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93955" name="立方体 4093954"/>
          <p:cNvSpPr/>
          <p:nvPr/>
        </p:nvSpPr>
        <p:spPr>
          <a:xfrm>
            <a:off x="4575175" y="2654300"/>
            <a:ext cx="4141788" cy="3425825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>
              <a:buClr>
                <a:schemeClr val="bg1"/>
              </a:buClr>
            </a:pPr>
            <a:endParaRPr lang="zh-CN" altLang="en-US" sz="24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3956" name="直接连接符 4093955"/>
          <p:cNvSpPr/>
          <p:nvPr/>
        </p:nvSpPr>
        <p:spPr>
          <a:xfrm>
            <a:off x="5629275" y="2654300"/>
            <a:ext cx="0" cy="269240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3957" name="直接连接符 4093956"/>
          <p:cNvSpPr/>
          <p:nvPr/>
        </p:nvSpPr>
        <p:spPr>
          <a:xfrm>
            <a:off x="5703888" y="5322888"/>
            <a:ext cx="3013075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3958" name="直接连接符 4093957"/>
          <p:cNvSpPr/>
          <p:nvPr/>
        </p:nvSpPr>
        <p:spPr>
          <a:xfrm flipH="1">
            <a:off x="4537075" y="5332413"/>
            <a:ext cx="1128713" cy="7334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3959" name="文本框 4093958"/>
          <p:cNvSpPr txBox="1"/>
          <p:nvPr/>
        </p:nvSpPr>
        <p:spPr>
          <a:xfrm>
            <a:off x="8723313" y="4724400"/>
            <a:ext cx="1130300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latin typeface="Times New Roman" panose="02020603050405020304" pitchFamily="18" charset="0"/>
              </a:rPr>
              <a:t>C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4093960" name="文本框 4093959"/>
          <p:cNvSpPr txBox="1"/>
          <p:nvPr/>
        </p:nvSpPr>
        <p:spPr>
          <a:xfrm>
            <a:off x="7110413" y="6003925"/>
            <a:ext cx="1130300" cy="735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latin typeface="Times New Roman" panose="02020603050405020304" pitchFamily="18" charset="0"/>
              </a:rPr>
              <a:t>D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grpSp>
        <p:nvGrpSpPr>
          <p:cNvPr id="4093961" name="组合 4093960"/>
          <p:cNvGrpSpPr/>
          <p:nvPr/>
        </p:nvGrpSpPr>
        <p:grpSpPr>
          <a:xfrm>
            <a:off x="4349750" y="4572000"/>
            <a:ext cx="1536700" cy="1520825"/>
            <a:chOff x="2055" y="2880"/>
            <a:chExt cx="726" cy="958"/>
          </a:xfrm>
        </p:grpSpPr>
        <p:sp>
          <p:nvSpPr>
            <p:cNvPr id="4093962" name="文本框 4093961"/>
            <p:cNvSpPr txBox="1"/>
            <p:nvPr/>
          </p:nvSpPr>
          <p:spPr>
            <a:xfrm>
              <a:off x="2247" y="3375"/>
              <a:ext cx="534" cy="463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4800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3963" name="文本框 4093962"/>
            <p:cNvSpPr txBox="1"/>
            <p:nvPr/>
          </p:nvSpPr>
          <p:spPr>
            <a:xfrm>
              <a:off x="2055" y="2880"/>
              <a:ext cx="384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11700">
                  <a:solidFill>
                    <a:srgbClr val="FF0000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093964" name="组合 4093963"/>
          <p:cNvGrpSpPr/>
          <p:nvPr/>
        </p:nvGrpSpPr>
        <p:grpSpPr>
          <a:xfrm>
            <a:off x="8424863" y="1244600"/>
            <a:ext cx="1581150" cy="1604963"/>
            <a:chOff x="3915" y="795"/>
            <a:chExt cx="747" cy="1011"/>
          </a:xfrm>
        </p:grpSpPr>
        <p:sp>
          <p:nvSpPr>
            <p:cNvPr id="4093965" name="文本框 4093964"/>
            <p:cNvSpPr txBox="1"/>
            <p:nvPr/>
          </p:nvSpPr>
          <p:spPr>
            <a:xfrm>
              <a:off x="4128" y="1344"/>
              <a:ext cx="534" cy="46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4800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3966" name="文本框 4093965"/>
            <p:cNvSpPr txBox="1"/>
            <p:nvPr/>
          </p:nvSpPr>
          <p:spPr>
            <a:xfrm>
              <a:off x="3915" y="795"/>
              <a:ext cx="384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11700">
                  <a:solidFill>
                    <a:srgbClr val="FF0000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093967" name="文本框 4093966"/>
          <p:cNvSpPr txBox="1"/>
          <p:nvPr/>
        </p:nvSpPr>
        <p:spPr>
          <a:xfrm>
            <a:off x="6000750" y="6092825"/>
            <a:ext cx="7858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30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3968" name="文本框 4093967"/>
          <p:cNvSpPr txBox="1"/>
          <p:nvPr/>
        </p:nvSpPr>
        <p:spPr>
          <a:xfrm>
            <a:off x="8755063" y="5591175"/>
            <a:ext cx="7874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3969" name="文本框 4093968"/>
          <p:cNvSpPr txBox="1"/>
          <p:nvPr/>
        </p:nvSpPr>
        <p:spPr>
          <a:xfrm>
            <a:off x="6670675" y="4005263"/>
            <a:ext cx="7874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40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3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39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出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3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3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4978" name="文本框 4094977"/>
          <p:cNvSpPr txBox="1"/>
          <p:nvPr/>
        </p:nvSpPr>
        <p:spPr>
          <a:xfrm>
            <a:off x="7821613" y="6096000"/>
            <a:ext cx="2692400" cy="533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zh-CN" altLang="en-US" sz="4400" dirty="0">
                <a:latin typeface="Times New Roman" panose="02020603050405020304" pitchFamily="18" charset="0"/>
              </a:rPr>
              <a:t>图①</a:t>
            </a:r>
            <a:endParaRPr lang="zh-CN" altLang="en-US" sz="4400" dirty="0">
              <a:latin typeface="Times New Roman" panose="02020603050405020304" pitchFamily="18" charset="0"/>
            </a:endParaRPr>
          </a:p>
        </p:txBody>
      </p:sp>
      <p:grpSp>
        <p:nvGrpSpPr>
          <p:cNvPr id="4094979" name="组合 4094978"/>
          <p:cNvGrpSpPr/>
          <p:nvPr/>
        </p:nvGrpSpPr>
        <p:grpSpPr>
          <a:xfrm>
            <a:off x="5721350" y="2984500"/>
            <a:ext cx="5467350" cy="2293938"/>
            <a:chOff x="2703" y="1880"/>
            <a:chExt cx="2584" cy="1445"/>
          </a:xfrm>
        </p:grpSpPr>
        <p:sp>
          <p:nvSpPr>
            <p:cNvPr id="4094980" name="矩形 4094979"/>
            <p:cNvSpPr/>
            <p:nvPr/>
          </p:nvSpPr>
          <p:spPr>
            <a:xfrm>
              <a:off x="2703" y="1880"/>
              <a:ext cx="1240" cy="1445"/>
            </a:xfrm>
            <a:prstGeom prst="rect">
              <a:avLst/>
            </a:prstGeom>
            <a:solidFill>
              <a:srgbClr val="FFFFFF"/>
            </a:solidFill>
            <a:ln w="5715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4981" name="矩形 4094980"/>
            <p:cNvSpPr/>
            <p:nvPr/>
          </p:nvSpPr>
          <p:spPr>
            <a:xfrm>
              <a:off x="3702" y="1880"/>
              <a:ext cx="1585" cy="1445"/>
            </a:xfrm>
            <a:prstGeom prst="rect">
              <a:avLst/>
            </a:prstGeom>
            <a:solidFill>
              <a:srgbClr val="FFFFFF"/>
            </a:solidFill>
            <a:ln w="5715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094982" name="任意多边形 4094981"/>
          <p:cNvSpPr/>
          <p:nvPr/>
        </p:nvSpPr>
        <p:spPr>
          <a:xfrm>
            <a:off x="5768975" y="3013075"/>
            <a:ext cx="5397500" cy="2265363"/>
          </a:xfrm>
          <a:custGeom>
            <a:avLst/>
            <a:gdLst/>
            <a:ahLst/>
            <a:cxnLst/>
            <a:pathLst>
              <a:path w="2220" h="1245">
                <a:moveTo>
                  <a:pt x="0" y="1245"/>
                </a:moveTo>
                <a:lnTo>
                  <a:pt x="2220" y="0"/>
                </a:lnTo>
              </a:path>
            </a:pathLst>
          </a:custGeom>
          <a:noFill/>
          <a:ln w="57150" cap="flat" cmpd="sng">
            <a:solidFill>
              <a:srgbClr val="00CC00">
                <a:alpha val="100000"/>
              </a:srgbClr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4983" name="文本框 4094982"/>
          <p:cNvSpPr txBox="1"/>
          <p:nvPr/>
        </p:nvSpPr>
        <p:spPr>
          <a:xfrm>
            <a:off x="6302375" y="5219700"/>
            <a:ext cx="1314450" cy="8524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30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4984" name="文本框 4094983"/>
          <p:cNvSpPr txBox="1"/>
          <p:nvPr/>
        </p:nvSpPr>
        <p:spPr>
          <a:xfrm>
            <a:off x="9002713" y="5164138"/>
            <a:ext cx="1312862" cy="8540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50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4985" name="文本框 4094984"/>
          <p:cNvSpPr txBox="1"/>
          <p:nvPr/>
        </p:nvSpPr>
        <p:spPr>
          <a:xfrm>
            <a:off x="11283950" y="3605213"/>
            <a:ext cx="1312863" cy="8524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40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4986" name="立方体 4094985"/>
          <p:cNvSpPr/>
          <p:nvPr/>
        </p:nvSpPr>
        <p:spPr>
          <a:xfrm>
            <a:off x="527050" y="836613"/>
            <a:ext cx="4117975" cy="313848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4987" name="直接连接符 4094986"/>
          <p:cNvSpPr/>
          <p:nvPr/>
        </p:nvSpPr>
        <p:spPr>
          <a:xfrm>
            <a:off x="1582738" y="836613"/>
            <a:ext cx="0" cy="2376487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4988" name="直接连接符 4094987"/>
          <p:cNvSpPr/>
          <p:nvPr/>
        </p:nvSpPr>
        <p:spPr>
          <a:xfrm>
            <a:off x="1677988" y="3213100"/>
            <a:ext cx="3014662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4989" name="直接连接符 4094988"/>
          <p:cNvSpPr/>
          <p:nvPr/>
        </p:nvSpPr>
        <p:spPr>
          <a:xfrm flipH="1">
            <a:off x="527050" y="3213100"/>
            <a:ext cx="1128713" cy="7334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4990" name="文本框 4094989"/>
          <p:cNvSpPr txBox="1"/>
          <p:nvPr/>
        </p:nvSpPr>
        <p:spPr>
          <a:xfrm>
            <a:off x="4686300" y="2413000"/>
            <a:ext cx="1130300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latin typeface="Times New Roman" panose="02020603050405020304" pitchFamily="18" charset="0"/>
              </a:rPr>
              <a:t>C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4094991" name="文本框 4094990"/>
          <p:cNvSpPr txBox="1"/>
          <p:nvPr/>
        </p:nvSpPr>
        <p:spPr>
          <a:xfrm>
            <a:off x="3119438" y="4149725"/>
            <a:ext cx="1130300" cy="735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latin typeface="Times New Roman" panose="02020603050405020304" pitchFamily="18" charset="0"/>
              </a:rPr>
              <a:t>D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4094992" name="文本框 4094991"/>
          <p:cNvSpPr txBox="1"/>
          <p:nvPr/>
        </p:nvSpPr>
        <p:spPr>
          <a:xfrm>
            <a:off x="431800" y="4005263"/>
            <a:ext cx="1130300" cy="7350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4993" name="文本框 4094992"/>
          <p:cNvSpPr txBox="1"/>
          <p:nvPr/>
        </p:nvSpPr>
        <p:spPr>
          <a:xfrm>
            <a:off x="239713" y="2565400"/>
            <a:ext cx="8128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4994" name="文本框 4094993"/>
          <p:cNvSpPr txBox="1"/>
          <p:nvPr/>
        </p:nvSpPr>
        <p:spPr>
          <a:xfrm>
            <a:off x="4959350" y="114300"/>
            <a:ext cx="1130300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4995" name="文本框 4094994"/>
          <p:cNvSpPr txBox="1"/>
          <p:nvPr/>
        </p:nvSpPr>
        <p:spPr>
          <a:xfrm>
            <a:off x="4335463" y="-581025"/>
            <a:ext cx="8128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4996" name="文本框 4094995"/>
          <p:cNvSpPr txBox="1"/>
          <p:nvPr/>
        </p:nvSpPr>
        <p:spPr>
          <a:xfrm>
            <a:off x="4846638" y="4989513"/>
            <a:ext cx="63658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4997" name="文本框 4094996"/>
          <p:cNvSpPr txBox="1"/>
          <p:nvPr/>
        </p:nvSpPr>
        <p:spPr>
          <a:xfrm>
            <a:off x="7699375" y="5230813"/>
            <a:ext cx="6365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D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4998" name="文本框 4094997"/>
          <p:cNvSpPr txBox="1"/>
          <p:nvPr/>
        </p:nvSpPr>
        <p:spPr>
          <a:xfrm>
            <a:off x="11252200" y="5159375"/>
            <a:ext cx="6381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C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4999" name="文本框 4094998"/>
          <p:cNvSpPr txBox="1"/>
          <p:nvPr/>
        </p:nvSpPr>
        <p:spPr>
          <a:xfrm>
            <a:off x="10868025" y="2278063"/>
            <a:ext cx="6064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B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5000" name="文本框 4094999"/>
          <p:cNvSpPr txBox="1"/>
          <p:nvPr/>
        </p:nvSpPr>
        <p:spPr>
          <a:xfrm>
            <a:off x="1487488" y="3860800"/>
            <a:ext cx="1314450" cy="8524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30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5001" name="文本框 4095000"/>
          <p:cNvSpPr txBox="1"/>
          <p:nvPr/>
        </p:nvSpPr>
        <p:spPr>
          <a:xfrm>
            <a:off x="4078288" y="3500438"/>
            <a:ext cx="1312862" cy="8540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50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5002" name="文本框 4095001"/>
          <p:cNvSpPr txBox="1"/>
          <p:nvPr/>
        </p:nvSpPr>
        <p:spPr>
          <a:xfrm>
            <a:off x="4943475" y="1196975"/>
            <a:ext cx="1312863" cy="8524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40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095003" name="对象 4095002"/>
          <p:cNvGraphicFramePr/>
          <p:nvPr/>
        </p:nvGraphicFramePr>
        <p:xfrm>
          <a:off x="431800" y="5734050"/>
          <a:ext cx="5951538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1294130" imgH="254000" progId="Equation.3">
                  <p:embed/>
                </p:oleObj>
              </mc:Choice>
              <mc:Fallback>
                <p:oleObj name="" r:id="rId1" imgW="1294130" imgH="2540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1800" y="5734050"/>
                        <a:ext cx="5951538" cy="874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39498" y="1028859"/>
          <a:ext cx="2347595" cy="595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800100" imgH="203200" progId="Equation.KSEE3">
                  <p:embed/>
                </p:oleObj>
              </mc:Choice>
              <mc:Fallback>
                <p:oleObj name="" r:id="rId3" imgW="800100" imgH="203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39498" y="1028859"/>
                        <a:ext cx="2347595" cy="5956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4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4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4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4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4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4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0949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滑动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4983" grpId="0"/>
      <p:bldP spid="4094984" grpId="0"/>
      <p:bldP spid="4094985" grpId="0"/>
      <p:bldP spid="4095000" grpId="0"/>
      <p:bldP spid="4095001" grpId="0"/>
      <p:bldP spid="409500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002" name="文本框 4096001"/>
          <p:cNvSpPr txBox="1"/>
          <p:nvPr/>
        </p:nvSpPr>
        <p:spPr>
          <a:xfrm>
            <a:off x="1360488" y="2832100"/>
            <a:ext cx="1312862" cy="8524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endParaRPr lang="en-US" altLang="zh-CN" sz="4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003" name="立方体 4096002"/>
          <p:cNvSpPr/>
          <p:nvPr/>
        </p:nvSpPr>
        <p:spPr>
          <a:xfrm>
            <a:off x="623888" y="333375"/>
            <a:ext cx="4141787" cy="3425825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>
              <a:buClr>
                <a:schemeClr val="bg1"/>
              </a:buClr>
            </a:pPr>
            <a:endParaRPr lang="zh-CN" altLang="en-US" sz="24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6004" name="直接连接符 4096003"/>
          <p:cNvSpPr/>
          <p:nvPr/>
        </p:nvSpPr>
        <p:spPr>
          <a:xfrm>
            <a:off x="1592263" y="342900"/>
            <a:ext cx="0" cy="269240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6005" name="直接连接符 4096004"/>
          <p:cNvSpPr/>
          <p:nvPr/>
        </p:nvSpPr>
        <p:spPr>
          <a:xfrm>
            <a:off x="1665288" y="3011488"/>
            <a:ext cx="3014662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6006" name="直接连接符 4096005"/>
          <p:cNvSpPr/>
          <p:nvPr/>
        </p:nvSpPr>
        <p:spPr>
          <a:xfrm flipH="1">
            <a:off x="500063" y="3021013"/>
            <a:ext cx="1127125" cy="7334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6007" name="文本框 4096006"/>
          <p:cNvSpPr txBox="1"/>
          <p:nvPr/>
        </p:nvSpPr>
        <p:spPr>
          <a:xfrm>
            <a:off x="2733675" y="404813"/>
            <a:ext cx="1130300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latin typeface="Times New Roman" panose="02020603050405020304" pitchFamily="18" charset="0"/>
              </a:rPr>
              <a:t>C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4096008" name="文本框 4096007"/>
          <p:cNvSpPr txBox="1"/>
          <p:nvPr/>
        </p:nvSpPr>
        <p:spPr>
          <a:xfrm>
            <a:off x="3073400" y="3692525"/>
            <a:ext cx="1130300" cy="735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latin typeface="Times New Roman" panose="02020603050405020304" pitchFamily="18" charset="0"/>
              </a:rPr>
              <a:t>D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4096009" name="文本框 4096008"/>
          <p:cNvSpPr txBox="1"/>
          <p:nvPr/>
        </p:nvSpPr>
        <p:spPr>
          <a:xfrm>
            <a:off x="387350" y="3700463"/>
            <a:ext cx="1130300" cy="7350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010" name="文本框 4096009"/>
          <p:cNvSpPr txBox="1"/>
          <p:nvPr/>
        </p:nvSpPr>
        <p:spPr>
          <a:xfrm>
            <a:off x="330200" y="2249488"/>
            <a:ext cx="8128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011" name="文本框 4096010"/>
          <p:cNvSpPr txBox="1"/>
          <p:nvPr/>
        </p:nvSpPr>
        <p:spPr>
          <a:xfrm>
            <a:off x="4959350" y="114300"/>
            <a:ext cx="1130300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012" name="文本框 4096011"/>
          <p:cNvSpPr txBox="1"/>
          <p:nvPr/>
        </p:nvSpPr>
        <p:spPr>
          <a:xfrm>
            <a:off x="4475163" y="-1087437"/>
            <a:ext cx="8128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013" name="矩形 4096012"/>
          <p:cNvSpPr/>
          <p:nvPr/>
        </p:nvSpPr>
        <p:spPr>
          <a:xfrm>
            <a:off x="7421563" y="3548063"/>
            <a:ext cx="2273300" cy="2057400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096014" name="组合 4096013"/>
          <p:cNvGrpSpPr/>
          <p:nvPr/>
        </p:nvGrpSpPr>
        <p:grpSpPr>
          <a:xfrm>
            <a:off x="6805613" y="609600"/>
            <a:ext cx="4235450" cy="5659438"/>
            <a:chOff x="3216" y="384"/>
            <a:chExt cx="2001" cy="3565"/>
          </a:xfrm>
        </p:grpSpPr>
        <p:sp>
          <p:nvSpPr>
            <p:cNvPr id="4096015" name="文本框 4096014"/>
            <p:cNvSpPr txBox="1"/>
            <p:nvPr/>
          </p:nvSpPr>
          <p:spPr>
            <a:xfrm>
              <a:off x="3216" y="3467"/>
              <a:ext cx="655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4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6016" name="文本框 4096015"/>
            <p:cNvSpPr txBox="1"/>
            <p:nvPr/>
          </p:nvSpPr>
          <p:spPr>
            <a:xfrm>
              <a:off x="4562" y="2026"/>
              <a:ext cx="655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4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6017" name="文本框 4096016"/>
            <p:cNvSpPr txBox="1"/>
            <p:nvPr/>
          </p:nvSpPr>
          <p:spPr>
            <a:xfrm>
              <a:off x="4562" y="384"/>
              <a:ext cx="655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4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6018" name="文本框 4096017"/>
            <p:cNvSpPr txBox="1"/>
            <p:nvPr/>
          </p:nvSpPr>
          <p:spPr>
            <a:xfrm>
              <a:off x="4534" y="3444"/>
              <a:ext cx="655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4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096019" name="矩形 4096018"/>
          <p:cNvSpPr/>
          <p:nvPr/>
        </p:nvSpPr>
        <p:spPr>
          <a:xfrm>
            <a:off x="7421563" y="871538"/>
            <a:ext cx="2273300" cy="2692400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6020" name="文本框 4096019"/>
          <p:cNvSpPr txBox="1"/>
          <p:nvPr/>
        </p:nvSpPr>
        <p:spPr>
          <a:xfrm>
            <a:off x="7421563" y="6092825"/>
            <a:ext cx="4159250" cy="765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zh-CN" altLang="en-US" sz="4400" dirty="0">
                <a:latin typeface="Times New Roman" panose="02020603050405020304" pitchFamily="18" charset="0"/>
              </a:rPr>
              <a:t>图②</a:t>
            </a:r>
            <a:endParaRPr lang="zh-CN" altLang="en-US" sz="4400" dirty="0">
              <a:latin typeface="Times New Roman" panose="02020603050405020304" pitchFamily="18" charset="0"/>
            </a:endParaRPr>
          </a:p>
        </p:txBody>
      </p:sp>
      <p:sp>
        <p:nvSpPr>
          <p:cNvPr id="4096021" name="任意多边形 4096020"/>
          <p:cNvSpPr/>
          <p:nvPr/>
        </p:nvSpPr>
        <p:spPr>
          <a:xfrm>
            <a:off x="7434263" y="904875"/>
            <a:ext cx="2195512" cy="4708525"/>
          </a:xfrm>
          <a:custGeom>
            <a:avLst/>
            <a:gdLst/>
            <a:ahLst/>
            <a:cxnLst/>
            <a:pathLst>
              <a:path w="855" h="2877">
                <a:moveTo>
                  <a:pt x="0" y="2877"/>
                </a:moveTo>
                <a:lnTo>
                  <a:pt x="855" y="0"/>
                </a:lnTo>
              </a:path>
            </a:pathLst>
          </a:custGeom>
          <a:noFill/>
          <a:ln w="57150" cap="flat" cmpd="sng">
            <a:solidFill>
              <a:srgbClr val="00CC00">
                <a:alpha val="100000"/>
              </a:srgbClr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096022" name="组合 4096021"/>
          <p:cNvGrpSpPr/>
          <p:nvPr/>
        </p:nvGrpSpPr>
        <p:grpSpPr>
          <a:xfrm>
            <a:off x="7999413" y="1890713"/>
            <a:ext cx="3079750" cy="4391025"/>
            <a:chOff x="3780" y="1191"/>
            <a:chExt cx="1455" cy="2766"/>
          </a:xfrm>
        </p:grpSpPr>
        <p:sp>
          <p:nvSpPr>
            <p:cNvPr id="4096023" name="文本框 4096022"/>
            <p:cNvSpPr txBox="1"/>
            <p:nvPr/>
          </p:nvSpPr>
          <p:spPr>
            <a:xfrm>
              <a:off x="3780" y="3475"/>
              <a:ext cx="655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3600">
                  <a:solidFill>
                    <a:srgbClr val="FF0000"/>
                  </a:solidFill>
                  <a:latin typeface="Times New Roman" panose="02020603050405020304" pitchFamily="18" charset="0"/>
                </a:rPr>
                <a:t>30</a:t>
              </a:r>
              <a:endPara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6024" name="文本框 4096023"/>
            <p:cNvSpPr txBox="1"/>
            <p:nvPr/>
          </p:nvSpPr>
          <p:spPr>
            <a:xfrm>
              <a:off x="4581" y="2639"/>
              <a:ext cx="654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3600">
                  <a:solidFill>
                    <a:srgbClr val="FF0000"/>
                  </a:solidFill>
                  <a:latin typeface="Times New Roman" panose="02020603050405020304" pitchFamily="18" charset="0"/>
                </a:rPr>
                <a:t>40</a:t>
              </a:r>
              <a:endPara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6025" name="文本框 4096024"/>
            <p:cNvSpPr txBox="1"/>
            <p:nvPr/>
          </p:nvSpPr>
          <p:spPr>
            <a:xfrm>
              <a:off x="4581" y="1191"/>
              <a:ext cx="654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>
                <a:buClr>
                  <a:schemeClr val="bg1"/>
                </a:buClr>
              </a:pPr>
              <a:r>
                <a:rPr lang="en-US" altLang="zh-CN" sz="3600">
                  <a:solidFill>
                    <a:srgbClr val="FF0000"/>
                  </a:solidFill>
                  <a:latin typeface="Times New Roman" panose="02020603050405020304" pitchFamily="18" charset="0"/>
                </a:rPr>
                <a:t>50</a:t>
              </a:r>
              <a:endPara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096026" name="文本框 4096025"/>
          <p:cNvSpPr txBox="1"/>
          <p:nvPr/>
        </p:nvSpPr>
        <p:spPr>
          <a:xfrm>
            <a:off x="1846263" y="3862388"/>
            <a:ext cx="7858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30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6027" name="文本框 4096026"/>
          <p:cNvSpPr txBox="1"/>
          <p:nvPr/>
        </p:nvSpPr>
        <p:spPr>
          <a:xfrm>
            <a:off x="2638425" y="2060575"/>
            <a:ext cx="7874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40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6028" name="文本框 4096027"/>
          <p:cNvSpPr txBox="1"/>
          <p:nvPr/>
        </p:nvSpPr>
        <p:spPr>
          <a:xfrm>
            <a:off x="3502025" y="260350"/>
            <a:ext cx="7874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graphicFrame>
        <p:nvGraphicFramePr>
          <p:cNvPr id="4096029" name="对象 4096028"/>
          <p:cNvGraphicFramePr/>
          <p:nvPr/>
        </p:nvGraphicFramePr>
        <p:xfrm>
          <a:off x="623888" y="5373688"/>
          <a:ext cx="5664200" cy="833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294130" imgH="254000" progId="Equation.3">
                  <p:embed/>
                </p:oleObj>
              </mc:Choice>
              <mc:Fallback>
                <p:oleObj name="" r:id="rId1" imgW="1294130" imgH="2540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3888" y="5373688"/>
                        <a:ext cx="5664200" cy="833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384733" y="114459"/>
          <a:ext cx="2347595" cy="595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800100" imgH="203200" progId="Equation.KSEE3">
                  <p:embed/>
                </p:oleObj>
              </mc:Choice>
              <mc:Fallback>
                <p:oleObj name="" r:id="rId3" imgW="800100" imgH="203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384733" y="114459"/>
                        <a:ext cx="2347595" cy="5956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6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09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960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滑动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026" name="文本框 4097025"/>
          <p:cNvSpPr txBox="1"/>
          <p:nvPr/>
        </p:nvSpPr>
        <p:spPr>
          <a:xfrm>
            <a:off x="1360488" y="2832100"/>
            <a:ext cx="1312862" cy="8524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endParaRPr lang="en-US" altLang="zh-CN" sz="4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7027" name="立方体 4097026"/>
          <p:cNvSpPr/>
          <p:nvPr/>
        </p:nvSpPr>
        <p:spPr>
          <a:xfrm>
            <a:off x="623888" y="908050"/>
            <a:ext cx="3636962" cy="2860675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7028" name="直接连接符 4097027"/>
          <p:cNvSpPr/>
          <p:nvPr/>
        </p:nvSpPr>
        <p:spPr>
          <a:xfrm>
            <a:off x="1399858" y="908050"/>
            <a:ext cx="104775" cy="212725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7029" name="直接连接符 4097028"/>
          <p:cNvSpPr/>
          <p:nvPr/>
        </p:nvSpPr>
        <p:spPr>
          <a:xfrm flipV="1">
            <a:off x="1665288" y="2997200"/>
            <a:ext cx="2413000" cy="14288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7030" name="直接连接符 4097029"/>
          <p:cNvSpPr/>
          <p:nvPr/>
        </p:nvSpPr>
        <p:spPr>
          <a:xfrm flipH="1">
            <a:off x="500063" y="3021013"/>
            <a:ext cx="1127125" cy="7334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097031" name="文本框 4097030"/>
          <p:cNvSpPr txBox="1"/>
          <p:nvPr/>
        </p:nvSpPr>
        <p:spPr>
          <a:xfrm>
            <a:off x="623888" y="188913"/>
            <a:ext cx="1130300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latin typeface="Times New Roman" panose="02020603050405020304" pitchFamily="18" charset="0"/>
              </a:rPr>
              <a:t>C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4097032" name="文本框 4097031"/>
          <p:cNvSpPr txBox="1"/>
          <p:nvPr/>
        </p:nvSpPr>
        <p:spPr>
          <a:xfrm>
            <a:off x="1399858" y="2261870"/>
            <a:ext cx="1128712" cy="735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latin typeface="Times New Roman" panose="02020603050405020304" pitchFamily="18" charset="0"/>
              </a:rPr>
              <a:t>D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4097033" name="文本框 4097032"/>
          <p:cNvSpPr txBox="1"/>
          <p:nvPr/>
        </p:nvSpPr>
        <p:spPr>
          <a:xfrm>
            <a:off x="387350" y="3700463"/>
            <a:ext cx="1130300" cy="7350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7034" name="文本框 4097033"/>
          <p:cNvSpPr txBox="1"/>
          <p:nvPr/>
        </p:nvSpPr>
        <p:spPr>
          <a:xfrm>
            <a:off x="314008" y="2352675"/>
            <a:ext cx="8128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7035" name="文本框 4097034"/>
          <p:cNvSpPr txBox="1"/>
          <p:nvPr/>
        </p:nvSpPr>
        <p:spPr>
          <a:xfrm>
            <a:off x="4464050" y="549275"/>
            <a:ext cx="1130300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7036" name="文本框 4097035"/>
          <p:cNvSpPr txBox="1"/>
          <p:nvPr/>
        </p:nvSpPr>
        <p:spPr>
          <a:xfrm>
            <a:off x="3908425" y="-490537"/>
            <a:ext cx="8128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7037" name="矩形 4097036"/>
          <p:cNvSpPr/>
          <p:nvPr/>
        </p:nvSpPr>
        <p:spPr>
          <a:xfrm>
            <a:off x="7421563" y="3548063"/>
            <a:ext cx="2992437" cy="2057400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7038" name="矩形 4097037"/>
          <p:cNvSpPr/>
          <p:nvPr/>
        </p:nvSpPr>
        <p:spPr>
          <a:xfrm>
            <a:off x="7421563" y="1628775"/>
            <a:ext cx="2992437" cy="1944688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7039" name="文本框 4097038"/>
          <p:cNvSpPr txBox="1"/>
          <p:nvPr/>
        </p:nvSpPr>
        <p:spPr>
          <a:xfrm>
            <a:off x="7421563" y="6092825"/>
            <a:ext cx="4159250" cy="765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zh-CN" altLang="en-US" sz="4400" dirty="0">
                <a:latin typeface="Times New Roman" panose="02020603050405020304" pitchFamily="18" charset="0"/>
              </a:rPr>
              <a:t>图③</a:t>
            </a:r>
            <a:endParaRPr lang="zh-CN" altLang="en-US" sz="4400" dirty="0">
              <a:latin typeface="Times New Roman" panose="02020603050405020304" pitchFamily="18" charset="0"/>
            </a:endParaRPr>
          </a:p>
        </p:txBody>
      </p:sp>
      <p:sp>
        <p:nvSpPr>
          <p:cNvPr id="4097040" name="任意多边形 4097039"/>
          <p:cNvSpPr/>
          <p:nvPr/>
        </p:nvSpPr>
        <p:spPr>
          <a:xfrm flipH="1">
            <a:off x="7439025" y="1628775"/>
            <a:ext cx="2974975" cy="3960813"/>
          </a:xfrm>
          <a:custGeom>
            <a:avLst/>
            <a:gdLst/>
            <a:ahLst/>
            <a:cxnLst/>
            <a:pathLst>
              <a:path w="855" h="2877">
                <a:moveTo>
                  <a:pt x="0" y="2877"/>
                </a:moveTo>
                <a:lnTo>
                  <a:pt x="855" y="0"/>
                </a:lnTo>
              </a:path>
            </a:pathLst>
          </a:custGeom>
          <a:noFill/>
          <a:ln w="57150" cap="flat" cmpd="sng">
            <a:solidFill>
              <a:srgbClr val="00CC00">
                <a:alpha val="100000"/>
              </a:srgbClr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7041" name="文本框 4097040"/>
          <p:cNvSpPr txBox="1"/>
          <p:nvPr/>
        </p:nvSpPr>
        <p:spPr>
          <a:xfrm>
            <a:off x="8467725" y="5591175"/>
            <a:ext cx="7874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7042" name="文本框 4097041"/>
          <p:cNvSpPr txBox="1"/>
          <p:nvPr/>
        </p:nvSpPr>
        <p:spPr>
          <a:xfrm>
            <a:off x="10895013" y="5322888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7043" name="文本框 4097042"/>
          <p:cNvSpPr txBox="1"/>
          <p:nvPr/>
        </p:nvSpPr>
        <p:spPr>
          <a:xfrm>
            <a:off x="6784658" y="5323205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D</a:t>
            </a:r>
            <a:endParaRPr lang="en-US" altLang="zh-CN" sz="36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7044" name="文本框 4097043"/>
          <p:cNvSpPr txBox="1"/>
          <p:nvPr/>
        </p:nvSpPr>
        <p:spPr>
          <a:xfrm>
            <a:off x="6734175" y="3242310"/>
            <a:ext cx="1128713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latin typeface="Times New Roman" panose="02020603050405020304" pitchFamily="18" charset="0"/>
              </a:rPr>
              <a:t>C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4097045" name="文本框 4097044"/>
          <p:cNvSpPr txBox="1"/>
          <p:nvPr/>
        </p:nvSpPr>
        <p:spPr>
          <a:xfrm>
            <a:off x="6732588" y="1282383"/>
            <a:ext cx="1130300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bg1"/>
              </a:buClr>
            </a:pPr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7046" name="文本框 4097045"/>
          <p:cNvSpPr txBox="1"/>
          <p:nvPr/>
        </p:nvSpPr>
        <p:spPr>
          <a:xfrm>
            <a:off x="6733858" y="4159250"/>
            <a:ext cx="7874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40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7047" name="文本框 4097046"/>
          <p:cNvSpPr txBox="1"/>
          <p:nvPr/>
        </p:nvSpPr>
        <p:spPr>
          <a:xfrm>
            <a:off x="6904673" y="2311718"/>
            <a:ext cx="7874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30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7048" name="文本框 4097047"/>
          <p:cNvSpPr txBox="1"/>
          <p:nvPr/>
        </p:nvSpPr>
        <p:spPr>
          <a:xfrm>
            <a:off x="2543175" y="333375"/>
            <a:ext cx="7874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30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7049" name="文本框 4097048"/>
          <p:cNvSpPr txBox="1"/>
          <p:nvPr/>
        </p:nvSpPr>
        <p:spPr>
          <a:xfrm>
            <a:off x="814388" y="1773238"/>
            <a:ext cx="7874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40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097050" name="文本框 4097049"/>
          <p:cNvSpPr txBox="1"/>
          <p:nvPr/>
        </p:nvSpPr>
        <p:spPr>
          <a:xfrm>
            <a:off x="1185545" y="3141663"/>
            <a:ext cx="7874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graphicFrame>
        <p:nvGraphicFramePr>
          <p:cNvPr id="4097051" name="对象 4097050"/>
          <p:cNvGraphicFramePr/>
          <p:nvPr/>
        </p:nvGraphicFramePr>
        <p:xfrm>
          <a:off x="431800" y="5300663"/>
          <a:ext cx="6054725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306830" imgH="254000" progId="Equation.3">
                  <p:embed/>
                </p:oleObj>
              </mc:Choice>
              <mc:Fallback>
                <p:oleObj name="" r:id="rId1" imgW="1306830" imgH="2540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1800" y="5300663"/>
                        <a:ext cx="6054725" cy="882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418388" y="312579"/>
          <a:ext cx="2347595" cy="595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800100" imgH="203200" progId="Equation.KSEE3">
                  <p:embed/>
                </p:oleObj>
              </mc:Choice>
              <mc:Fallback>
                <p:oleObj name="" r:id="rId3" imgW="800100" imgH="203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418388" y="312579"/>
                        <a:ext cx="2347595" cy="5956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70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滑动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3" name="云形标注 10242"/>
          <p:cNvSpPr/>
          <p:nvPr/>
        </p:nvSpPr>
        <p:spPr>
          <a:xfrm>
            <a:off x="2963545" y="536893"/>
            <a:ext cx="3527425" cy="865187"/>
          </a:xfrm>
          <a:prstGeom prst="cloudCallout">
            <a:avLst>
              <a:gd name="adj1" fmla="val -20338"/>
              <a:gd name="adj2" fmla="val 7660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思考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6875" y="1968500"/>
            <a:ext cx="569214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/>
              <a:t>上题中的长、宽、高分别为</a:t>
            </a:r>
            <a:endParaRPr lang="zh-CN" altLang="en-US" sz="3600" b="1"/>
          </a:p>
        </p:txBody>
      </p:sp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256020" y="1980407"/>
          <a:ext cx="3092450" cy="633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54100" imgH="215900" progId="Equation.KSEE3">
                  <p:embed/>
                </p:oleObj>
              </mc:Choice>
              <mc:Fallback>
                <p:oleObj name="" r:id="rId1" imgW="1054100" imgH="2159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56020" y="1980407"/>
                        <a:ext cx="3092450" cy="6330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96875" y="2726055"/>
            <a:ext cx="772985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/>
              <a:t>如何走才能使得</a:t>
            </a:r>
            <a:r>
              <a:rPr lang="en-US" altLang="zh-CN" sz="3600" b="1"/>
              <a:t>A</a:t>
            </a:r>
            <a:r>
              <a:rPr lang="zh-CN" altLang="en-US" sz="3600" b="1"/>
              <a:t>到</a:t>
            </a:r>
            <a:r>
              <a:rPr lang="en-US" altLang="zh-CN" sz="3600" b="1"/>
              <a:t>B</a:t>
            </a:r>
            <a:r>
              <a:rPr lang="zh-CN" altLang="en-US" sz="3600" b="1"/>
              <a:t>的距离最短呢？</a:t>
            </a:r>
            <a:endParaRPr lang="zh-CN" altLang="en-US" sz="3600" b="1"/>
          </a:p>
        </p:txBody>
      </p:sp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96875" y="3526315"/>
          <a:ext cx="7226300" cy="670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3" imgW="2463165" imgH="228600" progId="Equation.KSEE3">
                  <p:embed/>
                </p:oleObj>
              </mc:Choice>
              <mc:Fallback>
                <p:oleObj name="" r:id="rId3" imgW="2463165" imgH="2286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6875" y="3526315"/>
                        <a:ext cx="7226300" cy="6705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84163" y="4357530"/>
          <a:ext cx="7451725" cy="670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5" imgW="2540000" imgH="228600" progId="Equation.KSEE3">
                  <p:embed/>
                </p:oleObj>
              </mc:Choice>
              <mc:Fallback>
                <p:oleObj name="" r:id="rId5" imgW="2540000" imgH="2286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4163" y="4357530"/>
                        <a:ext cx="7451725" cy="6705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83528" y="5174140"/>
          <a:ext cx="7451725" cy="670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" name="" r:id="rId7" imgW="2540000" imgH="228600" progId="Equation.KSEE3">
                  <p:embed/>
                </p:oleObj>
              </mc:Choice>
              <mc:Fallback>
                <p:oleObj name="" r:id="rId7" imgW="2540000" imgH="2286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3528" y="5174140"/>
                        <a:ext cx="7451725" cy="6705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83845" y="5844383"/>
          <a:ext cx="4583430" cy="5962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" name="" r:id="rId9" imgW="1562100" imgH="203200" progId="Equation.KSEE3">
                  <p:embed/>
                </p:oleObj>
              </mc:Choice>
              <mc:Fallback>
                <p:oleObj name="" r:id="rId9" imgW="1562100" imgH="203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83845" y="5844383"/>
                        <a:ext cx="4583430" cy="5962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6242" name="Text Box 17"/>
          <p:cNvSpPr txBox="1"/>
          <p:nvPr/>
        </p:nvSpPr>
        <p:spPr>
          <a:xfrm>
            <a:off x="7037388" y="2430463"/>
            <a:ext cx="7270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6243" name="直接连接符 50265"/>
          <p:cNvSpPr/>
          <p:nvPr/>
        </p:nvSpPr>
        <p:spPr>
          <a:xfrm flipH="1">
            <a:off x="9147175" y="3716338"/>
            <a:ext cx="96838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44" name="文本框 50272"/>
          <p:cNvSpPr txBox="1"/>
          <p:nvPr/>
        </p:nvSpPr>
        <p:spPr>
          <a:xfrm>
            <a:off x="8702675" y="3494088"/>
            <a:ext cx="4810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2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7412" name="Line 46"/>
          <p:cNvSpPr/>
          <p:nvPr/>
        </p:nvSpPr>
        <p:spPr>
          <a:xfrm flipV="1">
            <a:off x="7685088" y="3711575"/>
            <a:ext cx="1974850" cy="4763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ash"/>
            <a:headEnd type="none" w="med" len="med"/>
            <a:tailEnd type="none" w="lg" len="lg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46" name="文本框 50274"/>
          <p:cNvSpPr txBox="1"/>
          <p:nvPr/>
        </p:nvSpPr>
        <p:spPr>
          <a:xfrm>
            <a:off x="9434513" y="4327525"/>
            <a:ext cx="4810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1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47" name="直接连接符 50259"/>
          <p:cNvSpPr/>
          <p:nvPr/>
        </p:nvSpPr>
        <p:spPr>
          <a:xfrm>
            <a:off x="7642225" y="4341813"/>
            <a:ext cx="0" cy="71437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15" name="Line 47"/>
          <p:cNvSpPr/>
          <p:nvPr/>
        </p:nvSpPr>
        <p:spPr>
          <a:xfrm flipH="1" flipV="1">
            <a:off x="7627938" y="2735263"/>
            <a:ext cx="19050" cy="1665287"/>
          </a:xfrm>
          <a:prstGeom prst="line">
            <a:avLst/>
          </a:prstGeom>
          <a:ln w="28575" cap="sq" cmpd="sng">
            <a:solidFill>
              <a:srgbClr val="FF0000"/>
            </a:solidFill>
            <a:prstDash val="sysDash"/>
            <a:headEnd type="none" w="med" len="med"/>
            <a:tailEnd type="none" w="lg" len="lg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49" name="文本框 50283"/>
          <p:cNvSpPr txBox="1"/>
          <p:nvPr/>
        </p:nvSpPr>
        <p:spPr>
          <a:xfrm>
            <a:off x="6651625" y="4349750"/>
            <a:ext cx="887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-4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50" name="文本框 50282"/>
          <p:cNvSpPr txBox="1"/>
          <p:nvPr/>
        </p:nvSpPr>
        <p:spPr>
          <a:xfrm>
            <a:off x="7159625" y="4340225"/>
            <a:ext cx="8905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-3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51" name="文本框 50279"/>
          <p:cNvSpPr txBox="1"/>
          <p:nvPr/>
        </p:nvSpPr>
        <p:spPr>
          <a:xfrm>
            <a:off x="7667625" y="4344988"/>
            <a:ext cx="887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-2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52" name="文本框 50278"/>
          <p:cNvSpPr txBox="1"/>
          <p:nvPr/>
        </p:nvSpPr>
        <p:spPr>
          <a:xfrm>
            <a:off x="8329613" y="4327525"/>
            <a:ext cx="6731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-1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53" name="文本框 50286"/>
          <p:cNvSpPr txBox="1"/>
          <p:nvPr/>
        </p:nvSpPr>
        <p:spPr>
          <a:xfrm>
            <a:off x="8453438" y="4487863"/>
            <a:ext cx="8858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-1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54" name="文本框 50275"/>
          <p:cNvSpPr txBox="1"/>
          <p:nvPr/>
        </p:nvSpPr>
        <p:spPr>
          <a:xfrm>
            <a:off x="9966325" y="4327525"/>
            <a:ext cx="479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2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55" name="文本框 50277"/>
          <p:cNvSpPr txBox="1"/>
          <p:nvPr/>
        </p:nvSpPr>
        <p:spPr>
          <a:xfrm>
            <a:off x="10474325" y="4327525"/>
            <a:ext cx="479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3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56" name="文本框 50271"/>
          <p:cNvSpPr txBox="1"/>
          <p:nvPr/>
        </p:nvSpPr>
        <p:spPr>
          <a:xfrm>
            <a:off x="8713788" y="3862388"/>
            <a:ext cx="479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1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57" name="文本框 50285"/>
          <p:cNvSpPr txBox="1"/>
          <p:nvPr/>
        </p:nvSpPr>
        <p:spPr>
          <a:xfrm>
            <a:off x="8620125" y="2854325"/>
            <a:ext cx="6048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4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58" name="文本框 50284"/>
          <p:cNvSpPr txBox="1"/>
          <p:nvPr/>
        </p:nvSpPr>
        <p:spPr>
          <a:xfrm>
            <a:off x="8601075" y="2486025"/>
            <a:ext cx="6731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5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59" name="文本框 1"/>
          <p:cNvSpPr txBox="1"/>
          <p:nvPr/>
        </p:nvSpPr>
        <p:spPr>
          <a:xfrm>
            <a:off x="433388" y="957263"/>
            <a:ext cx="11491912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、如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图，在平面直角坐标系中有两点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(-3,5),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(1,2)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求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两点间的距离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6260" name="Line 46"/>
          <p:cNvSpPr/>
          <p:nvPr/>
        </p:nvSpPr>
        <p:spPr>
          <a:xfrm flipV="1">
            <a:off x="6842125" y="4400550"/>
            <a:ext cx="4897438" cy="12700"/>
          </a:xfrm>
          <a:prstGeom prst="line">
            <a:avLst/>
          </a:prstGeom>
          <a:ln w="31750" cap="sq" cmpd="sng">
            <a:solidFill>
              <a:schemeClr val="tx1"/>
            </a:solidFill>
            <a:prstDash val="solid"/>
            <a:headEnd type="none" w="med" len="med"/>
            <a:tailEnd type="triangle" w="lg" len="lg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61" name="Line 47"/>
          <p:cNvSpPr/>
          <p:nvPr/>
        </p:nvSpPr>
        <p:spPr>
          <a:xfrm flipH="1" flipV="1">
            <a:off x="9147175" y="2162175"/>
            <a:ext cx="0" cy="3214688"/>
          </a:xfrm>
          <a:prstGeom prst="line">
            <a:avLst/>
          </a:prstGeom>
          <a:ln w="31750" cap="sq" cmpd="sng">
            <a:solidFill>
              <a:schemeClr val="tx1"/>
            </a:solidFill>
            <a:prstDash val="solid"/>
            <a:headEnd type="none" w="med" len="med"/>
            <a:tailEnd type="triangle" w="lg" len="lg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62" name="文本框 50254"/>
          <p:cNvSpPr txBox="1"/>
          <p:nvPr/>
        </p:nvSpPr>
        <p:spPr>
          <a:xfrm>
            <a:off x="9148763" y="1920875"/>
            <a:ext cx="6715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i="1">
                <a:latin typeface="Times New Roman" panose="02020603050405020304" pitchFamily="18" charset="0"/>
              </a:rPr>
              <a:t>y</a:t>
            </a:r>
            <a:endParaRPr lang="en-US" altLang="zh-CN" sz="2400" i="1">
              <a:latin typeface="Times New Roman" panose="02020603050405020304" pitchFamily="18" charset="0"/>
            </a:endParaRPr>
          </a:p>
        </p:txBody>
      </p:sp>
      <p:sp>
        <p:nvSpPr>
          <p:cNvPr id="4106263" name="文本框 50255"/>
          <p:cNvSpPr txBox="1"/>
          <p:nvPr/>
        </p:nvSpPr>
        <p:spPr>
          <a:xfrm>
            <a:off x="9028113" y="4333875"/>
            <a:ext cx="6715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i="1">
                <a:latin typeface="Times New Roman" panose="02020603050405020304" pitchFamily="18" charset="0"/>
              </a:rPr>
              <a:t>O</a:t>
            </a:r>
            <a:endParaRPr lang="en-US" altLang="zh-CN" sz="2400" i="1">
              <a:latin typeface="Times New Roman" panose="02020603050405020304" pitchFamily="18" charset="0"/>
            </a:endParaRPr>
          </a:p>
        </p:txBody>
      </p:sp>
      <p:sp>
        <p:nvSpPr>
          <p:cNvPr id="4106264" name="文本框 50256"/>
          <p:cNvSpPr txBox="1"/>
          <p:nvPr/>
        </p:nvSpPr>
        <p:spPr>
          <a:xfrm>
            <a:off x="11383963" y="4327525"/>
            <a:ext cx="6715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i="1">
                <a:latin typeface="Times New Roman" panose="02020603050405020304" pitchFamily="18" charset="0"/>
              </a:rPr>
              <a:t>x</a:t>
            </a:r>
            <a:endParaRPr lang="en-US" altLang="zh-CN" sz="2400" i="1">
              <a:latin typeface="Times New Roman" panose="02020603050405020304" pitchFamily="18" charset="0"/>
            </a:endParaRPr>
          </a:p>
        </p:txBody>
      </p:sp>
      <p:sp>
        <p:nvSpPr>
          <p:cNvPr id="4106265" name="直接连接符 50257"/>
          <p:cNvSpPr/>
          <p:nvPr/>
        </p:nvSpPr>
        <p:spPr>
          <a:xfrm>
            <a:off x="8151813" y="4341813"/>
            <a:ext cx="0" cy="71437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66" name="直接连接符 50258"/>
          <p:cNvSpPr/>
          <p:nvPr/>
        </p:nvSpPr>
        <p:spPr>
          <a:xfrm>
            <a:off x="8666163" y="4341813"/>
            <a:ext cx="0" cy="71437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67" name="直接连接符 50260"/>
          <p:cNvSpPr/>
          <p:nvPr/>
        </p:nvSpPr>
        <p:spPr>
          <a:xfrm>
            <a:off x="9653588" y="4332288"/>
            <a:ext cx="0" cy="71437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68" name="直接连接符 50261"/>
          <p:cNvSpPr/>
          <p:nvPr/>
        </p:nvSpPr>
        <p:spPr>
          <a:xfrm>
            <a:off x="10204450" y="4341813"/>
            <a:ext cx="0" cy="71437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69" name="直接连接符 50262"/>
          <p:cNvSpPr/>
          <p:nvPr/>
        </p:nvSpPr>
        <p:spPr>
          <a:xfrm>
            <a:off x="10744200" y="4341813"/>
            <a:ext cx="0" cy="71437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70" name="直接连接符 50263"/>
          <p:cNvSpPr/>
          <p:nvPr/>
        </p:nvSpPr>
        <p:spPr>
          <a:xfrm>
            <a:off x="7165975" y="4341813"/>
            <a:ext cx="0" cy="71437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71" name="直接连接符 50264"/>
          <p:cNvSpPr/>
          <p:nvPr/>
        </p:nvSpPr>
        <p:spPr>
          <a:xfrm flipH="1">
            <a:off x="9147175" y="4076700"/>
            <a:ext cx="96838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72" name="直接连接符 50267"/>
          <p:cNvSpPr/>
          <p:nvPr/>
        </p:nvSpPr>
        <p:spPr>
          <a:xfrm flipH="1">
            <a:off x="9147175" y="3025775"/>
            <a:ext cx="96838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73" name="直接连接符 50268"/>
          <p:cNvSpPr/>
          <p:nvPr/>
        </p:nvSpPr>
        <p:spPr>
          <a:xfrm flipH="1">
            <a:off x="9147175" y="2665413"/>
            <a:ext cx="96838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74" name="文本框 50273"/>
          <p:cNvSpPr txBox="1"/>
          <p:nvPr/>
        </p:nvSpPr>
        <p:spPr>
          <a:xfrm>
            <a:off x="8713788" y="3157538"/>
            <a:ext cx="479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>
                <a:latin typeface="Times New Roman" panose="02020603050405020304" pitchFamily="18" charset="0"/>
              </a:rPr>
              <a:t>3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4106275" name="直接连接符 50280"/>
          <p:cNvSpPr/>
          <p:nvPr/>
        </p:nvSpPr>
        <p:spPr>
          <a:xfrm flipH="1">
            <a:off x="9158288" y="3363913"/>
            <a:ext cx="96837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76" name="直接连接符 50281"/>
          <p:cNvSpPr/>
          <p:nvPr/>
        </p:nvSpPr>
        <p:spPr>
          <a:xfrm flipH="1">
            <a:off x="9164638" y="4737100"/>
            <a:ext cx="96837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77" name="椭圆 5381"/>
          <p:cNvSpPr/>
          <p:nvPr/>
        </p:nvSpPr>
        <p:spPr>
          <a:xfrm>
            <a:off x="7577138" y="2665413"/>
            <a:ext cx="107950" cy="9207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78" name="椭圆 5381"/>
          <p:cNvSpPr/>
          <p:nvPr/>
        </p:nvSpPr>
        <p:spPr>
          <a:xfrm>
            <a:off x="9609138" y="3676650"/>
            <a:ext cx="107950" cy="9207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6279" name="Text Box 17"/>
          <p:cNvSpPr txBox="1"/>
          <p:nvPr/>
        </p:nvSpPr>
        <p:spPr>
          <a:xfrm>
            <a:off x="9699625" y="3340100"/>
            <a:ext cx="72707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53" name="Line 47"/>
          <p:cNvSpPr/>
          <p:nvPr/>
        </p:nvSpPr>
        <p:spPr>
          <a:xfrm flipH="1" flipV="1">
            <a:off x="7667625" y="2735263"/>
            <a:ext cx="1941513" cy="976312"/>
          </a:xfrm>
          <a:prstGeom prst="line">
            <a:avLst/>
          </a:prstGeom>
          <a:ln w="28575" cap="sq" cmpd="sng">
            <a:solidFill>
              <a:srgbClr val="FF0000"/>
            </a:solidFill>
            <a:prstDash val="sysDash"/>
            <a:headEnd type="none" w="med" len="med"/>
            <a:tailEnd type="none" w="lg" len="lg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54" name="Text Box 17"/>
          <p:cNvSpPr txBox="1"/>
          <p:nvPr/>
        </p:nvSpPr>
        <p:spPr>
          <a:xfrm>
            <a:off x="7094538" y="3467100"/>
            <a:ext cx="72707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55" name="Line 47"/>
          <p:cNvSpPr/>
          <p:nvPr/>
        </p:nvSpPr>
        <p:spPr>
          <a:xfrm flipH="1" flipV="1">
            <a:off x="9642475" y="3716338"/>
            <a:ext cx="20638" cy="679450"/>
          </a:xfrm>
          <a:prstGeom prst="line">
            <a:avLst/>
          </a:prstGeom>
          <a:ln w="28575" cap="sq" cmpd="sng">
            <a:solidFill>
              <a:srgbClr val="FF0000"/>
            </a:solidFill>
            <a:prstDash val="sysDash"/>
            <a:headEnd type="none" w="med" len="med"/>
            <a:tailEnd type="none" w="lg" len="lg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87363" y="1952625"/>
            <a:ext cx="6354762" cy="3622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解：如图，过点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作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轴的垂线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过点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作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轴的垂线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相交于点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连接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=5-2=3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=3+1=4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在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Rt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中，由勾股定理得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两点间的距离为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5.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4106284" name="对象 1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31838" y="4044950"/>
          <a:ext cx="4249737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1473200" imgH="254000" progId="Equation.KSEE3">
                  <p:embed/>
                </p:oleObj>
              </mc:Choice>
              <mc:Fallback>
                <p:oleObj name="" r:id="rId1" imgW="1473200" imgH="254000" progId="Equation.KSEE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31838" y="4044950"/>
                        <a:ext cx="4249737" cy="54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" name="矩形 58"/>
          <p:cNvSpPr/>
          <p:nvPr/>
        </p:nvSpPr>
        <p:spPr>
          <a:xfrm>
            <a:off x="433388" y="5545138"/>
            <a:ext cx="11603037" cy="922337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CC0066"/>
            </a:solidFill>
            <a:prstDash val="sysDash"/>
            <a:round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方法总结：两点之间的距离公式：一般地，设平面上任意两点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4106286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370138" y="5905500"/>
          <a:ext cx="7450137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3276600" imgH="330200" progId="Equation.KSEE3">
                  <p:embed/>
                </p:oleObj>
              </mc:Choice>
              <mc:Fallback>
                <p:oleObj name="" r:id="rId3" imgW="3276600" imgH="330200" progId="Equation.KSEE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0138" y="5905500"/>
                        <a:ext cx="7450137" cy="561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6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60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charRg st="60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106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106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54" grpId="0"/>
      <p:bldP spid="5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8292" name="矩形 4108291"/>
          <p:cNvSpPr/>
          <p:nvPr/>
        </p:nvSpPr>
        <p:spPr>
          <a:xfrm>
            <a:off x="2735263" y="2514600"/>
            <a:ext cx="8342312" cy="22875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1.</a:t>
            </a:r>
            <a:r>
              <a:rPr lang="zh-CN" altLang="en-US" sz="3200">
                <a:latin typeface="Times New Roman" panose="02020603050405020304" pitchFamily="18" charset="0"/>
              </a:rPr>
              <a:t>本节课你又那些收获？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2</a:t>
            </a:r>
            <a:r>
              <a:rPr lang="zh-CN" altLang="en-US" sz="3200">
                <a:latin typeface="Times New Roman" panose="02020603050405020304" pitchFamily="18" charset="0"/>
              </a:rPr>
              <a:t>你还有那些疑惑？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3.</a:t>
            </a:r>
            <a:r>
              <a:rPr lang="zh-CN" altLang="en-US" sz="3200">
                <a:latin typeface="Times New Roman" panose="02020603050405020304" pitchFamily="18" charset="0"/>
              </a:rPr>
              <a:t>你认为本节还有哪些需要注意的地方？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4108293" name="矩形 4108292"/>
          <p:cNvSpPr/>
          <p:nvPr/>
        </p:nvSpPr>
        <p:spPr>
          <a:xfrm>
            <a:off x="1520825" y="650875"/>
            <a:ext cx="4792663" cy="1336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课堂总结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Office 主题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2016</Words>
  <Application>WPS 演示</Application>
  <PresentationFormat>自定义</PresentationFormat>
  <Paragraphs>419</Paragraphs>
  <Slides>23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35</vt:i4>
      </vt:variant>
      <vt:variant>
        <vt:lpstr>幻灯片标题</vt:lpstr>
      </vt:variant>
      <vt:variant>
        <vt:i4>23</vt:i4>
      </vt:variant>
    </vt:vector>
  </HeadingPairs>
  <TitlesOfParts>
    <vt:vector size="77" baseType="lpstr">
      <vt:lpstr>Arial</vt:lpstr>
      <vt:lpstr>宋体</vt:lpstr>
      <vt:lpstr>Wingdings</vt:lpstr>
      <vt:lpstr>Century Gothic</vt:lpstr>
      <vt:lpstr>Times New Roman</vt:lpstr>
      <vt:lpstr>黑体</vt:lpstr>
      <vt:lpstr>隶书</vt:lpstr>
      <vt:lpstr>方正小标宋简体</vt:lpstr>
      <vt:lpstr>楷体</vt:lpstr>
      <vt:lpstr>微软雅黑</vt:lpstr>
      <vt:lpstr>Arial Unicode MS</vt:lpstr>
      <vt:lpstr>Calibri</vt:lpstr>
      <vt:lpstr>Verdana</vt:lpstr>
      <vt:lpstr>楷体_GB2312</vt:lpstr>
      <vt:lpstr>Tahoma</vt:lpstr>
      <vt:lpstr>华文新魏</vt:lpstr>
      <vt:lpstr>新宋体</vt:lpstr>
      <vt:lpstr>Office 主题</vt:lpstr>
      <vt:lpstr>默认设计模板</vt:lpstr>
      <vt:lpstr>Equation.3</vt:lpstr>
      <vt:lpstr>Equation.DSMT4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Equation.DSMT4</vt:lpstr>
      <vt:lpstr>Equation.KSEE3</vt:lpstr>
      <vt:lpstr>Equation.KSEE3</vt:lpstr>
      <vt:lpstr>Equation.KSEE3</vt:lpstr>
      <vt:lpstr>Equation.3</vt:lpstr>
      <vt:lpstr>Equation.KSEE3</vt:lpstr>
      <vt:lpstr>Equation.3</vt:lpstr>
      <vt:lpstr>Equation.KSEE3</vt:lpstr>
      <vt:lpstr>Equation.3</vt:lpstr>
      <vt:lpstr>Equation.KSEE3</vt:lpstr>
      <vt:lpstr>Equation.KSEE3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WPS_134811978</cp:lastModifiedBy>
  <cp:revision>347</cp:revision>
  <dcterms:created xsi:type="dcterms:W3CDTF">2015-08-18T02:51:00Z</dcterms:created>
  <dcterms:modified xsi:type="dcterms:W3CDTF">2019-03-05T07:34:02Z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