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7" r:id="rId1"/>
  </p:sldMasterIdLst>
  <p:notesMasterIdLst>
    <p:notesMasterId r:id="rId17"/>
  </p:notesMasterIdLst>
  <p:sldIdLst>
    <p:sldId id="360" r:id="rId2"/>
    <p:sldId id="300" r:id="rId3"/>
    <p:sldId id="363" r:id="rId4"/>
    <p:sldId id="301" r:id="rId5"/>
    <p:sldId id="302" r:id="rId6"/>
    <p:sldId id="303" r:id="rId7"/>
    <p:sldId id="304" r:id="rId8"/>
    <p:sldId id="307" r:id="rId9"/>
    <p:sldId id="361" r:id="rId10"/>
    <p:sldId id="362" r:id="rId11"/>
    <p:sldId id="333" r:id="rId12"/>
    <p:sldId id="330" r:id="rId13"/>
    <p:sldId id="331" r:id="rId14"/>
    <p:sldId id="332" r:id="rId15"/>
    <p:sldId id="336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楷体" panose="02010609060101010101" pitchFamily="49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7EE"/>
    <a:srgbClr val="0000CC"/>
    <a:srgbClr val="FFFFFF"/>
    <a:srgbClr val="3333FF"/>
    <a:srgbClr val="006600"/>
    <a:srgbClr val="00A7FF"/>
    <a:srgbClr val="7AC3D7"/>
    <a:srgbClr val="59BBD8"/>
    <a:srgbClr val="F3D213"/>
    <a:srgbClr val="CFEA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1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CF644-8152-453A-9360-A942AD78BC89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F404F-23AF-4871-9546-0CE89197C8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968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13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36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90668" y="2992438"/>
            <a:ext cx="1784350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400" y="2819400"/>
            <a:ext cx="109728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8" y="3049588"/>
            <a:ext cx="83312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5E58B6-A16E-475E-AC81-0610BC81AF3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5673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073635-8650-4308-B413-4A21B78BBB9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661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A94A28-AEE3-4C32-B314-9D030230681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2084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BF961-021C-4E0C-AD83-EA1910640D0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526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3530E-3354-4B69-9389-4429530964D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515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2138AA-A57F-4817-8321-B5CA1858C9F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27325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F88A86-A321-489B-BE30-105DC67836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9000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A0838-9CF1-404C-B577-2EC512A4658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2807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47A7E1-8363-4584-A029-194DD63E1A5A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7072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8278E5-DDAB-472A-9B5F-0A92F17744E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9494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122240"/>
            <a:ext cx="2743200" cy="60086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122240"/>
            <a:ext cx="8026400" cy="60086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7E01D-1367-4C5F-818B-32AF9C11779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5305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r>
              <a:rPr lang="zh-CN" altLang="en-US"/>
              <a:t>单击图标添加表格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94836A1-535B-4054-AEC6-65C1391259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4134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8062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4" name="矩形 73"/>
          <p:cNvSpPr/>
          <p:nvPr userDrawn="1"/>
        </p:nvSpPr>
        <p:spPr>
          <a:xfrm>
            <a:off x="-1" y="0"/>
            <a:ext cx="12191999" cy="6713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144101" y="5122025"/>
            <a:ext cx="4898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prstClr val="black">
                    <a:lumMod val="85000"/>
                    <a:lumOff val="15000"/>
                  </a:prstClr>
                </a:solidFill>
              </a:defRPr>
            </a:lvl1pPr>
          </a:lstStyle>
          <a:p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同步到中考，基础到培优，名师一帮到底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7328431" y="5122025"/>
            <a:ext cx="2709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分层训练，多重拓展</a:t>
            </a:r>
            <a:endParaRPr lang="en-US" altLang="zh-CN" sz="2000" dirty="0">
              <a:solidFill>
                <a:prstClr val="black">
                  <a:lumMod val="85000"/>
                  <a:lumOff val="15000"/>
                </a:prst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5252">
            <a:off x="7465469" y="1310116"/>
            <a:ext cx="2435157" cy="329177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5304">
            <a:off x="1426706" y="881701"/>
            <a:ext cx="3767561" cy="3988595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" name="矩形 76"/>
          <p:cNvSpPr/>
          <p:nvPr userDrawn="1"/>
        </p:nvSpPr>
        <p:spPr>
          <a:xfrm>
            <a:off x="0" y="0"/>
            <a:ext cx="12192000" cy="671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8" name="图片 7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68" y="829840"/>
            <a:ext cx="1667587" cy="1667587"/>
          </a:xfrm>
          <a:prstGeom prst="rect">
            <a:avLst/>
          </a:prstGeom>
        </p:spPr>
      </p:pic>
      <p:sp>
        <p:nvSpPr>
          <p:cNvPr id="79" name="矩形 78"/>
          <p:cNvSpPr/>
          <p:nvPr userDrawn="1"/>
        </p:nvSpPr>
        <p:spPr>
          <a:xfrm>
            <a:off x="2953303" y="1218782"/>
            <a:ext cx="3074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“教材帮”微信平台：全国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50w+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师生、家长都在关注，每周更新，英语听力、微课视频、互动答疑、应考技巧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应有尽有！</a:t>
            </a:r>
          </a:p>
        </p:txBody>
      </p:sp>
      <p:sp>
        <p:nvSpPr>
          <p:cNvPr id="80" name="矩形 79"/>
          <p:cNvSpPr/>
          <p:nvPr userDrawn="1"/>
        </p:nvSpPr>
        <p:spPr>
          <a:xfrm>
            <a:off x="8111903" y="808431"/>
            <a:ext cx="29067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初中化学教师群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QQ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扫码加群，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及时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获取更多一手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优质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教学资源、新书试用等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老师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专享福利；与千余名一线优秀教师实时交流教学教研信息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……</a:t>
            </a:r>
          </a:p>
        </p:txBody>
      </p:sp>
      <p:cxnSp>
        <p:nvCxnSpPr>
          <p:cNvPr id="81" name="直接连接符 80"/>
          <p:cNvCxnSpPr/>
          <p:nvPr userDrawn="1"/>
        </p:nvCxnSpPr>
        <p:spPr>
          <a:xfrm>
            <a:off x="1181735" y="3543974"/>
            <a:ext cx="985837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 userDrawn="1"/>
        </p:nvSpPr>
        <p:spPr>
          <a:xfrm>
            <a:off x="1621440" y="2473436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微信公众号</a:t>
            </a:r>
          </a:p>
        </p:txBody>
      </p:sp>
      <p:sp>
        <p:nvSpPr>
          <p:cNvPr id="83" name="矩形 82"/>
          <p:cNvSpPr/>
          <p:nvPr userDrawn="1"/>
        </p:nvSpPr>
        <p:spPr>
          <a:xfrm>
            <a:off x="2947462" y="3915979"/>
            <a:ext cx="8075087" cy="110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天星用户中心老师专区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扫码注册，立即进入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0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元领书、编委招募、校园活动赞助、图书团购等老师专用通道；天星所有图书增值可一站式查看下载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</a:p>
        </p:txBody>
      </p:sp>
      <p:sp>
        <p:nvSpPr>
          <p:cNvPr id="84" name="文本框 83"/>
          <p:cNvSpPr txBox="1"/>
          <p:nvPr userDrawn="1"/>
        </p:nvSpPr>
        <p:spPr>
          <a:xfrm>
            <a:off x="1497551" y="5443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天星用户中心</a:t>
            </a:r>
          </a:p>
        </p:txBody>
      </p:sp>
      <p:pic>
        <p:nvPicPr>
          <p:cNvPr id="85" name="图片 84" descr="含标-课件二维码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3068" y="3817899"/>
            <a:ext cx="1580236" cy="1580236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22" y="722870"/>
            <a:ext cx="1804508" cy="2472844"/>
          </a:xfrm>
          <a:prstGeom prst="rect">
            <a:avLst/>
          </a:prstGeom>
        </p:spPr>
      </p:pic>
      <p:sp>
        <p:nvSpPr>
          <p:cNvPr id="87" name="矩形 86"/>
          <p:cNvSpPr/>
          <p:nvPr userDrawn="1"/>
        </p:nvSpPr>
        <p:spPr>
          <a:xfrm>
            <a:off x="2945057" y="826640"/>
            <a:ext cx="26516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上千套优质课件免费下载！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73636" y="388969"/>
            <a:ext cx="2237426" cy="621846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1068149" y="1010815"/>
            <a:ext cx="10058399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天星教育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配套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课件版权声明</a:t>
            </a:r>
            <a:endParaRPr lang="en-US" altLang="zh-CN" sz="20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本系列课件为河南天星教育传媒股份有限公司旗下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品牌图书配属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课件，由天星教育开发，并拥有所有版权。本系列仅用于个人学习欣赏、教学研究，及其他非商业性或非盈利性用途。使用者须遵守著作权法及其他相关法律规定，不得侵犯本集团及相关权利人的合法权利。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将本课件任何内容用于其他用途时，应获得本公司授权，如未经授权用于商业或盈利用途，一经发现，我司将追究侵权者的法律责任。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课件中的个别视频未找到原作者，天星教育尊重版权，如课件中有您的作品，请通过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微信公众号与我们联系，我们在核实后将按照相关规定支付相关费用。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河南天星教育传媒股份有限公司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106172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122238"/>
            <a:ext cx="1005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719263"/>
            <a:ext cx="109728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1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DF9A8196-CC02-49BB-BBCF-696B1B2B7FD2}" type="slidenum">
              <a:rPr lang="en-US" altLang="zh-CN" smtClean="0"/>
              <a:pPr/>
              <a:t>‹#›</a:t>
            </a:fld>
            <a:endParaRPr lang="en-US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0871201" y="152400"/>
            <a:ext cx="1056217" cy="129540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</p:grpSp>
    </p:spTree>
    <p:extLst>
      <p:ext uri="{BB962C8B-B14F-4D97-AF65-F5344CB8AC3E}">
        <p14:creationId xmlns:p14="http://schemas.microsoft.com/office/powerpoint/2010/main" val="3334617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49" r:id="rId14"/>
    <p:sldLayoutId id="2147483655" r:id="rId15"/>
    <p:sldLayoutId id="2147483657" r:id="rId16"/>
    <p:sldLayoutId id="2147483665" r:id="rId17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603315" y="1992477"/>
            <a:ext cx="10982227" cy="963369"/>
          </a:xfrm>
          <a:prstGeom prst="roundRect">
            <a:avLst>
              <a:gd name="adj" fmla="val 50000"/>
            </a:avLst>
          </a:prstGeom>
          <a:solidFill>
            <a:srgbClr val="BDD7EE"/>
          </a:solidFill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课题</a:t>
            </a:r>
            <a:r>
              <a:rPr lang="en-US" altLang="zh-CN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化学是一门以实验为基础的科学</a:t>
            </a: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6C63D568-F6F0-4739-BB82-84FA1A90D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96083"/>
            <a:ext cx="669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60FE49DD-BEEB-4C7F-8246-C4A35BCFA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2" y="4813045"/>
            <a:ext cx="62134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中山大学附属中学 －－ 邓作逵 老师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2947B93C-E02E-4085-AF3C-47A1F3AE4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318" y="3592058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探究二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对人体吸入的空气和呼出的气体的探究</a:t>
            </a:r>
            <a:endParaRPr kumimoji="1" lang="zh-CN" altLang="en-US" sz="32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"/>
          <p:cNvSpPr txBox="1"/>
          <p:nvPr/>
        </p:nvSpPr>
        <p:spPr>
          <a:xfrm>
            <a:off x="894783" y="1891142"/>
            <a:ext cx="10587064" cy="3869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1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.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认识实验是学习化学的重要途径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学习观察和描述化学实验 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的方法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根据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对比实验，知道空气与呼出的气体中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CO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、水蒸气含量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的不同，并能设计实验进行验证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初步了解实验探究的过程，在教师指导下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能根据一定方案进行实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，并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通过观察和分析得出结论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7" name="圆角矩形 7">
            <a:extLst>
              <a:ext uri="{FF2B5EF4-FFF2-40B4-BE49-F238E27FC236}">
                <a16:creationId xmlns:a16="http://schemas.microsoft.com/office/drawing/2014/main" id="{617F50C3-5DE3-4C71-8584-AD1831D63A96}"/>
              </a:ext>
            </a:extLst>
          </p:cNvPr>
          <p:cNvSpPr/>
          <p:nvPr/>
        </p:nvSpPr>
        <p:spPr>
          <a:xfrm>
            <a:off x="4663869" y="939508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5F2009-9508-43DD-9BFC-2EAFB8BD6D0B}"/>
              </a:ext>
            </a:extLst>
          </p:cNvPr>
          <p:cNvSpPr txBox="1"/>
          <p:nvPr/>
        </p:nvSpPr>
        <p:spPr>
          <a:xfrm>
            <a:off x="4767752" y="1130091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补充实验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CFD3F3-BC62-4FF1-A11C-CAF986FF905F}"/>
              </a:ext>
            </a:extLst>
          </p:cNvPr>
          <p:cNvSpPr txBox="1"/>
          <p:nvPr/>
        </p:nvSpPr>
        <p:spPr>
          <a:xfrm>
            <a:off x="596817" y="2050142"/>
            <a:ext cx="962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观察木条在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中的燃烧。学习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鉴别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两种气体的方法。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90B72680-C8F6-4907-B20F-BE597A5C2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491066"/>
              </p:ext>
            </p:extLst>
          </p:nvPr>
        </p:nvGraphicFramePr>
        <p:xfrm>
          <a:off x="596817" y="2923702"/>
          <a:ext cx="11095784" cy="2876023"/>
        </p:xfrm>
        <a:graphic>
          <a:graphicData uri="http://schemas.openxmlformats.org/drawingml/2006/table">
            <a:tbl>
              <a:tblPr/>
              <a:tblGrid>
                <a:gridCol w="3102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9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3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23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4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、燃着的木条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、带火星的木条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、澄清石灰水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5">
            <a:extLst>
              <a:ext uri="{FF2B5EF4-FFF2-40B4-BE49-F238E27FC236}">
                <a16:creationId xmlns:a16="http://schemas.microsoft.com/office/drawing/2014/main" id="{0E30F1D9-5DCD-4B4C-B8FA-16C6DCB434C5}"/>
              </a:ext>
            </a:extLst>
          </p:cNvPr>
          <p:cNvSpPr txBox="1"/>
          <p:nvPr/>
        </p:nvSpPr>
        <p:spPr>
          <a:xfrm>
            <a:off x="4446628" y="3849204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木条燃烧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更旺盛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5596283-A72E-44F7-8F4A-274C0A81D58E}"/>
              </a:ext>
            </a:extLst>
          </p:cNvPr>
          <p:cNvSpPr txBox="1"/>
          <p:nvPr/>
        </p:nvSpPr>
        <p:spPr>
          <a:xfrm>
            <a:off x="7983751" y="3810802"/>
            <a:ext cx="3611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木条立即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熄灭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6B2F1CBD-4221-4DFA-A932-FE16CB5EEDA2}"/>
              </a:ext>
            </a:extLst>
          </p:cNvPr>
          <p:cNvSpPr txBox="1"/>
          <p:nvPr/>
        </p:nvSpPr>
        <p:spPr>
          <a:xfrm>
            <a:off x="4446628" y="4504545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木条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复燃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2C439361-96A8-489B-BFD2-0618F6214ECC}"/>
              </a:ext>
            </a:extLst>
          </p:cNvPr>
          <p:cNvSpPr txBox="1"/>
          <p:nvPr/>
        </p:nvSpPr>
        <p:spPr>
          <a:xfrm>
            <a:off x="7983751" y="4504545"/>
            <a:ext cx="284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木条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没有复燃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D4EBA7E8-9C65-47E3-868C-389E83712D98}"/>
              </a:ext>
            </a:extLst>
          </p:cNvPr>
          <p:cNvSpPr txBox="1"/>
          <p:nvPr/>
        </p:nvSpPr>
        <p:spPr>
          <a:xfrm>
            <a:off x="3701903" y="5208129"/>
            <a:ext cx="423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澄清石灰水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没有明显变化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03848F24-CF44-4FC9-8225-5EEEC576215D}"/>
              </a:ext>
            </a:extLst>
          </p:cNvPr>
          <p:cNvSpPr txBox="1"/>
          <p:nvPr/>
        </p:nvSpPr>
        <p:spPr>
          <a:xfrm>
            <a:off x="7983752" y="5208129"/>
            <a:ext cx="3171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变浑浊</a:t>
            </a:r>
          </a:p>
        </p:txBody>
      </p:sp>
    </p:spTree>
    <p:extLst>
      <p:ext uri="{BB962C8B-B14F-4D97-AF65-F5344CB8AC3E}">
        <p14:creationId xmlns:p14="http://schemas.microsoft.com/office/powerpoint/2010/main" val="288591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33404" y="561973"/>
            <a:ext cx="7725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你知道我们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吸入的空气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中主要含有哪些气体吗？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30596" y="1361768"/>
            <a:ext cx="8128000" cy="4593167"/>
          </a:xfrm>
          <a:prstGeom prst="ellipse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空气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887063" y="4608735"/>
            <a:ext cx="1623484" cy="111336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其他气体</a:t>
            </a:r>
          </a:p>
        </p:txBody>
      </p:sp>
      <p:sp>
        <p:nvSpPr>
          <p:cNvPr id="14" name="椭圆 13"/>
          <p:cNvSpPr/>
          <p:nvPr/>
        </p:nvSpPr>
        <p:spPr>
          <a:xfrm>
            <a:off x="7416064" y="3848920"/>
            <a:ext cx="1725084" cy="1212851"/>
          </a:xfrm>
          <a:prstGeom prst="ellipse">
            <a:avLst/>
          </a:prstGeom>
          <a:solidFill>
            <a:srgbClr val="CFEAF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水蒸气</a:t>
            </a:r>
          </a:p>
        </p:txBody>
      </p:sp>
      <p:sp>
        <p:nvSpPr>
          <p:cNvPr id="15" name="椭圆 14"/>
          <p:cNvSpPr/>
          <p:nvPr/>
        </p:nvSpPr>
        <p:spPr>
          <a:xfrm>
            <a:off x="7055540" y="1918725"/>
            <a:ext cx="1568498" cy="111336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二氧化碳</a:t>
            </a:r>
          </a:p>
        </p:txBody>
      </p:sp>
      <p:sp>
        <p:nvSpPr>
          <p:cNvPr id="16" name="椭圆 15"/>
          <p:cNvSpPr/>
          <p:nvPr/>
        </p:nvSpPr>
        <p:spPr>
          <a:xfrm>
            <a:off x="3807563" y="1689852"/>
            <a:ext cx="1638300" cy="1113367"/>
          </a:xfrm>
          <a:prstGeom prst="ellipse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氧气</a:t>
            </a:r>
          </a:p>
        </p:txBody>
      </p:sp>
      <p:sp>
        <p:nvSpPr>
          <p:cNvPr id="17" name="椭圆 16"/>
          <p:cNvSpPr/>
          <p:nvPr/>
        </p:nvSpPr>
        <p:spPr>
          <a:xfrm>
            <a:off x="2236996" y="3237135"/>
            <a:ext cx="1676400" cy="110278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氮气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7212" y="4159944"/>
            <a:ext cx="1171872" cy="223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01907" y="856639"/>
            <a:ext cx="71881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我们吸入的空气和呼出的气体一样吗？</a:t>
            </a:r>
            <a:endParaRPr lang="zh-CN" altLang="en-US" sz="32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左弧形箭头 12"/>
          <p:cNvSpPr/>
          <p:nvPr/>
        </p:nvSpPr>
        <p:spPr>
          <a:xfrm rot="6540000" flipH="1">
            <a:off x="3029610" y="3857405"/>
            <a:ext cx="445027" cy="1039835"/>
          </a:xfrm>
          <a:prstGeom prst="curvedRightArrow">
            <a:avLst/>
          </a:prstGeom>
          <a:solidFill>
            <a:srgbClr val="0000CC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左弧形箭头 17"/>
          <p:cNvSpPr/>
          <p:nvPr/>
        </p:nvSpPr>
        <p:spPr>
          <a:xfrm rot="16200000" flipH="1">
            <a:off x="3046300" y="2277336"/>
            <a:ext cx="366184" cy="939800"/>
          </a:xfrm>
          <a:prstGeom prst="curvedRightArrow">
            <a:avLst/>
          </a:prstGeom>
          <a:solidFill>
            <a:srgbClr val="FF000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03276" y="2564145"/>
            <a:ext cx="90601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氧气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5602" y="3792476"/>
            <a:ext cx="2348720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二氧化碳和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水</a:t>
            </a:r>
            <a:endParaRPr lang="zh-CN" altLang="en-US" sz="28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246881" y="2282181"/>
            <a:ext cx="3020592" cy="286485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84783" y="2457636"/>
            <a:ext cx="1326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细胞内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30466" y="2913420"/>
            <a:ext cx="67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4028" y="3752232"/>
            <a:ext cx="815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33381" y="2937868"/>
            <a:ext cx="1162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糖类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27457" y="3799052"/>
            <a:ext cx="167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能量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15705" y="2039620"/>
            <a:ext cx="4382713" cy="35795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/>
      <p:bldP spid="17" grpId="0"/>
      <p:bldP spid="4" grpId="0" animBg="1"/>
      <p:bldP spid="4" grpId="1" animBg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803275" y="731520"/>
            <a:ext cx="8159115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一、对人体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吸入的空气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的探究</a:t>
            </a:r>
          </a:p>
        </p:txBody>
      </p:sp>
      <p:sp>
        <p:nvSpPr>
          <p:cNvPr id="28" name="下箭头标注 7"/>
          <p:cNvSpPr/>
          <p:nvPr/>
        </p:nvSpPr>
        <p:spPr>
          <a:xfrm rot="16200000">
            <a:off x="340390" y="3033248"/>
            <a:ext cx="2556388" cy="1406013"/>
          </a:xfrm>
          <a:prstGeom prst="downArrowCallout">
            <a:avLst/>
          </a:prstGeom>
          <a:solidFill>
            <a:srgbClr val="006600"/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实验前的准备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29" name="圆角矩形 7"/>
          <p:cNvSpPr/>
          <p:nvPr/>
        </p:nvSpPr>
        <p:spPr>
          <a:xfrm>
            <a:off x="2999876" y="4695586"/>
            <a:ext cx="6802169" cy="63482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base" hangingPunct="1"/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二、学习收集吸入空气和呼出气体的方法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0" name="圆角矩形 11"/>
          <p:cNvSpPr/>
          <p:nvPr/>
        </p:nvSpPr>
        <p:spPr>
          <a:xfrm>
            <a:off x="2999876" y="2137494"/>
            <a:ext cx="7546886" cy="696682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一、了解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氧气、二氧化碳、水蒸气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的相关性质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442309" y="2450599"/>
            <a:ext cx="436849" cy="2556389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3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6"/>
          <p:cNvSpPr/>
          <p:nvPr/>
        </p:nvSpPr>
        <p:spPr>
          <a:xfrm>
            <a:off x="2734276" y="4106314"/>
            <a:ext cx="4373396" cy="684530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）水蒸气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遇冷会液化。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圆角矩形 5"/>
          <p:cNvSpPr/>
          <p:nvPr/>
        </p:nvSpPr>
        <p:spPr>
          <a:xfrm>
            <a:off x="2658999" y="923854"/>
            <a:ext cx="8634312" cy="1092835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）二氧化碳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可以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使澄清石灰水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变成白色浑浊液，</a:t>
            </a:r>
            <a:endParaRPr lang="en-US" altLang="zh-CN" sz="2800" b="1" strike="noStrike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浑浊物越多，说明气体中二氧化碳越多。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圆角矩形 4"/>
          <p:cNvSpPr/>
          <p:nvPr/>
        </p:nvSpPr>
        <p:spPr>
          <a:xfrm>
            <a:off x="2658999" y="2209957"/>
            <a:ext cx="9077372" cy="1092835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）氧气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可以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使带火星的木条复燃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。木条燃烧越旺，</a:t>
            </a:r>
            <a:endParaRPr lang="en-US" altLang="zh-CN" sz="2800" b="1" strike="noStrike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</a:t>
            </a:r>
            <a:r>
              <a:rPr lang="zh-CN" altLang="en-US" sz="2800" b="1" strike="noStrike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说明氧气越多。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左大括号 12"/>
          <p:cNvSpPr/>
          <p:nvPr/>
        </p:nvSpPr>
        <p:spPr>
          <a:xfrm>
            <a:off x="2299445" y="1266943"/>
            <a:ext cx="436848" cy="4577976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下箭头标注 7"/>
          <p:cNvSpPr/>
          <p:nvPr/>
        </p:nvSpPr>
        <p:spPr>
          <a:xfrm rot="16200000">
            <a:off x="28069" y="3052058"/>
            <a:ext cx="3530971" cy="1007745"/>
          </a:xfrm>
          <a:prstGeom prst="downArrowCallout">
            <a:avLst>
              <a:gd name="adj1" fmla="val 16254"/>
              <a:gd name="adj2" fmla="val 25000"/>
              <a:gd name="adj3" fmla="val 25000"/>
              <a:gd name="adj4" fmla="val 64977"/>
            </a:avLst>
          </a:prstGeom>
          <a:solidFill>
            <a:srgbClr val="0000CC"/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各气体的相关性质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8212513-ADC1-4B7A-B37F-B7FC17F667BB}"/>
              </a:ext>
            </a:extLst>
          </p:cNvPr>
          <p:cNvSpPr txBox="1"/>
          <p:nvPr/>
        </p:nvSpPr>
        <p:spPr>
          <a:xfrm>
            <a:off x="2736293" y="3549292"/>
            <a:ext cx="6117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800" b="1" strike="noStrike" noProof="1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）二氧化碳可使燃着的木条熄灭。</a:t>
            </a:r>
            <a:endParaRPr lang="zh-CN" altLang="en-US" sz="2800" dirty="0">
              <a:solidFill>
                <a:srgbClr val="006600"/>
              </a:solidFill>
            </a:endParaRPr>
          </a:p>
        </p:txBody>
      </p:sp>
      <p:sp>
        <p:nvSpPr>
          <p:cNvPr id="14" name="Text Box 20">
            <a:extLst>
              <a:ext uri="{FF2B5EF4-FFF2-40B4-BE49-F238E27FC236}">
                <a16:creationId xmlns:a16="http://schemas.microsoft.com/office/drawing/2014/main" id="{68030CD8-38CE-403F-B6F2-2014CE42C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4276" y="4939924"/>
            <a:ext cx="8559035" cy="1308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）空气主要是由氮气和氧气组成的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，还含有少量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二氧化碳（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）和水蒸气（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2800" b="1" baseline="-250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等。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>
            <p:extLst>
              <p:ext uri="{D42A27DB-BD31-4B8C-83A1-F6EECF244321}">
                <p14:modId xmlns:p14="http://schemas.microsoft.com/office/powerpoint/2010/main" val="113563553"/>
              </p:ext>
            </p:extLst>
          </p:nvPr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2203961" y="2473024"/>
            <a:ext cx="2420666" cy="3222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将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燃着的小木条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插入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空气和呼出的气体的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集气瓶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462906" y="3084966"/>
            <a:ext cx="2128000" cy="1930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含量比呼出的气体中多</a:t>
            </a:r>
          </a:p>
        </p:txBody>
      </p:sp>
      <p:pic>
        <p:nvPicPr>
          <p:cNvPr id="25" name="图片 24" descr=")LE$8LG3LYCB_T6HNFK$L3B"/>
          <p:cNvPicPr>
            <a:picLocks noChangeAspect="1"/>
          </p:cNvPicPr>
          <p:nvPr/>
        </p:nvPicPr>
        <p:blipFill>
          <a:blip r:embed="rId2"/>
          <a:srcRect l="9520" t="10233" r="56021" b="13094"/>
          <a:stretch>
            <a:fillRect/>
          </a:stretch>
        </p:blipFill>
        <p:spPr>
          <a:xfrm>
            <a:off x="4684952" y="2271914"/>
            <a:ext cx="1174119" cy="1579002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26" name="图片 25" descr=")LE$8LG3LYCB_T6HNFK$L3B"/>
          <p:cNvPicPr>
            <a:picLocks noChangeAspect="1"/>
          </p:cNvPicPr>
          <p:nvPr/>
        </p:nvPicPr>
        <p:blipFill>
          <a:blip r:embed="rId2"/>
          <a:srcRect l="9520" t="10233" r="56021" b="13094"/>
          <a:stretch>
            <a:fillRect/>
          </a:stretch>
        </p:blipFill>
        <p:spPr>
          <a:xfrm>
            <a:off x="4719931" y="4258822"/>
            <a:ext cx="1139140" cy="1579002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7" name="圆角矩形 18"/>
          <p:cNvSpPr/>
          <p:nvPr/>
        </p:nvSpPr>
        <p:spPr>
          <a:xfrm>
            <a:off x="5914275" y="2454618"/>
            <a:ext cx="1180417" cy="1248835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正常燃烧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5912532" y="4252816"/>
            <a:ext cx="1242484" cy="140123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立即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熄灭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32AF604-B039-4799-AA71-F22F238B7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67986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含量的多少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8796" y="2491156"/>
            <a:ext cx="1864233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多。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633" y="2562582"/>
            <a:ext cx="1770165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多。</a:t>
            </a:r>
          </a:p>
        </p:txBody>
      </p:sp>
      <p:sp>
        <p:nvSpPr>
          <p:cNvPr id="32" name="Text Box 40">
            <a:extLst>
              <a:ext uri="{FF2B5EF4-FFF2-40B4-BE49-F238E27FC236}">
                <a16:creationId xmlns:a16="http://schemas.microsoft.com/office/drawing/2014/main" id="{2BF1C7A2-2399-4BAB-A868-0F38A0110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046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/>
      <p:bldP spid="19" grpId="0" bldLvl="0"/>
      <p:bldP spid="27" grpId="0" bldLvl="0" animBg="1"/>
      <p:bldP spid="28" grpId="0" bldLvl="0" animBg="1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/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2236684" y="2103030"/>
            <a:ext cx="2420666" cy="38693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向装有空气和呼出的气体的集气瓶中各滴入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相同滴数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的澄清石灰水，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振荡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505796" y="2130551"/>
            <a:ext cx="2306959" cy="3883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4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含量太少，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不足以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使石灰水变浑浊；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lang="en-US" altLang="zh-CN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400" b="1" baseline="-250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含量高，能使石灰水变浑浊</a:t>
            </a:r>
          </a:p>
        </p:txBody>
      </p:sp>
      <p:sp>
        <p:nvSpPr>
          <p:cNvPr id="27" name="圆角矩形 18"/>
          <p:cNvSpPr/>
          <p:nvPr/>
        </p:nvSpPr>
        <p:spPr>
          <a:xfrm>
            <a:off x="6056515" y="2454618"/>
            <a:ext cx="1180417" cy="1493805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没有明显变化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6056515" y="4236700"/>
            <a:ext cx="1180417" cy="1489723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石灰水变浑浊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32AF604-B039-4799-AA71-F22F238B7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69797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含量的多少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6005" y="2652860"/>
            <a:ext cx="1839579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926" y="2761800"/>
            <a:ext cx="1955319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kumimoji="1"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B8389D23-D186-4CFC-BB69-04E0E530E0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58" t="2483" r="58237" b="13240"/>
          <a:stretch>
            <a:fillRect/>
          </a:stretch>
        </p:blipFill>
        <p:spPr>
          <a:xfrm>
            <a:off x="4699503" y="2370211"/>
            <a:ext cx="1209431" cy="1578212"/>
          </a:xfrm>
          <a:prstGeom prst="roundRect">
            <a:avLst/>
          </a:prstGeom>
          <a:solidFill>
            <a:srgbClr val="FFFF99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0AB6FEE-3178-48F8-BD15-DA28D7CD8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397" t="9134" r="7384" b="4025"/>
          <a:stretch>
            <a:fillRect/>
          </a:stretch>
        </p:blipFill>
        <p:spPr>
          <a:xfrm>
            <a:off x="4737840" y="4244390"/>
            <a:ext cx="1151282" cy="1462021"/>
          </a:xfrm>
          <a:prstGeom prst="roundRect">
            <a:avLst/>
          </a:prstGeom>
          <a:solidFill>
            <a:srgbClr val="FFFF99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6" name="Text Box 40">
            <a:extLst>
              <a:ext uri="{FF2B5EF4-FFF2-40B4-BE49-F238E27FC236}">
                <a16:creationId xmlns:a16="http://schemas.microsoft.com/office/drawing/2014/main" id="{F0E6CA14-6FA2-48C5-9470-F49097E22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046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  <p:extLst>
      <p:ext uri="{BB962C8B-B14F-4D97-AF65-F5344CB8AC3E}">
        <p14:creationId xmlns:p14="http://schemas.microsoft.com/office/powerpoint/2010/main" val="115781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/>
      <p:bldP spid="19" grpId="0" bldLvl="0"/>
      <p:bldP spid="27" grpId="0" bldLvl="0" animBg="1"/>
      <p:bldP spid="28" grpId="0" bldLvl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表格 14"/>
          <p:cNvGraphicFramePr/>
          <p:nvPr/>
        </p:nvGraphicFramePr>
        <p:xfrm>
          <a:off x="200875" y="1032699"/>
          <a:ext cx="11617960" cy="5079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5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4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43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9141"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结合经验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作出猜想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依据资料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设计实验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进行实验</a:t>
                      </a:r>
                    </a:p>
                    <a:p>
                      <a:pPr marL="0"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记录现象</a:t>
                      </a:r>
                    </a:p>
                  </a:txBody>
                  <a:tcPr marL="0" marR="0" marT="0" marB="1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分析现象</a:t>
                      </a: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得出结论</a:t>
                      </a:r>
                      <a:endParaRPr lang="zh-CN" altLang="en-US" sz="2400" b="1" u="none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0" marR="0" marT="0" marB="1" anchor="ctr" anchorCtr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04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solidFill>
                            <a:schemeClr val="bg2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Calibri" panose="020F0502020204030204" charset="0"/>
                        </a:rPr>
                        <a:t> 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0" u="none" dirty="0">
                        <a:solidFill>
                          <a:schemeClr val="bg2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文本框 18"/>
          <p:cNvSpPr txBox="1"/>
          <p:nvPr/>
        </p:nvSpPr>
        <p:spPr>
          <a:xfrm>
            <a:off x="7343236" y="2323591"/>
            <a:ext cx="2366987" cy="332975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空气中水蒸气的含量比呼出气体中的少；哈气后水蒸气遇冷液化，导致哈气的玻璃片表面出现水雾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圆角矩形 18"/>
          <p:cNvSpPr/>
          <p:nvPr/>
        </p:nvSpPr>
        <p:spPr>
          <a:xfrm>
            <a:off x="4536961" y="3904345"/>
            <a:ext cx="1396479" cy="1903669"/>
          </a:xfrm>
          <a:prstGeom prst="round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哈气的玻璃片上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有水雾出现</a:t>
            </a:r>
          </a:p>
        </p:txBody>
      </p:sp>
      <p:sp>
        <p:nvSpPr>
          <p:cNvPr id="28" name="圆角矩形 19"/>
          <p:cNvSpPr/>
          <p:nvPr/>
        </p:nvSpPr>
        <p:spPr>
          <a:xfrm>
            <a:off x="5974113" y="3956180"/>
            <a:ext cx="1396479" cy="1869121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桌面上</a:t>
            </a:r>
            <a:r>
              <a:rPr lang="zh-CN" altLang="en-US" sz="28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玻璃片上没有水雾</a:t>
            </a:r>
          </a:p>
        </p:txBody>
      </p:sp>
      <p:sp>
        <p:nvSpPr>
          <p:cNvPr id="30" name="Text Box 22">
            <a:extLst>
              <a:ext uri="{FF2B5EF4-FFF2-40B4-BE49-F238E27FC236}">
                <a16:creationId xmlns:a16="http://schemas.microsoft.com/office/drawing/2014/main" id="{45B996B1-8349-4B2E-B96C-B51D158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8487" y="2418122"/>
            <a:ext cx="2080348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空气中的水蒸气含量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31" name="Text Box 22">
            <a:extLst>
              <a:ext uri="{FF2B5EF4-FFF2-40B4-BE49-F238E27FC236}">
                <a16:creationId xmlns:a16="http://schemas.microsoft.com/office/drawing/2014/main" id="{49164655-05F6-43DE-AB1F-A46EB110E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918" y="2498976"/>
            <a:ext cx="2128000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空气中的水蒸气含量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r>
              <a:rPr kumimoji="1"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呼出的气体中的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少。</a:t>
            </a: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F2A114E5-8A7C-4237-85FE-A0E5FF5ED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159" y="339746"/>
            <a:ext cx="75793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、探究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空气和呼出的气体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中水蒸气含量的多少</a:t>
            </a:r>
          </a:p>
        </p:txBody>
      </p:sp>
      <p:sp>
        <p:nvSpPr>
          <p:cNvPr id="21" name="Text Box 4">
            <a:extLst>
              <a:ext uri="{FF2B5EF4-FFF2-40B4-BE49-F238E27FC236}">
                <a16:creationId xmlns:a16="http://schemas.microsoft.com/office/drawing/2014/main" id="{934DEDC1-7958-4ED3-BAA6-39295A277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7275" y="2541996"/>
            <a:ext cx="2370628" cy="3222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取两块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的玻璃片，对着其中一块哈气，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另一块放在桌面上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22" name="图片 21" descr="{~HM}_$1DQEMYPFMJ6]UT]T">
            <a:extLst>
              <a:ext uri="{FF2B5EF4-FFF2-40B4-BE49-F238E27FC236}">
                <a16:creationId xmlns:a16="http://schemas.microsoft.com/office/drawing/2014/main" id="{207436DE-5101-4455-9A11-8BFC9DDDFA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1" t="4308" b="5429"/>
          <a:stretch>
            <a:fillRect/>
          </a:stretch>
        </p:blipFill>
        <p:spPr>
          <a:xfrm>
            <a:off x="4686205" y="2418122"/>
            <a:ext cx="2550091" cy="131649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23" name="Text Box 40">
            <a:extLst>
              <a:ext uri="{FF2B5EF4-FFF2-40B4-BE49-F238E27FC236}">
                <a16:creationId xmlns:a16="http://schemas.microsoft.com/office/drawing/2014/main" id="{00B78CAA-41FB-44AA-9C04-DBEF42213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0386" y="33974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（对比思维）</a:t>
            </a:r>
          </a:p>
        </p:txBody>
      </p:sp>
    </p:spTree>
    <p:extLst>
      <p:ext uri="{BB962C8B-B14F-4D97-AF65-F5344CB8AC3E}">
        <p14:creationId xmlns:p14="http://schemas.microsoft.com/office/powerpoint/2010/main" val="182377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/>
      <p:bldP spid="27" grpId="0" bldLvl="0" animBg="1"/>
      <p:bldP spid="28" grpId="0" bldLvl="0" animBg="1"/>
      <p:bldP spid="30" grpId="0"/>
      <p:bldP spid="31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6"/>
          <p:cNvSpPr/>
          <p:nvPr/>
        </p:nvSpPr>
        <p:spPr>
          <a:xfrm>
            <a:off x="2814204" y="4523015"/>
            <a:ext cx="7236173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、空气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水蒸气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的含量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比呼出的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气体中的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少</a:t>
            </a:r>
          </a:p>
        </p:txBody>
      </p:sp>
      <p:sp>
        <p:nvSpPr>
          <p:cNvPr id="5" name="圆角矩形 5"/>
          <p:cNvSpPr/>
          <p:nvPr/>
        </p:nvSpPr>
        <p:spPr>
          <a:xfrm>
            <a:off x="2771868" y="2864788"/>
            <a:ext cx="7652291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、空气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二氧化碳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的含量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比呼出的气体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少</a:t>
            </a:r>
          </a:p>
        </p:txBody>
      </p:sp>
      <p:sp>
        <p:nvSpPr>
          <p:cNvPr id="6" name="圆角矩形 4"/>
          <p:cNvSpPr/>
          <p:nvPr/>
        </p:nvSpPr>
        <p:spPr>
          <a:xfrm>
            <a:off x="2771869" y="1441753"/>
            <a:ext cx="7286531" cy="813701"/>
          </a:xfrm>
          <a:prstGeom prst="roundRect">
            <a:avLst/>
          </a:prstGeom>
          <a:noFill/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、空气中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氧气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的含量比</a:t>
            </a:r>
            <a:r>
              <a:rPr lang="zh-CN" altLang="en-US" sz="28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呼出</a:t>
            </a: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的气体中的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206784" y="1673986"/>
            <a:ext cx="436849" cy="3530971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下箭头标注 7"/>
          <p:cNvSpPr/>
          <p:nvPr/>
        </p:nvSpPr>
        <p:spPr>
          <a:xfrm rot="16200000">
            <a:off x="463708" y="2800504"/>
            <a:ext cx="2130910" cy="1290162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eaVert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得出结论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8567" y="952610"/>
            <a:ext cx="7037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实验中，我们需要注意哪些问题？</a:t>
            </a:r>
            <a:endParaRPr lang="zh-CN" altLang="en-US" sz="28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99173" y="2043285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以比较二氧化碳含量为例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圆角矩形 14"/>
          <p:cNvSpPr/>
          <p:nvPr/>
        </p:nvSpPr>
        <p:spPr>
          <a:xfrm>
            <a:off x="3717843" y="3014117"/>
            <a:ext cx="4857197" cy="1956467"/>
          </a:xfrm>
          <a:prstGeom prst="roundRect">
            <a:avLst/>
          </a:prstGeom>
          <a:solidFill>
            <a:schemeClr val="bg1">
              <a:lumMod val="20000"/>
              <a:lumOff val="80000"/>
            </a:schemeClr>
          </a:solidFill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53693" y="2505058"/>
            <a:ext cx="1855663" cy="1070397"/>
            <a:chOff x="596" y="4164"/>
            <a:chExt cx="2155" cy="1143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" name="椭圆形标注 19"/>
            <p:cNvSpPr/>
            <p:nvPr/>
          </p:nvSpPr>
          <p:spPr>
            <a:xfrm>
              <a:off x="596" y="4164"/>
              <a:ext cx="2155" cy="1143"/>
            </a:xfrm>
            <a:prstGeom prst="wedgeEllipseCallout">
              <a:avLst>
                <a:gd name="adj1" fmla="val 93336"/>
                <a:gd name="adj2" fmla="val 27686"/>
              </a:avLst>
            </a:prstGeom>
            <a:solidFill>
              <a:srgbClr val="3333FF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文本框 33795"/>
            <p:cNvSpPr txBox="1"/>
            <p:nvPr/>
          </p:nvSpPr>
          <p:spPr>
            <a:xfrm>
              <a:off x="1165" y="4180"/>
              <a:ext cx="1193" cy="10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对比实验     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783527" y="2730906"/>
            <a:ext cx="2018754" cy="844549"/>
            <a:chOff x="9294" y="3813"/>
            <a:chExt cx="2154" cy="1142"/>
          </a:xfrm>
          <a:solidFill>
            <a:srgbClr val="3333FF"/>
          </a:solidFill>
        </p:grpSpPr>
        <p:sp>
          <p:nvSpPr>
            <p:cNvPr id="11" name="椭圆形标注 20"/>
            <p:cNvSpPr/>
            <p:nvPr/>
          </p:nvSpPr>
          <p:spPr>
            <a:xfrm>
              <a:off x="9294" y="3813"/>
              <a:ext cx="2154" cy="1142"/>
            </a:xfrm>
            <a:prstGeom prst="wedgeEllipseCallout">
              <a:avLst>
                <a:gd name="adj1" fmla="val -101403"/>
                <a:gd name="adj2" fmla="val 86442"/>
              </a:avLst>
            </a:prstGeom>
            <a:grpFill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文本框 17"/>
            <p:cNvSpPr txBox="1">
              <a:spLocks noChangeArrowheads="1"/>
            </p:cNvSpPr>
            <p:nvPr/>
          </p:nvSpPr>
          <p:spPr bwMode="auto">
            <a:xfrm>
              <a:off x="9563" y="4056"/>
              <a:ext cx="1736" cy="707"/>
            </a:xfrm>
            <a:prstGeom prst="rect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宋体" panose="02010600030101010101" pitchFamily="2" charset="-122"/>
                  <a:cs typeface="+mn-cs"/>
                </a:rPr>
                <a:t>控制变量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A2663C7A-E7FF-4997-8448-9B85C56AD58B}"/>
              </a:ext>
            </a:extLst>
          </p:cNvPr>
          <p:cNvSpPr txBox="1"/>
          <p:nvPr/>
        </p:nvSpPr>
        <p:spPr>
          <a:xfrm>
            <a:off x="3946441" y="2997178"/>
            <a:ext cx="4712756" cy="1930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分别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向一瓶空气和一瓶呼出的气体中各滴入</a:t>
            </a: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相同滴数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的澄清石灰水，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振荡</a:t>
            </a: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 bldLvl="0" animBg="1"/>
      <p:bldP spid="15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129296" y="1943285"/>
            <a:ext cx="7478336" cy="1306784"/>
            <a:chOff x="5049681" y="73658"/>
            <a:chExt cx="3954580" cy="1080780"/>
          </a:xfrm>
          <a:solidFill>
            <a:schemeClr val="accent4">
              <a:lumMod val="40000"/>
              <a:lumOff val="60000"/>
            </a:schemeClr>
          </a:solidFill>
          <a:effectLst/>
        </p:grpSpPr>
        <p:sp>
          <p:nvSpPr>
            <p:cNvPr id="7" name="圆角矩形标注 5"/>
            <p:cNvSpPr/>
            <p:nvPr/>
          </p:nvSpPr>
          <p:spPr bwMode="auto">
            <a:xfrm>
              <a:off x="5083603" y="73658"/>
              <a:ext cx="3886737" cy="760361"/>
            </a:xfrm>
            <a:prstGeom prst="wedgeRoundRectCallout">
              <a:avLst>
                <a:gd name="adj1" fmla="val 32860"/>
                <a:gd name="adj2" fmla="val 130672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TextBox 37"/>
            <p:cNvSpPr txBox="1"/>
            <p:nvPr/>
          </p:nvSpPr>
          <p:spPr>
            <a:xfrm>
              <a:off x="5049681" y="92497"/>
              <a:ext cx="3954580" cy="10619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回顾实验，你能总结出科学探究的一般过程吗？</a:t>
              </a:r>
            </a:p>
          </p:txBody>
        </p:sp>
      </p:grp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9145" y="4348362"/>
            <a:ext cx="1161321" cy="221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134026" y="3690585"/>
            <a:ext cx="2409461" cy="240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组合 13"/>
          <p:cNvGrpSpPr/>
          <p:nvPr/>
        </p:nvGrpSpPr>
        <p:grpSpPr>
          <a:xfrm>
            <a:off x="2125893" y="3177119"/>
            <a:ext cx="4112347" cy="1396757"/>
            <a:chOff x="4994390" y="585961"/>
            <a:chExt cx="4168897" cy="1158289"/>
          </a:xfrm>
          <a:solidFill>
            <a:schemeClr val="accent4">
              <a:lumMod val="40000"/>
              <a:lumOff val="60000"/>
            </a:schemeClr>
          </a:solidFill>
          <a:effectLst/>
        </p:grpSpPr>
        <p:sp>
          <p:nvSpPr>
            <p:cNvPr id="15" name="圆角矩形标注 5"/>
            <p:cNvSpPr/>
            <p:nvPr/>
          </p:nvSpPr>
          <p:spPr bwMode="auto">
            <a:xfrm>
              <a:off x="4994390" y="585961"/>
              <a:ext cx="3886737" cy="760361"/>
            </a:xfrm>
            <a:prstGeom prst="wedgeRoundRectCallout">
              <a:avLst>
                <a:gd name="adj1" fmla="val -47044"/>
                <a:gd name="adj2" fmla="val 103815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TextBox 37"/>
            <p:cNvSpPr txBox="1"/>
            <p:nvPr/>
          </p:nvSpPr>
          <p:spPr>
            <a:xfrm>
              <a:off x="5057059" y="679462"/>
              <a:ext cx="4106228" cy="1064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这要让我好好地想一想！</a:t>
              </a:r>
            </a:p>
          </p:txBody>
        </p:sp>
      </p:grpSp>
      <p:sp>
        <p:nvSpPr>
          <p:cNvPr id="18" name="圆角矩形 34">
            <a:extLst>
              <a:ext uri="{FF2B5EF4-FFF2-40B4-BE49-F238E27FC236}">
                <a16:creationId xmlns:a16="http://schemas.microsoft.com/office/drawing/2014/main" id="{8D6F0E53-8B92-4FFB-A829-269191101D1D}"/>
              </a:ext>
            </a:extLst>
          </p:cNvPr>
          <p:cNvSpPr/>
          <p:nvPr/>
        </p:nvSpPr>
        <p:spPr>
          <a:xfrm>
            <a:off x="803275" y="731520"/>
            <a:ext cx="4378325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二、科学探究的一般过程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5339" y="2495889"/>
            <a:ext cx="2169184" cy="4895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、提出问题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401598" y="2403591"/>
            <a:ext cx="6169121" cy="579103"/>
            <a:chOff x="3572" y="2547"/>
            <a:chExt cx="6406" cy="1163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下箭头标注 7"/>
            <p:cNvSpPr/>
            <p:nvPr/>
          </p:nvSpPr>
          <p:spPr>
            <a:xfrm>
              <a:off x="3572" y="2576"/>
              <a:ext cx="6291" cy="113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文本框 33795"/>
            <p:cNvSpPr txBox="1"/>
            <p:nvPr/>
          </p:nvSpPr>
          <p:spPr>
            <a:xfrm>
              <a:off x="3687" y="2547"/>
              <a:ext cx="6291" cy="834"/>
            </a:xfrm>
            <a:prstGeom prst="round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空气和呼出的气体含量有什么不同？</a:t>
              </a:r>
            </a:p>
          </p:txBody>
        </p:sp>
      </p:grpSp>
      <p:grpSp>
        <p:nvGrpSpPr>
          <p:cNvPr id="13" name="组合 2"/>
          <p:cNvGrpSpPr/>
          <p:nvPr/>
        </p:nvGrpSpPr>
        <p:grpSpPr>
          <a:xfrm>
            <a:off x="3131142" y="527182"/>
            <a:ext cx="6906938" cy="1057778"/>
            <a:chOff x="2551" y="389"/>
            <a:chExt cx="9513" cy="12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4" name="下箭头标注 1"/>
            <p:cNvSpPr/>
            <p:nvPr/>
          </p:nvSpPr>
          <p:spPr>
            <a:xfrm>
              <a:off x="2551" y="389"/>
              <a:ext cx="9413" cy="1245"/>
            </a:xfrm>
            <a:prstGeom prst="downArrowCallout">
              <a:avLst>
                <a:gd name="adj1" fmla="val 25000"/>
                <a:gd name="adj2" fmla="val 25000"/>
                <a:gd name="adj3" fmla="val 19864"/>
                <a:gd name="adj4" fmla="val 64977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文本框 1"/>
            <p:cNvSpPr txBox="1"/>
            <p:nvPr/>
          </p:nvSpPr>
          <p:spPr>
            <a:xfrm>
              <a:off x="2722" y="498"/>
              <a:ext cx="9342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对人体吸入的空气和呼出的气体的探究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2B8B1F33-D3F3-4475-96EA-CD9B27E24A54}"/>
              </a:ext>
            </a:extLst>
          </p:cNvPr>
          <p:cNvSpPr txBox="1"/>
          <p:nvPr/>
        </p:nvSpPr>
        <p:spPr>
          <a:xfrm>
            <a:off x="553793" y="3521276"/>
            <a:ext cx="2529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、猜想与假设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640FD95-16BA-4A3D-9E42-5EAC9681DEE5}"/>
              </a:ext>
            </a:extLst>
          </p:cNvPr>
          <p:cNvGrpSpPr/>
          <p:nvPr/>
        </p:nvGrpSpPr>
        <p:grpSpPr>
          <a:xfrm>
            <a:off x="3431515" y="3461831"/>
            <a:ext cx="6460720" cy="579103"/>
            <a:chOff x="3431515" y="3001489"/>
            <a:chExt cx="6460720" cy="787414"/>
          </a:xfrm>
        </p:grpSpPr>
        <p:sp>
          <p:nvSpPr>
            <p:cNvPr id="19" name="圆角矩形 4">
              <a:extLst>
                <a:ext uri="{FF2B5EF4-FFF2-40B4-BE49-F238E27FC236}">
                  <a16:creationId xmlns:a16="http://schemas.microsoft.com/office/drawing/2014/main" id="{D85BE98C-7A56-4741-8FF8-30110E0A33C6}"/>
                </a:ext>
              </a:extLst>
            </p:cNvPr>
            <p:cNvSpPr/>
            <p:nvPr/>
          </p:nvSpPr>
          <p:spPr>
            <a:xfrm>
              <a:off x="3431515" y="3001489"/>
              <a:ext cx="6460720" cy="7874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F7D5A099-84EF-4DCD-9E60-2D2D7AA46C9B}"/>
                </a:ext>
              </a:extLst>
            </p:cNvPr>
            <p:cNvSpPr txBox="1"/>
            <p:nvPr/>
          </p:nvSpPr>
          <p:spPr>
            <a:xfrm>
              <a:off x="3527800" y="3062645"/>
              <a:ext cx="6364435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空气中</a:t>
              </a: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氧气的含量比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呼出的气体中的</a:t>
              </a:r>
              <a:r>
                <a:rPr lang="zh-CN" altLang="en-US" sz="28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少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3D8A150C-F025-4150-AEBB-FC85530490C1}"/>
              </a:ext>
            </a:extLst>
          </p:cNvPr>
          <p:cNvSpPr/>
          <p:nvPr/>
        </p:nvSpPr>
        <p:spPr>
          <a:xfrm>
            <a:off x="535499" y="1672929"/>
            <a:ext cx="4333238" cy="4895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、探究准备（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查找资料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26F00C7-EF44-4FD3-8B18-FC1D0BF3E769}"/>
              </a:ext>
            </a:extLst>
          </p:cNvPr>
          <p:cNvSpPr txBox="1"/>
          <p:nvPr/>
        </p:nvSpPr>
        <p:spPr>
          <a:xfrm>
            <a:off x="553793" y="4402364"/>
            <a:ext cx="2169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、设计实验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4317EFFF-6C93-4C10-B0FD-2DF0DBE27B1D}"/>
              </a:ext>
            </a:extLst>
          </p:cNvPr>
          <p:cNvGrpSpPr/>
          <p:nvPr/>
        </p:nvGrpSpPr>
        <p:grpSpPr>
          <a:xfrm>
            <a:off x="3431515" y="4346585"/>
            <a:ext cx="8621784" cy="616708"/>
            <a:chOff x="3572" y="2576"/>
            <a:chExt cx="7741" cy="113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5" name="下箭头标注 7">
              <a:extLst>
                <a:ext uri="{FF2B5EF4-FFF2-40B4-BE49-F238E27FC236}">
                  <a16:creationId xmlns:a16="http://schemas.microsoft.com/office/drawing/2014/main" id="{FD8BD1DE-C362-4D82-AE7A-F807D221A5C4}"/>
                </a:ext>
              </a:extLst>
            </p:cNvPr>
            <p:cNvSpPr/>
            <p:nvPr/>
          </p:nvSpPr>
          <p:spPr>
            <a:xfrm>
              <a:off x="3572" y="2576"/>
              <a:ext cx="7597" cy="113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文本框 33795">
              <a:extLst>
                <a:ext uri="{FF2B5EF4-FFF2-40B4-BE49-F238E27FC236}">
                  <a16:creationId xmlns:a16="http://schemas.microsoft.com/office/drawing/2014/main" id="{747CA248-BA7A-454A-85F9-96421E111C09}"/>
                </a:ext>
              </a:extLst>
            </p:cNvPr>
            <p:cNvSpPr txBox="1"/>
            <p:nvPr/>
          </p:nvSpPr>
          <p:spPr>
            <a:xfrm>
              <a:off x="3633" y="2662"/>
              <a:ext cx="7680" cy="736"/>
            </a:xfrm>
            <a:prstGeom prst="round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将燃着的小木条分别插入装有空气和呼出的气体的集气瓶中。</a:t>
              </a: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6EEFBBD0-DED3-45B7-BA51-85803DDB30DE}"/>
              </a:ext>
            </a:extLst>
          </p:cNvPr>
          <p:cNvSpPr txBox="1"/>
          <p:nvPr/>
        </p:nvSpPr>
        <p:spPr>
          <a:xfrm>
            <a:off x="525339" y="5196375"/>
            <a:ext cx="5775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、实验探究并记录现象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（做实验）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5498D2DC-8932-45E5-B8EE-51A2F17EBF10}"/>
              </a:ext>
            </a:extLst>
          </p:cNvPr>
          <p:cNvSpPr txBox="1"/>
          <p:nvPr/>
        </p:nvSpPr>
        <p:spPr>
          <a:xfrm>
            <a:off x="525339" y="5935076"/>
            <a:ext cx="2169184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、收集证据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E188E5A-0E1C-82C0-E16D-46A530326F42}"/>
              </a:ext>
            </a:extLst>
          </p:cNvPr>
          <p:cNvSpPr txBox="1"/>
          <p:nvPr/>
        </p:nvSpPr>
        <p:spPr>
          <a:xfrm>
            <a:off x="3050068" y="5935076"/>
            <a:ext cx="3251211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、实验分析</a:t>
            </a:r>
            <a:r>
              <a:rPr lang="zh-CN" altLang="en-US" sz="2800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结论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1" grpId="0"/>
      <p:bldP spid="22" grpId="0"/>
      <p:bldP spid="27" grpId="0"/>
      <p:bldP spid="28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988" y="3744948"/>
            <a:ext cx="2138060" cy="2138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3055199" y="2591470"/>
            <a:ext cx="6485641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采用口头或书面的形式将探究过程和结果与他人交流和讨论，过程中还可以发现新问题、新方法。</a:t>
            </a:r>
            <a:endParaRPr lang="zh-CN" altLang="en-US" sz="2800" b="1" noProof="1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EC242A8-638B-4C3E-A1D4-4EBCBB2763DB}"/>
              </a:ext>
            </a:extLst>
          </p:cNvPr>
          <p:cNvSpPr txBox="1"/>
          <p:nvPr/>
        </p:nvSpPr>
        <p:spPr>
          <a:xfrm>
            <a:off x="525339" y="1288138"/>
            <a:ext cx="2529860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、反思与评价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18F0B1F-AEF5-4774-A9E5-7DD3C3653CE4}"/>
              </a:ext>
            </a:extLst>
          </p:cNvPr>
          <p:cNvSpPr txBox="1"/>
          <p:nvPr/>
        </p:nvSpPr>
        <p:spPr>
          <a:xfrm>
            <a:off x="3489233" y="1288138"/>
            <a:ext cx="2169184" cy="4895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、表达交流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主题1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主题1" id="{9AB83288-F234-4973-B8D5-33F620E88B93}" vid="{1EBA2A04-125F-43F6-B57A-F6B10AA84A15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958</TotalTime>
  <Words>977</Words>
  <Application>Microsoft Office PowerPoint</Application>
  <PresentationFormat>宽屏</PresentationFormat>
  <Paragraphs>137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Wingdings</vt:lpstr>
      <vt:lpstr>Arial</vt:lpstr>
      <vt:lpstr>Calibri</vt:lpstr>
      <vt:lpstr>宋体</vt:lpstr>
      <vt:lpstr>楷体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tesoon</dc:creator>
  <cp:lastModifiedBy>作逵</cp:lastModifiedBy>
  <cp:revision>170</cp:revision>
  <dcterms:created xsi:type="dcterms:W3CDTF">2019-12-03T12:23:00Z</dcterms:created>
  <dcterms:modified xsi:type="dcterms:W3CDTF">2023-01-03T03:32:38Z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